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603825" cy="4680585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42">
          <p15:clr>
            <a:srgbClr val="A4A3A4"/>
          </p15:clr>
        </p15:guide>
        <p15:guide id="2" pos="96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DC00"/>
    <a:srgbClr val="971720"/>
    <a:srgbClr val="162230"/>
    <a:srgbClr val="E5B9DF"/>
    <a:srgbClr val="E5E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/>
    <p:restoredTop sz="80174" autoAdjust="0"/>
  </p:normalViewPr>
  <p:slideViewPr>
    <p:cSldViewPr>
      <p:cViewPr>
        <p:scale>
          <a:sx n="60" d="100"/>
          <a:sy n="60" d="100"/>
        </p:scale>
        <p:origin x="1192" y="-11864"/>
      </p:cViewPr>
      <p:guideLst>
        <p:guide orient="horz" pos="14742"/>
        <p:guide pos="96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BFCF1-2300-4C38-9938-A85A259F8F6D}" type="datetimeFigureOut">
              <a:rPr lang="it-IT" smtClean="0"/>
              <a:t>07/01/20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08225" y="685800"/>
            <a:ext cx="22415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6EBFE-B43A-4ADB-9AE4-E35FCA5432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96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Instructions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poster</a:t>
            </a:r>
          </a:p>
          <a:p>
            <a:endParaRPr lang="it-IT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 RGB 22 34 48 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Context of your research activity (motivations,</a:t>
            </a:r>
            <a:r>
              <a:rPr lang="en-US" baseline="0" dirty="0"/>
              <a:t> needs, trends, activity of your group (if the case)… - describe for self </a:t>
            </a:r>
            <a:r>
              <a:rPr lang="en-US" baseline="0" dirty="0" err="1"/>
              <a:t>explanatpry</a:t>
            </a:r>
            <a:r>
              <a:rPr lang="en-US" dirty="0"/>
              <a:t>)</a:t>
            </a:r>
          </a:p>
          <a:p>
            <a:endParaRPr lang="it-IT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 RGB 255 220 0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Your research activity up to the second year (idea, methodology, developments, results, expected validation,… - insert whatever you like, text, images, photos. This box is reserved to your very specific activity, not to your group) </a:t>
            </a:r>
          </a:p>
          <a:p>
            <a:endParaRPr lang="it-IT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 RGB 151 23 32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Your contacts</a:t>
            </a:r>
          </a:p>
          <a:p>
            <a:pPr lvl="2"/>
            <a:r>
              <a:rPr lang="en-US" dirty="0" err="1"/>
              <a:t>Cooperations</a:t>
            </a:r>
            <a:r>
              <a:rPr lang="en-US" dirty="0"/>
              <a:t> with</a:t>
            </a:r>
            <a:r>
              <a:rPr lang="en-US" baseline="0" dirty="0"/>
              <a:t> Universities, companies, participations in </a:t>
            </a:r>
            <a:r>
              <a:rPr lang="en-US" baseline="0" dirty="0" err="1"/>
              <a:t>progrojects</a:t>
            </a:r>
            <a:r>
              <a:rPr lang="en-US" baseline="0" dirty="0"/>
              <a:t> and </a:t>
            </a:r>
            <a:r>
              <a:rPr lang="en-US" baseline="0" dirty="0" err="1"/>
              <a:t>programmes</a:t>
            </a:r>
            <a:r>
              <a:rPr lang="en-US" baseline="0" dirty="0"/>
              <a:t> (logos can be included)</a:t>
            </a:r>
            <a:endParaRPr lang="en-US" dirty="0"/>
          </a:p>
          <a:p>
            <a:endParaRPr lang="it-IT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1" kern="1200" dirty="0">
                <a:solidFill>
                  <a:srgbClr val="4F81BD"/>
                </a:solidFill>
                <a:effectLst/>
                <a:latin typeface="+mn-lt"/>
                <a:ea typeface="+mn-ea"/>
                <a:cs typeface="+mn-cs"/>
              </a:rPr>
              <a:t>Box RGB 79 129 189</a:t>
            </a:r>
            <a:endParaRPr lang="it-IT" sz="1200" kern="1200" dirty="0">
              <a:solidFill>
                <a:srgbClr val="4F81BD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Next year</a:t>
            </a:r>
          </a:p>
          <a:p>
            <a:pPr lvl="2"/>
            <a:r>
              <a:rPr lang="en-US" dirty="0"/>
              <a:t>Future developments of your activity</a:t>
            </a:r>
          </a:p>
          <a:p>
            <a:endParaRPr lang="it-IT" dirty="0"/>
          </a:p>
          <a:p>
            <a:r>
              <a:rPr lang="it-IT" dirty="0"/>
              <a:t>Box </a:t>
            </a:r>
            <a:r>
              <a:rPr lang="it-IT" dirty="0" err="1"/>
              <a:t>width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80 cm</a:t>
            </a:r>
          </a:p>
          <a:p>
            <a:r>
              <a:rPr lang="it-IT" dirty="0"/>
              <a:t>Box </a:t>
            </a:r>
            <a:r>
              <a:rPr lang="it-IT" dirty="0" err="1"/>
              <a:t>height</a:t>
            </a:r>
            <a:r>
              <a:rPr lang="it-IT" dirty="0"/>
              <a:t> can be </a:t>
            </a:r>
            <a:r>
              <a:rPr lang="it-IT" dirty="0" err="1"/>
              <a:t>changed</a:t>
            </a:r>
            <a:r>
              <a:rPr lang="it-IT" baseline="0" dirty="0"/>
              <a:t> </a:t>
            </a:r>
            <a:r>
              <a:rPr lang="it-IT" baseline="0" dirty="0" err="1"/>
              <a:t>according</a:t>
            </a:r>
            <a:r>
              <a:rPr lang="it-IT" baseline="0" dirty="0"/>
              <a:t> to </a:t>
            </a:r>
            <a:r>
              <a:rPr lang="it-IT" baseline="0" dirty="0" err="1"/>
              <a:t>your</a:t>
            </a:r>
            <a:r>
              <a:rPr lang="it-IT" baseline="0" dirty="0"/>
              <a:t> </a:t>
            </a:r>
            <a:r>
              <a:rPr lang="it-IT" baseline="0" dirty="0" err="1"/>
              <a:t>needs</a:t>
            </a:r>
            <a:endParaRPr lang="it-IT" baseline="0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The text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written</a:t>
            </a:r>
            <a:r>
              <a:rPr lang="it-IT" dirty="0"/>
              <a:t> in Calibri font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EBFE-B43A-4ADB-9AE4-E35FCA54324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27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95293" y="14540166"/>
            <a:ext cx="26013251" cy="10032924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90574" y="26523315"/>
            <a:ext cx="21422678" cy="119614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07/01/20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0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07/01/20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2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22187786" y="1874415"/>
            <a:ext cx="6885865" cy="3993666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30195" y="1874415"/>
            <a:ext cx="20147518" cy="3993666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07/01/20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49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07/01/20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6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7496" y="30077098"/>
            <a:ext cx="26013251" cy="92961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17496" y="19838328"/>
            <a:ext cx="26013251" cy="1023877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07/01/20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30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30193" y="10921373"/>
            <a:ext cx="13516694" cy="308896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556942" y="10921373"/>
            <a:ext cx="13516694" cy="308896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07/01/20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5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30192" y="10477158"/>
            <a:ext cx="13522003" cy="43663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30192" y="14843534"/>
            <a:ext cx="13522003" cy="269675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5546318" y="10477158"/>
            <a:ext cx="13527316" cy="43663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5546318" y="14843534"/>
            <a:ext cx="13527316" cy="269675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07/01/20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93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07/01/20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52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07/01/20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63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0195" y="1863565"/>
            <a:ext cx="10068446" cy="79309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65250" y="1863582"/>
            <a:ext cx="17108388" cy="399474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30195" y="9794572"/>
            <a:ext cx="10068446" cy="320165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07/01/20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73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98577" y="32764097"/>
            <a:ext cx="18362295" cy="38679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998577" y="4182193"/>
            <a:ext cx="18362295" cy="280835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998577" y="36632085"/>
            <a:ext cx="18362295" cy="54931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E560-3498-4A9A-845F-0ED7E982B71C}" type="datetimeFigureOut">
              <a:rPr lang="it-IT" smtClean="0"/>
              <a:t>07/01/20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237A-665B-47E0-B1F0-2A449555568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05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30197" y="1874403"/>
            <a:ext cx="27543443" cy="780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30197" y="10921373"/>
            <a:ext cx="27543443" cy="3088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530202" y="43382097"/>
            <a:ext cx="7140893" cy="2491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BE560-3498-4A9A-845F-0ED7E982B71C}" type="datetimeFigureOut">
              <a:rPr lang="it-IT" smtClean="0"/>
              <a:t>07/01/20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456313" y="43382097"/>
            <a:ext cx="9691211" cy="2491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1932752" y="43382097"/>
            <a:ext cx="7140893" cy="2491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237A-665B-47E0-B1F0-2A449555568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7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324248" y="2427637"/>
            <a:ext cx="30600000" cy="1528826"/>
          </a:xfrm>
        </p:spPr>
        <p:txBody>
          <a:bodyPr>
            <a:noAutofit/>
          </a:bodyPr>
          <a:lstStyle/>
          <a:p>
            <a:r>
              <a:rPr lang="it-IT" sz="16000" dirty="0"/>
              <a:t>Alessandro  Tocchi</a:t>
            </a:r>
            <a:r>
              <a:rPr lang="it-IT" sz="17900" dirty="0"/>
              <a:t/>
            </a:r>
            <a:br>
              <a:rPr lang="it-IT" sz="17900" dirty="0"/>
            </a:br>
            <a:r>
              <a:rPr lang="it-IT" sz="12800" dirty="0"/>
              <a:t>Tutor: Prof. Mauro D’Arco</a:t>
            </a:r>
            <a:br>
              <a:rPr lang="it-IT" sz="12800" dirty="0"/>
            </a:br>
            <a:r>
              <a:rPr lang="it-IT" sz="9600" dirty="0"/>
              <a:t>XXXIII </a:t>
            </a:r>
            <a:r>
              <a:rPr lang="it-IT" sz="9600" dirty="0" err="1"/>
              <a:t>Cycle</a:t>
            </a:r>
            <a:r>
              <a:rPr lang="it-IT" sz="9600" dirty="0"/>
              <a:t> - II </a:t>
            </a:r>
            <a:r>
              <a:rPr lang="it-IT" sz="9600" dirty="0" err="1"/>
              <a:t>year</a:t>
            </a:r>
            <a:r>
              <a:rPr lang="it-IT" sz="9600" dirty="0"/>
              <a:t> </a:t>
            </a:r>
            <a:r>
              <a:rPr lang="it-IT" sz="9600" dirty="0" err="1"/>
              <a:t>presentation</a:t>
            </a:r>
            <a:endParaRPr lang="it-IT" sz="17900" dirty="0"/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548508" y="6140319"/>
            <a:ext cx="29364568" cy="4414140"/>
          </a:xfrm>
        </p:spPr>
        <p:txBody>
          <a:bodyPr>
            <a:noAutofit/>
          </a:bodyPr>
          <a:lstStyle/>
          <a:p>
            <a:r>
              <a:rPr lang="it-IT" sz="12800" dirty="0"/>
              <a:t>IoT innovative </a:t>
            </a:r>
            <a:r>
              <a:rPr lang="it-IT" sz="12800" dirty="0" err="1"/>
              <a:t>paradigm</a:t>
            </a:r>
            <a:r>
              <a:rPr lang="it-IT" sz="12800" dirty="0"/>
              <a:t>  in the </a:t>
            </a:r>
            <a:r>
              <a:rPr lang="it-IT" sz="12800" dirty="0" err="1"/>
              <a:t>context</a:t>
            </a:r>
            <a:r>
              <a:rPr lang="it-IT" sz="12800" dirty="0"/>
              <a:t> of </a:t>
            </a:r>
            <a:r>
              <a:rPr lang="it-IT" sz="12800" dirty="0" err="1"/>
              <a:t>sensor</a:t>
            </a:r>
            <a:r>
              <a:rPr lang="it-IT" sz="12800" dirty="0"/>
              <a:t> networks and Industry  4.0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901912" y="10554459"/>
            <a:ext cx="28800000" cy="6292594"/>
          </a:xfrm>
          <a:prstGeom prst="roundRect">
            <a:avLst/>
          </a:prstGeom>
          <a:noFill/>
          <a:ln w="508000">
            <a:solidFill>
              <a:srgbClr val="162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1166677" y="37632753"/>
            <a:ext cx="28800000" cy="3600000"/>
          </a:xfrm>
          <a:prstGeom prst="roundRect">
            <a:avLst/>
          </a:prstGeom>
          <a:noFill/>
          <a:ln w="508000">
            <a:solidFill>
              <a:srgbClr val="9717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1133292" y="42047773"/>
            <a:ext cx="28800000" cy="3677632"/>
          </a:xfrm>
          <a:prstGeom prst="roundRect">
            <a:avLst/>
          </a:prstGeom>
          <a:noFill/>
          <a:ln w="5080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1283058" y="17430197"/>
            <a:ext cx="28800000" cy="19387536"/>
          </a:xfrm>
          <a:prstGeom prst="roundRect">
            <a:avLst/>
          </a:prstGeom>
          <a:noFill/>
          <a:ln w="508000">
            <a:solidFill>
              <a:srgbClr val="FF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11214BB-6825-4B7A-AD6A-5550271ADEE1}"/>
              </a:ext>
            </a:extLst>
          </p:cNvPr>
          <p:cNvSpPr txBox="1"/>
          <p:nvPr/>
        </p:nvSpPr>
        <p:spPr>
          <a:xfrm>
            <a:off x="1349271" y="11185367"/>
            <a:ext cx="278442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The </a:t>
            </a:r>
            <a:r>
              <a:rPr lang="en-US" sz="4000" dirty="0" smtClean="0"/>
              <a:t>main target of the research </a:t>
            </a:r>
            <a:r>
              <a:rPr lang="en-US" sz="4000" dirty="0"/>
              <a:t>is </a:t>
            </a:r>
            <a:r>
              <a:rPr lang="en-US" sz="4000" dirty="0" smtClean="0"/>
              <a:t>upgrading old </a:t>
            </a:r>
            <a:r>
              <a:rPr lang="en-US" sz="4000" dirty="0"/>
              <a:t>traditional monitoring systems and industrial </a:t>
            </a:r>
            <a:r>
              <a:rPr lang="en-US" sz="4000" dirty="0" smtClean="0"/>
              <a:t>activities, </a:t>
            </a:r>
            <a:r>
              <a:rPr lang="en-US" sz="4000" dirty="0"/>
              <a:t>in terms of adoption of new technologies </a:t>
            </a:r>
            <a:r>
              <a:rPr lang="en-US" sz="4000" dirty="0" smtClean="0"/>
              <a:t>and new </a:t>
            </a:r>
            <a:r>
              <a:rPr lang="en-US" sz="4000" dirty="0"/>
              <a:t>approaches. It is possible to improve the existing technological </a:t>
            </a:r>
            <a:r>
              <a:rPr lang="en-US" sz="4000" dirty="0" smtClean="0"/>
              <a:t>capabilities either </a:t>
            </a:r>
            <a:r>
              <a:rPr lang="en-US" sz="4000" dirty="0"/>
              <a:t>by complementing them with value-added features, </a:t>
            </a:r>
            <a:r>
              <a:rPr lang="en-US" sz="4000" dirty="0" smtClean="0"/>
              <a:t>or </a:t>
            </a:r>
            <a:r>
              <a:rPr lang="en-US" sz="4000" dirty="0"/>
              <a:t>enabling new </a:t>
            </a:r>
            <a:r>
              <a:rPr lang="en-US" sz="4000" dirty="0" smtClean="0"/>
              <a:t>ones; the goal is establishing a </a:t>
            </a:r>
            <a:r>
              <a:rPr lang="en-US" sz="4000" dirty="0"/>
              <a:t>cooperative </a:t>
            </a:r>
            <a:r>
              <a:rPr lang="en-US" sz="4000" dirty="0" smtClean="0"/>
              <a:t>scheme </a:t>
            </a:r>
            <a:r>
              <a:rPr lang="en-US" sz="4000" dirty="0"/>
              <a:t>between traditional equipment and most recent </a:t>
            </a:r>
            <a:r>
              <a:rPr lang="en-US" sz="4000" dirty="0" smtClean="0"/>
              <a:t>ones. To this end, the </a:t>
            </a:r>
            <a:r>
              <a:rPr lang="en-US" sz="4000" dirty="0"/>
              <a:t>innovative paradigm enabling </a:t>
            </a:r>
            <a:r>
              <a:rPr lang="en-US" sz="4000" b="1" dirty="0"/>
              <a:t>Internet of Things (IoT) </a:t>
            </a:r>
            <a:r>
              <a:rPr lang="en-US" sz="4000" dirty="0"/>
              <a:t>applications offers advantages in both design and implementation of </a:t>
            </a:r>
            <a:r>
              <a:rPr lang="en-US" sz="4000" dirty="0" smtClean="0"/>
              <a:t>Distributed </a:t>
            </a:r>
            <a:r>
              <a:rPr lang="en-US" sz="4000" dirty="0"/>
              <a:t>Sensor Network (DSN) with respect to more traditional solutions. </a:t>
            </a:r>
            <a:r>
              <a:rPr lang="en-US" sz="4000" b="1" dirty="0" err="1" smtClean="0"/>
              <a:t>IoT</a:t>
            </a:r>
            <a:r>
              <a:rPr lang="en-US" sz="4000" dirty="0" smtClean="0"/>
              <a:t> technologies </a:t>
            </a:r>
            <a:r>
              <a:rPr lang="en-US" sz="4000" dirty="0"/>
              <a:t>also </a:t>
            </a:r>
            <a:r>
              <a:rPr lang="en-US" sz="4000" dirty="0" smtClean="0"/>
              <a:t>allow merging </a:t>
            </a:r>
            <a:r>
              <a:rPr lang="en-US" sz="4000" dirty="0"/>
              <a:t>conventional industrial processes with digital technologies and internet. </a:t>
            </a:r>
            <a:r>
              <a:rPr lang="en-US" sz="4000" b="1" dirty="0"/>
              <a:t>Cloud data </a:t>
            </a:r>
            <a:r>
              <a:rPr lang="en-US" sz="4000" dirty="0"/>
              <a:t>management and </a:t>
            </a:r>
            <a:r>
              <a:rPr lang="en-US" sz="4000" b="1" dirty="0"/>
              <a:t>big data </a:t>
            </a:r>
            <a:r>
              <a:rPr lang="en-US" sz="4000" dirty="0"/>
              <a:t>processing mechanisms, typically involved in IoT platforms, can break the barriers related to relevant computational burden. </a:t>
            </a:r>
            <a:r>
              <a:rPr lang="en-US" sz="4000" dirty="0" smtClean="0"/>
              <a:t>Nonetheless, </a:t>
            </a:r>
            <a:r>
              <a:rPr lang="en-US" sz="4000" dirty="0"/>
              <a:t>this </a:t>
            </a:r>
            <a:r>
              <a:rPr lang="en-US" sz="4000" dirty="0" smtClean="0"/>
              <a:t>paradigm is also capable of simplifying  </a:t>
            </a:r>
            <a:r>
              <a:rPr lang="en-US" sz="4000" dirty="0"/>
              <a:t>the development of </a:t>
            </a:r>
            <a:r>
              <a:rPr lang="en-US" sz="4000" dirty="0" smtClean="0"/>
              <a:t>a scalable </a:t>
            </a:r>
            <a:r>
              <a:rPr lang="en-US" sz="4000" dirty="0"/>
              <a:t>and flexible network infrastructure. </a:t>
            </a:r>
            <a:endParaRPr lang="it-IT" sz="4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DE77B34-F0CF-470A-BF96-6E28B4904335}"/>
              </a:ext>
            </a:extLst>
          </p:cNvPr>
          <p:cNvSpPr txBox="1"/>
          <p:nvPr/>
        </p:nvSpPr>
        <p:spPr>
          <a:xfrm>
            <a:off x="2020384" y="20309650"/>
            <a:ext cx="27207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In the second </a:t>
            </a:r>
            <a:r>
              <a:rPr lang="en-US" sz="4000" dirty="0" smtClean="0"/>
              <a:t>year, </a:t>
            </a:r>
            <a:r>
              <a:rPr lang="en-US" sz="4000" dirty="0"/>
              <a:t>taking advantages of the results achieved during the first year, the IoT paradigm has been applied to </a:t>
            </a:r>
            <a:r>
              <a:rPr lang="en-US" sz="4000" dirty="0" smtClean="0"/>
              <a:t>introduce </a:t>
            </a:r>
            <a:r>
              <a:rPr lang="en-US" sz="4000" dirty="0"/>
              <a:t>a conceptual framework of an </a:t>
            </a:r>
            <a:r>
              <a:rPr lang="en-US" sz="4000" dirty="0" smtClean="0"/>
              <a:t>ICT </a:t>
            </a:r>
            <a:r>
              <a:rPr lang="en-US" sz="4000" dirty="0"/>
              <a:t>system </a:t>
            </a:r>
            <a:r>
              <a:rPr lang="en-US" sz="4000" dirty="0" smtClean="0"/>
              <a:t>aimed at granting </a:t>
            </a:r>
            <a:r>
              <a:rPr lang="en-US" sz="4000" dirty="0"/>
              <a:t>safety of animals under risk of fire [1] . Different technologies are adopted as to the measurement of the relevant parameters for an early fire detection in risky areas. The ICT  system must include a hierarchical Wireless Sensor Networks (WSN) that uses a number of sensing nodes that are capable of effectively gathering information from the surrounding environment and communicating with each other. </a:t>
            </a:r>
            <a:endParaRPr lang="it-IT" sz="40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AD628F00-23E3-4B90-932A-E69EC2D1F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6242" y="38172613"/>
            <a:ext cx="8862130" cy="252028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EAC863DD-0978-46BC-8CD4-3BB0DBFB73FA}"/>
              </a:ext>
            </a:extLst>
          </p:cNvPr>
          <p:cNvSpPr txBox="1"/>
          <p:nvPr/>
        </p:nvSpPr>
        <p:spPr>
          <a:xfrm>
            <a:off x="1731207" y="37773051"/>
            <a:ext cx="19001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b="1" dirty="0" err="1" smtClean="0">
                <a:solidFill>
                  <a:srgbClr val="FF0000"/>
                </a:solidFill>
              </a:rPr>
              <a:t>Contacts</a:t>
            </a:r>
            <a:r>
              <a:rPr lang="it-IT" sz="4000" b="1" dirty="0" smtClean="0">
                <a:solidFill>
                  <a:srgbClr val="FF0000"/>
                </a:solidFill>
              </a:rPr>
              <a:t>: </a:t>
            </a:r>
            <a:r>
              <a:rPr lang="it-IT" sz="4000" dirty="0" smtClean="0"/>
              <a:t>A </a:t>
            </a:r>
            <a:r>
              <a:rPr lang="it-IT" sz="4000" dirty="0" err="1" smtClean="0"/>
              <a:t>fruitful</a:t>
            </a:r>
            <a:r>
              <a:rPr lang="it-IT" sz="4000" dirty="0" smtClean="0"/>
              <a:t> </a:t>
            </a:r>
            <a:r>
              <a:rPr lang="it-IT" sz="4000" dirty="0" err="1" smtClean="0"/>
              <a:t>collaboration</a:t>
            </a:r>
            <a:r>
              <a:rPr lang="it-IT" sz="4000" dirty="0" smtClean="0"/>
              <a:t> </a:t>
            </a:r>
            <a:r>
              <a:rPr lang="it-IT" sz="4000" dirty="0" err="1" smtClean="0"/>
              <a:t>has</a:t>
            </a:r>
            <a:r>
              <a:rPr lang="it-IT" sz="4000" dirty="0" smtClean="0"/>
              <a:t> </a:t>
            </a:r>
            <a:r>
              <a:rPr lang="it-IT" sz="4000" dirty="0" err="1"/>
              <a:t>been</a:t>
            </a:r>
            <a:r>
              <a:rPr lang="it-IT" sz="4000" dirty="0"/>
              <a:t> </a:t>
            </a:r>
            <a:r>
              <a:rPr lang="it-IT" sz="4000" dirty="0" err="1"/>
              <a:t>established</a:t>
            </a:r>
            <a:r>
              <a:rPr lang="it-IT" sz="4000" dirty="0"/>
              <a:t> with </a:t>
            </a:r>
            <a:r>
              <a:rPr lang="it-IT" sz="4000" dirty="0" smtClean="0"/>
              <a:t>ST </a:t>
            </a:r>
            <a:r>
              <a:rPr lang="it-IT" sz="4000" dirty="0" err="1" smtClean="0"/>
              <a:t>Microelectronics</a:t>
            </a:r>
            <a:r>
              <a:rPr lang="it-IT" sz="4000" dirty="0" smtClean="0"/>
              <a:t>.</a:t>
            </a:r>
            <a:endParaRPr lang="it-IT" sz="4000" dirty="0"/>
          </a:p>
          <a:p>
            <a:pPr algn="just"/>
            <a:r>
              <a:rPr lang="it-IT" sz="4000" dirty="0" smtClean="0"/>
              <a:t>STM </a:t>
            </a:r>
            <a:r>
              <a:rPr lang="it-IT" sz="4000" dirty="0" err="1" smtClean="0"/>
              <a:t>has</a:t>
            </a:r>
            <a:r>
              <a:rPr lang="it-IT" sz="4000" dirty="0" smtClean="0"/>
              <a:t> </a:t>
            </a:r>
            <a:r>
              <a:rPr lang="it-IT" sz="4000" dirty="0" err="1" smtClean="0"/>
              <a:t>provided</a:t>
            </a:r>
            <a:r>
              <a:rPr lang="it-IT" sz="4000" dirty="0" smtClean="0"/>
              <a:t> for free </a:t>
            </a:r>
            <a:r>
              <a:rPr lang="it-IT" sz="4000" dirty="0" err="1" smtClean="0"/>
              <a:t>many</a:t>
            </a:r>
            <a:r>
              <a:rPr lang="it-IT" sz="4000" dirty="0" smtClean="0"/>
              <a:t> </a:t>
            </a:r>
            <a:r>
              <a:rPr lang="it-IT" sz="4000" dirty="0" err="1"/>
              <a:t>evaluation</a:t>
            </a:r>
            <a:r>
              <a:rPr lang="it-IT" sz="4000" dirty="0"/>
              <a:t> </a:t>
            </a:r>
            <a:r>
              <a:rPr lang="it-IT" sz="4000" dirty="0" err="1" smtClean="0"/>
              <a:t>kits</a:t>
            </a:r>
            <a:r>
              <a:rPr lang="it-IT" sz="4000" dirty="0" smtClean="0"/>
              <a:t> </a:t>
            </a:r>
            <a:r>
              <a:rPr lang="it-IT" sz="4000" dirty="0" err="1" smtClean="0"/>
              <a:t>that</a:t>
            </a:r>
            <a:r>
              <a:rPr lang="it-IT" sz="4000" dirty="0" smtClean="0"/>
              <a:t> </a:t>
            </a:r>
            <a:r>
              <a:rPr lang="it-IT" sz="4000" dirty="0" err="1"/>
              <a:t>have</a:t>
            </a:r>
            <a:r>
              <a:rPr lang="it-IT" sz="4000" dirty="0"/>
              <a:t> </a:t>
            </a:r>
            <a:r>
              <a:rPr lang="it-IT" sz="4000" dirty="0" err="1"/>
              <a:t>been</a:t>
            </a:r>
            <a:r>
              <a:rPr lang="it-IT" sz="4000" dirty="0"/>
              <a:t> </a:t>
            </a:r>
            <a:r>
              <a:rPr lang="it-IT" sz="4000" dirty="0" err="1" smtClean="0"/>
              <a:t>used</a:t>
            </a:r>
            <a:r>
              <a:rPr lang="it-IT" sz="4000" dirty="0" smtClean="0"/>
              <a:t> </a:t>
            </a:r>
            <a:r>
              <a:rPr lang="it-IT" sz="4000" dirty="0" err="1" smtClean="0"/>
              <a:t>both</a:t>
            </a:r>
            <a:r>
              <a:rPr lang="it-IT" sz="4000" dirty="0" smtClean="0"/>
              <a:t> to </a:t>
            </a:r>
            <a:r>
              <a:rPr lang="it-IT" sz="4000" dirty="0" err="1" smtClean="0"/>
              <a:t>develop</a:t>
            </a:r>
            <a:r>
              <a:rPr lang="it-IT" sz="4000" dirty="0" smtClean="0"/>
              <a:t> </a:t>
            </a:r>
            <a:r>
              <a:rPr lang="it-IT" sz="4000" dirty="0" err="1" smtClean="0"/>
              <a:t>research</a:t>
            </a:r>
            <a:r>
              <a:rPr lang="it-IT" sz="4000" dirty="0" smtClean="0"/>
              <a:t> </a:t>
            </a:r>
            <a:r>
              <a:rPr lang="it-IT" sz="4000" dirty="0" err="1" smtClean="0"/>
              <a:t>activities</a:t>
            </a:r>
            <a:r>
              <a:rPr lang="it-IT" sz="4000" dirty="0" smtClean="0"/>
              <a:t> and </a:t>
            </a:r>
            <a:r>
              <a:rPr lang="it-IT" sz="4000" dirty="0" err="1" smtClean="0"/>
              <a:t>sustain</a:t>
            </a:r>
            <a:r>
              <a:rPr lang="it-IT" sz="4000" dirty="0" smtClean="0"/>
              <a:t> a </a:t>
            </a:r>
            <a:r>
              <a:rPr lang="it-IT" sz="4000" dirty="0" err="1" smtClean="0"/>
              <a:t>variety</a:t>
            </a:r>
            <a:r>
              <a:rPr lang="it-IT" sz="4000" dirty="0" smtClean="0"/>
              <a:t> of </a:t>
            </a:r>
            <a:r>
              <a:rPr lang="it-IT" sz="4000" dirty="0" err="1" smtClean="0"/>
              <a:t>didactic</a:t>
            </a:r>
            <a:r>
              <a:rPr lang="it-IT" sz="4000" dirty="0" smtClean="0"/>
              <a:t> </a:t>
            </a:r>
            <a:r>
              <a:rPr lang="it-IT" sz="4000" dirty="0" err="1" smtClean="0"/>
              <a:t>laboratory</a:t>
            </a:r>
            <a:r>
              <a:rPr lang="it-IT" sz="4000" dirty="0" smtClean="0"/>
              <a:t> </a:t>
            </a:r>
            <a:r>
              <a:rPr lang="it-IT" sz="4000" dirty="0" err="1" smtClean="0"/>
              <a:t>lessons</a:t>
            </a:r>
            <a:r>
              <a:rPr lang="it-IT" sz="4000" dirty="0" smtClean="0"/>
              <a:t>. I </a:t>
            </a:r>
            <a:r>
              <a:rPr lang="it-IT" sz="4000" dirty="0" err="1" smtClean="0"/>
              <a:t>had</a:t>
            </a:r>
            <a:r>
              <a:rPr lang="it-IT" sz="4000" dirty="0" smtClean="0"/>
              <a:t> the </a:t>
            </a:r>
            <a:r>
              <a:rPr lang="it-IT" sz="4000" dirty="0" err="1" smtClean="0"/>
              <a:t>responsibility</a:t>
            </a:r>
            <a:r>
              <a:rPr lang="it-IT" sz="4000" dirty="0" smtClean="0"/>
              <a:t> of </a:t>
            </a:r>
            <a:r>
              <a:rPr lang="it-IT" sz="4000" dirty="0" err="1" smtClean="0"/>
              <a:t>preparing</a:t>
            </a:r>
            <a:r>
              <a:rPr lang="it-IT" sz="4000" dirty="0" smtClean="0"/>
              <a:t> the </a:t>
            </a:r>
            <a:r>
              <a:rPr lang="it-IT" sz="4000" dirty="0" err="1" smtClean="0"/>
              <a:t>subsidiary</a:t>
            </a:r>
            <a:r>
              <a:rPr lang="it-IT" sz="4000" dirty="0" smtClean="0"/>
              <a:t> and </a:t>
            </a:r>
            <a:r>
              <a:rPr lang="it-IT" sz="4000" dirty="0" err="1" smtClean="0"/>
              <a:t>supplementary</a:t>
            </a:r>
            <a:r>
              <a:rPr lang="it-IT" sz="4000" dirty="0" smtClean="0"/>
              <a:t> </a:t>
            </a:r>
            <a:r>
              <a:rPr lang="it-IT" sz="4000" dirty="0" err="1" smtClean="0"/>
              <a:t>activities</a:t>
            </a:r>
            <a:r>
              <a:rPr lang="it-IT" sz="4000" dirty="0" smtClean="0"/>
              <a:t> of the short </a:t>
            </a:r>
            <a:r>
              <a:rPr lang="it-IT" sz="4000" dirty="0" err="1" smtClean="0"/>
              <a:t>course</a:t>
            </a:r>
            <a:r>
              <a:rPr lang="it-IT" sz="4000" dirty="0" smtClean="0"/>
              <a:t> “</a:t>
            </a:r>
            <a:r>
              <a:rPr lang="it-IT" sz="4000" dirty="0" err="1" smtClean="0"/>
              <a:t>Microcontroller-based</a:t>
            </a:r>
            <a:r>
              <a:rPr lang="it-IT" sz="4000" dirty="0" smtClean="0"/>
              <a:t> </a:t>
            </a:r>
            <a:r>
              <a:rPr lang="it-IT" sz="4000" dirty="0" err="1" smtClean="0"/>
              <a:t>measurement</a:t>
            </a:r>
            <a:r>
              <a:rPr lang="it-IT" sz="4000" dirty="0" smtClean="0"/>
              <a:t> </a:t>
            </a:r>
            <a:r>
              <a:rPr lang="it-IT" sz="4000" dirty="0" err="1" smtClean="0"/>
              <a:t>laboratory</a:t>
            </a:r>
            <a:r>
              <a:rPr lang="it-IT" sz="4000" dirty="0" smtClean="0"/>
              <a:t>”.</a:t>
            </a:r>
            <a:endParaRPr lang="it-IT" sz="40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E400C04A-3846-4AC3-AD0E-95307FA53303}"/>
              </a:ext>
            </a:extLst>
          </p:cNvPr>
          <p:cNvSpPr txBox="1"/>
          <p:nvPr/>
        </p:nvSpPr>
        <p:spPr>
          <a:xfrm>
            <a:off x="14029654" y="23637902"/>
            <a:ext cx="151638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The system also requires the interaction with the Geographic </a:t>
            </a:r>
            <a:r>
              <a:rPr lang="en-US" sz="4000" dirty="0"/>
              <a:t>Information Systems (GIS) to combine different forest-fire causing factors </a:t>
            </a:r>
            <a:r>
              <a:rPr lang="en-US" sz="4000" dirty="0" smtClean="0"/>
              <a:t>in order to attain a forest-fire risk-zone map.</a:t>
            </a:r>
          </a:p>
          <a:p>
            <a:pPr algn="just"/>
            <a:r>
              <a:rPr lang="en-US" sz="4000" dirty="0" smtClean="0"/>
              <a:t>Starting </a:t>
            </a:r>
            <a:r>
              <a:rPr lang="en-US" sz="4000" dirty="0"/>
              <a:t>from a Fire Propagation Map an Evacuation Plan Model must be figured out,  by properly processing anthropic-layered data related </a:t>
            </a:r>
            <a:r>
              <a:rPr lang="en-US" sz="4000" dirty="0" smtClean="0"/>
              <a:t>to </a:t>
            </a:r>
            <a:r>
              <a:rPr lang="en-US" sz="4000" dirty="0"/>
              <a:t>the urbanization </a:t>
            </a:r>
            <a:r>
              <a:rPr lang="en-US" sz="4000" dirty="0" smtClean="0"/>
              <a:t>rate, </a:t>
            </a:r>
            <a:r>
              <a:rPr lang="en-US" sz="4000" dirty="0"/>
              <a:t>the road system </a:t>
            </a:r>
            <a:r>
              <a:rPr lang="en-US" sz="4000" dirty="0" smtClean="0"/>
              <a:t>development, </a:t>
            </a:r>
            <a:r>
              <a:rPr lang="en-US" sz="4000" dirty="0"/>
              <a:t>real time traffic conditions, real time typology and distribution of the </a:t>
            </a:r>
            <a:r>
              <a:rPr lang="en-US" sz="4000" dirty="0" smtClean="0"/>
              <a:t>animals, </a:t>
            </a:r>
            <a:r>
              <a:rPr lang="en-US" sz="4000" dirty="0"/>
              <a:t>available vehicles as well as real time fire sensors specific data. </a:t>
            </a:r>
            <a:endParaRPr lang="it-IT" sz="4000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A781780C-F56B-4CEA-8B40-4578FB9F3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4000" y="29103999"/>
            <a:ext cx="12841114" cy="5732602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A09478B2-A4E0-4909-879E-3641ECE4F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9636" y="23753092"/>
            <a:ext cx="11272607" cy="5732603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214E79C0-1928-4816-A044-745BA85A91E6}"/>
              </a:ext>
            </a:extLst>
          </p:cNvPr>
          <p:cNvSpPr txBox="1"/>
          <p:nvPr/>
        </p:nvSpPr>
        <p:spPr>
          <a:xfrm>
            <a:off x="1700944" y="42341029"/>
            <a:ext cx="27858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Future activity:</a:t>
            </a:r>
          </a:p>
          <a:p>
            <a:pPr algn="just"/>
            <a:r>
              <a:rPr lang="en-US" sz="4000" dirty="0"/>
              <a:t>The development of the proposed ICT system becomes somehow critical, as the fire risk has considerably increasing in the last years. </a:t>
            </a:r>
            <a:r>
              <a:rPr lang="en-US" sz="4000" dirty="0" smtClean="0"/>
              <a:t>The </a:t>
            </a:r>
            <a:r>
              <a:rPr lang="en-US" sz="4000" dirty="0"/>
              <a:t>proposal of adding satellite and RFID </a:t>
            </a:r>
            <a:r>
              <a:rPr lang="en-US" sz="4000" dirty="0" smtClean="0"/>
              <a:t>technologies </a:t>
            </a:r>
            <a:r>
              <a:rPr lang="en-US" sz="4000" dirty="0"/>
              <a:t>will be investigated in order to increase the </a:t>
            </a:r>
            <a:r>
              <a:rPr lang="en-US" sz="4000" dirty="0" smtClean="0"/>
              <a:t>versatility of </a:t>
            </a:r>
            <a:r>
              <a:rPr lang="en-US" sz="4000" dirty="0"/>
              <a:t>this </a:t>
            </a:r>
            <a:r>
              <a:rPr lang="en-US" sz="4000" dirty="0" smtClean="0"/>
              <a:t>system. Also, the </a:t>
            </a:r>
            <a:r>
              <a:rPr lang="en-US" sz="4000" dirty="0"/>
              <a:t>analysis </a:t>
            </a:r>
            <a:r>
              <a:rPr lang="en-US" sz="4000" dirty="0" smtClean="0"/>
              <a:t>of </a:t>
            </a:r>
            <a:r>
              <a:rPr lang="en-US" sz="4000" dirty="0"/>
              <a:t>new </a:t>
            </a:r>
            <a:r>
              <a:rPr lang="en-US" sz="4000" dirty="0" smtClean="0"/>
              <a:t>methodologies </a:t>
            </a:r>
            <a:r>
              <a:rPr lang="en-US" sz="4000" dirty="0"/>
              <a:t>for maintenance and troubleshooting of wireless networks sharing the same operating frequency </a:t>
            </a:r>
            <a:r>
              <a:rPr lang="en-US" sz="4000" dirty="0" smtClean="0"/>
              <a:t>interval, will be carried out.</a:t>
            </a:r>
            <a:endParaRPr lang="it-IT" sz="40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3CCF0A8C-883D-4410-AD8A-1136FC527788}"/>
              </a:ext>
            </a:extLst>
          </p:cNvPr>
          <p:cNvSpPr txBox="1"/>
          <p:nvPr/>
        </p:nvSpPr>
        <p:spPr>
          <a:xfrm>
            <a:off x="2020384" y="29723734"/>
            <a:ext cx="138360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Data transmission between sensor nodes can be accomplished without claiming for wide bandwidth resources, but </a:t>
            </a:r>
            <a:r>
              <a:rPr lang="en-US" sz="4000" dirty="0" smtClean="0"/>
              <a:t>relying</a:t>
            </a:r>
            <a:r>
              <a:rPr lang="en-US" sz="4000" dirty="0" smtClean="0"/>
              <a:t> on low </a:t>
            </a:r>
            <a:r>
              <a:rPr lang="en-US" sz="4000" dirty="0"/>
              <a:t>power </a:t>
            </a:r>
            <a:r>
              <a:rPr lang="en-US" sz="4000" dirty="0" smtClean="0"/>
              <a:t>solutions granting </a:t>
            </a:r>
            <a:r>
              <a:rPr lang="en-US" sz="4000" dirty="0"/>
              <a:t>wide area coverage. </a:t>
            </a:r>
            <a:r>
              <a:rPr lang="en-US" sz="4000" dirty="0" err="1"/>
              <a:t>LoRaWAN</a:t>
            </a:r>
            <a:r>
              <a:rPr lang="en-US" sz="4000" dirty="0"/>
              <a:t> (Long Range Wide Area Network), which is an IoT wide range distance communication </a:t>
            </a:r>
            <a:r>
              <a:rPr lang="en-US" sz="4000" dirty="0" smtClean="0"/>
              <a:t>protocol </a:t>
            </a:r>
            <a:r>
              <a:rPr lang="en-US" sz="4000" dirty="0"/>
              <a:t>robust to </a:t>
            </a:r>
            <a:r>
              <a:rPr lang="en-US" sz="4000" dirty="0" smtClean="0"/>
              <a:t>noise, is </a:t>
            </a:r>
            <a:r>
              <a:rPr lang="en-US" sz="4000" dirty="0"/>
              <a:t>capable of offering a coverage radius up to 15 km, </a:t>
            </a:r>
            <a:r>
              <a:rPr lang="en-US" sz="4000" dirty="0" smtClean="0"/>
              <a:t>and therefore is</a:t>
            </a:r>
            <a:r>
              <a:rPr lang="en-US" sz="4000" dirty="0" smtClean="0"/>
              <a:t> </a:t>
            </a:r>
            <a:r>
              <a:rPr lang="en-US" sz="4000" dirty="0"/>
              <a:t>well suited to this </a:t>
            </a:r>
            <a:r>
              <a:rPr lang="en-US" sz="4000" dirty="0" smtClean="0"/>
              <a:t>purpose; also, </a:t>
            </a:r>
            <a:r>
              <a:rPr lang="en-US" sz="4000" dirty="0" err="1"/>
              <a:t>LoRa</a:t>
            </a:r>
            <a:r>
              <a:rPr lang="en-US" sz="4000" dirty="0"/>
              <a:t>  t</a:t>
            </a:r>
            <a:r>
              <a:rPr lang="it-IT" sz="4000" dirty="0" err="1" smtClean="0"/>
              <a:t>ransceiver</a:t>
            </a:r>
            <a:r>
              <a:rPr lang="en-US" sz="4000" dirty="0" smtClean="0"/>
              <a:t>s </a:t>
            </a:r>
            <a:r>
              <a:rPr lang="en-US" sz="4000" dirty="0"/>
              <a:t>are also cheap and </a:t>
            </a:r>
            <a:r>
              <a:rPr lang="en-US" sz="4000" dirty="0" smtClean="0"/>
              <a:t>characterized by </a:t>
            </a:r>
            <a:r>
              <a:rPr lang="en-US" sz="4000" dirty="0"/>
              <a:t>very low </a:t>
            </a:r>
            <a:r>
              <a:rPr lang="en-US" sz="4000" dirty="0" smtClean="0"/>
              <a:t>power consumption. </a:t>
            </a:r>
            <a:endParaRPr lang="en-US" sz="40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16F17891-F59F-4CEB-BC83-B3A43F7AAFEB}"/>
              </a:ext>
            </a:extLst>
          </p:cNvPr>
          <p:cNvSpPr txBox="1"/>
          <p:nvPr/>
        </p:nvSpPr>
        <p:spPr>
          <a:xfrm>
            <a:off x="2484488" y="35216570"/>
            <a:ext cx="26210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[1] </a:t>
            </a:r>
            <a:r>
              <a:rPr lang="en-US" sz="3200" dirty="0" err="1"/>
              <a:t>O</a:t>
            </a:r>
            <a:r>
              <a:rPr lang="en-US" sz="3200" dirty="0" err="1" smtClean="0"/>
              <a:t>.Tamburis</a:t>
            </a:r>
            <a:r>
              <a:rPr lang="en-US" sz="3200" dirty="0" smtClean="0"/>
              <a:t>, </a:t>
            </a:r>
            <a:r>
              <a:rPr lang="en-US" sz="3200" b="1" dirty="0" smtClean="0"/>
              <a:t>A. </a:t>
            </a:r>
            <a:r>
              <a:rPr lang="en-US" sz="3200" b="1" dirty="0" err="1" smtClean="0"/>
              <a:t>Tocchi</a:t>
            </a:r>
            <a:r>
              <a:rPr lang="en-US" sz="3200" b="1" dirty="0" smtClean="0"/>
              <a:t>, </a:t>
            </a:r>
            <a:r>
              <a:rPr lang="en-US" sz="3200" dirty="0" smtClean="0"/>
              <a:t>M. </a:t>
            </a:r>
            <a:r>
              <a:rPr lang="en-US" sz="3200" dirty="0" err="1" smtClean="0"/>
              <a:t>D’Arco</a:t>
            </a:r>
            <a:r>
              <a:rPr lang="en-US" sz="3200" dirty="0" smtClean="0"/>
              <a:t>, et </a:t>
            </a:r>
            <a:r>
              <a:rPr lang="en-US" sz="3200" dirty="0" err="1" smtClean="0"/>
              <a:t>alii</a:t>
            </a:r>
            <a:r>
              <a:rPr lang="en-US" sz="3200" dirty="0" smtClean="0"/>
              <a:t> </a:t>
            </a:r>
            <a:r>
              <a:rPr lang="mr-IN" sz="3200" dirty="0" smtClean="0"/>
              <a:t>…</a:t>
            </a:r>
            <a:r>
              <a:rPr lang="it-IT" sz="3200" dirty="0" smtClean="0"/>
              <a:t> </a:t>
            </a:r>
            <a:r>
              <a:rPr lang="en-US" sz="3200" b="1" dirty="0" smtClean="0"/>
              <a:t>“</a:t>
            </a:r>
            <a:r>
              <a:rPr lang="en-US" sz="3200" dirty="0" smtClean="0"/>
              <a:t>Guaranteeing </a:t>
            </a:r>
            <a:r>
              <a:rPr lang="en-US" sz="3200" dirty="0"/>
              <a:t>safety of animals under risk of fire: conceptual framework and technical issues </a:t>
            </a:r>
            <a:r>
              <a:rPr lang="en-US" sz="3200" dirty="0" smtClean="0"/>
              <a:t>analysis”, 2019 </a:t>
            </a:r>
            <a:r>
              <a:rPr lang="en-US" sz="3200" dirty="0"/>
              <a:t>IEEE International Workshop on Metrology for Agriculture and Forestry, </a:t>
            </a:r>
            <a:r>
              <a:rPr lang="en-US" sz="3200" dirty="0" err="1"/>
              <a:t>MetroAgriFor</a:t>
            </a:r>
            <a:r>
              <a:rPr lang="en-US" sz="3200" dirty="0"/>
              <a:t> </a:t>
            </a:r>
            <a:r>
              <a:rPr lang="en-US" sz="3200" dirty="0" smtClean="0"/>
              <a:t>2019.</a:t>
            </a:r>
            <a:endParaRPr lang="en-US" sz="3200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74578C0C-889D-4E77-A69D-A7D84A78D401}"/>
              </a:ext>
            </a:extLst>
          </p:cNvPr>
          <p:cNvSpPr txBox="1"/>
          <p:nvPr/>
        </p:nvSpPr>
        <p:spPr>
          <a:xfrm>
            <a:off x="1980432" y="18434373"/>
            <a:ext cx="27207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In the first year of PhD </a:t>
            </a:r>
            <a:r>
              <a:rPr lang="en-US" sz="4000" dirty="0" smtClean="0"/>
              <a:t>both a </a:t>
            </a:r>
            <a:r>
              <a:rPr lang="en-US" sz="4000" dirty="0"/>
              <a:t>cost-effective IoT platform for radiation monitoring and a platform for remote programming </a:t>
            </a:r>
            <a:r>
              <a:rPr lang="en-US" sz="4000" dirty="0" smtClean="0"/>
              <a:t>automatic test equipment (ATEs) </a:t>
            </a:r>
            <a:r>
              <a:rPr lang="en-US" sz="4000" dirty="0"/>
              <a:t>have been investigated to exploit new </a:t>
            </a:r>
            <a:r>
              <a:rPr lang="en-US" sz="4000" dirty="0" smtClean="0"/>
              <a:t>perspectives </a:t>
            </a:r>
            <a:r>
              <a:rPr lang="en-US" sz="4000" dirty="0"/>
              <a:t>for testing computational heavy algorithms and </a:t>
            </a:r>
            <a:r>
              <a:rPr lang="en-US" sz="4000" dirty="0" smtClean="0"/>
              <a:t>developing  </a:t>
            </a:r>
            <a:r>
              <a:rPr lang="en-US" sz="4000" dirty="0"/>
              <a:t>new predictive models, overall without too much expensive systems.</a:t>
            </a:r>
          </a:p>
        </p:txBody>
      </p:sp>
    </p:spTree>
    <p:extLst>
      <p:ext uri="{BB962C8B-B14F-4D97-AF65-F5344CB8AC3E}">
        <p14:creationId xmlns:p14="http://schemas.microsoft.com/office/powerpoint/2010/main" val="29440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822</Words>
  <Application>Microsoft Macintosh PowerPoint</Application>
  <PresentationFormat>Personalizzato</PresentationFormat>
  <Paragraphs>35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Calibri</vt:lpstr>
      <vt:lpstr>Mangal</vt:lpstr>
      <vt:lpstr>Arial</vt:lpstr>
      <vt:lpstr>Tema di Office</vt:lpstr>
      <vt:lpstr>Alessandro  Tocchi Tutor: Prof. Mauro D’Arco XXXIII Cycle - II year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</dc:creator>
  <cp:lastModifiedBy>Utente di Microsoft Office</cp:lastModifiedBy>
  <cp:revision>86</cp:revision>
  <dcterms:created xsi:type="dcterms:W3CDTF">2016-02-10T16:35:08Z</dcterms:created>
  <dcterms:modified xsi:type="dcterms:W3CDTF">2020-01-07T12:45:44Z</dcterms:modified>
</cp:coreProperties>
</file>