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59" r:id="rId11"/>
    <p:sldId id="263" r:id="rId12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30/08/2015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Giancarlo </a:t>
            </a:r>
            <a:r>
              <a:rPr lang="it-IT" dirty="0" err="1" smtClean="0"/>
              <a:t>Sperlì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Tutor: Antonio Picariello</a:t>
            </a:r>
            <a:br>
              <a:rPr lang="it-IT" sz="3600" dirty="0" smtClean="0"/>
            </a:br>
            <a:r>
              <a:rPr lang="it-IT" sz="2700" dirty="0" smtClean="0"/>
              <a:t>XXX </a:t>
            </a:r>
            <a:r>
              <a:rPr lang="it-IT" sz="2700" dirty="0" err="1" smtClean="0"/>
              <a:t>Cycle</a:t>
            </a:r>
            <a:r>
              <a:rPr lang="it-IT" sz="2700" dirty="0" smtClean="0"/>
              <a:t> - I </a:t>
            </a:r>
            <a:r>
              <a:rPr lang="it-IT" sz="2700" dirty="0" err="1" smtClean="0"/>
              <a:t>year</a:t>
            </a:r>
            <a:r>
              <a:rPr lang="it-IT" sz="2700" dirty="0" smtClean="0"/>
              <a:t> </a:t>
            </a:r>
            <a:r>
              <a:rPr lang="it-IT" sz="2700" dirty="0" err="1" smtClean="0"/>
              <a:t>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Big Data </a:t>
            </a:r>
          </a:p>
          <a:p>
            <a:r>
              <a:rPr lang="it-IT" dirty="0" smtClean="0"/>
              <a:t>-</a:t>
            </a:r>
          </a:p>
          <a:p>
            <a:r>
              <a:rPr lang="it-IT" dirty="0" smtClean="0"/>
              <a:t>Multimedia Social Network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Products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F. Amato, A. De Santo, F. </a:t>
            </a:r>
            <a:r>
              <a:rPr lang="en-US" dirty="0" err="1"/>
              <a:t>Gargiulo</a:t>
            </a:r>
            <a:r>
              <a:rPr lang="en-US" dirty="0"/>
              <a:t>, V. </a:t>
            </a:r>
            <a:r>
              <a:rPr lang="en-US" dirty="0" err="1"/>
              <a:t>Moscato</a:t>
            </a:r>
            <a:r>
              <a:rPr lang="en-US" dirty="0"/>
              <a:t>, F. Persia, A. </a:t>
            </a:r>
            <a:r>
              <a:rPr lang="en-US" dirty="0" err="1"/>
              <a:t>Picariello</a:t>
            </a:r>
            <a:r>
              <a:rPr lang="en-US" dirty="0"/>
              <a:t>, G. Sperli:</a:t>
            </a:r>
            <a:r>
              <a:rPr lang="en-US" i="1" dirty="0"/>
              <a:t> “A Novel Approach to Query Expansion based on Semantic Similarity Measures” (344-353), DATA 2015:</a:t>
            </a:r>
            <a:endParaRPr lang="it-IT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it-IT" dirty="0"/>
          </a:p>
          <a:p>
            <a:r>
              <a:rPr lang="en-US" dirty="0"/>
              <a:t>F. Amato, A. De Santo, V. </a:t>
            </a:r>
            <a:r>
              <a:rPr lang="en-US" dirty="0" err="1"/>
              <a:t>Moscato</a:t>
            </a:r>
            <a:r>
              <a:rPr lang="en-US" dirty="0"/>
              <a:t>, A. </a:t>
            </a:r>
            <a:r>
              <a:rPr lang="en-US" dirty="0" err="1"/>
              <a:t>Picariello</a:t>
            </a:r>
            <a:r>
              <a:rPr lang="en-US" dirty="0"/>
              <a:t>, D. </a:t>
            </a:r>
            <a:r>
              <a:rPr lang="en-US" dirty="0" err="1"/>
              <a:t>Serpico</a:t>
            </a:r>
            <a:r>
              <a:rPr lang="en-US" dirty="0"/>
              <a:t>, G. Sperli</a:t>
            </a:r>
            <a:r>
              <a:rPr lang="en-US" i="1" dirty="0"/>
              <a:t>: “A Lexicon-Grammar Based Methodology for Ontology Population for e-Health Applications”(521-526) CISIS 2015, Blumenau, Brazil</a:t>
            </a:r>
            <a:endParaRPr lang="it-IT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it-IT" dirty="0"/>
          </a:p>
          <a:p>
            <a:r>
              <a:rPr lang="en-US" dirty="0"/>
              <a:t>F. Persia, D. </a:t>
            </a:r>
            <a:r>
              <a:rPr lang="en-US" dirty="0" err="1"/>
              <a:t>D’Auria</a:t>
            </a:r>
            <a:r>
              <a:rPr lang="en-US" dirty="0"/>
              <a:t>, </a:t>
            </a:r>
            <a:r>
              <a:rPr lang="en-US" dirty="0" err="1"/>
              <a:t>G.Sperlì</a:t>
            </a:r>
            <a:r>
              <a:rPr lang="en-US" dirty="0"/>
              <a:t>, A. </a:t>
            </a:r>
            <a:r>
              <a:rPr lang="en-US" dirty="0" err="1"/>
              <a:t>Tufano</a:t>
            </a:r>
            <a:r>
              <a:rPr lang="en-US" dirty="0"/>
              <a:t>:</a:t>
            </a:r>
            <a:r>
              <a:rPr lang="en-US" i="1" dirty="0"/>
              <a:t> “A prototype for Anomaly Detection in Video Surveillance Context”(517-528) </a:t>
            </a:r>
            <a:r>
              <a:rPr lang="en-US" i="1" dirty="0" err="1"/>
              <a:t>Somet</a:t>
            </a:r>
            <a:r>
              <a:rPr lang="en-US" i="1" dirty="0"/>
              <a:t> 2015, Naples, Italy: </a:t>
            </a:r>
            <a:endParaRPr lang="it-IT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it-IT" dirty="0"/>
          </a:p>
          <a:p>
            <a:r>
              <a:rPr lang="en-US" dirty="0"/>
              <a:t>A. </a:t>
            </a:r>
            <a:r>
              <a:rPr lang="en-US" dirty="0" err="1"/>
              <a:t>D’Acierno</a:t>
            </a:r>
            <a:r>
              <a:rPr lang="en-US" dirty="0"/>
              <a:t>, F. </a:t>
            </a:r>
            <a:r>
              <a:rPr lang="en-US" dirty="0" err="1"/>
              <a:t>Gargiulo</a:t>
            </a:r>
            <a:r>
              <a:rPr lang="en-US" dirty="0"/>
              <a:t>, </a:t>
            </a:r>
            <a:r>
              <a:rPr lang="en-US" dirty="0" err="1"/>
              <a:t>V.Moscato</a:t>
            </a:r>
            <a:r>
              <a:rPr lang="en-US" dirty="0"/>
              <a:t>, A. Penta, F. Persia, A. </a:t>
            </a:r>
            <a:r>
              <a:rPr lang="en-US" dirty="0" err="1"/>
              <a:t>Picariello</a:t>
            </a:r>
            <a:r>
              <a:rPr lang="en-US" dirty="0"/>
              <a:t>, C. </a:t>
            </a:r>
            <a:r>
              <a:rPr lang="en-US" dirty="0" err="1"/>
              <a:t>Sansone</a:t>
            </a:r>
            <a:r>
              <a:rPr lang="en-US" dirty="0"/>
              <a:t>, G. </a:t>
            </a:r>
            <a:r>
              <a:rPr lang="en-US" dirty="0" err="1"/>
              <a:t>Sperlì</a:t>
            </a:r>
            <a:r>
              <a:rPr lang="en-US" i="1" dirty="0"/>
              <a:t> “A Multimedia Summarizer integrating Text and Images” (21-33) IIMSS 2015, Sorrento, </a:t>
            </a:r>
            <a:r>
              <a:rPr lang="en-US" i="1" dirty="0" smtClean="0"/>
              <a:t>Italy</a:t>
            </a:r>
          </a:p>
          <a:p>
            <a:pPr marL="0" indent="0">
              <a:buNone/>
            </a:pPr>
            <a:endParaRPr lang="it-IT" dirty="0"/>
          </a:p>
          <a:p>
            <a:r>
              <a:rPr lang="en-US" dirty="0"/>
              <a:t>Flora Amato, </a:t>
            </a:r>
            <a:r>
              <a:rPr lang="en-US" dirty="0" err="1"/>
              <a:t>Aniello</a:t>
            </a:r>
            <a:r>
              <a:rPr lang="en-US" dirty="0"/>
              <a:t> De Santo, Vincenzo </a:t>
            </a:r>
            <a:r>
              <a:rPr lang="en-US" dirty="0" err="1"/>
              <a:t>Moscato</a:t>
            </a:r>
            <a:r>
              <a:rPr lang="en-US" dirty="0"/>
              <a:t>, Fabio Persia, Antonio </a:t>
            </a:r>
            <a:r>
              <a:rPr lang="en-US" dirty="0" err="1"/>
              <a:t>Picariello</a:t>
            </a:r>
            <a:r>
              <a:rPr lang="en-US" dirty="0"/>
              <a:t>, Silvestro Roberto </a:t>
            </a:r>
            <a:r>
              <a:rPr lang="en-US" dirty="0" err="1"/>
              <a:t>Poccia</a:t>
            </a:r>
            <a:r>
              <a:rPr lang="en-US" dirty="0"/>
              <a:t> and Giancarlo </a:t>
            </a:r>
            <a:r>
              <a:rPr lang="en-US" dirty="0" err="1"/>
              <a:t>Sperlì</a:t>
            </a:r>
            <a:r>
              <a:rPr lang="en-US" dirty="0"/>
              <a:t>. “</a:t>
            </a:r>
            <a:r>
              <a:rPr lang="en-US" i="1" dirty="0"/>
              <a:t>A structure-based approach for ontology partitioning</a:t>
            </a:r>
            <a:r>
              <a:rPr lang="en-US" dirty="0"/>
              <a:t>”, SEBD 2015, Gaeta, Italy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4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Summary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11</a:t>
            </a:fld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54498"/>
            <a:ext cx="4510087" cy="3282614"/>
          </a:xfrm>
          <a:prstGeom prst="rect">
            <a:avLst/>
          </a:prstGeom>
        </p:spPr>
      </p:pic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78101"/>
              </p:ext>
            </p:extLst>
          </p:nvPr>
        </p:nvGraphicFramePr>
        <p:xfrm>
          <a:off x="977016" y="4549730"/>
          <a:ext cx="7051368" cy="2130933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782410"/>
                <a:gridCol w="782410"/>
                <a:gridCol w="782410"/>
                <a:gridCol w="782410"/>
                <a:gridCol w="782410"/>
                <a:gridCol w="782410"/>
                <a:gridCol w="782410"/>
                <a:gridCol w="782410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Credits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bimonth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bimonth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bimonth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bimonth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bimonth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bimonth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Modules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15(*)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Seminars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(*) Waiting for perform final exam of "Semantic web reasoners: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struttura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uso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ottimizzazioni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(5 CFU) held by Prof. Bonatti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172357" y="4128283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CFU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172357" y="1196752"/>
            <a:ext cx="1199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Topics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342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 smtClean="0"/>
              <a:t>PHD Candidate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Graduation</a:t>
            </a:r>
            <a:r>
              <a:rPr lang="it-IT" dirty="0" smtClean="0"/>
              <a:t>: MSC in Computer </a:t>
            </a:r>
            <a:r>
              <a:rPr lang="it-IT" dirty="0" err="1" smtClean="0"/>
              <a:t>Engineering</a:t>
            </a:r>
            <a:endParaRPr lang="it-IT" dirty="0" smtClean="0"/>
          </a:p>
          <a:p>
            <a:r>
              <a:rPr lang="it-IT" b="1" dirty="0" smtClean="0"/>
              <a:t>Group</a:t>
            </a:r>
            <a:r>
              <a:rPr lang="it-IT" dirty="0" smtClean="0"/>
              <a:t>: MISLAB</a:t>
            </a:r>
          </a:p>
          <a:p>
            <a:r>
              <a:rPr lang="it-IT" b="1" dirty="0" err="1" smtClean="0"/>
              <a:t>Fellowship</a:t>
            </a:r>
            <a:r>
              <a:rPr lang="it-IT" b="1" dirty="0" smtClean="0"/>
              <a:t>: </a:t>
            </a:r>
            <a:r>
              <a:rPr lang="it-IT" dirty="0" smtClean="0"/>
              <a:t>MIUR </a:t>
            </a:r>
            <a:r>
              <a:rPr lang="it-IT" dirty="0" err="1" smtClean="0"/>
              <a:t>research</a:t>
            </a:r>
            <a:r>
              <a:rPr lang="it-IT" dirty="0" smtClean="0"/>
              <a:t> Grant</a:t>
            </a:r>
          </a:p>
          <a:p>
            <a:r>
              <a:rPr lang="it-IT" b="1" dirty="0" err="1" smtClean="0"/>
              <a:t>Research</a:t>
            </a:r>
            <a:r>
              <a:rPr lang="it-IT" b="1" dirty="0" smtClean="0"/>
              <a:t> Field: </a:t>
            </a:r>
            <a:r>
              <a:rPr lang="it-IT" dirty="0" smtClean="0"/>
              <a:t>Big Data - Multimedia Social Network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Name</a:t>
            </a:r>
            <a:r>
              <a:rPr lang="it-IT" sz="2000" dirty="0" smtClean="0"/>
              <a:t> </a:t>
            </a:r>
            <a:r>
              <a:rPr lang="it-IT" sz="2000" dirty="0" err="1" smtClean="0"/>
              <a:t>Surname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Context</a:t>
            </a:r>
            <a:r>
              <a:rPr lang="it-IT" b="1" dirty="0" smtClean="0"/>
              <a:t> (1/2)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According to a report from International Data Corporation (IDC</a:t>
            </a:r>
            <a:r>
              <a:rPr lang="en-US" sz="1800" dirty="0" smtClean="0"/>
              <a:t>), </a:t>
            </a:r>
            <a:r>
              <a:rPr lang="en-US" sz="1800" dirty="0"/>
              <a:t>the amount of data, created and copied, grew nine times in the last five years, reaching the size of 1,8 ZB (10</a:t>
            </a:r>
            <a:r>
              <a:rPr lang="en-US" sz="1800" baseline="30000" dirty="0"/>
              <a:t>21</a:t>
            </a:r>
            <a:r>
              <a:rPr lang="en-US" sz="1800" dirty="0"/>
              <a:t> B).</a:t>
            </a:r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</a:t>
            </a:fld>
            <a:endParaRPr lang="it-IT"/>
          </a:p>
        </p:txBody>
      </p:sp>
      <p:pic>
        <p:nvPicPr>
          <p:cNvPr id="1026" name="Picture 2" descr="http://4.bp.blogspot.com/-ygMrfSGEmLo/UsXI4cC6XPI/AAAAAAAAAHk/_RyZpZkgBS4/s1600/bigDataSour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5" y="2708920"/>
            <a:ext cx="4865610" cy="32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Context</a:t>
            </a:r>
            <a:r>
              <a:rPr lang="it-IT" b="1" dirty="0" smtClean="0"/>
              <a:t> (2/2)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</a:t>
            </a:fld>
            <a:endParaRPr lang="it-IT"/>
          </a:p>
        </p:txBody>
      </p:sp>
      <p:pic>
        <p:nvPicPr>
          <p:cNvPr id="2050" name="Picture 2" descr="http://previews.123rf.com/images/juliatim/juliatim1410/juliatim141000044/32704934-Infographic-flat-concept-illustration-of-Big-data-4V-visualisation-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1" y="1752700"/>
            <a:ext cx="4581699" cy="41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716016" y="1617531"/>
            <a:ext cx="40844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8595B"/>
                </a:solidFill>
                <a:latin typeface="Neue Helvetica W01"/>
              </a:rPr>
              <a:t>Volume</a:t>
            </a:r>
            <a:r>
              <a:rPr lang="en-US" dirty="0">
                <a:solidFill>
                  <a:srgbClr val="58595B"/>
                </a:solidFill>
                <a:latin typeface="Neue Helvetica W01"/>
              </a:rPr>
              <a:t> refers to the vast amount of data generated </a:t>
            </a:r>
            <a:r>
              <a:rPr lang="en-US" dirty="0" smtClean="0">
                <a:solidFill>
                  <a:srgbClr val="58595B"/>
                </a:solidFill>
                <a:latin typeface="Neue Helvetica W01"/>
              </a:rPr>
              <a:t>by </a:t>
            </a:r>
            <a:r>
              <a:rPr lang="en-US" dirty="0">
                <a:solidFill>
                  <a:srgbClr val="58595B"/>
                </a:solidFill>
                <a:latin typeface="Neue Helvetica W01"/>
              </a:rPr>
              <a:t>emails, </a:t>
            </a:r>
            <a:r>
              <a:rPr lang="en-US" dirty="0" smtClean="0">
                <a:solidFill>
                  <a:srgbClr val="58595B"/>
                </a:solidFill>
                <a:latin typeface="Neue Helvetica W01"/>
              </a:rPr>
              <a:t>Social Network </a:t>
            </a:r>
            <a:r>
              <a:rPr lang="en-US" dirty="0">
                <a:solidFill>
                  <a:srgbClr val="58595B"/>
                </a:solidFill>
                <a:latin typeface="Neue Helvetica W01"/>
              </a:rPr>
              <a:t>messages, </a:t>
            </a:r>
            <a:r>
              <a:rPr lang="en-US" dirty="0" smtClean="0">
                <a:solidFill>
                  <a:srgbClr val="58595B"/>
                </a:solidFill>
                <a:latin typeface="Neue Helvetica W01"/>
              </a:rPr>
              <a:t>multimedia data </a:t>
            </a:r>
            <a:r>
              <a:rPr lang="en-US" dirty="0">
                <a:solidFill>
                  <a:srgbClr val="58595B"/>
                </a:solidFill>
                <a:latin typeface="Neue Helvetica W01"/>
              </a:rPr>
              <a:t>and sensor data that we produce and share every second. 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716016" y="3057691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8595B"/>
                </a:solidFill>
                <a:latin typeface="Neue Helvetica W01"/>
              </a:rPr>
              <a:t>Velocity</a:t>
            </a:r>
            <a:r>
              <a:rPr lang="en-US" dirty="0">
                <a:solidFill>
                  <a:srgbClr val="58595B"/>
                </a:solidFill>
                <a:latin typeface="Neue Helvetica W01"/>
              </a:rPr>
              <a:t> refers to the speed at which new data is generated and the speed at which data moves </a:t>
            </a:r>
            <a:r>
              <a:rPr lang="en-US" dirty="0" smtClean="0">
                <a:solidFill>
                  <a:srgbClr val="58595B"/>
                </a:solidFill>
                <a:latin typeface="Neue Helvetica W01"/>
              </a:rPr>
              <a:t>around, such as social </a:t>
            </a:r>
            <a:r>
              <a:rPr lang="en-US" dirty="0">
                <a:solidFill>
                  <a:srgbClr val="58595B"/>
                </a:solidFill>
                <a:latin typeface="Neue Helvetica W01"/>
              </a:rPr>
              <a:t>media messages going viral in </a:t>
            </a:r>
            <a:r>
              <a:rPr lang="en-US" dirty="0" smtClean="0">
                <a:solidFill>
                  <a:srgbClr val="58595B"/>
                </a:solidFill>
                <a:latin typeface="Neue Helvetica W01"/>
              </a:rPr>
              <a:t>minutes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716016" y="4497851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58595B"/>
                </a:solidFill>
                <a:latin typeface="Neue Helvetica W01"/>
              </a:rPr>
              <a:t>Variety</a:t>
            </a:r>
            <a:r>
              <a:rPr lang="en-US" dirty="0" smtClean="0">
                <a:solidFill>
                  <a:srgbClr val="58595B"/>
                </a:solidFill>
                <a:latin typeface="Neue Helvetica W01"/>
              </a:rPr>
              <a:t> refers to the different types of data we can now use, structured and unstructured data.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716016" y="5374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58595B"/>
                </a:solidFill>
                <a:latin typeface="Neue Helvetica W01"/>
              </a:rPr>
              <a:t>Veracity</a:t>
            </a:r>
            <a:r>
              <a:rPr lang="en-US" dirty="0">
                <a:solidFill>
                  <a:srgbClr val="58595B"/>
                </a:solidFill>
                <a:latin typeface="Neue Helvetica W01"/>
              </a:rPr>
              <a:t> refers to the messiness or trustworthiness of the data.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07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Big Data </a:t>
            </a:r>
            <a:r>
              <a:rPr lang="it-IT" b="1" dirty="0" err="1" smtClean="0"/>
              <a:t>Indexing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Many multi-dimensional </a:t>
            </a:r>
            <a:r>
              <a:rPr lang="en-US" sz="2000" dirty="0"/>
              <a:t>and high-dimensional indexing </a:t>
            </a:r>
            <a:r>
              <a:rPr lang="en-US" sz="2000" dirty="0" smtClean="0"/>
              <a:t>are been proposed in literature. It’s possible classify these approaches into following categories:</a:t>
            </a: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924370"/>
            <a:ext cx="4695286" cy="144281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11560" y="2415835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1-Tree-Based</a:t>
            </a:r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1691680" y="450912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3-Skip-based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6354334" y="2415835"/>
            <a:ext cx="153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2-DHTS-Based</a:t>
            </a:r>
            <a:endParaRPr lang="it-IT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41" y="2831104"/>
            <a:ext cx="2157633" cy="133465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359" y="2755716"/>
            <a:ext cx="3322113" cy="33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5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Multimedia Social </a:t>
            </a:r>
            <a:r>
              <a:rPr lang="it-IT" b="1" dirty="0" smtClean="0"/>
              <a:t>Network </a:t>
            </a:r>
            <a:r>
              <a:rPr lang="it-IT" b="1" dirty="0" err="1" smtClean="0"/>
              <a:t>as</a:t>
            </a:r>
            <a:r>
              <a:rPr lang="it-IT" b="1" dirty="0" smtClean="0"/>
              <a:t> Big Data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</a:t>
            </a:fld>
            <a:endParaRPr lang="it-IT"/>
          </a:p>
        </p:txBody>
      </p:sp>
      <p:grpSp>
        <p:nvGrpSpPr>
          <p:cNvPr id="20" name="Gruppo 19"/>
          <p:cNvGrpSpPr/>
          <p:nvPr/>
        </p:nvGrpSpPr>
        <p:grpSpPr>
          <a:xfrm>
            <a:off x="457200" y="1516351"/>
            <a:ext cx="4211316" cy="4648953"/>
            <a:chOff x="-6833056" y="2220417"/>
            <a:chExt cx="7022540" cy="7303823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45360" y="3794099"/>
              <a:ext cx="1291208" cy="1291208"/>
            </a:xfrm>
            <a:prstGeom prst="rect">
              <a:avLst/>
            </a:prstGeom>
          </p:spPr>
        </p:pic>
        <p:pic>
          <p:nvPicPr>
            <p:cNvPr id="1030" name="Picture 6" descr="https://upload.wikimedia.org/wikipedia/commons/thumb/c/c2/F_icon.svg/2000px-F_icon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33056" y="5705723"/>
              <a:ext cx="1015752" cy="1015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reanntaylor.com/wp-content/uploads/2015/02/Big-Instagram-Logo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8" t="20454" r="12789" b="25646"/>
            <a:stretch/>
          </p:blipFill>
          <p:spPr bwMode="auto">
            <a:xfrm>
              <a:off x="-5184204" y="2220417"/>
              <a:ext cx="1573682" cy="157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5432.2ndquadrant.it/wp-content/uploads/2015/05/twitter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99756" y="7272298"/>
              <a:ext cx="1222375" cy="1222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everythingcomputerscience.com/images/Database_Administrator_2_300x3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3016" y="4389771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emmedimelissa.files.wordpress.com/2015/07/flickr-logo-150x15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88232" y="7791770"/>
              <a:ext cx="1732470" cy="1732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cdn.slashgear.com/wp-content/uploads/2012/06/lastfm-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266" y="2549933"/>
              <a:ext cx="1324471" cy="132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seeklogo.com/images/G/google-google-plus-logo-8ABA7B7012-seeklogo.com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7572" y="6511773"/>
              <a:ext cx="1521048" cy="1521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://seeklogo.com/images/Y/youtube-broadcast-yourself-logo-3DA22F2754-seeklogo.com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15516" y="4132807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ttangolo 20"/>
          <p:cNvSpPr/>
          <p:nvPr/>
        </p:nvSpPr>
        <p:spPr>
          <a:xfrm>
            <a:off x="5002477" y="2076681"/>
            <a:ext cx="3934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social network can  be  seen  as  a  big  data  research  field  given  its  intrinsic characteristics, described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by:</a:t>
            </a: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Data </a:t>
            </a:r>
            <a:r>
              <a:rPr lang="en-US" b="1" dirty="0" smtClean="0"/>
              <a:t>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Multiple </a:t>
            </a:r>
            <a:r>
              <a:rPr lang="en-US" b="1" dirty="0" smtClean="0"/>
              <a:t>Authorship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Agent </a:t>
            </a:r>
            <a:r>
              <a:rPr lang="en-US" b="1" dirty="0" smtClean="0"/>
              <a:t>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Temporal Dynamics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Instantaneity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Ubiquity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82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Social Network: </a:t>
            </a:r>
            <a:r>
              <a:rPr lang="it-IT" b="1" dirty="0" err="1" smtClean="0"/>
              <a:t>Modeling</a:t>
            </a:r>
            <a:r>
              <a:rPr lang="it-IT" b="1" dirty="0" smtClean="0"/>
              <a:t> </a:t>
            </a:r>
            <a:r>
              <a:rPr lang="it-IT" b="1" dirty="0" smtClean="0"/>
              <a:t>(1/2)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it-IT" sz="2300" dirty="0"/>
              <a:t>A social network is represented as a directed graph, with each person (customer) as a </a:t>
            </a:r>
            <a:r>
              <a:rPr lang="en-US" altLang="it-IT" sz="2300" dirty="0" smtClean="0"/>
              <a:t>node</a:t>
            </a:r>
            <a:r>
              <a:rPr lang="en-US" altLang="it-IT" sz="2200" dirty="0"/>
              <a:t> </a:t>
            </a:r>
            <a:r>
              <a:rPr lang="en-US" altLang="it-IT" sz="2200" dirty="0" smtClean="0"/>
              <a:t>(Kempe et al.)</a:t>
            </a: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</a:t>
            </a:fld>
            <a:endParaRPr lang="it-IT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96" y="1417638"/>
            <a:ext cx="2743200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0095" t="3012"/>
          <a:stretch/>
        </p:blipFill>
        <p:spPr>
          <a:xfrm>
            <a:off x="683568" y="2939027"/>
            <a:ext cx="3604346" cy="330222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938084" y="3838046"/>
            <a:ext cx="40324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it-IT" sz="2300" dirty="0" smtClean="0"/>
              <a:t>A social network is represented as a tri-partite graph, composed by user, social media object and Tag </a:t>
            </a:r>
            <a:r>
              <a:rPr lang="en-US" altLang="it-IT" sz="2200" dirty="0" smtClean="0"/>
              <a:t>(Qui et al.)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45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Social Network: </a:t>
            </a:r>
            <a:r>
              <a:rPr lang="it-IT" b="1" dirty="0" err="1" smtClean="0"/>
              <a:t>Modeling</a:t>
            </a:r>
            <a:r>
              <a:rPr lang="it-IT" b="1" dirty="0" smtClean="0"/>
              <a:t> (2/2</a:t>
            </a:r>
            <a:r>
              <a:rPr lang="it-IT" b="1" dirty="0"/>
              <a:t>)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8</a:t>
            </a:fld>
            <a:endParaRPr lang="it-IT"/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1" y="3750184"/>
            <a:ext cx="3701801" cy="2415120"/>
          </a:xfrm>
          <a:prstGeom prst="rect">
            <a:avLst/>
          </a:prstGeom>
        </p:spPr>
      </p:pic>
      <p:sp>
        <p:nvSpPr>
          <p:cNvPr id="49" name="Rettangolo 48"/>
          <p:cNvSpPr/>
          <p:nvPr/>
        </p:nvSpPr>
        <p:spPr>
          <a:xfrm>
            <a:off x="4938084" y="3969057"/>
            <a:ext cx="403244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it-IT" sz="2300" dirty="0" smtClean="0"/>
              <a:t>A social network is represented as a unified hypergraph </a:t>
            </a:r>
            <a:r>
              <a:rPr lang="en-US" altLang="zh-CN" sz="2400" dirty="0" smtClean="0"/>
              <a:t>to </a:t>
            </a:r>
            <a:r>
              <a:rPr lang="en-US" altLang="zh-CN" sz="2400" dirty="0"/>
              <a:t>model multi-type objects and the high-order relations</a:t>
            </a:r>
            <a:r>
              <a:rPr lang="en-US" altLang="it-IT" sz="2300" dirty="0" smtClean="0"/>
              <a:t> </a:t>
            </a:r>
            <a:r>
              <a:rPr lang="en-US" altLang="it-IT" sz="2200" dirty="0" smtClean="0"/>
              <a:t>(Bu et al.)</a:t>
            </a:r>
            <a:endParaRPr lang="it-IT" dirty="0"/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663" y="1417638"/>
            <a:ext cx="4006003" cy="2120825"/>
          </a:xfrm>
          <a:prstGeom prst="rect">
            <a:avLst/>
          </a:prstGeom>
        </p:spPr>
      </p:pic>
      <p:sp>
        <p:nvSpPr>
          <p:cNvPr id="52" name="Rettangolo 51"/>
          <p:cNvSpPr/>
          <p:nvPr/>
        </p:nvSpPr>
        <p:spPr>
          <a:xfrm>
            <a:off x="539552" y="1359756"/>
            <a:ext cx="43985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it-IT" sz="2300" dirty="0" smtClean="0"/>
              <a:t>A social network is represented as a graph in which only the relationships established between users, tags and multimedia object are model through </a:t>
            </a:r>
            <a:r>
              <a:rPr lang="en-US" altLang="it-IT" sz="2300" dirty="0" err="1" smtClean="0"/>
              <a:t>hyperarc</a:t>
            </a:r>
            <a:r>
              <a:rPr lang="en-US" altLang="it-IT" sz="2300" dirty="0" smtClean="0"/>
              <a:t> </a:t>
            </a:r>
            <a:r>
              <a:rPr lang="en-US" altLang="it-IT" sz="2200" dirty="0" smtClean="0"/>
              <a:t>(Liu et al.)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41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/>
              <a:t>Towards</a:t>
            </a:r>
            <a:r>
              <a:rPr lang="it-IT" b="1" dirty="0" smtClean="0"/>
              <a:t> a Multimedia Social Network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9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355976" cy="23672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4572000" cy="287564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48880"/>
            <a:ext cx="4305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311289</TotalTime>
  <Words>409</Words>
  <Application>Microsoft Office PowerPoint</Application>
  <PresentationFormat>Presentazione su schermo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宋体</vt:lpstr>
      <vt:lpstr>Arial</vt:lpstr>
      <vt:lpstr>Calibri</vt:lpstr>
      <vt:lpstr>Neue Helvetica W01</vt:lpstr>
      <vt:lpstr>Times New Roman</vt:lpstr>
      <vt:lpstr>Tema di Office</vt:lpstr>
      <vt:lpstr>Giancarlo Sperlì Tutor: Antonio Picariello XXX Cycle - I year presentation</vt:lpstr>
      <vt:lpstr>PHD Candidate</vt:lpstr>
      <vt:lpstr>Context (1/2)</vt:lpstr>
      <vt:lpstr>Context (2/2)</vt:lpstr>
      <vt:lpstr>Big Data Indexing</vt:lpstr>
      <vt:lpstr>Multimedia Social Network as Big Data</vt:lpstr>
      <vt:lpstr>Social Network: Modeling (1/2)</vt:lpstr>
      <vt:lpstr>Social Network: Modeling (2/2)</vt:lpstr>
      <vt:lpstr>Towards a Multimedia Social Network</vt:lpstr>
      <vt:lpstr>Products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Giancarlo Sperli</cp:lastModifiedBy>
  <cp:revision>56</cp:revision>
  <cp:lastPrinted>2015-02-18T13:08:33Z</cp:lastPrinted>
  <dcterms:created xsi:type="dcterms:W3CDTF">2015-02-18T11:42:09Z</dcterms:created>
  <dcterms:modified xsi:type="dcterms:W3CDTF">2015-11-03T16:04:57Z</dcterms:modified>
</cp:coreProperties>
</file>