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3" r:id="rId4"/>
    <p:sldId id="271" r:id="rId5"/>
    <p:sldId id="270" r:id="rId6"/>
    <p:sldId id="267" r:id="rId7"/>
    <p:sldId id="265" r:id="rId8"/>
    <p:sldId id="266" r:id="rId9"/>
    <p:sldId id="268" r:id="rId10"/>
    <p:sldId id="260" r:id="rId11"/>
    <p:sldId id="261" r:id="rId12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64C9-3627-415C-AAFA-C3176265E098}" type="datetimeFigureOut">
              <a:rPr lang="it-IT" smtClean="0"/>
              <a:t>03/11/2015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5CCD-BB7A-4E24-95E6-502FDC415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31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74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0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09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9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9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48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80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16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82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0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33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8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Salvatore </a:t>
            </a:r>
            <a:r>
              <a:rPr lang="it-IT" dirty="0" err="1" smtClean="0"/>
              <a:t>Savarese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600" dirty="0" smtClean="0"/>
              <a:t>Tutor: Amedeo </a:t>
            </a:r>
            <a:r>
              <a:rPr lang="it-IT" sz="3600" dirty="0" err="1" smtClean="0"/>
              <a:t>Capozzoli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2700" dirty="0" smtClean="0"/>
              <a:t>XXX </a:t>
            </a:r>
            <a:r>
              <a:rPr lang="it-IT" sz="2700" dirty="0" err="1" smtClean="0"/>
              <a:t>Cycle</a:t>
            </a:r>
            <a:r>
              <a:rPr lang="it-IT" sz="2700" dirty="0" smtClean="0"/>
              <a:t> - I </a:t>
            </a:r>
            <a:r>
              <a:rPr lang="it-IT" sz="2700" dirty="0" err="1" smtClean="0"/>
              <a:t>year</a:t>
            </a:r>
            <a:r>
              <a:rPr lang="it-IT" sz="2700" dirty="0" smtClean="0"/>
              <a:t> </a:t>
            </a:r>
            <a:r>
              <a:rPr lang="it-IT" sz="2700" dirty="0" err="1" smtClean="0"/>
              <a:t>presentation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Advanced Diagnosis Techniques </a:t>
            </a:r>
            <a:r>
              <a:rPr lang="en-US" dirty="0"/>
              <a:t>for </a:t>
            </a:r>
            <a:r>
              <a:rPr lang="en-US" dirty="0" smtClean="0"/>
              <a:t>Radio </a:t>
            </a:r>
            <a:r>
              <a:rPr lang="en-US" dirty="0"/>
              <a:t>and </a:t>
            </a:r>
            <a:r>
              <a:rPr lang="en-US" dirty="0" smtClean="0"/>
              <a:t>Optical Telescopes </a:t>
            </a:r>
            <a:r>
              <a:rPr lang="en-US" dirty="0"/>
              <a:t>in </a:t>
            </a:r>
            <a:r>
              <a:rPr lang="en-US" dirty="0" smtClean="0"/>
              <a:t>Astronomical Applications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116632"/>
            <a:ext cx="2857500" cy="1631633"/>
          </a:xfrm>
          <a:prstGeom prst="rect">
            <a:avLst/>
          </a:prstGeom>
        </p:spPr>
      </p:pic>
      <p:pic>
        <p:nvPicPr>
          <p:cNvPr id="3074" name="Picture 2" descr="C:\Users\Daniele\Desktop\Daniele\Università\Dottorato\Dottorato ITEE\Sito Web\logo un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70" y="6021288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7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Salvatore </a:t>
            </a:r>
            <a:r>
              <a:rPr lang="it-IT" sz="2000" dirty="0" err="1" smtClean="0"/>
              <a:t>Savarese</a:t>
            </a:r>
            <a:endParaRPr lang="it-IT" sz="2000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10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63942" y="332656"/>
            <a:ext cx="5816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err="1" smtClean="0"/>
              <a:t>Products</a:t>
            </a:r>
            <a:endParaRPr lang="it-IT" sz="4400" dirty="0" smtClean="0"/>
          </a:p>
        </p:txBody>
      </p:sp>
      <p:sp>
        <p:nvSpPr>
          <p:cNvPr id="8" name="CasellaDiTesto 7"/>
          <p:cNvSpPr txBox="1"/>
          <p:nvPr/>
        </p:nvSpPr>
        <p:spPr>
          <a:xfrm>
            <a:off x="336671" y="1166843"/>
            <a:ext cx="84706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• "</a:t>
            </a:r>
            <a:r>
              <a:rPr lang="en-GB" sz="2400" dirty="0" smtClean="0"/>
              <a:t>Optimized </a:t>
            </a:r>
            <a:r>
              <a:rPr lang="en-GB" sz="2400" dirty="0"/>
              <a:t>Diagnosis of Reflectors </a:t>
            </a:r>
            <a:r>
              <a:rPr lang="en-GB" sz="2400" dirty="0" err="1"/>
              <a:t>Misalignements</a:t>
            </a:r>
            <a:r>
              <a:rPr lang="en-GB" sz="2400" dirty="0"/>
              <a:t> in </a:t>
            </a:r>
            <a:r>
              <a:rPr lang="en-GB" sz="2400" dirty="0" err="1"/>
              <a:t>Radioastronomical</a:t>
            </a:r>
            <a:r>
              <a:rPr lang="en-GB" sz="2400" dirty="0"/>
              <a:t> </a:t>
            </a:r>
            <a:r>
              <a:rPr lang="en-GB" sz="2400" dirty="0" smtClean="0"/>
              <a:t>Applications</a:t>
            </a:r>
            <a:r>
              <a:rPr lang="it-IT" sz="2400" dirty="0" smtClean="0"/>
              <a:t>",</a:t>
            </a:r>
          </a:p>
          <a:p>
            <a:pPr algn="just"/>
            <a:r>
              <a:rPr lang="it-IT" sz="2400" dirty="0" smtClean="0"/>
              <a:t>by A. </a:t>
            </a:r>
            <a:r>
              <a:rPr lang="it-IT" sz="2400" dirty="0" err="1" smtClean="0"/>
              <a:t>Capozzoli</a:t>
            </a:r>
            <a:r>
              <a:rPr lang="it-IT" sz="2400" dirty="0" smtClean="0"/>
              <a:t>, C. Curcio, G. D’Elia, A. Liseno, S. </a:t>
            </a:r>
            <a:r>
              <a:rPr lang="it-IT" sz="2400" dirty="0" err="1" smtClean="0"/>
              <a:t>Savarese</a:t>
            </a:r>
            <a:r>
              <a:rPr lang="it-IT" sz="2400" dirty="0"/>
              <a:t>,</a:t>
            </a:r>
            <a:r>
              <a:rPr lang="it-IT" sz="2400" dirty="0" smtClean="0"/>
              <a:t> and P. </a:t>
            </a:r>
            <a:r>
              <a:rPr lang="it-IT" sz="2400" dirty="0" err="1" smtClean="0"/>
              <a:t>Schipani</a:t>
            </a:r>
            <a:r>
              <a:rPr lang="it-IT" sz="2400" dirty="0" smtClean="0"/>
              <a:t>, </a:t>
            </a:r>
            <a:r>
              <a:rPr lang="it-IT" sz="2400" dirty="0" err="1" smtClean="0"/>
              <a:t>presented</a:t>
            </a:r>
            <a:r>
              <a:rPr lang="it-IT" sz="2400" dirty="0" smtClean="0"/>
              <a:t> </a:t>
            </a:r>
            <a:r>
              <a:rPr lang="it-IT" sz="2400" dirty="0" err="1" smtClean="0"/>
              <a:t>at</a:t>
            </a:r>
            <a:r>
              <a:rPr lang="it-IT" sz="2400" dirty="0" smtClean="0"/>
              <a:t> the </a:t>
            </a:r>
            <a:r>
              <a:rPr lang="en-GB" sz="2400" dirty="0" smtClean="0"/>
              <a:t>9th </a:t>
            </a:r>
            <a:r>
              <a:rPr lang="en-GB" sz="2400" dirty="0"/>
              <a:t>European Conference on Antennas and Propagation (</a:t>
            </a:r>
            <a:r>
              <a:rPr lang="en-GB" sz="2400" dirty="0" err="1"/>
              <a:t>EuCAP</a:t>
            </a:r>
            <a:r>
              <a:rPr lang="en-GB" sz="2400" dirty="0"/>
              <a:t> 2015</a:t>
            </a:r>
            <a:r>
              <a:rPr lang="en-GB" sz="2400" dirty="0" smtClean="0"/>
              <a:t>)</a:t>
            </a:r>
          </a:p>
          <a:p>
            <a:pPr algn="just"/>
            <a:endParaRPr lang="en-GB" sz="2400" dirty="0"/>
          </a:p>
          <a:p>
            <a:pPr algn="just"/>
            <a:r>
              <a:rPr lang="it-IT" sz="2400" dirty="0"/>
              <a:t>• </a:t>
            </a:r>
            <a:r>
              <a:rPr lang="it-IT" sz="2400" dirty="0" smtClean="0"/>
              <a:t>"</a:t>
            </a:r>
            <a:r>
              <a:rPr lang="en-US" sz="2400" dirty="0"/>
              <a:t>GO Solutions with Fast Marching</a:t>
            </a:r>
            <a:r>
              <a:rPr lang="it-IT" sz="2400" dirty="0" smtClean="0"/>
              <a:t>",</a:t>
            </a:r>
            <a:endParaRPr lang="it-IT" sz="2400" dirty="0"/>
          </a:p>
          <a:p>
            <a:pPr algn="just"/>
            <a:r>
              <a:rPr lang="it-IT" sz="2400" dirty="0"/>
              <a:t>by A. </a:t>
            </a:r>
            <a:r>
              <a:rPr lang="it-IT" sz="2400" dirty="0" err="1"/>
              <a:t>Capozzoli</a:t>
            </a:r>
            <a:r>
              <a:rPr lang="it-IT" sz="2400" dirty="0"/>
              <a:t>, C. </a:t>
            </a:r>
            <a:r>
              <a:rPr lang="it-IT" sz="2400" dirty="0" smtClean="0"/>
              <a:t>Curcio, </a:t>
            </a:r>
            <a:r>
              <a:rPr lang="it-IT" sz="2400" dirty="0"/>
              <a:t>A. Liseno, </a:t>
            </a:r>
            <a:r>
              <a:rPr lang="it-IT" sz="2400" dirty="0" smtClean="0"/>
              <a:t>and S</a:t>
            </a:r>
            <a:r>
              <a:rPr lang="it-IT" sz="2400" dirty="0"/>
              <a:t>. </a:t>
            </a:r>
            <a:r>
              <a:rPr lang="it-IT" sz="2400" dirty="0" err="1" smtClean="0"/>
              <a:t>Savarese</a:t>
            </a:r>
            <a:r>
              <a:rPr lang="it-IT" sz="2400" dirty="0" smtClean="0"/>
              <a:t>, </a:t>
            </a:r>
            <a:r>
              <a:rPr lang="it-IT" sz="2400" dirty="0" err="1" smtClean="0"/>
              <a:t>submitted</a:t>
            </a:r>
            <a:r>
              <a:rPr lang="it-IT" sz="2400" dirty="0" smtClean="0"/>
              <a:t> to </a:t>
            </a:r>
            <a:r>
              <a:rPr lang="it-IT" sz="2400" dirty="0"/>
              <a:t>the </a:t>
            </a:r>
            <a:r>
              <a:rPr lang="it-IT" sz="2400" dirty="0" smtClean="0"/>
              <a:t>10</a:t>
            </a:r>
            <a:r>
              <a:rPr lang="en-GB" sz="2400" dirty="0" err="1" smtClean="0"/>
              <a:t>th</a:t>
            </a:r>
            <a:r>
              <a:rPr lang="en-GB" sz="2400" dirty="0" smtClean="0"/>
              <a:t> </a:t>
            </a:r>
            <a:r>
              <a:rPr lang="en-GB" sz="2400" dirty="0"/>
              <a:t>European Conference on Antennas and Propagation (</a:t>
            </a:r>
            <a:r>
              <a:rPr lang="en-GB" sz="2400" dirty="0" err="1"/>
              <a:t>EuCAP</a:t>
            </a:r>
            <a:r>
              <a:rPr lang="en-GB" sz="2400" dirty="0"/>
              <a:t> </a:t>
            </a:r>
            <a:r>
              <a:rPr lang="en-GB" sz="2400" dirty="0" smtClean="0"/>
              <a:t>2016)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171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Salvatore </a:t>
            </a:r>
            <a:r>
              <a:rPr lang="it-IT" sz="2000" dirty="0" err="1" smtClean="0"/>
              <a:t>Savarese</a:t>
            </a:r>
            <a:endParaRPr lang="it-IT" sz="2000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11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63942" y="332656"/>
            <a:ext cx="5816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err="1"/>
              <a:t>Credits</a:t>
            </a:r>
            <a:r>
              <a:rPr lang="it-IT" sz="4400" dirty="0"/>
              <a:t> </a:t>
            </a:r>
            <a:r>
              <a:rPr lang="it-IT" sz="4400" dirty="0" err="1"/>
              <a:t>Summary</a:t>
            </a:r>
            <a:r>
              <a:rPr lang="it-IT" sz="4400" dirty="0"/>
              <a:t> </a:t>
            </a:r>
            <a:r>
              <a:rPr lang="it-IT" sz="4400" dirty="0" err="1"/>
              <a:t>table</a:t>
            </a:r>
            <a:r>
              <a:rPr lang="it-IT" sz="4400" dirty="0"/>
              <a:t>:</a:t>
            </a: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124419"/>
              </p:ext>
            </p:extLst>
          </p:nvPr>
        </p:nvGraphicFramePr>
        <p:xfrm>
          <a:off x="1065744" y="2536811"/>
          <a:ext cx="7012512" cy="1784379"/>
        </p:xfrm>
        <a:graphic>
          <a:graphicData uri="http://schemas.openxmlformats.org/drawingml/2006/table">
            <a:tbl>
              <a:tblPr firstRow="1" firstCol="1" bandRow="1"/>
              <a:tblGrid>
                <a:gridCol w="780251"/>
                <a:gridCol w="286317"/>
                <a:gridCol w="286317"/>
                <a:gridCol w="323043"/>
                <a:gridCol w="285567"/>
                <a:gridCol w="323043"/>
                <a:gridCol w="285567"/>
                <a:gridCol w="285567"/>
                <a:gridCol w="323043"/>
                <a:gridCol w="734530"/>
                <a:gridCol w="734530"/>
                <a:gridCol w="734530"/>
                <a:gridCol w="734530"/>
                <a:gridCol w="281820"/>
                <a:gridCol w="613857"/>
              </a:tblGrid>
              <a:tr h="194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Credits year 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Credits year 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Credits year 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bimonth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bimonth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bimonth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bimonth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bimonth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bimonth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Summary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Modules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30-70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Seminars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Research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80-140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it-IT" sz="11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02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Salvatore </a:t>
            </a:r>
            <a:r>
              <a:rPr lang="it-IT" sz="2000" dirty="0" err="1" smtClean="0"/>
              <a:t>Savarese</a:t>
            </a:r>
            <a:endParaRPr lang="it-IT" sz="2000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2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63942" y="332656"/>
            <a:ext cx="5816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smtClean="0"/>
              <a:t>Personal Background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16142" y="1720840"/>
            <a:ext cx="84706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Master Science </a:t>
            </a:r>
            <a:r>
              <a:rPr lang="it-IT" sz="2400" dirty="0" err="1" smtClean="0"/>
              <a:t>Degree</a:t>
            </a:r>
            <a:r>
              <a:rPr lang="it-IT" sz="2400" dirty="0" smtClean="0"/>
              <a:t> in </a:t>
            </a:r>
            <a:r>
              <a:rPr lang="it-IT" sz="2400" dirty="0" err="1" smtClean="0"/>
              <a:t>Electronics</a:t>
            </a:r>
            <a:r>
              <a:rPr lang="it-IT" sz="2400" dirty="0" smtClean="0"/>
              <a:t> </a:t>
            </a:r>
            <a:r>
              <a:rPr lang="it-IT" sz="2400" dirty="0" err="1" smtClean="0"/>
              <a:t>Engineering</a:t>
            </a:r>
            <a:r>
              <a:rPr lang="it-IT" sz="2400" dirty="0" smtClean="0"/>
              <a:t> with </a:t>
            </a:r>
            <a:r>
              <a:rPr lang="it-IT" sz="2400" dirty="0" err="1" smtClean="0"/>
              <a:t>tesis</a:t>
            </a:r>
            <a:r>
              <a:rPr lang="it-IT" sz="2400" dirty="0" smtClean="0"/>
              <a:t> </a:t>
            </a:r>
            <a:r>
              <a:rPr lang="it-IT" sz="2400" dirty="0" err="1" smtClean="0"/>
              <a:t>entitled</a:t>
            </a:r>
            <a:r>
              <a:rPr lang="it-IT" sz="2400" dirty="0" smtClean="0"/>
              <a:t> ‘Fast </a:t>
            </a:r>
            <a:r>
              <a:rPr lang="it-IT" sz="2400" dirty="0" err="1" smtClean="0"/>
              <a:t>Marching</a:t>
            </a:r>
            <a:r>
              <a:rPr lang="it-IT" sz="2400" dirty="0" smtClean="0"/>
              <a:t> per Ottica Geometrica su GPU’, 2013</a:t>
            </a:r>
          </a:p>
          <a:p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1 </a:t>
            </a:r>
            <a:r>
              <a:rPr lang="it-IT" sz="2400" dirty="0" err="1" smtClean="0"/>
              <a:t>year</a:t>
            </a:r>
            <a:r>
              <a:rPr lang="it-IT" sz="2400" dirty="0" smtClean="0"/>
              <a:t> </a:t>
            </a:r>
            <a:r>
              <a:rPr lang="it-IT" sz="2400" dirty="0" err="1" smtClean="0"/>
              <a:t>Fellowship</a:t>
            </a:r>
            <a:r>
              <a:rPr lang="it-IT" sz="2400" dirty="0" smtClean="0"/>
              <a:t> </a:t>
            </a:r>
            <a:r>
              <a:rPr lang="it-IT" sz="2400" dirty="0" err="1" smtClean="0"/>
              <a:t>at</a:t>
            </a:r>
            <a:r>
              <a:rPr lang="it-IT" sz="2400" dirty="0" smtClean="0"/>
              <a:t> INAF-OAC, from </a:t>
            </a:r>
            <a:r>
              <a:rPr lang="it-IT" sz="2400" dirty="0" err="1" smtClean="0"/>
              <a:t>Nov</a:t>
            </a:r>
            <a:r>
              <a:rPr lang="it-IT" sz="2400" dirty="0" smtClean="0"/>
              <a:t> 2013 to </a:t>
            </a:r>
            <a:r>
              <a:rPr lang="it-IT" sz="2400" dirty="0" err="1" smtClean="0"/>
              <a:t>Oct</a:t>
            </a:r>
            <a:r>
              <a:rPr lang="it-IT" sz="2400" dirty="0" smtClean="0"/>
              <a:t> 2014 </a:t>
            </a:r>
          </a:p>
          <a:p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DIETI </a:t>
            </a:r>
            <a:r>
              <a:rPr lang="it-IT" sz="2400" dirty="0" err="1" smtClean="0"/>
              <a:t>group</a:t>
            </a:r>
            <a:r>
              <a:rPr lang="it-IT" sz="2400" dirty="0" smtClean="0"/>
              <a:t>: </a:t>
            </a:r>
            <a:r>
              <a:rPr lang="it-IT" sz="2400" dirty="0" err="1" smtClean="0"/>
              <a:t>Electromagnetics</a:t>
            </a:r>
            <a:endParaRPr lang="it-IT" sz="2400" dirty="0" smtClean="0"/>
          </a:p>
          <a:p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 smtClean="0"/>
              <a:t>Collaborations</a:t>
            </a:r>
            <a:r>
              <a:rPr lang="it-IT" sz="2400" dirty="0" smtClean="0"/>
              <a:t>:</a:t>
            </a:r>
          </a:p>
          <a:p>
            <a:r>
              <a:rPr lang="it-IT" sz="2400" dirty="0" smtClean="0"/>
              <a:t>     INAF-OAC – Osservatorio Astronomico di Capodimonte (Napoli)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9905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Salvatore </a:t>
            </a:r>
            <a:r>
              <a:rPr lang="it-IT" sz="2000" dirty="0" err="1" smtClean="0"/>
              <a:t>Savarese</a:t>
            </a:r>
            <a:endParaRPr lang="it-IT" sz="2000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3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63942" y="332656"/>
            <a:ext cx="5816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err="1" smtClean="0"/>
              <a:t>Scientific</a:t>
            </a:r>
            <a:r>
              <a:rPr lang="it-IT" sz="4400" dirty="0" smtClean="0"/>
              <a:t> </a:t>
            </a:r>
            <a:r>
              <a:rPr lang="it-IT" sz="4400" dirty="0" err="1" smtClean="0"/>
              <a:t>Problem</a:t>
            </a:r>
            <a:endParaRPr lang="it-IT" sz="4400" dirty="0" smtClean="0"/>
          </a:p>
        </p:txBody>
      </p:sp>
      <p:grpSp>
        <p:nvGrpSpPr>
          <p:cNvPr id="3" name="Gruppo 2"/>
          <p:cNvGrpSpPr/>
          <p:nvPr/>
        </p:nvGrpSpPr>
        <p:grpSpPr>
          <a:xfrm>
            <a:off x="503548" y="1844824"/>
            <a:ext cx="8183252" cy="1440160"/>
            <a:chOff x="503548" y="1844824"/>
            <a:chExt cx="8183252" cy="1728192"/>
          </a:xfrm>
        </p:grpSpPr>
        <p:sp>
          <p:nvSpPr>
            <p:cNvPr id="11" name="Rettangolo 10"/>
            <p:cNvSpPr/>
            <p:nvPr/>
          </p:nvSpPr>
          <p:spPr>
            <a:xfrm>
              <a:off x="503548" y="1844824"/>
              <a:ext cx="8183252" cy="172819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503548" y="1844824"/>
              <a:ext cx="81369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000" dirty="0"/>
                <a:t>The research activity is focused on advanced diagnosis </a:t>
              </a:r>
              <a:r>
                <a:rPr lang="en-US" sz="2000" dirty="0" smtClean="0"/>
                <a:t>techniques for </a:t>
              </a:r>
              <a:r>
                <a:rPr lang="en-US" sz="2000" dirty="0"/>
                <a:t>radio and optical telescopes </a:t>
              </a:r>
              <a:r>
                <a:rPr lang="en-US" sz="2000" dirty="0" smtClean="0"/>
                <a:t>in </a:t>
              </a:r>
              <a:r>
                <a:rPr lang="en-US" sz="2000" dirty="0"/>
                <a:t>astronomical applications. To guarantee the high performance </a:t>
              </a:r>
              <a:r>
                <a:rPr lang="en-US" sz="2000" dirty="0" smtClean="0"/>
                <a:t>required, </a:t>
              </a:r>
              <a:r>
                <a:rPr lang="en-US" sz="2000" dirty="0"/>
                <a:t>a continuous monitoring and reassessment of the system is required to </a:t>
              </a:r>
              <a:r>
                <a:rPr lang="en-US" sz="2000" dirty="0" smtClean="0"/>
                <a:t>suppress deviations </a:t>
              </a:r>
              <a:r>
                <a:rPr lang="en-US" sz="2000" dirty="0"/>
                <a:t>from </a:t>
              </a:r>
              <a:r>
                <a:rPr lang="en-US" sz="2000" dirty="0" smtClean="0"/>
                <a:t>the </a:t>
              </a:r>
              <a:r>
                <a:rPr lang="en-US" sz="2000" dirty="0"/>
                <a:t>nominal behavior.</a:t>
              </a:r>
            </a:p>
          </p:txBody>
        </p:sp>
      </p:grpSp>
      <p:grpSp>
        <p:nvGrpSpPr>
          <p:cNvPr id="10" name="Gruppo 9"/>
          <p:cNvGrpSpPr/>
          <p:nvPr/>
        </p:nvGrpSpPr>
        <p:grpSpPr>
          <a:xfrm>
            <a:off x="503548" y="4010287"/>
            <a:ext cx="8183252" cy="786865"/>
            <a:chOff x="757656" y="1477233"/>
            <a:chExt cx="7702775" cy="1159679"/>
          </a:xfrm>
        </p:grpSpPr>
        <p:sp>
          <p:nvSpPr>
            <p:cNvPr id="12" name="Rettangolo 11"/>
            <p:cNvSpPr/>
            <p:nvPr/>
          </p:nvSpPr>
          <p:spPr>
            <a:xfrm>
              <a:off x="757656" y="1477233"/>
              <a:ext cx="7702775" cy="115967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791580" y="1477233"/>
              <a:ext cx="756084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000" dirty="0"/>
                <a:t>During the first year, the attention of the PhD course has been focused on the diagnosis of large reflector antennas employed in radio telescopes.</a:t>
              </a:r>
              <a:endParaRPr lang="it-IT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321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Salvatore </a:t>
            </a:r>
            <a:r>
              <a:rPr lang="it-IT" sz="2000" dirty="0" err="1" smtClean="0"/>
              <a:t>Savarese</a:t>
            </a:r>
            <a:endParaRPr lang="it-IT" sz="2000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4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63942" y="332656"/>
            <a:ext cx="5816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err="1"/>
              <a:t>Research</a:t>
            </a:r>
            <a:r>
              <a:rPr lang="it-IT" sz="4400" dirty="0"/>
              <a:t> Activity</a:t>
            </a:r>
          </a:p>
        </p:txBody>
      </p:sp>
      <p:grpSp>
        <p:nvGrpSpPr>
          <p:cNvPr id="17" name="Gruppo 16"/>
          <p:cNvGrpSpPr/>
          <p:nvPr/>
        </p:nvGrpSpPr>
        <p:grpSpPr>
          <a:xfrm>
            <a:off x="498484" y="1972432"/>
            <a:ext cx="7449836" cy="2913136"/>
            <a:chOff x="498484" y="1556792"/>
            <a:chExt cx="7449836" cy="2913136"/>
          </a:xfrm>
        </p:grpSpPr>
        <p:grpSp>
          <p:nvGrpSpPr>
            <p:cNvPr id="3" name="Gruppo 2"/>
            <p:cNvGrpSpPr/>
            <p:nvPr/>
          </p:nvGrpSpPr>
          <p:grpSpPr>
            <a:xfrm>
              <a:off x="498484" y="2132856"/>
              <a:ext cx="7400282" cy="792088"/>
              <a:chOff x="533479" y="1988840"/>
              <a:chExt cx="7400282" cy="1631216"/>
            </a:xfrm>
          </p:grpSpPr>
          <p:sp>
            <p:nvSpPr>
              <p:cNvPr id="11" name="Rettangolo 10"/>
              <p:cNvSpPr/>
              <p:nvPr/>
            </p:nvSpPr>
            <p:spPr>
              <a:xfrm>
                <a:off x="533479" y="1988840"/>
                <a:ext cx="7400282" cy="1631216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" name="CasellaDiTesto 7"/>
              <p:cNvSpPr txBox="1"/>
              <p:nvPr/>
            </p:nvSpPr>
            <p:spPr>
              <a:xfrm>
                <a:off x="550021" y="1988840"/>
                <a:ext cx="7256266" cy="1457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Theoretical </a:t>
                </a:r>
                <a:r>
                  <a:rPr lang="en-GB" sz="2000" dirty="0"/>
                  <a:t>study </a:t>
                </a:r>
                <a:r>
                  <a:rPr lang="en-GB" sz="2000" dirty="0" smtClean="0"/>
                  <a:t>to </a:t>
                </a:r>
                <a:r>
                  <a:rPr lang="en-GB" sz="2000" dirty="0"/>
                  <a:t>develop </a:t>
                </a:r>
                <a:r>
                  <a:rPr lang="en-GB" sz="2000" dirty="0" smtClean="0"/>
                  <a:t>an </a:t>
                </a:r>
                <a:r>
                  <a:rPr lang="en-GB" sz="2000" dirty="0"/>
                  <a:t>optimized approach to the diagnosis problem minimizing the measurement </a:t>
                </a:r>
                <a:r>
                  <a:rPr lang="en-GB" sz="2000" dirty="0" smtClean="0"/>
                  <a:t>time.</a:t>
                </a:r>
                <a:endParaRPr lang="it-IT" sz="2000" dirty="0"/>
              </a:p>
            </p:txBody>
          </p:sp>
        </p:grpSp>
        <p:grpSp>
          <p:nvGrpSpPr>
            <p:cNvPr id="15" name="Gruppo 14"/>
            <p:cNvGrpSpPr/>
            <p:nvPr/>
          </p:nvGrpSpPr>
          <p:grpSpPr>
            <a:xfrm>
              <a:off x="498484" y="3350890"/>
              <a:ext cx="7449836" cy="1119038"/>
              <a:chOff x="516973" y="4038154"/>
              <a:chExt cx="7449836" cy="1119038"/>
            </a:xfrm>
          </p:grpSpPr>
          <p:sp>
            <p:nvSpPr>
              <p:cNvPr id="12" name="Rettangolo 11"/>
              <p:cNvSpPr/>
              <p:nvPr/>
            </p:nvSpPr>
            <p:spPr>
              <a:xfrm>
                <a:off x="516973" y="4038154"/>
                <a:ext cx="7422897" cy="1119038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" name="CasellaDiTesto 12"/>
              <p:cNvSpPr txBox="1"/>
              <p:nvPr/>
            </p:nvSpPr>
            <p:spPr>
              <a:xfrm>
                <a:off x="550021" y="4094330"/>
                <a:ext cx="741678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Secondly, the problem of the numerical and experimental validation of the algorithm has been faced, leading to the definition and realization of an outdoor far field test range.</a:t>
                </a:r>
                <a:endParaRPr lang="it-IT" sz="2000" dirty="0"/>
              </a:p>
            </p:txBody>
          </p:sp>
        </p:grpSp>
        <p:sp>
          <p:nvSpPr>
            <p:cNvPr id="10" name="CasellaDiTesto 9"/>
            <p:cNvSpPr txBox="1"/>
            <p:nvPr/>
          </p:nvSpPr>
          <p:spPr>
            <a:xfrm>
              <a:off x="498484" y="1556792"/>
              <a:ext cx="46193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The aim of the activity has been twofold:</a:t>
              </a:r>
              <a:endParaRPr lang="it-IT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8050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Salvatore </a:t>
            </a:r>
            <a:r>
              <a:rPr lang="it-IT" sz="2000" dirty="0" err="1" smtClean="0"/>
              <a:t>Savarese</a:t>
            </a:r>
            <a:endParaRPr lang="it-IT" sz="2000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5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63942" y="332656"/>
            <a:ext cx="5816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err="1" smtClean="0"/>
              <a:t>Scientific</a:t>
            </a:r>
            <a:r>
              <a:rPr lang="it-IT" sz="4400" dirty="0" smtClean="0"/>
              <a:t> </a:t>
            </a:r>
            <a:r>
              <a:rPr lang="it-IT" sz="4400" dirty="0" err="1" smtClean="0"/>
              <a:t>Problem</a:t>
            </a:r>
            <a:endParaRPr lang="it-IT" sz="4400" dirty="0" smtClean="0"/>
          </a:p>
        </p:txBody>
      </p:sp>
      <p:grpSp>
        <p:nvGrpSpPr>
          <p:cNvPr id="3" name="Gruppo 2"/>
          <p:cNvGrpSpPr/>
          <p:nvPr/>
        </p:nvGrpSpPr>
        <p:grpSpPr>
          <a:xfrm>
            <a:off x="539588" y="1509168"/>
            <a:ext cx="8183252" cy="720080"/>
            <a:chOff x="503548" y="1844824"/>
            <a:chExt cx="8183252" cy="1728192"/>
          </a:xfrm>
        </p:grpSpPr>
        <p:sp>
          <p:nvSpPr>
            <p:cNvPr id="11" name="Rettangolo 10"/>
            <p:cNvSpPr/>
            <p:nvPr/>
          </p:nvSpPr>
          <p:spPr>
            <a:xfrm>
              <a:off x="503548" y="1844824"/>
              <a:ext cx="8183252" cy="172819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503548" y="1844824"/>
              <a:ext cx="81369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000" dirty="0" smtClean="0"/>
                <a:t>Current diagnosis methods (holography and amplitude only methods) are </a:t>
              </a:r>
              <a:r>
                <a:rPr lang="en-US" sz="2000" dirty="0"/>
                <a:t>based on the acquisition of a complete set of Far Field Pattern (FFP) </a:t>
              </a:r>
              <a:r>
                <a:rPr lang="en-US" sz="2000" dirty="0" smtClean="0"/>
                <a:t>data.</a:t>
              </a:r>
              <a:endParaRPr lang="en-US" sz="2000" dirty="0"/>
            </a:p>
          </p:txBody>
        </p:sp>
      </p:grpSp>
      <p:sp>
        <p:nvSpPr>
          <p:cNvPr id="12" name="Rettangolo 11"/>
          <p:cNvSpPr/>
          <p:nvPr/>
        </p:nvSpPr>
        <p:spPr>
          <a:xfrm>
            <a:off x="543378" y="2620922"/>
            <a:ext cx="8183252" cy="16971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591808" y="2636319"/>
            <a:ext cx="80324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The </a:t>
            </a:r>
            <a:r>
              <a:rPr lang="en-US" sz="2000" dirty="0"/>
              <a:t>acquisition of the FFP needs a very large number of field samples to be collected, resulting in a lengthy measurement process. A prolonged acquisition process can become cumbersome </a:t>
            </a:r>
            <a:r>
              <a:rPr lang="en-US" sz="2000" dirty="0" smtClean="0"/>
              <a:t>due to the idle time forced by the maintenance activity, </a:t>
            </a:r>
            <a:r>
              <a:rPr lang="en-US" sz="2000" dirty="0"/>
              <a:t>the need of a continuous tracking of the source and the variations of the environmental conditions</a:t>
            </a:r>
            <a:r>
              <a:rPr lang="en-US" sz="2000" dirty="0" smtClean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97186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Salvatore </a:t>
            </a:r>
            <a:r>
              <a:rPr lang="it-IT" sz="2000" dirty="0" err="1" smtClean="0"/>
              <a:t>Savarese</a:t>
            </a:r>
            <a:endParaRPr lang="it-IT" sz="2000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5733241" y="8962777"/>
            <a:ext cx="853440" cy="365125"/>
          </a:xfrm>
        </p:spPr>
        <p:txBody>
          <a:bodyPr/>
          <a:lstStyle/>
          <a:p>
            <a:fld id="{26848A72-3DD7-42C3-AB6C-2FF2861DA9F6}" type="slidenum">
              <a:rPr lang="it-IT" smtClean="0"/>
              <a:t>6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63942" y="332656"/>
            <a:ext cx="5816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err="1" smtClean="0"/>
              <a:t>Research</a:t>
            </a:r>
            <a:r>
              <a:rPr lang="it-IT" sz="4400" dirty="0" smtClean="0"/>
              <a:t> Activity</a:t>
            </a:r>
          </a:p>
        </p:txBody>
      </p:sp>
      <p:grpSp>
        <p:nvGrpSpPr>
          <p:cNvPr id="11" name="Gruppo 10"/>
          <p:cNvGrpSpPr/>
          <p:nvPr/>
        </p:nvGrpSpPr>
        <p:grpSpPr>
          <a:xfrm>
            <a:off x="611560" y="2210188"/>
            <a:ext cx="3024336" cy="1039448"/>
            <a:chOff x="791580" y="1364996"/>
            <a:chExt cx="4941661" cy="975211"/>
          </a:xfrm>
        </p:grpSpPr>
        <p:sp>
          <p:nvSpPr>
            <p:cNvPr id="2" name="Rettangolo 1"/>
            <p:cNvSpPr/>
            <p:nvPr/>
          </p:nvSpPr>
          <p:spPr>
            <a:xfrm>
              <a:off x="791580" y="1364996"/>
              <a:ext cx="4941661" cy="97521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791580" y="1477233"/>
              <a:ext cx="4941661" cy="685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Aperture Field Method for the description of the Antenna radiation mechanism</a:t>
              </a:r>
            </a:p>
          </p:txBody>
        </p:sp>
      </p:grpSp>
      <p:grpSp>
        <p:nvGrpSpPr>
          <p:cNvPr id="23" name="Gruppo 22"/>
          <p:cNvGrpSpPr/>
          <p:nvPr/>
        </p:nvGrpSpPr>
        <p:grpSpPr>
          <a:xfrm>
            <a:off x="611560" y="3430697"/>
            <a:ext cx="3024336" cy="650791"/>
            <a:chOff x="791580" y="2440180"/>
            <a:chExt cx="4941661" cy="975211"/>
          </a:xfrm>
        </p:grpSpPr>
        <p:sp>
          <p:nvSpPr>
            <p:cNvPr id="20" name="Rettangolo 19"/>
            <p:cNvSpPr/>
            <p:nvPr/>
          </p:nvSpPr>
          <p:spPr>
            <a:xfrm>
              <a:off x="791580" y="2440180"/>
              <a:ext cx="4941661" cy="97521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828282" y="2513757"/>
              <a:ext cx="4554834" cy="650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Linearization of the problem using a PCA</a:t>
              </a:r>
            </a:p>
          </p:txBody>
        </p:sp>
      </p:grpSp>
      <p:grpSp>
        <p:nvGrpSpPr>
          <p:cNvPr id="22" name="Gruppo 21"/>
          <p:cNvGrpSpPr/>
          <p:nvPr/>
        </p:nvGrpSpPr>
        <p:grpSpPr>
          <a:xfrm>
            <a:off x="611560" y="4340211"/>
            <a:ext cx="3024336" cy="1122385"/>
            <a:chOff x="796705" y="5200455"/>
            <a:chExt cx="4936536" cy="1342052"/>
          </a:xfrm>
        </p:grpSpPr>
        <p:sp>
          <p:nvSpPr>
            <p:cNvPr id="21" name="Rettangolo 20"/>
            <p:cNvSpPr/>
            <p:nvPr/>
          </p:nvSpPr>
          <p:spPr>
            <a:xfrm>
              <a:off x="796705" y="5200455"/>
              <a:ext cx="4936536" cy="13420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857208" y="5341082"/>
              <a:ext cx="4740866" cy="993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Optimization of the singular values behavior of the relevant linear operator</a:t>
              </a:r>
              <a:endParaRPr lang="it-IT" sz="1600" dirty="0"/>
            </a:p>
          </p:txBody>
        </p:sp>
      </p:grpSp>
      <p:sp>
        <p:nvSpPr>
          <p:cNvPr id="19" name="CasellaDiTesto 18"/>
          <p:cNvSpPr txBox="1"/>
          <p:nvPr/>
        </p:nvSpPr>
        <p:spPr>
          <a:xfrm>
            <a:off x="4489625" y="5733256"/>
            <a:ext cx="26026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Standard Measurement Grid</a:t>
            </a:r>
            <a:endParaRPr lang="it-IT" sz="1600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7380312" y="573325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Optimized Grid</a:t>
            </a:r>
            <a:endParaRPr lang="it-IT" sz="16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443499" y="1052736"/>
            <a:ext cx="847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An optimized diagnosis procedure has been </a:t>
            </a:r>
            <a:r>
              <a:rPr lang="en-US" dirty="0" smtClean="0"/>
              <a:t>developed </a:t>
            </a:r>
            <a:r>
              <a:rPr lang="en-US" dirty="0" smtClean="0"/>
              <a:t>to reduce the </a:t>
            </a:r>
            <a:r>
              <a:rPr lang="en-US" dirty="0" smtClean="0"/>
              <a:t>required number </a:t>
            </a:r>
            <a:r>
              <a:rPr lang="en-US" dirty="0" smtClean="0"/>
              <a:t>of far field sampling </a:t>
            </a:r>
            <a:r>
              <a:rPr lang="en-US" dirty="0" smtClean="0"/>
              <a:t>points.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858" y="4190383"/>
            <a:ext cx="1802382" cy="147086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857" y="4221088"/>
            <a:ext cx="1867160" cy="1478486"/>
          </a:xfrm>
          <a:prstGeom prst="rect">
            <a:avLst/>
          </a:prstGeom>
        </p:spPr>
      </p:pic>
      <p:sp>
        <p:nvSpPr>
          <p:cNvPr id="12" name="Freccia a destra 11"/>
          <p:cNvSpPr/>
          <p:nvPr/>
        </p:nvSpPr>
        <p:spPr>
          <a:xfrm>
            <a:off x="6638245" y="4797152"/>
            <a:ext cx="382027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5" name="Gruppo 24"/>
          <p:cNvGrpSpPr/>
          <p:nvPr/>
        </p:nvGrpSpPr>
        <p:grpSpPr>
          <a:xfrm>
            <a:off x="5076056" y="2214024"/>
            <a:ext cx="3839961" cy="1315917"/>
            <a:chOff x="791578" y="1364996"/>
            <a:chExt cx="5063775" cy="1584894"/>
          </a:xfrm>
        </p:grpSpPr>
        <p:sp>
          <p:nvSpPr>
            <p:cNvPr id="28" name="Rettangolo 27"/>
            <p:cNvSpPr/>
            <p:nvPr/>
          </p:nvSpPr>
          <p:spPr>
            <a:xfrm>
              <a:off x="791578" y="1364996"/>
              <a:ext cx="5063775" cy="144330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791580" y="1477233"/>
              <a:ext cx="4941661" cy="1472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For an antenna with a 1m diameter, 441 sampling points would be required.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With the proposed approach, the grid can be reduced to 20 points.</a:t>
              </a:r>
            </a:p>
          </p:txBody>
        </p:sp>
      </p:grpSp>
      <p:sp>
        <p:nvSpPr>
          <p:cNvPr id="24" name="CasellaDiTesto 23"/>
          <p:cNvSpPr txBox="1"/>
          <p:nvPr/>
        </p:nvSpPr>
        <p:spPr>
          <a:xfrm>
            <a:off x="1535898" y="1763524"/>
            <a:ext cx="1163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Algorithm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6516216" y="1728880"/>
            <a:ext cx="1163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Results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49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Salvatore </a:t>
            </a:r>
            <a:r>
              <a:rPr lang="it-IT" sz="2000" dirty="0" err="1" smtClean="0"/>
              <a:t>Savarese</a:t>
            </a:r>
            <a:endParaRPr lang="it-IT" sz="2000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5733241" y="8962777"/>
            <a:ext cx="853440" cy="365125"/>
          </a:xfrm>
        </p:spPr>
        <p:txBody>
          <a:bodyPr/>
          <a:lstStyle/>
          <a:p>
            <a:fld id="{26848A72-3DD7-42C3-AB6C-2FF2861DA9F6}" type="slidenum">
              <a:rPr lang="it-IT" smtClean="0"/>
              <a:t>7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63942" y="332656"/>
            <a:ext cx="5816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err="1" smtClean="0"/>
              <a:t>Research</a:t>
            </a:r>
            <a:r>
              <a:rPr lang="it-IT" sz="4400" dirty="0" smtClean="0"/>
              <a:t> Activity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95536" y="1395854"/>
            <a:ext cx="8468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To </a:t>
            </a:r>
            <a:r>
              <a:rPr lang="en-US" sz="2000" dirty="0"/>
              <a:t>validate the diagnosis method on an actual antenna </a:t>
            </a:r>
            <a:r>
              <a:rPr lang="en-US" sz="2000" dirty="0" smtClean="0"/>
              <a:t>system, </a:t>
            </a:r>
            <a:r>
              <a:rPr lang="en-GB" sz="2000" dirty="0" smtClean="0"/>
              <a:t>an </a:t>
            </a:r>
            <a:r>
              <a:rPr lang="en-GB" sz="2000" dirty="0"/>
              <a:t>experimental far field test range has been set up </a:t>
            </a:r>
            <a:r>
              <a:rPr lang="en-GB" sz="2000" dirty="0" smtClean="0"/>
              <a:t>in </a:t>
            </a:r>
            <a:r>
              <a:rPr lang="en-GB" sz="2000" dirty="0"/>
              <a:t>collaboration with </a:t>
            </a:r>
            <a:r>
              <a:rPr lang="en-GB" sz="2000" dirty="0" err="1"/>
              <a:t>Istituto</a:t>
            </a:r>
            <a:r>
              <a:rPr lang="en-GB" sz="2000" dirty="0"/>
              <a:t> </a:t>
            </a:r>
            <a:r>
              <a:rPr lang="en-GB" sz="2000" dirty="0" err="1"/>
              <a:t>Nazionale</a:t>
            </a:r>
            <a:r>
              <a:rPr lang="en-GB" sz="2000" dirty="0"/>
              <a:t> di </a:t>
            </a:r>
            <a:r>
              <a:rPr lang="en-GB" sz="2000" dirty="0" err="1"/>
              <a:t>Astrofisica</a:t>
            </a:r>
            <a:r>
              <a:rPr lang="en-GB" sz="2000" dirty="0"/>
              <a:t> (INAF) of Naples</a:t>
            </a:r>
            <a:endParaRPr lang="it-IT" sz="20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533458"/>
            <a:ext cx="3715512" cy="2685288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533458"/>
            <a:ext cx="4578235" cy="257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8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Salvatore </a:t>
            </a:r>
            <a:r>
              <a:rPr lang="it-IT" sz="2000" dirty="0" err="1" smtClean="0"/>
              <a:t>Savarese</a:t>
            </a:r>
            <a:endParaRPr lang="it-IT" sz="2000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5733241" y="8962777"/>
            <a:ext cx="853440" cy="365125"/>
          </a:xfrm>
        </p:spPr>
        <p:txBody>
          <a:bodyPr/>
          <a:lstStyle/>
          <a:p>
            <a:fld id="{26848A72-3DD7-42C3-AB6C-2FF2861DA9F6}" type="slidenum">
              <a:rPr lang="it-IT" smtClean="0"/>
              <a:t>8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63942" y="332656"/>
            <a:ext cx="5816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err="1" smtClean="0"/>
              <a:t>Research</a:t>
            </a:r>
            <a:r>
              <a:rPr lang="it-IT" sz="4400" dirty="0" smtClean="0"/>
              <a:t> Activity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791580" y="1124744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 smtClean="0"/>
              <a:t>The </a:t>
            </a:r>
            <a:r>
              <a:rPr lang="en-GB" sz="2000" dirty="0" smtClean="0"/>
              <a:t>amplitude </a:t>
            </a:r>
            <a:r>
              <a:rPr lang="en-GB" sz="2000" dirty="0" smtClean="0"/>
              <a:t>only diagnosis </a:t>
            </a:r>
            <a:r>
              <a:rPr lang="en-GB" sz="2000" dirty="0" smtClean="0"/>
              <a:t>method has </a:t>
            </a:r>
            <a:r>
              <a:rPr lang="en-GB" sz="2000" dirty="0" smtClean="0"/>
              <a:t>been successfully tested with the experimental </a:t>
            </a:r>
            <a:r>
              <a:rPr lang="en-GB" sz="2000" dirty="0" smtClean="0"/>
              <a:t>set-up.</a:t>
            </a:r>
            <a:endParaRPr lang="it-IT" sz="2000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456" y="2691912"/>
            <a:ext cx="3200400" cy="2667000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3455876" y="206084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 smtClean="0"/>
              <a:t>Feed misalignment</a:t>
            </a:r>
            <a:endParaRPr lang="it-IT" sz="20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864504"/>
              </p:ext>
            </p:extLst>
          </p:nvPr>
        </p:nvGraphicFramePr>
        <p:xfrm>
          <a:off x="4343655" y="3025350"/>
          <a:ext cx="4486052" cy="1676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1177"/>
                <a:gridCol w="1089102"/>
                <a:gridCol w="1100403"/>
                <a:gridCol w="985370"/>
              </a:tblGrid>
              <a:tr h="376660"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∆x [mm]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∆y [mm]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∆z [mm]</a:t>
                      </a:r>
                      <a:endParaRPr lang="it-IT" sz="1600" dirty="0"/>
                    </a:p>
                  </a:txBody>
                  <a:tcPr/>
                </a:tc>
              </a:tr>
              <a:tr h="650125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Applied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displacement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14.63 (0.487</a:t>
                      </a:r>
                      <a:r>
                        <a:rPr lang="el-GR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it-IT" sz="16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 (0</a:t>
                      </a:r>
                      <a:r>
                        <a:rPr lang="el-GR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it-IT" sz="16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13.64 (0.455</a:t>
                      </a:r>
                      <a:r>
                        <a:rPr lang="el-GR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it-IT" sz="16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t-IT" sz="1600" dirty="0"/>
                    </a:p>
                  </a:txBody>
                  <a:tcPr/>
                </a:tc>
              </a:tr>
              <a:tr h="650125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Measured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displacement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13.69 (0.456</a:t>
                      </a:r>
                      <a:r>
                        <a:rPr lang="el-GR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it-IT" sz="16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1.38 (0.046</a:t>
                      </a:r>
                      <a:r>
                        <a:rPr lang="el-GR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it-IT" sz="16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11.35 (0.378</a:t>
                      </a:r>
                      <a:r>
                        <a:rPr lang="el-GR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it-IT" sz="16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64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Salvatore </a:t>
            </a:r>
            <a:r>
              <a:rPr lang="it-IT" sz="2000" dirty="0" err="1" smtClean="0"/>
              <a:t>Savarese</a:t>
            </a:r>
            <a:endParaRPr lang="it-IT" sz="2000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5733241" y="8962777"/>
            <a:ext cx="853440" cy="365125"/>
          </a:xfrm>
        </p:spPr>
        <p:txBody>
          <a:bodyPr/>
          <a:lstStyle/>
          <a:p>
            <a:fld id="{26848A72-3DD7-42C3-AB6C-2FF2861DA9F6}" type="slidenum">
              <a:rPr lang="it-IT" smtClean="0"/>
              <a:t>9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663942" y="332656"/>
            <a:ext cx="5816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err="1" smtClean="0"/>
              <a:t>Research</a:t>
            </a:r>
            <a:r>
              <a:rPr lang="it-IT" sz="4400" dirty="0" smtClean="0"/>
              <a:t> Activity</a:t>
            </a: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12" y="2980300"/>
            <a:ext cx="4167769" cy="2420641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013" y="2776912"/>
            <a:ext cx="3474253" cy="2827415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791580" y="1124744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 smtClean="0"/>
              <a:t>The </a:t>
            </a:r>
            <a:r>
              <a:rPr lang="en-GB" sz="2000" dirty="0" smtClean="0"/>
              <a:t>amplitude </a:t>
            </a:r>
            <a:r>
              <a:rPr lang="en-GB" sz="2000" dirty="0" smtClean="0"/>
              <a:t>only diagnosis </a:t>
            </a:r>
            <a:r>
              <a:rPr lang="en-GB" sz="2000" dirty="0" smtClean="0"/>
              <a:t>method has </a:t>
            </a:r>
            <a:r>
              <a:rPr lang="en-GB" sz="2000" dirty="0" smtClean="0"/>
              <a:t>been successfully tested with the experimental </a:t>
            </a:r>
            <a:r>
              <a:rPr lang="en-GB" sz="2000" dirty="0" smtClean="0"/>
              <a:t>set-up.</a:t>
            </a:r>
            <a:endParaRPr lang="it-IT" sz="2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113838" y="2060848"/>
            <a:ext cx="291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smtClean="0"/>
              <a:t>Local surface deformation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1587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1792</TotalTime>
  <Words>691</Words>
  <Application>Microsoft Office PowerPoint</Application>
  <PresentationFormat>Presentazione su schermo (4:3)</PresentationFormat>
  <Paragraphs>150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Tema di Office</vt:lpstr>
      <vt:lpstr>Salvatore Savarese Tutor: Amedeo Capozzoli XXX Cycle - I year presentation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 XXIX Cycle I year presentation</dc:title>
  <dc:creator>Daniele</dc:creator>
  <cp:lastModifiedBy>Salvatore</cp:lastModifiedBy>
  <cp:revision>48</cp:revision>
  <cp:lastPrinted>2015-02-18T13:08:33Z</cp:lastPrinted>
  <dcterms:created xsi:type="dcterms:W3CDTF">2015-02-18T11:42:09Z</dcterms:created>
  <dcterms:modified xsi:type="dcterms:W3CDTF">2015-11-03T23:40:22Z</dcterms:modified>
</cp:coreProperties>
</file>