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74" r:id="rId3"/>
    <p:sldId id="261" r:id="rId4"/>
    <p:sldId id="262" r:id="rId5"/>
    <p:sldId id="263" r:id="rId6"/>
    <p:sldId id="264" r:id="rId7"/>
    <p:sldId id="265" r:id="rId8"/>
    <p:sldId id="266" r:id="rId9"/>
    <p:sldId id="272" r:id="rId10"/>
    <p:sldId id="267" r:id="rId11"/>
    <p:sldId id="271" r:id="rId12"/>
    <p:sldId id="268" r:id="rId13"/>
    <p:sldId id="275" r:id="rId14"/>
  </p:sldIdLst>
  <p:sldSz cx="9144000" cy="6858000" type="screen4x3"/>
  <p:notesSz cx="6761163" cy="99425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1" autoAdjust="0"/>
    <p:restoredTop sz="99831" autoAdjust="0"/>
  </p:normalViewPr>
  <p:slideViewPr>
    <p:cSldViewPr>
      <p:cViewPr varScale="1">
        <p:scale>
          <a:sx n="77" d="100"/>
          <a:sy n="77" d="100"/>
        </p:scale>
        <p:origin x="-7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A64C9-3627-415C-AAFA-C3176265E098}" type="datetimeFigureOut">
              <a:rPr lang="it-IT" smtClean="0"/>
              <a:pPr/>
              <a:t>03/11/2015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25CCD-BB7A-4E24-95E6-502FDC415D78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66314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46383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3174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870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77509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2399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7791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1648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3980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5116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5082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3809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6933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48A72-3DD7-42C3-AB6C-2FF2861DA9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0284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2.jpe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2000240"/>
            <a:ext cx="7772400" cy="1798641"/>
          </a:xfrm>
        </p:spPr>
        <p:txBody>
          <a:bodyPr>
            <a:normAutofit/>
          </a:bodyPr>
          <a:lstStyle/>
          <a:p>
            <a:r>
              <a:rPr lang="it-IT" u="sng" dirty="0" smtClean="0"/>
              <a:t>Davod Poreh</a:t>
            </a:r>
            <a:r>
              <a:rPr lang="it-IT" dirty="0" smtClean="0"/>
              <a:t>	</a:t>
            </a:r>
            <a:br>
              <a:rPr lang="it-IT" dirty="0" smtClean="0"/>
            </a:br>
            <a:r>
              <a:rPr lang="it-IT" sz="3600" dirty="0" smtClean="0"/>
              <a:t>Tutor: Professor </a:t>
            </a:r>
            <a:r>
              <a:rPr lang="it-IT" sz="3600" b="1" u="sng" dirty="0" smtClean="0"/>
              <a:t>Daniele Riccio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2700" dirty="0" smtClean="0"/>
              <a:t>XXX Cycle - frist year presentation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85786" y="4071942"/>
            <a:ext cx="7643866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High resolution SAR techniques in land use application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116632"/>
            <a:ext cx="2857500" cy="1631633"/>
          </a:xfrm>
          <a:prstGeom prst="rect">
            <a:avLst/>
          </a:prstGeom>
        </p:spPr>
      </p:pic>
      <p:pic>
        <p:nvPicPr>
          <p:cNvPr id="3074" name="Picture 2" descr="C:\Users\Daniele\Desktop\Daniele\Università\Dottorato\Dottorato ITEE\Sito Web\logo un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70" y="6021288"/>
            <a:ext cx="2308860" cy="7086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8474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28596" y="1142984"/>
            <a:ext cx="8429684" cy="1214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1775" lvl="0" indent="-231775"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75000"/>
              <a:buFont typeface="Wingdings" pitchFamily="2" charset="2"/>
              <a:buChar char="ü"/>
              <a:tabLst>
                <a:tab pos="231775" algn="l"/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</a:tabLst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Soil electromagnetic backscattering depends on soil dielectric constant</a:t>
            </a:r>
          </a:p>
          <a:p>
            <a:pPr marL="231775" lvl="0" indent="-231775"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75000"/>
              <a:buFont typeface="Wingdings" pitchFamily="2" charset="2"/>
              <a:buChar char="ü"/>
              <a:tabLst>
                <a:tab pos="231775" algn="l"/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</a:tabLst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Soil dielectric constant depends on soil moisture+ vegetations covers+ roughness </a:t>
            </a:r>
          </a:p>
          <a:p>
            <a:pPr marL="231775" lvl="0" indent="-231775"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75000"/>
              <a:buFont typeface="Wingdings" pitchFamily="2" charset="2"/>
              <a:buChar char="ü"/>
              <a:tabLst>
                <a:tab pos="231775" algn="l"/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</a:tabLst>
              <a:defRPr/>
            </a:pP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Problem             seperation of dependencies on these elements</a:t>
            </a:r>
          </a:p>
          <a:p>
            <a:pPr marL="231775" lvl="0" indent="-231775"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75000"/>
              <a:buFont typeface="Wingdings" pitchFamily="2" charset="2"/>
              <a:buChar char="ü"/>
              <a:tabLst>
                <a:tab pos="231775" algn="l"/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</a:tabLst>
              <a:defRPr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7D"/>
              </a:buClr>
              <a:buSzPct val="75000"/>
              <a:tabLst>
                <a:tab pos="231775" algn="l"/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</a:tabLst>
              <a:defRPr/>
            </a:pPr>
            <a:endParaRPr kumimoji="0" lang="de-DE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7D"/>
              </a:buClr>
              <a:buSzPct val="75000"/>
              <a:tabLst>
                <a:tab pos="231775" algn="l"/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</a:tabLst>
              <a:defRPr/>
            </a:pPr>
            <a:r>
              <a:rPr kumimoji="0" lang="de-DE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7D"/>
              </a:buClr>
              <a:buSzPct val="75000"/>
              <a:tabLst>
                <a:tab pos="231775" algn="l"/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</a:tabLst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28663" marR="0" lvl="1" indent="-174625" algn="l" defTabSz="914400" rtl="0" eaLnBrk="1" fontAlgn="auto" latinLnBrk="0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231775" algn="l"/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</a:tabLst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231775" algn="l"/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</a:tabLst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857620" y="2143116"/>
            <a:ext cx="1357322" cy="1857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71472" y="4143380"/>
            <a:ext cx="8429684" cy="1214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1775" lvl="0" indent="-231775"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75000"/>
              <a:buFont typeface="Wingdings" pitchFamily="2" charset="2"/>
              <a:buChar char="ü"/>
              <a:tabLst>
                <a:tab pos="231775" algn="l"/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</a:tabLst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Freeman and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Durden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(FD) decomposition .</a:t>
            </a:r>
          </a:p>
          <a:p>
            <a:pPr marL="231775" lvl="0" indent="-231775"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75000"/>
              <a:buFont typeface="Wingdings" pitchFamily="2" charset="2"/>
              <a:buChar char="ü"/>
              <a:tabLst>
                <a:tab pos="231775" algn="l"/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</a:tabLst>
              <a:defRPr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Polarimetric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two-scale model (PTSM) for surface scattering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1 </a:t>
            </a:r>
          </a:p>
          <a:p>
            <a:pPr marL="231775" lvl="0" indent="-231775"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75000"/>
              <a:buFont typeface="Wingdings" pitchFamily="2" charset="2"/>
              <a:buChar char="ü"/>
              <a:tabLst>
                <a:tab pos="231775" algn="l"/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</a:tabLst>
              <a:defRPr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Polarimetric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two-scale two-component  model (PTSTCM)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231775" lvl="0" indent="-231775"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75000"/>
              <a:buFont typeface="Wingdings" pitchFamily="2" charset="2"/>
              <a:buChar char="ü"/>
              <a:tabLst>
                <a:tab pos="231775" algn="l"/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</a:tabLst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Parametric vegetation volume model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7D"/>
              </a:buClr>
              <a:buSzPct val="75000"/>
              <a:tabLst>
                <a:tab pos="231775" algn="l"/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</a:tabLst>
              <a:defRPr/>
            </a:pPr>
            <a:endParaRPr kumimoji="0" lang="de-DE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7D"/>
              </a:buClr>
              <a:buSzPct val="75000"/>
              <a:tabLst>
                <a:tab pos="231775" algn="l"/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</a:tabLst>
              <a:defRPr/>
            </a:pPr>
            <a:r>
              <a:rPr kumimoji="0" lang="de-DE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7D"/>
              </a:buClr>
              <a:buSzPct val="75000"/>
              <a:tabLst>
                <a:tab pos="231775" algn="l"/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</a:tabLst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28663" marR="0" lvl="1" indent="-174625" algn="l" defTabSz="914400" rtl="0" eaLnBrk="1" fontAlgn="auto" latinLnBrk="0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231775" algn="l"/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</a:tabLst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231775" algn="l"/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</a:tabLst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596" y="357166"/>
            <a:ext cx="928694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75000"/>
              <a:tabLst>
                <a:tab pos="231775" algn="l"/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</a:tabLst>
              <a:defRPr/>
            </a:pPr>
            <a:r>
              <a:rPr lang="de-DE" b="1" u="sng" dirty="0" smtClean="0">
                <a:latin typeface="Times New Roman" pitchFamily="18" charset="0"/>
                <a:cs typeface="Times New Roman" pitchFamily="18" charset="0"/>
              </a:rPr>
              <a:t>Soil moisture retrival via Polarimertric Two-Scale Model (PTSM+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PTSTCM+…</a:t>
            </a:r>
            <a:r>
              <a:rPr lang="de-DE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643042" y="1785926"/>
            <a:ext cx="571504" cy="188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Daniele\Desktop\Daniele\Università\Dottorato\Dottorato ITEE\Sito Web\logo un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70" y="6021288"/>
            <a:ext cx="2308860" cy="7086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6157761"/>
            <a:ext cx="7786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aseline="30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Iodice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, A.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Natale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, D.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Riccio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, “Retrieval of Soil Surface Parameters via a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Polarimetric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 Two-Scale Model”</a:t>
            </a:r>
            <a:r>
              <a:rPr lang="en-US" sz="800" i="1" dirty="0" smtClean="0">
                <a:latin typeface="Times New Roman" pitchFamily="18" charset="0"/>
                <a:cs typeface="Times New Roman" pitchFamily="18" charset="0"/>
              </a:rPr>
              <a:t>,  IEEE Trans. </a:t>
            </a:r>
            <a:r>
              <a:rPr lang="en-US" sz="800" i="1" dirty="0" err="1" smtClean="0">
                <a:latin typeface="Times New Roman" pitchFamily="18" charset="0"/>
                <a:cs typeface="Times New Roman" pitchFamily="18" charset="0"/>
              </a:rPr>
              <a:t>Geosci</a:t>
            </a:r>
            <a:r>
              <a:rPr lang="en-US" sz="800" i="1" dirty="0" smtClean="0">
                <a:latin typeface="Times New Roman" pitchFamily="18" charset="0"/>
                <a:cs typeface="Times New Roman" pitchFamily="18" charset="0"/>
              </a:rPr>
              <a:t>. Remote Sens.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vol. 49, no. 7, pp. 2531-2547, July 2011.</a:t>
            </a:r>
          </a:p>
          <a:p>
            <a:r>
              <a:rPr lang="en-US" sz="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Iodice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, A.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Natale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, D.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Riccio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, "Soil moisture retrieval in moderately vegetated areas via a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Polarimetric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 Two-Scale Model", </a:t>
            </a:r>
            <a:r>
              <a:rPr lang="en-US" sz="800" i="1" dirty="0" smtClean="0">
                <a:latin typeface="Times New Roman" pitchFamily="18" charset="0"/>
                <a:cs typeface="Times New Roman" pitchFamily="18" charset="0"/>
              </a:rPr>
              <a:t>Proceedings of the IEEE International </a:t>
            </a:r>
            <a:r>
              <a:rPr lang="en-US" sz="800" i="1" dirty="0" err="1" smtClean="0">
                <a:latin typeface="Times New Roman" pitchFamily="18" charset="0"/>
                <a:cs typeface="Times New Roman" pitchFamily="18" charset="0"/>
              </a:rPr>
              <a:t>Geoscience</a:t>
            </a:r>
            <a:r>
              <a:rPr lang="en-US" sz="800" i="1" dirty="0" smtClean="0">
                <a:latin typeface="Times New Roman" pitchFamily="18" charset="0"/>
                <a:cs typeface="Times New Roman" pitchFamily="18" charset="0"/>
              </a:rPr>
              <a:t> and Remote Sensing Symposium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, pp. 759-762, Melbourne, Australia, 21-26 July 2013.</a:t>
            </a:r>
          </a:p>
          <a:p>
            <a:r>
              <a:rPr lang="en-US" sz="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T.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Jagdhuber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, I.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Hajnsek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, K.P. Papathanassiou: “Refined Soil Moisture Estimation by means of L-Band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Polarimetry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,” </a:t>
            </a:r>
            <a:r>
              <a:rPr lang="en-US" sz="800" i="1" dirty="0" smtClean="0">
                <a:latin typeface="Times New Roman" pitchFamily="18" charset="0"/>
                <a:cs typeface="Times New Roman" pitchFamily="18" charset="0"/>
              </a:rPr>
              <a:t>Proc. of IEEE International </a:t>
            </a:r>
            <a:r>
              <a:rPr lang="en-US" sz="800" i="1" dirty="0" err="1" smtClean="0">
                <a:latin typeface="Times New Roman" pitchFamily="18" charset="0"/>
                <a:cs typeface="Times New Roman" pitchFamily="18" charset="0"/>
              </a:rPr>
              <a:t>Geoscience</a:t>
            </a:r>
            <a:r>
              <a:rPr lang="en-US" sz="800" i="1" dirty="0" smtClean="0">
                <a:latin typeface="Times New Roman" pitchFamily="18" charset="0"/>
                <a:cs typeface="Times New Roman" pitchFamily="18" charset="0"/>
              </a:rPr>
              <a:t> and Remote Sensing Symposium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, July 21-26, Melbourne, Australia, 2013.</a:t>
            </a:r>
          </a:p>
          <a:p>
            <a:endParaRPr lang="de-DE" sz="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sz="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460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it-IT" b="1" dirty="0" smtClean="0"/>
              <a:t>Software for PTSM+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PTSTCM+…</a:t>
            </a:r>
            <a:endParaRPr lang="en-GB" b="1" dirty="0"/>
          </a:p>
        </p:txBody>
      </p:sp>
      <p:pic>
        <p:nvPicPr>
          <p:cNvPr id="6" name="Picture 2" descr="C:\Users\Daniele\Desktop\Daniele\Università\Dottorato\Dottorato ITEE\Sito Web\logo un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70" y="6021288"/>
            <a:ext cx="2308860" cy="7086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dave\Desktop\sof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928694"/>
            <a:ext cx="9029725" cy="5643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111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it-IT" b="1" u="sng" dirty="0" smtClean="0">
                <a:latin typeface="Times New Roman" pitchFamily="18" charset="0"/>
                <a:cs typeface="Times New Roman" pitchFamily="18" charset="0"/>
              </a:rPr>
              <a:t>List of </a:t>
            </a:r>
            <a:r>
              <a:rPr lang="en-GB" b="1" u="sng" dirty="0" smtClean="0">
                <a:latin typeface="Times New Roman" pitchFamily="18" charset="0"/>
                <a:cs typeface="Times New Roman" pitchFamily="18" charset="0"/>
              </a:rPr>
              <a:t>Conferences</a:t>
            </a:r>
            <a:br>
              <a:rPr lang="en-GB" b="1" u="sng" dirty="0" smtClean="0">
                <a:latin typeface="Times New Roman" pitchFamily="18" charset="0"/>
                <a:cs typeface="Times New Roman" pitchFamily="18" charset="0"/>
              </a:rPr>
            </a:br>
            <a:endParaRPr lang="en-GB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168592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buFont typeface="Wingdings" pitchFamily="2" charset="2"/>
              <a:buChar char="ü"/>
            </a:pP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Davod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Poreh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, Daniele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Riccio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, Building’s subsidence observed in Mexico City by remote sensing data, 4</a:t>
            </a:r>
            <a:r>
              <a:rPr lang="en-US" sz="1400" i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November 2015, ESA, 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Frascati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Davod Poreh, Antonio Iodice, Daniele Riccio, Giuseppe Ruello,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Railways’ stabilities observed in Campania (Italy) by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InSAR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data. IEEE gold assemblage, 4-6 December 2015,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Barcelona.</a:t>
            </a:r>
            <a:endParaRPr lang="en-US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Gerardo Di Martino, Antonio Iodice, Davod Poreh, Daniele Riccio, </a:t>
            </a:r>
            <a:r>
              <a:rPr lang="en-GB" sz="1400" i="1" dirty="0" smtClean="0">
                <a:latin typeface="Times New Roman" pitchFamily="18" charset="0"/>
                <a:cs typeface="Times New Roman" pitchFamily="18" charset="0"/>
              </a:rPr>
              <a:t>Soil moisture retrieval from </a:t>
            </a:r>
            <a:r>
              <a:rPr lang="en-GB" sz="1400" i="1" dirty="0" err="1" smtClean="0">
                <a:latin typeface="Times New Roman" pitchFamily="18" charset="0"/>
                <a:cs typeface="Times New Roman" pitchFamily="18" charset="0"/>
              </a:rPr>
              <a:t>polarimetric</a:t>
            </a:r>
            <a:r>
              <a:rPr lang="en-GB" sz="1400" i="1" dirty="0" smtClean="0">
                <a:latin typeface="Times New Roman" pitchFamily="18" charset="0"/>
                <a:cs typeface="Times New Roman" pitchFamily="18" charset="0"/>
              </a:rPr>
              <a:t> SAR data: a short review of existing methods and a new one, Living planet </a:t>
            </a:r>
            <a:r>
              <a:rPr lang="en-GB" sz="1400" i="1" dirty="0" err="1" smtClean="0">
                <a:latin typeface="Times New Roman" pitchFamily="18" charset="0"/>
                <a:cs typeface="Times New Roman" pitchFamily="18" charset="0"/>
              </a:rPr>
              <a:t>Praha</a:t>
            </a:r>
            <a:r>
              <a:rPr lang="en-GB" sz="1400" i="1" dirty="0" smtClean="0">
                <a:latin typeface="Times New Roman" pitchFamily="18" charset="0"/>
                <a:cs typeface="Times New Roman" pitchFamily="18" charset="0"/>
              </a:rPr>
              <a:t>, May 2016.</a:t>
            </a:r>
          </a:p>
          <a:p>
            <a:pPr algn="just">
              <a:buFont typeface="Wingdings" pitchFamily="2" charset="2"/>
              <a:buChar char="ü"/>
            </a:pPr>
            <a:endParaRPr lang="en-US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en-US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en-US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en-US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70000"/>
              </a:lnSpc>
              <a:buFont typeface="Wingdings" pitchFamily="2" charset="2"/>
              <a:buChar char="ü"/>
            </a:pPr>
            <a:endParaRPr lang="it-IT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70000"/>
              </a:lnSpc>
              <a:buFont typeface="Wingdings" pitchFamily="2" charset="2"/>
              <a:buChar char="ü"/>
            </a:pPr>
            <a:endParaRPr lang="en-US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70000"/>
              </a:lnSpc>
              <a:buFont typeface="Wingdings" pitchFamily="2" charset="2"/>
              <a:buChar char="ü"/>
            </a:pPr>
            <a:endParaRPr lang="en-US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70000"/>
              </a:lnSpc>
              <a:buFont typeface="Wingdings" pitchFamily="2" charset="2"/>
              <a:buChar char="ü"/>
            </a:pPr>
            <a:endParaRPr lang="en-US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70000"/>
              </a:lnSpc>
              <a:buFont typeface="Wingdings" pitchFamily="2" charset="2"/>
              <a:buChar char="ü"/>
            </a:pPr>
            <a:endParaRPr lang="en-GB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en-GB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7" name="Picture 7" descr="2014-12-14_2224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5429272"/>
            <a:ext cx="1428728" cy="142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7597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357158" y="357166"/>
            <a:ext cx="822960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Credit</a:t>
            </a:r>
            <a:endParaRPr kumimoji="0" lang="en-GB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Documents and Settings\dave\Desktop\2015-10-28_1226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8363220" cy="2071702"/>
          </a:xfrm>
          <a:prstGeom prst="rect">
            <a:avLst/>
          </a:prstGeom>
          <a:noFill/>
        </p:spPr>
      </p:pic>
      <p:pic>
        <p:nvPicPr>
          <p:cNvPr id="1027" name="Picture 3" descr="C:\Documents and Settings\dave\Desktop\2015-10-28_12265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876"/>
            <a:ext cx="7538502" cy="2643206"/>
          </a:xfrm>
          <a:prstGeom prst="rect">
            <a:avLst/>
          </a:prstGeom>
          <a:noFill/>
        </p:spPr>
      </p:pic>
      <p:pic>
        <p:nvPicPr>
          <p:cNvPr id="7" name="Picture 7" descr="2014-12-14_2224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5429272"/>
            <a:ext cx="1428728" cy="142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7597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2928926" y="214290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u="sng" dirty="0" smtClean="0">
                <a:latin typeface="Times New Roman" pitchFamily="18" charset="0"/>
                <a:cs typeface="Times New Roman" pitchFamily="18" charset="0"/>
              </a:rPr>
              <a:t>Outline</a:t>
            </a:r>
            <a:endParaRPr lang="en-US" sz="7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28596" y="2357430"/>
            <a:ext cx="8429684" cy="2500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1775" lvl="0" indent="-231775"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75000"/>
              <a:buFont typeface="Wingdings" pitchFamily="2" charset="2"/>
              <a:buChar char="ü"/>
              <a:tabLst>
                <a:tab pos="231775" algn="l"/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</a:tabLst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Usage of satellite remote sensing on small scale movements of the railways in Campania</a:t>
            </a:r>
          </a:p>
          <a:p>
            <a:pPr marL="231775" lvl="0" indent="-231775"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75000"/>
              <a:tabLst>
                <a:tab pos="231775" algn="l"/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</a:tabLst>
              <a:defRPr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31775" lvl="0" indent="-231775"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75000"/>
              <a:buFont typeface="Wingdings" pitchFamily="2" charset="2"/>
              <a:buChar char="ü"/>
              <a:tabLst>
                <a:tab pos="231775" algn="l"/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</a:tabLst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Soil moisture retrieval</a:t>
            </a:r>
            <a:r>
              <a:rPr kumimoji="0" lang="de-DE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via Polarimertric Two-Scale Model (PTSM+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PTSTCM+…</a:t>
            </a:r>
            <a:r>
              <a:rPr kumimoji="0" lang="de-DE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7D"/>
              </a:buClr>
              <a:buSzPct val="75000"/>
              <a:tabLst>
                <a:tab pos="231775" algn="l"/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</a:tabLst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28663" marR="0" lvl="1" indent="-174625" algn="l" defTabSz="914400" rtl="0" eaLnBrk="1" fontAlgn="auto" latinLnBrk="0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231775" algn="l"/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</a:tabLst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231775" algn="l"/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</a:tabLst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Daniele\Desktop\Daniele\Università\Dottorato\Dottorato ITEE\Sito Web\logo un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70" y="6021288"/>
            <a:ext cx="2308860" cy="7086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431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Usage of satellite remote sensing on small scale movements of the railways in Campania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GB" b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17" name="Rectangle 16"/>
          <p:cNvSpPr/>
          <p:nvPr/>
        </p:nvSpPr>
        <p:spPr>
          <a:xfrm>
            <a:off x="2857488" y="6357958"/>
            <a:ext cx="4929222" cy="285752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Daniele\Desktop\Daniele\Università\Dottorato\Dottorato ITEE\Sito Web\logo un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70" y="6021288"/>
            <a:ext cx="2308860" cy="7086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dave\Desktop\2015-10-27_17223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928670"/>
            <a:ext cx="7947052" cy="5504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111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2050" name="Picture 2" descr="C:\Documents and Settings\dave\Desktop\I-35W-Mississippi-River-Bridge-Collapse-8-1-2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52"/>
            <a:ext cx="6096001" cy="31400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786578" y="428604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I-35W Mississippi River bridge</a:t>
            </a:r>
          </a:p>
          <a:p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6643702" y="1427147"/>
            <a:ext cx="2071702" cy="1588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15140" y="2500306"/>
            <a:ext cx="2214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San Francisco -Oakland-earthquake</a:t>
            </a:r>
            <a:endParaRPr lang="en-US" b="1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7322363" y="3321049"/>
            <a:ext cx="357190" cy="158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Daniele\Desktop\Daniele\Università\Dottorato\Dottorato ITEE\Sito Web\logo un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70" y="6021288"/>
            <a:ext cx="2308860" cy="7086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dave\Desktop\san-francisco-oakland-earthquake-1989-hero-H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00438"/>
            <a:ext cx="8643998" cy="2825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6918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it-IT" u="sng" dirty="0" smtClean="0"/>
              <a:t>Data, and data analysis</a:t>
            </a:r>
            <a:endParaRPr lang="en-GB" u="sng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00034" y="1285860"/>
            <a:ext cx="8429684" cy="1214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1775" marR="0" lvl="0" indent="-231775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Char char="ü"/>
              <a:tabLst>
                <a:tab pos="231775" algn="l"/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</a:tabLst>
              <a:defRPr/>
            </a:pPr>
            <a:r>
              <a:rPr kumimoji="0" lang="en-US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25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CosmoSkyMed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images from 2011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until 2015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31775" marR="0" lvl="0" indent="-231775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Char char="ü"/>
              <a:tabLst>
                <a:tab pos="231775" algn="l"/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</a:tabLst>
              <a:defRPr/>
            </a:pP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One point on the bridge has been selected as a central point, and images were cropped in an area like 7.5*7.5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7D"/>
              </a:buClr>
              <a:buSzPct val="85000"/>
              <a:buFont typeface="Wingdings" pitchFamily="2" charset="2"/>
              <a:buChar char="ü"/>
              <a:tabLst>
                <a:tab pos="231775" algn="l"/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</a:tabLst>
              <a:defRPr/>
            </a:pPr>
            <a:r>
              <a:rPr lang="de-DE" b="1" u="sng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 interferograms have been calculated with respect to image 20130605.</a:t>
            </a:r>
          </a:p>
          <a:p>
            <a:pPr marL="231775" marR="0" lvl="0" indent="-231775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Char char="ü"/>
              <a:tabLst>
                <a:tab pos="231775" algn="l"/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</a:tabLst>
              <a:defRPr/>
            </a:pPr>
            <a:r>
              <a:rPr lang="de-DE" b="1" u="sng" dirty="0" smtClean="0">
                <a:latin typeface="Times New Roman" pitchFamily="18" charset="0"/>
                <a:cs typeface="Times New Roman" pitchFamily="18" charset="0"/>
              </a:rPr>
              <a:t>193k</a:t>
            </a: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 PSs have been generated.</a:t>
            </a:r>
          </a:p>
          <a:p>
            <a:pPr marL="231775" marR="0" lvl="0" indent="-231775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Char char="ü"/>
              <a:tabLst>
                <a:tab pos="231775" algn="l"/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</a:tabLst>
              <a:defRPr/>
            </a:pP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On the bridge </a:t>
            </a:r>
            <a:r>
              <a:rPr lang="de-DE" b="1" u="sng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 PSs selected. </a:t>
            </a:r>
          </a:p>
          <a:p>
            <a:pPr marL="231775" marR="0" lvl="0" indent="-231775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7D"/>
              </a:buClr>
              <a:buSzPct val="75000"/>
              <a:tabLst>
                <a:tab pos="231775" algn="l"/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</a:tabLst>
              <a:defRPr/>
            </a:pPr>
            <a:r>
              <a:rPr kumimoji="0" lang="de-DE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7D"/>
              </a:buClr>
              <a:buSzPct val="75000"/>
              <a:tabLst>
                <a:tab pos="231775" algn="l"/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</a:tabLst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28663" marR="0" lvl="1" indent="-174625" algn="l" defTabSz="914400" rtl="0" eaLnBrk="1" fontAlgn="auto" latinLnBrk="0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231775" algn="l"/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</a:tabLst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231775" algn="l"/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</a:tabLst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857620" y="1785926"/>
          <a:ext cx="357190" cy="259981"/>
        </p:xfrm>
        <a:graphic>
          <a:graphicData uri="http://schemas.openxmlformats.org/presentationml/2006/ole">
            <p:oleObj spid="_x0000_s1026" name="Equation" r:id="rId4" imgW="279360" imgH="203040" progId="Equation.3">
              <p:embed/>
            </p:oleObj>
          </a:graphicData>
        </a:graphic>
      </p:graphicFrame>
      <p:pic>
        <p:nvPicPr>
          <p:cNvPr id="10" name="Picture 2" descr="C:\Users\Daniele\Desktop\Daniele\Università\Dottorato\Dottorato ITEE\Sito Web\logo unin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70" y="6021288"/>
            <a:ext cx="2308860" cy="7086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1" descr="C:\Documents and Settings\dave\Desktop\P_T_baseline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2907053"/>
            <a:ext cx="7286676" cy="39509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7617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367622" y="3492503"/>
            <a:ext cx="1276344" cy="365125"/>
          </a:xfrm>
        </p:spPr>
        <p:txBody>
          <a:bodyPr/>
          <a:lstStyle/>
          <a:p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mm/yr</a:t>
            </a:r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C:\Documents and Settings\dave\Desktop\Screenshot from 2015-10-21 11_50_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917" y="860394"/>
            <a:ext cx="8686801" cy="57833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6810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7</a:t>
            </a:fld>
            <a:endParaRPr lang="it-IT" dirty="0"/>
          </a:p>
        </p:txBody>
      </p:sp>
      <p:pic>
        <p:nvPicPr>
          <p:cNvPr id="7169" name="Picture 1" descr="C:\Documents and Settings\dave\Desktop\rail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970" y="1000108"/>
            <a:ext cx="8898186" cy="5486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9297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6" name="Picture 7" descr="2014-12-14_2224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5429272"/>
            <a:ext cx="1428728" cy="142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 descr="C:\Documents and Settings\dave\Desktop\rails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792" y="-75241"/>
            <a:ext cx="10930014" cy="69332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431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29698" name="Picture 2" descr="C:\Documents and Settings\dave\Desktop\temp_ps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928670"/>
            <a:ext cx="9532922" cy="5548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431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2182</TotalTime>
  <Words>449</Words>
  <Application>Microsoft Office PowerPoint</Application>
  <PresentationFormat>On-screen Show (4:3)</PresentationFormat>
  <Paragraphs>65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Tema di Office</vt:lpstr>
      <vt:lpstr>Equation</vt:lpstr>
      <vt:lpstr>Davod Poreh  Tutor: Professor Daniele Riccio XXX Cycle - frist year presentation</vt:lpstr>
      <vt:lpstr>Slide 2</vt:lpstr>
      <vt:lpstr>Usage of satellite remote sensing on small scale movements of the railways in Campania </vt:lpstr>
      <vt:lpstr>Slide 4</vt:lpstr>
      <vt:lpstr>Data, and data analysis</vt:lpstr>
      <vt:lpstr>Slide 6</vt:lpstr>
      <vt:lpstr>Slide 7</vt:lpstr>
      <vt:lpstr>Slide 8</vt:lpstr>
      <vt:lpstr>Slide 9</vt:lpstr>
      <vt:lpstr>Slide 10</vt:lpstr>
      <vt:lpstr>Software for PTSM+PTSTCM+…</vt:lpstr>
      <vt:lpstr>List of Conferences </vt:lpstr>
      <vt:lpstr>Slide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Surname XXIX Cycle I year presentation</dc:title>
  <dc:creator>Daniele</dc:creator>
  <cp:lastModifiedBy>AsanDownload</cp:lastModifiedBy>
  <cp:revision>218</cp:revision>
  <cp:lastPrinted>2015-02-18T13:08:33Z</cp:lastPrinted>
  <dcterms:created xsi:type="dcterms:W3CDTF">2015-02-18T11:42:09Z</dcterms:created>
  <dcterms:modified xsi:type="dcterms:W3CDTF">2015-11-03T09:54:56Z</dcterms:modified>
</cp:coreProperties>
</file>