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30"/>
  </p:notesMasterIdLst>
  <p:sldIdLst>
    <p:sldId id="259" r:id="rId2"/>
    <p:sldId id="260" r:id="rId3"/>
    <p:sldId id="261" r:id="rId4"/>
    <p:sldId id="262" r:id="rId5"/>
    <p:sldId id="284" r:id="rId6"/>
    <p:sldId id="265" r:id="rId7"/>
    <p:sldId id="266" r:id="rId8"/>
    <p:sldId id="268" r:id="rId9"/>
    <p:sldId id="267" r:id="rId10"/>
    <p:sldId id="269" r:id="rId11"/>
    <p:sldId id="273" r:id="rId12"/>
    <p:sldId id="275" r:id="rId13"/>
    <p:sldId id="274" r:id="rId14"/>
    <p:sldId id="276" r:id="rId15"/>
    <p:sldId id="280" r:id="rId16"/>
    <p:sldId id="270" r:id="rId17"/>
    <p:sldId id="277" r:id="rId18"/>
    <p:sldId id="278" r:id="rId19"/>
    <p:sldId id="279" r:id="rId20"/>
    <p:sldId id="282" r:id="rId21"/>
    <p:sldId id="283" r:id="rId22"/>
    <p:sldId id="281" r:id="rId23"/>
    <p:sldId id="285" r:id="rId24"/>
    <p:sldId id="286" r:id="rId25"/>
    <p:sldId id="272" r:id="rId26"/>
    <p:sldId id="287" r:id="rId27"/>
    <p:sldId id="289" r:id="rId28"/>
    <p:sldId id="288" r:id="rId29"/>
  </p:sldIdLst>
  <p:sldSz cx="9144000" cy="6858000" type="screen4x3"/>
  <p:notesSz cx="6761163" cy="9942513"/>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294" autoAdjust="0"/>
    <p:restoredTop sz="94660"/>
  </p:normalViewPr>
  <p:slideViewPr>
    <p:cSldViewPr>
      <p:cViewPr>
        <p:scale>
          <a:sx n="100" d="100"/>
          <a:sy n="100" d="100"/>
        </p:scale>
        <p:origin x="1374" y="1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EBD950C-778F-4EFD-A4A7-034FA537EC22}" type="doc">
      <dgm:prSet loTypeId="urn:microsoft.com/office/officeart/2005/8/layout/hierarchy1" loCatId="hierarchy" qsTypeId="urn:microsoft.com/office/officeart/2005/8/quickstyle/3d1" qsCatId="3D" csTypeId="urn:microsoft.com/office/officeart/2005/8/colors/accent1_2" csCatId="accent1" phldr="1"/>
      <dgm:spPr/>
      <dgm:t>
        <a:bodyPr/>
        <a:lstStyle/>
        <a:p>
          <a:endParaRPr lang="it-IT"/>
        </a:p>
      </dgm:t>
    </dgm:pt>
    <dgm:pt modelId="{005E378A-D639-43EE-8D59-84DA4CB66492}">
      <dgm:prSet phldrT="[Text]" custT="1"/>
      <dgm:spPr/>
      <dgm:t>
        <a:bodyPr/>
        <a:lstStyle/>
        <a:p>
          <a:r>
            <a:rPr lang="it-IT" sz="1400" baseline="0" dirty="0"/>
            <a:t>Tool speed-up</a:t>
          </a:r>
        </a:p>
      </dgm:t>
    </dgm:pt>
    <dgm:pt modelId="{4B0BC57D-0414-4B28-8A2F-6DD25CBEAC09}" type="parTrans" cxnId="{EE6558F4-B00A-4D94-BD4F-4093115F9E58}">
      <dgm:prSet/>
      <dgm:spPr/>
      <dgm:t>
        <a:bodyPr/>
        <a:lstStyle/>
        <a:p>
          <a:endParaRPr lang="it-IT"/>
        </a:p>
      </dgm:t>
    </dgm:pt>
    <dgm:pt modelId="{1D806356-3CDB-4B3E-9B7D-EEDF17B93BBE}" type="sibTrans" cxnId="{EE6558F4-B00A-4D94-BD4F-4093115F9E58}">
      <dgm:prSet/>
      <dgm:spPr/>
      <dgm:t>
        <a:bodyPr/>
        <a:lstStyle/>
        <a:p>
          <a:endParaRPr lang="it-IT"/>
        </a:p>
      </dgm:t>
    </dgm:pt>
    <dgm:pt modelId="{551E5F55-02C8-4B5B-B2CF-7C8511955A30}">
      <dgm:prSet phldrT="[Text]" custT="1"/>
      <dgm:spPr/>
      <dgm:t>
        <a:bodyPr/>
        <a:lstStyle/>
        <a:p>
          <a:r>
            <a:rPr lang="it-IT" sz="1400" baseline="0" dirty="0"/>
            <a:t>GPU </a:t>
          </a:r>
          <a:r>
            <a:rPr lang="it-IT" sz="1400" baseline="0" dirty="0" err="1"/>
            <a:t>implementation</a:t>
          </a:r>
          <a:endParaRPr lang="it-IT" sz="1400" baseline="0" dirty="0"/>
        </a:p>
      </dgm:t>
    </dgm:pt>
    <dgm:pt modelId="{5181F7FC-3002-4E99-B97B-A3CD0F1DBE09}" type="parTrans" cxnId="{8EE442BC-B715-423E-B32C-DF71E93B0446}">
      <dgm:prSet/>
      <dgm:spPr/>
      <dgm:t>
        <a:bodyPr/>
        <a:lstStyle/>
        <a:p>
          <a:endParaRPr lang="it-IT"/>
        </a:p>
      </dgm:t>
    </dgm:pt>
    <dgm:pt modelId="{CA79CDBF-5E16-4B8F-A7E9-DF09C6B4996A}" type="sibTrans" cxnId="{8EE442BC-B715-423E-B32C-DF71E93B0446}">
      <dgm:prSet/>
      <dgm:spPr/>
      <dgm:t>
        <a:bodyPr/>
        <a:lstStyle/>
        <a:p>
          <a:endParaRPr lang="it-IT"/>
        </a:p>
      </dgm:t>
    </dgm:pt>
    <dgm:pt modelId="{3ADF0BAE-B2B3-480A-AD65-673FF8A3E944}">
      <dgm:prSet phldrT="[Text]" custT="1"/>
      <dgm:spPr/>
      <dgm:t>
        <a:bodyPr/>
        <a:lstStyle/>
        <a:p>
          <a:r>
            <a:rPr lang="it-IT" sz="1400" baseline="0" dirty="0"/>
            <a:t>BVH</a:t>
          </a:r>
        </a:p>
      </dgm:t>
    </dgm:pt>
    <dgm:pt modelId="{3A28EF31-ED06-4961-BC19-A980F10EE592}" type="parTrans" cxnId="{72A9AF7A-6ED1-4BAA-B24E-21ADFDF4D6E2}">
      <dgm:prSet/>
      <dgm:spPr/>
      <dgm:t>
        <a:bodyPr/>
        <a:lstStyle/>
        <a:p>
          <a:endParaRPr lang="it-IT"/>
        </a:p>
      </dgm:t>
    </dgm:pt>
    <dgm:pt modelId="{A8E82D76-634A-4D62-8676-973EAF58D77D}" type="sibTrans" cxnId="{72A9AF7A-6ED1-4BAA-B24E-21ADFDF4D6E2}">
      <dgm:prSet/>
      <dgm:spPr/>
      <dgm:t>
        <a:bodyPr/>
        <a:lstStyle/>
        <a:p>
          <a:endParaRPr lang="it-IT"/>
        </a:p>
      </dgm:t>
    </dgm:pt>
    <dgm:pt modelId="{B8E9A92F-B8A8-432B-BEDD-B811A5CCBEF9}">
      <dgm:prSet phldrT="[Text]" custT="1"/>
      <dgm:spPr/>
      <dgm:t>
        <a:bodyPr/>
        <a:lstStyle/>
        <a:p>
          <a:r>
            <a:rPr lang="it-IT" sz="1400" baseline="0" dirty="0"/>
            <a:t>Software</a:t>
          </a:r>
        </a:p>
      </dgm:t>
    </dgm:pt>
    <dgm:pt modelId="{5D8CF7D8-7ECE-401F-8F99-98506610FEAE}" type="parTrans" cxnId="{FEC5C8C2-E24D-4AD2-B50A-6C73CA748CCA}">
      <dgm:prSet/>
      <dgm:spPr/>
      <dgm:t>
        <a:bodyPr/>
        <a:lstStyle/>
        <a:p>
          <a:endParaRPr lang="it-IT"/>
        </a:p>
      </dgm:t>
    </dgm:pt>
    <dgm:pt modelId="{537383E5-36E4-4EB6-B03C-81B4A3189C36}" type="sibTrans" cxnId="{FEC5C8C2-E24D-4AD2-B50A-6C73CA748CCA}">
      <dgm:prSet/>
      <dgm:spPr/>
      <dgm:t>
        <a:bodyPr/>
        <a:lstStyle/>
        <a:p>
          <a:endParaRPr lang="it-IT"/>
        </a:p>
      </dgm:t>
    </dgm:pt>
    <dgm:pt modelId="{24B1C0C8-32E9-4286-A166-2DEE8DE70459}">
      <dgm:prSet phldrT="[Text]" custT="1"/>
      <dgm:spPr/>
      <dgm:t>
        <a:bodyPr/>
        <a:lstStyle/>
        <a:p>
          <a:r>
            <a:rPr lang="it-IT" sz="1400" baseline="0" dirty="0"/>
            <a:t>NUFFT3 3D</a:t>
          </a:r>
        </a:p>
      </dgm:t>
    </dgm:pt>
    <dgm:pt modelId="{284BA0D1-2562-4063-BBEF-E4A2D055C277}" type="parTrans" cxnId="{8FCF5223-C4F6-48C0-A6B8-F99ECCB171B8}">
      <dgm:prSet/>
      <dgm:spPr/>
      <dgm:t>
        <a:bodyPr/>
        <a:lstStyle/>
        <a:p>
          <a:endParaRPr lang="it-IT"/>
        </a:p>
      </dgm:t>
    </dgm:pt>
    <dgm:pt modelId="{8C3868D7-2E43-4408-A5B7-19773D6D7EC0}" type="sibTrans" cxnId="{8FCF5223-C4F6-48C0-A6B8-F99ECCB171B8}">
      <dgm:prSet/>
      <dgm:spPr/>
      <dgm:t>
        <a:bodyPr/>
        <a:lstStyle/>
        <a:p>
          <a:endParaRPr lang="it-IT"/>
        </a:p>
      </dgm:t>
    </dgm:pt>
    <dgm:pt modelId="{CDB86910-6089-48DB-886E-E784D897E163}">
      <dgm:prSet phldrT="[Text]" custT="1"/>
      <dgm:spPr/>
      <dgm:t>
        <a:bodyPr/>
        <a:lstStyle/>
        <a:p>
          <a:r>
            <a:rPr lang="it-IT" sz="1400" baseline="0" dirty="0"/>
            <a:t>Hardware</a:t>
          </a:r>
        </a:p>
      </dgm:t>
    </dgm:pt>
    <dgm:pt modelId="{7B7A3754-2681-4F66-8328-518C22BC3D0F}" type="parTrans" cxnId="{72DCAA02-93AD-41F9-8C30-05AA7207313C}">
      <dgm:prSet/>
      <dgm:spPr/>
      <dgm:t>
        <a:bodyPr/>
        <a:lstStyle/>
        <a:p>
          <a:endParaRPr lang="it-IT"/>
        </a:p>
      </dgm:t>
    </dgm:pt>
    <dgm:pt modelId="{AE1E3A51-A977-474E-AE56-6499087F717B}" type="sibTrans" cxnId="{72DCAA02-93AD-41F9-8C30-05AA7207313C}">
      <dgm:prSet/>
      <dgm:spPr/>
      <dgm:t>
        <a:bodyPr/>
        <a:lstStyle/>
        <a:p>
          <a:endParaRPr lang="it-IT"/>
        </a:p>
      </dgm:t>
    </dgm:pt>
    <dgm:pt modelId="{45210E6A-2704-4C07-BAE4-C6E5DD311359}">
      <dgm:prSet phldrT="[Text]" custT="1"/>
      <dgm:spPr/>
      <dgm:t>
        <a:bodyPr/>
        <a:lstStyle/>
        <a:p>
          <a:r>
            <a:rPr lang="it-IT" sz="1400" baseline="0" dirty="0"/>
            <a:t>Pruning</a:t>
          </a:r>
          <a:br>
            <a:rPr lang="it-IT" sz="1400" baseline="0" dirty="0"/>
          </a:br>
          <a:r>
            <a:rPr lang="it-IT" sz="1400" baseline="0" dirty="0"/>
            <a:t>(trasf domain)</a:t>
          </a:r>
        </a:p>
      </dgm:t>
    </dgm:pt>
    <dgm:pt modelId="{F35399D0-AEFE-4274-88C6-663EEF352831}" type="parTrans" cxnId="{7AD975FC-CB80-46DE-8FD1-A83BB7FE6A24}">
      <dgm:prSet/>
      <dgm:spPr/>
      <dgm:t>
        <a:bodyPr/>
        <a:lstStyle/>
        <a:p>
          <a:endParaRPr lang="en-US"/>
        </a:p>
      </dgm:t>
    </dgm:pt>
    <dgm:pt modelId="{99B3BD0B-76AC-4194-B8AE-8DDFCBF968E6}" type="sibTrans" cxnId="{7AD975FC-CB80-46DE-8FD1-A83BB7FE6A24}">
      <dgm:prSet/>
      <dgm:spPr/>
      <dgm:t>
        <a:bodyPr/>
        <a:lstStyle/>
        <a:p>
          <a:endParaRPr lang="en-US"/>
        </a:p>
      </dgm:t>
    </dgm:pt>
    <dgm:pt modelId="{8597DAF6-84A1-4FBE-ABF9-BCF5964E4305}">
      <dgm:prSet phldrT="[Text]" custT="1"/>
      <dgm:spPr/>
      <dgm:t>
        <a:bodyPr/>
        <a:lstStyle/>
        <a:p>
          <a:r>
            <a:rPr lang="it-IT" sz="1400" baseline="0" dirty="0"/>
            <a:t>Domain decomposition </a:t>
          </a:r>
          <a:br>
            <a:rPr lang="it-IT" sz="1400" baseline="0" dirty="0"/>
          </a:br>
          <a:r>
            <a:rPr lang="it-IT" sz="1400" baseline="0" dirty="0"/>
            <a:t>(non-trasf domain)</a:t>
          </a:r>
        </a:p>
      </dgm:t>
    </dgm:pt>
    <dgm:pt modelId="{5D140B03-E46B-468F-B8EC-C818EE466968}" type="parTrans" cxnId="{76204E73-2560-4C15-A73F-092F1309B4E5}">
      <dgm:prSet/>
      <dgm:spPr/>
      <dgm:t>
        <a:bodyPr/>
        <a:lstStyle/>
        <a:p>
          <a:endParaRPr lang="en-US"/>
        </a:p>
      </dgm:t>
    </dgm:pt>
    <dgm:pt modelId="{77AF379B-5038-454C-9734-F8F080722B52}" type="sibTrans" cxnId="{76204E73-2560-4C15-A73F-092F1309B4E5}">
      <dgm:prSet/>
      <dgm:spPr/>
      <dgm:t>
        <a:bodyPr/>
        <a:lstStyle/>
        <a:p>
          <a:endParaRPr lang="en-US"/>
        </a:p>
      </dgm:t>
    </dgm:pt>
    <dgm:pt modelId="{A8C2E43F-87B7-4515-B62E-05DED623286D}" type="pres">
      <dgm:prSet presAssocID="{2EBD950C-778F-4EFD-A4A7-034FA537EC22}" presName="hierChild1" presStyleCnt="0">
        <dgm:presLayoutVars>
          <dgm:chPref val="1"/>
          <dgm:dir/>
          <dgm:animOne val="branch"/>
          <dgm:animLvl val="lvl"/>
          <dgm:resizeHandles/>
        </dgm:presLayoutVars>
      </dgm:prSet>
      <dgm:spPr/>
    </dgm:pt>
    <dgm:pt modelId="{5B7505A9-37AA-45CF-B5DC-1362E8FCBFD1}" type="pres">
      <dgm:prSet presAssocID="{005E378A-D639-43EE-8D59-84DA4CB66492}" presName="hierRoot1" presStyleCnt="0"/>
      <dgm:spPr/>
    </dgm:pt>
    <dgm:pt modelId="{5A7F5D24-4913-4DD0-AB12-816749ED0C3E}" type="pres">
      <dgm:prSet presAssocID="{005E378A-D639-43EE-8D59-84DA4CB66492}" presName="composite" presStyleCnt="0"/>
      <dgm:spPr/>
    </dgm:pt>
    <dgm:pt modelId="{E9BB70AD-B041-4D73-B73B-C671C24F3DAD}" type="pres">
      <dgm:prSet presAssocID="{005E378A-D639-43EE-8D59-84DA4CB66492}" presName="background" presStyleLbl="node0" presStyleIdx="0" presStyleCnt="1"/>
      <dgm:spPr/>
    </dgm:pt>
    <dgm:pt modelId="{CDCB9008-6B05-4BF4-9F91-9FC7A9317624}" type="pres">
      <dgm:prSet presAssocID="{005E378A-D639-43EE-8D59-84DA4CB66492}" presName="text" presStyleLbl="fgAcc0" presStyleIdx="0" presStyleCnt="1" custScaleX="165539" custScaleY="123077">
        <dgm:presLayoutVars>
          <dgm:chPref val="3"/>
        </dgm:presLayoutVars>
      </dgm:prSet>
      <dgm:spPr/>
    </dgm:pt>
    <dgm:pt modelId="{7ADF54EE-BC23-4B0A-B9AD-5110D49E73D0}" type="pres">
      <dgm:prSet presAssocID="{005E378A-D639-43EE-8D59-84DA4CB66492}" presName="hierChild2" presStyleCnt="0"/>
      <dgm:spPr/>
    </dgm:pt>
    <dgm:pt modelId="{3BF42712-7024-418B-A4B0-A38A5B72A39D}" type="pres">
      <dgm:prSet presAssocID="{7B7A3754-2681-4F66-8328-518C22BC3D0F}" presName="Name10" presStyleLbl="parChTrans1D2" presStyleIdx="0" presStyleCnt="2"/>
      <dgm:spPr/>
    </dgm:pt>
    <dgm:pt modelId="{7A694B37-7F89-4E55-8175-BC550A98A16B}" type="pres">
      <dgm:prSet presAssocID="{CDB86910-6089-48DB-886E-E784D897E163}" presName="hierRoot2" presStyleCnt="0"/>
      <dgm:spPr/>
    </dgm:pt>
    <dgm:pt modelId="{81FF585A-969C-4ACF-972D-AF457105C28E}" type="pres">
      <dgm:prSet presAssocID="{CDB86910-6089-48DB-886E-E784D897E163}" presName="composite2" presStyleCnt="0"/>
      <dgm:spPr/>
    </dgm:pt>
    <dgm:pt modelId="{2BF6A6A7-8A13-4372-8D8C-D6F06A57D256}" type="pres">
      <dgm:prSet presAssocID="{CDB86910-6089-48DB-886E-E784D897E163}" presName="background2" presStyleLbl="node2" presStyleIdx="0" presStyleCnt="2"/>
      <dgm:spPr/>
    </dgm:pt>
    <dgm:pt modelId="{25C6AF82-B4C1-46E6-AA6C-7E4CB38B636D}" type="pres">
      <dgm:prSet presAssocID="{CDB86910-6089-48DB-886E-E784D897E163}" presName="text2" presStyleLbl="fgAcc2" presStyleIdx="0" presStyleCnt="2" custScaleX="165539" custScaleY="123077">
        <dgm:presLayoutVars>
          <dgm:chPref val="3"/>
        </dgm:presLayoutVars>
      </dgm:prSet>
      <dgm:spPr/>
    </dgm:pt>
    <dgm:pt modelId="{049F63BD-EA5B-4F52-807C-A79DCE79BB2F}" type="pres">
      <dgm:prSet presAssocID="{CDB86910-6089-48DB-886E-E784D897E163}" presName="hierChild3" presStyleCnt="0"/>
      <dgm:spPr/>
    </dgm:pt>
    <dgm:pt modelId="{99B64D20-B945-4896-ABE5-092A9F326EBE}" type="pres">
      <dgm:prSet presAssocID="{5181F7FC-3002-4E99-B97B-A3CD0F1DBE09}" presName="Name17" presStyleLbl="parChTrans1D3" presStyleIdx="0" presStyleCnt="3"/>
      <dgm:spPr/>
    </dgm:pt>
    <dgm:pt modelId="{971075B2-D7EB-4D9B-84E9-499E3843701B}" type="pres">
      <dgm:prSet presAssocID="{551E5F55-02C8-4B5B-B2CF-7C8511955A30}" presName="hierRoot3" presStyleCnt="0"/>
      <dgm:spPr/>
    </dgm:pt>
    <dgm:pt modelId="{45655A7D-1D39-4969-AFE1-D83DC1BED534}" type="pres">
      <dgm:prSet presAssocID="{551E5F55-02C8-4B5B-B2CF-7C8511955A30}" presName="composite3" presStyleCnt="0"/>
      <dgm:spPr/>
    </dgm:pt>
    <dgm:pt modelId="{D53F877F-C301-414F-BAF0-B6B60224B547}" type="pres">
      <dgm:prSet presAssocID="{551E5F55-02C8-4B5B-B2CF-7C8511955A30}" presName="background3" presStyleLbl="node3" presStyleIdx="0" presStyleCnt="3"/>
      <dgm:spPr/>
    </dgm:pt>
    <dgm:pt modelId="{56419637-4B91-4200-8BD3-79A7B997E701}" type="pres">
      <dgm:prSet presAssocID="{551E5F55-02C8-4B5B-B2CF-7C8511955A30}" presName="text3" presStyleLbl="fgAcc3" presStyleIdx="0" presStyleCnt="3" custScaleX="165539" custScaleY="123077">
        <dgm:presLayoutVars>
          <dgm:chPref val="3"/>
        </dgm:presLayoutVars>
      </dgm:prSet>
      <dgm:spPr/>
    </dgm:pt>
    <dgm:pt modelId="{D51EE7AB-D6F9-4D15-80D4-18C98642E0AB}" type="pres">
      <dgm:prSet presAssocID="{551E5F55-02C8-4B5B-B2CF-7C8511955A30}" presName="hierChild4" presStyleCnt="0"/>
      <dgm:spPr/>
    </dgm:pt>
    <dgm:pt modelId="{A106A32F-539B-41DA-8FF4-5D9793C3FEED}" type="pres">
      <dgm:prSet presAssocID="{5D8CF7D8-7ECE-401F-8F99-98506610FEAE}" presName="Name10" presStyleLbl="parChTrans1D2" presStyleIdx="1" presStyleCnt="2"/>
      <dgm:spPr/>
    </dgm:pt>
    <dgm:pt modelId="{98F8FF05-C6EB-4C63-A2CA-1A3E6CB7A0D4}" type="pres">
      <dgm:prSet presAssocID="{B8E9A92F-B8A8-432B-BEDD-B811A5CCBEF9}" presName="hierRoot2" presStyleCnt="0"/>
      <dgm:spPr/>
    </dgm:pt>
    <dgm:pt modelId="{D53F43F1-EC4E-46C8-8308-E1FEF9FC5569}" type="pres">
      <dgm:prSet presAssocID="{B8E9A92F-B8A8-432B-BEDD-B811A5CCBEF9}" presName="composite2" presStyleCnt="0"/>
      <dgm:spPr/>
    </dgm:pt>
    <dgm:pt modelId="{DCE31C5E-5A21-4EBE-BDFB-2963F4470CFC}" type="pres">
      <dgm:prSet presAssocID="{B8E9A92F-B8A8-432B-BEDD-B811A5CCBEF9}" presName="background2" presStyleLbl="node2" presStyleIdx="1" presStyleCnt="2"/>
      <dgm:spPr/>
    </dgm:pt>
    <dgm:pt modelId="{3043A5D6-26B5-407B-80C3-AD8D3EE86DF2}" type="pres">
      <dgm:prSet presAssocID="{B8E9A92F-B8A8-432B-BEDD-B811A5CCBEF9}" presName="text2" presStyleLbl="fgAcc2" presStyleIdx="1" presStyleCnt="2" custScaleX="165539" custScaleY="123077">
        <dgm:presLayoutVars>
          <dgm:chPref val="3"/>
        </dgm:presLayoutVars>
      </dgm:prSet>
      <dgm:spPr/>
    </dgm:pt>
    <dgm:pt modelId="{A1269D7A-867D-4AFB-9A11-2C3EE456F60B}" type="pres">
      <dgm:prSet presAssocID="{B8E9A92F-B8A8-432B-BEDD-B811A5CCBEF9}" presName="hierChild3" presStyleCnt="0"/>
      <dgm:spPr/>
    </dgm:pt>
    <dgm:pt modelId="{118C0F53-5955-416A-AD77-3287D6B49C80}" type="pres">
      <dgm:prSet presAssocID="{284BA0D1-2562-4063-BBEF-E4A2D055C277}" presName="Name17" presStyleLbl="parChTrans1D3" presStyleIdx="1" presStyleCnt="3"/>
      <dgm:spPr/>
    </dgm:pt>
    <dgm:pt modelId="{6ACEB7BC-BE1A-4E18-B800-1BF1D73687CC}" type="pres">
      <dgm:prSet presAssocID="{24B1C0C8-32E9-4286-A166-2DEE8DE70459}" presName="hierRoot3" presStyleCnt="0"/>
      <dgm:spPr/>
    </dgm:pt>
    <dgm:pt modelId="{C927FFBA-9AD6-44F9-AFBA-0E35F4210BFE}" type="pres">
      <dgm:prSet presAssocID="{24B1C0C8-32E9-4286-A166-2DEE8DE70459}" presName="composite3" presStyleCnt="0"/>
      <dgm:spPr/>
    </dgm:pt>
    <dgm:pt modelId="{6AB251CC-37F3-4CC3-B3D6-0D5DDD7341DE}" type="pres">
      <dgm:prSet presAssocID="{24B1C0C8-32E9-4286-A166-2DEE8DE70459}" presName="background3" presStyleLbl="node3" presStyleIdx="1" presStyleCnt="3"/>
      <dgm:spPr/>
    </dgm:pt>
    <dgm:pt modelId="{F351849E-2392-4663-9956-06E42B669BBC}" type="pres">
      <dgm:prSet presAssocID="{24B1C0C8-32E9-4286-A166-2DEE8DE70459}" presName="text3" presStyleLbl="fgAcc3" presStyleIdx="1" presStyleCnt="3" custScaleX="165539" custScaleY="123077">
        <dgm:presLayoutVars>
          <dgm:chPref val="3"/>
        </dgm:presLayoutVars>
      </dgm:prSet>
      <dgm:spPr/>
    </dgm:pt>
    <dgm:pt modelId="{2A8CAEF5-EDA7-46D5-BC30-855A3F631EEF}" type="pres">
      <dgm:prSet presAssocID="{24B1C0C8-32E9-4286-A166-2DEE8DE70459}" presName="hierChild4" presStyleCnt="0"/>
      <dgm:spPr/>
    </dgm:pt>
    <dgm:pt modelId="{F87C3703-BD25-4FBE-8E12-2ABE71B661DE}" type="pres">
      <dgm:prSet presAssocID="{5D140B03-E46B-468F-B8EC-C818EE466968}" presName="Name23" presStyleLbl="parChTrans1D4" presStyleIdx="0" presStyleCnt="2"/>
      <dgm:spPr/>
    </dgm:pt>
    <dgm:pt modelId="{923F3DED-8059-4D31-B533-0683D68B61DB}" type="pres">
      <dgm:prSet presAssocID="{8597DAF6-84A1-4FBE-ABF9-BCF5964E4305}" presName="hierRoot4" presStyleCnt="0"/>
      <dgm:spPr/>
    </dgm:pt>
    <dgm:pt modelId="{34B0033C-1470-4E58-9C03-AA19A3DFA1D0}" type="pres">
      <dgm:prSet presAssocID="{8597DAF6-84A1-4FBE-ABF9-BCF5964E4305}" presName="composite4" presStyleCnt="0"/>
      <dgm:spPr/>
    </dgm:pt>
    <dgm:pt modelId="{75D12B67-2C7D-460B-AC8F-F44293C5ECCF}" type="pres">
      <dgm:prSet presAssocID="{8597DAF6-84A1-4FBE-ABF9-BCF5964E4305}" presName="background4" presStyleLbl="node4" presStyleIdx="0" presStyleCnt="2"/>
      <dgm:spPr/>
    </dgm:pt>
    <dgm:pt modelId="{3F034F71-1CA5-4297-868B-4CA236AD1226}" type="pres">
      <dgm:prSet presAssocID="{8597DAF6-84A1-4FBE-ABF9-BCF5964E4305}" presName="text4" presStyleLbl="fgAcc4" presStyleIdx="0" presStyleCnt="2" custScaleX="165539" custScaleY="123077">
        <dgm:presLayoutVars>
          <dgm:chPref val="3"/>
        </dgm:presLayoutVars>
      </dgm:prSet>
      <dgm:spPr/>
    </dgm:pt>
    <dgm:pt modelId="{D9AEAE92-8EF4-4E9D-A6CC-907B74130C4C}" type="pres">
      <dgm:prSet presAssocID="{8597DAF6-84A1-4FBE-ABF9-BCF5964E4305}" presName="hierChild5" presStyleCnt="0"/>
      <dgm:spPr/>
    </dgm:pt>
    <dgm:pt modelId="{A657591E-BC19-4196-A2BA-242ED574AE32}" type="pres">
      <dgm:prSet presAssocID="{F35399D0-AEFE-4274-88C6-663EEF352831}" presName="Name23" presStyleLbl="parChTrans1D4" presStyleIdx="1" presStyleCnt="2"/>
      <dgm:spPr/>
    </dgm:pt>
    <dgm:pt modelId="{6EC7868D-F15A-4607-ACCB-BE7026DDC13C}" type="pres">
      <dgm:prSet presAssocID="{45210E6A-2704-4C07-BAE4-C6E5DD311359}" presName="hierRoot4" presStyleCnt="0"/>
      <dgm:spPr/>
    </dgm:pt>
    <dgm:pt modelId="{42B7283F-0B59-405E-AA1F-056CBFE0E545}" type="pres">
      <dgm:prSet presAssocID="{45210E6A-2704-4C07-BAE4-C6E5DD311359}" presName="composite4" presStyleCnt="0"/>
      <dgm:spPr/>
    </dgm:pt>
    <dgm:pt modelId="{0017DAD0-874D-4005-8B72-D35BBE87103A}" type="pres">
      <dgm:prSet presAssocID="{45210E6A-2704-4C07-BAE4-C6E5DD311359}" presName="background4" presStyleLbl="node4" presStyleIdx="1" presStyleCnt="2"/>
      <dgm:spPr/>
    </dgm:pt>
    <dgm:pt modelId="{8FB9F43A-9D81-4A0E-890C-481DBC27B033}" type="pres">
      <dgm:prSet presAssocID="{45210E6A-2704-4C07-BAE4-C6E5DD311359}" presName="text4" presStyleLbl="fgAcc4" presStyleIdx="1" presStyleCnt="2" custScaleX="165539" custScaleY="123077">
        <dgm:presLayoutVars>
          <dgm:chPref val="3"/>
        </dgm:presLayoutVars>
      </dgm:prSet>
      <dgm:spPr/>
    </dgm:pt>
    <dgm:pt modelId="{3234583B-E476-4DFB-A1EA-7F58D0954895}" type="pres">
      <dgm:prSet presAssocID="{45210E6A-2704-4C07-BAE4-C6E5DD311359}" presName="hierChild5" presStyleCnt="0"/>
      <dgm:spPr/>
    </dgm:pt>
    <dgm:pt modelId="{504E18B5-A838-4972-8870-AD40B61C149E}" type="pres">
      <dgm:prSet presAssocID="{3A28EF31-ED06-4961-BC19-A980F10EE592}" presName="Name17" presStyleLbl="parChTrans1D3" presStyleIdx="2" presStyleCnt="3"/>
      <dgm:spPr/>
    </dgm:pt>
    <dgm:pt modelId="{9218E359-C9EF-4047-A535-228D33D0C04F}" type="pres">
      <dgm:prSet presAssocID="{3ADF0BAE-B2B3-480A-AD65-673FF8A3E944}" presName="hierRoot3" presStyleCnt="0"/>
      <dgm:spPr/>
    </dgm:pt>
    <dgm:pt modelId="{7C064E8C-A1DD-4E6A-B054-B9D41F6CBA45}" type="pres">
      <dgm:prSet presAssocID="{3ADF0BAE-B2B3-480A-AD65-673FF8A3E944}" presName="composite3" presStyleCnt="0"/>
      <dgm:spPr/>
    </dgm:pt>
    <dgm:pt modelId="{F17BAD20-FD9F-4D6D-B0FD-FF825C8446CB}" type="pres">
      <dgm:prSet presAssocID="{3ADF0BAE-B2B3-480A-AD65-673FF8A3E944}" presName="background3" presStyleLbl="node3" presStyleIdx="2" presStyleCnt="3"/>
      <dgm:spPr/>
    </dgm:pt>
    <dgm:pt modelId="{6A4C6D23-3F09-4594-BA95-4B69DCC74D88}" type="pres">
      <dgm:prSet presAssocID="{3ADF0BAE-B2B3-480A-AD65-673FF8A3E944}" presName="text3" presStyleLbl="fgAcc3" presStyleIdx="2" presStyleCnt="3" custScaleX="165539" custScaleY="123077">
        <dgm:presLayoutVars>
          <dgm:chPref val="3"/>
        </dgm:presLayoutVars>
      </dgm:prSet>
      <dgm:spPr/>
    </dgm:pt>
    <dgm:pt modelId="{C11B325C-2949-4B99-8AF8-332B91F2DACB}" type="pres">
      <dgm:prSet presAssocID="{3ADF0BAE-B2B3-480A-AD65-673FF8A3E944}" presName="hierChild4" presStyleCnt="0"/>
      <dgm:spPr/>
    </dgm:pt>
  </dgm:ptLst>
  <dgm:cxnLst>
    <dgm:cxn modelId="{72DCAA02-93AD-41F9-8C30-05AA7207313C}" srcId="{005E378A-D639-43EE-8D59-84DA4CB66492}" destId="{CDB86910-6089-48DB-886E-E784D897E163}" srcOrd="0" destOrd="0" parTransId="{7B7A3754-2681-4F66-8328-518C22BC3D0F}" sibTransId="{AE1E3A51-A977-474E-AE56-6499087F717B}"/>
    <dgm:cxn modelId="{D605C30E-3A59-4158-BC64-38AB091A2FED}" type="presOf" srcId="{5D8CF7D8-7ECE-401F-8F99-98506610FEAE}" destId="{A106A32F-539B-41DA-8FF4-5D9793C3FEED}" srcOrd="0" destOrd="0" presId="urn:microsoft.com/office/officeart/2005/8/layout/hierarchy1"/>
    <dgm:cxn modelId="{9CD2210F-320E-4E5A-BC5F-41D7E16080F8}" type="presOf" srcId="{5D140B03-E46B-468F-B8EC-C818EE466968}" destId="{F87C3703-BD25-4FBE-8E12-2ABE71B661DE}" srcOrd="0" destOrd="0" presId="urn:microsoft.com/office/officeart/2005/8/layout/hierarchy1"/>
    <dgm:cxn modelId="{0783BC14-7C31-4ED3-B817-699859D0829D}" type="presOf" srcId="{284BA0D1-2562-4063-BBEF-E4A2D055C277}" destId="{118C0F53-5955-416A-AD77-3287D6B49C80}" srcOrd="0" destOrd="0" presId="urn:microsoft.com/office/officeart/2005/8/layout/hierarchy1"/>
    <dgm:cxn modelId="{E214E91E-7EF7-400A-B71A-10C532B6DE93}" type="presOf" srcId="{F35399D0-AEFE-4274-88C6-663EEF352831}" destId="{A657591E-BC19-4196-A2BA-242ED574AE32}" srcOrd="0" destOrd="0" presId="urn:microsoft.com/office/officeart/2005/8/layout/hierarchy1"/>
    <dgm:cxn modelId="{8FCF5223-C4F6-48C0-A6B8-F99ECCB171B8}" srcId="{B8E9A92F-B8A8-432B-BEDD-B811A5CCBEF9}" destId="{24B1C0C8-32E9-4286-A166-2DEE8DE70459}" srcOrd="0" destOrd="0" parTransId="{284BA0D1-2562-4063-BBEF-E4A2D055C277}" sibTransId="{8C3868D7-2E43-4408-A5B7-19773D6D7EC0}"/>
    <dgm:cxn modelId="{3DBAC432-F01A-4314-A787-13AE8A8F6963}" type="presOf" srcId="{7B7A3754-2681-4F66-8328-518C22BC3D0F}" destId="{3BF42712-7024-418B-A4B0-A38A5B72A39D}" srcOrd="0" destOrd="0" presId="urn:microsoft.com/office/officeart/2005/8/layout/hierarchy1"/>
    <dgm:cxn modelId="{B6CD0563-145F-4507-B785-461C7CBCC014}" type="presOf" srcId="{B8E9A92F-B8A8-432B-BEDD-B811A5CCBEF9}" destId="{3043A5D6-26B5-407B-80C3-AD8D3EE86DF2}" srcOrd="0" destOrd="0" presId="urn:microsoft.com/office/officeart/2005/8/layout/hierarchy1"/>
    <dgm:cxn modelId="{92389045-2E98-4FB0-8EEB-3766C2F816EC}" type="presOf" srcId="{3ADF0BAE-B2B3-480A-AD65-673FF8A3E944}" destId="{6A4C6D23-3F09-4594-BA95-4B69DCC74D88}" srcOrd="0" destOrd="0" presId="urn:microsoft.com/office/officeart/2005/8/layout/hierarchy1"/>
    <dgm:cxn modelId="{7E461167-B23C-4E6F-A6DB-CC14D4D05667}" type="presOf" srcId="{005E378A-D639-43EE-8D59-84DA4CB66492}" destId="{CDCB9008-6B05-4BF4-9F91-9FC7A9317624}" srcOrd="0" destOrd="0" presId="urn:microsoft.com/office/officeart/2005/8/layout/hierarchy1"/>
    <dgm:cxn modelId="{76204E73-2560-4C15-A73F-092F1309B4E5}" srcId="{24B1C0C8-32E9-4286-A166-2DEE8DE70459}" destId="{8597DAF6-84A1-4FBE-ABF9-BCF5964E4305}" srcOrd="0" destOrd="0" parTransId="{5D140B03-E46B-468F-B8EC-C818EE466968}" sibTransId="{77AF379B-5038-454C-9734-F8F080722B52}"/>
    <dgm:cxn modelId="{72A9AF7A-6ED1-4BAA-B24E-21ADFDF4D6E2}" srcId="{B8E9A92F-B8A8-432B-BEDD-B811A5CCBEF9}" destId="{3ADF0BAE-B2B3-480A-AD65-673FF8A3E944}" srcOrd="1" destOrd="0" parTransId="{3A28EF31-ED06-4961-BC19-A980F10EE592}" sibTransId="{A8E82D76-634A-4D62-8676-973EAF58D77D}"/>
    <dgm:cxn modelId="{19E5AF7E-9DE9-4158-8D00-AAC4DF4F32AE}" type="presOf" srcId="{8597DAF6-84A1-4FBE-ABF9-BCF5964E4305}" destId="{3F034F71-1CA5-4297-868B-4CA236AD1226}" srcOrd="0" destOrd="0" presId="urn:microsoft.com/office/officeart/2005/8/layout/hierarchy1"/>
    <dgm:cxn modelId="{7FAB1685-FC96-4776-803A-7A68A858F88A}" type="presOf" srcId="{3A28EF31-ED06-4961-BC19-A980F10EE592}" destId="{504E18B5-A838-4972-8870-AD40B61C149E}" srcOrd="0" destOrd="0" presId="urn:microsoft.com/office/officeart/2005/8/layout/hierarchy1"/>
    <dgm:cxn modelId="{05D4A698-A25B-45F6-AE06-D9277D8A2054}" type="presOf" srcId="{2EBD950C-778F-4EFD-A4A7-034FA537EC22}" destId="{A8C2E43F-87B7-4515-B62E-05DED623286D}" srcOrd="0" destOrd="0" presId="urn:microsoft.com/office/officeart/2005/8/layout/hierarchy1"/>
    <dgm:cxn modelId="{8EE442BC-B715-423E-B32C-DF71E93B0446}" srcId="{CDB86910-6089-48DB-886E-E784D897E163}" destId="{551E5F55-02C8-4B5B-B2CF-7C8511955A30}" srcOrd="0" destOrd="0" parTransId="{5181F7FC-3002-4E99-B97B-A3CD0F1DBE09}" sibTransId="{CA79CDBF-5E16-4B8F-A7E9-DF09C6B4996A}"/>
    <dgm:cxn modelId="{FEC5C8C2-E24D-4AD2-B50A-6C73CA748CCA}" srcId="{005E378A-D639-43EE-8D59-84DA4CB66492}" destId="{B8E9A92F-B8A8-432B-BEDD-B811A5CCBEF9}" srcOrd="1" destOrd="0" parTransId="{5D8CF7D8-7ECE-401F-8F99-98506610FEAE}" sibTransId="{537383E5-36E4-4EB6-B03C-81B4A3189C36}"/>
    <dgm:cxn modelId="{78600BC6-B106-4136-8979-11D8478C0F1C}" type="presOf" srcId="{CDB86910-6089-48DB-886E-E784D897E163}" destId="{25C6AF82-B4C1-46E6-AA6C-7E4CB38B636D}" srcOrd="0" destOrd="0" presId="urn:microsoft.com/office/officeart/2005/8/layout/hierarchy1"/>
    <dgm:cxn modelId="{8173DFC7-30D5-46ED-8222-454FAEF5FC42}" type="presOf" srcId="{5181F7FC-3002-4E99-B97B-A3CD0F1DBE09}" destId="{99B64D20-B945-4896-ABE5-092A9F326EBE}" srcOrd="0" destOrd="0" presId="urn:microsoft.com/office/officeart/2005/8/layout/hierarchy1"/>
    <dgm:cxn modelId="{7AA511D9-28B2-4421-BE67-C2479B1A3A09}" type="presOf" srcId="{45210E6A-2704-4C07-BAE4-C6E5DD311359}" destId="{8FB9F43A-9D81-4A0E-890C-481DBC27B033}" srcOrd="0" destOrd="0" presId="urn:microsoft.com/office/officeart/2005/8/layout/hierarchy1"/>
    <dgm:cxn modelId="{4B63BAE3-26D8-4586-A42D-4126B246879D}" type="presOf" srcId="{24B1C0C8-32E9-4286-A166-2DEE8DE70459}" destId="{F351849E-2392-4663-9956-06E42B669BBC}" srcOrd="0" destOrd="0" presId="urn:microsoft.com/office/officeart/2005/8/layout/hierarchy1"/>
    <dgm:cxn modelId="{EE6558F4-B00A-4D94-BD4F-4093115F9E58}" srcId="{2EBD950C-778F-4EFD-A4A7-034FA537EC22}" destId="{005E378A-D639-43EE-8D59-84DA4CB66492}" srcOrd="0" destOrd="0" parTransId="{4B0BC57D-0414-4B28-8A2F-6DD25CBEAC09}" sibTransId="{1D806356-3CDB-4B3E-9B7D-EEDF17B93BBE}"/>
    <dgm:cxn modelId="{1A2AA2F4-F5E4-46ED-92C0-C3D87EA554D9}" type="presOf" srcId="{551E5F55-02C8-4B5B-B2CF-7C8511955A30}" destId="{56419637-4B91-4200-8BD3-79A7B997E701}" srcOrd="0" destOrd="0" presId="urn:microsoft.com/office/officeart/2005/8/layout/hierarchy1"/>
    <dgm:cxn modelId="{7AD975FC-CB80-46DE-8FD1-A83BB7FE6A24}" srcId="{24B1C0C8-32E9-4286-A166-2DEE8DE70459}" destId="{45210E6A-2704-4C07-BAE4-C6E5DD311359}" srcOrd="1" destOrd="0" parTransId="{F35399D0-AEFE-4274-88C6-663EEF352831}" sibTransId="{99B3BD0B-76AC-4194-B8AE-8DDFCBF968E6}"/>
    <dgm:cxn modelId="{C854A910-F814-4C17-A1CB-D2E98429EDFC}" type="presParOf" srcId="{A8C2E43F-87B7-4515-B62E-05DED623286D}" destId="{5B7505A9-37AA-45CF-B5DC-1362E8FCBFD1}" srcOrd="0" destOrd="0" presId="urn:microsoft.com/office/officeart/2005/8/layout/hierarchy1"/>
    <dgm:cxn modelId="{DFF24769-725F-4412-AF7E-FDA22FB5B0FB}" type="presParOf" srcId="{5B7505A9-37AA-45CF-B5DC-1362E8FCBFD1}" destId="{5A7F5D24-4913-4DD0-AB12-816749ED0C3E}" srcOrd="0" destOrd="0" presId="urn:microsoft.com/office/officeart/2005/8/layout/hierarchy1"/>
    <dgm:cxn modelId="{52BB4929-E9BB-498E-A22C-F7380557AA81}" type="presParOf" srcId="{5A7F5D24-4913-4DD0-AB12-816749ED0C3E}" destId="{E9BB70AD-B041-4D73-B73B-C671C24F3DAD}" srcOrd="0" destOrd="0" presId="urn:microsoft.com/office/officeart/2005/8/layout/hierarchy1"/>
    <dgm:cxn modelId="{50B57E60-A341-45C7-B6C6-D415F462BCD0}" type="presParOf" srcId="{5A7F5D24-4913-4DD0-AB12-816749ED0C3E}" destId="{CDCB9008-6B05-4BF4-9F91-9FC7A9317624}" srcOrd="1" destOrd="0" presId="urn:microsoft.com/office/officeart/2005/8/layout/hierarchy1"/>
    <dgm:cxn modelId="{F0B72195-CFCD-4794-93BF-16D71125CDED}" type="presParOf" srcId="{5B7505A9-37AA-45CF-B5DC-1362E8FCBFD1}" destId="{7ADF54EE-BC23-4B0A-B9AD-5110D49E73D0}" srcOrd="1" destOrd="0" presId="urn:microsoft.com/office/officeart/2005/8/layout/hierarchy1"/>
    <dgm:cxn modelId="{258F49FD-66A7-4857-862E-C95AFCF1FCE9}" type="presParOf" srcId="{7ADF54EE-BC23-4B0A-B9AD-5110D49E73D0}" destId="{3BF42712-7024-418B-A4B0-A38A5B72A39D}" srcOrd="0" destOrd="0" presId="urn:microsoft.com/office/officeart/2005/8/layout/hierarchy1"/>
    <dgm:cxn modelId="{E0F04619-6ABA-4668-972D-6AA0D90D2A53}" type="presParOf" srcId="{7ADF54EE-BC23-4B0A-B9AD-5110D49E73D0}" destId="{7A694B37-7F89-4E55-8175-BC550A98A16B}" srcOrd="1" destOrd="0" presId="urn:microsoft.com/office/officeart/2005/8/layout/hierarchy1"/>
    <dgm:cxn modelId="{8BD92667-7992-41DE-8FCE-9A2CC89D8159}" type="presParOf" srcId="{7A694B37-7F89-4E55-8175-BC550A98A16B}" destId="{81FF585A-969C-4ACF-972D-AF457105C28E}" srcOrd="0" destOrd="0" presId="urn:microsoft.com/office/officeart/2005/8/layout/hierarchy1"/>
    <dgm:cxn modelId="{45C56FCE-62F6-4686-A06F-AC00B17A7585}" type="presParOf" srcId="{81FF585A-969C-4ACF-972D-AF457105C28E}" destId="{2BF6A6A7-8A13-4372-8D8C-D6F06A57D256}" srcOrd="0" destOrd="0" presId="urn:microsoft.com/office/officeart/2005/8/layout/hierarchy1"/>
    <dgm:cxn modelId="{E3016155-E073-4BDD-86FD-523F309E350E}" type="presParOf" srcId="{81FF585A-969C-4ACF-972D-AF457105C28E}" destId="{25C6AF82-B4C1-46E6-AA6C-7E4CB38B636D}" srcOrd="1" destOrd="0" presId="urn:microsoft.com/office/officeart/2005/8/layout/hierarchy1"/>
    <dgm:cxn modelId="{7C41B964-6238-4665-9EE7-BCC914AB4683}" type="presParOf" srcId="{7A694B37-7F89-4E55-8175-BC550A98A16B}" destId="{049F63BD-EA5B-4F52-807C-A79DCE79BB2F}" srcOrd="1" destOrd="0" presId="urn:microsoft.com/office/officeart/2005/8/layout/hierarchy1"/>
    <dgm:cxn modelId="{6860C5B7-A41E-418B-8CC4-5D6D719F49FE}" type="presParOf" srcId="{049F63BD-EA5B-4F52-807C-A79DCE79BB2F}" destId="{99B64D20-B945-4896-ABE5-092A9F326EBE}" srcOrd="0" destOrd="0" presId="urn:microsoft.com/office/officeart/2005/8/layout/hierarchy1"/>
    <dgm:cxn modelId="{BF59C486-7606-44CA-88A7-38B05A16B9CE}" type="presParOf" srcId="{049F63BD-EA5B-4F52-807C-A79DCE79BB2F}" destId="{971075B2-D7EB-4D9B-84E9-499E3843701B}" srcOrd="1" destOrd="0" presId="urn:microsoft.com/office/officeart/2005/8/layout/hierarchy1"/>
    <dgm:cxn modelId="{253CD636-88DA-4B84-9F52-133A195FDE16}" type="presParOf" srcId="{971075B2-D7EB-4D9B-84E9-499E3843701B}" destId="{45655A7D-1D39-4969-AFE1-D83DC1BED534}" srcOrd="0" destOrd="0" presId="urn:microsoft.com/office/officeart/2005/8/layout/hierarchy1"/>
    <dgm:cxn modelId="{B76FD7D5-EABD-4D78-B76D-5C1C144CC1F7}" type="presParOf" srcId="{45655A7D-1D39-4969-AFE1-D83DC1BED534}" destId="{D53F877F-C301-414F-BAF0-B6B60224B547}" srcOrd="0" destOrd="0" presId="urn:microsoft.com/office/officeart/2005/8/layout/hierarchy1"/>
    <dgm:cxn modelId="{078F0471-6265-440E-B868-398B4B6CC7CE}" type="presParOf" srcId="{45655A7D-1D39-4969-AFE1-D83DC1BED534}" destId="{56419637-4B91-4200-8BD3-79A7B997E701}" srcOrd="1" destOrd="0" presId="urn:microsoft.com/office/officeart/2005/8/layout/hierarchy1"/>
    <dgm:cxn modelId="{016AFEC8-A474-40BB-B7DE-6699600EC9D2}" type="presParOf" srcId="{971075B2-D7EB-4D9B-84E9-499E3843701B}" destId="{D51EE7AB-D6F9-4D15-80D4-18C98642E0AB}" srcOrd="1" destOrd="0" presId="urn:microsoft.com/office/officeart/2005/8/layout/hierarchy1"/>
    <dgm:cxn modelId="{850E6DB8-2765-41FA-B687-E44C13222823}" type="presParOf" srcId="{7ADF54EE-BC23-4B0A-B9AD-5110D49E73D0}" destId="{A106A32F-539B-41DA-8FF4-5D9793C3FEED}" srcOrd="2" destOrd="0" presId="urn:microsoft.com/office/officeart/2005/8/layout/hierarchy1"/>
    <dgm:cxn modelId="{C0DFC741-612F-4F99-B173-F5A5DD591751}" type="presParOf" srcId="{7ADF54EE-BC23-4B0A-B9AD-5110D49E73D0}" destId="{98F8FF05-C6EB-4C63-A2CA-1A3E6CB7A0D4}" srcOrd="3" destOrd="0" presId="urn:microsoft.com/office/officeart/2005/8/layout/hierarchy1"/>
    <dgm:cxn modelId="{1202AA69-3FA5-4AB5-85B2-00EC3C93D35E}" type="presParOf" srcId="{98F8FF05-C6EB-4C63-A2CA-1A3E6CB7A0D4}" destId="{D53F43F1-EC4E-46C8-8308-E1FEF9FC5569}" srcOrd="0" destOrd="0" presId="urn:microsoft.com/office/officeart/2005/8/layout/hierarchy1"/>
    <dgm:cxn modelId="{4AE8E617-C5EE-4E10-9B1A-8C1DFCEB383B}" type="presParOf" srcId="{D53F43F1-EC4E-46C8-8308-E1FEF9FC5569}" destId="{DCE31C5E-5A21-4EBE-BDFB-2963F4470CFC}" srcOrd="0" destOrd="0" presId="urn:microsoft.com/office/officeart/2005/8/layout/hierarchy1"/>
    <dgm:cxn modelId="{B847E852-C12E-44B0-809C-C1FA6E5E0636}" type="presParOf" srcId="{D53F43F1-EC4E-46C8-8308-E1FEF9FC5569}" destId="{3043A5D6-26B5-407B-80C3-AD8D3EE86DF2}" srcOrd="1" destOrd="0" presId="urn:microsoft.com/office/officeart/2005/8/layout/hierarchy1"/>
    <dgm:cxn modelId="{D7ADAEBC-16C8-40CD-850B-81BF69C0080B}" type="presParOf" srcId="{98F8FF05-C6EB-4C63-A2CA-1A3E6CB7A0D4}" destId="{A1269D7A-867D-4AFB-9A11-2C3EE456F60B}" srcOrd="1" destOrd="0" presId="urn:microsoft.com/office/officeart/2005/8/layout/hierarchy1"/>
    <dgm:cxn modelId="{F5D1E714-DF0D-4DD3-823A-2B0CAF154EAD}" type="presParOf" srcId="{A1269D7A-867D-4AFB-9A11-2C3EE456F60B}" destId="{118C0F53-5955-416A-AD77-3287D6B49C80}" srcOrd="0" destOrd="0" presId="urn:microsoft.com/office/officeart/2005/8/layout/hierarchy1"/>
    <dgm:cxn modelId="{44E46D2E-890B-4079-8961-357B81223A2A}" type="presParOf" srcId="{A1269D7A-867D-4AFB-9A11-2C3EE456F60B}" destId="{6ACEB7BC-BE1A-4E18-B800-1BF1D73687CC}" srcOrd="1" destOrd="0" presId="urn:microsoft.com/office/officeart/2005/8/layout/hierarchy1"/>
    <dgm:cxn modelId="{70C7EFE6-2003-46CE-8028-01181FD756F7}" type="presParOf" srcId="{6ACEB7BC-BE1A-4E18-B800-1BF1D73687CC}" destId="{C927FFBA-9AD6-44F9-AFBA-0E35F4210BFE}" srcOrd="0" destOrd="0" presId="urn:microsoft.com/office/officeart/2005/8/layout/hierarchy1"/>
    <dgm:cxn modelId="{54BE0203-6B14-4F9A-A916-0050B2AA2A55}" type="presParOf" srcId="{C927FFBA-9AD6-44F9-AFBA-0E35F4210BFE}" destId="{6AB251CC-37F3-4CC3-B3D6-0D5DDD7341DE}" srcOrd="0" destOrd="0" presId="urn:microsoft.com/office/officeart/2005/8/layout/hierarchy1"/>
    <dgm:cxn modelId="{FAD838AD-858C-4793-BC5F-A9E08970611F}" type="presParOf" srcId="{C927FFBA-9AD6-44F9-AFBA-0E35F4210BFE}" destId="{F351849E-2392-4663-9956-06E42B669BBC}" srcOrd="1" destOrd="0" presId="urn:microsoft.com/office/officeart/2005/8/layout/hierarchy1"/>
    <dgm:cxn modelId="{4159AD11-46D0-482F-9C1B-4693B9BE982B}" type="presParOf" srcId="{6ACEB7BC-BE1A-4E18-B800-1BF1D73687CC}" destId="{2A8CAEF5-EDA7-46D5-BC30-855A3F631EEF}" srcOrd="1" destOrd="0" presId="urn:microsoft.com/office/officeart/2005/8/layout/hierarchy1"/>
    <dgm:cxn modelId="{60262BD5-FF64-4FEF-80CB-AC23D7E03530}" type="presParOf" srcId="{2A8CAEF5-EDA7-46D5-BC30-855A3F631EEF}" destId="{F87C3703-BD25-4FBE-8E12-2ABE71B661DE}" srcOrd="0" destOrd="0" presId="urn:microsoft.com/office/officeart/2005/8/layout/hierarchy1"/>
    <dgm:cxn modelId="{C41AA97D-02FA-4DB6-A37D-4AAD80C91FFC}" type="presParOf" srcId="{2A8CAEF5-EDA7-46D5-BC30-855A3F631EEF}" destId="{923F3DED-8059-4D31-B533-0683D68B61DB}" srcOrd="1" destOrd="0" presId="urn:microsoft.com/office/officeart/2005/8/layout/hierarchy1"/>
    <dgm:cxn modelId="{79CA70F7-B49E-446B-9926-12F56C4D6730}" type="presParOf" srcId="{923F3DED-8059-4D31-B533-0683D68B61DB}" destId="{34B0033C-1470-4E58-9C03-AA19A3DFA1D0}" srcOrd="0" destOrd="0" presId="urn:microsoft.com/office/officeart/2005/8/layout/hierarchy1"/>
    <dgm:cxn modelId="{167B09A9-9795-4A8B-8858-36B179758CEA}" type="presParOf" srcId="{34B0033C-1470-4E58-9C03-AA19A3DFA1D0}" destId="{75D12B67-2C7D-460B-AC8F-F44293C5ECCF}" srcOrd="0" destOrd="0" presId="urn:microsoft.com/office/officeart/2005/8/layout/hierarchy1"/>
    <dgm:cxn modelId="{B1AB9398-5D23-4EA7-80EF-C4B1A73770A1}" type="presParOf" srcId="{34B0033C-1470-4E58-9C03-AA19A3DFA1D0}" destId="{3F034F71-1CA5-4297-868B-4CA236AD1226}" srcOrd="1" destOrd="0" presId="urn:microsoft.com/office/officeart/2005/8/layout/hierarchy1"/>
    <dgm:cxn modelId="{E1274AF7-5BDB-4915-AEA7-99B849931E23}" type="presParOf" srcId="{923F3DED-8059-4D31-B533-0683D68B61DB}" destId="{D9AEAE92-8EF4-4E9D-A6CC-907B74130C4C}" srcOrd="1" destOrd="0" presId="urn:microsoft.com/office/officeart/2005/8/layout/hierarchy1"/>
    <dgm:cxn modelId="{5BA565DF-98DD-4DA3-ADEA-93D4ABDDEB83}" type="presParOf" srcId="{2A8CAEF5-EDA7-46D5-BC30-855A3F631EEF}" destId="{A657591E-BC19-4196-A2BA-242ED574AE32}" srcOrd="2" destOrd="0" presId="urn:microsoft.com/office/officeart/2005/8/layout/hierarchy1"/>
    <dgm:cxn modelId="{D01A8829-D212-431B-AD8D-0FFE67C28EB8}" type="presParOf" srcId="{2A8CAEF5-EDA7-46D5-BC30-855A3F631EEF}" destId="{6EC7868D-F15A-4607-ACCB-BE7026DDC13C}" srcOrd="3" destOrd="0" presId="urn:microsoft.com/office/officeart/2005/8/layout/hierarchy1"/>
    <dgm:cxn modelId="{4C07FDBF-16AB-4808-A759-997EE4B6763C}" type="presParOf" srcId="{6EC7868D-F15A-4607-ACCB-BE7026DDC13C}" destId="{42B7283F-0B59-405E-AA1F-056CBFE0E545}" srcOrd="0" destOrd="0" presId="urn:microsoft.com/office/officeart/2005/8/layout/hierarchy1"/>
    <dgm:cxn modelId="{F4814668-98F1-4036-8611-F5838CEC3FD7}" type="presParOf" srcId="{42B7283F-0B59-405E-AA1F-056CBFE0E545}" destId="{0017DAD0-874D-4005-8B72-D35BBE87103A}" srcOrd="0" destOrd="0" presId="urn:microsoft.com/office/officeart/2005/8/layout/hierarchy1"/>
    <dgm:cxn modelId="{C761F71A-BDF9-4482-BCF7-E05E1FFB8961}" type="presParOf" srcId="{42B7283F-0B59-405E-AA1F-056CBFE0E545}" destId="{8FB9F43A-9D81-4A0E-890C-481DBC27B033}" srcOrd="1" destOrd="0" presId="urn:microsoft.com/office/officeart/2005/8/layout/hierarchy1"/>
    <dgm:cxn modelId="{CF6523E9-47FF-411A-9867-64DB1D782F74}" type="presParOf" srcId="{6EC7868D-F15A-4607-ACCB-BE7026DDC13C}" destId="{3234583B-E476-4DFB-A1EA-7F58D0954895}" srcOrd="1" destOrd="0" presId="urn:microsoft.com/office/officeart/2005/8/layout/hierarchy1"/>
    <dgm:cxn modelId="{AA40B3B7-DA8B-46E7-A857-F4C41944EDF5}" type="presParOf" srcId="{A1269D7A-867D-4AFB-9A11-2C3EE456F60B}" destId="{504E18B5-A838-4972-8870-AD40B61C149E}" srcOrd="2" destOrd="0" presId="urn:microsoft.com/office/officeart/2005/8/layout/hierarchy1"/>
    <dgm:cxn modelId="{2A19CE0A-7892-475D-BF75-8342C50A8AFB}" type="presParOf" srcId="{A1269D7A-867D-4AFB-9A11-2C3EE456F60B}" destId="{9218E359-C9EF-4047-A535-228D33D0C04F}" srcOrd="3" destOrd="0" presId="urn:microsoft.com/office/officeart/2005/8/layout/hierarchy1"/>
    <dgm:cxn modelId="{18DA3524-AE15-4A17-A7C3-967C9EFE3E02}" type="presParOf" srcId="{9218E359-C9EF-4047-A535-228D33D0C04F}" destId="{7C064E8C-A1DD-4E6A-B054-B9D41F6CBA45}" srcOrd="0" destOrd="0" presId="urn:microsoft.com/office/officeart/2005/8/layout/hierarchy1"/>
    <dgm:cxn modelId="{D4F9527D-E6F0-4B83-8D0E-7098F44478C8}" type="presParOf" srcId="{7C064E8C-A1DD-4E6A-B054-B9D41F6CBA45}" destId="{F17BAD20-FD9F-4D6D-B0FD-FF825C8446CB}" srcOrd="0" destOrd="0" presId="urn:microsoft.com/office/officeart/2005/8/layout/hierarchy1"/>
    <dgm:cxn modelId="{7C2DB4EF-E961-4AD9-9A6B-D1681ECECE15}" type="presParOf" srcId="{7C064E8C-A1DD-4E6A-B054-B9D41F6CBA45}" destId="{6A4C6D23-3F09-4594-BA95-4B69DCC74D88}" srcOrd="1" destOrd="0" presId="urn:microsoft.com/office/officeart/2005/8/layout/hierarchy1"/>
    <dgm:cxn modelId="{5AEADA57-0322-4964-BAE7-68AB58A44CF5}" type="presParOf" srcId="{9218E359-C9EF-4047-A535-228D33D0C04F}" destId="{C11B325C-2949-4B99-8AF8-332B91F2DAC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E18B5-A838-4972-8870-AD40B61C149E}">
      <dsp:nvSpPr>
        <dsp:cNvPr id="0" name=""/>
        <dsp:cNvSpPr/>
      </dsp:nvSpPr>
      <dsp:spPr>
        <a:xfrm>
          <a:off x="4226491" y="1919114"/>
          <a:ext cx="971620" cy="300998"/>
        </a:xfrm>
        <a:custGeom>
          <a:avLst/>
          <a:gdLst/>
          <a:ahLst/>
          <a:cxnLst/>
          <a:rect l="0" t="0" r="0" b="0"/>
          <a:pathLst>
            <a:path>
              <a:moveTo>
                <a:pt x="0" y="0"/>
              </a:moveTo>
              <a:lnTo>
                <a:pt x="0" y="205121"/>
              </a:lnTo>
              <a:lnTo>
                <a:pt x="971620" y="205121"/>
              </a:lnTo>
              <a:lnTo>
                <a:pt x="971620" y="30099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657591E-BC19-4196-A2BA-242ED574AE32}">
      <dsp:nvSpPr>
        <dsp:cNvPr id="0" name=""/>
        <dsp:cNvSpPr/>
      </dsp:nvSpPr>
      <dsp:spPr>
        <a:xfrm>
          <a:off x="3254870" y="3028969"/>
          <a:ext cx="971620" cy="300998"/>
        </a:xfrm>
        <a:custGeom>
          <a:avLst/>
          <a:gdLst/>
          <a:ahLst/>
          <a:cxnLst/>
          <a:rect l="0" t="0" r="0" b="0"/>
          <a:pathLst>
            <a:path>
              <a:moveTo>
                <a:pt x="0" y="0"/>
              </a:moveTo>
              <a:lnTo>
                <a:pt x="0" y="205121"/>
              </a:lnTo>
              <a:lnTo>
                <a:pt x="971620" y="205121"/>
              </a:lnTo>
              <a:lnTo>
                <a:pt x="971620" y="30099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F87C3703-BD25-4FBE-8E12-2ABE71B661DE}">
      <dsp:nvSpPr>
        <dsp:cNvPr id="0" name=""/>
        <dsp:cNvSpPr/>
      </dsp:nvSpPr>
      <dsp:spPr>
        <a:xfrm>
          <a:off x="2283250" y="3028969"/>
          <a:ext cx="971620" cy="300998"/>
        </a:xfrm>
        <a:custGeom>
          <a:avLst/>
          <a:gdLst/>
          <a:ahLst/>
          <a:cxnLst/>
          <a:rect l="0" t="0" r="0" b="0"/>
          <a:pathLst>
            <a:path>
              <a:moveTo>
                <a:pt x="971620" y="0"/>
              </a:moveTo>
              <a:lnTo>
                <a:pt x="971620" y="205121"/>
              </a:lnTo>
              <a:lnTo>
                <a:pt x="0" y="205121"/>
              </a:lnTo>
              <a:lnTo>
                <a:pt x="0" y="30099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118C0F53-5955-416A-AD77-3287D6B49C80}">
      <dsp:nvSpPr>
        <dsp:cNvPr id="0" name=""/>
        <dsp:cNvSpPr/>
      </dsp:nvSpPr>
      <dsp:spPr>
        <a:xfrm>
          <a:off x="3254870" y="1919114"/>
          <a:ext cx="971620" cy="300998"/>
        </a:xfrm>
        <a:custGeom>
          <a:avLst/>
          <a:gdLst/>
          <a:ahLst/>
          <a:cxnLst/>
          <a:rect l="0" t="0" r="0" b="0"/>
          <a:pathLst>
            <a:path>
              <a:moveTo>
                <a:pt x="971620" y="0"/>
              </a:moveTo>
              <a:lnTo>
                <a:pt x="971620" y="205121"/>
              </a:lnTo>
              <a:lnTo>
                <a:pt x="0" y="205121"/>
              </a:lnTo>
              <a:lnTo>
                <a:pt x="0" y="30099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A106A32F-539B-41DA-8FF4-5D9793C3FEED}">
      <dsp:nvSpPr>
        <dsp:cNvPr id="0" name=""/>
        <dsp:cNvSpPr/>
      </dsp:nvSpPr>
      <dsp:spPr>
        <a:xfrm>
          <a:off x="2769060" y="809258"/>
          <a:ext cx="1457430" cy="300998"/>
        </a:xfrm>
        <a:custGeom>
          <a:avLst/>
          <a:gdLst/>
          <a:ahLst/>
          <a:cxnLst/>
          <a:rect l="0" t="0" r="0" b="0"/>
          <a:pathLst>
            <a:path>
              <a:moveTo>
                <a:pt x="0" y="0"/>
              </a:moveTo>
              <a:lnTo>
                <a:pt x="0" y="205121"/>
              </a:lnTo>
              <a:lnTo>
                <a:pt x="1457430" y="205121"/>
              </a:lnTo>
              <a:lnTo>
                <a:pt x="1457430" y="30099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99B64D20-B945-4896-ABE5-092A9F326EBE}">
      <dsp:nvSpPr>
        <dsp:cNvPr id="0" name=""/>
        <dsp:cNvSpPr/>
      </dsp:nvSpPr>
      <dsp:spPr>
        <a:xfrm>
          <a:off x="1265909" y="1919114"/>
          <a:ext cx="91440" cy="300998"/>
        </a:xfrm>
        <a:custGeom>
          <a:avLst/>
          <a:gdLst/>
          <a:ahLst/>
          <a:cxnLst/>
          <a:rect l="0" t="0" r="0" b="0"/>
          <a:pathLst>
            <a:path>
              <a:moveTo>
                <a:pt x="45720" y="0"/>
              </a:moveTo>
              <a:lnTo>
                <a:pt x="45720" y="300998"/>
              </a:lnTo>
            </a:path>
          </a:pathLst>
        </a:custGeom>
        <a:noFill/>
        <a:ln w="25400" cap="flat" cmpd="sng" algn="ctr">
          <a:solidFill>
            <a:schemeClr val="accent1">
              <a:shade val="8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3BF42712-7024-418B-A4B0-A38A5B72A39D}">
      <dsp:nvSpPr>
        <dsp:cNvPr id="0" name=""/>
        <dsp:cNvSpPr/>
      </dsp:nvSpPr>
      <dsp:spPr>
        <a:xfrm>
          <a:off x="1311629" y="809258"/>
          <a:ext cx="1457430" cy="300998"/>
        </a:xfrm>
        <a:custGeom>
          <a:avLst/>
          <a:gdLst/>
          <a:ahLst/>
          <a:cxnLst/>
          <a:rect l="0" t="0" r="0" b="0"/>
          <a:pathLst>
            <a:path>
              <a:moveTo>
                <a:pt x="1457430" y="0"/>
              </a:moveTo>
              <a:lnTo>
                <a:pt x="1457430" y="205121"/>
              </a:lnTo>
              <a:lnTo>
                <a:pt x="0" y="205121"/>
              </a:lnTo>
              <a:lnTo>
                <a:pt x="0" y="300998"/>
              </a:lnTo>
            </a:path>
          </a:pathLst>
        </a:custGeom>
        <a:noFill/>
        <a:ln w="25400" cap="flat" cmpd="sng" algn="ctr">
          <a:solidFill>
            <a:schemeClr val="accent1">
              <a:shade val="60000"/>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sp>
    <dsp:sp modelId="{E9BB70AD-B041-4D73-B73B-C671C24F3DAD}">
      <dsp:nvSpPr>
        <dsp:cNvPr id="0" name=""/>
        <dsp:cNvSpPr/>
      </dsp:nvSpPr>
      <dsp:spPr>
        <a:xfrm>
          <a:off x="1912434" y="402"/>
          <a:ext cx="1713251" cy="8088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CB9008-6B05-4BF4-9F91-9FC7A9317624}">
      <dsp:nvSpPr>
        <dsp:cNvPr id="0" name=""/>
        <dsp:cNvSpPr/>
      </dsp:nvSpPr>
      <dsp:spPr>
        <a:xfrm>
          <a:off x="2027429" y="109647"/>
          <a:ext cx="1713251" cy="8088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baseline="0" dirty="0"/>
            <a:t>Tool speed-up</a:t>
          </a:r>
        </a:p>
      </dsp:txBody>
      <dsp:txXfrm>
        <a:off x="2051120" y="133338"/>
        <a:ext cx="1665869" cy="761474"/>
      </dsp:txXfrm>
    </dsp:sp>
    <dsp:sp modelId="{2BF6A6A7-8A13-4372-8D8C-D6F06A57D256}">
      <dsp:nvSpPr>
        <dsp:cNvPr id="0" name=""/>
        <dsp:cNvSpPr/>
      </dsp:nvSpPr>
      <dsp:spPr>
        <a:xfrm>
          <a:off x="455004" y="1110257"/>
          <a:ext cx="1713251" cy="8088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25C6AF82-B4C1-46E6-AA6C-7E4CB38B636D}">
      <dsp:nvSpPr>
        <dsp:cNvPr id="0" name=""/>
        <dsp:cNvSpPr/>
      </dsp:nvSpPr>
      <dsp:spPr>
        <a:xfrm>
          <a:off x="569998" y="1219502"/>
          <a:ext cx="1713251" cy="8088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baseline="0" dirty="0"/>
            <a:t>Hardware</a:t>
          </a:r>
        </a:p>
      </dsp:txBody>
      <dsp:txXfrm>
        <a:off x="593689" y="1243193"/>
        <a:ext cx="1665869" cy="761474"/>
      </dsp:txXfrm>
    </dsp:sp>
    <dsp:sp modelId="{D53F877F-C301-414F-BAF0-B6B60224B547}">
      <dsp:nvSpPr>
        <dsp:cNvPr id="0" name=""/>
        <dsp:cNvSpPr/>
      </dsp:nvSpPr>
      <dsp:spPr>
        <a:xfrm>
          <a:off x="455004" y="2220112"/>
          <a:ext cx="1713251" cy="8088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56419637-4B91-4200-8BD3-79A7B997E701}">
      <dsp:nvSpPr>
        <dsp:cNvPr id="0" name=""/>
        <dsp:cNvSpPr/>
      </dsp:nvSpPr>
      <dsp:spPr>
        <a:xfrm>
          <a:off x="569998" y="2329357"/>
          <a:ext cx="1713251" cy="8088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baseline="0" dirty="0"/>
            <a:t>GPU </a:t>
          </a:r>
          <a:r>
            <a:rPr lang="it-IT" sz="1400" kern="1200" baseline="0" dirty="0" err="1"/>
            <a:t>implementation</a:t>
          </a:r>
          <a:endParaRPr lang="it-IT" sz="1400" kern="1200" baseline="0" dirty="0"/>
        </a:p>
      </dsp:txBody>
      <dsp:txXfrm>
        <a:off x="593689" y="2353048"/>
        <a:ext cx="1665869" cy="761474"/>
      </dsp:txXfrm>
    </dsp:sp>
    <dsp:sp modelId="{DCE31C5E-5A21-4EBE-BDFB-2963F4470CFC}">
      <dsp:nvSpPr>
        <dsp:cNvPr id="0" name=""/>
        <dsp:cNvSpPr/>
      </dsp:nvSpPr>
      <dsp:spPr>
        <a:xfrm>
          <a:off x="3369865" y="1110257"/>
          <a:ext cx="1713251" cy="8088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043A5D6-26B5-407B-80C3-AD8D3EE86DF2}">
      <dsp:nvSpPr>
        <dsp:cNvPr id="0" name=""/>
        <dsp:cNvSpPr/>
      </dsp:nvSpPr>
      <dsp:spPr>
        <a:xfrm>
          <a:off x="3484860" y="1219502"/>
          <a:ext cx="1713251" cy="8088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baseline="0" dirty="0"/>
            <a:t>Software</a:t>
          </a:r>
        </a:p>
      </dsp:txBody>
      <dsp:txXfrm>
        <a:off x="3508551" y="1243193"/>
        <a:ext cx="1665869" cy="761474"/>
      </dsp:txXfrm>
    </dsp:sp>
    <dsp:sp modelId="{6AB251CC-37F3-4CC3-B3D6-0D5DDD7341DE}">
      <dsp:nvSpPr>
        <dsp:cNvPr id="0" name=""/>
        <dsp:cNvSpPr/>
      </dsp:nvSpPr>
      <dsp:spPr>
        <a:xfrm>
          <a:off x="2398244" y="2220112"/>
          <a:ext cx="1713251" cy="8088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F351849E-2392-4663-9956-06E42B669BBC}">
      <dsp:nvSpPr>
        <dsp:cNvPr id="0" name=""/>
        <dsp:cNvSpPr/>
      </dsp:nvSpPr>
      <dsp:spPr>
        <a:xfrm>
          <a:off x="2513239" y="2329357"/>
          <a:ext cx="1713251" cy="8088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baseline="0" dirty="0"/>
            <a:t>NUFFT3 3D</a:t>
          </a:r>
        </a:p>
      </dsp:txBody>
      <dsp:txXfrm>
        <a:off x="2536930" y="2353048"/>
        <a:ext cx="1665869" cy="761474"/>
      </dsp:txXfrm>
    </dsp:sp>
    <dsp:sp modelId="{75D12B67-2C7D-460B-AC8F-F44293C5ECCF}">
      <dsp:nvSpPr>
        <dsp:cNvPr id="0" name=""/>
        <dsp:cNvSpPr/>
      </dsp:nvSpPr>
      <dsp:spPr>
        <a:xfrm>
          <a:off x="1426624" y="3329968"/>
          <a:ext cx="1713251" cy="8088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3F034F71-1CA5-4297-868B-4CA236AD1226}">
      <dsp:nvSpPr>
        <dsp:cNvPr id="0" name=""/>
        <dsp:cNvSpPr/>
      </dsp:nvSpPr>
      <dsp:spPr>
        <a:xfrm>
          <a:off x="1541619" y="3439213"/>
          <a:ext cx="1713251" cy="8088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baseline="0" dirty="0"/>
            <a:t>Domain decomposition </a:t>
          </a:r>
          <a:br>
            <a:rPr lang="it-IT" sz="1400" kern="1200" baseline="0" dirty="0"/>
          </a:br>
          <a:r>
            <a:rPr lang="it-IT" sz="1400" kern="1200" baseline="0" dirty="0"/>
            <a:t>(non-trasf domain)</a:t>
          </a:r>
        </a:p>
      </dsp:txBody>
      <dsp:txXfrm>
        <a:off x="1565310" y="3462904"/>
        <a:ext cx="1665869" cy="761474"/>
      </dsp:txXfrm>
    </dsp:sp>
    <dsp:sp modelId="{0017DAD0-874D-4005-8B72-D35BBE87103A}">
      <dsp:nvSpPr>
        <dsp:cNvPr id="0" name=""/>
        <dsp:cNvSpPr/>
      </dsp:nvSpPr>
      <dsp:spPr>
        <a:xfrm>
          <a:off x="3369865" y="3329968"/>
          <a:ext cx="1713251" cy="8088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8FB9F43A-9D81-4A0E-890C-481DBC27B033}">
      <dsp:nvSpPr>
        <dsp:cNvPr id="0" name=""/>
        <dsp:cNvSpPr/>
      </dsp:nvSpPr>
      <dsp:spPr>
        <a:xfrm>
          <a:off x="3484860" y="3439213"/>
          <a:ext cx="1713251" cy="8088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baseline="0" dirty="0"/>
            <a:t>Pruning</a:t>
          </a:r>
          <a:br>
            <a:rPr lang="it-IT" sz="1400" kern="1200" baseline="0" dirty="0"/>
          </a:br>
          <a:r>
            <a:rPr lang="it-IT" sz="1400" kern="1200" baseline="0" dirty="0"/>
            <a:t>(trasf domain)</a:t>
          </a:r>
        </a:p>
      </dsp:txBody>
      <dsp:txXfrm>
        <a:off x="3508551" y="3462904"/>
        <a:ext cx="1665869" cy="761474"/>
      </dsp:txXfrm>
    </dsp:sp>
    <dsp:sp modelId="{F17BAD20-FD9F-4D6D-B0FD-FF825C8446CB}">
      <dsp:nvSpPr>
        <dsp:cNvPr id="0" name=""/>
        <dsp:cNvSpPr/>
      </dsp:nvSpPr>
      <dsp:spPr>
        <a:xfrm>
          <a:off x="4341485" y="2220112"/>
          <a:ext cx="1713251" cy="80885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0000" dir="5400000" rotWithShape="0">
            <a:srgbClr val="000000">
              <a:alpha val="38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sp>
    <dsp:sp modelId="{6A4C6D23-3F09-4594-BA95-4B69DCC74D88}">
      <dsp:nvSpPr>
        <dsp:cNvPr id="0" name=""/>
        <dsp:cNvSpPr/>
      </dsp:nvSpPr>
      <dsp:spPr>
        <a:xfrm>
          <a:off x="4456480" y="2329357"/>
          <a:ext cx="1713251" cy="808856"/>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it-IT" sz="1400" kern="1200" baseline="0" dirty="0"/>
            <a:t>BVH</a:t>
          </a:r>
        </a:p>
      </dsp:txBody>
      <dsp:txXfrm>
        <a:off x="4480171" y="2353048"/>
        <a:ext cx="1665869" cy="761474"/>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E35A64C9-3627-415C-AAFA-C3176265E098}" type="datetimeFigureOut">
              <a:rPr lang="it-IT" smtClean="0"/>
              <a:t>22/02/2017</a:t>
            </a:fld>
            <a:endParaRPr lang="it-IT"/>
          </a:p>
        </p:txBody>
      </p:sp>
      <p:sp>
        <p:nvSpPr>
          <p:cNvPr id="4" name="Segnaposto immagine diapositiva 3"/>
          <p:cNvSpPr>
            <a:spLocks noGrp="1" noRot="1" noChangeAspect="1"/>
          </p:cNvSpPr>
          <p:nvPr>
            <p:ph type="sldImg" idx="2"/>
          </p:nvPr>
        </p:nvSpPr>
        <p:spPr>
          <a:xfrm>
            <a:off x="896938" y="746125"/>
            <a:ext cx="4967287" cy="372745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76117" y="4722694"/>
            <a:ext cx="5408930" cy="4474131"/>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27025CCD-BB7A-4E24-95E6-502FDC415D78}" type="slidenum">
              <a:rPr lang="it-IT" smtClean="0"/>
              <a:t>‹#›</a:t>
            </a:fld>
            <a:endParaRPr lang="it-IT"/>
          </a:p>
        </p:txBody>
      </p:sp>
    </p:spTree>
    <p:extLst>
      <p:ext uri="{BB962C8B-B14F-4D97-AF65-F5344CB8AC3E}">
        <p14:creationId xmlns:p14="http://schemas.microsoft.com/office/powerpoint/2010/main" val="16663146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a:t>Fare clic per modificare lo stile del titolo</a:t>
            </a:r>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8317431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testo verticale 2"/>
          <p:cNvSpPr>
            <a:spLocks noGrp="1"/>
          </p:cNvSpPr>
          <p:nvPr>
            <p:ph type="body" orient="vert" idx="1"/>
          </p:nvPr>
        </p:nvSpPr>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3187069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a:t>Fare clic per modificare lo stile del titolo</a:t>
            </a:r>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775094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423993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a:t>Fare clic per modificare lo stile del titolo</a:t>
            </a:r>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Segnaposto data 3"/>
          <p:cNvSpPr>
            <a:spLocks noGrp="1"/>
          </p:cNvSpPr>
          <p:nvPr>
            <p:ph type="dt" sz="half" idx="10"/>
          </p:nvPr>
        </p:nvSpPr>
        <p:spPr/>
        <p:txBody>
          <a:bodyPr/>
          <a:lstStyle/>
          <a:p>
            <a:r>
              <a:rPr lang="it-IT"/>
              <a:t>25/02/2015</a:t>
            </a:r>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477919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37164838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a:t>Fare clic per modificare lo stile del titolo</a:t>
            </a:r>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p:cNvSpPr>
            <a:spLocks noGrp="1"/>
          </p:cNvSpPr>
          <p:nvPr>
            <p:ph type="dt" sz="half" idx="10"/>
          </p:nvPr>
        </p:nvSpPr>
        <p:spPr/>
        <p:txBody>
          <a:bodyPr/>
          <a:lstStyle/>
          <a:p>
            <a:r>
              <a:rPr lang="it-IT"/>
              <a:t>25/02/2015</a:t>
            </a:r>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3439806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data 2"/>
          <p:cNvSpPr>
            <a:spLocks noGrp="1"/>
          </p:cNvSpPr>
          <p:nvPr>
            <p:ph type="dt" sz="half" idx="10"/>
          </p:nvPr>
        </p:nvSpPr>
        <p:spPr/>
        <p:txBody>
          <a:bodyPr/>
          <a:lstStyle/>
          <a:p>
            <a:r>
              <a:rPr lang="it-IT"/>
              <a:t>25/02/2015</a:t>
            </a:r>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11511681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r>
              <a:rPr lang="it-IT"/>
              <a:t>25/02/2015</a:t>
            </a:r>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2250823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a:t>Fare clic per modificare lo stile del titolo</a:t>
            </a:r>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11380960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a:t>Fare clic per modificare lo stile del titolo</a:t>
            </a:r>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Segnaposto data 4"/>
          <p:cNvSpPr>
            <a:spLocks noGrp="1"/>
          </p:cNvSpPr>
          <p:nvPr>
            <p:ph type="dt" sz="half" idx="10"/>
          </p:nvPr>
        </p:nvSpPr>
        <p:spPr/>
        <p:txBody>
          <a:bodyPr/>
          <a:lstStyle/>
          <a:p>
            <a:r>
              <a:rPr lang="it-IT"/>
              <a:t>25/02/2015</a:t>
            </a:r>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26848A72-3DD7-42C3-AB6C-2FF2861DA9F6}" type="slidenum">
              <a:rPr lang="it-IT" smtClean="0"/>
              <a:t>‹#›</a:t>
            </a:fld>
            <a:endParaRPr lang="it-IT"/>
          </a:p>
        </p:txBody>
      </p:sp>
    </p:spTree>
    <p:extLst>
      <p:ext uri="{BB962C8B-B14F-4D97-AF65-F5344CB8AC3E}">
        <p14:creationId xmlns:p14="http://schemas.microsoft.com/office/powerpoint/2010/main" val="3069337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it-IT"/>
              <a:t>Fare clic per modificare lo stile del titolo</a:t>
            </a:r>
          </a:p>
        </p:txBody>
      </p:sp>
      <p:sp>
        <p:nvSpPr>
          <p:cNvPr id="3" name="Segnaposto tes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it-IT"/>
              <a:t>25/02/2015</a:t>
            </a: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848A72-3DD7-42C3-AB6C-2FF2861DA9F6}" type="slidenum">
              <a:rPr lang="it-IT" smtClean="0"/>
              <a:t>‹#›</a:t>
            </a:fld>
            <a:endParaRPr lang="it-IT"/>
          </a:p>
        </p:txBody>
      </p:sp>
    </p:spTree>
    <p:extLst>
      <p:ext uri="{BB962C8B-B14F-4D97-AF65-F5344CB8AC3E}">
        <p14:creationId xmlns:p14="http://schemas.microsoft.com/office/powerpoint/2010/main" val="25028415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jpe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02991"/>
            <a:ext cx="7772400" cy="1470025"/>
          </a:xfrm>
        </p:spPr>
        <p:txBody>
          <a:bodyPr>
            <a:noAutofit/>
          </a:bodyPr>
          <a:lstStyle/>
          <a:p>
            <a:r>
              <a:rPr lang="it-IT" sz="3600" dirty="0">
                <a:latin typeface="Cambria" panose="02040503050406030204" pitchFamily="18" charset="0"/>
              </a:rPr>
              <a:t>Jonas Piccinotti</a:t>
            </a:r>
            <a:br>
              <a:rPr lang="it-IT" sz="3600" dirty="0">
                <a:latin typeface="Cambria" panose="02040503050406030204" pitchFamily="18" charset="0"/>
              </a:rPr>
            </a:br>
            <a:r>
              <a:rPr lang="it-IT" sz="2800" dirty="0">
                <a:latin typeface="Cambria" panose="02040503050406030204" pitchFamily="18" charset="0"/>
              </a:rPr>
              <a:t>Tutor: Amedeo Capozzoli  </a:t>
            </a:r>
            <a:br>
              <a:rPr lang="it-IT" sz="2800" dirty="0">
                <a:latin typeface="Cambria" panose="02040503050406030204" pitchFamily="18" charset="0"/>
              </a:rPr>
            </a:br>
            <a:r>
              <a:rPr lang="it-IT" sz="2800" dirty="0">
                <a:latin typeface="Cambria" panose="02040503050406030204" pitchFamily="18" charset="0"/>
              </a:rPr>
              <a:t>co-Tutor: Claudio Curcio, Angelo Liseno</a:t>
            </a:r>
            <a:br>
              <a:rPr lang="it-IT" sz="2800" dirty="0">
                <a:latin typeface="Cambria" panose="02040503050406030204" pitchFamily="18" charset="0"/>
              </a:rPr>
            </a:br>
            <a:r>
              <a:rPr lang="it-IT" sz="2000" dirty="0">
                <a:latin typeface="Cambria" panose="02040503050406030204" pitchFamily="18" charset="0"/>
              </a:rPr>
              <a:t>XXIX Cycle - III year presentation</a:t>
            </a:r>
            <a:endParaRPr lang="it-IT" sz="3600" dirty="0">
              <a:latin typeface="Cambria" panose="02040503050406030204" pitchFamily="18" charset="0"/>
            </a:endParaRPr>
          </a:p>
        </p:txBody>
      </p:sp>
      <p:sp>
        <p:nvSpPr>
          <p:cNvPr id="3" name="Sottotitolo 2"/>
          <p:cNvSpPr>
            <a:spLocks noGrp="1"/>
          </p:cNvSpPr>
          <p:nvPr>
            <p:ph type="subTitle" idx="1"/>
          </p:nvPr>
        </p:nvSpPr>
        <p:spPr>
          <a:xfrm>
            <a:off x="685800" y="4052664"/>
            <a:ext cx="7772400" cy="1752600"/>
          </a:xfrm>
        </p:spPr>
        <p:txBody>
          <a:bodyPr>
            <a:normAutofit fontScale="92500"/>
          </a:bodyPr>
          <a:lstStyle/>
          <a:p>
            <a:r>
              <a:rPr lang="it-IT" sz="2800" dirty="0">
                <a:latin typeface="Cambria" panose="02040503050406030204" pitchFamily="18" charset="0"/>
              </a:rPr>
              <a:t>Fast GPU implementation of a multistatic RCS prediction tool based on a GO/PO hybrid algorithm accelerated via pruned NUFFT3, domain decomposition, and BVH data structure </a:t>
            </a:r>
            <a:r>
              <a:rPr lang="it-IT" sz="2800" dirty="0">
                <a:latin typeface="Cambria" panose="02040503050406030204" pitchFamily="18" charset="0"/>
              </a:rPr>
              <a:t>technique</a:t>
            </a:r>
            <a:endParaRPr lang="it-IT" sz="2800" dirty="0">
              <a:latin typeface="Cambria" panose="02040503050406030204" pitchFamily="18" charset="0"/>
            </a:endParaRPr>
          </a:p>
        </p:txBody>
      </p:sp>
      <p:pic>
        <p:nvPicPr>
          <p:cNvPr id="7" name="Immagin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43250" y="116632"/>
            <a:ext cx="2857500" cy="1631633"/>
          </a:xfrm>
          <a:prstGeom prst="rect">
            <a:avLst/>
          </a:prstGeom>
        </p:spPr>
      </p:pic>
      <p:pic>
        <p:nvPicPr>
          <p:cNvPr id="3074" name="Picture 2" descr="C:\Users\Daniele\Desktop\Daniele\Università\Dottorato\Dottorato ITEE\Sito Web\logo unin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7570" y="6021288"/>
            <a:ext cx="2308860" cy="7086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0719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10</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13"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sp>
        <p:nvSpPr>
          <p:cNvPr id="11" name="Content Placeholder 2"/>
          <p:cNvSpPr txBox="1">
            <a:spLocks/>
          </p:cNvSpPr>
          <p:nvPr/>
        </p:nvSpPr>
        <p:spPr>
          <a:xfrm>
            <a:off x="763960" y="12771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dirty="0">
                <a:latin typeface="Cambria" panose="02040503050406030204" pitchFamily="18" charset="0"/>
              </a:rPr>
              <a:t>The tool was developed choosing an asymptotic approach consisting in the hybridization of GO (Geometrical Optics) and PO (Physical Optics).  The algorithm is composed by two main steps:</a:t>
            </a:r>
          </a:p>
          <a:p>
            <a:pPr marL="0" indent="0" algn="just">
              <a:buNone/>
            </a:pPr>
            <a:endParaRPr lang="en-US" sz="2000" dirty="0">
              <a:latin typeface="Cambria" panose="02040503050406030204" pitchFamily="18" charset="0"/>
            </a:endParaRPr>
          </a:p>
          <a:p>
            <a:pPr marL="457200" indent="-457200" algn="just">
              <a:buFont typeface="+mj-lt"/>
              <a:buAutoNum type="arabicPeriod"/>
            </a:pPr>
            <a:r>
              <a:rPr lang="en-US" sz="2000" dirty="0">
                <a:latin typeface="Cambria" panose="02040503050406030204" pitchFamily="18" charset="0"/>
              </a:rPr>
              <a:t>Predicting the equivalent current densities induced on the scatter surface</a:t>
            </a:r>
          </a:p>
          <a:p>
            <a:pPr marL="457200" indent="-457200" algn="just">
              <a:buFont typeface="+mj-lt"/>
              <a:buAutoNum type="arabicPeriod"/>
            </a:pPr>
            <a:endParaRPr lang="en-US" sz="2000" dirty="0">
              <a:latin typeface="Cambria" panose="02040503050406030204" pitchFamily="18" charset="0"/>
            </a:endParaRPr>
          </a:p>
          <a:p>
            <a:pPr marL="457200" indent="-457200" algn="just">
              <a:buFont typeface="+mj-lt"/>
              <a:buAutoNum type="arabicPeriod"/>
            </a:pPr>
            <a:r>
              <a:rPr lang="en-US" sz="2000" dirty="0">
                <a:latin typeface="Cambria" panose="02040503050406030204" pitchFamily="18" charset="0"/>
              </a:rPr>
              <a:t>Calculating the far field radiated by such equivalent currents</a:t>
            </a:r>
          </a:p>
          <a:p>
            <a:pPr marL="457200" indent="-457200" algn="just">
              <a:buFont typeface="+mj-lt"/>
              <a:buAutoNum type="arabicPeriod"/>
            </a:pPr>
            <a:endParaRPr lang="en-US" sz="2000" dirty="0">
              <a:latin typeface="Cambria" panose="02040503050406030204" pitchFamily="18" charset="0"/>
            </a:endParaRPr>
          </a:p>
          <a:p>
            <a:pPr marL="0" indent="0" algn="just">
              <a:buNone/>
            </a:pPr>
            <a:r>
              <a:rPr lang="en-US" sz="2000" dirty="0">
                <a:latin typeface="Cambria" panose="02040503050406030204" pitchFamily="18" charset="0"/>
              </a:rPr>
              <a:t>Both steps were sped-up using advanced techniques: the BVH and the “pruned” NUFFT respectively.</a:t>
            </a:r>
            <a:endParaRPr lang="it-IT" sz="1800" dirty="0">
              <a:latin typeface="Cambria" panose="02040503050406030204" pitchFamily="18" charset="0"/>
            </a:endParaRPr>
          </a:p>
        </p:txBody>
      </p:sp>
    </p:spTree>
    <p:extLst>
      <p:ext uri="{BB962C8B-B14F-4D97-AF65-F5344CB8AC3E}">
        <p14:creationId xmlns:p14="http://schemas.microsoft.com/office/powerpoint/2010/main" val="690414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11</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13"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sp>
        <p:nvSpPr>
          <p:cNvPr id="11" name="Content Placeholder 2"/>
          <p:cNvSpPr txBox="1">
            <a:spLocks/>
          </p:cNvSpPr>
          <p:nvPr/>
        </p:nvSpPr>
        <p:spPr>
          <a:xfrm>
            <a:off x="7639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latin typeface="Cambria" panose="02040503050406030204" pitchFamily="18" charset="0"/>
              </a:rPr>
              <a:t>Step 1: Predicting the equivalent current densities induced on the scatter surface</a:t>
            </a:r>
          </a:p>
          <a:p>
            <a:pPr marL="457200" indent="-457200" algn="just">
              <a:buFont typeface="+mj-lt"/>
              <a:buAutoNum type="arabicPeriod"/>
            </a:pPr>
            <a:endParaRPr lang="en-US" sz="2000" dirty="0">
              <a:latin typeface="Cambria" panose="02040503050406030204" pitchFamily="18" charset="0"/>
            </a:endParaRPr>
          </a:p>
        </p:txBody>
      </p:sp>
      <p:pic>
        <p:nvPicPr>
          <p:cNvPr id="3" name="Picture 2"/>
          <p:cNvPicPr>
            <a:picLocks noChangeAspect="1"/>
          </p:cNvPicPr>
          <p:nvPr/>
        </p:nvPicPr>
        <p:blipFill>
          <a:blip r:embed="rId3"/>
          <a:stretch>
            <a:fillRect/>
          </a:stretch>
        </p:blipFill>
        <p:spPr>
          <a:xfrm>
            <a:off x="802284" y="1844824"/>
            <a:ext cx="7683447" cy="2691329"/>
          </a:xfrm>
          <a:prstGeom prst="rect">
            <a:avLst/>
          </a:prstGeom>
        </p:spPr>
      </p:pic>
      <p:pic>
        <p:nvPicPr>
          <p:cNvPr id="4" name="Picture 3"/>
          <p:cNvPicPr>
            <a:picLocks noChangeAspect="1"/>
          </p:cNvPicPr>
          <p:nvPr/>
        </p:nvPicPr>
        <p:blipFill>
          <a:blip r:embed="rId4"/>
          <a:stretch>
            <a:fillRect/>
          </a:stretch>
        </p:blipFill>
        <p:spPr>
          <a:xfrm>
            <a:off x="286319" y="4797152"/>
            <a:ext cx="8715375" cy="828675"/>
          </a:xfrm>
          <a:prstGeom prst="rect">
            <a:avLst/>
          </a:prstGeom>
        </p:spPr>
      </p:pic>
    </p:spTree>
    <p:extLst>
      <p:ext uri="{BB962C8B-B14F-4D97-AF65-F5344CB8AC3E}">
        <p14:creationId xmlns:p14="http://schemas.microsoft.com/office/powerpoint/2010/main" val="1098795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12</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sp>
        <p:nvSpPr>
          <p:cNvPr id="11" name="Content Placeholder 2"/>
          <p:cNvSpPr txBox="1">
            <a:spLocks/>
          </p:cNvSpPr>
          <p:nvPr/>
        </p:nvSpPr>
        <p:spPr>
          <a:xfrm>
            <a:off x="763960" y="1052736"/>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latin typeface="Cambria" panose="02040503050406030204" pitchFamily="18" charset="0"/>
              </a:rPr>
              <a:t>Step 1: Predicting the equivalent current densities induced on the scatter surface</a:t>
            </a:r>
          </a:p>
          <a:p>
            <a:pPr marL="457200" indent="-457200" algn="just">
              <a:buFont typeface="+mj-lt"/>
              <a:buAutoNum type="arabicPeriod"/>
            </a:pPr>
            <a:endParaRPr lang="en-US" sz="2000" dirty="0">
              <a:latin typeface="Cambria" panose="02040503050406030204" pitchFamily="18" charset="0"/>
            </a:endParaRPr>
          </a:p>
        </p:txBody>
      </p:sp>
      <p:pic>
        <p:nvPicPr>
          <p:cNvPr id="8" name="Picture 7"/>
          <p:cNvPicPr>
            <a:picLocks noChangeAspect="1"/>
          </p:cNvPicPr>
          <p:nvPr/>
        </p:nvPicPr>
        <p:blipFill>
          <a:blip r:embed="rId2"/>
          <a:stretch>
            <a:fillRect/>
          </a:stretch>
        </p:blipFill>
        <p:spPr>
          <a:xfrm>
            <a:off x="1154741" y="1628800"/>
            <a:ext cx="6978533" cy="4130352"/>
          </a:xfrm>
          <a:prstGeom prst="rect">
            <a:avLst/>
          </a:prstGeom>
        </p:spPr>
      </p:pic>
      <p:pic>
        <p:nvPicPr>
          <p:cNvPr id="13"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Tree>
    <p:extLst>
      <p:ext uri="{BB962C8B-B14F-4D97-AF65-F5344CB8AC3E}">
        <p14:creationId xmlns:p14="http://schemas.microsoft.com/office/powerpoint/2010/main" val="35028317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13</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sp>
        <p:nvSpPr>
          <p:cNvPr id="11" name="Content Placeholder 2"/>
          <p:cNvSpPr txBox="1">
            <a:spLocks/>
          </p:cNvSpPr>
          <p:nvPr/>
        </p:nvSpPr>
        <p:spPr>
          <a:xfrm>
            <a:off x="765920" y="1063255"/>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latin typeface="Cambria" panose="02040503050406030204" pitchFamily="18" charset="0"/>
              </a:rPr>
              <a:t>Step 1: Predicting the equivalent current densities induced on the scatter surface</a:t>
            </a:r>
          </a:p>
          <a:p>
            <a:pPr marL="0" indent="0" algn="just">
              <a:buNone/>
            </a:pPr>
            <a:endParaRPr lang="en-US" sz="1800" dirty="0">
              <a:latin typeface="Cambria" panose="02040503050406030204" pitchFamily="18" charset="0"/>
            </a:endParaRPr>
          </a:p>
        </p:txBody>
      </p:sp>
      <p:pic>
        <p:nvPicPr>
          <p:cNvPr id="10" name="Picture 9"/>
          <p:cNvPicPr>
            <a:picLocks noChangeAspect="1"/>
          </p:cNvPicPr>
          <p:nvPr/>
        </p:nvPicPr>
        <p:blipFill>
          <a:blip r:embed="rId2"/>
          <a:stretch>
            <a:fillRect/>
          </a:stretch>
        </p:blipFill>
        <p:spPr>
          <a:xfrm>
            <a:off x="1066273" y="1649659"/>
            <a:ext cx="7155469" cy="4431661"/>
          </a:xfrm>
          <a:prstGeom prst="rect">
            <a:avLst/>
          </a:prstGeom>
        </p:spPr>
      </p:pic>
      <p:pic>
        <p:nvPicPr>
          <p:cNvPr id="13"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Tree>
    <p:extLst>
      <p:ext uri="{BB962C8B-B14F-4D97-AF65-F5344CB8AC3E}">
        <p14:creationId xmlns:p14="http://schemas.microsoft.com/office/powerpoint/2010/main" val="26633527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14</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sp>
        <p:nvSpPr>
          <p:cNvPr id="11" name="Content Placeholder 2"/>
          <p:cNvSpPr txBox="1">
            <a:spLocks/>
          </p:cNvSpPr>
          <p:nvPr/>
        </p:nvSpPr>
        <p:spPr>
          <a:xfrm>
            <a:off x="765920" y="1063255"/>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latin typeface="Cambria" panose="02040503050406030204" pitchFamily="18" charset="0"/>
              </a:rPr>
              <a:t>Step 1: Predicting the equivalent current densities induced on the scatter surface</a:t>
            </a:r>
          </a:p>
          <a:p>
            <a:pPr marL="457200" indent="-457200" algn="just">
              <a:buFont typeface="+mj-lt"/>
              <a:buAutoNum type="arabicPeriod"/>
            </a:pPr>
            <a:endParaRPr lang="en-US" sz="1800" dirty="0">
              <a:latin typeface="Cambria" panose="02040503050406030204" pitchFamily="18" charset="0"/>
            </a:endParaRPr>
          </a:p>
        </p:txBody>
      </p:sp>
      <p:pic>
        <p:nvPicPr>
          <p:cNvPr id="3" name="Picture 2"/>
          <p:cNvPicPr>
            <a:picLocks noChangeAspect="1"/>
          </p:cNvPicPr>
          <p:nvPr/>
        </p:nvPicPr>
        <p:blipFill>
          <a:blip r:embed="rId2"/>
          <a:stretch>
            <a:fillRect/>
          </a:stretch>
        </p:blipFill>
        <p:spPr>
          <a:xfrm>
            <a:off x="1089557" y="1671379"/>
            <a:ext cx="7108902" cy="4486696"/>
          </a:xfrm>
          <a:prstGeom prst="rect">
            <a:avLst/>
          </a:prstGeom>
        </p:spPr>
      </p:pic>
      <p:pic>
        <p:nvPicPr>
          <p:cNvPr id="13"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Tree>
    <p:extLst>
      <p:ext uri="{BB962C8B-B14F-4D97-AF65-F5344CB8AC3E}">
        <p14:creationId xmlns:p14="http://schemas.microsoft.com/office/powerpoint/2010/main" val="32221470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15</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13"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
        <p:nvSpPr>
          <p:cNvPr id="11" name="Content Placeholder 2"/>
          <p:cNvSpPr txBox="1">
            <a:spLocks/>
          </p:cNvSpPr>
          <p:nvPr/>
        </p:nvSpPr>
        <p:spPr>
          <a:xfrm>
            <a:off x="656331" y="1102136"/>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latin typeface="Cambria" panose="02040503050406030204" pitchFamily="18" charset="0"/>
              </a:rPr>
              <a:t>Step 2: Calculating the far field radiated by such equivalent currents</a:t>
            </a:r>
          </a:p>
          <a:p>
            <a:pPr marL="0" indent="0" algn="just">
              <a:buNone/>
            </a:pPr>
            <a:endParaRPr lang="en-US" sz="2000" dirty="0">
              <a:solidFill>
                <a:srgbClr val="FF0000"/>
              </a:solidFill>
              <a:latin typeface="Cambria" panose="02040503050406030204" pitchFamily="18" charset="0"/>
            </a:endParaRPr>
          </a:p>
          <a:p>
            <a:pPr marL="0" indent="0" algn="just">
              <a:buNone/>
            </a:pPr>
            <a:r>
              <a:rPr lang="en-US" sz="1800" dirty="0">
                <a:latin typeface="Cambria" panose="02040503050406030204" pitchFamily="18" charset="0"/>
              </a:rPr>
              <a:t>When a ray hits a surface, it generates an electric current 𝐽𝑒 and a magnetic current 𝐽𝑚 on it, according to the PO relation:</a:t>
            </a:r>
          </a:p>
          <a:p>
            <a:pPr marL="0" indent="0" algn="just">
              <a:buNone/>
            </a:pPr>
            <a:endParaRPr lang="en-US" sz="2000" dirty="0">
              <a:solidFill>
                <a:srgbClr val="FF0000"/>
              </a:solidFill>
              <a:latin typeface="Cambria" panose="02040503050406030204" pitchFamily="18" charset="0"/>
            </a:endParaRPr>
          </a:p>
          <a:p>
            <a:pPr marL="0" indent="0" algn="just">
              <a:buNone/>
            </a:pPr>
            <a:endParaRPr lang="en-US" sz="2000" dirty="0">
              <a:solidFill>
                <a:srgbClr val="FF0000"/>
              </a:solidFill>
              <a:latin typeface="Cambria" panose="02040503050406030204" pitchFamily="18" charset="0"/>
            </a:endParaRPr>
          </a:p>
          <a:p>
            <a:pPr marL="0" indent="0" algn="just">
              <a:buNone/>
            </a:pPr>
            <a:endParaRPr lang="en-US" sz="2000" dirty="0">
              <a:solidFill>
                <a:srgbClr val="FF0000"/>
              </a:solidFill>
              <a:latin typeface="Cambria" panose="02040503050406030204" pitchFamily="18" charset="0"/>
            </a:endParaRPr>
          </a:p>
          <a:p>
            <a:pPr marL="0" indent="0" algn="just">
              <a:buNone/>
            </a:pPr>
            <a:endParaRPr lang="en-US" sz="2000" dirty="0">
              <a:solidFill>
                <a:srgbClr val="FF0000"/>
              </a:solidFill>
              <a:latin typeface="Cambria" panose="02040503050406030204" pitchFamily="18" charset="0"/>
            </a:endParaRPr>
          </a:p>
          <a:p>
            <a:pPr marL="0" indent="0" algn="just">
              <a:buNone/>
            </a:pPr>
            <a:r>
              <a:rPr lang="en-US" sz="1800" dirty="0">
                <a:latin typeface="Cambria" panose="02040503050406030204" pitchFamily="18" charset="0"/>
              </a:rPr>
              <a:t>where 𝐸𝑖 , 𝐸𝑟 , 𝐻𝑖 𝑎𝑛𝑑 𝐻𝑟 correspond respectively to the incident and reflected electric and magnetic fields. A reflected ray, and eventually a transmitted ray, with a new polarization and a new direction of propagation is determined by the Descartes-Snell’s law. This ray may be a part of a new grid and launched again.</a:t>
            </a:r>
          </a:p>
          <a:p>
            <a:pPr marL="0" indent="0" algn="just">
              <a:buNone/>
            </a:pPr>
            <a:endParaRPr lang="en-US" sz="2000" dirty="0">
              <a:latin typeface="Cambria" panose="02040503050406030204" pitchFamily="18" charset="0"/>
            </a:endParaRPr>
          </a:p>
          <a:p>
            <a:pPr marL="0" indent="0" algn="just">
              <a:buNone/>
            </a:pPr>
            <a:endParaRPr lang="en-US" sz="2000" dirty="0">
              <a:latin typeface="Cambria" panose="02040503050406030204" pitchFamily="18" charset="0"/>
            </a:endParaRPr>
          </a:p>
          <a:p>
            <a:pPr marL="0" indent="0" algn="just">
              <a:buNone/>
            </a:pPr>
            <a:endParaRPr lang="en-US" sz="2000" dirty="0">
              <a:latin typeface="Cambria" panose="02040503050406030204" pitchFamily="18" charset="0"/>
            </a:endParaRPr>
          </a:p>
          <a:p>
            <a:pPr marL="0" indent="0" algn="just">
              <a:buNone/>
            </a:pPr>
            <a:endParaRPr lang="en-US" sz="2000" dirty="0">
              <a:latin typeface="Cambria" panose="02040503050406030204" pitchFamily="18" charset="0"/>
            </a:endParaRPr>
          </a:p>
          <a:p>
            <a:pPr marL="0" indent="0" algn="just">
              <a:buNone/>
            </a:pPr>
            <a:endParaRPr lang="it-IT" sz="1800" dirty="0">
              <a:latin typeface="Cambria" panose="02040503050406030204" pitchFamily="18" charset="0"/>
            </a:endParaRPr>
          </a:p>
        </p:txBody>
      </p:sp>
      <p:pic>
        <p:nvPicPr>
          <p:cNvPr id="3" name="Picture 2"/>
          <p:cNvPicPr>
            <a:picLocks noChangeAspect="1"/>
          </p:cNvPicPr>
          <p:nvPr/>
        </p:nvPicPr>
        <p:blipFill>
          <a:blip r:embed="rId3"/>
          <a:stretch>
            <a:fillRect/>
          </a:stretch>
        </p:blipFill>
        <p:spPr>
          <a:xfrm>
            <a:off x="2996592" y="2708920"/>
            <a:ext cx="3166095" cy="1060308"/>
          </a:xfrm>
          <a:prstGeom prst="rect">
            <a:avLst/>
          </a:prstGeom>
        </p:spPr>
      </p:pic>
    </p:spTree>
    <p:extLst>
      <p:ext uri="{BB962C8B-B14F-4D97-AF65-F5344CB8AC3E}">
        <p14:creationId xmlns:p14="http://schemas.microsoft.com/office/powerpoint/2010/main" val="8773353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16</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13"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mc:AlternateContent xmlns:mc="http://schemas.openxmlformats.org/markup-compatibility/2006">
        <mc:Choice xmlns:a14="http://schemas.microsoft.com/office/drawing/2010/main" Requires="a14">
          <p:sp>
            <p:nvSpPr>
              <p:cNvPr id="14" name="Content Placeholder 2"/>
              <p:cNvSpPr txBox="1">
                <a:spLocks/>
              </p:cNvSpPr>
              <p:nvPr/>
            </p:nvSpPr>
            <p:spPr>
              <a:xfrm>
                <a:off x="765920" y="1063255"/>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US" sz="1800" dirty="0">
                    <a:latin typeface="Cambria" panose="02040503050406030204" pitchFamily="18" charset="0"/>
                  </a:rPr>
                  <a:t>Step 2: Calculating the far field radiated by such equivalent currents</a:t>
                </a:r>
              </a:p>
              <a:p>
                <a:pPr marL="0" indent="0" algn="just">
                  <a:buNone/>
                </a:pPr>
                <a:endParaRPr lang="en-US" sz="2000" dirty="0">
                  <a:latin typeface="Cambria" panose="02040503050406030204" pitchFamily="18" charset="0"/>
                </a:endParaRPr>
              </a:p>
              <a:p>
                <a:pPr marL="0" indent="0" algn="just">
                  <a:buNone/>
                </a:pPr>
                <a:r>
                  <a:rPr lang="en-US" sz="1800" dirty="0">
                    <a:latin typeface="Cambria" panose="02040503050406030204" pitchFamily="18" charset="0"/>
                  </a:rPr>
                  <a:t>The second step begins after all the rays have been launched, the scattered far field </a:t>
                </a:r>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it-IT" sz="1800" b="0" i="1" smtClean="0">
                                <a:latin typeface="Cambria Math" panose="02040503050406030204" pitchFamily="18" charset="0"/>
                              </a:rPr>
                              <m:t>𝐸</m:t>
                            </m:r>
                          </m:e>
                          <m:sub>
                            <m:r>
                              <a:rPr lang="it-IT" sz="1800" b="0" i="1" smtClean="0">
                                <a:latin typeface="Cambria Math" panose="02040503050406030204" pitchFamily="18" charset="0"/>
                              </a:rPr>
                              <m:t>𝑠</m:t>
                            </m:r>
                          </m:sub>
                        </m:sSub>
                      </m:e>
                    </m:acc>
                    <m:r>
                      <a:rPr lang="it-IT" sz="1800" b="0" i="1" smtClean="0">
                        <a:latin typeface="Cambria Math" panose="02040503050406030204" pitchFamily="18" charset="0"/>
                      </a:rPr>
                      <m:t>(</m:t>
                    </m:r>
                    <m:acc>
                      <m:accPr>
                        <m:chr m:val="⃗"/>
                        <m:ctrlPr>
                          <a:rPr lang="it-IT" sz="1800" b="0" i="1" smtClean="0">
                            <a:latin typeface="Cambria Math" panose="02040503050406030204" pitchFamily="18" charset="0"/>
                          </a:rPr>
                        </m:ctrlPr>
                      </m:accPr>
                      <m:e>
                        <m:r>
                          <a:rPr lang="it-IT" sz="1800" b="0" i="1" smtClean="0">
                            <a:latin typeface="Cambria Math" panose="02040503050406030204" pitchFamily="18" charset="0"/>
                          </a:rPr>
                          <m:t>𝑟</m:t>
                        </m:r>
                      </m:e>
                    </m:acc>
                    <m:r>
                      <a:rPr lang="it-IT" sz="1800" b="0" i="1" smtClean="0">
                        <a:latin typeface="Cambria Math" panose="02040503050406030204" pitchFamily="18" charset="0"/>
                      </a:rPr>
                      <m:t>)</m:t>
                    </m:r>
                  </m:oMath>
                </a14:m>
                <a:r>
                  <a:rPr lang="en-US" sz="1800" dirty="0">
                    <a:latin typeface="Cambria" panose="02040503050406030204" pitchFamily="18" charset="0"/>
                  </a:rPr>
                  <a:t> is calculated making radiate the currents induced on the surfaces:</a:t>
                </a: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r>
                  <a:rPr lang="en-US" sz="1800" dirty="0">
                    <a:latin typeface="Cambria" panose="02040503050406030204" pitchFamily="18" charset="0"/>
                  </a:rPr>
                  <a:t>where </a:t>
                </a:r>
                <a14:m>
                  <m:oMath xmlns:m="http://schemas.openxmlformats.org/officeDocument/2006/math">
                    <m:sSub>
                      <m:sSubPr>
                        <m:ctrlPr>
                          <a:rPr lang="en-US" sz="1800" i="1" smtClean="0">
                            <a:latin typeface="Cambria Math" panose="02040503050406030204" pitchFamily="18" charset="0"/>
                          </a:rPr>
                        </m:ctrlPr>
                      </m:sSubPr>
                      <m:e>
                        <m:r>
                          <a:rPr lang="it-IT" sz="1800" b="0" i="1" smtClean="0">
                            <a:latin typeface="Cambria Math" panose="02040503050406030204" pitchFamily="18" charset="0"/>
                          </a:rPr>
                          <m:t>𝑍</m:t>
                        </m:r>
                      </m:e>
                      <m:sub>
                        <m:r>
                          <a:rPr lang="it-IT" sz="1800" b="0" i="1" smtClean="0">
                            <a:latin typeface="Cambria Math" panose="02040503050406030204" pitchFamily="18" charset="0"/>
                          </a:rPr>
                          <m:t>0</m:t>
                        </m:r>
                      </m:sub>
                    </m:sSub>
                  </m:oMath>
                </a14:m>
                <a:r>
                  <a:rPr lang="en-US" sz="1800" dirty="0">
                    <a:latin typeface="Cambria" panose="02040503050406030204" pitchFamily="18" charset="0"/>
                  </a:rPr>
                  <a:t>is the impedance of the background medium, </a:t>
                </a:r>
                <a14:m>
                  <m:oMath xmlns:m="http://schemas.openxmlformats.org/officeDocument/2006/math">
                    <m:acc>
                      <m:accPr>
                        <m:chr m:val="̂"/>
                        <m:ctrlPr>
                          <a:rPr lang="en-US" sz="1800" i="1" smtClean="0">
                            <a:latin typeface="Cambria Math" panose="02040503050406030204" pitchFamily="18" charset="0"/>
                          </a:rPr>
                        </m:ctrlPr>
                      </m:accPr>
                      <m:e>
                        <m:sSub>
                          <m:sSubPr>
                            <m:ctrlPr>
                              <a:rPr lang="en-US" sz="1800" i="1" smtClean="0">
                                <a:latin typeface="Cambria Math" panose="02040503050406030204" pitchFamily="18" charset="0"/>
                              </a:rPr>
                            </m:ctrlPr>
                          </m:sSubPr>
                          <m:e>
                            <m:r>
                              <a:rPr lang="it-IT" sz="1800" b="0" i="1" smtClean="0">
                                <a:latin typeface="Cambria Math" panose="02040503050406030204" pitchFamily="18" charset="0"/>
                              </a:rPr>
                              <m:t>𝑒</m:t>
                            </m:r>
                          </m:e>
                          <m:sub>
                            <m:r>
                              <a:rPr lang="it-IT" sz="1800" b="0" i="1" smtClean="0">
                                <a:latin typeface="Cambria Math" panose="02040503050406030204" pitchFamily="18" charset="0"/>
                              </a:rPr>
                              <m:t>𝑟</m:t>
                            </m:r>
                          </m:sub>
                        </m:sSub>
                      </m:e>
                    </m:acc>
                  </m:oMath>
                </a14:m>
                <a:r>
                  <a:rPr lang="en-US" sz="1800" dirty="0">
                    <a:latin typeface="Cambria" panose="02040503050406030204" pitchFamily="18" charset="0"/>
                  </a:rPr>
                  <a:t> is the direction of observation, </a:t>
                </a:r>
                <a14:m>
                  <m:oMath xmlns:m="http://schemas.openxmlformats.org/officeDocument/2006/math">
                    <m:acc>
                      <m:accPr>
                        <m:chr m:val="⃗"/>
                        <m:ctrlPr>
                          <a:rPr lang="en-US" sz="1800" i="1" smtClean="0">
                            <a:latin typeface="Cambria Math" panose="02040503050406030204" pitchFamily="18" charset="0"/>
                          </a:rPr>
                        </m:ctrlPr>
                      </m:accPr>
                      <m:e>
                        <m:r>
                          <a:rPr lang="it-IT" sz="1800" b="0" i="1" smtClean="0">
                            <a:latin typeface="Cambria Math" panose="02040503050406030204" pitchFamily="18" charset="0"/>
                          </a:rPr>
                          <m:t>𝑟</m:t>
                        </m:r>
                      </m:e>
                    </m:acc>
                  </m:oMath>
                </a14:m>
                <a:r>
                  <a:rPr lang="en-US" sz="1800" dirty="0">
                    <a:latin typeface="Cambria" panose="02040503050406030204" pitchFamily="18" charset="0"/>
                  </a:rPr>
                  <a:t> the coordinates of the surface element 𝑑𝑆 and 𝑘 is the wave number.</a:t>
                </a:r>
              </a:p>
              <a:p>
                <a:pPr marL="0" indent="0" algn="just">
                  <a:buNone/>
                </a:pPr>
                <a:endParaRPr lang="en-US" sz="1800" dirty="0">
                  <a:latin typeface="Cambria" panose="02040503050406030204" pitchFamily="18" charset="0"/>
                </a:endParaRPr>
              </a:p>
              <a:p>
                <a:pPr marL="0" indent="0" algn="just">
                  <a:buNone/>
                </a:pPr>
                <a:r>
                  <a:rPr lang="en-US" sz="1800" b="1" dirty="0">
                    <a:latin typeface="Cambria" panose="02040503050406030204" pitchFamily="18" charset="0"/>
                  </a:rPr>
                  <a:t>Monostatic RCS → Integral simplifies into a Sum</a:t>
                </a:r>
              </a:p>
              <a:p>
                <a:pPr marL="0" indent="0" algn="just">
                  <a:buNone/>
                </a:pPr>
                <a:r>
                  <a:rPr lang="en-US" sz="1800" b="1" dirty="0">
                    <a:latin typeface="Cambria" panose="02040503050406030204" pitchFamily="18" charset="0"/>
                  </a:rPr>
                  <a:t>Multistatic RCS → Integral does not simplify</a:t>
                </a:r>
                <a:endParaRPr lang="it-IT" sz="1800" b="1" dirty="0">
                  <a:latin typeface="Cambria" panose="02040503050406030204" pitchFamily="18" charset="0"/>
                </a:endParaRPr>
              </a:p>
              <a:p>
                <a:pPr marL="0" indent="0" algn="just">
                  <a:buNone/>
                </a:pPr>
                <a:endParaRPr lang="en-US" sz="2000" dirty="0">
                  <a:latin typeface="Cambria" panose="02040503050406030204" pitchFamily="18" charset="0"/>
                </a:endParaRPr>
              </a:p>
            </p:txBody>
          </p:sp>
        </mc:Choice>
        <mc:Fallback>
          <p:sp>
            <p:nvSpPr>
              <p:cNvPr id="14" name="Content Placeholder 2"/>
              <p:cNvSpPr txBox="1">
                <a:spLocks noRot="1" noChangeAspect="1" noMove="1" noResize="1" noEditPoints="1" noAdjustHandles="1" noChangeArrowheads="1" noChangeShapeType="1" noTextEdit="1"/>
              </p:cNvSpPr>
              <p:nvPr/>
            </p:nvSpPr>
            <p:spPr>
              <a:xfrm>
                <a:off x="765920" y="1063255"/>
                <a:ext cx="8064896" cy="4896544"/>
              </a:xfrm>
              <a:prstGeom prst="rect">
                <a:avLst/>
              </a:prstGeom>
              <a:blipFill>
                <a:blip r:embed="rId3"/>
                <a:stretch>
                  <a:fillRect l="-680" t="-746" r="-605"/>
                </a:stretch>
              </a:blipFill>
            </p:spPr>
            <p:txBody>
              <a:bodyPr/>
              <a:lstStyle/>
              <a:p>
                <a:r>
                  <a:rPr lang="it-IT">
                    <a:noFill/>
                  </a:rPr>
                  <a:t> </a:t>
                </a:r>
              </a:p>
            </p:txBody>
          </p:sp>
        </mc:Fallback>
      </mc:AlternateContent>
      <p:pic>
        <p:nvPicPr>
          <p:cNvPr id="4" name="Picture 3"/>
          <p:cNvPicPr>
            <a:picLocks noChangeAspect="1"/>
          </p:cNvPicPr>
          <p:nvPr/>
        </p:nvPicPr>
        <p:blipFill>
          <a:blip r:embed="rId4"/>
          <a:stretch>
            <a:fillRect/>
          </a:stretch>
        </p:blipFill>
        <p:spPr>
          <a:xfrm>
            <a:off x="2051720" y="2623633"/>
            <a:ext cx="5200055" cy="877375"/>
          </a:xfrm>
          <a:prstGeom prst="rect">
            <a:avLst/>
          </a:prstGeom>
        </p:spPr>
      </p:pic>
    </p:spTree>
    <p:extLst>
      <p:ext uri="{BB962C8B-B14F-4D97-AF65-F5344CB8AC3E}">
        <p14:creationId xmlns:p14="http://schemas.microsoft.com/office/powerpoint/2010/main" val="1537908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17</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sp>
        <p:nvSpPr>
          <p:cNvPr id="11" name="Content Placeholder 2"/>
          <p:cNvSpPr txBox="1">
            <a:spLocks/>
          </p:cNvSpPr>
          <p:nvPr/>
        </p:nvSpPr>
        <p:spPr>
          <a:xfrm>
            <a:off x="765920" y="1063255"/>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mj-lt"/>
              <a:buAutoNum type="arabicPeriod" startAt="2"/>
            </a:pPr>
            <a:r>
              <a:rPr lang="en-US" sz="2000" dirty="0">
                <a:latin typeface="Cambria" panose="02040503050406030204" pitchFamily="18" charset="0"/>
              </a:rPr>
              <a:t>Calculating the far field radiated by such equivalent currents</a:t>
            </a:r>
            <a:endParaRPr lang="it-IT" sz="1800" dirty="0">
              <a:latin typeface="Cambria" panose="02040503050406030204" pitchFamily="18" charset="0"/>
            </a:endParaRPr>
          </a:p>
          <a:p>
            <a:pPr marL="0" indent="0" algn="just">
              <a:buNone/>
            </a:pPr>
            <a:endParaRPr lang="en-US" sz="2000" dirty="0">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1063029" y="1689448"/>
            <a:ext cx="7470677" cy="4728391"/>
          </a:xfrm>
          <a:prstGeom prst="rect">
            <a:avLst/>
          </a:prstGeom>
        </p:spPr>
      </p:pic>
      <p:pic>
        <p:nvPicPr>
          <p:cNvPr id="13"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Tree>
    <p:extLst>
      <p:ext uri="{BB962C8B-B14F-4D97-AF65-F5344CB8AC3E}">
        <p14:creationId xmlns:p14="http://schemas.microsoft.com/office/powerpoint/2010/main" val="29169189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18</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pic>
        <p:nvPicPr>
          <p:cNvPr id="13"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pic>
        <p:nvPicPr>
          <p:cNvPr id="3" name="Picture 2"/>
          <p:cNvPicPr>
            <a:picLocks noChangeAspect="1"/>
          </p:cNvPicPr>
          <p:nvPr/>
        </p:nvPicPr>
        <p:blipFill>
          <a:blip r:embed="rId3"/>
          <a:stretch>
            <a:fillRect/>
          </a:stretch>
        </p:blipFill>
        <p:spPr>
          <a:xfrm>
            <a:off x="1488480" y="1797794"/>
            <a:ext cx="6630066" cy="4522045"/>
          </a:xfrm>
          <a:prstGeom prst="rect">
            <a:avLst/>
          </a:prstGeom>
        </p:spPr>
      </p:pic>
      <p:sp>
        <p:nvSpPr>
          <p:cNvPr id="10" name="Content Placeholder 2"/>
          <p:cNvSpPr txBox="1">
            <a:spLocks/>
          </p:cNvSpPr>
          <p:nvPr/>
        </p:nvSpPr>
        <p:spPr>
          <a:xfrm>
            <a:off x="765920" y="1063255"/>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mj-lt"/>
              <a:buAutoNum type="arabicPeriod" startAt="2"/>
            </a:pPr>
            <a:r>
              <a:rPr lang="en-US" sz="2000" dirty="0">
                <a:latin typeface="Cambria" panose="02040503050406030204" pitchFamily="18" charset="0"/>
              </a:rPr>
              <a:t>Calculating the far field radiated by such equivalent currents</a:t>
            </a:r>
            <a:endParaRPr lang="it-IT" sz="1800" dirty="0">
              <a:latin typeface="Cambria" panose="02040503050406030204" pitchFamily="18" charset="0"/>
            </a:endParaRPr>
          </a:p>
          <a:p>
            <a:pPr marL="0" indent="0" algn="just">
              <a:buNone/>
            </a:pPr>
            <a:endParaRPr lang="en-US" sz="2000" dirty="0">
              <a:latin typeface="Cambria" panose="02040503050406030204" pitchFamily="18" charset="0"/>
            </a:endParaRPr>
          </a:p>
        </p:txBody>
      </p:sp>
    </p:spTree>
    <p:extLst>
      <p:ext uri="{BB962C8B-B14F-4D97-AF65-F5344CB8AC3E}">
        <p14:creationId xmlns:p14="http://schemas.microsoft.com/office/powerpoint/2010/main" val="1575574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19</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pic>
        <p:nvPicPr>
          <p:cNvPr id="6" name="Picture 5"/>
          <p:cNvPicPr>
            <a:picLocks noChangeAspect="1"/>
          </p:cNvPicPr>
          <p:nvPr/>
        </p:nvPicPr>
        <p:blipFill>
          <a:blip r:embed="rId2"/>
          <a:stretch>
            <a:fillRect/>
          </a:stretch>
        </p:blipFill>
        <p:spPr>
          <a:xfrm>
            <a:off x="1085097" y="1666774"/>
            <a:ext cx="6973805" cy="4714554"/>
          </a:xfrm>
          <a:prstGeom prst="rect">
            <a:avLst/>
          </a:prstGeom>
        </p:spPr>
      </p:pic>
      <p:pic>
        <p:nvPicPr>
          <p:cNvPr id="13"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
        <p:nvSpPr>
          <p:cNvPr id="10" name="Content Placeholder 2"/>
          <p:cNvSpPr txBox="1">
            <a:spLocks/>
          </p:cNvSpPr>
          <p:nvPr/>
        </p:nvSpPr>
        <p:spPr>
          <a:xfrm>
            <a:off x="765920" y="1063255"/>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mj-lt"/>
              <a:buAutoNum type="arabicPeriod" startAt="2"/>
            </a:pPr>
            <a:r>
              <a:rPr lang="en-US" sz="2000" dirty="0">
                <a:latin typeface="Cambria" panose="02040503050406030204" pitchFamily="18" charset="0"/>
              </a:rPr>
              <a:t>Calculating the far field radiated by such equivalent currents</a:t>
            </a:r>
            <a:endParaRPr lang="it-IT" sz="1800" dirty="0">
              <a:latin typeface="Cambria" panose="02040503050406030204" pitchFamily="18" charset="0"/>
            </a:endParaRPr>
          </a:p>
          <a:p>
            <a:pPr marL="0" indent="0" algn="just">
              <a:buNone/>
            </a:pPr>
            <a:endParaRPr lang="en-US" sz="2000" dirty="0">
              <a:latin typeface="Cambria" panose="02040503050406030204" pitchFamily="18" charset="0"/>
            </a:endParaRPr>
          </a:p>
        </p:txBody>
      </p:sp>
    </p:spTree>
    <p:extLst>
      <p:ext uri="{BB962C8B-B14F-4D97-AF65-F5344CB8AC3E}">
        <p14:creationId xmlns:p14="http://schemas.microsoft.com/office/powerpoint/2010/main" val="31779173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a:latin typeface="Cambria" panose="02040503050406030204" pitchFamily="18" charset="0"/>
              </a:rPr>
              <a:t>Agenda</a:t>
            </a:r>
          </a:p>
        </p:txBody>
      </p:sp>
      <p:sp>
        <p:nvSpPr>
          <p:cNvPr id="3" name="Content Placeholder 2"/>
          <p:cNvSpPr>
            <a:spLocks noGrp="1"/>
          </p:cNvSpPr>
          <p:nvPr>
            <p:ph idx="1"/>
          </p:nvPr>
        </p:nvSpPr>
        <p:spPr>
          <a:xfrm>
            <a:off x="1043608" y="1600200"/>
            <a:ext cx="7643192" cy="4525963"/>
          </a:xfrm>
        </p:spPr>
        <p:txBody>
          <a:bodyPr/>
          <a:lstStyle/>
          <a:p>
            <a:pPr marL="714375" indent="-714375">
              <a:buFont typeface="+mj-lt"/>
              <a:buAutoNum type="arabicPeriod"/>
            </a:pPr>
            <a:r>
              <a:rPr lang="it-IT" dirty="0">
                <a:latin typeface="Cambria" panose="02040503050406030204" pitchFamily="18" charset="0"/>
              </a:rPr>
              <a:t>Personal background</a:t>
            </a:r>
          </a:p>
          <a:p>
            <a:pPr marL="714375" indent="-714375">
              <a:buFont typeface="+mj-lt"/>
              <a:buAutoNum type="arabicPeriod"/>
            </a:pPr>
            <a:r>
              <a:rPr lang="it-IT" dirty="0">
                <a:latin typeface="Cambria" panose="02040503050406030204" pitchFamily="18" charset="0"/>
              </a:rPr>
              <a:t>Credit summary</a:t>
            </a:r>
          </a:p>
          <a:p>
            <a:pPr marL="714375" indent="-714375">
              <a:buFont typeface="+mj-lt"/>
              <a:buAutoNum type="arabicPeriod"/>
            </a:pPr>
            <a:r>
              <a:rPr lang="it-IT" dirty="0" err="1">
                <a:latin typeface="Cambria" panose="02040503050406030204" pitchFamily="18" charset="0"/>
              </a:rPr>
              <a:t>Scientific</a:t>
            </a:r>
            <a:r>
              <a:rPr lang="it-IT" dirty="0">
                <a:latin typeface="Cambria" panose="02040503050406030204" pitchFamily="18" charset="0"/>
              </a:rPr>
              <a:t> </a:t>
            </a:r>
            <a:r>
              <a:rPr lang="it-IT" dirty="0" err="1">
                <a:latin typeface="Cambria" panose="02040503050406030204" pitchFamily="18" charset="0"/>
              </a:rPr>
              <a:t>problem</a:t>
            </a:r>
            <a:endParaRPr lang="it-IT" dirty="0">
              <a:latin typeface="Cambria" panose="02040503050406030204" pitchFamily="18" charset="0"/>
            </a:endParaRPr>
          </a:p>
          <a:p>
            <a:pPr marL="714375" indent="-714375">
              <a:buFont typeface="+mj-lt"/>
              <a:buAutoNum type="arabicPeriod"/>
            </a:pPr>
            <a:r>
              <a:rPr lang="it-IT" dirty="0" err="1">
                <a:latin typeface="Cambria" panose="02040503050406030204" pitchFamily="18" charset="0"/>
              </a:rPr>
              <a:t>Research</a:t>
            </a:r>
            <a:r>
              <a:rPr lang="it-IT" dirty="0">
                <a:latin typeface="Cambria" panose="02040503050406030204" pitchFamily="18" charset="0"/>
              </a:rPr>
              <a:t> </a:t>
            </a:r>
            <a:r>
              <a:rPr lang="it-IT" dirty="0" err="1">
                <a:latin typeface="Cambria" panose="02040503050406030204" pitchFamily="18" charset="0"/>
              </a:rPr>
              <a:t>activity</a:t>
            </a:r>
            <a:endParaRPr lang="it-IT" dirty="0">
              <a:latin typeface="Cambria" panose="02040503050406030204" pitchFamily="18" charset="0"/>
            </a:endParaRPr>
          </a:p>
          <a:p>
            <a:pPr marL="714375" indent="-714375">
              <a:buFont typeface="+mj-lt"/>
              <a:buAutoNum type="arabicPeriod"/>
            </a:pPr>
            <a:r>
              <a:rPr lang="it-IT" dirty="0" err="1">
                <a:latin typeface="Cambria" panose="02040503050406030204" pitchFamily="18" charset="0"/>
              </a:rPr>
              <a:t>Products</a:t>
            </a:r>
            <a:endParaRPr lang="it-IT" dirty="0">
              <a:latin typeface="Cambria" panose="02040503050406030204" pitchFamily="18" charset="0"/>
            </a:endParaRPr>
          </a:p>
          <a:p>
            <a:pPr marL="714375" indent="-714375">
              <a:buFont typeface="+mj-lt"/>
              <a:buAutoNum type="arabicPeriod"/>
            </a:pPr>
            <a:r>
              <a:rPr lang="it-IT" dirty="0">
                <a:latin typeface="Cambria" panose="02040503050406030204" pitchFamily="18" charset="0"/>
              </a:rPr>
              <a:t>Questions</a:t>
            </a:r>
          </a:p>
          <a:p>
            <a:pPr marL="514350" indent="-514350">
              <a:buAutoNum type="arabicPeriod"/>
            </a:pPr>
            <a:endParaRPr lang="it-IT" dirty="0">
              <a:latin typeface="Cambria" panose="02040503050406030204" pitchFamily="18" charset="0"/>
            </a:endParaRPr>
          </a:p>
        </p:txBody>
      </p:sp>
      <p:sp>
        <p:nvSpPr>
          <p:cNvPr id="4" name="Footer Placeholder 3"/>
          <p:cNvSpPr>
            <a:spLocks noGrp="1"/>
          </p:cNvSpPr>
          <p:nvPr>
            <p:ph type="ftr" sz="quarter" idx="11"/>
          </p:nvPr>
        </p:nvSpPr>
        <p:spPr/>
        <p:txBody>
          <a:bodyPr/>
          <a:lstStyle/>
          <a:p>
            <a:r>
              <a:rPr lang="it-IT" sz="1400" dirty="0">
                <a:latin typeface="Cambria" panose="02040503050406030204" pitchFamily="18" charset="0"/>
              </a:rPr>
              <a:t>Jonas </a:t>
            </a:r>
            <a:r>
              <a:rPr lang="it-IT" sz="1400" dirty="0" err="1">
                <a:latin typeface="Cambria" panose="02040503050406030204" pitchFamily="18" charset="0"/>
              </a:rPr>
              <a:t>Piccinotti</a:t>
            </a:r>
            <a:endParaRPr lang="it-IT" sz="1400"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26848A72-3DD7-42C3-AB6C-2FF2861DA9F6}" type="slidenum">
              <a:rPr lang="it-IT" smtClean="0"/>
              <a:t>2</a:t>
            </a:fld>
            <a:endParaRPr lang="it-IT"/>
          </a:p>
        </p:txBody>
      </p:sp>
      <p:pic>
        <p:nvPicPr>
          <p:cNvPr id="6"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Tree>
    <p:extLst>
      <p:ext uri="{BB962C8B-B14F-4D97-AF65-F5344CB8AC3E}">
        <p14:creationId xmlns:p14="http://schemas.microsoft.com/office/powerpoint/2010/main" val="2269396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20</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pic>
        <p:nvPicPr>
          <p:cNvPr id="3" name="Picture 2"/>
          <p:cNvPicPr>
            <a:picLocks noChangeAspect="1"/>
          </p:cNvPicPr>
          <p:nvPr/>
        </p:nvPicPr>
        <p:blipFill>
          <a:blip r:embed="rId2"/>
          <a:stretch>
            <a:fillRect/>
          </a:stretch>
        </p:blipFill>
        <p:spPr>
          <a:xfrm>
            <a:off x="966998" y="1447868"/>
            <a:ext cx="7210003" cy="4846993"/>
          </a:xfrm>
          <a:prstGeom prst="rect">
            <a:avLst/>
          </a:prstGeom>
        </p:spPr>
      </p:pic>
      <p:pic>
        <p:nvPicPr>
          <p:cNvPr id="13"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
        <p:nvSpPr>
          <p:cNvPr id="10" name="Content Placeholder 2"/>
          <p:cNvSpPr txBox="1">
            <a:spLocks/>
          </p:cNvSpPr>
          <p:nvPr/>
        </p:nvSpPr>
        <p:spPr>
          <a:xfrm>
            <a:off x="765920" y="1063255"/>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mj-lt"/>
              <a:buAutoNum type="arabicPeriod" startAt="2"/>
            </a:pPr>
            <a:r>
              <a:rPr lang="en-US" sz="2000" dirty="0">
                <a:latin typeface="Cambria" panose="02040503050406030204" pitchFamily="18" charset="0"/>
              </a:rPr>
              <a:t>Calculating the far field radiated by such equivalent currents</a:t>
            </a:r>
            <a:endParaRPr lang="it-IT" sz="1800" dirty="0">
              <a:latin typeface="Cambria" panose="02040503050406030204" pitchFamily="18" charset="0"/>
            </a:endParaRPr>
          </a:p>
          <a:p>
            <a:pPr marL="0" indent="0" algn="just">
              <a:buNone/>
            </a:pPr>
            <a:endParaRPr lang="en-US" sz="2000" dirty="0">
              <a:latin typeface="Cambria" panose="02040503050406030204" pitchFamily="18" charset="0"/>
            </a:endParaRPr>
          </a:p>
        </p:txBody>
      </p:sp>
    </p:spTree>
    <p:extLst>
      <p:ext uri="{BB962C8B-B14F-4D97-AF65-F5344CB8AC3E}">
        <p14:creationId xmlns:p14="http://schemas.microsoft.com/office/powerpoint/2010/main" val="2762011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21</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pic>
        <p:nvPicPr>
          <p:cNvPr id="13"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
        <p:nvSpPr>
          <p:cNvPr id="10" name="Content Placeholder 2"/>
          <p:cNvSpPr txBox="1">
            <a:spLocks/>
          </p:cNvSpPr>
          <p:nvPr/>
        </p:nvSpPr>
        <p:spPr>
          <a:xfrm>
            <a:off x="765920" y="1063255"/>
            <a:ext cx="8064896" cy="4896544"/>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mj-lt"/>
              <a:buAutoNum type="arabicPeriod" startAt="2"/>
            </a:pPr>
            <a:r>
              <a:rPr lang="en-US" sz="2000" dirty="0">
                <a:latin typeface="Cambria" panose="02040503050406030204" pitchFamily="18" charset="0"/>
              </a:rPr>
              <a:t>Calculating the far field radiated by such equivalent currents</a:t>
            </a:r>
            <a:endParaRPr lang="it-IT" sz="1800" dirty="0">
              <a:latin typeface="Cambria" panose="02040503050406030204" pitchFamily="18" charset="0"/>
            </a:endParaRPr>
          </a:p>
          <a:p>
            <a:pPr marL="0" indent="0" algn="just">
              <a:buNone/>
            </a:pPr>
            <a:endParaRPr lang="en-US" sz="2000" dirty="0">
              <a:latin typeface="Cambria" panose="02040503050406030204" pitchFamily="18" charset="0"/>
            </a:endParaRPr>
          </a:p>
          <a:p>
            <a:pPr indent="377825" algn="just"/>
            <a:r>
              <a:rPr lang="en-US" sz="2000" dirty="0">
                <a:latin typeface="Cambria" panose="02040503050406030204" pitchFamily="18" charset="0"/>
              </a:rPr>
              <a:t>We saw hot to speed up Step 1: BVH.</a:t>
            </a:r>
          </a:p>
          <a:p>
            <a:pPr indent="377825" algn="just">
              <a:lnSpc>
                <a:spcPct val="150000"/>
              </a:lnSpc>
            </a:pPr>
            <a:r>
              <a:rPr lang="en-US" sz="2000" dirty="0">
                <a:latin typeface="Cambria" panose="02040503050406030204" pitchFamily="18" charset="0"/>
              </a:rPr>
              <a:t>How can we speed up Step 2? NUFFT.</a:t>
            </a:r>
          </a:p>
          <a:p>
            <a:pPr marL="442913" indent="720725" algn="just">
              <a:lnSpc>
                <a:spcPct val="150000"/>
              </a:lnSpc>
              <a:buNone/>
            </a:pPr>
            <a:r>
              <a:rPr lang="en-US" sz="1400" dirty="0">
                <a:latin typeface="Cambria" panose="02040503050406030204" pitchFamily="18" charset="0"/>
              </a:rPr>
              <a:t>Chain of implications:</a:t>
            </a:r>
          </a:p>
          <a:p>
            <a:pPr marL="442913" indent="720725" algn="just">
              <a:lnSpc>
                <a:spcPct val="150000"/>
              </a:lnSpc>
              <a:buNone/>
            </a:pPr>
            <a:r>
              <a:rPr lang="en-US" sz="1400" dirty="0">
                <a:latin typeface="Cambria" panose="02040503050406030204" pitchFamily="18" charset="0"/>
              </a:rPr>
              <a:t>1) </a:t>
            </a:r>
            <a:r>
              <a:rPr lang="en-US" sz="1400" dirty="0">
                <a:latin typeface="Cambria" panose="02040503050406030204" pitchFamily="18" charset="0"/>
              </a:rPr>
              <a:t>PO integrals require…</a:t>
            </a:r>
          </a:p>
          <a:p>
            <a:pPr marL="442913" indent="720725" algn="just">
              <a:lnSpc>
                <a:spcPct val="150000"/>
              </a:lnSpc>
              <a:buNone/>
            </a:pPr>
            <a:r>
              <a:rPr lang="en-US" sz="1400" dirty="0">
                <a:latin typeface="Cambria" panose="02040503050406030204" pitchFamily="18" charset="0"/>
              </a:rPr>
              <a:t>2) FT </a:t>
            </a:r>
          </a:p>
          <a:p>
            <a:pPr marL="442913" indent="720725" algn="just">
              <a:lnSpc>
                <a:spcPct val="150000"/>
              </a:lnSpc>
              <a:buNone/>
            </a:pPr>
            <a:r>
              <a:rPr lang="en-US" sz="1400" dirty="0">
                <a:latin typeface="Cambria" panose="02040503050406030204" pitchFamily="18" charset="0"/>
              </a:rPr>
              <a:t>3) 3D (volume or surface → increasing difficulty) </a:t>
            </a:r>
          </a:p>
          <a:p>
            <a:pPr marL="442913" indent="720725" algn="just">
              <a:lnSpc>
                <a:spcPct val="150000"/>
              </a:lnSpc>
              <a:buNone/>
            </a:pPr>
            <a:r>
              <a:rPr lang="en-US" sz="1400" dirty="0">
                <a:latin typeface="Cambria" panose="02040503050406030204" pitchFamily="18" charset="0"/>
              </a:rPr>
              <a:t>4) </a:t>
            </a:r>
            <a:r>
              <a:rPr lang="en-US" sz="1400" dirty="0">
                <a:latin typeface="Cambria" panose="02040503050406030204" pitchFamily="18" charset="0"/>
              </a:rPr>
              <a:t>3D</a:t>
            </a:r>
            <a:r>
              <a:rPr lang="en-US" sz="1400" dirty="0">
                <a:latin typeface="Cambria" panose="02040503050406030204" pitchFamily="18" charset="0"/>
              </a:rPr>
              <a:t> FT </a:t>
            </a:r>
          </a:p>
          <a:p>
            <a:pPr marL="442913" indent="720725" algn="just">
              <a:lnSpc>
                <a:spcPct val="150000"/>
              </a:lnSpc>
              <a:buNone/>
            </a:pPr>
            <a:r>
              <a:rPr lang="en-US" sz="1400" dirty="0">
                <a:latin typeface="Cambria" panose="02040503050406030204" pitchFamily="18" charset="0"/>
              </a:rPr>
              <a:t>5) NU domain: NU spatial lattice (NUFFT 1</a:t>
            </a:r>
            <a:r>
              <a:rPr lang="en-US" sz="1400" baseline="30000" dirty="0">
                <a:latin typeface="Cambria" panose="02040503050406030204" pitchFamily="18" charset="0"/>
              </a:rPr>
              <a:t>st</a:t>
            </a:r>
            <a:r>
              <a:rPr lang="en-US" sz="1400" dirty="0">
                <a:latin typeface="Cambria" panose="02040503050406030204" pitchFamily="18" charset="0"/>
              </a:rPr>
              <a:t> type)  </a:t>
            </a:r>
          </a:p>
          <a:p>
            <a:pPr marL="442913" indent="720725" algn="just">
              <a:lnSpc>
                <a:spcPct val="150000"/>
              </a:lnSpc>
              <a:buNone/>
            </a:pPr>
            <a:r>
              <a:rPr lang="en-US" sz="1400" dirty="0">
                <a:latin typeface="Cambria" panose="02040503050406030204" pitchFamily="18" charset="0"/>
              </a:rPr>
              <a:t>6) NU transformed domain: NU spectral lattice (NUFFT 2</a:t>
            </a:r>
            <a:r>
              <a:rPr lang="en-US" sz="1400" baseline="30000" dirty="0">
                <a:latin typeface="Cambria" panose="02040503050406030204" pitchFamily="18" charset="0"/>
              </a:rPr>
              <a:t>nd</a:t>
            </a:r>
            <a:r>
              <a:rPr lang="en-US" sz="1400" dirty="0">
                <a:latin typeface="Cambria" panose="02040503050406030204" pitchFamily="18" charset="0"/>
              </a:rPr>
              <a:t> type) </a:t>
            </a:r>
          </a:p>
          <a:p>
            <a:pPr marL="442913" indent="720725" algn="just">
              <a:lnSpc>
                <a:spcPct val="150000"/>
              </a:lnSpc>
              <a:buNone/>
            </a:pPr>
            <a:r>
              <a:rPr lang="en-US" sz="1400" dirty="0">
                <a:latin typeface="Cambria" panose="02040503050406030204" pitchFamily="18" charset="0"/>
              </a:rPr>
              <a:t>7) The result is a NUFFT 3</a:t>
            </a:r>
            <a:r>
              <a:rPr lang="en-US" sz="1400" baseline="30000" dirty="0">
                <a:latin typeface="Cambria" panose="02040503050406030204" pitchFamily="18" charset="0"/>
              </a:rPr>
              <a:t>rd</a:t>
            </a:r>
            <a:r>
              <a:rPr lang="en-US" sz="1400" dirty="0">
                <a:latin typeface="Cambria" panose="02040503050406030204" pitchFamily="18" charset="0"/>
              </a:rPr>
              <a:t> type</a:t>
            </a:r>
            <a:r>
              <a:rPr lang="en-US" sz="1400" baseline="30000" dirty="0">
                <a:latin typeface="Cambria" panose="02040503050406030204" pitchFamily="18" charset="0"/>
              </a:rPr>
              <a:t> </a:t>
            </a:r>
            <a:endParaRPr lang="en-US" sz="1400" dirty="0">
              <a:latin typeface="Cambria" panose="02040503050406030204" pitchFamily="18" charset="0"/>
            </a:endParaRPr>
          </a:p>
          <a:p>
            <a:pPr marL="442913" indent="720725" algn="just">
              <a:lnSpc>
                <a:spcPct val="150000"/>
              </a:lnSpc>
              <a:buNone/>
            </a:pPr>
            <a:r>
              <a:rPr lang="en-US" sz="1400" dirty="0">
                <a:latin typeface="Cambria" panose="02040503050406030204" pitchFamily="18" charset="0"/>
              </a:rPr>
              <a:t>8) Only implementation know in literature: Lee-Greengard algorithm</a:t>
            </a:r>
          </a:p>
        </p:txBody>
      </p:sp>
    </p:spTree>
    <p:extLst>
      <p:ext uri="{BB962C8B-B14F-4D97-AF65-F5344CB8AC3E}">
        <p14:creationId xmlns:p14="http://schemas.microsoft.com/office/powerpoint/2010/main" val="18158981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stretch>
            <a:fillRect/>
          </a:stretch>
        </p:blipFill>
        <p:spPr>
          <a:xfrm>
            <a:off x="2483768" y="3368204"/>
            <a:ext cx="2673978" cy="2077020"/>
          </a:xfrm>
          <a:prstGeom prst="rect">
            <a:avLst/>
          </a:prstGeom>
        </p:spPr>
      </p:pic>
      <p:pic>
        <p:nvPicPr>
          <p:cNvPr id="7" name="Picture 6"/>
          <p:cNvPicPr>
            <a:picLocks noChangeAspect="1"/>
          </p:cNvPicPr>
          <p:nvPr/>
        </p:nvPicPr>
        <p:blipFill>
          <a:blip r:embed="rId3"/>
          <a:stretch>
            <a:fillRect/>
          </a:stretch>
        </p:blipFill>
        <p:spPr>
          <a:xfrm>
            <a:off x="4862178" y="3964795"/>
            <a:ext cx="2667570" cy="2344525"/>
          </a:xfrm>
          <a:prstGeom prst="rect">
            <a:avLst/>
          </a:prstGeom>
        </p:spPr>
      </p:pic>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22</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sp>
        <p:nvSpPr>
          <p:cNvPr id="9"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it-IT" sz="2400" dirty="0">
              <a:latin typeface="Cambria" panose="02040503050406030204" pitchFamily="18" charset="0"/>
            </a:endParaRPr>
          </a:p>
          <a:p>
            <a:pPr marL="0" indent="0" algn="just">
              <a:buNone/>
            </a:pPr>
            <a:endParaRPr lang="it-IT" sz="26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pic>
        <p:nvPicPr>
          <p:cNvPr id="13"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
        <p:nvSpPr>
          <p:cNvPr id="10" name="Content Placeholder 2"/>
          <p:cNvSpPr txBox="1">
            <a:spLocks/>
          </p:cNvSpPr>
          <p:nvPr/>
        </p:nvSpPr>
        <p:spPr>
          <a:xfrm>
            <a:off x="765920" y="1196752"/>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mj-lt"/>
              <a:buAutoNum type="arabicPeriod" startAt="2"/>
            </a:pPr>
            <a:r>
              <a:rPr lang="en-US" sz="2000" dirty="0">
                <a:latin typeface="Cambria" panose="02040503050406030204" pitchFamily="18" charset="0"/>
              </a:rPr>
              <a:t>Calculating the far field radiated by such equivalent currents</a:t>
            </a:r>
          </a:p>
          <a:p>
            <a:pPr marL="0" indent="0" algn="just">
              <a:buNone/>
            </a:pPr>
            <a:endParaRPr lang="en-US" sz="1050" dirty="0">
              <a:latin typeface="Cambria" panose="02040503050406030204" pitchFamily="18" charset="0"/>
            </a:endParaRPr>
          </a:p>
          <a:p>
            <a:pPr marL="0" indent="0" algn="just">
              <a:buNone/>
            </a:pPr>
            <a:r>
              <a:rPr lang="en-US" sz="1800" u="sng" dirty="0">
                <a:latin typeface="Cambria" panose="02040503050406030204" pitchFamily="18" charset="0"/>
              </a:rPr>
              <a:t>Accomplished example:</a:t>
            </a:r>
            <a:r>
              <a:rPr lang="en-US" sz="1800" dirty="0">
                <a:latin typeface="Cambria" panose="02040503050406030204" pitchFamily="18" charset="0"/>
              </a:rPr>
              <a:t> “easiest case”, namely the radiation of currents contained within the volume of a cylindrical objected indefinitely extending along the z-axis (2D case)</a:t>
            </a:r>
            <a:endParaRPr lang="it-IT" sz="1800" dirty="0">
              <a:latin typeface="Cambria" panose="02040503050406030204" pitchFamily="18" charset="0"/>
            </a:endParaRPr>
          </a:p>
          <a:p>
            <a:pPr marL="0" indent="0" algn="just">
              <a:buNone/>
            </a:pPr>
            <a:endParaRPr lang="en-US" sz="2000" dirty="0">
              <a:latin typeface="Cambria" panose="02040503050406030204" pitchFamily="18" charset="0"/>
            </a:endParaRPr>
          </a:p>
        </p:txBody>
      </p:sp>
      <p:pic>
        <p:nvPicPr>
          <p:cNvPr id="3" name="Picture 2"/>
          <p:cNvPicPr>
            <a:picLocks noChangeAspect="1"/>
          </p:cNvPicPr>
          <p:nvPr/>
        </p:nvPicPr>
        <p:blipFill>
          <a:blip r:embed="rId5"/>
          <a:stretch>
            <a:fillRect/>
          </a:stretch>
        </p:blipFill>
        <p:spPr>
          <a:xfrm>
            <a:off x="24018" y="2708920"/>
            <a:ext cx="2801000" cy="2078161"/>
          </a:xfrm>
          <a:prstGeom prst="rect">
            <a:avLst/>
          </a:prstGeom>
        </p:spPr>
      </p:pic>
      <p:sp>
        <p:nvSpPr>
          <p:cNvPr id="8" name="TextBox 7"/>
          <p:cNvSpPr txBox="1"/>
          <p:nvPr/>
        </p:nvSpPr>
        <p:spPr>
          <a:xfrm>
            <a:off x="2771800" y="2708920"/>
            <a:ext cx="4341168" cy="707886"/>
          </a:xfrm>
          <a:prstGeom prst="rect">
            <a:avLst/>
          </a:prstGeom>
          <a:noFill/>
        </p:spPr>
        <p:txBody>
          <a:bodyPr wrap="square" rtlCol="0">
            <a:spAutoFit/>
          </a:bodyPr>
          <a:lstStyle/>
          <a:p>
            <a:r>
              <a:rPr lang="it-IT" sz="1000" b="1" dirty="0">
                <a:latin typeface="Cambria" panose="02040503050406030204" pitchFamily="18" charset="0"/>
              </a:rPr>
              <a:t>Non-transformed domain:</a:t>
            </a:r>
          </a:p>
          <a:p>
            <a:pPr marL="171450" indent="-171450">
              <a:buFont typeface="Arial" panose="020B0604020202020204" pitchFamily="34" charset="0"/>
              <a:buChar char="•"/>
            </a:pPr>
            <a:r>
              <a:rPr lang="it-IT" sz="1000" dirty="0">
                <a:latin typeface="Cambria" panose="02040503050406030204" pitchFamily="18" charset="0"/>
              </a:rPr>
              <a:t>Red crosses </a:t>
            </a:r>
            <a:r>
              <a:rPr lang="it-IT" sz="1000" dirty="0">
                <a:latin typeface="Cambria" panose="02040503050406030204" pitchFamily="18" charset="0"/>
              </a:rPr>
              <a:t>→ sampled currents</a:t>
            </a:r>
            <a:endParaRPr lang="it-IT" sz="1000" dirty="0">
              <a:latin typeface="Cambria" panose="02040503050406030204" pitchFamily="18" charset="0"/>
            </a:endParaRPr>
          </a:p>
          <a:p>
            <a:pPr marL="171450" indent="-171450">
              <a:buFont typeface="Arial" panose="020B0604020202020204" pitchFamily="34" charset="0"/>
              <a:buChar char="•"/>
            </a:pPr>
            <a:r>
              <a:rPr lang="it-IT" sz="1000" dirty="0">
                <a:latin typeface="Cambria" panose="02040503050406030204" pitchFamily="18" charset="0"/>
              </a:rPr>
              <a:t>Black dots (uniform) → uniform lattice over non-transformed domain</a:t>
            </a:r>
          </a:p>
          <a:p>
            <a:pPr marL="171450" indent="-171450">
              <a:buFont typeface="Arial" panose="020B0604020202020204" pitchFamily="34" charset="0"/>
              <a:buChar char="•"/>
            </a:pPr>
            <a:r>
              <a:rPr lang="it-IT" sz="1000" dirty="0">
                <a:latin typeface="Cambria" panose="02040503050406030204" pitchFamily="18" charset="0"/>
              </a:rPr>
              <a:t>Blu dot (non uniform) </a:t>
            </a:r>
            <a:r>
              <a:rPr lang="it-IT" sz="1000" dirty="0">
                <a:latin typeface="Cambria" panose="02040503050406030204" pitchFamily="18" charset="0"/>
              </a:rPr>
              <a:t>→ point of interest of the non-transformed domain</a:t>
            </a:r>
            <a:endParaRPr lang="it-IT" sz="1000" dirty="0">
              <a:latin typeface="Cambria" panose="02040503050406030204" pitchFamily="18" charset="0"/>
            </a:endParaRPr>
          </a:p>
        </p:txBody>
      </p:sp>
      <p:sp>
        <p:nvSpPr>
          <p:cNvPr id="14" name="TextBox 13"/>
          <p:cNvSpPr txBox="1"/>
          <p:nvPr/>
        </p:nvSpPr>
        <p:spPr>
          <a:xfrm>
            <a:off x="5055368" y="3369186"/>
            <a:ext cx="4341168" cy="707886"/>
          </a:xfrm>
          <a:prstGeom prst="rect">
            <a:avLst/>
          </a:prstGeom>
          <a:noFill/>
        </p:spPr>
        <p:txBody>
          <a:bodyPr wrap="square" rtlCol="0">
            <a:spAutoFit/>
          </a:bodyPr>
          <a:lstStyle/>
          <a:p>
            <a:r>
              <a:rPr lang="it-IT" sz="1000" b="1" dirty="0">
                <a:latin typeface="Cambria" panose="02040503050406030204" pitchFamily="18" charset="0"/>
              </a:rPr>
              <a:t>Transformed domain:</a:t>
            </a:r>
          </a:p>
          <a:p>
            <a:pPr marL="171450" indent="-171450">
              <a:buFont typeface="Arial" panose="020B0604020202020204" pitchFamily="34" charset="0"/>
              <a:buChar char="•"/>
            </a:pPr>
            <a:r>
              <a:rPr lang="it-IT" sz="1000" dirty="0">
                <a:latin typeface="Cambria" panose="02040503050406030204" pitchFamily="18" charset="0"/>
              </a:rPr>
              <a:t>Red crosses </a:t>
            </a:r>
            <a:r>
              <a:rPr lang="it-IT" sz="1000" dirty="0">
                <a:latin typeface="Cambria" panose="02040503050406030204" pitchFamily="18" charset="0"/>
              </a:rPr>
              <a:t>→ direction of interest</a:t>
            </a:r>
            <a:endParaRPr lang="it-IT" sz="1000" dirty="0">
              <a:latin typeface="Cambria" panose="02040503050406030204" pitchFamily="18" charset="0"/>
            </a:endParaRPr>
          </a:p>
          <a:p>
            <a:pPr marL="171450" indent="-171450">
              <a:buFont typeface="Arial" panose="020B0604020202020204" pitchFamily="34" charset="0"/>
              <a:buChar char="•"/>
            </a:pPr>
            <a:r>
              <a:rPr lang="it-IT" sz="1000" dirty="0">
                <a:latin typeface="Cambria" panose="02040503050406030204" pitchFamily="18" charset="0"/>
              </a:rPr>
              <a:t>Black dots (uniform) → uniform lattice over transformed domain</a:t>
            </a:r>
          </a:p>
          <a:p>
            <a:pPr marL="171450" indent="-171450">
              <a:buFont typeface="Arial" panose="020B0604020202020204" pitchFamily="34" charset="0"/>
              <a:buChar char="•"/>
            </a:pPr>
            <a:r>
              <a:rPr lang="it-IT" sz="1000" dirty="0">
                <a:latin typeface="Cambria" panose="02040503050406030204" pitchFamily="18" charset="0"/>
              </a:rPr>
              <a:t>Blu dot (non uniform) </a:t>
            </a:r>
            <a:r>
              <a:rPr lang="it-IT" sz="1000" dirty="0">
                <a:latin typeface="Cambria" panose="02040503050406030204" pitchFamily="18" charset="0"/>
              </a:rPr>
              <a:t>→ point of interest of the transformed domain</a:t>
            </a:r>
            <a:endParaRPr lang="it-IT" sz="1000" dirty="0">
              <a:latin typeface="Cambria" panose="02040503050406030204" pitchFamily="18" charset="0"/>
            </a:endParaRPr>
          </a:p>
        </p:txBody>
      </p:sp>
      <p:sp>
        <p:nvSpPr>
          <p:cNvPr id="11" name="TextBox 10"/>
          <p:cNvSpPr txBox="1"/>
          <p:nvPr/>
        </p:nvSpPr>
        <p:spPr>
          <a:xfrm>
            <a:off x="7452568" y="4479304"/>
            <a:ext cx="1301068" cy="677108"/>
          </a:xfrm>
          <a:prstGeom prst="rect">
            <a:avLst/>
          </a:prstGeom>
          <a:noFill/>
        </p:spPr>
        <p:txBody>
          <a:bodyPr wrap="square" rtlCol="0">
            <a:spAutoFit/>
          </a:bodyPr>
          <a:lstStyle/>
          <a:p>
            <a:r>
              <a:rPr lang="it-IT" sz="1400" b="1" dirty="0">
                <a:latin typeface="Cambria" panose="02040503050406030204" pitchFamily="18" charset="0"/>
              </a:rPr>
              <a:t>Pruned FFT</a:t>
            </a:r>
          </a:p>
          <a:p>
            <a:r>
              <a:rPr lang="it-IT" sz="1200" dirty="0">
                <a:latin typeface="Cambria" panose="02040503050406030204" pitchFamily="18" charset="0"/>
              </a:rPr>
              <a:t>(</a:t>
            </a:r>
            <a:r>
              <a:rPr lang="it-IT" sz="1200" u="sng" dirty="0">
                <a:latin typeface="Cambria" panose="02040503050406030204" pitchFamily="18" charset="0"/>
              </a:rPr>
              <a:t>no existing code prior this work)</a:t>
            </a:r>
          </a:p>
        </p:txBody>
      </p:sp>
    </p:spTree>
    <p:extLst>
      <p:ext uri="{BB962C8B-B14F-4D97-AF65-F5344CB8AC3E}">
        <p14:creationId xmlns:p14="http://schemas.microsoft.com/office/powerpoint/2010/main" val="7623217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65920" y="1196752"/>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mj-lt"/>
              <a:buAutoNum type="arabicPeriod" startAt="2"/>
            </a:pPr>
            <a:r>
              <a:rPr lang="en-US" sz="2000" dirty="0">
                <a:latin typeface="Cambria" panose="02040503050406030204" pitchFamily="18" charset="0"/>
              </a:rPr>
              <a:t>Calculating the far field radiated by such equivalent currents</a:t>
            </a: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r>
              <a:rPr lang="en-US" sz="1800" u="sng" dirty="0">
                <a:latin typeface="Cambria" panose="02040503050406030204" pitchFamily="18" charset="0"/>
              </a:rPr>
              <a:t>Next step:</a:t>
            </a:r>
            <a:r>
              <a:rPr lang="en-US" sz="1800" dirty="0">
                <a:latin typeface="Cambria" panose="02040503050406030204" pitchFamily="18" charset="0"/>
              </a:rPr>
              <a:t> </a:t>
            </a:r>
            <a:r>
              <a:rPr lang="en-US" sz="1200" dirty="0">
                <a:latin typeface="Cambria" panose="02040503050406030204" pitchFamily="18" charset="0"/>
              </a:rPr>
              <a:t>(to be accomplished during the time-extension)</a:t>
            </a:r>
            <a:endParaRPr lang="en-US" sz="1800" dirty="0">
              <a:latin typeface="Cambria" panose="02040503050406030204" pitchFamily="18" charset="0"/>
            </a:endParaRPr>
          </a:p>
          <a:p>
            <a:pPr algn="just"/>
            <a:r>
              <a:rPr lang="en-US" sz="1400" dirty="0">
                <a:latin typeface="Cambria" panose="02040503050406030204" pitchFamily="18" charset="0"/>
              </a:rPr>
              <a:t>Follow a build-up approach with increasing algorithmical difficulty</a:t>
            </a:r>
          </a:p>
          <a:p>
            <a:pPr algn="just"/>
            <a:r>
              <a:rPr lang="en-US" sz="1400" dirty="0">
                <a:latin typeface="Cambria" panose="02040503050406030204" pitchFamily="18" charset="0"/>
              </a:rPr>
              <a:t>Maintain 2D case</a:t>
            </a:r>
          </a:p>
          <a:p>
            <a:pPr algn="just"/>
            <a:r>
              <a:rPr lang="en-US" sz="1400" dirty="0">
                <a:latin typeface="Cambria" panose="02040503050406030204" pitchFamily="18" charset="0"/>
              </a:rPr>
              <a:t>Have the currents radiate just from the surface → this requires the “Domain decomposition”</a:t>
            </a:r>
          </a:p>
          <a:p>
            <a:pPr algn="just"/>
            <a:r>
              <a:rPr lang="en-US" sz="1400" dirty="0">
                <a:latin typeface="Cambria" panose="02040503050406030204" pitchFamily="18" charset="0"/>
              </a:rPr>
              <a:t>Overall, within these two 2D examples: </a:t>
            </a:r>
          </a:p>
          <a:p>
            <a:pPr lvl="1" algn="just"/>
            <a:r>
              <a:rPr lang="en-US" sz="1200" dirty="0">
                <a:latin typeface="Cambria" panose="02040503050406030204" pitchFamily="18" charset="0"/>
              </a:rPr>
              <a:t>Domain decomposition: optimize FFT on the non-transformed domain </a:t>
            </a:r>
          </a:p>
          <a:p>
            <a:pPr lvl="1" algn="just"/>
            <a:r>
              <a:rPr lang="en-US" sz="1200" dirty="0">
                <a:latin typeface="Cambria" panose="02040503050406030204" pitchFamily="18" charset="0"/>
              </a:rPr>
              <a:t>“Pruned” FFT optimize FFT on the transformed domain</a:t>
            </a:r>
          </a:p>
        </p:txBody>
      </p:sp>
      <p:pic>
        <p:nvPicPr>
          <p:cNvPr id="7" name="Picture 6"/>
          <p:cNvPicPr>
            <a:picLocks noChangeAspect="1"/>
          </p:cNvPicPr>
          <p:nvPr/>
        </p:nvPicPr>
        <p:blipFill>
          <a:blip r:embed="rId2"/>
          <a:stretch>
            <a:fillRect/>
          </a:stretch>
        </p:blipFill>
        <p:spPr>
          <a:xfrm>
            <a:off x="6210231" y="1661258"/>
            <a:ext cx="1834901" cy="1612693"/>
          </a:xfrm>
          <a:prstGeom prst="rect">
            <a:avLst/>
          </a:prstGeom>
        </p:spPr>
      </p:pic>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pic>
        <p:nvPicPr>
          <p:cNvPr id="6" name="Picture 5"/>
          <p:cNvPicPr>
            <a:picLocks noChangeAspect="1"/>
          </p:cNvPicPr>
          <p:nvPr/>
        </p:nvPicPr>
        <p:blipFill>
          <a:blip r:embed="rId3"/>
          <a:stretch>
            <a:fillRect/>
          </a:stretch>
        </p:blipFill>
        <p:spPr>
          <a:xfrm>
            <a:off x="3806795" y="1697398"/>
            <a:ext cx="1983145" cy="1540414"/>
          </a:xfrm>
          <a:prstGeom prst="rect">
            <a:avLst/>
          </a:prstGeom>
        </p:spPr>
      </p:pic>
      <p:sp>
        <p:nvSpPr>
          <p:cNvPr id="5" name="Slide Number Placeholder 4"/>
          <p:cNvSpPr>
            <a:spLocks noGrp="1"/>
          </p:cNvSpPr>
          <p:nvPr>
            <p:ph type="sldNum" sz="quarter" idx="12"/>
          </p:nvPr>
        </p:nvSpPr>
        <p:spPr/>
        <p:txBody>
          <a:bodyPr/>
          <a:lstStyle/>
          <a:p>
            <a:fld id="{26848A72-3DD7-42C3-AB6C-2FF2861DA9F6}" type="slidenum">
              <a:rPr lang="it-IT" smtClean="0"/>
              <a:t>23</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13"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pic>
        <p:nvPicPr>
          <p:cNvPr id="3" name="Picture 2"/>
          <p:cNvPicPr>
            <a:picLocks noChangeAspect="1"/>
          </p:cNvPicPr>
          <p:nvPr/>
        </p:nvPicPr>
        <p:blipFill>
          <a:blip r:embed="rId5"/>
          <a:stretch>
            <a:fillRect/>
          </a:stretch>
        </p:blipFill>
        <p:spPr>
          <a:xfrm>
            <a:off x="1315103" y="1713007"/>
            <a:ext cx="2071401" cy="1536846"/>
          </a:xfrm>
          <a:prstGeom prst="rect">
            <a:avLst/>
          </a:prstGeom>
        </p:spPr>
      </p:pic>
    </p:spTree>
    <p:extLst>
      <p:ext uri="{BB962C8B-B14F-4D97-AF65-F5344CB8AC3E}">
        <p14:creationId xmlns:p14="http://schemas.microsoft.com/office/powerpoint/2010/main" val="4560566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765920" y="1196752"/>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gn="just">
              <a:buFont typeface="+mj-lt"/>
              <a:buAutoNum type="arabicPeriod" startAt="2"/>
            </a:pPr>
            <a:r>
              <a:rPr lang="en-US" sz="2000" dirty="0">
                <a:latin typeface="Cambria" panose="02040503050406030204" pitchFamily="18" charset="0"/>
              </a:rPr>
              <a:t>Calculating the far field radiated by such equivalent currents</a:t>
            </a: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r>
              <a:rPr lang="en-US" sz="1800" u="sng" dirty="0">
                <a:latin typeface="Cambria" panose="02040503050406030204" pitchFamily="18" charset="0"/>
              </a:rPr>
              <a:t>Final step:</a:t>
            </a:r>
            <a:r>
              <a:rPr lang="en-US" sz="1800" dirty="0">
                <a:latin typeface="Cambria" panose="02040503050406030204" pitchFamily="18" charset="0"/>
              </a:rPr>
              <a:t> </a:t>
            </a:r>
            <a:r>
              <a:rPr lang="en-US" sz="1200" dirty="0">
                <a:latin typeface="Cambria" panose="02040503050406030204" pitchFamily="18" charset="0"/>
              </a:rPr>
              <a:t>(not likely to be accomplished within the time limits of this PhD) </a:t>
            </a:r>
          </a:p>
          <a:p>
            <a:pPr algn="just"/>
            <a:r>
              <a:rPr lang="en-US" sz="1400" dirty="0">
                <a:latin typeface="Cambria" panose="02040503050406030204" pitchFamily="18" charset="0"/>
              </a:rPr>
              <a:t>Follow a build-up approach with increasing algorithmical difficulty</a:t>
            </a:r>
          </a:p>
          <a:p>
            <a:pPr algn="just"/>
            <a:r>
              <a:rPr lang="en-US" sz="1400" dirty="0">
                <a:latin typeface="Cambria" panose="02040503050406030204" pitchFamily="18" charset="0"/>
              </a:rPr>
              <a:t>Step up to 3D case</a:t>
            </a:r>
          </a:p>
          <a:p>
            <a:pPr algn="just"/>
            <a:r>
              <a:rPr lang="en-US" sz="1400" dirty="0">
                <a:latin typeface="Cambria" panose="02040503050406030204" pitchFamily="18" charset="0"/>
              </a:rPr>
              <a:t>Repeat radiation from within the volume </a:t>
            </a:r>
          </a:p>
          <a:p>
            <a:pPr algn="just"/>
            <a:r>
              <a:rPr lang="en-US" sz="1400" dirty="0">
                <a:latin typeface="Cambria" panose="02040503050406030204" pitchFamily="18" charset="0"/>
              </a:rPr>
              <a:t>Step up to radiation from surface</a:t>
            </a:r>
          </a:p>
          <a:p>
            <a:pPr algn="just"/>
            <a:r>
              <a:rPr lang="en-US" sz="1400" dirty="0">
                <a:latin typeface="Cambria" panose="02040503050406030204" pitchFamily="18" charset="0"/>
              </a:rPr>
              <a:t>Technical difficulties:</a:t>
            </a:r>
          </a:p>
          <a:p>
            <a:pPr lvl="1" algn="just"/>
            <a:r>
              <a:rPr lang="en-US" sz="1200" dirty="0">
                <a:latin typeface="Cambria" panose="02040503050406030204" pitchFamily="18" charset="0"/>
              </a:rPr>
              <a:t>3D “pruned” FFT does not exist yet</a:t>
            </a:r>
          </a:p>
          <a:p>
            <a:pPr lvl="1" algn="just"/>
            <a:r>
              <a:rPr lang="en-US" sz="1200" dirty="0">
                <a:latin typeface="Cambria" panose="02040503050406030204" pitchFamily="18" charset="0"/>
              </a:rPr>
              <a:t>Significant memory requirements</a:t>
            </a:r>
          </a:p>
        </p:txBody>
      </p:sp>
      <p:pic>
        <p:nvPicPr>
          <p:cNvPr id="7" name="Picture 6"/>
          <p:cNvPicPr>
            <a:picLocks noChangeAspect="1"/>
          </p:cNvPicPr>
          <p:nvPr/>
        </p:nvPicPr>
        <p:blipFill>
          <a:blip r:embed="rId2"/>
          <a:stretch>
            <a:fillRect/>
          </a:stretch>
        </p:blipFill>
        <p:spPr>
          <a:xfrm>
            <a:off x="6210231" y="1661258"/>
            <a:ext cx="1834901" cy="1612693"/>
          </a:xfrm>
          <a:prstGeom prst="rect">
            <a:avLst/>
          </a:prstGeom>
        </p:spPr>
      </p:pic>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pic>
        <p:nvPicPr>
          <p:cNvPr id="6" name="Picture 5"/>
          <p:cNvPicPr>
            <a:picLocks noChangeAspect="1"/>
          </p:cNvPicPr>
          <p:nvPr/>
        </p:nvPicPr>
        <p:blipFill>
          <a:blip r:embed="rId3"/>
          <a:stretch>
            <a:fillRect/>
          </a:stretch>
        </p:blipFill>
        <p:spPr>
          <a:xfrm>
            <a:off x="3806795" y="1697398"/>
            <a:ext cx="1983145" cy="1540414"/>
          </a:xfrm>
          <a:prstGeom prst="rect">
            <a:avLst/>
          </a:prstGeom>
        </p:spPr>
      </p:pic>
      <p:sp>
        <p:nvSpPr>
          <p:cNvPr id="5" name="Slide Number Placeholder 4"/>
          <p:cNvSpPr>
            <a:spLocks noGrp="1"/>
          </p:cNvSpPr>
          <p:nvPr>
            <p:ph type="sldNum" sz="quarter" idx="12"/>
          </p:nvPr>
        </p:nvSpPr>
        <p:spPr/>
        <p:txBody>
          <a:bodyPr/>
          <a:lstStyle/>
          <a:p>
            <a:fld id="{26848A72-3DD7-42C3-AB6C-2FF2861DA9F6}" type="slidenum">
              <a:rPr lang="it-IT" smtClean="0"/>
              <a:t>24</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13" name="Immagin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pic>
        <p:nvPicPr>
          <p:cNvPr id="3" name="Picture 2"/>
          <p:cNvPicPr>
            <a:picLocks noChangeAspect="1"/>
          </p:cNvPicPr>
          <p:nvPr/>
        </p:nvPicPr>
        <p:blipFill>
          <a:blip r:embed="rId5"/>
          <a:stretch>
            <a:fillRect/>
          </a:stretch>
        </p:blipFill>
        <p:spPr>
          <a:xfrm>
            <a:off x="1315103" y="1713007"/>
            <a:ext cx="2071401" cy="1536846"/>
          </a:xfrm>
          <a:prstGeom prst="rect">
            <a:avLst/>
          </a:prstGeom>
        </p:spPr>
      </p:pic>
    </p:spTree>
    <p:extLst>
      <p:ext uri="{BB962C8B-B14F-4D97-AF65-F5344CB8AC3E}">
        <p14:creationId xmlns:p14="http://schemas.microsoft.com/office/powerpoint/2010/main" val="4874238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25</a:t>
            </a:fld>
            <a:endParaRPr lang="it-IT"/>
          </a:p>
        </p:txBody>
      </p:sp>
      <p:pic>
        <p:nvPicPr>
          <p:cNvPr id="6"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733256"/>
            <a:ext cx="1905000" cy="1087755"/>
          </a:xfrm>
          <a:prstGeom prst="rect">
            <a:avLst/>
          </a:prstGeom>
        </p:spPr>
      </p:pic>
      <p:graphicFrame>
        <p:nvGraphicFramePr>
          <p:cNvPr id="8" name="Diagram 7"/>
          <p:cNvGraphicFramePr/>
          <p:nvPr>
            <p:extLst>
              <p:ext uri="{D42A27DB-BD31-4B8C-83A1-F6EECF244321}">
                <p14:modId xmlns:p14="http://schemas.microsoft.com/office/powerpoint/2010/main" val="1305695976"/>
              </p:ext>
            </p:extLst>
          </p:nvPr>
        </p:nvGraphicFramePr>
        <p:xfrm>
          <a:off x="2206080" y="1372233"/>
          <a:ext cx="6624736" cy="42484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Footer Placeholder 3"/>
          <p:cNvSpPr>
            <a:spLocks noGrp="1"/>
          </p:cNvSpPr>
          <p:nvPr>
            <p:ph type="ftr" sz="quarter" idx="11"/>
          </p:nvPr>
        </p:nvSpPr>
        <p:spPr>
          <a:xfrm>
            <a:off x="3124200" y="6356350"/>
            <a:ext cx="2895600" cy="365125"/>
          </a:xfrm>
        </p:spPr>
        <p:txBody>
          <a:bodyPr/>
          <a:lstStyle/>
          <a:p>
            <a:r>
              <a:rPr lang="it-IT" sz="1400" dirty="0">
                <a:latin typeface="Cambria" panose="02040503050406030204" pitchFamily="18" charset="0"/>
              </a:rPr>
              <a:t>Jonas </a:t>
            </a:r>
            <a:r>
              <a:rPr lang="it-IT" sz="1400" dirty="0" err="1">
                <a:latin typeface="Cambria" panose="02040503050406030204" pitchFamily="18" charset="0"/>
              </a:rPr>
              <a:t>Piccinotti</a:t>
            </a:r>
            <a:endParaRPr lang="it-IT" sz="1400" dirty="0">
              <a:latin typeface="Cambria" panose="02040503050406030204" pitchFamily="18" charset="0"/>
            </a:endParaRPr>
          </a:p>
        </p:txBody>
      </p:sp>
      <p:sp>
        <p:nvSpPr>
          <p:cNvPr id="10"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13" name="Content Placeholder 2"/>
          <p:cNvSpPr txBox="1">
            <a:spLocks/>
          </p:cNvSpPr>
          <p:nvPr/>
        </p:nvSpPr>
        <p:spPr>
          <a:xfrm>
            <a:off x="765920" y="1196752"/>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1800" u="sng" dirty="0">
                <a:latin typeface="Cambria" panose="02040503050406030204" pitchFamily="18" charset="0"/>
              </a:rPr>
              <a:t>Acceleration recap</a:t>
            </a:r>
            <a:r>
              <a:rPr lang="en-US" sz="2000" u="sng" dirty="0">
                <a:latin typeface="Cambria" panose="02040503050406030204" pitchFamily="18" charset="0"/>
              </a:rPr>
              <a:t>:</a:t>
            </a: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200" dirty="0">
              <a:latin typeface="Cambria" panose="02040503050406030204" pitchFamily="18" charset="0"/>
            </a:endParaRPr>
          </a:p>
        </p:txBody>
      </p:sp>
    </p:spTree>
    <p:extLst>
      <p:ext uri="{BB962C8B-B14F-4D97-AF65-F5344CB8AC3E}">
        <p14:creationId xmlns:p14="http://schemas.microsoft.com/office/powerpoint/2010/main" val="14261281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26</a:t>
            </a:fld>
            <a:endParaRPr lang="it-IT"/>
          </a:p>
        </p:txBody>
      </p:sp>
      <p:pic>
        <p:nvPicPr>
          <p:cNvPr id="6"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733256"/>
            <a:ext cx="1905000" cy="1087755"/>
          </a:xfrm>
          <a:prstGeom prst="rect">
            <a:avLst/>
          </a:prstGeom>
        </p:spPr>
      </p:pic>
      <p:sp>
        <p:nvSpPr>
          <p:cNvPr id="9" name="Footer Placeholder 3"/>
          <p:cNvSpPr>
            <a:spLocks noGrp="1"/>
          </p:cNvSpPr>
          <p:nvPr>
            <p:ph type="ftr" sz="quarter" idx="11"/>
          </p:nvPr>
        </p:nvSpPr>
        <p:spPr>
          <a:xfrm>
            <a:off x="3124200" y="6356350"/>
            <a:ext cx="2895600" cy="365125"/>
          </a:xfrm>
        </p:spPr>
        <p:txBody>
          <a:bodyPr/>
          <a:lstStyle/>
          <a:p>
            <a:r>
              <a:rPr lang="it-IT" sz="1400" dirty="0">
                <a:latin typeface="Cambria" panose="02040503050406030204" pitchFamily="18" charset="0"/>
              </a:rPr>
              <a:t>Jonas </a:t>
            </a:r>
            <a:r>
              <a:rPr lang="it-IT" sz="1400" dirty="0" err="1">
                <a:latin typeface="Cambria" panose="02040503050406030204" pitchFamily="18" charset="0"/>
              </a:rPr>
              <a:t>Piccinotti</a:t>
            </a:r>
            <a:endParaRPr lang="it-IT" sz="1400" dirty="0">
              <a:latin typeface="Cambria" panose="02040503050406030204" pitchFamily="18" charset="0"/>
            </a:endParaRPr>
          </a:p>
        </p:txBody>
      </p:sp>
      <p:sp>
        <p:nvSpPr>
          <p:cNvPr id="10"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Products</a:t>
            </a:r>
          </a:p>
        </p:txBody>
      </p:sp>
      <p:sp>
        <p:nvSpPr>
          <p:cNvPr id="13" name="Content Placeholder 2"/>
          <p:cNvSpPr txBox="1">
            <a:spLocks/>
          </p:cNvSpPr>
          <p:nvPr/>
        </p:nvSpPr>
        <p:spPr>
          <a:xfrm>
            <a:off x="765920" y="1196752"/>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en-US" sz="2000" u="sng" dirty="0">
                <a:latin typeface="Cambria" panose="02040503050406030204" pitchFamily="18" charset="0"/>
              </a:rPr>
              <a:t>Third year </a:t>
            </a:r>
            <a:r>
              <a:rPr lang="en-US" sz="2000" u="sng" dirty="0" err="1">
                <a:latin typeface="Cambria" panose="02040503050406030204" pitchFamily="18" charset="0"/>
              </a:rPr>
              <a:t>pubblications</a:t>
            </a:r>
            <a:r>
              <a:rPr lang="en-US" sz="2000" u="sng" dirty="0">
                <a:latin typeface="Cambria" panose="02040503050406030204" pitchFamily="18" charset="0"/>
              </a:rPr>
              <a:t>:</a:t>
            </a:r>
          </a:p>
          <a:p>
            <a:pPr marL="0" indent="0" algn="just">
              <a:buNone/>
            </a:pPr>
            <a:endParaRPr lang="en-US" sz="2000" dirty="0">
              <a:latin typeface="Cambria" panose="02040503050406030204" pitchFamily="18" charset="0"/>
            </a:endParaRPr>
          </a:p>
          <a:p>
            <a:pPr>
              <a:buFont typeface="+mj-lt"/>
              <a:buAutoNum type="arabicPeriod"/>
            </a:pPr>
            <a:r>
              <a:rPr lang="en-US" sz="1400" i="1" dirty="0">
                <a:latin typeface="Cambria" panose="02040503050406030204" pitchFamily="18" charset="0"/>
              </a:rPr>
              <a:t>Italian Air Force interest in RCS studies and Low Observability features for airborne assets </a:t>
            </a:r>
            <a:br>
              <a:rPr lang="en-US" sz="1400" dirty="0">
                <a:latin typeface="Cambria" panose="02040503050406030204" pitchFamily="18" charset="0"/>
              </a:rPr>
            </a:br>
            <a:r>
              <a:rPr lang="en-US" sz="1400" dirty="0" err="1">
                <a:latin typeface="Cambria" panose="02040503050406030204" pitchFamily="18" charset="0"/>
              </a:rPr>
              <a:t>Mercurio</a:t>
            </a:r>
            <a:r>
              <a:rPr lang="en-US" sz="1400" dirty="0">
                <a:latin typeface="Cambria" panose="02040503050406030204" pitchFamily="18" charset="0"/>
              </a:rPr>
              <a:t>, Piccinotti </a:t>
            </a:r>
            <a:br>
              <a:rPr lang="en-US" sz="1400" dirty="0">
                <a:latin typeface="Cambria" panose="02040503050406030204" pitchFamily="18" charset="0"/>
              </a:rPr>
            </a:br>
            <a:r>
              <a:rPr lang="en-US" sz="1400" dirty="0">
                <a:latin typeface="Cambria" panose="02040503050406030204" pitchFamily="18" charset="0"/>
              </a:rPr>
              <a:t>Oral presentation supported by slides </a:t>
            </a:r>
            <a:br>
              <a:rPr lang="en-US" sz="1400" dirty="0">
                <a:latin typeface="Cambria" panose="02040503050406030204" pitchFamily="18" charset="0"/>
              </a:rPr>
            </a:br>
            <a:r>
              <a:rPr lang="en-US" sz="1400" dirty="0">
                <a:latin typeface="Cambria" panose="02040503050406030204" pitchFamily="18" charset="0"/>
              </a:rPr>
              <a:t>AMTA European Regional Event 2016 </a:t>
            </a:r>
            <a:br>
              <a:rPr lang="en-US" sz="1400" dirty="0">
                <a:latin typeface="Cambria" panose="02040503050406030204" pitchFamily="18" charset="0"/>
              </a:rPr>
            </a:br>
            <a:r>
              <a:rPr lang="en-US" sz="1400" dirty="0">
                <a:latin typeface="Cambria" panose="02040503050406030204" pitchFamily="18" charset="0"/>
              </a:rPr>
              <a:t>Naples </a:t>
            </a:r>
            <a:br>
              <a:rPr lang="en-US" sz="1400" dirty="0">
                <a:latin typeface="Cambria" panose="02040503050406030204" pitchFamily="18" charset="0"/>
              </a:rPr>
            </a:br>
            <a:r>
              <a:rPr lang="en-US" sz="1400" dirty="0">
                <a:latin typeface="Cambria" panose="02040503050406030204" pitchFamily="18" charset="0"/>
              </a:rPr>
              <a:t>23 MAY 2016</a:t>
            </a:r>
          </a:p>
          <a:p>
            <a:pPr algn="just">
              <a:buFont typeface="+mj-lt"/>
              <a:buAutoNum type="arabicPeriod"/>
            </a:pPr>
            <a:endParaRPr lang="en-US" sz="1400" dirty="0">
              <a:latin typeface="Cambria" panose="02040503050406030204" pitchFamily="18" charset="0"/>
            </a:endParaRPr>
          </a:p>
          <a:p>
            <a:pPr>
              <a:buFont typeface="+mj-lt"/>
              <a:buAutoNum type="arabicPeriod"/>
            </a:pPr>
            <a:r>
              <a:rPr lang="en-US" sz="1400" i="1" dirty="0">
                <a:latin typeface="Cambria" panose="02040503050406030204" pitchFamily="18" charset="0"/>
              </a:rPr>
              <a:t>Efficient Computing of Far-Field Radiation in 2D</a:t>
            </a:r>
            <a:br>
              <a:rPr lang="en-US" sz="1400" dirty="0">
                <a:latin typeface="Cambria" panose="02040503050406030204" pitchFamily="18" charset="0"/>
              </a:rPr>
            </a:br>
            <a:r>
              <a:rPr lang="en-US" sz="1400" dirty="0">
                <a:latin typeface="Cambria" panose="02040503050406030204" pitchFamily="18" charset="0"/>
              </a:rPr>
              <a:t>Capozzoli, </a:t>
            </a:r>
            <a:r>
              <a:rPr lang="en-US" sz="1400" dirty="0" err="1">
                <a:latin typeface="Cambria" panose="02040503050406030204" pitchFamily="18" charset="0"/>
              </a:rPr>
              <a:t>Curcio</a:t>
            </a:r>
            <a:r>
              <a:rPr lang="en-US" sz="1400" dirty="0">
                <a:latin typeface="Cambria" panose="02040503050406030204" pitchFamily="18" charset="0"/>
              </a:rPr>
              <a:t>, </a:t>
            </a:r>
            <a:r>
              <a:rPr lang="en-US" sz="1400" dirty="0" err="1">
                <a:latin typeface="Cambria" panose="02040503050406030204" pitchFamily="18" charset="0"/>
              </a:rPr>
              <a:t>Liseno</a:t>
            </a:r>
            <a:r>
              <a:rPr lang="en-US" sz="1400" dirty="0">
                <a:latin typeface="Cambria" panose="02040503050406030204" pitchFamily="18" charset="0"/>
              </a:rPr>
              <a:t>, Piccinotti</a:t>
            </a:r>
            <a:br>
              <a:rPr lang="en-US" sz="1400" dirty="0">
                <a:latin typeface="Cambria" panose="02040503050406030204" pitchFamily="18" charset="0"/>
              </a:rPr>
            </a:br>
            <a:r>
              <a:rPr lang="en-US" sz="1400" dirty="0">
                <a:latin typeface="Cambria" panose="02040503050406030204" pitchFamily="18" charset="0"/>
              </a:rPr>
              <a:t>Letter for the IEEE Antennas and Wireless Propagation Letters </a:t>
            </a:r>
            <a:br>
              <a:rPr lang="en-US" sz="1400" dirty="0">
                <a:latin typeface="Cambria" panose="02040503050406030204" pitchFamily="18" charset="0"/>
              </a:rPr>
            </a:br>
            <a:r>
              <a:rPr lang="en-US" sz="1400" dirty="0">
                <a:latin typeface="Cambria" panose="02040503050406030204" pitchFamily="18" charset="0"/>
              </a:rPr>
              <a:t>21 FEB 2017</a:t>
            </a: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200" dirty="0">
              <a:latin typeface="Cambria" panose="02040503050406030204" pitchFamily="18" charset="0"/>
            </a:endParaRPr>
          </a:p>
        </p:txBody>
      </p:sp>
    </p:spTree>
    <p:extLst>
      <p:ext uri="{BB962C8B-B14F-4D97-AF65-F5344CB8AC3E}">
        <p14:creationId xmlns:p14="http://schemas.microsoft.com/office/powerpoint/2010/main" val="30549118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26848A72-3DD7-42C3-AB6C-2FF2861DA9F6}" type="slidenum">
              <a:rPr lang="it-IT" smtClean="0"/>
              <a:t>27</a:t>
            </a:fld>
            <a:endParaRPr lang="it-IT"/>
          </a:p>
        </p:txBody>
      </p:sp>
      <p:pic>
        <p:nvPicPr>
          <p:cNvPr id="6"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733256"/>
            <a:ext cx="1905000" cy="1087755"/>
          </a:xfrm>
          <a:prstGeom prst="rect">
            <a:avLst/>
          </a:prstGeom>
        </p:spPr>
      </p:pic>
      <p:sp>
        <p:nvSpPr>
          <p:cNvPr id="9" name="Footer Placeholder 3"/>
          <p:cNvSpPr>
            <a:spLocks noGrp="1"/>
          </p:cNvSpPr>
          <p:nvPr>
            <p:ph type="ftr" sz="quarter" idx="11"/>
          </p:nvPr>
        </p:nvSpPr>
        <p:spPr>
          <a:xfrm>
            <a:off x="3124200" y="6356350"/>
            <a:ext cx="2895600" cy="365125"/>
          </a:xfrm>
        </p:spPr>
        <p:txBody>
          <a:bodyPr/>
          <a:lstStyle/>
          <a:p>
            <a:r>
              <a:rPr lang="it-IT" sz="1400" dirty="0">
                <a:latin typeface="Cambria" panose="02040503050406030204" pitchFamily="18" charset="0"/>
              </a:rPr>
              <a:t>Jonas </a:t>
            </a:r>
            <a:r>
              <a:rPr lang="it-IT" sz="1400" dirty="0" err="1">
                <a:latin typeface="Cambria" panose="02040503050406030204" pitchFamily="18" charset="0"/>
              </a:rPr>
              <a:t>Piccinotti</a:t>
            </a:r>
            <a:endParaRPr lang="it-IT" sz="1400" dirty="0">
              <a:latin typeface="Cambria" panose="02040503050406030204" pitchFamily="18" charset="0"/>
            </a:endParaRPr>
          </a:p>
        </p:txBody>
      </p:sp>
      <p:sp>
        <p:nvSpPr>
          <p:cNvPr id="10"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Questions</a:t>
            </a:r>
          </a:p>
        </p:txBody>
      </p:sp>
      <p:sp>
        <p:nvSpPr>
          <p:cNvPr id="13" name="Content Placeholder 2"/>
          <p:cNvSpPr txBox="1">
            <a:spLocks/>
          </p:cNvSpPr>
          <p:nvPr/>
        </p:nvSpPr>
        <p:spPr>
          <a:xfrm>
            <a:off x="765920" y="1196752"/>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800" dirty="0">
              <a:latin typeface="Cambria" panose="02040503050406030204" pitchFamily="18" charset="0"/>
            </a:endParaRPr>
          </a:p>
          <a:p>
            <a:pPr marL="0" indent="0" algn="just">
              <a:buNone/>
            </a:pPr>
            <a:endParaRPr lang="en-US" sz="1200" dirty="0">
              <a:latin typeface="Cambria" panose="02040503050406030204" pitchFamily="18" charset="0"/>
            </a:endParaRPr>
          </a:p>
        </p:txBody>
      </p:sp>
    </p:spTree>
    <p:extLst>
      <p:ext uri="{BB962C8B-B14F-4D97-AF65-F5344CB8AC3E}">
        <p14:creationId xmlns:p14="http://schemas.microsoft.com/office/powerpoint/2010/main" val="3622151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1520" y="260648"/>
            <a:ext cx="8435280" cy="5544616"/>
          </a:xfrm>
        </p:spPr>
        <p:txBody>
          <a:bodyPr>
            <a:noAutofit/>
          </a:bodyPr>
          <a:lstStyle/>
          <a:p>
            <a:pPr marL="88900" lvl="1" indent="-88900">
              <a:buFontTx/>
              <a:buChar char="-"/>
            </a:pPr>
            <a:r>
              <a:rPr lang="it-IT" sz="1200" b="1" dirty="0"/>
              <a:t>RCS monostatica: </a:t>
            </a:r>
            <a:r>
              <a:rPr lang="it-IT" sz="1200" dirty="0"/>
              <a:t>integrale di radiazione calcolato in un’unica direzione, è una somma di contributi di corrente e quindi è veloce il calcolo. Somma parallela con riduzione. In molto casi questo caso è più he sufficienti e la radiazione delle correnti di ottica fisica non è troppo oneroso (che è il vero termine oneroso, mentre la radiazione è rapida). Nostro codice 98 s, FEKO GO/PO 36h, IDS 1.5 h.</a:t>
            </a:r>
          </a:p>
          <a:p>
            <a:pPr marL="88900" lvl="1" indent="-88900">
              <a:buFontTx/>
              <a:buChar char="-"/>
            </a:pPr>
            <a:endParaRPr lang="it-IT" sz="1200" dirty="0"/>
          </a:p>
          <a:p>
            <a:pPr marL="88900" lvl="1" indent="-88900">
              <a:buFontTx/>
              <a:buChar char="-"/>
            </a:pPr>
            <a:r>
              <a:rPr lang="it-IT" sz="1200" b="1" dirty="0"/>
              <a:t>RCS multistatica </a:t>
            </a:r>
            <a:r>
              <a:rPr lang="it-IT" sz="1200" dirty="0"/>
              <a:t>(contromisura alle tecnologie stealth&gt; ragion per cui è interessante calcolare la RCS multistatica &gt; giustificare bene questo punto): da ogni direzione di incidenza re-irradio in tutte le altre direzioni. Complicato. Integrale invece di somma. La radiazione qui è onerosa perché uso tutto le direzioni. Qui nel multistatico occorre accelerare il raytrac. Occorre anche accelerare la radiazione. Come si accelera la radiazione? Con la NUFFT. Per ora abbiamo fatto in 2D col caso volumico. Noi vogliamo fare il caso 3D da una superficie.  Col PEC le correnti stanno solo su superficie. </a:t>
            </a:r>
          </a:p>
          <a:p>
            <a:pPr marL="0" lvl="1" indent="0">
              <a:buNone/>
            </a:pPr>
            <a:endParaRPr lang="it-IT" sz="1200" dirty="0"/>
          </a:p>
          <a:p>
            <a:pPr marL="88900" lvl="1" indent="-88900">
              <a:buFontTx/>
              <a:buChar char="-"/>
            </a:pPr>
            <a:r>
              <a:rPr lang="it-IT" sz="1200" b="1" dirty="0"/>
              <a:t>Caso più semplice: solo volume</a:t>
            </a:r>
            <a:r>
              <a:rPr lang="it-IT" sz="1200" dirty="0"/>
              <a:t>.  Trasformo un integrale in sommatoria. Compare kernel per la DFT. Ma le correnti sono conosciute solo in posizioni non uniformi. Da qui entra in gioco la NUFFT. I pallini neri sono il grligliato regolare della FFT. Le crocette rosse sono irregolari sia sul dominio non-trasf che trasf. Allora interpolo le crocette rosse sui pallini blu che stanno sul grigliato reg. trasformo sulla FFT. Esco sui pallini blu e poi torno sulle crocette rosse irregolari. Facendo così guadagno molto da un punto di vista computazionale. N^2 log (N) è la complessità ottenuta.  Chiarire che non mi servono TUTTI i pallini neri. Solo quelli blu perché mi interessano le crocette rosse. La FFT va da N ad N elementi. Ma se a me non interessanno tutti gli N elementi di uscita allora faccio una pruned FFT, che è una FFT potata. Nel piano t-s a me servono solo i pallini blu. Da qui mi serve la pruned FFT. Risparmio il 25% dei calcoli con i nostri numeri. Asintoticamente potrei arrivare a risparmiare il 50%. </a:t>
            </a:r>
          </a:p>
          <a:p>
            <a:pPr marL="88900" lvl="1" indent="-88900">
              <a:buFontTx/>
              <a:buChar char="-"/>
            </a:pPr>
            <a:endParaRPr lang="it-IT" sz="1200" dirty="0"/>
          </a:p>
          <a:p>
            <a:pPr marL="88900" lvl="1" indent="-88900">
              <a:buFontTx/>
              <a:buChar char="-"/>
            </a:pPr>
            <a:r>
              <a:rPr lang="it-IT" sz="1200" dirty="0"/>
              <a:t>Nel </a:t>
            </a:r>
            <a:r>
              <a:rPr lang="it-IT" sz="1200" b="1" dirty="0"/>
              <a:t>caso superficiale </a:t>
            </a:r>
            <a:r>
              <a:rPr lang="it-IT" sz="1200" dirty="0"/>
              <a:t>le crocette sono solo sul bordo e questo rende più le cose più complesse.   Next step: sfruttare la NUFFT 3D cosicchè posso fare la radiazione ancora da volume ma ora anche da superficie. La superficie di un volume cilindrico (volume 2d). Abbiamo precisione macchina, ovvero 10exp-11. i punti non sono regolari. In questa tesi bidimensionale di volume (già fatto) e bidimensionale di superficiale. Mentre il 3d.</a:t>
            </a:r>
          </a:p>
          <a:p>
            <a:pPr marL="88900" lvl="1" indent="-88900">
              <a:buFontTx/>
              <a:buChar char="-"/>
            </a:pPr>
            <a:endParaRPr lang="it-IT" sz="1200" dirty="0"/>
          </a:p>
          <a:p>
            <a:pPr marL="88900" lvl="1" indent="-88900">
              <a:buFontTx/>
              <a:buChar char="-"/>
            </a:pPr>
            <a:r>
              <a:rPr lang="it-IT" sz="1200" dirty="0"/>
              <a:t>Differenza tra sfoltire il dominio trasformato (pruned FFT) ed invece la «domain decomposition» nel dominio non trasformato</a:t>
            </a:r>
          </a:p>
          <a:p>
            <a:pPr marL="88900" lvl="1" indent="-88900">
              <a:buFontTx/>
              <a:buChar char="-"/>
            </a:pPr>
            <a:r>
              <a:rPr lang="it-IT" sz="1200" dirty="0"/>
              <a:t>Invece ll pruned FFT in ingresso non è conveniente</a:t>
            </a:r>
          </a:p>
          <a:p>
            <a:pPr marL="88900" lvl="1" indent="-88900">
              <a:buFontTx/>
              <a:buChar char="-"/>
            </a:pPr>
            <a:endParaRPr lang="it-IT" sz="1200" dirty="0"/>
          </a:p>
          <a:p>
            <a:pPr marL="88900" lvl="1" indent="-88900">
              <a:buFontTx/>
              <a:buChar char="-"/>
            </a:pPr>
            <a:r>
              <a:rPr lang="it-IT" sz="1200" dirty="0"/>
              <a:t>Tutto ciò perché la complessità computazionale è driven by i punti di ingresso più che da quelli di uscita. Quindi in gresso faccio la decompostion e in uscita la pruned.</a:t>
            </a:r>
          </a:p>
          <a:p>
            <a:pPr marL="88900" lvl="1" indent="-88900">
              <a:buFontTx/>
              <a:buChar char="-"/>
            </a:pPr>
            <a:endParaRPr lang="it-IT" sz="700" dirty="0"/>
          </a:p>
          <a:p>
            <a:pPr marL="0" lvl="1" indent="0">
              <a:buNone/>
            </a:pPr>
            <a:endParaRPr lang="it-IT" sz="700" dirty="0"/>
          </a:p>
          <a:p>
            <a:pPr marL="88900" lvl="1" indent="-88900">
              <a:buFontTx/>
              <a:buChar char="-"/>
            </a:pPr>
            <a:endParaRPr lang="it-IT" sz="700" dirty="0"/>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6848A72-3DD7-42C3-AB6C-2FF2861DA9F6}" type="slidenum">
              <a:rPr lang="it-IT" smtClean="0"/>
              <a:t>28</a:t>
            </a:fld>
            <a:endParaRPr lang="it-IT"/>
          </a:p>
        </p:txBody>
      </p:sp>
    </p:spTree>
    <p:extLst>
      <p:ext uri="{BB962C8B-B14F-4D97-AF65-F5344CB8AC3E}">
        <p14:creationId xmlns:p14="http://schemas.microsoft.com/office/powerpoint/2010/main" val="872609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it-IT" dirty="0">
                <a:latin typeface="Cambria" panose="02040503050406030204" pitchFamily="18" charset="0"/>
              </a:rPr>
              <a:t>Personal background</a:t>
            </a:r>
          </a:p>
        </p:txBody>
      </p:sp>
      <p:sp>
        <p:nvSpPr>
          <p:cNvPr id="3" name="Content Placeholder 2"/>
          <p:cNvSpPr>
            <a:spLocks noGrp="1"/>
          </p:cNvSpPr>
          <p:nvPr>
            <p:ph idx="1"/>
          </p:nvPr>
        </p:nvSpPr>
        <p:spPr>
          <a:xfrm>
            <a:off x="457200" y="1124744"/>
            <a:ext cx="8229600" cy="4525963"/>
          </a:xfrm>
        </p:spPr>
        <p:txBody>
          <a:bodyPr/>
          <a:lstStyle/>
          <a:p>
            <a:r>
              <a:rPr lang="it-IT" sz="2000" u="sng" dirty="0">
                <a:latin typeface="Cambria" panose="02040503050406030204" pitchFamily="18" charset="0"/>
              </a:rPr>
              <a:t>Graduation:</a:t>
            </a:r>
            <a:r>
              <a:rPr lang="it-IT" sz="2000" dirty="0">
                <a:latin typeface="Cambria" panose="02040503050406030204" pitchFamily="18" charset="0"/>
              </a:rPr>
              <a:t> M.S. </a:t>
            </a:r>
            <a:r>
              <a:rPr lang="it-IT" sz="2000" dirty="0" err="1">
                <a:latin typeface="Cambria" panose="02040503050406030204" pitchFamily="18" charset="0"/>
              </a:rPr>
              <a:t>Degree</a:t>
            </a:r>
            <a:r>
              <a:rPr lang="it-IT" sz="2000" dirty="0">
                <a:latin typeface="Cambria" panose="02040503050406030204" pitchFamily="18" charset="0"/>
              </a:rPr>
              <a:t> in </a:t>
            </a:r>
            <a:r>
              <a:rPr lang="it-IT" sz="2000" dirty="0" err="1">
                <a:latin typeface="Cambria" panose="02040503050406030204" pitchFamily="18" charset="0"/>
              </a:rPr>
              <a:t>Telecomunications</a:t>
            </a:r>
            <a:r>
              <a:rPr lang="it-IT" sz="2000" dirty="0">
                <a:latin typeface="Cambria" panose="02040503050406030204" pitchFamily="18" charset="0"/>
              </a:rPr>
              <a:t> </a:t>
            </a:r>
            <a:r>
              <a:rPr lang="it-IT" sz="2000" dirty="0" err="1">
                <a:latin typeface="Cambria" panose="02040503050406030204" pitchFamily="18" charset="0"/>
              </a:rPr>
              <a:t>Engineering</a:t>
            </a:r>
            <a:r>
              <a:rPr lang="it-IT" sz="2000" dirty="0">
                <a:latin typeface="Cambria" panose="02040503050406030204" pitchFamily="18" charset="0"/>
              </a:rPr>
              <a:t> with the </a:t>
            </a:r>
            <a:r>
              <a:rPr lang="it-IT" sz="2000" dirty="0" err="1">
                <a:latin typeface="Cambria" panose="02040503050406030204" pitchFamily="18" charset="0"/>
              </a:rPr>
              <a:t>thesis</a:t>
            </a:r>
            <a:r>
              <a:rPr lang="it-IT" sz="2000" dirty="0">
                <a:latin typeface="Cambria" panose="02040503050406030204" pitchFamily="18" charset="0"/>
              </a:rPr>
              <a:t> </a:t>
            </a:r>
            <a:r>
              <a:rPr lang="it-IT" sz="2000" dirty="0" err="1">
                <a:latin typeface="Cambria" panose="02040503050406030204" pitchFamily="18" charset="0"/>
              </a:rPr>
              <a:t>entitled</a:t>
            </a:r>
            <a:r>
              <a:rPr lang="it-IT" sz="2000" dirty="0">
                <a:latin typeface="Cambria" panose="02040503050406030204" pitchFamily="18" charset="0"/>
              </a:rPr>
              <a:t> "</a:t>
            </a:r>
            <a:r>
              <a:rPr lang="it-IT" sz="2000" dirty="0" err="1">
                <a:latin typeface="Cambria" panose="02040503050406030204" pitchFamily="18" charset="0"/>
              </a:rPr>
              <a:t>MoM</a:t>
            </a:r>
            <a:r>
              <a:rPr lang="it-IT" sz="2000" dirty="0">
                <a:latin typeface="Cambria" panose="02040503050406030204" pitchFamily="18" charset="0"/>
              </a:rPr>
              <a:t> per il calcolo di RCS su GPU", </a:t>
            </a:r>
            <a:r>
              <a:rPr lang="it-IT" sz="2000" dirty="0" err="1">
                <a:latin typeface="Cambria" panose="02040503050406030204" pitchFamily="18" charset="0"/>
              </a:rPr>
              <a:t>cum</a:t>
            </a:r>
            <a:r>
              <a:rPr lang="it-IT" sz="2000" dirty="0">
                <a:latin typeface="Cambria" panose="02040503050406030204" pitchFamily="18" charset="0"/>
              </a:rPr>
              <a:t> laude, </a:t>
            </a:r>
            <a:r>
              <a:rPr lang="it-IT" sz="2000" dirty="0" err="1">
                <a:latin typeface="Cambria" panose="02040503050406030204" pitchFamily="18" charset="0"/>
              </a:rPr>
              <a:t>december</a:t>
            </a:r>
            <a:r>
              <a:rPr lang="it-IT" sz="2000" dirty="0">
                <a:latin typeface="Cambria" panose="02040503050406030204" pitchFamily="18" charset="0"/>
              </a:rPr>
              <a:t> 2011</a:t>
            </a:r>
          </a:p>
          <a:p>
            <a:endParaRPr lang="it-IT" sz="1000" dirty="0">
              <a:latin typeface="Cambria" panose="02040503050406030204" pitchFamily="18" charset="0"/>
            </a:endParaRPr>
          </a:p>
          <a:p>
            <a:r>
              <a:rPr lang="it-IT" sz="2000" u="sng" dirty="0">
                <a:latin typeface="Cambria" panose="02040503050406030204" pitchFamily="18" charset="0"/>
              </a:rPr>
              <a:t>DIETI </a:t>
            </a:r>
            <a:r>
              <a:rPr lang="it-IT" sz="2000" u="sng" dirty="0" err="1">
                <a:latin typeface="Cambria" panose="02040503050406030204" pitchFamily="18" charset="0"/>
              </a:rPr>
              <a:t>group</a:t>
            </a:r>
            <a:r>
              <a:rPr lang="it-IT" sz="2000" u="sng" dirty="0">
                <a:latin typeface="Cambria" panose="02040503050406030204" pitchFamily="18" charset="0"/>
              </a:rPr>
              <a:t>:</a:t>
            </a:r>
            <a:r>
              <a:rPr lang="it-IT" sz="2000" dirty="0">
                <a:latin typeface="Cambria" panose="02040503050406030204" pitchFamily="18" charset="0"/>
              </a:rPr>
              <a:t> </a:t>
            </a:r>
            <a:r>
              <a:rPr lang="it-IT" sz="2000" dirty="0" err="1">
                <a:latin typeface="Cambria" panose="02040503050406030204" pitchFamily="18" charset="0"/>
              </a:rPr>
              <a:t>Electromagnetics</a:t>
            </a:r>
            <a:r>
              <a:rPr lang="it-IT" sz="2000" dirty="0">
                <a:latin typeface="Cambria" panose="02040503050406030204" pitchFamily="18" charset="0"/>
              </a:rPr>
              <a:t> – </a:t>
            </a:r>
            <a:r>
              <a:rPr lang="it-IT" sz="2000" dirty="0" err="1">
                <a:latin typeface="Cambria" panose="02040503050406030204" pitchFamily="18" charset="0"/>
              </a:rPr>
              <a:t>Capozzoli</a:t>
            </a:r>
            <a:r>
              <a:rPr lang="it-IT" sz="2000" dirty="0">
                <a:latin typeface="Cambria" panose="02040503050406030204" pitchFamily="18" charset="0"/>
              </a:rPr>
              <a:t>, Curcio, Liseno</a:t>
            </a:r>
          </a:p>
          <a:p>
            <a:pPr marL="0" indent="0">
              <a:buNone/>
            </a:pPr>
            <a:endParaRPr lang="it-IT" sz="1000" dirty="0">
              <a:latin typeface="Cambria" panose="02040503050406030204" pitchFamily="18" charset="0"/>
            </a:endParaRPr>
          </a:p>
          <a:p>
            <a:r>
              <a:rPr lang="it-IT" sz="2000" u="sng" dirty="0">
                <a:latin typeface="Cambria" panose="02040503050406030204" pitchFamily="18" charset="0"/>
              </a:rPr>
              <a:t>Cooperations:</a:t>
            </a:r>
          </a:p>
          <a:p>
            <a:pPr lvl="1"/>
            <a:r>
              <a:rPr lang="it-IT" sz="2000" dirty="0">
                <a:latin typeface="Cambria" panose="02040503050406030204" pitchFamily="18" charset="0"/>
              </a:rPr>
              <a:t>Ingegneria Dei Sistemi - IDS Corporation (Pisa)</a:t>
            </a:r>
          </a:p>
          <a:p>
            <a:pPr lvl="1"/>
            <a:r>
              <a:rPr lang="it-IT" sz="2000" dirty="0">
                <a:latin typeface="Cambria" panose="02040503050406030204" pitchFamily="18" charset="0"/>
              </a:rPr>
              <a:t>Flight Test Engineer @ Italian Air Force Flight Test Center (Pratica di Mare, Rome) </a:t>
            </a:r>
          </a:p>
          <a:p>
            <a:pPr lvl="1"/>
            <a:r>
              <a:rPr lang="it-IT" sz="2000" dirty="0">
                <a:latin typeface="Cambria" panose="02040503050406030204" pitchFamily="18" charset="0"/>
              </a:rPr>
              <a:t>Student @ United States Naval Test Pilot School (MD, USA)</a:t>
            </a:r>
          </a:p>
          <a:p>
            <a:pPr marL="457200" lvl="1" indent="0">
              <a:buNone/>
            </a:pPr>
            <a:endParaRPr lang="it-IT" sz="1000" dirty="0">
              <a:latin typeface="Cambria" panose="02040503050406030204" pitchFamily="18" charset="0"/>
            </a:endParaRPr>
          </a:p>
          <a:p>
            <a:r>
              <a:rPr lang="it-IT" sz="2000" u="sng" dirty="0">
                <a:latin typeface="Cambria" panose="02040503050406030204" pitchFamily="18" charset="0"/>
              </a:rPr>
              <a:t>Type of felloship:</a:t>
            </a:r>
            <a:r>
              <a:rPr lang="it-IT" sz="2000" dirty="0">
                <a:latin typeface="Cambria" panose="02040503050406030204" pitchFamily="18" charset="0"/>
              </a:rPr>
              <a:t> University fellowship refejected due to PhD regulations</a:t>
            </a:r>
          </a:p>
          <a:p>
            <a:pPr marL="0" indent="0">
              <a:buNone/>
            </a:pPr>
            <a:endParaRPr lang="it-IT" sz="2400" dirty="0">
              <a:latin typeface="Cambria" panose="02040503050406030204" pitchFamily="18" charset="0"/>
            </a:endParaRPr>
          </a:p>
          <a:p>
            <a:pPr marL="0" indent="0">
              <a:buNone/>
            </a:pPr>
            <a:endParaRPr lang="it-IT" sz="2400" dirty="0">
              <a:latin typeface="Cambria" panose="02040503050406030204" pitchFamily="18" charset="0"/>
            </a:endParaRPr>
          </a:p>
          <a:p>
            <a:pPr marL="0" indent="0">
              <a:buNone/>
            </a:pPr>
            <a:endParaRPr lang="it-IT"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26848A72-3DD7-42C3-AB6C-2FF2861DA9F6}" type="slidenum">
              <a:rPr lang="it-IT" smtClean="0"/>
              <a:t>3</a:t>
            </a:fld>
            <a:endParaRPr lang="it-IT"/>
          </a:p>
        </p:txBody>
      </p:sp>
      <p:sp>
        <p:nvSpPr>
          <p:cNvPr id="7" name="Footer Placeholder 3"/>
          <p:cNvSpPr txBox="1">
            <a:spLocks/>
          </p:cNvSpPr>
          <p:nvPr/>
        </p:nvSpPr>
        <p:spPr>
          <a:xfrm>
            <a:off x="311656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8"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Tree>
    <p:extLst>
      <p:ext uri="{BB962C8B-B14F-4D97-AF65-F5344CB8AC3E}">
        <p14:creationId xmlns:p14="http://schemas.microsoft.com/office/powerpoint/2010/main" val="20691519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lstStyle/>
          <a:p>
            <a:r>
              <a:rPr lang="it-IT" dirty="0">
                <a:latin typeface="Cambria" panose="02040503050406030204" pitchFamily="18" charset="0"/>
              </a:rPr>
              <a:t>Credit summary</a:t>
            </a:r>
          </a:p>
        </p:txBody>
      </p:sp>
      <p:sp>
        <p:nvSpPr>
          <p:cNvPr id="5" name="Slide Number Placeholder 4"/>
          <p:cNvSpPr>
            <a:spLocks noGrp="1"/>
          </p:cNvSpPr>
          <p:nvPr>
            <p:ph type="sldNum" sz="quarter" idx="12"/>
          </p:nvPr>
        </p:nvSpPr>
        <p:spPr/>
        <p:txBody>
          <a:bodyPr/>
          <a:lstStyle/>
          <a:p>
            <a:fld id="{26848A72-3DD7-42C3-AB6C-2FF2861DA9F6}" type="slidenum">
              <a:rPr lang="it-IT" smtClean="0"/>
              <a:t>4</a:t>
            </a:fld>
            <a:endParaRPr lang="it-IT"/>
          </a:p>
        </p:txBody>
      </p:sp>
      <p:sp>
        <p:nvSpPr>
          <p:cNvPr id="7" name="Footer Placeholder 3"/>
          <p:cNvSpPr txBox="1">
            <a:spLocks/>
          </p:cNvSpPr>
          <p:nvPr/>
        </p:nvSpPr>
        <p:spPr>
          <a:xfrm>
            <a:off x="311656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4" name="Picture 3"/>
          <p:cNvPicPr>
            <a:picLocks noChangeAspect="1"/>
          </p:cNvPicPr>
          <p:nvPr/>
        </p:nvPicPr>
        <p:blipFill>
          <a:blip r:embed="rId2"/>
          <a:stretch>
            <a:fillRect/>
          </a:stretch>
        </p:blipFill>
        <p:spPr>
          <a:xfrm>
            <a:off x="138727" y="1484784"/>
            <a:ext cx="8851266" cy="1799591"/>
          </a:xfrm>
          <a:prstGeom prst="rect">
            <a:avLst/>
          </a:prstGeom>
        </p:spPr>
      </p:pic>
      <p:sp>
        <p:nvSpPr>
          <p:cNvPr id="8" name="Rectangle 7"/>
          <p:cNvSpPr/>
          <p:nvPr/>
        </p:nvSpPr>
        <p:spPr>
          <a:xfrm>
            <a:off x="899592" y="980728"/>
            <a:ext cx="7787208" cy="4893647"/>
          </a:xfrm>
          <a:prstGeom prst="rect">
            <a:avLst/>
          </a:prstGeom>
        </p:spPr>
        <p:txBody>
          <a:bodyPr wrap="square">
            <a:spAutoFit/>
          </a:bodyPr>
          <a:lstStyle/>
          <a:p>
            <a:pPr algn="just"/>
            <a:r>
              <a:rPr lang="it-IT" dirty="0">
                <a:latin typeface="Cambria" panose="02040503050406030204" pitchFamily="18" charset="0"/>
              </a:rPr>
              <a:t>Credits Summary table:</a:t>
            </a:r>
          </a:p>
          <a:p>
            <a:pPr algn="just"/>
            <a:endParaRPr lang="it-IT" dirty="0">
              <a:latin typeface="Cambria" panose="02040503050406030204" pitchFamily="18" charset="0"/>
            </a:endParaRPr>
          </a:p>
          <a:p>
            <a:pPr algn="just"/>
            <a:endParaRPr lang="it-IT" dirty="0">
              <a:latin typeface="Cambria" panose="02040503050406030204" pitchFamily="18" charset="0"/>
            </a:endParaRPr>
          </a:p>
          <a:p>
            <a:pPr algn="just"/>
            <a:endParaRPr lang="it-IT" dirty="0">
              <a:latin typeface="Cambria" panose="02040503050406030204" pitchFamily="18" charset="0"/>
            </a:endParaRPr>
          </a:p>
          <a:p>
            <a:pPr algn="just"/>
            <a:endParaRPr lang="it-IT" dirty="0">
              <a:latin typeface="Cambria" panose="02040503050406030204" pitchFamily="18" charset="0"/>
            </a:endParaRPr>
          </a:p>
          <a:p>
            <a:pPr algn="just"/>
            <a:endParaRPr lang="it-IT" dirty="0">
              <a:latin typeface="Cambria" panose="02040503050406030204" pitchFamily="18" charset="0"/>
            </a:endParaRPr>
          </a:p>
          <a:p>
            <a:pPr algn="just"/>
            <a:endParaRPr lang="it-IT" dirty="0">
              <a:latin typeface="Cambria" panose="02040503050406030204" pitchFamily="18" charset="0"/>
            </a:endParaRPr>
          </a:p>
          <a:p>
            <a:pPr algn="just"/>
            <a:endParaRPr lang="it-IT" dirty="0">
              <a:latin typeface="Cambria" panose="02040503050406030204" pitchFamily="18" charset="0"/>
            </a:endParaRPr>
          </a:p>
          <a:p>
            <a:pPr algn="just"/>
            <a:endParaRPr lang="it-IT" dirty="0">
              <a:latin typeface="Cambria" panose="02040503050406030204" pitchFamily="18" charset="0"/>
            </a:endParaRPr>
          </a:p>
          <a:p>
            <a:pPr algn="just"/>
            <a:r>
              <a:rPr lang="it-IT" dirty="0">
                <a:latin typeface="Cambria" panose="02040503050406030204" pitchFamily="18" charset="0"/>
              </a:rPr>
              <a:t>Specific objects and Experiences abroad:</a:t>
            </a:r>
          </a:p>
          <a:p>
            <a:pPr marL="182563" indent="-182563" algn="just">
              <a:buFont typeface="Arial" panose="020B0604020202020204" pitchFamily="34" charset="0"/>
              <a:buChar char="•"/>
            </a:pPr>
            <a:r>
              <a:rPr lang="it-IT" sz="1200" dirty="0">
                <a:latin typeface="Cambria" panose="02040503050406030204" pitchFamily="18" charset="0"/>
              </a:rPr>
              <a:t>33 credits for Research Activity</a:t>
            </a:r>
          </a:p>
          <a:p>
            <a:pPr marL="541338" lvl="1" indent="-182563" algn="just">
              <a:buFont typeface="Arial" panose="020B0604020202020204" pitchFamily="34" charset="0"/>
              <a:buChar char="•"/>
            </a:pPr>
            <a:r>
              <a:rPr lang="it-IT" sz="1200" dirty="0">
                <a:latin typeface="Cambria" panose="02040503050406030204" pitchFamily="18" charset="0"/>
              </a:rPr>
              <a:t>Development and application of  simulation tool</a:t>
            </a:r>
          </a:p>
          <a:p>
            <a:pPr marL="182563" indent="-182563" algn="just">
              <a:buFont typeface="Arial" panose="020B0604020202020204" pitchFamily="34" charset="0"/>
              <a:buChar char="•"/>
            </a:pPr>
            <a:r>
              <a:rPr lang="it-IT" sz="1200" dirty="0">
                <a:latin typeface="Cambria" panose="02040503050406030204" pitchFamily="18" charset="0"/>
              </a:rPr>
              <a:t>20 credits for External Courses</a:t>
            </a:r>
          </a:p>
          <a:p>
            <a:pPr marL="541338" lvl="1" indent="-182563" algn="just">
              <a:buFont typeface="Arial" panose="020B0604020202020204" pitchFamily="34" charset="0"/>
              <a:buChar char="•"/>
            </a:pPr>
            <a:r>
              <a:rPr lang="en-US" sz="1200" dirty="0">
                <a:latin typeface="Cambria" panose="02040503050406030204" pitchFamily="18" charset="0"/>
              </a:rPr>
              <a:t>“Airborne Systems Test Curriculum” @ United States Naval Test Pilot School, Naval Air Station Patuxent River, Maryland, USA, 25 JUL 2016 – 17 JUN 2017. (Duration: 48 weeks, ~200 </a:t>
            </a:r>
            <a:r>
              <a:rPr lang="en-US" sz="1200" dirty="0" err="1">
                <a:latin typeface="Cambria" panose="02040503050406030204" pitchFamily="18" charset="0"/>
              </a:rPr>
              <a:t>hrs</a:t>
            </a:r>
            <a:r>
              <a:rPr lang="en-US" sz="1200" dirty="0">
                <a:latin typeface="Cambria" panose="02040503050406030204" pitchFamily="18" charset="0"/>
              </a:rPr>
              <a:t> - ongoing)</a:t>
            </a:r>
            <a:endParaRPr lang="it-IT" sz="1200" dirty="0">
              <a:latin typeface="Cambria" panose="02040503050406030204" pitchFamily="18" charset="0"/>
            </a:endParaRPr>
          </a:p>
          <a:p>
            <a:pPr marL="182563" indent="-182563" algn="just">
              <a:buFont typeface="Arial" panose="020B0604020202020204" pitchFamily="34" charset="0"/>
              <a:buChar char="•"/>
            </a:pPr>
            <a:r>
              <a:rPr lang="it-IT" sz="1200" dirty="0">
                <a:latin typeface="Cambria" panose="02040503050406030204" pitchFamily="18" charset="0"/>
              </a:rPr>
              <a:t>7 credits for Seminars</a:t>
            </a:r>
          </a:p>
          <a:p>
            <a:pPr marL="541338" lvl="1" indent="-182563" algn="just">
              <a:buFont typeface="Arial" panose="020B0604020202020204" pitchFamily="34" charset="0"/>
              <a:buChar char="•"/>
            </a:pPr>
            <a:r>
              <a:rPr lang="en-US" sz="1200" dirty="0">
                <a:latin typeface="Cambria" panose="02040503050406030204" pitchFamily="18" charset="0"/>
              </a:rPr>
              <a:t>“Test and Evaluation Course for Electro-Optics and Infra-Red Airborne Systems” @ National Test Pilot School, California, USA, 11-15 MAY 2016. (Duration: 1 week, 40 </a:t>
            </a:r>
            <a:r>
              <a:rPr lang="en-US" sz="1200" dirty="0" err="1">
                <a:latin typeface="Cambria" panose="02040503050406030204" pitchFamily="18" charset="0"/>
              </a:rPr>
              <a:t>hrs</a:t>
            </a:r>
            <a:r>
              <a:rPr lang="en-US" sz="1200" dirty="0">
                <a:latin typeface="Cambria" panose="02040503050406030204" pitchFamily="18" charset="0"/>
              </a:rPr>
              <a:t>)</a:t>
            </a:r>
          </a:p>
          <a:p>
            <a:pPr marL="541338" lvl="1" indent="-182563" algn="just">
              <a:buFont typeface="Arial" panose="020B0604020202020204" pitchFamily="34" charset="0"/>
              <a:buChar char="•"/>
            </a:pPr>
            <a:r>
              <a:rPr lang="it-IT" sz="1200" dirty="0">
                <a:latin typeface="Cambria" panose="02040503050406030204" pitchFamily="18" charset="0"/>
              </a:rPr>
              <a:t>“31° Corso Basico Tactical Data Link” @ Reparto Addestramento Controllo Spazio Aereo – Aeronautica Militare Italiana, Pratica di Mare, 23-27 MAY 2016. (Duration: 1 week, 30 hrs)</a:t>
            </a:r>
            <a:endParaRPr lang="en-US" sz="1200" dirty="0">
              <a:latin typeface="Cambria" panose="02040503050406030204" pitchFamily="18" charset="0"/>
            </a:endParaRPr>
          </a:p>
          <a:p>
            <a:pPr marL="742950" lvl="1" indent="-285750" algn="just">
              <a:buFont typeface="Arial" panose="020B0604020202020204" pitchFamily="34" charset="0"/>
              <a:buChar char="•"/>
            </a:pPr>
            <a:endParaRPr lang="it-IT" sz="1200" dirty="0">
              <a:latin typeface="Cambria" panose="02040503050406030204" pitchFamily="18" charset="0"/>
            </a:endParaRPr>
          </a:p>
        </p:txBody>
      </p:sp>
      <p:pic>
        <p:nvPicPr>
          <p:cNvPr id="11"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Tree>
    <p:extLst>
      <p:ext uri="{BB962C8B-B14F-4D97-AF65-F5344CB8AC3E}">
        <p14:creationId xmlns:p14="http://schemas.microsoft.com/office/powerpoint/2010/main" val="27834325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38159" y="3729799"/>
            <a:ext cx="5677417" cy="3118794"/>
          </a:xfrm>
          <a:prstGeom prst="rect">
            <a:avLst/>
          </a:prstGeom>
        </p:spPr>
      </p:pic>
      <p:sp>
        <p:nvSpPr>
          <p:cNvPr id="2" name="Title 1"/>
          <p:cNvSpPr>
            <a:spLocks noGrp="1"/>
          </p:cNvSpPr>
          <p:nvPr>
            <p:ph type="title"/>
          </p:nvPr>
        </p:nvSpPr>
        <p:spPr>
          <a:xfrm>
            <a:off x="457200" y="116632"/>
            <a:ext cx="8229600" cy="1143000"/>
          </a:xfrm>
        </p:spPr>
        <p:txBody>
          <a:bodyPr>
            <a:normAutofit/>
          </a:bodyPr>
          <a:lstStyle/>
          <a:p>
            <a:r>
              <a:rPr lang="it-IT" dirty="0">
                <a:latin typeface="Cambria" panose="02040503050406030204" pitchFamily="18" charset="0"/>
              </a:rPr>
              <a:t>Credit summary</a:t>
            </a:r>
            <a:br>
              <a:rPr lang="it-IT" dirty="0">
                <a:latin typeface="Cambria" panose="02040503050406030204" pitchFamily="18" charset="0"/>
              </a:rPr>
            </a:br>
            <a:r>
              <a:rPr lang="it-IT" sz="2000" dirty="0">
                <a:latin typeface="Cambria" panose="02040503050406030204" pitchFamily="18" charset="0"/>
              </a:rPr>
              <a:t>External Course</a:t>
            </a:r>
            <a:endParaRPr lang="it-IT" dirty="0">
              <a:latin typeface="Cambria" panose="02040503050406030204" pitchFamily="18" charset="0"/>
            </a:endParaRPr>
          </a:p>
        </p:txBody>
      </p:sp>
      <p:sp>
        <p:nvSpPr>
          <p:cNvPr id="5" name="Slide Number Placeholder 4"/>
          <p:cNvSpPr>
            <a:spLocks noGrp="1"/>
          </p:cNvSpPr>
          <p:nvPr>
            <p:ph type="sldNum" sz="quarter" idx="12"/>
          </p:nvPr>
        </p:nvSpPr>
        <p:spPr/>
        <p:txBody>
          <a:bodyPr/>
          <a:lstStyle/>
          <a:p>
            <a:fld id="{26848A72-3DD7-42C3-AB6C-2FF2861DA9F6}" type="slidenum">
              <a:rPr lang="it-IT" smtClean="0"/>
              <a:t>5</a:t>
            </a:fld>
            <a:endParaRPr lang="it-IT"/>
          </a:p>
        </p:txBody>
      </p:sp>
      <p:sp>
        <p:nvSpPr>
          <p:cNvPr id="7" name="Footer Placeholder 3"/>
          <p:cNvSpPr txBox="1">
            <a:spLocks/>
          </p:cNvSpPr>
          <p:nvPr/>
        </p:nvSpPr>
        <p:spPr>
          <a:xfrm>
            <a:off x="311656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sp>
        <p:nvSpPr>
          <p:cNvPr id="8" name="Rectangle 7"/>
          <p:cNvSpPr/>
          <p:nvPr/>
        </p:nvSpPr>
        <p:spPr>
          <a:xfrm>
            <a:off x="-108520" y="924391"/>
            <a:ext cx="7787208" cy="5816977"/>
          </a:xfrm>
          <a:prstGeom prst="rect">
            <a:avLst/>
          </a:prstGeom>
        </p:spPr>
        <p:txBody>
          <a:bodyPr wrap="square">
            <a:spAutoFit/>
          </a:bodyPr>
          <a:lstStyle/>
          <a:p>
            <a:pPr marL="358775" lvl="1" algn="just">
              <a:lnSpc>
                <a:spcPct val="150000"/>
              </a:lnSpc>
            </a:pPr>
            <a:r>
              <a:rPr lang="en-US" sz="1200" u="sng" dirty="0">
                <a:latin typeface="Cambria" panose="02040503050406030204" pitchFamily="18" charset="0"/>
              </a:rPr>
              <a:t>Overview</a:t>
            </a:r>
            <a:r>
              <a:rPr lang="en-US" sz="1200" dirty="0">
                <a:latin typeface="Cambria" panose="02040503050406030204" pitchFamily="18" charset="0"/>
              </a:rPr>
              <a:t>:</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US Navy - United States Naval Test Pilot School</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Naval Air Station Patuxent River, Maryland (USA) ~ 1 </a:t>
            </a:r>
            <a:r>
              <a:rPr lang="en-US" sz="1200" dirty="0" err="1">
                <a:latin typeface="Cambria" panose="02040503050406030204" pitchFamily="18" charset="0"/>
              </a:rPr>
              <a:t>hr</a:t>
            </a:r>
            <a:r>
              <a:rPr lang="en-US" sz="1200" dirty="0">
                <a:latin typeface="Cambria" panose="02040503050406030204" pitchFamily="18" charset="0"/>
              </a:rPr>
              <a:t> south-east Washington DC </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Airborne Systems Test Curriculum </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25 JUL 2016 – 17 JUN 2017 </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Duration: 48 weeks </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~500 hrs Academics</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~120 hrs Flight Time</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~25 Exams</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~20 Report Writing assignments</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~12 hrs/day Monday-Friday</a:t>
            </a:r>
          </a:p>
          <a:p>
            <a:pPr marL="358775" lvl="1" algn="just">
              <a:lnSpc>
                <a:spcPct val="150000"/>
              </a:lnSpc>
            </a:pPr>
            <a:r>
              <a:rPr lang="en-US" sz="1200" b="1" u="sng" dirty="0">
                <a:latin typeface="Cambria" panose="02040503050406030204" pitchFamily="18" charset="0"/>
              </a:rPr>
              <a:t>Specifically PhD-related</a:t>
            </a:r>
            <a:r>
              <a:rPr lang="en-US" sz="1200" b="1" dirty="0">
                <a:latin typeface="Cambria" panose="02040503050406030204" pitchFamily="18" charset="0"/>
              </a:rPr>
              <a:t>:</a:t>
            </a:r>
          </a:p>
          <a:p>
            <a:pPr marL="530225" lvl="1" indent="-171450" algn="just">
              <a:lnSpc>
                <a:spcPct val="150000"/>
              </a:lnSpc>
              <a:buFont typeface="Arial" panose="020B0604020202020204" pitchFamily="34" charset="0"/>
              <a:buChar char="•"/>
            </a:pPr>
            <a:r>
              <a:rPr lang="en-US" sz="1200" b="1" dirty="0">
                <a:latin typeface="Cambria" panose="02040503050406030204" pitchFamily="18" charset="0"/>
              </a:rPr>
              <a:t>Radar (A/G, A/A, Doppler Navigation)</a:t>
            </a:r>
          </a:p>
          <a:p>
            <a:pPr marL="530225" lvl="1" indent="-171450" algn="just">
              <a:lnSpc>
                <a:spcPct val="150000"/>
              </a:lnSpc>
              <a:buFont typeface="Arial" panose="020B0604020202020204" pitchFamily="34" charset="0"/>
              <a:buChar char="•"/>
            </a:pPr>
            <a:r>
              <a:rPr lang="en-US" sz="1200" b="1" dirty="0">
                <a:latin typeface="Cambria" panose="02040503050406030204" pitchFamily="18" charset="0"/>
              </a:rPr>
              <a:t>SAR, ISAR</a:t>
            </a:r>
          </a:p>
          <a:p>
            <a:pPr marL="530225" lvl="1" indent="-171450" algn="just">
              <a:lnSpc>
                <a:spcPct val="150000"/>
              </a:lnSpc>
              <a:buFont typeface="Arial" panose="020B0604020202020204" pitchFamily="34" charset="0"/>
              <a:buChar char="•"/>
            </a:pPr>
            <a:r>
              <a:rPr lang="en-US" sz="1200" b="1" dirty="0">
                <a:latin typeface="Cambria" panose="02040503050406030204" pitchFamily="18" charset="0"/>
              </a:rPr>
              <a:t>EW (jamming and countermeasures)</a:t>
            </a:r>
          </a:p>
          <a:p>
            <a:pPr marL="358775" lvl="1" algn="just">
              <a:lnSpc>
                <a:spcPct val="150000"/>
              </a:lnSpc>
            </a:pPr>
            <a:r>
              <a:rPr lang="en-US" sz="1200" u="sng" dirty="0">
                <a:latin typeface="Cambria" panose="02040503050406030204" pitchFamily="18" charset="0"/>
              </a:rPr>
              <a:t>Broadly PhD-related:</a:t>
            </a: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EO/IR</a:t>
            </a:r>
            <a:endParaRPr lang="en-US" sz="1200" u="sng" dirty="0">
              <a:latin typeface="Cambria" panose="02040503050406030204" pitchFamily="18" charset="0"/>
            </a:endParaRPr>
          </a:p>
          <a:p>
            <a:pPr marL="530225" lvl="1" indent="-171450" algn="just">
              <a:lnSpc>
                <a:spcPct val="150000"/>
              </a:lnSpc>
              <a:buFont typeface="Arial" panose="020B0604020202020204" pitchFamily="34" charset="0"/>
              <a:buChar char="•"/>
            </a:pPr>
            <a:r>
              <a:rPr lang="en-US" sz="1200" dirty="0">
                <a:latin typeface="Cambria" panose="02040503050406030204" pitchFamily="18" charset="0"/>
              </a:rPr>
              <a:t>Data-Link</a:t>
            </a:r>
          </a:p>
          <a:p>
            <a:pPr marL="358775" lvl="1" algn="just"/>
            <a:endParaRPr lang="en-US" sz="1200" dirty="0">
              <a:latin typeface="Cambria" panose="02040503050406030204" pitchFamily="18" charset="0"/>
            </a:endParaRPr>
          </a:p>
          <a:p>
            <a:pPr marL="358775" lvl="1" algn="just"/>
            <a:endParaRPr lang="en-US" sz="1200" dirty="0">
              <a:latin typeface="Cambria" panose="02040503050406030204" pitchFamily="18" charset="0"/>
            </a:endParaRPr>
          </a:p>
          <a:p>
            <a:pPr marL="358775" lvl="1" algn="just"/>
            <a:endParaRPr lang="it-IT" sz="1200" dirty="0">
              <a:latin typeface="Cambria" panose="02040503050406030204" pitchFamily="18" charset="0"/>
            </a:endParaRPr>
          </a:p>
          <a:p>
            <a:pPr marL="742950" lvl="1" indent="-285750" algn="just">
              <a:buFont typeface="Arial" panose="020B0604020202020204" pitchFamily="34" charset="0"/>
              <a:buChar char="•"/>
            </a:pPr>
            <a:endParaRPr lang="it-IT" sz="1200" dirty="0">
              <a:latin typeface="Cambria" panose="02040503050406030204" pitchFamily="18" charset="0"/>
            </a:endParaRPr>
          </a:p>
        </p:txBody>
      </p:sp>
      <p:pic>
        <p:nvPicPr>
          <p:cNvPr id="11"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sp>
        <p:nvSpPr>
          <p:cNvPr id="3" name="AutoShape 2" descr="http://www.navair.navy.mil/nawcad/img/usntps_300.jpg"/>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6" name="AutoShape 4" descr="http://www.navair.navy.mil/nawcad/img/usntps_300.jpg"/>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38159" y="2314455"/>
            <a:ext cx="5687554" cy="1402577"/>
          </a:xfrm>
          <a:prstGeom prst="rect">
            <a:avLst/>
          </a:prstGeom>
        </p:spPr>
      </p:pic>
      <p:pic>
        <p:nvPicPr>
          <p:cNvPr id="14" name="Pictur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91816" y="476672"/>
            <a:ext cx="2423760" cy="1817820"/>
          </a:xfrm>
          <a:prstGeom prst="rect">
            <a:avLst/>
          </a:prstGeom>
        </p:spPr>
      </p:pic>
    </p:spTree>
    <p:extLst>
      <p:ext uri="{BB962C8B-B14F-4D97-AF65-F5344CB8AC3E}">
        <p14:creationId xmlns:p14="http://schemas.microsoft.com/office/powerpoint/2010/main" val="1106503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General perspective</a:t>
            </a:r>
          </a:p>
        </p:txBody>
      </p:sp>
      <p:sp>
        <p:nvSpPr>
          <p:cNvPr id="5" name="Slide Number Placeholder 4"/>
          <p:cNvSpPr>
            <a:spLocks noGrp="1"/>
          </p:cNvSpPr>
          <p:nvPr>
            <p:ph type="sldNum" sz="quarter" idx="12"/>
          </p:nvPr>
        </p:nvSpPr>
        <p:spPr/>
        <p:txBody>
          <a:bodyPr/>
          <a:lstStyle/>
          <a:p>
            <a:fld id="{26848A72-3DD7-42C3-AB6C-2FF2861DA9F6}" type="slidenum">
              <a:rPr lang="it-IT" smtClean="0"/>
              <a:t>6</a:t>
            </a:fld>
            <a:endParaRPr lang="it-IT"/>
          </a:p>
        </p:txBody>
      </p:sp>
      <p:sp>
        <p:nvSpPr>
          <p:cNvPr id="8" name="Content Placeholder 2"/>
          <p:cNvSpPr txBox="1">
            <a:spLocks/>
          </p:cNvSpPr>
          <p:nvPr/>
        </p:nvSpPr>
        <p:spPr>
          <a:xfrm>
            <a:off x="611560" y="1124744"/>
            <a:ext cx="8064896" cy="2520280"/>
          </a:xfrm>
          <a:prstGeom prst="rect">
            <a:avLst/>
          </a:prstGeom>
        </p:spPr>
        <p:txBody>
          <a:bodyPr vert="horz" lIns="91440" tIns="45720" rIns="91440" bIns="45720" rtlCol="0">
            <a:normAutofit fontScale="85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sz="2400" dirty="0">
                <a:latin typeface="Cambria" panose="02040503050406030204" pitchFamily="18" charset="0"/>
              </a:rPr>
              <a:t>Relevance:</a:t>
            </a:r>
          </a:p>
          <a:p>
            <a:pPr marL="514350" indent="-514350" algn="just">
              <a:buFont typeface="Arial" panose="020B0604020202020204" pitchFamily="34" charset="0"/>
              <a:buAutoNum type="arabicPeriod"/>
            </a:pPr>
            <a:endParaRPr lang="it-IT" sz="2000" dirty="0">
              <a:latin typeface="Cambria" panose="02040503050406030204" pitchFamily="18" charset="0"/>
            </a:endParaRPr>
          </a:p>
          <a:p>
            <a:pPr marL="514350" indent="-514350" algn="just">
              <a:buFont typeface="+mj-lt"/>
              <a:buAutoNum type="arabicPeriod"/>
            </a:pPr>
            <a:r>
              <a:rPr lang="it-IT" sz="2100" dirty="0">
                <a:latin typeface="Cambria" panose="02040503050406030204" pitchFamily="18" charset="0"/>
              </a:rPr>
              <a:t>Overall evolution in radar technology applied to military surveillance of controlled air space</a:t>
            </a:r>
          </a:p>
          <a:p>
            <a:pPr marL="514350" indent="-514350" algn="just">
              <a:buFont typeface="Arial" panose="020B0604020202020204" pitchFamily="34" charset="0"/>
              <a:buAutoNum type="arabicPeriod"/>
            </a:pPr>
            <a:endParaRPr lang="it-IT" sz="2100" dirty="0">
              <a:latin typeface="Cambria" panose="02040503050406030204" pitchFamily="18" charset="0"/>
            </a:endParaRPr>
          </a:p>
          <a:p>
            <a:pPr marL="514350" indent="-514350" algn="just">
              <a:buFont typeface="Arial" panose="020B0604020202020204" pitchFamily="34" charset="0"/>
              <a:buAutoNum type="arabicPeriod"/>
            </a:pPr>
            <a:r>
              <a:rPr lang="it-IT" sz="2100" dirty="0">
                <a:latin typeface="Cambria" panose="02040503050406030204" pitchFamily="18" charset="0"/>
              </a:rPr>
              <a:t>Modern GBAD (Ground Based Air Defenses) involve complex radar networks can defeat stealth technology emplyoing bistatic/</a:t>
            </a:r>
            <a:r>
              <a:rPr lang="it-IT" sz="2100" b="1" dirty="0">
                <a:latin typeface="Cambria" panose="02040503050406030204" pitchFamily="18" charset="0"/>
              </a:rPr>
              <a:t>multistatic</a:t>
            </a:r>
            <a:r>
              <a:rPr lang="it-IT" sz="2100" dirty="0">
                <a:latin typeface="Cambria" panose="02040503050406030204" pitchFamily="18" charset="0"/>
              </a:rPr>
              <a:t> configurations taking advantage of non-cooperative illuminators (e.g. DVB, base stations, …)</a:t>
            </a:r>
          </a:p>
          <a:p>
            <a:pPr marL="514350" indent="-514350" algn="just">
              <a:buFont typeface="Arial" panose="020B0604020202020204" pitchFamily="34" charset="0"/>
              <a:buAutoNum type="arabicPeriod"/>
            </a:pPr>
            <a:endParaRPr lang="it-IT" sz="2000" dirty="0">
              <a:latin typeface="Cambria" panose="02040503050406030204" pitchFamily="18" charset="0"/>
            </a:endParaRPr>
          </a:p>
          <a:p>
            <a:pPr marL="0" indent="0" algn="just">
              <a:buNone/>
            </a:pPr>
            <a:endParaRPr lang="it-IT" sz="2000" dirty="0">
              <a:latin typeface="Cambria" panose="02040503050406030204" pitchFamily="18" charset="0"/>
            </a:endParaRPr>
          </a:p>
          <a:p>
            <a:pPr marL="514350" indent="-514350" algn="just">
              <a:buFont typeface="Arial" panose="020B0604020202020204" pitchFamily="34" charset="0"/>
              <a:buAutoNum type="arabicPlain"/>
            </a:pPr>
            <a:endParaRPr lang="it-IT" sz="2000" dirty="0">
              <a:latin typeface="Cambria" panose="02040503050406030204" pitchFamily="18" charset="0"/>
            </a:endParaRPr>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13"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pic>
        <p:nvPicPr>
          <p:cNvPr id="1026" name="Picture 2" descr="http://ars.els-cdn.com/content/image/1-s2.0-S0165168416301359-gr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6395" y="3686983"/>
            <a:ext cx="2578760" cy="204627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00440" y="3686984"/>
            <a:ext cx="2927744" cy="1071796"/>
          </a:xfrm>
          <a:prstGeom prst="rect">
            <a:avLst/>
          </a:prstGeom>
          <a:ln>
            <a:solidFill>
              <a:schemeClr val="tx1"/>
            </a:solidFill>
          </a:ln>
        </p:spPr>
      </p:pic>
      <p:pic>
        <p:nvPicPr>
          <p:cNvPr id="4"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57069" y="5007526"/>
            <a:ext cx="1917124" cy="991154"/>
          </a:xfrm>
          <a:prstGeom prst="rect">
            <a:avLst/>
          </a:prstGeom>
          <a:ln>
            <a:solidFill>
              <a:schemeClr val="tx1"/>
            </a:solidFill>
          </a:ln>
        </p:spPr>
      </p:pic>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315631" y="3686983"/>
            <a:ext cx="1714875" cy="1071797"/>
          </a:xfrm>
          <a:prstGeom prst="rect">
            <a:avLst/>
          </a:prstGeom>
          <a:ln>
            <a:solidFill>
              <a:schemeClr val="tx1"/>
            </a:solidFill>
          </a:ln>
        </p:spPr>
      </p:pic>
      <p:sp>
        <p:nvSpPr>
          <p:cNvPr id="18" name="Arrow: Curved Right 17"/>
          <p:cNvSpPr/>
          <p:nvPr/>
        </p:nvSpPr>
        <p:spPr>
          <a:xfrm rot="19772947">
            <a:off x="4525818" y="4623291"/>
            <a:ext cx="410506" cy="128856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
        <p:nvSpPr>
          <p:cNvPr id="19" name="Arrow: Curved Left 18"/>
          <p:cNvSpPr/>
          <p:nvPr/>
        </p:nvSpPr>
        <p:spPr>
          <a:xfrm rot="1356168">
            <a:off x="7618119" y="4562174"/>
            <a:ext cx="502751" cy="1318867"/>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tx1"/>
              </a:solidFill>
            </a:endParaRPr>
          </a:p>
        </p:txBody>
      </p:sp>
    </p:spTree>
    <p:extLst>
      <p:ext uri="{BB962C8B-B14F-4D97-AF65-F5344CB8AC3E}">
        <p14:creationId xmlns:p14="http://schemas.microsoft.com/office/powerpoint/2010/main" val="9704076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General perspective</a:t>
            </a:r>
          </a:p>
        </p:txBody>
      </p:sp>
      <p:sp>
        <p:nvSpPr>
          <p:cNvPr id="5" name="Slide Number Placeholder 4"/>
          <p:cNvSpPr>
            <a:spLocks noGrp="1"/>
          </p:cNvSpPr>
          <p:nvPr>
            <p:ph type="sldNum" sz="quarter" idx="12"/>
          </p:nvPr>
        </p:nvSpPr>
        <p:spPr/>
        <p:txBody>
          <a:bodyPr/>
          <a:lstStyle/>
          <a:p>
            <a:fld id="{26848A72-3DD7-42C3-AB6C-2FF2861DA9F6}" type="slidenum">
              <a:rPr lang="it-IT" smtClean="0"/>
              <a:t>7</a:t>
            </a:fld>
            <a:endParaRPr lang="it-IT"/>
          </a:p>
        </p:txBody>
      </p:sp>
      <p:sp>
        <p:nvSpPr>
          <p:cNvPr id="8" name="Content Placeholder 2"/>
          <p:cNvSpPr txBox="1">
            <a:spLocks/>
          </p:cNvSpPr>
          <p:nvPr/>
        </p:nvSpPr>
        <p:spPr>
          <a:xfrm>
            <a:off x="611560" y="1124744"/>
            <a:ext cx="8064896"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sz="2000" dirty="0">
                <a:latin typeface="Cambria" panose="02040503050406030204" pitchFamily="18" charset="0"/>
              </a:rPr>
              <a:t>Relevance:</a:t>
            </a:r>
          </a:p>
          <a:p>
            <a:pPr marL="0" indent="0" algn="just">
              <a:buNone/>
            </a:pPr>
            <a:endParaRPr lang="it-IT" sz="2000" dirty="0">
              <a:latin typeface="Cambria" panose="02040503050406030204" pitchFamily="18" charset="0"/>
            </a:endParaRPr>
          </a:p>
          <a:p>
            <a:pPr marL="514350" indent="-514350" algn="just">
              <a:buFont typeface="+mj-lt"/>
              <a:buAutoNum type="arabicPeriod" startAt="3"/>
            </a:pPr>
            <a:r>
              <a:rPr lang="it-IT" sz="1800" dirty="0">
                <a:latin typeface="Cambria" panose="02040503050406030204" pitchFamily="18" charset="0"/>
              </a:rPr>
              <a:t>Major interest for very low observable aircrafts (manned and unmanned)</a:t>
            </a:r>
          </a:p>
          <a:p>
            <a:pPr marL="514350" indent="-514350" algn="just">
              <a:buFont typeface="Arial" panose="020B0604020202020204" pitchFamily="34" charset="0"/>
              <a:buAutoNum type="arabicPeriod" startAt="3"/>
            </a:pPr>
            <a:endParaRPr lang="it-IT" sz="1800" dirty="0">
              <a:latin typeface="Cambria" panose="02040503050406030204" pitchFamily="18" charset="0"/>
            </a:endParaRPr>
          </a:p>
          <a:p>
            <a:pPr marL="514350" indent="-514350">
              <a:buFont typeface="Arial" panose="020B0604020202020204" pitchFamily="34" charset="0"/>
              <a:buAutoNum type="arabicPeriod" startAt="3"/>
            </a:pPr>
            <a:r>
              <a:rPr lang="it-IT" sz="1800" dirty="0">
                <a:latin typeface="Cambria" panose="02040503050406030204" pitchFamily="18" charset="0"/>
              </a:rPr>
              <a:t>Need to easily predict RCS for </a:t>
            </a:r>
            <a:br>
              <a:rPr lang="it-IT" sz="1800" dirty="0">
                <a:latin typeface="Cambria" panose="02040503050406030204" pitchFamily="18" charset="0"/>
              </a:rPr>
            </a:br>
            <a:r>
              <a:rPr lang="it-IT" sz="1800" dirty="0">
                <a:latin typeface="Cambria" panose="02040503050406030204" pitchFamily="18" charset="0"/>
              </a:rPr>
              <a:t>optimization design purposes *</a:t>
            </a:r>
          </a:p>
          <a:p>
            <a:pPr marL="514350" indent="-514350" algn="just">
              <a:buFont typeface="Arial" panose="020B0604020202020204" pitchFamily="34" charset="0"/>
              <a:buAutoNum type="arabicPeriod" startAt="3"/>
            </a:pPr>
            <a:endParaRPr lang="it-IT" sz="1800" dirty="0">
              <a:latin typeface="Cambria" panose="02040503050406030204" pitchFamily="18" charset="0"/>
            </a:endParaRPr>
          </a:p>
          <a:p>
            <a:pPr marL="514350" indent="-514350">
              <a:buFont typeface="Arial" panose="020B0604020202020204" pitchFamily="34" charset="0"/>
              <a:buAutoNum type="arabicPeriod" startAt="3"/>
            </a:pPr>
            <a:r>
              <a:rPr lang="it-IT" sz="1800" dirty="0">
                <a:latin typeface="Cambria" panose="02040503050406030204" pitchFamily="18" charset="0"/>
              </a:rPr>
              <a:t>Need to monitor low observability </a:t>
            </a:r>
            <a:br>
              <a:rPr lang="it-IT" sz="1800" dirty="0">
                <a:latin typeface="Cambria" panose="02040503050406030204" pitchFamily="18" charset="0"/>
              </a:rPr>
            </a:br>
            <a:r>
              <a:rPr lang="it-IT" sz="1800" dirty="0">
                <a:latin typeface="Cambria" panose="02040503050406030204" pitchFamily="18" charset="0"/>
              </a:rPr>
              <a:t>performance decay due to wear of </a:t>
            </a:r>
            <a:br>
              <a:rPr lang="it-IT" sz="1800" dirty="0">
                <a:latin typeface="Cambria" panose="02040503050406030204" pitchFamily="18" charset="0"/>
              </a:rPr>
            </a:br>
            <a:r>
              <a:rPr lang="it-IT" sz="1800" dirty="0">
                <a:latin typeface="Cambria" panose="02040503050406030204" pitchFamily="18" charset="0"/>
              </a:rPr>
              <a:t>stealth features treatments such as </a:t>
            </a:r>
            <a:br>
              <a:rPr lang="it-IT" sz="1800" dirty="0">
                <a:latin typeface="Cambria" panose="02040503050406030204" pitchFamily="18" charset="0"/>
              </a:rPr>
            </a:br>
            <a:r>
              <a:rPr lang="it-IT" sz="1800" dirty="0">
                <a:latin typeface="Cambria" panose="02040503050406030204" pitchFamily="18" charset="0"/>
              </a:rPr>
              <a:t>RAM, FSS, golden canopy (e.g. F-22 </a:t>
            </a:r>
            <a:br>
              <a:rPr lang="it-IT" sz="1800" dirty="0">
                <a:latin typeface="Cambria" panose="02040503050406030204" pitchFamily="18" charset="0"/>
              </a:rPr>
            </a:br>
            <a:r>
              <a:rPr lang="it-IT" sz="1800" dirty="0">
                <a:latin typeface="Cambria" panose="02040503050406030204" pitchFamily="18" charset="0"/>
              </a:rPr>
              <a:t>issues with hot and dusty conditions) *</a:t>
            </a:r>
          </a:p>
          <a:p>
            <a:pPr marL="514350" indent="-514350">
              <a:buFont typeface="Arial" panose="020B0604020202020204" pitchFamily="34" charset="0"/>
              <a:buAutoNum type="arabicPeriod" startAt="3"/>
            </a:pPr>
            <a:endParaRPr lang="it-IT" sz="1800" dirty="0">
              <a:latin typeface="Cambria" panose="02040503050406030204" pitchFamily="18" charset="0"/>
            </a:endParaRPr>
          </a:p>
          <a:p>
            <a:pPr marL="0" indent="534988">
              <a:buNone/>
            </a:pPr>
            <a:r>
              <a:rPr lang="it-IT" sz="1400" dirty="0">
                <a:latin typeface="Cambria" panose="02040503050406030204" pitchFamily="18" charset="0"/>
              </a:rPr>
              <a:t>* interest of Italian Air Force</a:t>
            </a: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13"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8104" y="2492896"/>
            <a:ext cx="2736304" cy="1435681"/>
          </a:xfrm>
          <a:prstGeom prst="rect">
            <a:avLst/>
          </a:prstGeom>
          <a:noFill/>
          <a:ln>
            <a:solidFill>
              <a:schemeClr val="tx1"/>
            </a:solidFill>
          </a:ln>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08105" y="4071508"/>
            <a:ext cx="2736304" cy="1800200"/>
          </a:xfrm>
          <a:prstGeom prst="rect">
            <a:avLst/>
          </a:prstGeom>
          <a:noFill/>
          <a:ln>
            <a:solidFill>
              <a:schemeClr val="tx1"/>
            </a:solidFill>
          </a:ln>
        </p:spPr>
      </p:pic>
    </p:spTree>
    <p:extLst>
      <p:ext uri="{BB962C8B-B14F-4D97-AF65-F5344CB8AC3E}">
        <p14:creationId xmlns:p14="http://schemas.microsoft.com/office/powerpoint/2010/main" val="1609240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General perspective</a:t>
            </a:r>
          </a:p>
        </p:txBody>
      </p:sp>
      <p:sp>
        <p:nvSpPr>
          <p:cNvPr id="5" name="Slide Number Placeholder 4"/>
          <p:cNvSpPr>
            <a:spLocks noGrp="1"/>
          </p:cNvSpPr>
          <p:nvPr>
            <p:ph type="sldNum" sz="quarter" idx="12"/>
          </p:nvPr>
        </p:nvSpPr>
        <p:spPr/>
        <p:txBody>
          <a:bodyPr/>
          <a:lstStyle/>
          <a:p>
            <a:fld id="{26848A72-3DD7-42C3-AB6C-2FF2861DA9F6}" type="slidenum">
              <a:rPr lang="it-IT" smtClean="0"/>
              <a:t>8</a:t>
            </a:fld>
            <a:endParaRPr lang="it-IT"/>
          </a:p>
        </p:txBody>
      </p:sp>
      <mc:AlternateContent xmlns:mc="http://schemas.openxmlformats.org/markup-compatibility/2006">
        <mc:Choice xmlns:a14="http://schemas.microsoft.com/office/drawing/2010/main" Requires="a14">
          <p:sp>
            <p:nvSpPr>
              <p:cNvPr id="8" name="Content Placeholder 2"/>
              <p:cNvSpPr txBox="1">
                <a:spLocks/>
              </p:cNvSpPr>
              <p:nvPr/>
            </p:nvSpPr>
            <p:spPr>
              <a:xfrm>
                <a:off x="611560" y="1124744"/>
                <a:ext cx="8075240" cy="489654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just">
                  <a:buNone/>
                </a:pPr>
                <a:r>
                  <a:rPr lang="it-IT" sz="2000" dirty="0">
                    <a:latin typeface="Cambria" panose="02040503050406030204" pitchFamily="18" charset="0"/>
                  </a:rPr>
                  <a:t>Approach:</a:t>
                </a:r>
              </a:p>
              <a:p>
                <a:pPr marL="0" indent="0" algn="just">
                  <a:buNone/>
                </a:pPr>
                <a:endParaRPr lang="it-IT" sz="2000" dirty="0">
                  <a:latin typeface="Cambria" panose="02040503050406030204" pitchFamily="18" charset="0"/>
                </a:endParaRPr>
              </a:p>
              <a:p>
                <a:pPr marL="457200" indent="-457200" algn="just">
                  <a:buFont typeface="+mj-lt"/>
                  <a:buAutoNum type="arabicPeriod"/>
                </a:pPr>
                <a:r>
                  <a:rPr lang="it-IT" sz="1800" dirty="0">
                    <a:latin typeface="Cambria" panose="02040503050406030204" pitchFamily="18" charset="0"/>
                  </a:rPr>
                  <a:t>Develop an RCS prediction tool for arbitrarily shaped </a:t>
                </a:r>
                <a:r>
                  <a:rPr lang="it-IT" sz="1800" dirty="0">
                    <a:latin typeface="Cambria" panose="02040503050406030204" pitchFamily="18" charset="0"/>
                  </a:rPr>
                  <a:t>electrically large targets (</a:t>
                </a:r>
                <a14:m>
                  <m:oMath xmlns:m="http://schemas.openxmlformats.org/officeDocument/2006/math">
                    <m:sSup>
                      <m:sSupPr>
                        <m:ctrlPr>
                          <a:rPr lang="it-IT" sz="1800" i="1" smtClean="0">
                            <a:latin typeface="Cambria Math" panose="02040503050406030204" pitchFamily="18" charset="0"/>
                          </a:rPr>
                        </m:ctrlPr>
                      </m:sSupPr>
                      <m:e>
                        <m:r>
                          <a:rPr lang="it-IT" sz="1800" b="0" i="1" smtClean="0">
                            <a:latin typeface="Cambria Math" panose="02040503050406030204" pitchFamily="18" charset="0"/>
                          </a:rPr>
                          <m:t>10</m:t>
                        </m:r>
                      </m:e>
                      <m:sup>
                        <m:r>
                          <a:rPr lang="it-IT" sz="1800" b="0" i="1" smtClean="0">
                            <a:latin typeface="Cambria Math" panose="02040503050406030204" pitchFamily="18" charset="0"/>
                          </a:rPr>
                          <m:t>2</m:t>
                        </m:r>
                      </m:sup>
                    </m:sSup>
                  </m:oMath>
                </a14:m>
                <a:r>
                  <a:rPr lang="it-IT" sz="1800" dirty="0">
                    <a:latin typeface="Cambria" panose="02040503050406030204" pitchFamily="18" charset="0"/>
                  </a:rPr>
                  <a:t>𝜆&lt;D&lt;</a:t>
                </a:r>
                <a14:m>
                  <m:oMath xmlns:m="http://schemas.openxmlformats.org/officeDocument/2006/math">
                    <m:sSup>
                      <m:sSupPr>
                        <m:ctrlPr>
                          <a:rPr lang="it-IT" sz="1800" i="1">
                            <a:latin typeface="Cambria Math" panose="02040503050406030204" pitchFamily="18" charset="0"/>
                          </a:rPr>
                        </m:ctrlPr>
                      </m:sSupPr>
                      <m:e>
                        <m:r>
                          <a:rPr lang="it-IT" sz="1800" i="1">
                            <a:latin typeface="Cambria Math" panose="02040503050406030204" pitchFamily="18" charset="0"/>
                          </a:rPr>
                          <m:t>10</m:t>
                        </m:r>
                      </m:e>
                      <m:sup>
                        <m:r>
                          <a:rPr lang="it-IT" sz="1800" b="0" i="1" smtClean="0">
                            <a:latin typeface="Cambria Math" panose="02040503050406030204" pitchFamily="18" charset="0"/>
                          </a:rPr>
                          <m:t>3</m:t>
                        </m:r>
                      </m:sup>
                    </m:sSup>
                  </m:oMath>
                </a14:m>
                <a:r>
                  <a:rPr lang="it-IT" sz="1800" dirty="0">
                    <a:latin typeface="Cambria" panose="02040503050406030204" pitchFamily="18" charset="0"/>
                  </a:rPr>
                  <a:t>𝜆)</a:t>
                </a:r>
                <a:r>
                  <a:rPr lang="it-IT" sz="1800" dirty="0">
                    <a:latin typeface="Cambria" panose="02040503050406030204" pitchFamily="18" charset="0"/>
                  </a:rPr>
                  <a:t> which shows unprecetended computational time performance while maintaing high level of accuracy</a:t>
                </a:r>
              </a:p>
              <a:p>
                <a:pPr marL="457200" indent="-457200" algn="just">
                  <a:buFont typeface="+mj-lt"/>
                  <a:buAutoNum type="arabicPeriod"/>
                </a:pPr>
                <a:endParaRPr lang="it-IT" sz="1800" dirty="0">
                  <a:latin typeface="Cambria" panose="02040503050406030204" pitchFamily="18" charset="0"/>
                </a:endParaRPr>
              </a:p>
              <a:p>
                <a:pPr marL="0" indent="0" algn="just">
                  <a:buNone/>
                </a:pPr>
                <a:endParaRPr lang="it-IT" sz="1800" dirty="0">
                  <a:latin typeface="Cambria" panose="02040503050406030204" pitchFamily="18" charset="0"/>
                </a:endParaRPr>
              </a:p>
              <a:p>
                <a:pPr marL="0" indent="0" algn="just">
                  <a:buNone/>
                </a:pPr>
                <a:endParaRPr lang="it-IT" sz="1800" dirty="0">
                  <a:latin typeface="Cambria" panose="02040503050406030204" pitchFamily="18" charset="0"/>
                </a:endParaRPr>
              </a:p>
              <a:p>
                <a:pPr marL="457200" indent="-457200" algn="just">
                  <a:buFont typeface="+mj-lt"/>
                  <a:buAutoNum type="arabicPeriod"/>
                </a:pPr>
                <a:endParaRPr lang="it-IT" sz="1800" dirty="0">
                  <a:latin typeface="Cambria" panose="02040503050406030204" pitchFamily="18" charset="0"/>
                </a:endParaRPr>
              </a:p>
              <a:p>
                <a:pPr marL="457200" indent="-457200" algn="just">
                  <a:buFont typeface="+mj-lt"/>
                  <a:buAutoNum type="arabicPeriod" startAt="2"/>
                </a:pPr>
                <a:r>
                  <a:rPr lang="it-IT" sz="1800" dirty="0">
                    <a:latin typeface="Cambria" panose="02040503050406030204" pitchFamily="18" charset="0"/>
                  </a:rPr>
                  <a:t>Employ </a:t>
                </a:r>
                <a:r>
                  <a:rPr lang="it-IT" sz="1800" dirty="0">
                    <a:latin typeface="Cambria" panose="02040503050406030204" pitchFamily="18" charset="0"/>
                  </a:rPr>
                  <a:t>parallel computing machines (i.e. GPUs) and </a:t>
                </a:r>
                <a:r>
                  <a:rPr lang="it-IT" sz="1800" dirty="0">
                    <a:latin typeface="Cambria" panose="02040503050406030204" pitchFamily="18" charset="0"/>
                  </a:rPr>
                  <a:t>algorithm virtuosities (i.e. BVH, Domain decomposition, pruned NUFFT) to achieve such results </a:t>
                </a:r>
              </a:p>
              <a:p>
                <a:pPr marL="457200" indent="-457200" algn="just">
                  <a:buFont typeface="+mj-lt"/>
                  <a:buAutoNum type="arabicPeriod" startAt="2"/>
                </a:pPr>
                <a:endParaRPr lang="it-IT" sz="1800" dirty="0">
                  <a:latin typeface="Cambria" panose="02040503050406030204" pitchFamily="18" charset="0"/>
                </a:endParaRPr>
              </a:p>
              <a:p>
                <a:pPr marL="457200" indent="-457200" algn="just">
                  <a:buFont typeface="+mj-lt"/>
                  <a:buAutoNum type="arabicPeriod" startAt="2"/>
                </a:pPr>
                <a:r>
                  <a:rPr lang="it-IT" sz="1800" dirty="0">
                    <a:latin typeface="Cambria" panose="02040503050406030204" pitchFamily="18" charset="0"/>
                  </a:rPr>
                  <a:t>Validate the results by comparison against measurements</a:t>
                </a:r>
              </a:p>
              <a:p>
                <a:pPr marL="514350" indent="-514350" algn="just">
                  <a:buFont typeface="Arial" panose="020B0604020202020204" pitchFamily="34" charset="0"/>
                  <a:buAutoNum type="arabicPeriod" startAt="3"/>
                </a:pPr>
                <a:endParaRPr lang="it-IT" sz="2000" dirty="0">
                  <a:latin typeface="Cambria" panose="02040503050406030204" pitchFamily="18" charset="0"/>
                </a:endParaRPr>
              </a:p>
            </p:txBody>
          </p:sp>
        </mc:Choice>
        <mc:Fallback>
          <p:sp>
            <p:nvSpPr>
              <p:cNvPr id="8" name="Content Placeholder 2"/>
              <p:cNvSpPr txBox="1">
                <a:spLocks noRot="1" noChangeAspect="1" noMove="1" noResize="1" noEditPoints="1" noAdjustHandles="1" noChangeArrowheads="1" noChangeShapeType="1" noTextEdit="1"/>
              </p:cNvSpPr>
              <p:nvPr/>
            </p:nvSpPr>
            <p:spPr>
              <a:xfrm>
                <a:off x="611560" y="1124744"/>
                <a:ext cx="8075240" cy="4896544"/>
              </a:xfrm>
              <a:prstGeom prst="rect">
                <a:avLst/>
              </a:prstGeom>
              <a:blipFill>
                <a:blip r:embed="rId2"/>
                <a:stretch>
                  <a:fillRect l="-755" t="-747" r="-679"/>
                </a:stretch>
              </a:blipFill>
            </p:spPr>
            <p:txBody>
              <a:bodyPr/>
              <a:lstStyle/>
              <a:p>
                <a:r>
                  <a:rPr lang="it-IT">
                    <a:noFill/>
                  </a:rPr>
                  <a:t> </a:t>
                </a:r>
              </a:p>
            </p:txBody>
          </p:sp>
        </mc:Fallback>
      </mc:AlternateContent>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13" name="Immagin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pic>
        <p:nvPicPr>
          <p:cNvPr id="4" name="Picture 3"/>
          <p:cNvPicPr>
            <a:picLocks noChangeAspect="1"/>
          </p:cNvPicPr>
          <p:nvPr/>
        </p:nvPicPr>
        <p:blipFill>
          <a:blip r:embed="rId4"/>
          <a:stretch>
            <a:fillRect/>
          </a:stretch>
        </p:blipFill>
        <p:spPr>
          <a:xfrm>
            <a:off x="3455789" y="2924944"/>
            <a:ext cx="2247702" cy="845290"/>
          </a:xfrm>
          <a:prstGeom prst="rect">
            <a:avLst/>
          </a:prstGeom>
        </p:spPr>
      </p:pic>
    </p:spTree>
    <p:extLst>
      <p:ext uri="{BB962C8B-B14F-4D97-AF65-F5344CB8AC3E}">
        <p14:creationId xmlns:p14="http://schemas.microsoft.com/office/powerpoint/2010/main" val="38787645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143000"/>
          </a:xfrm>
        </p:spPr>
        <p:txBody>
          <a:bodyPr>
            <a:noAutofit/>
          </a:bodyPr>
          <a:lstStyle/>
          <a:p>
            <a:r>
              <a:rPr lang="it-IT" sz="3600" dirty="0">
                <a:latin typeface="Cambria" panose="02040503050406030204" pitchFamily="18" charset="0"/>
              </a:rPr>
              <a:t>Scientific problem – Specific activity</a:t>
            </a:r>
          </a:p>
        </p:txBody>
      </p:sp>
      <p:sp>
        <p:nvSpPr>
          <p:cNvPr id="5" name="Slide Number Placeholder 4"/>
          <p:cNvSpPr>
            <a:spLocks noGrp="1"/>
          </p:cNvSpPr>
          <p:nvPr>
            <p:ph type="sldNum" sz="quarter" idx="12"/>
          </p:nvPr>
        </p:nvSpPr>
        <p:spPr/>
        <p:txBody>
          <a:bodyPr/>
          <a:lstStyle/>
          <a:p>
            <a:fld id="{26848A72-3DD7-42C3-AB6C-2FF2861DA9F6}" type="slidenum">
              <a:rPr lang="it-IT" smtClean="0"/>
              <a:t>9</a:t>
            </a:fld>
            <a:endParaRPr lang="it-IT"/>
          </a:p>
        </p:txBody>
      </p:sp>
      <p:sp>
        <p:nvSpPr>
          <p:cNvPr id="12" name="Footer Placeholder 3"/>
          <p:cNvSpPr txBox="1">
            <a:spLocks/>
          </p:cNvSpPr>
          <p:nvPr/>
        </p:nvSpPr>
        <p:spPr>
          <a:xfrm>
            <a:off x="3131840" y="6381328"/>
            <a:ext cx="2895600" cy="365125"/>
          </a:xfrm>
          <a:prstGeom prst="rect">
            <a:avLst/>
          </a:prstGeom>
        </p:spPr>
        <p:txBody>
          <a:bodyPr vert="horz" lIns="91440" tIns="45720" rIns="91440" bIns="45720" rtlCol="0" anchor="ctr"/>
          <a:lstStyle>
            <a:defPPr>
              <a:defRPr lang="it-IT"/>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it-IT" sz="1400">
                <a:latin typeface="Cambria" panose="02040503050406030204" pitchFamily="18" charset="0"/>
              </a:rPr>
              <a:t>Jonas Piccinotti</a:t>
            </a:r>
            <a:endParaRPr lang="it-IT" sz="1400" dirty="0">
              <a:latin typeface="Cambria" panose="02040503050406030204" pitchFamily="18" charset="0"/>
            </a:endParaRPr>
          </a:p>
        </p:txBody>
      </p:sp>
      <p:pic>
        <p:nvPicPr>
          <p:cNvPr id="13" name="Immagin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496" y="5998680"/>
            <a:ext cx="1440160" cy="822331"/>
          </a:xfrm>
          <a:prstGeom prst="rect">
            <a:avLst/>
          </a:prstGeom>
        </p:spPr>
      </p:pic>
      <p:pic>
        <p:nvPicPr>
          <p:cNvPr id="3" name="Picture 2"/>
          <p:cNvPicPr>
            <a:picLocks noChangeAspect="1"/>
          </p:cNvPicPr>
          <p:nvPr/>
        </p:nvPicPr>
        <p:blipFill>
          <a:blip r:embed="rId3"/>
          <a:stretch>
            <a:fillRect/>
          </a:stretch>
        </p:blipFill>
        <p:spPr>
          <a:xfrm>
            <a:off x="675311" y="1080797"/>
            <a:ext cx="7808658" cy="4739048"/>
          </a:xfrm>
          <a:prstGeom prst="rect">
            <a:avLst/>
          </a:prstGeom>
        </p:spPr>
      </p:pic>
      <p:sp>
        <p:nvSpPr>
          <p:cNvPr id="6" name="Oval 5"/>
          <p:cNvSpPr/>
          <p:nvPr/>
        </p:nvSpPr>
        <p:spPr>
          <a:xfrm>
            <a:off x="6660232" y="3589131"/>
            <a:ext cx="1823737" cy="63195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4" name="Oval 13"/>
          <p:cNvSpPr/>
          <p:nvPr/>
        </p:nvSpPr>
        <p:spPr>
          <a:xfrm>
            <a:off x="4572000" y="3517123"/>
            <a:ext cx="1823737" cy="29262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420257371"/>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1506</TotalTime>
  <Words>1981</Words>
  <Application>Microsoft Office PowerPoint</Application>
  <PresentationFormat>On-screen Show (4:3)</PresentationFormat>
  <Paragraphs>325</Paragraphs>
  <Slides>28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Arial</vt:lpstr>
      <vt:lpstr>Calibri</vt:lpstr>
      <vt:lpstr>Cambria</vt:lpstr>
      <vt:lpstr>Cambria Math</vt:lpstr>
      <vt:lpstr>Tema di Office</vt:lpstr>
      <vt:lpstr>Jonas Piccinotti Tutor: Amedeo Capozzoli   co-Tutor: Claudio Curcio, Angelo Liseno XXIX Cycle - III year presentation</vt:lpstr>
      <vt:lpstr>Agenda</vt:lpstr>
      <vt:lpstr>Personal background</vt:lpstr>
      <vt:lpstr>Credit summary</vt:lpstr>
      <vt:lpstr>Credit summary External Course</vt:lpstr>
      <vt:lpstr>Scientific problem – General perspective</vt:lpstr>
      <vt:lpstr>Scientific problem – General perspective</vt:lpstr>
      <vt:lpstr>Scientific problem – General perspective</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Scientific problem – Specific activity</vt:lpstr>
      <vt:lpstr>Products</vt:lpstr>
      <vt:lpstr>Questions</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Surname XXIX Cycle I year presentation</dc:title>
  <dc:creator>Daniele</dc:creator>
  <cp:lastModifiedBy>J</cp:lastModifiedBy>
  <cp:revision>128</cp:revision>
  <cp:lastPrinted>2015-02-18T13:08:33Z</cp:lastPrinted>
  <dcterms:created xsi:type="dcterms:W3CDTF">2015-02-18T11:42:09Z</dcterms:created>
  <dcterms:modified xsi:type="dcterms:W3CDTF">2017-02-23T09:15:02Z</dcterms:modified>
</cp:coreProperties>
</file>