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6" r:id="rId4"/>
    <p:sldId id="258" r:id="rId5"/>
    <p:sldId id="269" r:id="rId6"/>
    <p:sldId id="270" r:id="rId7"/>
    <p:sldId id="272" r:id="rId8"/>
    <p:sldId id="271" r:id="rId9"/>
    <p:sldId id="263" r:id="rId10"/>
    <p:sldId id="262" r:id="rId11"/>
    <p:sldId id="267" r:id="rId12"/>
    <p:sldId id="268" r:id="rId13"/>
    <p:sldId id="273" r:id="rId14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8"/>
  </p:normalViewPr>
  <p:slideViewPr>
    <p:cSldViewPr>
      <p:cViewPr varScale="1">
        <p:scale>
          <a:sx n="107" d="100"/>
          <a:sy n="107" d="100"/>
        </p:scale>
        <p:origin x="162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10/11/21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5902d9fc9_0_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65902d9f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c6ea3e08f_0_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ac6ea3e0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c6ea3e08f_0_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ac6ea3e0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2238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5902d9fc9_2_1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65902d9fc9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c6ea3e08f_0_13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ac6ea3e08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902d9fc9_0_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65902d9fc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c6ea3e08f_0_16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ac6ea3e0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c6ea3e08f_0_16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ac6ea3e0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15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c6ea3e08f_0_6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ac6ea3e08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370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c6ea3e08f_0_6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ac6ea3e08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161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c6ea3e08f_0_7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ac6ea3e08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724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c6ea3e08f_0_6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ac6ea3e08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738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ybersecsi/dockerized-android" TargetMode="External"/><Relationship Id="rId5" Type="http://schemas.openxmlformats.org/officeDocument/2006/relationships/hyperlink" Target="https://github.com/emalderson/ThePhish" TargetMode="External"/><Relationship Id="rId4" Type="http://schemas.openxmlformats.org/officeDocument/2006/relationships/hyperlink" Target="https://github.com/giper45/DockerSecurityPlaygroun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9CF1BCD4-4F43-4495-9AFF-196B856E47B2}"/>
              </a:ext>
            </a:extLst>
          </p:cNvPr>
          <p:cNvSpPr txBox="1">
            <a:spLocks noGrp="1"/>
          </p:cNvSpPr>
          <p:nvPr/>
        </p:nvSpPr>
        <p:spPr>
          <a:xfrm>
            <a:off x="611560" y="208222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it-IT" sz="3563" dirty="0"/>
              <a:t>Gaetano Perrone</a:t>
            </a:r>
            <a:br>
              <a:rPr lang="it-IT" sz="3563" dirty="0"/>
            </a:br>
            <a:r>
              <a:rPr lang="it-IT" sz="2916" dirty="0"/>
              <a:t>Tutor: Prof. Simon Pietro Romano</a:t>
            </a:r>
            <a:br>
              <a:rPr lang="it-IT" sz="2916" dirty="0"/>
            </a:br>
            <a:r>
              <a:rPr lang="it-IT" sz="2187" dirty="0"/>
              <a:t>XXIX </a:t>
            </a:r>
            <a:r>
              <a:rPr lang="it-IT" sz="2187" dirty="0" err="1"/>
              <a:t>Cycle</a:t>
            </a:r>
            <a:r>
              <a:rPr lang="it-IT" sz="2187" dirty="0"/>
              <a:t> - III </a:t>
            </a:r>
            <a:r>
              <a:rPr lang="it-IT" sz="2187" dirty="0" err="1"/>
              <a:t>year</a:t>
            </a:r>
            <a:r>
              <a:rPr lang="it-IT" sz="2187" dirty="0"/>
              <a:t> </a:t>
            </a:r>
            <a:r>
              <a:rPr lang="it-IT" sz="2187" dirty="0" err="1"/>
              <a:t>presentation</a:t>
            </a:r>
            <a:endParaRPr sz="3563" dirty="0"/>
          </a:p>
        </p:txBody>
      </p:sp>
      <p:sp>
        <p:nvSpPr>
          <p:cNvPr id="11" name="Google Shape;89;p1">
            <a:extLst>
              <a:ext uri="{FF2B5EF4-FFF2-40B4-BE49-F238E27FC236}">
                <a16:creationId xmlns:a16="http://schemas.microsoft.com/office/drawing/2014/main" id="{BFA9EC7C-E053-4210-98F2-423D16030CDF}"/>
              </a:ext>
            </a:extLst>
          </p:cNvPr>
          <p:cNvSpPr txBox="1">
            <a:spLocks noGrp="1"/>
          </p:cNvSpPr>
          <p:nvPr/>
        </p:nvSpPr>
        <p:spPr>
          <a:xfrm>
            <a:off x="1371600" y="391046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it-IT"/>
              <a:t>SecSI:</a:t>
            </a:r>
            <a:br>
              <a:rPr lang="it-IT"/>
            </a:br>
            <a:r>
              <a:rPr lang="it-IT"/>
              <a:t>Security Solutions for Innovation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c6ea3e08f_0_60"/>
          <p:cNvSpPr txBox="1">
            <a:spLocks noGrp="1"/>
          </p:cNvSpPr>
          <p:nvPr>
            <p:ph type="title"/>
          </p:nvPr>
        </p:nvSpPr>
        <p:spPr>
          <a:xfrm>
            <a:off x="-45875" y="128625"/>
            <a:ext cx="96975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3500" b="1">
                <a:latin typeface="Lato"/>
                <a:ea typeface="Lato"/>
                <a:cs typeface="Lato"/>
                <a:sym typeface="Lato"/>
              </a:rPr>
              <a:t>Capturing flags in a dynamically deployed microservices-based</a:t>
            </a:r>
            <a:endParaRPr sz="3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3500" b="1">
                <a:latin typeface="Lato"/>
                <a:ea typeface="Lato"/>
                <a:cs typeface="Lato"/>
                <a:sym typeface="Lato"/>
              </a:rPr>
              <a:t>heterogeneous environment</a:t>
            </a:r>
            <a:endParaRPr sz="3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959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gac6ea3e08f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263" y="2481750"/>
            <a:ext cx="7257224" cy="25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ac6ea3e08f_0_60"/>
          <p:cNvSpPr txBox="1"/>
          <p:nvPr/>
        </p:nvSpPr>
        <p:spPr>
          <a:xfrm>
            <a:off x="37650" y="1641350"/>
            <a:ext cx="90687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i="1" dirty="0" err="1">
                <a:latin typeface="Lato"/>
                <a:ea typeface="Lato"/>
                <a:cs typeface="Lato"/>
                <a:sym typeface="Lato"/>
              </a:rPr>
              <a:t>Which</a:t>
            </a:r>
            <a:r>
              <a:rPr lang="it-IT" sz="2200" i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2200" i="1" dirty="0" err="1">
                <a:latin typeface="Lato"/>
                <a:ea typeface="Lato"/>
                <a:cs typeface="Lato"/>
                <a:sym typeface="Lato"/>
              </a:rPr>
              <a:t>vulnerabilities</a:t>
            </a:r>
            <a:r>
              <a:rPr lang="it-IT" sz="2200" i="1" dirty="0">
                <a:latin typeface="Lato"/>
                <a:ea typeface="Lato"/>
                <a:cs typeface="Lato"/>
                <a:sym typeface="Lato"/>
              </a:rPr>
              <a:t> can Docker </a:t>
            </a:r>
            <a:r>
              <a:rPr lang="it-IT" sz="2200" i="1" dirty="0" err="1">
                <a:latin typeface="Lato"/>
                <a:ea typeface="Lato"/>
                <a:cs typeface="Lato"/>
                <a:sym typeface="Lato"/>
              </a:rPr>
              <a:t>reproduce</a:t>
            </a:r>
            <a:r>
              <a:rPr lang="it-IT" sz="2200" i="1" dirty="0">
                <a:latin typeface="Lato"/>
                <a:ea typeface="Lato"/>
                <a:cs typeface="Lato"/>
                <a:sym typeface="Lato"/>
              </a:rPr>
              <a:t>?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42;gac6ea3e08f_0_167">
            <a:extLst>
              <a:ext uri="{FF2B5EF4-FFF2-40B4-BE49-F238E27FC236}">
                <a16:creationId xmlns:a16="http://schemas.microsoft.com/office/drawing/2014/main" id="{25F348E3-D206-448C-9999-7005C9E145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10</a:t>
            </a:fld>
            <a:endParaRPr dirty="0"/>
          </a:p>
        </p:txBody>
      </p:sp>
      <p:pic>
        <p:nvPicPr>
          <p:cNvPr id="6" name="Google Shape;248;gac6ea3e08f_0_7">
            <a:extLst>
              <a:ext uri="{FF2B5EF4-FFF2-40B4-BE49-F238E27FC236}">
                <a16:creationId xmlns:a16="http://schemas.microsoft.com/office/drawing/2014/main" id="{218F78B4-B672-4FAC-859B-AE0FE85311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9;gac6ea3e08f_0_7">
            <a:extLst>
              <a:ext uri="{FF2B5EF4-FFF2-40B4-BE49-F238E27FC236}">
                <a16:creationId xmlns:a16="http://schemas.microsoft.com/office/drawing/2014/main" id="{47AF9C55-2272-4065-80D1-51BDC79E34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 dirty="0"/>
              <a:t>Gaetano Perrone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81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ac6ea3e08f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ac6ea3e08f_0_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 dirty="0"/>
              <a:t>Gaetano Perrone</a:t>
            </a:r>
            <a:endParaRPr dirty="0"/>
          </a:p>
        </p:txBody>
      </p:sp>
      <p:sp>
        <p:nvSpPr>
          <p:cNvPr id="250" name="Google Shape;250;gac6ea3e08f_0_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252" name="Google Shape;252;gac6ea3e08f_0_7"/>
          <p:cNvSpPr txBox="1"/>
          <p:nvPr/>
        </p:nvSpPr>
        <p:spPr>
          <a:xfrm>
            <a:off x="-35488" y="-171400"/>
            <a:ext cx="921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-IT" sz="3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Publications</a:t>
            </a:r>
            <a:endParaRPr sz="35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251;gac6ea3e08f_0_7">
            <a:extLst>
              <a:ext uri="{FF2B5EF4-FFF2-40B4-BE49-F238E27FC236}">
                <a16:creationId xmlns:a16="http://schemas.microsoft.com/office/drawing/2014/main" id="{F47CC399-940A-4F45-9CAA-9683AAC02225}"/>
              </a:ext>
            </a:extLst>
          </p:cNvPr>
          <p:cNvSpPr txBox="1"/>
          <p:nvPr/>
        </p:nvSpPr>
        <p:spPr>
          <a:xfrm>
            <a:off x="354300" y="620688"/>
            <a:ext cx="84354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Published</a:t>
            </a:r>
            <a:r>
              <a:rPr lang="it-IT" sz="1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Papers</a:t>
            </a:r>
            <a:endParaRPr sz="1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F.Caturano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G.Perrone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S.P. Romano, 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Hacking Goals: a goal-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centric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attack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classification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framework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32</a:t>
            </a:r>
            <a:r>
              <a:rPr lang="it-IT" sz="1100" i="1" baseline="30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nd 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IFIP International Conference on Testing Software and System IEEE (ICTSS 2020)</a:t>
            </a:r>
            <a:endParaRPr sz="11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F.Caturano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G.Perrone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S.P. Romano,</a:t>
            </a:r>
            <a:r>
              <a:rPr lang="it-IT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Capturing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flags  in  a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dynamically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deployed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microservices-based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heterogeneous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environment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13</a:t>
            </a:r>
            <a:r>
              <a:rPr lang="it-IT" sz="1100" i="1" baseline="30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IEEE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Principles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Systems and Applications of IP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Telecommunications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(IPTComm2020 )</a:t>
            </a:r>
          </a:p>
          <a:p>
            <a:pPr marL="457200" indent="-298450"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F.Caturano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G.Perrone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S.P.Romano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Discovering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reflected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Cross-Site  Scripting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vulnerabilities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using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a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Multiobjective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Reinforcement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Learning 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environment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Computers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&amp; Security (2020) </a:t>
            </a:r>
          </a:p>
          <a:p>
            <a:pPr marL="457200" indent="-298450"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A.P. Luise,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G.Perrone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C.Perrotta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S.P.Romano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On-demand deployment and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orchestration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Cyber Ranges in the cloud</a:t>
            </a:r>
            <a:r>
              <a:rPr lang="it-IT" sz="1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ITASEC2021</a:t>
            </a:r>
            <a:r>
              <a:rPr lang="it-IT" sz="1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conference</a:t>
            </a:r>
            <a:endParaRPr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Submitted</a:t>
            </a:r>
            <a:r>
              <a:rPr lang="it-IT" sz="1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Papers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D.Antonelli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R. Cascella, G. Perrone, S.P. Romano, A. Schiano,</a:t>
            </a:r>
            <a:r>
              <a:rPr lang="it-IT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Leveraging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AI to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optimize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website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structure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discovery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during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Penetration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Testing</a:t>
            </a:r>
            <a:r>
              <a:rPr lang="it-IT" sz="11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Journal of Information Security and Applications (under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review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lang="it-IT"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lang="it-IT" sz="1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Preparation</a:t>
            </a:r>
            <a:endParaRPr sz="14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C.Brandi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F.Caturano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G.Perrone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S.P. Romano  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rule-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based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fuzzer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discover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injection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vulnerabilities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Web Applications</a:t>
            </a:r>
            <a:endParaRPr sz="1600" b="1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F. Caturano E. De Martino, </a:t>
            </a:r>
            <a:r>
              <a:rPr lang="it-IT" sz="11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G.Perrone</a:t>
            </a: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S.P. Romano</a:t>
            </a:r>
            <a:r>
              <a:rPr lang="it-IT" sz="1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Leveraging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Knowledge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Graphs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model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Attackers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'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Behaviors</a:t>
            </a:r>
            <a:endParaRPr sz="1400" b="1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F. Caturano A. Ferraiuolo M. Perna G. Perrone S.P. Romano,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Recheck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Through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Ansible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a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declarative-based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approach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the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validation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vulnerability</a:t>
            </a:r>
            <a:r>
              <a:rPr lang="it-IT" sz="1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fixes</a:t>
            </a:r>
            <a:endParaRPr sz="1400" b="1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ac6ea3e08f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ac6ea3e08f_0_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/>
              <a:t>Gaetano Perrone</a:t>
            </a:r>
            <a:endParaRPr/>
          </a:p>
        </p:txBody>
      </p:sp>
      <p:sp>
        <p:nvSpPr>
          <p:cNvPr id="250" name="Google Shape;250;gac6ea3e08f_0_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252" name="Google Shape;252;gac6ea3e08f_0_7"/>
          <p:cNvSpPr txBox="1"/>
          <p:nvPr/>
        </p:nvSpPr>
        <p:spPr>
          <a:xfrm>
            <a:off x="-35488" y="-171400"/>
            <a:ext cx="921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-IT" sz="35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SecSI</a:t>
            </a:r>
            <a:r>
              <a:rPr lang="it-IT" sz="3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Innovation Products</a:t>
            </a:r>
            <a:endParaRPr sz="35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251;gac6ea3e08f_0_7">
            <a:extLst>
              <a:ext uri="{FF2B5EF4-FFF2-40B4-BE49-F238E27FC236}">
                <a16:creationId xmlns:a16="http://schemas.microsoft.com/office/drawing/2014/main" id="{F47CC399-940A-4F45-9CAA-9683AAC02225}"/>
              </a:ext>
            </a:extLst>
          </p:cNvPr>
          <p:cNvSpPr txBox="1"/>
          <p:nvPr/>
        </p:nvSpPr>
        <p:spPr>
          <a:xfrm>
            <a:off x="611560" y="1380213"/>
            <a:ext cx="84354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G.Perrone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SecSI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Team</a:t>
            </a:r>
            <a:r>
              <a:rPr lang="it-IT" sz="2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it-IT" sz="2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Docker Security Playground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 </a:t>
            </a: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microservices-based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learn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network security.  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https://github.com/giper45/DockerSecurityPlayground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15875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E. Galdi:</a:t>
            </a:r>
            <a:r>
              <a:rPr lang="it-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2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it-IT" sz="2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Phish</a:t>
            </a:r>
            <a:r>
              <a:rPr lang="it-IT" sz="2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phishing email </a:t>
            </a:r>
            <a:r>
              <a:rPr lang="it-IT" sz="2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analysis</a:t>
            </a:r>
            <a:r>
              <a:rPr lang="it-IT" sz="2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tool, 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https://github.com/emalderson/ThePhish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endParaRPr lang="it-IT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>
              <a:buClr>
                <a:schemeClr val="dk1"/>
              </a:buClr>
              <a:buSzPts val="1100"/>
              <a:buFont typeface="Lato"/>
              <a:buChar char="●"/>
            </a:pP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A. Delicato, D. Capone: </a:t>
            </a:r>
            <a:r>
              <a:rPr lang="it-IT" sz="24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Dockerized</a:t>
            </a:r>
            <a:r>
              <a:rPr lang="it-IT" sz="24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Android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a container-</a:t>
            </a: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based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framework to </a:t>
            </a: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execute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mobile cyber-ranges </a:t>
            </a:r>
            <a:r>
              <a:rPr lang="it-IT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scenarios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https://github.com/cybersecsi/dockerized-android</a:t>
            </a:r>
            <a:r>
              <a:rPr lang="it-IT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64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65902d9fc9_2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65902d9fc9_2_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/>
              <a:t>Gaetano Perrone</a:t>
            </a:r>
            <a:endParaRPr/>
          </a:p>
        </p:txBody>
      </p:sp>
      <p:sp>
        <p:nvSpPr>
          <p:cNvPr id="132" name="Google Shape;132;g65902d9fc9_2_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it-IT" b="1" i="1" dirty="0" err="1"/>
              <a:t>Thanks</a:t>
            </a:r>
            <a:r>
              <a:rPr lang="it-IT" b="1" i="1" dirty="0"/>
              <a:t> for the </a:t>
            </a:r>
            <a:r>
              <a:rPr lang="it-IT" b="1" i="1" dirty="0" err="1"/>
              <a:t>attention</a:t>
            </a:r>
            <a:r>
              <a:rPr lang="it-IT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738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5902d9fc9_0_0"/>
          <p:cNvSpPr txBox="1">
            <a:spLocks noGrp="1"/>
          </p:cNvSpPr>
          <p:nvPr>
            <p:ph type="body" idx="1"/>
          </p:nvPr>
        </p:nvSpPr>
        <p:spPr>
          <a:xfrm>
            <a:off x="411848" y="1187445"/>
            <a:ext cx="82296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179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40"/>
              <a:buFont typeface="Lato"/>
              <a:buChar char="•"/>
            </a:pPr>
            <a:r>
              <a:rPr lang="it-IT" sz="2100" dirty="0">
                <a:latin typeface="Lato"/>
                <a:ea typeface="Lato"/>
                <a:cs typeface="Lato"/>
                <a:sym typeface="Lato"/>
              </a:rPr>
              <a:t>Computer Science Engineering degree in 2017</a:t>
            </a: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517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40"/>
              <a:buFont typeface="Lato"/>
              <a:buChar char="–"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DSP: A </a:t>
            </a:r>
            <a:r>
              <a:rPr lang="it-IT" sz="1700" dirty="0" err="1">
                <a:latin typeface="Lato"/>
                <a:ea typeface="Lato"/>
                <a:cs typeface="Lato"/>
                <a:sym typeface="Lato"/>
              </a:rPr>
              <a:t>microservices-based</a:t>
            </a: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700" dirty="0" err="1"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it-IT" sz="1700" dirty="0">
                <a:latin typeface="Lato"/>
                <a:ea typeface="Lato"/>
                <a:cs typeface="Lato"/>
                <a:sym typeface="Lato"/>
              </a:rPr>
            </a:b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for the study of Network Security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None/>
            </a:pPr>
            <a:endParaRPr sz="194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179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40"/>
              <a:buFont typeface="Lato"/>
              <a:buChar char="•"/>
            </a:pPr>
            <a:r>
              <a:rPr lang="it-IT" sz="2100" dirty="0">
                <a:latin typeface="Lato"/>
                <a:ea typeface="Lato"/>
                <a:cs typeface="Lato"/>
                <a:sym typeface="Lato"/>
              </a:rPr>
              <a:t>Security Consultant in NTT Data (2017 - 2018) </a:t>
            </a: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None/>
            </a:pPr>
            <a:endParaRPr sz="194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179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940"/>
              <a:buFont typeface="Lato"/>
              <a:buChar char="•"/>
            </a:pPr>
            <a:r>
              <a:rPr lang="it-IT" sz="2100" b="1" dirty="0">
                <a:latin typeface="Lato"/>
                <a:ea typeface="Lato"/>
                <a:cs typeface="Lato"/>
                <a:sym typeface="Lato"/>
              </a:rPr>
              <a:t>Today: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PhD in Information Technology</a:t>
            </a:r>
            <a:endParaRPr sz="2500" dirty="0">
              <a:latin typeface="Lato"/>
              <a:ea typeface="Lato"/>
              <a:cs typeface="Lato"/>
              <a:sym typeface="Lato"/>
            </a:endParaRPr>
          </a:p>
          <a:p>
            <a:pPr marL="54356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         and </a:t>
            </a:r>
            <a:r>
              <a:rPr lang="it-IT" sz="1700" dirty="0" err="1">
                <a:latin typeface="Lato"/>
                <a:ea typeface="Lato"/>
                <a:cs typeface="Lato"/>
                <a:sym typeface="Lato"/>
              </a:rPr>
              <a:t>Electrical</a:t>
            </a: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 Engineering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Co-</a:t>
            </a:r>
            <a:r>
              <a:rPr lang="it-IT" sz="1700" dirty="0" err="1">
                <a:latin typeface="Lato"/>
                <a:ea typeface="Lato"/>
                <a:cs typeface="Lato"/>
                <a:sym typeface="Lato"/>
              </a:rPr>
              <a:t>founder</a:t>
            </a: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 of </a:t>
            </a:r>
            <a:r>
              <a:rPr lang="it-IT" sz="1700" b="1" dirty="0" err="1">
                <a:latin typeface="Lato"/>
                <a:ea typeface="Lato"/>
                <a:cs typeface="Lato"/>
                <a:sym typeface="Lato"/>
              </a:rPr>
              <a:t>SecSI</a:t>
            </a:r>
            <a:endParaRPr sz="17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•"/>
            </a:pPr>
            <a:r>
              <a:rPr lang="it-IT" sz="2100" b="1" dirty="0" err="1">
                <a:latin typeface="Lato"/>
                <a:ea typeface="Lato"/>
                <a:cs typeface="Lato"/>
                <a:sym typeface="Lato"/>
              </a:rPr>
              <a:t>Collaborations</a:t>
            </a:r>
            <a:r>
              <a:rPr lang="it-IT" sz="2100" b="1" dirty="0">
                <a:latin typeface="Lato"/>
                <a:ea typeface="Lato"/>
                <a:cs typeface="Lato"/>
                <a:sym typeface="Lato"/>
              </a:rPr>
              <a:t>: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–"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NTT Data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–"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Acca Software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–"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Enel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–"/>
            </a:pPr>
            <a:r>
              <a:rPr lang="it-IT" sz="1700" dirty="0">
                <a:latin typeface="Lato"/>
                <a:ea typeface="Lato"/>
                <a:cs typeface="Lato"/>
                <a:sym typeface="Lato"/>
              </a:rPr>
              <a:t>CIOC </a:t>
            </a:r>
            <a:r>
              <a:rPr lang="it-IT" sz="1400" dirty="0">
                <a:latin typeface="Lato"/>
                <a:ea typeface="Lato"/>
                <a:cs typeface="Lato"/>
                <a:sym typeface="Lato"/>
              </a:rPr>
              <a:t>(Comando  Interforze per le Operazioni Cibernetiche)</a:t>
            </a:r>
            <a:endParaRPr sz="16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g65902d9f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65902d9fc9_0_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/>
              <a:t>Gaetano Perrone</a:t>
            </a:r>
            <a:endParaRPr/>
          </a:p>
        </p:txBody>
      </p:sp>
      <p:sp>
        <p:nvSpPr>
          <p:cNvPr id="99" name="Google Shape;99;g65902d9fc9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pic>
        <p:nvPicPr>
          <p:cNvPr id="100" name="Google Shape;100;g65902d9fc9_0_0"/>
          <p:cNvPicPr preferRelativeResize="0"/>
          <p:nvPr/>
        </p:nvPicPr>
        <p:blipFill rotWithShape="1">
          <a:blip r:embed="rId4">
            <a:alphaModFix/>
          </a:blip>
          <a:srcRect t="101200" b="-101200"/>
          <a:stretch/>
        </p:blipFill>
        <p:spPr>
          <a:xfrm>
            <a:off x="5458875" y="4280813"/>
            <a:ext cx="2964775" cy="15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65902d9fc9_0_0"/>
          <p:cNvPicPr preferRelativeResize="0"/>
          <p:nvPr/>
        </p:nvPicPr>
        <p:blipFill rotWithShape="1">
          <a:blip r:embed="rId5">
            <a:alphaModFix/>
          </a:blip>
          <a:srcRect l="3484" b="3368"/>
          <a:stretch/>
        </p:blipFill>
        <p:spPr>
          <a:xfrm>
            <a:off x="6452409" y="4732253"/>
            <a:ext cx="2335187" cy="105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65902d9fc9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4201" y="1071489"/>
            <a:ext cx="2704084" cy="145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65902d9fc9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9158" y="2737162"/>
            <a:ext cx="1874160" cy="574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65902d9fc9_0_0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/>
              <a:t>Background</a:t>
            </a:r>
            <a:endParaRPr b="1"/>
          </a:p>
        </p:txBody>
      </p:sp>
      <p:pic>
        <p:nvPicPr>
          <p:cNvPr id="105" name="Google Shape;105;g65902d9fc9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0775" y="3429001"/>
            <a:ext cx="3018453" cy="1096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ac6ea3e08f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ac6ea3e08f_0_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/>
              <a:t>Gaetano Perrone</a:t>
            </a:r>
            <a:endParaRPr/>
          </a:p>
        </p:txBody>
      </p:sp>
      <p:sp>
        <p:nvSpPr>
          <p:cNvPr id="240" name="Google Shape;240;gac6ea3e08f_0_1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241" name="Google Shape;241;gac6ea3e08f_0_137"/>
          <p:cNvSpPr txBox="1"/>
          <p:nvPr/>
        </p:nvSpPr>
        <p:spPr>
          <a:xfrm>
            <a:off x="23950" y="756741"/>
            <a:ext cx="84354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ac6ea3e08f_0_137"/>
          <p:cNvSpPr txBox="1"/>
          <p:nvPr/>
        </p:nvSpPr>
        <p:spPr>
          <a:xfrm>
            <a:off x="-50" y="-1861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-IT" sz="3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Study and Training Activities</a:t>
            </a:r>
            <a:endParaRPr sz="35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4FE1E4-A831-4117-AA76-80FC5832D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52887"/>
            <a:ext cx="8424937" cy="1872208"/>
          </a:xfrm>
          <a:prstGeom prst="rect">
            <a:avLst/>
          </a:prstGeom>
        </p:spPr>
      </p:pic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A7B1A2C-9C25-41E0-8198-60E72AF04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91427"/>
              </p:ext>
            </p:extLst>
          </p:nvPr>
        </p:nvGraphicFramePr>
        <p:xfrm>
          <a:off x="354250" y="3440865"/>
          <a:ext cx="8435399" cy="21309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46503">
                  <a:extLst>
                    <a:ext uri="{9D8B030D-6E8A-4147-A177-3AD203B41FA5}">
                      <a16:colId xmlns:a16="http://schemas.microsoft.com/office/drawing/2014/main" val="1534334906"/>
                    </a:ext>
                  </a:extLst>
                </a:gridCol>
                <a:gridCol w="2544448">
                  <a:extLst>
                    <a:ext uri="{9D8B030D-6E8A-4147-A177-3AD203B41FA5}">
                      <a16:colId xmlns:a16="http://schemas.microsoft.com/office/drawing/2014/main" val="1651453287"/>
                    </a:ext>
                  </a:extLst>
                </a:gridCol>
                <a:gridCol w="2544448">
                  <a:extLst>
                    <a:ext uri="{9D8B030D-6E8A-4147-A177-3AD203B41FA5}">
                      <a16:colId xmlns:a16="http://schemas.microsoft.com/office/drawing/2014/main" val="2281200968"/>
                    </a:ext>
                  </a:extLst>
                </a:gridCol>
              </a:tblGrid>
              <a:tr h="27616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Lecture</a:t>
                      </a:r>
                      <a:r>
                        <a:rPr lang="it-IT" sz="1100" dirty="0"/>
                        <a:t> / Activity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Credits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907010"/>
                  </a:ext>
                </a:extLst>
              </a:tr>
              <a:tr h="39913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Scientific Colloquia at </a:t>
                      </a:r>
                      <a:r>
                        <a:rPr lang="en-GB" sz="1100" dirty="0" err="1"/>
                        <a:t>Scuola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Superiore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Meridionale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Seminars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276630"/>
                  </a:ext>
                </a:extLst>
              </a:tr>
              <a:tr h="727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Age, morbidity, or something else? A residual approach using microdata to measure the impact of technological progress on health care expenditure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Seminar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0.2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278344"/>
                  </a:ext>
                </a:extLst>
              </a:tr>
              <a:tr h="72784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Palo Alto Networks Prisma Access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Seminar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3.2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1672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902d9fc9_0_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11" name="Google Shape;111;g65902d9fc9_0_8"/>
          <p:cNvSpPr txBox="1"/>
          <p:nvPr/>
        </p:nvSpPr>
        <p:spPr>
          <a:xfrm>
            <a:off x="10510" y="-12"/>
            <a:ext cx="8229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-IT" sz="35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Research</a:t>
            </a:r>
            <a:r>
              <a:rPr lang="it-IT" sz="35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35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Areas</a:t>
            </a:r>
            <a:r>
              <a:rPr lang="it-IT" sz="35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it-IT" sz="35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Contributions</a:t>
            </a:r>
            <a:endParaRPr sz="35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g65902d9fc9_0_8"/>
          <p:cNvSpPr/>
          <p:nvPr/>
        </p:nvSpPr>
        <p:spPr>
          <a:xfrm>
            <a:off x="162901" y="864163"/>
            <a:ext cx="2133600" cy="1810800"/>
          </a:xfrm>
          <a:prstGeom prst="teardrop">
            <a:avLst>
              <a:gd name="adj" fmla="val 109280"/>
            </a:avLst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it-IT" sz="17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Behavioural</a:t>
            </a:r>
            <a:r>
              <a:rPr lang="it-IT" sz="17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Models for </a:t>
            </a:r>
            <a:r>
              <a:rPr lang="it-IT" sz="17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Attackers</a:t>
            </a:r>
            <a:endParaRPr sz="17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g65902d9fc9_0_8"/>
          <p:cNvSpPr/>
          <p:nvPr/>
        </p:nvSpPr>
        <p:spPr>
          <a:xfrm>
            <a:off x="2699253" y="3644879"/>
            <a:ext cx="1320600" cy="41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g65902d9fc9_0_8"/>
          <p:cNvGrpSpPr/>
          <p:nvPr/>
        </p:nvGrpSpPr>
        <p:grpSpPr>
          <a:xfrm>
            <a:off x="2505200" y="4527190"/>
            <a:ext cx="4133600" cy="2300010"/>
            <a:chOff x="2104195" y="3668537"/>
            <a:chExt cx="5185454" cy="2493379"/>
          </a:xfrm>
        </p:grpSpPr>
        <p:grpSp>
          <p:nvGrpSpPr>
            <p:cNvPr id="116" name="Google Shape;116;g65902d9fc9_0_8"/>
            <p:cNvGrpSpPr/>
            <p:nvPr/>
          </p:nvGrpSpPr>
          <p:grpSpPr>
            <a:xfrm>
              <a:off x="2104195" y="3668537"/>
              <a:ext cx="5185454" cy="2493379"/>
              <a:chOff x="2104195" y="3668537"/>
              <a:chExt cx="5185454" cy="2493379"/>
            </a:xfrm>
          </p:grpSpPr>
          <p:pic>
            <p:nvPicPr>
              <p:cNvPr id="117" name="Google Shape;117;g65902d9fc9_0_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39403" y="3668537"/>
                <a:ext cx="2018895" cy="1143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g65902d9fc9_0_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39400" y="4737590"/>
                <a:ext cx="3650250" cy="1424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Google Shape;119;g65902d9fc9_0_8"/>
              <p:cNvSpPr/>
              <p:nvPr/>
            </p:nvSpPr>
            <p:spPr>
              <a:xfrm rot="-1242728">
                <a:off x="2133013" y="4375339"/>
                <a:ext cx="1391964" cy="41783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g65902d9fc9_0_8"/>
            <p:cNvSpPr/>
            <p:nvPr/>
          </p:nvSpPr>
          <p:spPr>
            <a:xfrm rot="747629">
              <a:off x="2133096" y="5301148"/>
              <a:ext cx="1391783" cy="4175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g65902d9fc9_0_8"/>
          <p:cNvSpPr/>
          <p:nvPr/>
        </p:nvSpPr>
        <p:spPr>
          <a:xfrm>
            <a:off x="2649570" y="1130447"/>
            <a:ext cx="1320600" cy="41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g65902d9fc9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6" y="5714256"/>
            <a:ext cx="1904999" cy="1087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g65902d9fc9_0_8"/>
          <p:cNvGrpSpPr/>
          <p:nvPr/>
        </p:nvGrpSpPr>
        <p:grpSpPr>
          <a:xfrm>
            <a:off x="4153712" y="667876"/>
            <a:ext cx="2559306" cy="1453297"/>
            <a:chOff x="4045120" y="414475"/>
            <a:chExt cx="2742505" cy="1466200"/>
          </a:xfrm>
        </p:grpSpPr>
        <p:grpSp>
          <p:nvGrpSpPr>
            <p:cNvPr id="125" name="Google Shape;125;g65902d9fc9_0_8"/>
            <p:cNvGrpSpPr/>
            <p:nvPr/>
          </p:nvGrpSpPr>
          <p:grpSpPr>
            <a:xfrm>
              <a:off x="4045120" y="779627"/>
              <a:ext cx="732158" cy="681876"/>
              <a:chOff x="11352163" y="1554824"/>
              <a:chExt cx="642300" cy="640500"/>
            </a:xfrm>
          </p:grpSpPr>
          <p:sp>
            <p:nvSpPr>
              <p:cNvPr id="126" name="Google Shape;126;g65902d9fc9_0_8"/>
              <p:cNvSpPr/>
              <p:nvPr/>
            </p:nvSpPr>
            <p:spPr>
              <a:xfrm>
                <a:off x="11352163" y="1554824"/>
                <a:ext cx="642300" cy="6405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46800" rIns="90000" bIns="46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pic>
            <p:nvPicPr>
              <p:cNvPr id="127" name="Google Shape;127;g65902d9fc9_0_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1453218" y="1641330"/>
                <a:ext cx="440085" cy="4400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8" name="Google Shape;128;g65902d9fc9_0_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89125" y="414475"/>
              <a:ext cx="498500" cy="55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65902d9fc9_0_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90625" y="845300"/>
              <a:ext cx="498500" cy="55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65902d9fc9_0_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89125" y="1330150"/>
              <a:ext cx="498500" cy="5505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1" name="Google Shape;131;g65902d9fc9_0_8"/>
            <p:cNvCxnSpPr>
              <a:stCxn id="126" idx="6"/>
            </p:cNvCxnSpPr>
            <p:nvPr/>
          </p:nvCxnSpPr>
          <p:spPr>
            <a:xfrm rot="10800000" flipH="1">
              <a:off x="4777278" y="684366"/>
              <a:ext cx="1491900" cy="4362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32" name="Google Shape;132;g65902d9fc9_0_8"/>
            <p:cNvCxnSpPr>
              <a:stCxn id="126" idx="6"/>
            </p:cNvCxnSpPr>
            <p:nvPr/>
          </p:nvCxnSpPr>
          <p:spPr>
            <a:xfrm>
              <a:off x="4777278" y="1120566"/>
              <a:ext cx="1491900" cy="4854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33" name="Google Shape;133;g65902d9fc9_0_8"/>
            <p:cNvCxnSpPr>
              <a:stCxn id="126" idx="6"/>
              <a:endCxn id="129" idx="1"/>
            </p:cNvCxnSpPr>
            <p:nvPr/>
          </p:nvCxnSpPr>
          <p:spPr>
            <a:xfrm>
              <a:off x="4777278" y="1120566"/>
              <a:ext cx="1013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34" name="Google Shape;134;g65902d9fc9_0_8"/>
          <p:cNvSpPr/>
          <p:nvPr/>
        </p:nvSpPr>
        <p:spPr>
          <a:xfrm>
            <a:off x="202613" y="3099725"/>
            <a:ext cx="2133600" cy="1810800"/>
          </a:xfrm>
          <a:prstGeom prst="teardrop">
            <a:avLst>
              <a:gd name="adj" fmla="val 109280"/>
            </a:avLst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it-IT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Web </a:t>
            </a:r>
            <a:r>
              <a:rPr lang="it-IT" sz="16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Penetration</a:t>
            </a:r>
            <a:r>
              <a:rPr lang="it-IT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Testing Automation</a:t>
            </a:r>
            <a:endParaRPr sz="16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65902d9fc9_0_8"/>
          <p:cNvSpPr/>
          <p:nvPr/>
        </p:nvSpPr>
        <p:spPr>
          <a:xfrm>
            <a:off x="128557" y="5036897"/>
            <a:ext cx="2133600" cy="1810800"/>
          </a:xfrm>
          <a:prstGeom prst="teardrop">
            <a:avLst>
              <a:gd name="adj" fmla="val 109280"/>
            </a:avLst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it-IT" sz="16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Virtualization</a:t>
            </a:r>
            <a:r>
              <a:rPr lang="it-IT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in Cyber Security</a:t>
            </a:r>
            <a:endParaRPr sz="16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99A2DC-E949-4779-9C63-9136C5BCA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156965"/>
            <a:ext cx="3209365" cy="24877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ac6ea3e08f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ac6ea3e08f_0_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/>
              <a:t>Gaetano Perrone</a:t>
            </a:r>
            <a:endParaRPr/>
          </a:p>
        </p:txBody>
      </p:sp>
      <p:sp>
        <p:nvSpPr>
          <p:cNvPr id="142" name="Google Shape;142;gac6ea3e08f_0_1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5</a:t>
            </a:fld>
            <a:endParaRPr dirty="0"/>
          </a:p>
        </p:txBody>
      </p:sp>
      <p:sp>
        <p:nvSpPr>
          <p:cNvPr id="143" name="Google Shape;143;gac6ea3e08f_0_167"/>
          <p:cNvSpPr txBox="1">
            <a:spLocks noGrp="1"/>
          </p:cNvSpPr>
          <p:nvPr>
            <p:ph type="title"/>
          </p:nvPr>
        </p:nvSpPr>
        <p:spPr>
          <a:xfrm>
            <a:off x="-12350" y="74150"/>
            <a:ext cx="9156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3500" b="1">
                <a:latin typeface="Lato"/>
                <a:ea typeface="Lato"/>
                <a:cs typeface="Lato"/>
                <a:sym typeface="Lato"/>
              </a:rPr>
              <a:t>Hacking Goals: a goal-centric attack classification framework</a:t>
            </a:r>
            <a:endParaRPr sz="3500" b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4" name="Google Shape;144;gac6ea3e08f_0_167"/>
          <p:cNvGrpSpPr/>
          <p:nvPr/>
        </p:nvGrpSpPr>
        <p:grpSpPr>
          <a:xfrm>
            <a:off x="348956" y="2023190"/>
            <a:ext cx="2828345" cy="1719853"/>
            <a:chOff x="4045120" y="414475"/>
            <a:chExt cx="2742505" cy="1466200"/>
          </a:xfrm>
        </p:grpSpPr>
        <p:grpSp>
          <p:nvGrpSpPr>
            <p:cNvPr id="145" name="Google Shape;145;gac6ea3e08f_0_167"/>
            <p:cNvGrpSpPr/>
            <p:nvPr/>
          </p:nvGrpSpPr>
          <p:grpSpPr>
            <a:xfrm>
              <a:off x="4045120" y="779627"/>
              <a:ext cx="732158" cy="681876"/>
              <a:chOff x="11352163" y="1554824"/>
              <a:chExt cx="642300" cy="640500"/>
            </a:xfrm>
          </p:grpSpPr>
          <p:sp>
            <p:nvSpPr>
              <p:cNvPr id="146" name="Google Shape;146;gac6ea3e08f_0_167"/>
              <p:cNvSpPr/>
              <p:nvPr/>
            </p:nvSpPr>
            <p:spPr>
              <a:xfrm>
                <a:off x="11352163" y="1554824"/>
                <a:ext cx="642300" cy="6405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46800" rIns="90000" bIns="46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pic>
            <p:nvPicPr>
              <p:cNvPr id="147" name="Google Shape;147;gac6ea3e08f_0_16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453218" y="1641330"/>
                <a:ext cx="440085" cy="4400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8" name="Google Shape;148;gac6ea3e08f_0_1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89125" y="414475"/>
              <a:ext cx="498500" cy="55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gac6ea3e08f_0_1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0625" y="845300"/>
              <a:ext cx="498500" cy="55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gac6ea3e08f_0_1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89125" y="1330150"/>
              <a:ext cx="498500" cy="5505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1" name="Google Shape;151;gac6ea3e08f_0_167"/>
            <p:cNvCxnSpPr>
              <a:stCxn id="146" idx="6"/>
            </p:cNvCxnSpPr>
            <p:nvPr/>
          </p:nvCxnSpPr>
          <p:spPr>
            <a:xfrm rot="10800000" flipH="1">
              <a:off x="4777278" y="684366"/>
              <a:ext cx="1491900" cy="4362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52" name="Google Shape;152;gac6ea3e08f_0_167"/>
            <p:cNvCxnSpPr>
              <a:stCxn id="146" idx="6"/>
            </p:cNvCxnSpPr>
            <p:nvPr/>
          </p:nvCxnSpPr>
          <p:spPr>
            <a:xfrm>
              <a:off x="4777278" y="1120566"/>
              <a:ext cx="1491900" cy="4854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53" name="Google Shape;153;gac6ea3e08f_0_167"/>
            <p:cNvCxnSpPr>
              <a:stCxn id="146" idx="6"/>
              <a:endCxn id="149" idx="1"/>
            </p:cNvCxnSpPr>
            <p:nvPr/>
          </p:nvCxnSpPr>
          <p:spPr>
            <a:xfrm>
              <a:off x="4777278" y="1120566"/>
              <a:ext cx="1013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54" name="Google Shape;154;gac6ea3e08f_0_167"/>
          <p:cNvSpPr/>
          <p:nvPr/>
        </p:nvSpPr>
        <p:spPr>
          <a:xfrm>
            <a:off x="400175" y="4360425"/>
            <a:ext cx="1905000" cy="6933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Hacking Goal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ac6ea3e08f_0_167"/>
          <p:cNvSpPr/>
          <p:nvPr/>
        </p:nvSpPr>
        <p:spPr>
          <a:xfrm>
            <a:off x="3544625" y="4360425"/>
            <a:ext cx="1905000" cy="6933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Hacking Tasks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gac6ea3e08f_0_167"/>
          <p:cNvSpPr/>
          <p:nvPr/>
        </p:nvSpPr>
        <p:spPr>
          <a:xfrm>
            <a:off x="6945575" y="4360425"/>
            <a:ext cx="1905000" cy="6933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Hacking Actions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7" name="Google Shape;157;gac6ea3e08f_0_167"/>
          <p:cNvCxnSpPr>
            <a:stCxn id="154" idx="3"/>
            <a:endCxn id="155" idx="1"/>
          </p:cNvCxnSpPr>
          <p:nvPr/>
        </p:nvCxnSpPr>
        <p:spPr>
          <a:xfrm>
            <a:off x="2305175" y="4707075"/>
            <a:ext cx="123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gac6ea3e08f_0_167"/>
          <p:cNvCxnSpPr>
            <a:stCxn id="155" idx="3"/>
            <a:endCxn id="156" idx="1"/>
          </p:cNvCxnSpPr>
          <p:nvPr/>
        </p:nvCxnSpPr>
        <p:spPr>
          <a:xfrm>
            <a:off x="5449625" y="4707075"/>
            <a:ext cx="14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" name="Google Shape;159;gac6ea3e08f_0_167"/>
          <p:cNvSpPr txBox="1"/>
          <p:nvPr/>
        </p:nvSpPr>
        <p:spPr>
          <a:xfrm>
            <a:off x="2305175" y="4360425"/>
            <a:ext cx="26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ac6ea3e08f_0_167"/>
          <p:cNvSpPr txBox="1"/>
          <p:nvPr/>
        </p:nvSpPr>
        <p:spPr>
          <a:xfrm>
            <a:off x="2984225" y="4360425"/>
            <a:ext cx="56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1...N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ac6ea3e08f_0_167"/>
          <p:cNvSpPr txBox="1"/>
          <p:nvPr/>
        </p:nvSpPr>
        <p:spPr>
          <a:xfrm>
            <a:off x="5497150" y="4360425"/>
            <a:ext cx="26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ac6ea3e08f_0_167"/>
          <p:cNvSpPr txBox="1"/>
          <p:nvPr/>
        </p:nvSpPr>
        <p:spPr>
          <a:xfrm>
            <a:off x="3493550" y="2266625"/>
            <a:ext cx="5599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attacker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several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hacking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methodologies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can be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structured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set of </a:t>
            </a:r>
            <a:r>
              <a:rPr lang="it-IT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Hacking Goals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it-IT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Hacking Tasks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fulfil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Hacking Goal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it-IT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Hacking Actions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are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executed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while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performing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specific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Hacking Task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gac6ea3e08f_0_167"/>
          <p:cNvSpPr txBox="1"/>
          <p:nvPr/>
        </p:nvSpPr>
        <p:spPr>
          <a:xfrm>
            <a:off x="6422975" y="4360425"/>
            <a:ext cx="56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1...N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ac6ea3e08f_0_167"/>
          <p:cNvSpPr txBox="1"/>
          <p:nvPr/>
        </p:nvSpPr>
        <p:spPr>
          <a:xfrm>
            <a:off x="23950" y="1217150"/>
            <a:ext cx="90687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i="1">
                <a:latin typeface="Lato"/>
                <a:ea typeface="Lato"/>
                <a:cs typeface="Lato"/>
                <a:sym typeface="Lato"/>
              </a:rPr>
              <a:t>Hacking Goals components</a:t>
            </a:r>
            <a:endParaRPr sz="22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ac6ea3e08f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ac6ea3e08f_0_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/>
              <a:t>Gaetano Perrone</a:t>
            </a:r>
            <a:endParaRPr/>
          </a:p>
        </p:txBody>
      </p:sp>
      <p:sp>
        <p:nvSpPr>
          <p:cNvPr id="143" name="Google Shape;143;gac6ea3e08f_0_167"/>
          <p:cNvSpPr txBox="1">
            <a:spLocks noGrp="1"/>
          </p:cNvSpPr>
          <p:nvPr>
            <p:ph type="title"/>
          </p:nvPr>
        </p:nvSpPr>
        <p:spPr>
          <a:xfrm>
            <a:off x="-12350" y="74150"/>
            <a:ext cx="9156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Beyond Hacking Goals: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Attacker’s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Knowledge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Graph</a:t>
            </a:r>
            <a:endParaRPr sz="35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gac6ea3e08f_0_167"/>
          <p:cNvSpPr txBox="1"/>
          <p:nvPr/>
        </p:nvSpPr>
        <p:spPr>
          <a:xfrm>
            <a:off x="5010266" y="1270240"/>
            <a:ext cx="4016694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 is possible to model a Web Application Attacker behaviour through </a:t>
            </a:r>
            <a:r>
              <a:rPr lang="en-GB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Knowledge Graphs</a:t>
            </a: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Knowledge Graph represents a collection of interlinked entities, real-world objects and events</a:t>
            </a:r>
            <a:endParaRPr lang="it-IT"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D9A2AF-3CC0-4C1F-B462-634C2CC66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41" y="1417077"/>
            <a:ext cx="4608512" cy="36404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CBE141-98EA-4A53-B000-0C304F001FDE}"/>
              </a:ext>
            </a:extLst>
          </p:cNvPr>
          <p:cNvSpPr txBox="1"/>
          <p:nvPr/>
        </p:nvSpPr>
        <p:spPr>
          <a:xfrm>
            <a:off x="5010266" y="3174940"/>
            <a:ext cx="331236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 is possible to query the Knowledge Base and find related tasks according to the current goal.</a:t>
            </a:r>
          </a:p>
          <a:p>
            <a:pPr marL="12700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600" b="1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lvl="0" indent="-2857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Hacking Goal </a:t>
            </a: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a Knowledge Graph query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Hacking Tasks and Hacking Actions </a:t>
            </a: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entities in the database 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Hacking Tasks </a:t>
            </a: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Tree is built by using Knowledge Graph relations</a:t>
            </a:r>
          </a:p>
        </p:txBody>
      </p:sp>
      <p:sp>
        <p:nvSpPr>
          <p:cNvPr id="35" name="Google Shape;142;gac6ea3e08f_0_167">
            <a:extLst>
              <a:ext uri="{FF2B5EF4-FFF2-40B4-BE49-F238E27FC236}">
                <a16:creationId xmlns:a16="http://schemas.microsoft.com/office/drawing/2014/main" id="{F245088F-10CF-440F-AE16-4063299745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4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c6ea3e08f_0_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03085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An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automated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for Web Offensive Security </a:t>
            </a:r>
            <a:endParaRPr sz="3959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42;gac6ea3e08f_0_167">
            <a:extLst>
              <a:ext uri="{FF2B5EF4-FFF2-40B4-BE49-F238E27FC236}">
                <a16:creationId xmlns:a16="http://schemas.microsoft.com/office/drawing/2014/main" id="{25F348E3-D206-448C-9999-7005C9E145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7</a:t>
            </a:fld>
            <a:endParaRPr dirty="0"/>
          </a:p>
        </p:txBody>
      </p:sp>
      <p:sp>
        <p:nvSpPr>
          <p:cNvPr id="10" name="Google Shape;211;gac6ea3e08f_0_79">
            <a:extLst>
              <a:ext uri="{FF2B5EF4-FFF2-40B4-BE49-F238E27FC236}">
                <a16:creationId xmlns:a16="http://schemas.microsoft.com/office/drawing/2014/main" id="{468EC27B-D825-421F-876F-E38299D66A4D}"/>
              </a:ext>
            </a:extLst>
          </p:cNvPr>
          <p:cNvSpPr txBox="1"/>
          <p:nvPr/>
        </p:nvSpPr>
        <p:spPr>
          <a:xfrm>
            <a:off x="8701" y="1287875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Level Architecture and </a:t>
            </a:r>
            <a:r>
              <a:rPr lang="it-IT" sz="2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Communication</a:t>
            </a:r>
            <a:r>
              <a:rPr lang="it-IT" sz="2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2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Protocol</a:t>
            </a:r>
            <a:endParaRPr sz="2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62;gac6ea3e08f_0_167">
            <a:extLst>
              <a:ext uri="{FF2B5EF4-FFF2-40B4-BE49-F238E27FC236}">
                <a16:creationId xmlns:a16="http://schemas.microsoft.com/office/drawing/2014/main" id="{62A482F0-41EB-48DE-94A4-2C99386C7E75}"/>
              </a:ext>
            </a:extLst>
          </p:cNvPr>
          <p:cNvSpPr txBox="1"/>
          <p:nvPr/>
        </p:nvSpPr>
        <p:spPr>
          <a:xfrm>
            <a:off x="4245219" y="1850042"/>
            <a:ext cx="4016694" cy="267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400" dirty="0"/>
              <a:t>the </a:t>
            </a:r>
            <a:r>
              <a:rPr lang="en-GB" sz="1400" b="1" dirty="0"/>
              <a:t>Executor </a:t>
            </a:r>
            <a:r>
              <a:rPr lang="en-GB" sz="1400" dirty="0"/>
              <a:t>holds the implementation of the attacks. It awaits instructions from the Orchestrator for the specific Attack to run. It also reports back to the Orchestrator the results of Attacks;</a:t>
            </a: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400" dirty="0"/>
              <a:t>the </a:t>
            </a:r>
            <a:r>
              <a:rPr lang="en-GB" sz="1400" b="1" dirty="0"/>
              <a:t>Orchestrator tells the Executor </a:t>
            </a:r>
            <a:r>
              <a:rPr lang="en-GB" sz="1400" dirty="0"/>
              <a:t>to orchestrate the attacks to set off against a target and organizes them as Hacking Tasks;</a:t>
            </a: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400" dirty="0"/>
              <a:t>the </a:t>
            </a:r>
            <a:r>
              <a:rPr lang="en-GB" sz="1400" b="1" dirty="0"/>
              <a:t>Front-End</a:t>
            </a:r>
            <a:r>
              <a:rPr lang="en-GB" sz="1400" dirty="0"/>
              <a:t> allows users to initiate testing sessions.</a:t>
            </a:r>
          </a:p>
          <a:p>
            <a:pPr marL="127000">
              <a:lnSpc>
                <a:spcPct val="80000"/>
              </a:lnSpc>
              <a:buClr>
                <a:schemeClr val="dk1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B7BAB1-FE33-4936-98B6-A0915BA78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94572"/>
            <a:ext cx="2448272" cy="18967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0049F8-70EE-49E2-A9EF-A3999346D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05435"/>
            <a:ext cx="3240360" cy="2329380"/>
          </a:xfrm>
          <a:prstGeom prst="rect">
            <a:avLst/>
          </a:prstGeom>
        </p:spPr>
      </p:pic>
      <p:sp>
        <p:nvSpPr>
          <p:cNvPr id="15" name="Google Shape;162;gac6ea3e08f_0_167">
            <a:extLst>
              <a:ext uri="{FF2B5EF4-FFF2-40B4-BE49-F238E27FC236}">
                <a16:creationId xmlns:a16="http://schemas.microsoft.com/office/drawing/2014/main" id="{DE12EE63-D30A-4226-8E4A-7AA09BDB809F}"/>
              </a:ext>
            </a:extLst>
          </p:cNvPr>
          <p:cNvSpPr txBox="1"/>
          <p:nvPr/>
        </p:nvSpPr>
        <p:spPr>
          <a:xfrm>
            <a:off x="4245219" y="4296906"/>
            <a:ext cx="4016694" cy="267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400" dirty="0"/>
              <a:t>A </a:t>
            </a:r>
            <a:r>
              <a:rPr lang="en-GB" sz="1400" b="1" dirty="0"/>
              <a:t>Communication Protocol </a:t>
            </a:r>
            <a:r>
              <a:rPr lang="en-GB" sz="1400" dirty="0"/>
              <a:t>between the Executor and Orchestrator is defined to regulate communication between the two modules</a:t>
            </a: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400" dirty="0"/>
              <a:t>Users choose the Hacking Tasks. The Executor asks the Orchestrator for instructions. The Orchestrator suggests the attacks to be performed against the target</a:t>
            </a: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400" dirty="0"/>
              <a:t>Eventually, the Orchestrator tells the Executor to end the activities, and the Hacking Task is completed. </a:t>
            </a: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1579FDD-D7EA-4F4A-887C-4E57230A740B}"/>
              </a:ext>
            </a:extLst>
          </p:cNvPr>
          <p:cNvCxnSpPr>
            <a:cxnSpLocks/>
          </p:cNvCxnSpPr>
          <p:nvPr/>
        </p:nvCxnSpPr>
        <p:spPr>
          <a:xfrm>
            <a:off x="5364088" y="4405435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5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c6ea3e08f_0_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03085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An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automated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for Web Offensive Security </a:t>
            </a:r>
            <a:endParaRPr sz="3959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42;gac6ea3e08f_0_167">
            <a:extLst>
              <a:ext uri="{FF2B5EF4-FFF2-40B4-BE49-F238E27FC236}">
                <a16:creationId xmlns:a16="http://schemas.microsoft.com/office/drawing/2014/main" id="{25F348E3-D206-448C-9999-7005C9E145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8</a:t>
            </a:fld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6D6AD6-5E9F-419D-B7AA-0B855D37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8078"/>
            <a:ext cx="3968886" cy="1913010"/>
          </a:xfrm>
          <a:prstGeom prst="rect">
            <a:avLst/>
          </a:prstGeom>
        </p:spPr>
      </p:pic>
      <p:sp>
        <p:nvSpPr>
          <p:cNvPr id="10" name="Google Shape;211;gac6ea3e08f_0_79">
            <a:extLst>
              <a:ext uri="{FF2B5EF4-FFF2-40B4-BE49-F238E27FC236}">
                <a16:creationId xmlns:a16="http://schemas.microsoft.com/office/drawing/2014/main" id="{468EC27B-D825-421F-876F-E38299D66A4D}"/>
              </a:ext>
            </a:extLst>
          </p:cNvPr>
          <p:cNvSpPr txBox="1"/>
          <p:nvPr/>
        </p:nvSpPr>
        <p:spPr>
          <a:xfrm>
            <a:off x="8701" y="1287875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Artificial</a:t>
            </a:r>
            <a:r>
              <a:rPr lang="it-IT" sz="2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Intelligence </a:t>
            </a:r>
            <a:r>
              <a:rPr lang="it-IT" sz="2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modules</a:t>
            </a:r>
            <a:r>
              <a:rPr lang="it-IT" sz="2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it-IT" sz="2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automate</a:t>
            </a:r>
            <a:r>
              <a:rPr lang="it-IT" sz="2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tasks</a:t>
            </a:r>
            <a:endParaRPr sz="2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9009428-00AA-46DD-911B-212FE522A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" y="4509177"/>
            <a:ext cx="4544390" cy="1913009"/>
          </a:xfrm>
          <a:prstGeom prst="rect">
            <a:avLst/>
          </a:prstGeom>
        </p:spPr>
      </p:pic>
      <p:sp>
        <p:nvSpPr>
          <p:cNvPr id="13" name="Google Shape;162;gac6ea3e08f_0_167">
            <a:extLst>
              <a:ext uri="{FF2B5EF4-FFF2-40B4-BE49-F238E27FC236}">
                <a16:creationId xmlns:a16="http://schemas.microsoft.com/office/drawing/2014/main" id="{62A482F0-41EB-48DE-94A4-2C99386C7E75}"/>
              </a:ext>
            </a:extLst>
          </p:cNvPr>
          <p:cNvSpPr txBox="1"/>
          <p:nvPr/>
        </p:nvSpPr>
        <p:spPr>
          <a:xfrm>
            <a:off x="4932040" y="2099825"/>
            <a:ext cx="4016694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 </a:t>
            </a:r>
            <a:r>
              <a:rPr lang="en-US" sz="1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HTML Analyzer</a:t>
            </a: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module that uses Natural Language Processing techniques  to identify similarities between textual information extracted from the attributes of UI components and predefined data types ( string, number, fiscal code, etc.)  </a:t>
            </a: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0">
              <a:lnSpc>
                <a:spcPct val="80000"/>
              </a:lnSpc>
              <a:buClr>
                <a:schemeClr val="dk1"/>
              </a:buClr>
              <a:buSzPts val="1600"/>
            </a:pP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0">
              <a:lnSpc>
                <a:spcPct val="80000"/>
              </a:lnSpc>
              <a:buClr>
                <a:schemeClr val="dk1"/>
              </a:buClr>
              <a:buSzPts val="1600"/>
            </a:pP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indent="-285750">
              <a:lnSpc>
                <a:spcPct val="8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12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it-IT" sz="16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Reinforcement</a:t>
            </a:r>
            <a:r>
              <a:rPr lang="it-IT" sz="1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Learning </a:t>
            </a:r>
            <a:r>
              <a:rPr lang="it-IT" sz="16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modules</a:t>
            </a:r>
            <a:r>
              <a:rPr lang="it-IT" sz="1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reproduce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attackers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’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behaviours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find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injection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flaws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such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Reflected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Cross-Site Scripting 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r>
              <a:rPr lang="it-IT" sz="1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SQL Injection </a:t>
            </a:r>
            <a:r>
              <a:rPr lang="it-IT" sz="1600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vulnerabilities</a:t>
            </a:r>
            <a:endParaRPr lang="it-IT" sz="1600" b="1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1466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c6ea3e08f_0_79"/>
          <p:cNvSpPr txBox="1">
            <a:spLocks noGrp="1"/>
          </p:cNvSpPr>
          <p:nvPr>
            <p:ph type="title"/>
          </p:nvPr>
        </p:nvSpPr>
        <p:spPr>
          <a:xfrm>
            <a:off x="88875" y="271750"/>
            <a:ext cx="87975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5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Capturing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flags in a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dynamically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deployed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microservices-based</a:t>
            </a:r>
            <a:endParaRPr sz="35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heterogeneous</a:t>
            </a:r>
            <a:r>
              <a:rPr lang="it-IT" sz="3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3500" b="1" dirty="0" err="1">
                <a:latin typeface="Lato"/>
                <a:ea typeface="Lato"/>
                <a:cs typeface="Lato"/>
                <a:sym typeface="Lato"/>
              </a:rPr>
              <a:t>environment</a:t>
            </a:r>
            <a:endParaRPr sz="35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959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gac6ea3e08f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2793918"/>
            <a:ext cx="3451092" cy="277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ac6ea3e08f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527" y="2780454"/>
            <a:ext cx="4056273" cy="311538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ac6ea3e08f_0_79"/>
          <p:cNvSpPr txBox="1"/>
          <p:nvPr/>
        </p:nvSpPr>
        <p:spPr>
          <a:xfrm>
            <a:off x="0" y="1932175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Virtual Scenario Architecture and Virtual Scenario </a:t>
            </a:r>
            <a:r>
              <a:rPr lang="it-IT" sz="2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Elements</a:t>
            </a:r>
            <a:r>
              <a:rPr lang="it-IT" sz="2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2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Implementation</a:t>
            </a:r>
            <a:endParaRPr sz="2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42;gac6ea3e08f_0_167">
            <a:extLst>
              <a:ext uri="{FF2B5EF4-FFF2-40B4-BE49-F238E27FC236}">
                <a16:creationId xmlns:a16="http://schemas.microsoft.com/office/drawing/2014/main" id="{99E55B30-EAF7-41DD-A985-3D815F3D6A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9</a:t>
            </a:fld>
            <a:endParaRPr dirty="0"/>
          </a:p>
        </p:txBody>
      </p:sp>
      <p:sp>
        <p:nvSpPr>
          <p:cNvPr id="7" name="Google Shape;249;gac6ea3e08f_0_7">
            <a:extLst>
              <a:ext uri="{FF2B5EF4-FFF2-40B4-BE49-F238E27FC236}">
                <a16:creationId xmlns:a16="http://schemas.microsoft.com/office/drawing/2014/main" id="{5BE0E3E1-6F91-4F8C-999D-6097BFEAD56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 dirty="0"/>
              <a:t>Gaetano Perrone</a:t>
            </a:r>
            <a:endParaRPr dirty="0"/>
          </a:p>
        </p:txBody>
      </p:sp>
      <p:pic>
        <p:nvPicPr>
          <p:cNvPr id="8" name="Google Shape;140;gac6ea3e08f_0_167">
            <a:extLst>
              <a:ext uri="{FF2B5EF4-FFF2-40B4-BE49-F238E27FC236}">
                <a16:creationId xmlns:a16="http://schemas.microsoft.com/office/drawing/2014/main" id="{2A8BCFD3-65CD-4571-AC61-474DDEB9643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56" y="5733256"/>
            <a:ext cx="1904999" cy="108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36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850</Words>
  <Application>Microsoft Macintosh PowerPoint</Application>
  <PresentationFormat>Presentazione su schermo (4:3)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Lato</vt:lpstr>
      <vt:lpstr>Wingdings</vt:lpstr>
      <vt:lpstr>Tema di Office</vt:lpstr>
      <vt:lpstr>Presentazione standard di PowerPoint</vt:lpstr>
      <vt:lpstr>Background</vt:lpstr>
      <vt:lpstr>Presentazione standard di PowerPoint</vt:lpstr>
      <vt:lpstr>Presentazione standard di PowerPoint</vt:lpstr>
      <vt:lpstr>Hacking Goals: a goal-centric attack classification framework</vt:lpstr>
      <vt:lpstr>Beyond Hacking Goals: Attacker’s Knowledge Graph</vt:lpstr>
      <vt:lpstr>An automated platform for Web Offensive Security </vt:lpstr>
      <vt:lpstr>An automated platform for Web Offensive Security </vt:lpstr>
      <vt:lpstr> Capturing flags in a dynamically deployed microservices-based heterogeneous environment </vt:lpstr>
      <vt:lpstr> Capturing flags in a dynamically deployed microservices-based heterogeneous environment </vt:lpstr>
      <vt:lpstr>Presentazione standard di PowerPoint</vt:lpstr>
      <vt:lpstr>Presentazione standard di PowerPoint</vt:lpstr>
      <vt:lpstr>Thanks for the attention!</vt:lpstr>
    </vt:vector>
  </TitlesOfParts>
  <Company>Microsoft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SIMON PIETRO ROMANO</cp:lastModifiedBy>
  <cp:revision>31</cp:revision>
  <cp:lastPrinted>2015-02-18T13:08:33Z</cp:lastPrinted>
  <dcterms:created xsi:type="dcterms:W3CDTF">2015-02-18T11:42:09Z</dcterms:created>
  <dcterms:modified xsi:type="dcterms:W3CDTF">2021-11-10T11:11:28Z</dcterms:modified>
</cp:coreProperties>
</file>