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603825" cy="4680585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42">
          <p15:clr>
            <a:srgbClr val="A4A3A4"/>
          </p15:clr>
        </p15:guide>
        <p15:guide id="2" pos="96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DC00"/>
    <a:srgbClr val="971720"/>
    <a:srgbClr val="162230"/>
    <a:srgbClr val="E5B9DF"/>
    <a:srgbClr val="E5E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19" autoAdjust="0"/>
  </p:normalViewPr>
  <p:slideViewPr>
    <p:cSldViewPr>
      <p:cViewPr>
        <p:scale>
          <a:sx n="39" d="100"/>
          <a:sy n="39" d="100"/>
        </p:scale>
        <p:origin x="-318" y="-8772"/>
      </p:cViewPr>
      <p:guideLst>
        <p:guide orient="horz" pos="14742"/>
        <p:guide pos="96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BFCF1-2300-4C38-9938-A85A259F8F6D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08225" y="685800"/>
            <a:ext cx="22415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6EBFE-B43A-4ADB-9AE4-E35FCA54324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96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Instructions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poster</a:t>
            </a:r>
          </a:p>
          <a:p>
            <a:endParaRPr lang="it-IT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 RGB 22 34 48 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/>
              <a:t>Context of your research activity (motivations,</a:t>
            </a:r>
            <a:r>
              <a:rPr lang="en-US" baseline="0" dirty="0" smtClean="0"/>
              <a:t> needs, trends, activity of your group (if the case)… - describe for self </a:t>
            </a:r>
            <a:r>
              <a:rPr lang="en-US" baseline="0" dirty="0" err="1" smtClean="0"/>
              <a:t>explanatpry</a:t>
            </a:r>
            <a:r>
              <a:rPr lang="en-US" dirty="0" smtClean="0"/>
              <a:t>)</a:t>
            </a:r>
          </a:p>
          <a:p>
            <a:endParaRPr lang="it-IT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 RGB 255 220 0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/>
              <a:t>Your research activity up to the second year (idea, methodology, developments, results, expected validation,… - insert whatever you like, text, images, photos. This box is reserved to your very specific activity, not to your group) </a:t>
            </a:r>
          </a:p>
          <a:p>
            <a:endParaRPr lang="it-IT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 RGB 151 23 32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/>
              <a:t>Your contacts</a:t>
            </a:r>
          </a:p>
          <a:p>
            <a:pPr lvl="2"/>
            <a:r>
              <a:rPr lang="en-US" dirty="0" err="1" smtClean="0"/>
              <a:t>Cooperations</a:t>
            </a:r>
            <a:r>
              <a:rPr lang="en-US" dirty="0" smtClean="0"/>
              <a:t> with</a:t>
            </a:r>
            <a:r>
              <a:rPr lang="en-US" baseline="0" dirty="0" smtClean="0"/>
              <a:t> Universities, companies, participations in </a:t>
            </a:r>
            <a:r>
              <a:rPr lang="en-US" baseline="0" dirty="0" err="1" smtClean="0"/>
              <a:t>progrojects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 (logos can be included)</a:t>
            </a:r>
            <a:endParaRPr lang="en-US" dirty="0" smtClean="0"/>
          </a:p>
          <a:p>
            <a:endParaRPr lang="it-IT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rgbClr val="4F81BD"/>
                </a:solidFill>
                <a:effectLst/>
                <a:latin typeface="+mn-lt"/>
                <a:ea typeface="+mn-ea"/>
                <a:cs typeface="+mn-cs"/>
              </a:rPr>
              <a:t>Box RGB 79 129 189</a:t>
            </a:r>
            <a:endParaRPr lang="it-IT" sz="1200" kern="1200" dirty="0" smtClean="0">
              <a:solidFill>
                <a:srgbClr val="4F81BD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/>
              <a:t>Next year</a:t>
            </a:r>
          </a:p>
          <a:p>
            <a:pPr lvl="2"/>
            <a:r>
              <a:rPr lang="en-US" dirty="0" smtClean="0"/>
              <a:t>Future developments of your activity</a:t>
            </a:r>
          </a:p>
          <a:p>
            <a:endParaRPr lang="it-IT" dirty="0" smtClean="0"/>
          </a:p>
          <a:p>
            <a:r>
              <a:rPr lang="it-IT" dirty="0" smtClean="0"/>
              <a:t>Box </a:t>
            </a:r>
            <a:r>
              <a:rPr lang="it-IT" dirty="0" err="1" smtClean="0"/>
              <a:t>width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80 cm</a:t>
            </a:r>
          </a:p>
          <a:p>
            <a:r>
              <a:rPr lang="it-IT" dirty="0" smtClean="0"/>
              <a:t>Box </a:t>
            </a:r>
            <a:r>
              <a:rPr lang="it-IT" dirty="0" err="1" smtClean="0"/>
              <a:t>height</a:t>
            </a:r>
            <a:r>
              <a:rPr lang="it-IT" dirty="0" smtClean="0"/>
              <a:t> can be </a:t>
            </a:r>
            <a:r>
              <a:rPr lang="it-IT" dirty="0" err="1" smtClean="0"/>
              <a:t>changed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according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your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needs</a:t>
            </a:r>
            <a:endParaRPr lang="it-IT" baseline="0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The text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written</a:t>
            </a:r>
            <a:r>
              <a:rPr lang="it-IT" dirty="0" smtClean="0"/>
              <a:t> in Calibri font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6EBFE-B43A-4ADB-9AE4-E35FCA54324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27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95293" y="14540166"/>
            <a:ext cx="26013251" cy="1003292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90574" y="26523315"/>
            <a:ext cx="21422678" cy="119614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0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2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22187786" y="1874415"/>
            <a:ext cx="6885865" cy="3993666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30195" y="1874415"/>
            <a:ext cx="20147518" cy="3993666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49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6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7496" y="30077098"/>
            <a:ext cx="26013251" cy="92961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17496" y="19838328"/>
            <a:ext cx="26013251" cy="102387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30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30193" y="10921373"/>
            <a:ext cx="13516694" cy="308896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556942" y="10921373"/>
            <a:ext cx="13516694" cy="308896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5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30192" y="10477158"/>
            <a:ext cx="13522003" cy="43663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30192" y="14843534"/>
            <a:ext cx="13522003" cy="269675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5546318" y="10477158"/>
            <a:ext cx="13527316" cy="43663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5546318" y="14843534"/>
            <a:ext cx="13527316" cy="269675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93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52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63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0195" y="1863565"/>
            <a:ext cx="10068446" cy="79309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65250" y="1863582"/>
            <a:ext cx="17108388" cy="399474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30195" y="9794572"/>
            <a:ext cx="10068446" cy="320165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73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98577" y="32764097"/>
            <a:ext cx="18362295" cy="38679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998577" y="4182193"/>
            <a:ext cx="18362295" cy="280835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998577" y="36632085"/>
            <a:ext cx="18362295" cy="54931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05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30197" y="1874403"/>
            <a:ext cx="27543443" cy="780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30197" y="10921373"/>
            <a:ext cx="27543443" cy="3088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530202" y="43382097"/>
            <a:ext cx="7140893" cy="2491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BE560-3498-4A9A-845F-0ED7E982B71C}" type="datetimeFigureOut">
              <a:rPr lang="it-IT" smtClean="0"/>
              <a:t>15/02/2016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456313" y="43382097"/>
            <a:ext cx="9691211" cy="2491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1932752" y="43382097"/>
            <a:ext cx="7140893" cy="2491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2237A-665B-47E0-B1F0-2A44955556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7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.jpeg"/><Relationship Id="rId1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5.jp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50.png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0" y="1571103"/>
            <a:ext cx="30600000" cy="3813501"/>
          </a:xfrm>
        </p:spPr>
        <p:txBody>
          <a:bodyPr>
            <a:noAutofit/>
          </a:bodyPr>
          <a:lstStyle/>
          <a:p>
            <a:r>
              <a:rPr lang="it-IT" sz="12000" dirty="0" smtClean="0"/>
              <a:t>SALVATORE PERNA</a:t>
            </a:r>
            <a:r>
              <a:rPr lang="it-IT" sz="17900" dirty="0" smtClean="0"/>
              <a:t/>
            </a:r>
            <a:br>
              <a:rPr lang="it-IT" sz="17900" dirty="0" smtClean="0"/>
            </a:br>
            <a:r>
              <a:rPr lang="it-IT" sz="10000" dirty="0" smtClean="0"/>
              <a:t>Tutor: Claudio Serpico</a:t>
            </a:r>
            <a:r>
              <a:rPr lang="it-IT" sz="10000" baseline="30000" dirty="0" smtClean="0"/>
              <a:t>1</a:t>
            </a:r>
            <a:r>
              <a:rPr lang="it-IT" sz="10000" dirty="0" smtClean="0"/>
              <a:t> – co-Tutor: Massimiliano d’Aquino</a:t>
            </a:r>
            <a:r>
              <a:rPr lang="it-IT" sz="10000" baseline="30000" dirty="0"/>
              <a:t>2</a:t>
            </a:r>
            <a:r>
              <a:rPr lang="it-IT" sz="10000" baseline="30000" dirty="0" smtClean="0"/>
              <a:t/>
            </a:r>
            <a:br>
              <a:rPr lang="it-IT" sz="10000" baseline="30000" dirty="0" smtClean="0"/>
            </a:br>
            <a:r>
              <a:rPr lang="it-IT" sz="6000" dirty="0" smtClean="0"/>
              <a:t>1) </a:t>
            </a:r>
            <a:r>
              <a:rPr lang="it-IT" sz="6000" dirty="0"/>
              <a:t>University of Naples </a:t>
            </a:r>
            <a:r>
              <a:rPr lang="it-IT" sz="6000" dirty="0" smtClean="0"/>
              <a:t>Federico II , DIETI</a:t>
            </a:r>
            <a:r>
              <a:rPr lang="it-IT" sz="6000" dirty="0"/>
              <a:t/>
            </a:r>
            <a:br>
              <a:rPr lang="it-IT" sz="6000" dirty="0"/>
            </a:br>
            <a:r>
              <a:rPr lang="it-IT" sz="6000" dirty="0" smtClean="0"/>
              <a:t>2) University of Naples Parthenope, dep. </a:t>
            </a:r>
            <a:r>
              <a:rPr lang="it-IT" sz="6000" dirty="0"/>
              <a:t>o</a:t>
            </a:r>
            <a:r>
              <a:rPr lang="it-IT" sz="6000" dirty="0" smtClean="0"/>
              <a:t>f engineering</a:t>
            </a:r>
            <a:br>
              <a:rPr lang="it-IT" sz="6000" dirty="0" smtClean="0"/>
            </a:br>
            <a:r>
              <a:rPr lang="it-IT" sz="9600" dirty="0" smtClean="0"/>
              <a:t>XXIX Cycle - II year presentation</a:t>
            </a:r>
            <a:endParaRPr lang="it-IT" sz="17900" dirty="0"/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612280" y="6580091"/>
            <a:ext cx="30600000" cy="1822704"/>
          </a:xfrm>
        </p:spPr>
        <p:txBody>
          <a:bodyPr>
            <a:noAutofit/>
          </a:bodyPr>
          <a:lstStyle/>
          <a:p>
            <a:r>
              <a:rPr lang="it-IT" sz="12800" dirty="0" smtClean="0"/>
              <a:t>Spintronics and Nanomagnetism</a:t>
            </a:r>
            <a:endParaRPr lang="it-IT" sz="12800" dirty="0"/>
          </a:p>
        </p:txBody>
      </p:sp>
      <p:pic>
        <p:nvPicPr>
          <p:cNvPr id="13" name="Picture 4" descr="http://www.nanoscience.de/lexi/images_content/heinze_gro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970" y="12431012"/>
            <a:ext cx="5869134" cy="57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20"/>
          <p:cNvSpPr txBox="1"/>
          <p:nvPr/>
        </p:nvSpPr>
        <p:spPr>
          <a:xfrm>
            <a:off x="725064" y="9029869"/>
            <a:ext cx="13609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4000" dirty="0" smtClean="0"/>
              <a:t>Study the evolution of the magnetic properties in materials on  </a:t>
            </a:r>
          </a:p>
          <a:p>
            <a:r>
              <a:rPr lang="it-IT" sz="4000" dirty="0" smtClean="0"/>
              <a:t>nanometric scale, in presence of external excitations such as </a:t>
            </a:r>
          </a:p>
          <a:p>
            <a:r>
              <a:rPr lang="it-IT" sz="4000" dirty="0" smtClean="0"/>
              <a:t>magnetic field or spin-polarized currents. In a such scale the magnetization dynamics is described by the </a:t>
            </a:r>
            <a:r>
              <a:rPr lang="it-IT" sz="4000" smtClean="0"/>
              <a:t>Landau-Lifsic-Gilbert-Sloncewski equation[2,3].</a:t>
            </a:r>
            <a:endParaRPr lang="en-GB" sz="4000" dirty="0"/>
          </a:p>
        </p:txBody>
      </p:sp>
      <p:pic>
        <p:nvPicPr>
          <p:cNvPr id="15" name="Picture 6" descr="http://www.thinlinedata.com/wp-content/uploads/2013/01/MRAM_spintron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224" y="12757139"/>
            <a:ext cx="6998643" cy="549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rong magnetic fields that are localized to the size of an atom give control over individual nanomagnet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42" y="12485474"/>
            <a:ext cx="6025357" cy="57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20"/>
          <p:cNvSpPr txBox="1"/>
          <p:nvPr/>
        </p:nvSpPr>
        <p:spPr>
          <a:xfrm>
            <a:off x="15013147" y="9029869"/>
            <a:ext cx="14485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4000" dirty="0" smtClean="0"/>
              <a:t>In the ICTs field the ability to manipulate the magnetization in a nanostructure opened a wide range  of possible applications 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3000" dirty="0" smtClean="0"/>
              <a:t>Improve the hard drive techonology ( storage density)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3000" dirty="0" smtClean="0"/>
              <a:t>Nanooscillators in the microwave frequencies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3000" dirty="0" smtClean="0"/>
              <a:t>Magnetic logic circuits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3000" dirty="0" smtClean="0"/>
              <a:t>Nano sensors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3000" dirty="0" smtClean="0"/>
              <a:t>……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4000" dirty="0"/>
          </a:p>
        </p:txBody>
      </p:sp>
      <p:pic>
        <p:nvPicPr>
          <p:cNvPr id="17" name="Picture 12" descr="http://www.bnl.gov/bnlweb/pubaf/pr/photos/2014/04/3d_magnetic_vortex-h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043" y="12745264"/>
            <a:ext cx="6960544" cy="550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-2484064" y="18331278"/>
            <a:ext cx="31499133" cy="1822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000" dirty="0" smtClean="0"/>
              <a:t>Research Group Collaborators: </a:t>
            </a:r>
            <a:r>
              <a:rPr lang="it-IT" sz="5000" u="sng" dirty="0" smtClean="0"/>
              <a:t>C. Serpico, M. d’Aquino, G. Bertotti, I. D. </a:t>
            </a:r>
            <a:r>
              <a:rPr lang="it-IT" sz="5000" u="sng" dirty="0" smtClean="0"/>
              <a:t>Mayergoyz and </a:t>
            </a:r>
            <a:r>
              <a:rPr lang="it-IT" sz="5000" u="sng" dirty="0" smtClean="0"/>
              <a:t>A.</a:t>
            </a:r>
            <a:r>
              <a:rPr lang="it-IT" sz="7000" u="sng" dirty="0"/>
              <a:t> </a:t>
            </a:r>
            <a:r>
              <a:rPr lang="it-IT" sz="5000" u="sng" dirty="0" smtClean="0"/>
              <a:t>Quercia</a:t>
            </a:r>
          </a:p>
          <a:p>
            <a:endParaRPr lang="it-IT" sz="8000" dirty="0"/>
          </a:p>
        </p:txBody>
      </p:sp>
      <p:sp>
        <p:nvSpPr>
          <p:cNvPr id="2" name="TextBox 1"/>
          <p:cNvSpPr txBox="1"/>
          <p:nvPr/>
        </p:nvSpPr>
        <p:spPr>
          <a:xfrm>
            <a:off x="901912" y="19802525"/>
            <a:ext cx="129598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3500" dirty="0" smtClean="0"/>
              <a:t>Magnetic solitons dynamics in micronsize ferromagnetic layer : synchronization of vortex oscillations with a rf rotating magnetic field</a:t>
            </a:r>
            <a:endParaRPr lang="it-IT" sz="35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344217" y="21776311"/>
            <a:ext cx="5208635" cy="5076358"/>
            <a:chOff x="9081624" y="3326935"/>
            <a:chExt cx="2283141" cy="2138667"/>
          </a:xfrm>
        </p:grpSpPr>
        <p:sp>
          <p:nvSpPr>
            <p:cNvPr id="20" name="Ovale 16"/>
            <p:cNvSpPr/>
            <p:nvPr/>
          </p:nvSpPr>
          <p:spPr>
            <a:xfrm>
              <a:off x="9133831" y="3374053"/>
              <a:ext cx="2230934" cy="20915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Connettore 2 19"/>
            <p:cNvCxnSpPr>
              <a:endCxn id="20" idx="0"/>
            </p:cNvCxnSpPr>
            <p:nvPr/>
          </p:nvCxnSpPr>
          <p:spPr>
            <a:xfrm flipV="1">
              <a:off x="10244947" y="3374053"/>
              <a:ext cx="4352" cy="1045774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55"/>
            <p:cNvCxnSpPr/>
            <p:nvPr/>
          </p:nvCxnSpPr>
          <p:spPr>
            <a:xfrm flipH="1">
              <a:off x="9387041" y="4266110"/>
              <a:ext cx="62666" cy="5390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88"/>
                <p:cNvSpPr txBox="1"/>
                <p:nvPr/>
              </p:nvSpPr>
              <p:spPr>
                <a:xfrm>
                  <a:off x="10324775" y="3326935"/>
                  <a:ext cx="481302" cy="298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4000" b="1" i="1" smtClean="0">
                            <a:latin typeface="Cambria Math"/>
                          </a:rPr>
                          <m:t>𝑹</m:t>
                        </m:r>
                        <m:r>
                          <a:rPr lang="it-IT" sz="4000" b="1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it-IT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it-IT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GB" sz="4000" b="1" dirty="0"/>
                </a:p>
              </p:txBody>
            </p:sp>
          </mc:Choice>
          <mc:Fallback xmlns="">
            <p:sp>
              <p:nvSpPr>
                <p:cNvPr id="23" name="CasellaDiTesto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4775" y="3326935"/>
                  <a:ext cx="481302" cy="2982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7277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89"/>
                <p:cNvSpPr txBox="1"/>
                <p:nvPr/>
              </p:nvSpPr>
              <p:spPr>
                <a:xfrm>
                  <a:off x="9081624" y="4087278"/>
                  <a:ext cx="481302" cy="298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4000" b="1" i="0" smtClean="0">
                            <a:latin typeface="Cambria Math"/>
                          </a:rPr>
                          <m:t>𝐗</m:t>
                        </m:r>
                      </m:oMath>
                    </m:oMathPara>
                  </a14:m>
                  <a:endParaRPr lang="en-GB" sz="4000" b="1" dirty="0"/>
                </a:p>
              </p:txBody>
            </p:sp>
          </mc:Choice>
          <mc:Fallback xmlns="">
            <p:sp>
              <p:nvSpPr>
                <p:cNvPr id="24" name="CasellaDiTesto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1624" y="4087278"/>
                  <a:ext cx="481302" cy="2982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e 69"/>
            <p:cNvSpPr/>
            <p:nvPr/>
          </p:nvSpPr>
          <p:spPr>
            <a:xfrm>
              <a:off x="9446699" y="3672012"/>
              <a:ext cx="1558751" cy="1523052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Connettore 2 118"/>
            <p:cNvCxnSpPr/>
            <p:nvPr/>
          </p:nvCxnSpPr>
          <p:spPr>
            <a:xfrm flipV="1">
              <a:off x="10781057" y="4926199"/>
              <a:ext cx="50040" cy="5716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119"/>
            <p:cNvCxnSpPr/>
            <p:nvPr/>
          </p:nvCxnSpPr>
          <p:spPr>
            <a:xfrm flipH="1" flipV="1">
              <a:off x="10919010" y="4068785"/>
              <a:ext cx="39730" cy="11540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126"/>
            <p:cNvCxnSpPr/>
            <p:nvPr/>
          </p:nvCxnSpPr>
          <p:spPr>
            <a:xfrm flipH="1">
              <a:off x="9674974" y="3823050"/>
              <a:ext cx="72182" cy="658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52"/>
            <p:cNvCxnSpPr/>
            <p:nvPr/>
          </p:nvCxnSpPr>
          <p:spPr>
            <a:xfrm flipV="1">
              <a:off x="9631008" y="4556536"/>
              <a:ext cx="27404" cy="5094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54"/>
            <p:cNvCxnSpPr>
              <a:endCxn id="35" idx="4"/>
            </p:cNvCxnSpPr>
            <p:nvPr/>
          </p:nvCxnSpPr>
          <p:spPr>
            <a:xfrm>
              <a:off x="9446737" y="4697209"/>
              <a:ext cx="105359" cy="5090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120"/>
            <p:cNvCxnSpPr>
              <a:stCxn id="25" idx="3"/>
            </p:cNvCxnSpPr>
            <p:nvPr/>
          </p:nvCxnSpPr>
          <p:spPr>
            <a:xfrm>
              <a:off x="9674974" y="4972019"/>
              <a:ext cx="72183" cy="4976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9138855" y="3619370"/>
              <a:ext cx="1277886" cy="1622327"/>
              <a:chOff x="6856543" y="2842742"/>
              <a:chExt cx="1782410" cy="2335507"/>
            </a:xfrm>
          </p:grpSpPr>
          <p:cxnSp>
            <p:nvCxnSpPr>
              <p:cNvPr id="38" name="Connettore 2 56"/>
              <p:cNvCxnSpPr/>
              <p:nvPr/>
            </p:nvCxnSpPr>
            <p:spPr>
              <a:xfrm flipH="1">
                <a:off x="7103712" y="3212074"/>
                <a:ext cx="151553" cy="14467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e 27"/>
              <p:cNvSpPr/>
              <p:nvPr/>
            </p:nvSpPr>
            <p:spPr>
              <a:xfrm>
                <a:off x="6856543" y="2842742"/>
                <a:ext cx="1782410" cy="233550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0" name="Connettore 2 56"/>
              <p:cNvCxnSpPr/>
              <p:nvPr/>
            </p:nvCxnSpPr>
            <p:spPr>
              <a:xfrm flipH="1" flipV="1">
                <a:off x="7965761" y="2891245"/>
                <a:ext cx="210477" cy="9761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2 56"/>
              <p:cNvCxnSpPr/>
              <p:nvPr/>
            </p:nvCxnSpPr>
            <p:spPr>
              <a:xfrm>
                <a:off x="7204748" y="4916440"/>
                <a:ext cx="101035" cy="12311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e 27"/>
              <p:cNvSpPr/>
              <p:nvPr/>
            </p:nvSpPr>
            <p:spPr>
              <a:xfrm>
                <a:off x="6909355" y="3261266"/>
                <a:ext cx="1086953" cy="154092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3" name="Connettore 2 49"/>
              <p:cNvCxnSpPr/>
              <p:nvPr/>
            </p:nvCxnSpPr>
            <p:spPr>
              <a:xfrm flipV="1">
                <a:off x="7657475" y="4699425"/>
                <a:ext cx="90273" cy="6580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2 49"/>
              <p:cNvCxnSpPr/>
              <p:nvPr/>
            </p:nvCxnSpPr>
            <p:spPr>
              <a:xfrm flipH="1" flipV="1">
                <a:off x="7591290" y="3284413"/>
                <a:ext cx="111322" cy="7234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e 27"/>
            <p:cNvSpPr/>
            <p:nvPr/>
          </p:nvSpPr>
          <p:spPr>
            <a:xfrm>
              <a:off x="9363201" y="4297975"/>
              <a:ext cx="311050" cy="37815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34" name="Ovale 27"/>
            <p:cNvSpPr/>
            <p:nvPr/>
          </p:nvSpPr>
          <p:spPr>
            <a:xfrm>
              <a:off x="9376172" y="4360042"/>
              <a:ext cx="189686" cy="24950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35" name="Ovale 27"/>
            <p:cNvSpPr/>
            <p:nvPr/>
          </p:nvSpPr>
          <p:spPr>
            <a:xfrm>
              <a:off x="9353217" y="4206231"/>
              <a:ext cx="397757" cy="54188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9370991" y="4404452"/>
              <a:ext cx="147735" cy="152084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7" name="Connettore 2 40"/>
            <p:cNvCxnSpPr/>
            <p:nvPr/>
          </p:nvCxnSpPr>
          <p:spPr>
            <a:xfrm flipH="1">
              <a:off x="9484279" y="4430534"/>
              <a:ext cx="741795" cy="476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758603" y="20911528"/>
            <a:ext cx="5045954" cy="5988010"/>
            <a:chOff x="8683726" y="26324"/>
            <a:chExt cx="3280840" cy="3210516"/>
          </a:xfrm>
        </p:grpSpPr>
        <p:grpSp>
          <p:nvGrpSpPr>
            <p:cNvPr id="46" name="Group 45"/>
            <p:cNvGrpSpPr/>
            <p:nvPr/>
          </p:nvGrpSpPr>
          <p:grpSpPr>
            <a:xfrm>
              <a:off x="9024499" y="996640"/>
              <a:ext cx="2940067" cy="1868047"/>
              <a:chOff x="3232597" y="1687132"/>
              <a:chExt cx="4185635" cy="3109949"/>
            </a:xfrm>
          </p:grpSpPr>
          <p:sp>
            <p:nvSpPr>
              <p:cNvPr id="63" name="Can 62"/>
              <p:cNvSpPr/>
              <p:nvPr/>
            </p:nvSpPr>
            <p:spPr>
              <a:xfrm>
                <a:off x="3232597" y="2852266"/>
                <a:ext cx="4185634" cy="1944815"/>
              </a:xfrm>
              <a:prstGeom prst="can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4" name="Can 63"/>
              <p:cNvSpPr/>
              <p:nvPr/>
            </p:nvSpPr>
            <p:spPr>
              <a:xfrm>
                <a:off x="3232597" y="2586276"/>
                <a:ext cx="4185634" cy="1236371"/>
              </a:xfrm>
              <a:prstGeom prst="can">
                <a:avLst>
                  <a:gd name="adj" fmla="val 5000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5" name="Can 64"/>
              <p:cNvSpPr/>
              <p:nvPr/>
            </p:nvSpPr>
            <p:spPr>
              <a:xfrm>
                <a:off x="3232597" y="1687132"/>
                <a:ext cx="4185635" cy="1571222"/>
              </a:xfrm>
              <a:prstGeom prst="can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8683726" y="250580"/>
                  <a:ext cx="1464917" cy="2970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3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0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d>
                          <m:dPr>
                            <m:ctrlPr>
                              <a:rPr lang="it-IT" sz="3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3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30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it-IT" sz="30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sz="30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it-IT" sz="30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3726" y="250580"/>
                  <a:ext cx="1464917" cy="29703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Up Arrow 48"/>
            <p:cNvSpPr/>
            <p:nvPr/>
          </p:nvSpPr>
          <p:spPr>
            <a:xfrm>
              <a:off x="9953968" y="333218"/>
              <a:ext cx="978568" cy="92353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237858" y="2864688"/>
              <a:ext cx="513348" cy="372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10360882" y="26324"/>
                  <a:ext cx="1041143" cy="37953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it-IT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</m:oMath>
                    </m:oMathPara>
                  </a14:m>
                  <a:endParaRPr lang="it-IT" sz="4000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0882" y="26324"/>
                  <a:ext cx="1041143" cy="37953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>
            <a:xfrm flipV="1">
              <a:off x="10541420" y="2358847"/>
              <a:ext cx="1156210" cy="303189"/>
            </a:xfrm>
            <a:prstGeom prst="straightConnector1">
              <a:avLst/>
            </a:prstGeom>
            <a:ln w="44450"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9830055" y="2279866"/>
                  <a:ext cx="669631" cy="4091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it-IT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oMath>
                    </m:oMathPara>
                  </a14:m>
                  <a:endParaRPr lang="it-IT" sz="4000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0055" y="2279866"/>
                  <a:ext cx="669631" cy="40917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oup 56"/>
            <p:cNvGrpSpPr/>
            <p:nvPr/>
          </p:nvGrpSpPr>
          <p:grpSpPr>
            <a:xfrm>
              <a:off x="9151708" y="701462"/>
              <a:ext cx="873631" cy="612998"/>
              <a:chOff x="1581271" y="4718930"/>
              <a:chExt cx="873631" cy="612998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581271" y="5127541"/>
                <a:ext cx="873631" cy="20438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612512" y="5138215"/>
                <a:ext cx="617949" cy="17830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622518" y="5145917"/>
                <a:ext cx="410130" cy="17830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612512" y="4718930"/>
                <a:ext cx="420136" cy="533527"/>
              </a:xfrm>
              <a:custGeom>
                <a:avLst/>
                <a:gdLst>
                  <a:gd name="connsiteX0" fmla="*/ 0 w 754234"/>
                  <a:gd name="connsiteY0" fmla="*/ 346647 h 375768"/>
                  <a:gd name="connsiteX1" fmla="*/ 75715 w 754234"/>
                  <a:gd name="connsiteY1" fmla="*/ 346647 h 375768"/>
                  <a:gd name="connsiteX2" fmla="*/ 145605 w 754234"/>
                  <a:gd name="connsiteY2" fmla="*/ 329175 h 375768"/>
                  <a:gd name="connsiteX3" fmla="*/ 206759 w 754234"/>
                  <a:gd name="connsiteY3" fmla="*/ 282581 h 375768"/>
                  <a:gd name="connsiteX4" fmla="*/ 250441 w 754234"/>
                  <a:gd name="connsiteY4" fmla="*/ 206867 h 375768"/>
                  <a:gd name="connsiteX5" fmla="*/ 276650 w 754234"/>
                  <a:gd name="connsiteY5" fmla="*/ 104943 h 375768"/>
                  <a:gd name="connsiteX6" fmla="*/ 317419 w 754234"/>
                  <a:gd name="connsiteY6" fmla="*/ 37965 h 375768"/>
                  <a:gd name="connsiteX7" fmla="*/ 378573 w 754234"/>
                  <a:gd name="connsiteY7" fmla="*/ 107 h 375768"/>
                  <a:gd name="connsiteX8" fmla="*/ 448464 w 754234"/>
                  <a:gd name="connsiteY8" fmla="*/ 29228 h 375768"/>
                  <a:gd name="connsiteX9" fmla="*/ 480497 w 754234"/>
                  <a:gd name="connsiteY9" fmla="*/ 102031 h 375768"/>
                  <a:gd name="connsiteX10" fmla="*/ 492145 w 754234"/>
                  <a:gd name="connsiteY10" fmla="*/ 171921 h 375768"/>
                  <a:gd name="connsiteX11" fmla="*/ 509618 w 754234"/>
                  <a:gd name="connsiteY11" fmla="*/ 265109 h 375768"/>
                  <a:gd name="connsiteX12" fmla="*/ 562036 w 754234"/>
                  <a:gd name="connsiteY12" fmla="*/ 326263 h 375768"/>
                  <a:gd name="connsiteX13" fmla="*/ 643575 w 754234"/>
                  <a:gd name="connsiteY13" fmla="*/ 367032 h 375768"/>
                  <a:gd name="connsiteX14" fmla="*/ 754234 w 754234"/>
                  <a:gd name="connsiteY14" fmla="*/ 375768 h 375768"/>
                  <a:gd name="connsiteX15" fmla="*/ 754234 w 754234"/>
                  <a:gd name="connsiteY15" fmla="*/ 375768 h 375768"/>
                  <a:gd name="connsiteX0" fmla="*/ 0 w 760465"/>
                  <a:gd name="connsiteY0" fmla="*/ 346647 h 376415"/>
                  <a:gd name="connsiteX1" fmla="*/ 75715 w 760465"/>
                  <a:gd name="connsiteY1" fmla="*/ 346647 h 376415"/>
                  <a:gd name="connsiteX2" fmla="*/ 145605 w 760465"/>
                  <a:gd name="connsiteY2" fmla="*/ 329175 h 376415"/>
                  <a:gd name="connsiteX3" fmla="*/ 206759 w 760465"/>
                  <a:gd name="connsiteY3" fmla="*/ 282581 h 376415"/>
                  <a:gd name="connsiteX4" fmla="*/ 250441 w 760465"/>
                  <a:gd name="connsiteY4" fmla="*/ 206867 h 376415"/>
                  <a:gd name="connsiteX5" fmla="*/ 276650 w 760465"/>
                  <a:gd name="connsiteY5" fmla="*/ 104943 h 376415"/>
                  <a:gd name="connsiteX6" fmla="*/ 317419 w 760465"/>
                  <a:gd name="connsiteY6" fmla="*/ 37965 h 376415"/>
                  <a:gd name="connsiteX7" fmla="*/ 378573 w 760465"/>
                  <a:gd name="connsiteY7" fmla="*/ 107 h 376415"/>
                  <a:gd name="connsiteX8" fmla="*/ 448464 w 760465"/>
                  <a:gd name="connsiteY8" fmla="*/ 29228 h 376415"/>
                  <a:gd name="connsiteX9" fmla="*/ 480497 w 760465"/>
                  <a:gd name="connsiteY9" fmla="*/ 102031 h 376415"/>
                  <a:gd name="connsiteX10" fmla="*/ 492145 w 760465"/>
                  <a:gd name="connsiteY10" fmla="*/ 171921 h 376415"/>
                  <a:gd name="connsiteX11" fmla="*/ 509618 w 760465"/>
                  <a:gd name="connsiteY11" fmla="*/ 265109 h 376415"/>
                  <a:gd name="connsiteX12" fmla="*/ 562036 w 760465"/>
                  <a:gd name="connsiteY12" fmla="*/ 326263 h 376415"/>
                  <a:gd name="connsiteX13" fmla="*/ 643575 w 760465"/>
                  <a:gd name="connsiteY13" fmla="*/ 367032 h 376415"/>
                  <a:gd name="connsiteX14" fmla="*/ 754234 w 760465"/>
                  <a:gd name="connsiteY14" fmla="*/ 375768 h 376415"/>
                  <a:gd name="connsiteX15" fmla="*/ 745497 w 760465"/>
                  <a:gd name="connsiteY15" fmla="*/ 375768 h 376415"/>
                  <a:gd name="connsiteX0" fmla="*/ 0 w 761233"/>
                  <a:gd name="connsiteY0" fmla="*/ 346647 h 378680"/>
                  <a:gd name="connsiteX1" fmla="*/ 75715 w 761233"/>
                  <a:gd name="connsiteY1" fmla="*/ 346647 h 378680"/>
                  <a:gd name="connsiteX2" fmla="*/ 145605 w 761233"/>
                  <a:gd name="connsiteY2" fmla="*/ 329175 h 378680"/>
                  <a:gd name="connsiteX3" fmla="*/ 206759 w 761233"/>
                  <a:gd name="connsiteY3" fmla="*/ 282581 h 378680"/>
                  <a:gd name="connsiteX4" fmla="*/ 250441 w 761233"/>
                  <a:gd name="connsiteY4" fmla="*/ 206867 h 378680"/>
                  <a:gd name="connsiteX5" fmla="*/ 276650 w 761233"/>
                  <a:gd name="connsiteY5" fmla="*/ 104943 h 378680"/>
                  <a:gd name="connsiteX6" fmla="*/ 317419 w 761233"/>
                  <a:gd name="connsiteY6" fmla="*/ 37965 h 378680"/>
                  <a:gd name="connsiteX7" fmla="*/ 378573 w 761233"/>
                  <a:gd name="connsiteY7" fmla="*/ 107 h 378680"/>
                  <a:gd name="connsiteX8" fmla="*/ 448464 w 761233"/>
                  <a:gd name="connsiteY8" fmla="*/ 29228 h 378680"/>
                  <a:gd name="connsiteX9" fmla="*/ 480497 w 761233"/>
                  <a:gd name="connsiteY9" fmla="*/ 102031 h 378680"/>
                  <a:gd name="connsiteX10" fmla="*/ 492145 w 761233"/>
                  <a:gd name="connsiteY10" fmla="*/ 171921 h 378680"/>
                  <a:gd name="connsiteX11" fmla="*/ 509618 w 761233"/>
                  <a:gd name="connsiteY11" fmla="*/ 265109 h 378680"/>
                  <a:gd name="connsiteX12" fmla="*/ 562036 w 761233"/>
                  <a:gd name="connsiteY12" fmla="*/ 326263 h 378680"/>
                  <a:gd name="connsiteX13" fmla="*/ 643575 w 761233"/>
                  <a:gd name="connsiteY13" fmla="*/ 367032 h 378680"/>
                  <a:gd name="connsiteX14" fmla="*/ 754234 w 761233"/>
                  <a:gd name="connsiteY14" fmla="*/ 375768 h 378680"/>
                  <a:gd name="connsiteX15" fmla="*/ 748409 w 761233"/>
                  <a:gd name="connsiteY15" fmla="*/ 378680 h 378680"/>
                  <a:gd name="connsiteX0" fmla="*/ 0 w 758189"/>
                  <a:gd name="connsiteY0" fmla="*/ 346647 h 378680"/>
                  <a:gd name="connsiteX1" fmla="*/ 75715 w 758189"/>
                  <a:gd name="connsiteY1" fmla="*/ 346647 h 378680"/>
                  <a:gd name="connsiteX2" fmla="*/ 145605 w 758189"/>
                  <a:gd name="connsiteY2" fmla="*/ 329175 h 378680"/>
                  <a:gd name="connsiteX3" fmla="*/ 206759 w 758189"/>
                  <a:gd name="connsiteY3" fmla="*/ 282581 h 378680"/>
                  <a:gd name="connsiteX4" fmla="*/ 250441 w 758189"/>
                  <a:gd name="connsiteY4" fmla="*/ 206867 h 378680"/>
                  <a:gd name="connsiteX5" fmla="*/ 276650 w 758189"/>
                  <a:gd name="connsiteY5" fmla="*/ 104943 h 378680"/>
                  <a:gd name="connsiteX6" fmla="*/ 317419 w 758189"/>
                  <a:gd name="connsiteY6" fmla="*/ 37965 h 378680"/>
                  <a:gd name="connsiteX7" fmla="*/ 378573 w 758189"/>
                  <a:gd name="connsiteY7" fmla="*/ 107 h 378680"/>
                  <a:gd name="connsiteX8" fmla="*/ 448464 w 758189"/>
                  <a:gd name="connsiteY8" fmla="*/ 29228 h 378680"/>
                  <a:gd name="connsiteX9" fmla="*/ 480497 w 758189"/>
                  <a:gd name="connsiteY9" fmla="*/ 102031 h 378680"/>
                  <a:gd name="connsiteX10" fmla="*/ 492145 w 758189"/>
                  <a:gd name="connsiteY10" fmla="*/ 171921 h 378680"/>
                  <a:gd name="connsiteX11" fmla="*/ 509618 w 758189"/>
                  <a:gd name="connsiteY11" fmla="*/ 265109 h 378680"/>
                  <a:gd name="connsiteX12" fmla="*/ 562036 w 758189"/>
                  <a:gd name="connsiteY12" fmla="*/ 326263 h 378680"/>
                  <a:gd name="connsiteX13" fmla="*/ 643575 w 758189"/>
                  <a:gd name="connsiteY13" fmla="*/ 367032 h 378680"/>
                  <a:gd name="connsiteX14" fmla="*/ 754234 w 758189"/>
                  <a:gd name="connsiteY14" fmla="*/ 375768 h 378680"/>
                  <a:gd name="connsiteX15" fmla="*/ 733849 w 758189"/>
                  <a:gd name="connsiteY15" fmla="*/ 378680 h 378680"/>
                  <a:gd name="connsiteX0" fmla="*/ 0 w 772749"/>
                  <a:gd name="connsiteY0" fmla="*/ 352471 h 378680"/>
                  <a:gd name="connsiteX1" fmla="*/ 90275 w 772749"/>
                  <a:gd name="connsiteY1" fmla="*/ 346647 h 378680"/>
                  <a:gd name="connsiteX2" fmla="*/ 160165 w 772749"/>
                  <a:gd name="connsiteY2" fmla="*/ 329175 h 378680"/>
                  <a:gd name="connsiteX3" fmla="*/ 221319 w 772749"/>
                  <a:gd name="connsiteY3" fmla="*/ 282581 h 378680"/>
                  <a:gd name="connsiteX4" fmla="*/ 265001 w 772749"/>
                  <a:gd name="connsiteY4" fmla="*/ 206867 h 378680"/>
                  <a:gd name="connsiteX5" fmla="*/ 291210 w 772749"/>
                  <a:gd name="connsiteY5" fmla="*/ 104943 h 378680"/>
                  <a:gd name="connsiteX6" fmla="*/ 331979 w 772749"/>
                  <a:gd name="connsiteY6" fmla="*/ 37965 h 378680"/>
                  <a:gd name="connsiteX7" fmla="*/ 393133 w 772749"/>
                  <a:gd name="connsiteY7" fmla="*/ 107 h 378680"/>
                  <a:gd name="connsiteX8" fmla="*/ 463024 w 772749"/>
                  <a:gd name="connsiteY8" fmla="*/ 29228 h 378680"/>
                  <a:gd name="connsiteX9" fmla="*/ 495057 w 772749"/>
                  <a:gd name="connsiteY9" fmla="*/ 102031 h 378680"/>
                  <a:gd name="connsiteX10" fmla="*/ 506705 w 772749"/>
                  <a:gd name="connsiteY10" fmla="*/ 171921 h 378680"/>
                  <a:gd name="connsiteX11" fmla="*/ 524178 w 772749"/>
                  <a:gd name="connsiteY11" fmla="*/ 265109 h 378680"/>
                  <a:gd name="connsiteX12" fmla="*/ 576596 w 772749"/>
                  <a:gd name="connsiteY12" fmla="*/ 326263 h 378680"/>
                  <a:gd name="connsiteX13" fmla="*/ 658135 w 772749"/>
                  <a:gd name="connsiteY13" fmla="*/ 367032 h 378680"/>
                  <a:gd name="connsiteX14" fmla="*/ 768794 w 772749"/>
                  <a:gd name="connsiteY14" fmla="*/ 375768 h 378680"/>
                  <a:gd name="connsiteX15" fmla="*/ 748409 w 772749"/>
                  <a:gd name="connsiteY15" fmla="*/ 378680 h 3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72749" h="378680">
                    <a:moveTo>
                      <a:pt x="0" y="352471"/>
                    </a:moveTo>
                    <a:cubicBezTo>
                      <a:pt x="25724" y="353927"/>
                      <a:pt x="63581" y="350530"/>
                      <a:pt x="90275" y="346647"/>
                    </a:cubicBezTo>
                    <a:cubicBezTo>
                      <a:pt x="116969" y="342764"/>
                      <a:pt x="138324" y="339853"/>
                      <a:pt x="160165" y="329175"/>
                    </a:cubicBezTo>
                    <a:cubicBezTo>
                      <a:pt x="182006" y="318497"/>
                      <a:pt x="203846" y="302966"/>
                      <a:pt x="221319" y="282581"/>
                    </a:cubicBezTo>
                    <a:cubicBezTo>
                      <a:pt x="238792" y="262196"/>
                      <a:pt x="253353" y="236473"/>
                      <a:pt x="265001" y="206867"/>
                    </a:cubicBezTo>
                    <a:cubicBezTo>
                      <a:pt x="276649" y="177261"/>
                      <a:pt x="280047" y="133093"/>
                      <a:pt x="291210" y="104943"/>
                    </a:cubicBezTo>
                    <a:cubicBezTo>
                      <a:pt x="302373" y="76793"/>
                      <a:pt x="314992" y="55438"/>
                      <a:pt x="331979" y="37965"/>
                    </a:cubicBezTo>
                    <a:cubicBezTo>
                      <a:pt x="348966" y="20492"/>
                      <a:pt x="371292" y="1563"/>
                      <a:pt x="393133" y="107"/>
                    </a:cubicBezTo>
                    <a:cubicBezTo>
                      <a:pt x="414974" y="-1349"/>
                      <a:pt x="446037" y="12241"/>
                      <a:pt x="463024" y="29228"/>
                    </a:cubicBezTo>
                    <a:cubicBezTo>
                      <a:pt x="480011" y="46215"/>
                      <a:pt x="487777" y="78249"/>
                      <a:pt x="495057" y="102031"/>
                    </a:cubicBezTo>
                    <a:cubicBezTo>
                      <a:pt x="502337" y="125813"/>
                      <a:pt x="501852" y="144741"/>
                      <a:pt x="506705" y="171921"/>
                    </a:cubicBezTo>
                    <a:cubicBezTo>
                      <a:pt x="511558" y="199101"/>
                      <a:pt x="512530" y="239385"/>
                      <a:pt x="524178" y="265109"/>
                    </a:cubicBezTo>
                    <a:cubicBezTo>
                      <a:pt x="535827" y="290833"/>
                      <a:pt x="554270" y="309276"/>
                      <a:pt x="576596" y="326263"/>
                    </a:cubicBezTo>
                    <a:cubicBezTo>
                      <a:pt x="598922" y="343250"/>
                      <a:pt x="626102" y="358781"/>
                      <a:pt x="658135" y="367032"/>
                    </a:cubicBezTo>
                    <a:cubicBezTo>
                      <a:pt x="690168" y="375283"/>
                      <a:pt x="753748" y="373827"/>
                      <a:pt x="768794" y="375768"/>
                    </a:cubicBezTo>
                    <a:cubicBezTo>
                      <a:pt x="783840" y="377709"/>
                      <a:pt x="751321" y="378680"/>
                      <a:pt x="748409" y="378680"/>
                    </a:cubicBezTo>
                  </a:path>
                </a:pathLst>
              </a:cu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88" y="27392110"/>
            <a:ext cx="10114468" cy="5405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55150" y="26382955"/>
            <a:ext cx="5040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/>
              <a:t>RESULTS </a:t>
            </a:r>
            <a:r>
              <a:rPr lang="it-IT" sz="3000" dirty="0" smtClean="0"/>
              <a:t>:</a:t>
            </a:r>
            <a:endParaRPr lang="it-IT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/>
              <a:t>Synchonizations by means rotating magnetic 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/>
              <a:t>Definition of a synchronization </a:t>
            </a:r>
            <a:r>
              <a:rPr lang="it-IT" sz="3000" dirty="0" smtClean="0"/>
              <a:t>map</a:t>
            </a:r>
            <a:endParaRPr lang="it-IT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/>
              <a:t>Prediction </a:t>
            </a:r>
            <a:r>
              <a:rPr lang="it-IT" sz="3000" dirty="0" smtClean="0"/>
              <a:t>of a region of safe synchronization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/>
              <a:t>Prediction of histeresys in the synchronization process</a:t>
            </a:r>
            <a:endParaRPr lang="it-IT" sz="3000" dirty="0"/>
          </a:p>
        </p:txBody>
      </p:sp>
      <p:sp>
        <p:nvSpPr>
          <p:cNvPr id="66" name="TextBox 65"/>
          <p:cNvSpPr txBox="1"/>
          <p:nvPr/>
        </p:nvSpPr>
        <p:spPr>
          <a:xfrm>
            <a:off x="12122374" y="22881440"/>
            <a:ext cx="50405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/>
              <a:t>MOTIVATION : one of the proposed solutions to overcome the low output power of magnetic nanoscillators is to synchronize( phase locking) an arbitrary number of them.</a:t>
            </a:r>
            <a:endParaRPr lang="it-IT" sz="3000" dirty="0"/>
          </a:p>
        </p:txBody>
      </p:sp>
      <p:sp>
        <p:nvSpPr>
          <p:cNvPr id="68" name="TextBox 67"/>
          <p:cNvSpPr txBox="1"/>
          <p:nvPr/>
        </p:nvSpPr>
        <p:spPr>
          <a:xfrm>
            <a:off x="1372946" y="33980196"/>
            <a:ext cx="220222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dirty="0" smtClean="0"/>
              <a:t>OPEN COLLABORATIONS 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5000" dirty="0" smtClean="0"/>
              <a:t>UNIVERSIDAD DE SALAMANCA, department of applied physics</a:t>
            </a:r>
            <a:endParaRPr lang="it-IT" sz="50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5000" dirty="0" smtClean="0"/>
              <a:t>UNIVERSITA’ DEGLI STUDI DI MESSINA, department of engineering</a:t>
            </a:r>
          </a:p>
          <a:p>
            <a:endParaRPr lang="it-IT" sz="3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7796393" y="28512298"/>
            <a:ext cx="11625493" cy="4784277"/>
            <a:chOff x="18586078" y="22494205"/>
            <a:chExt cx="10683600" cy="3861048"/>
          </a:xfrm>
        </p:grpSpPr>
        <p:pic>
          <p:nvPicPr>
            <p:cNvPr id="69" name="Immagine 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6078" y="22494205"/>
              <a:ext cx="5145206" cy="3861048"/>
            </a:xfrm>
            <a:prstGeom prst="rect">
              <a:avLst/>
            </a:prstGeom>
          </p:spPr>
        </p:pic>
        <p:pic>
          <p:nvPicPr>
            <p:cNvPr id="70" name="Immagine 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6160" y="22512562"/>
              <a:ext cx="5073518" cy="3807252"/>
            </a:xfrm>
            <a:prstGeom prst="rect">
              <a:avLst/>
            </a:prstGeom>
          </p:spPr>
        </p:pic>
        <p:sp>
          <p:nvSpPr>
            <p:cNvPr id="71" name="Ovale 66"/>
            <p:cNvSpPr/>
            <p:nvPr/>
          </p:nvSpPr>
          <p:spPr>
            <a:xfrm>
              <a:off x="22398256" y="25238065"/>
              <a:ext cx="104456" cy="1169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e 66"/>
            <p:cNvSpPr/>
            <p:nvPr/>
          </p:nvSpPr>
          <p:spPr>
            <a:xfrm>
              <a:off x="22432853" y="23414427"/>
              <a:ext cx="104456" cy="1169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e 66"/>
            <p:cNvSpPr/>
            <p:nvPr/>
          </p:nvSpPr>
          <p:spPr>
            <a:xfrm>
              <a:off x="20167265" y="23422510"/>
              <a:ext cx="104456" cy="1169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66"/>
            <p:cNvSpPr/>
            <p:nvPr/>
          </p:nvSpPr>
          <p:spPr>
            <a:xfrm>
              <a:off x="20094000" y="25204510"/>
              <a:ext cx="104456" cy="1169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66"/>
            <p:cNvSpPr/>
            <p:nvPr/>
          </p:nvSpPr>
          <p:spPr>
            <a:xfrm>
              <a:off x="28005452" y="23382495"/>
              <a:ext cx="104456" cy="1169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Ovale 66"/>
            <p:cNvSpPr/>
            <p:nvPr/>
          </p:nvSpPr>
          <p:spPr>
            <a:xfrm>
              <a:off x="28005452" y="25177666"/>
              <a:ext cx="104456" cy="1169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Ovale 66"/>
            <p:cNvSpPr/>
            <p:nvPr/>
          </p:nvSpPr>
          <p:spPr>
            <a:xfrm>
              <a:off x="25708283" y="23372490"/>
              <a:ext cx="104456" cy="1169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Ovale 66"/>
            <p:cNvSpPr/>
            <p:nvPr/>
          </p:nvSpPr>
          <p:spPr>
            <a:xfrm>
              <a:off x="25712744" y="25188319"/>
              <a:ext cx="104456" cy="1169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6978000" y="19613735"/>
            <a:ext cx="129598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3500" dirty="0" smtClean="0"/>
              <a:t>Microwave assisted magnetic recording in ferromagnetic nanoparticles</a:t>
            </a:r>
            <a:endParaRPr lang="it-IT" sz="3500" dirty="0"/>
          </a:p>
        </p:txBody>
      </p:sp>
      <p:sp>
        <p:nvSpPr>
          <p:cNvPr id="82" name="TextBox 81"/>
          <p:cNvSpPr txBox="1"/>
          <p:nvPr/>
        </p:nvSpPr>
        <p:spPr>
          <a:xfrm>
            <a:off x="16997872" y="20737824"/>
            <a:ext cx="12405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/>
              <a:t>MOTIVATION : The capacity of an hard drive storage device fixed the geometry  is limited by the information density that is reliably read and written. A way to increase this factor is to novel energy optimized switching techniques.</a:t>
            </a:r>
            <a:endParaRPr lang="it-IT" sz="3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7244454" y="22595389"/>
            <a:ext cx="2447925" cy="4406384"/>
            <a:chOff x="17859100" y="23168871"/>
            <a:chExt cx="2447925" cy="4406384"/>
          </a:xfrm>
        </p:grpSpPr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00" y="23168871"/>
              <a:ext cx="2447925" cy="440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Ovale 66"/>
            <p:cNvSpPr/>
            <p:nvPr/>
          </p:nvSpPr>
          <p:spPr>
            <a:xfrm flipV="1">
              <a:off x="19015645" y="23845388"/>
              <a:ext cx="134833" cy="1601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Ovale 66"/>
            <p:cNvSpPr/>
            <p:nvPr/>
          </p:nvSpPr>
          <p:spPr>
            <a:xfrm flipV="1">
              <a:off x="19015644" y="25327582"/>
              <a:ext cx="134833" cy="1601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5" name="Ovale 66"/>
            <p:cNvSpPr/>
            <p:nvPr/>
          </p:nvSpPr>
          <p:spPr>
            <a:xfrm flipV="1">
              <a:off x="19015644" y="26798786"/>
              <a:ext cx="134833" cy="1601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0086494" y="22246192"/>
            <a:ext cx="91223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/>
              <a:t>RESULTS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/>
              <a:t>Calculation of the threshold microwave </a:t>
            </a:r>
            <a:r>
              <a:rPr lang="it-IT" sz="3000" dirty="0" smtClean="0"/>
              <a:t>field amplitude </a:t>
            </a:r>
            <a:r>
              <a:rPr lang="it-IT" sz="3000" dirty="0" smtClean="0"/>
              <a:t>in function of the frequency at which the erosion starts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/>
              <a:t>Definition of a safe region for the magnetic state not affected by the progressive erosion </a:t>
            </a:r>
            <a:r>
              <a:rPr lang="it-IT" sz="3000" dirty="0" smtClean="0"/>
              <a:t>of the basin</a:t>
            </a:r>
            <a:endParaRPr lang="it-IT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/>
              <a:t>The inclusion of the temperature destroys the fractal nature of the erosed basin but preserves the safe states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000" dirty="0" smtClean="0"/>
          </a:p>
        </p:txBody>
      </p:sp>
      <p:sp>
        <p:nvSpPr>
          <p:cNvPr id="87" name="TextBox 86"/>
          <p:cNvSpPr txBox="1"/>
          <p:nvPr/>
        </p:nvSpPr>
        <p:spPr>
          <a:xfrm>
            <a:off x="20120801" y="26318118"/>
            <a:ext cx="98170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/>
              <a:t>METHODS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/>
              <a:t>Perturbative techniques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/>
              <a:t>Parallel computation of ensemble of independent magnetic nanoparticles ( Poincaré map)</a:t>
            </a:r>
            <a:endParaRPr lang="it-IT" sz="3000" dirty="0"/>
          </a:p>
        </p:txBody>
      </p:sp>
      <p:pic>
        <p:nvPicPr>
          <p:cNvPr id="3" name="Picture 2" descr="Risultati immagini per universidad de salamanc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494" y="3418573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12255150" y="30612114"/>
            <a:ext cx="49082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/>
              <a:t>METHODS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/>
              <a:t>Collective variable approach modelling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/>
              <a:t>Bifurcation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 smtClean="0"/>
              <a:t>Validations by means full micromagnetic simulations ( MUMAX)</a:t>
            </a:r>
            <a:endParaRPr lang="it-IT" sz="3000" dirty="0"/>
          </a:p>
        </p:txBody>
      </p:sp>
      <p:pic>
        <p:nvPicPr>
          <p:cNvPr id="1032" name="Picture 8" descr="https://upload.wikimedia.org/wikipedia/it/f/fd/Unim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537" y="34080958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1372946" y="36743934"/>
            <a:ext cx="220222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dirty="0" smtClean="0"/>
              <a:t>PROJECT PARTECIPATION 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5000" dirty="0" smtClean="0"/>
              <a:t> PROGRAMMA STAR 2014 LINEA2- Mobilità Giovani Ricercatori</a:t>
            </a:r>
          </a:p>
          <a:p>
            <a:endParaRPr lang="it-IT" sz="3000" dirty="0" smtClean="0"/>
          </a:p>
        </p:txBody>
      </p:sp>
      <p:sp>
        <p:nvSpPr>
          <p:cNvPr id="91" name="TextBox 90"/>
          <p:cNvSpPr txBox="1"/>
          <p:nvPr/>
        </p:nvSpPr>
        <p:spPr>
          <a:xfrm>
            <a:off x="1333364" y="38824575"/>
            <a:ext cx="1810389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dirty="0" smtClean="0"/>
              <a:t>FUTURE DEVELOPMENTS 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4000" dirty="0"/>
              <a:t>MODELLING OF </a:t>
            </a:r>
            <a:r>
              <a:rPr lang="it-IT" sz="4000" dirty="0" smtClean="0"/>
              <a:t>INTERACTION BETWEEN THE MAGNETIC STATE OF A UNIFORMLY MAGNETIZED NANOMAGNET AND A COSTANT TEMPERATURE  THERMAL BATH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4000" dirty="0" smtClean="0"/>
              <a:t> MAGNETIC VORTEX DYNAMICS IN THIN FILM INTERACTING WIT A THERMAL BATH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4000" dirty="0" smtClean="0"/>
              <a:t>CLASSIFICATION AND  EXCITATION OF  SOLITON DYNAMICS  IN MICRONSIZE STRUCTURES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4000" dirty="0" smtClean="0"/>
              <a:t>TWO COUPLED VORTEX DYNAMICS IN FERROMAGNETIC MULTILAYER DEVICES</a:t>
            </a:r>
          </a:p>
        </p:txBody>
      </p:sp>
      <p:pic>
        <p:nvPicPr>
          <p:cNvPr id="1034" name="Picture 10" descr="grainy black and white photograph of Albert Einstei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41" y="37520275"/>
            <a:ext cx="5943600" cy="744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22628283" y="45104366"/>
            <a:ext cx="6063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404040"/>
                </a:solidFill>
                <a:latin typeface="Helmet"/>
              </a:rPr>
              <a:t>"Imagination is more important than knowledge. For knowledge is limited, whereas imagination embraces the entire world, stimulating progress, giving birth to evolution</a:t>
            </a:r>
            <a:r>
              <a:rPr lang="en-US" sz="2000" b="1" i="1" dirty="0" smtClean="0">
                <a:solidFill>
                  <a:srgbClr val="404040"/>
                </a:solidFill>
                <a:latin typeface="Helmet"/>
              </a:rPr>
              <a:t>." (</a:t>
            </a:r>
            <a:r>
              <a:rPr lang="en-US" sz="2000" b="1" i="1" smtClean="0">
                <a:solidFill>
                  <a:srgbClr val="404040"/>
                </a:solidFill>
                <a:latin typeface="Helmet"/>
              </a:rPr>
              <a:t>Albert Einstein, 1920)</a:t>
            </a:r>
            <a:endParaRPr lang="it-IT" sz="2000" b="1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1282714" y="43970045"/>
            <a:ext cx="181038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/>
              <a:t>REFERENCES :</a:t>
            </a:r>
          </a:p>
          <a:p>
            <a:r>
              <a:rPr lang="it-IT" sz="3000" dirty="0" smtClean="0"/>
              <a:t>[1] G. Bertotti, Hysteresis in Magnetism, ACADEMIC PRESS (1998)</a:t>
            </a:r>
          </a:p>
          <a:p>
            <a:r>
              <a:rPr lang="it-IT" sz="3000" dirty="0" smtClean="0"/>
              <a:t>[2] C. Serpico, G. Bertotti and I.D. Mayergoyz Nonlinear magnetization dynamics in nanosystems, ELSEVIER (2008)</a:t>
            </a:r>
          </a:p>
          <a:p>
            <a:r>
              <a:rPr lang="it-IT" sz="3000" dirty="0" smtClean="0"/>
              <a:t>[3] M. d’Aquino</a:t>
            </a:r>
            <a:r>
              <a:rPr lang="it-IT" sz="3000" dirty="0"/>
              <a:t>, Nonlinear magnetization dynamics in thin films and nanoparticles, source : http://</a:t>
            </a:r>
            <a:r>
              <a:rPr lang="it-IT" sz="3000" dirty="0" smtClean="0"/>
              <a:t>wpage.unina.it/mdaquino</a:t>
            </a:r>
          </a:p>
        </p:txBody>
      </p:sp>
    </p:spTree>
    <p:extLst>
      <p:ext uri="{BB962C8B-B14F-4D97-AF65-F5344CB8AC3E}">
        <p14:creationId xmlns:p14="http://schemas.microsoft.com/office/powerpoint/2010/main" val="294408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650</Words>
  <Application>Microsoft Office PowerPoint</Application>
  <PresentationFormat>Custom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Helmet</vt:lpstr>
      <vt:lpstr>Wingdings</vt:lpstr>
      <vt:lpstr>Tema di Office</vt:lpstr>
      <vt:lpstr>SALVATORE PERNA Tutor: Claudio Serpico1 – co-Tutor: Massimiliano d’Aquino2 1) University of Naples Federico II , DIETI 2) University of Naples Parthenope, dep. of engineering XXIX Cycle - II year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</dc:creator>
  <cp:lastModifiedBy>Salvatore</cp:lastModifiedBy>
  <cp:revision>53</cp:revision>
  <dcterms:created xsi:type="dcterms:W3CDTF">2016-02-10T16:35:08Z</dcterms:created>
  <dcterms:modified xsi:type="dcterms:W3CDTF">2016-02-15T18:05:53Z</dcterms:modified>
</cp:coreProperties>
</file>