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1"/>
  </p:sldMasterIdLst>
  <p:notesMasterIdLst>
    <p:notesMasterId r:id="rId35"/>
  </p:notesMasterIdLst>
  <p:sldIdLst>
    <p:sldId id="256" r:id="rId2"/>
    <p:sldId id="258" r:id="rId3"/>
    <p:sldId id="293" r:id="rId4"/>
    <p:sldId id="259" r:id="rId5"/>
    <p:sldId id="266" r:id="rId6"/>
    <p:sldId id="289" r:id="rId7"/>
    <p:sldId id="268" r:id="rId8"/>
    <p:sldId id="269" r:id="rId9"/>
    <p:sldId id="290" r:id="rId10"/>
    <p:sldId id="270" r:id="rId11"/>
    <p:sldId id="271" r:id="rId12"/>
    <p:sldId id="272" r:id="rId13"/>
    <p:sldId id="273" r:id="rId14"/>
    <p:sldId id="274" r:id="rId15"/>
    <p:sldId id="275" r:id="rId16"/>
    <p:sldId id="276" r:id="rId17"/>
    <p:sldId id="277" r:id="rId18"/>
    <p:sldId id="294" r:id="rId19"/>
    <p:sldId id="291" r:id="rId20"/>
    <p:sldId id="278" r:id="rId21"/>
    <p:sldId id="279" r:id="rId22"/>
    <p:sldId id="280" r:id="rId23"/>
    <p:sldId id="281" r:id="rId24"/>
    <p:sldId id="282" r:id="rId25"/>
    <p:sldId id="283" r:id="rId26"/>
    <p:sldId id="284" r:id="rId27"/>
    <p:sldId id="285" r:id="rId28"/>
    <p:sldId id="286" r:id="rId29"/>
    <p:sldId id="287" r:id="rId30"/>
    <p:sldId id="295" r:id="rId31"/>
    <p:sldId id="292" r:id="rId32"/>
    <p:sldId id="288" r:id="rId33"/>
    <p:sldId id="264" r:id="rId34"/>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322"/>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85842" autoAdjust="0"/>
  </p:normalViewPr>
  <p:slideViewPr>
    <p:cSldViewPr>
      <p:cViewPr>
        <p:scale>
          <a:sx n="100" d="100"/>
          <a:sy n="100" d="100"/>
        </p:scale>
        <p:origin x="-78"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72"/>
    </p:cViewPr>
  </p:sorterViewPr>
  <p:notesViewPr>
    <p:cSldViewPr>
      <p:cViewPr varScale="1">
        <p:scale>
          <a:sx n="51" d="100"/>
          <a:sy n="51" d="100"/>
        </p:scale>
        <p:origin x="-3000" y="-96"/>
      </p:cViewPr>
      <p:guideLst>
        <p:guide orient="horz" pos="3131"/>
        <p:guide pos="212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pPr/>
              <a:t>23/02/2017</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pPr/>
              <a:t>‹N›</a:t>
            </a:fld>
            <a:endParaRPr lang="it-IT"/>
          </a:p>
        </p:txBody>
      </p:sp>
    </p:spTree>
    <p:extLst>
      <p:ext uri="{BB962C8B-B14F-4D97-AF65-F5344CB8AC3E}">
        <p14:creationId xmlns=""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smtClean="0"/>
              <a:t>Hello</a:t>
            </a:r>
            <a:r>
              <a:rPr lang="it-IT" dirty="0" smtClean="0"/>
              <a:t> </a:t>
            </a:r>
            <a:r>
              <a:rPr lang="it-IT" dirty="0" err="1" smtClean="0"/>
              <a:t>every</a:t>
            </a:r>
            <a:r>
              <a:rPr lang="it-IT" baseline="0" dirty="0" err="1" smtClean="0"/>
              <a:t>one</a:t>
            </a:r>
            <a:r>
              <a:rPr lang="it-IT" baseline="0" dirty="0" smtClean="0"/>
              <a:t>, I’</a:t>
            </a:r>
            <a:r>
              <a:rPr lang="it-IT" baseline="0" dirty="0" err="1" smtClean="0"/>
              <a:t>am</a:t>
            </a:r>
            <a:r>
              <a:rPr lang="it-IT" baseline="0" dirty="0" smtClean="0"/>
              <a:t> Domenico Perna. At </a:t>
            </a:r>
            <a:r>
              <a:rPr lang="it-IT" baseline="0" dirty="0" err="1" smtClean="0"/>
              <a:t>present</a:t>
            </a:r>
            <a:r>
              <a:rPr lang="it-IT" baseline="0" dirty="0" smtClean="0"/>
              <a:t> i’m </a:t>
            </a:r>
            <a:r>
              <a:rPr lang="it-IT" baseline="0" dirty="0" err="1" smtClean="0"/>
              <a:t>PhD</a:t>
            </a:r>
            <a:r>
              <a:rPr lang="it-IT" baseline="0" dirty="0" smtClean="0"/>
              <a:t> candidate </a:t>
            </a:r>
            <a:r>
              <a:rPr lang="it-IT" baseline="0" dirty="0" err="1" smtClean="0"/>
              <a:t>of</a:t>
            </a:r>
            <a:r>
              <a:rPr lang="it-IT" baseline="0" dirty="0" smtClean="0"/>
              <a:t> XXIX </a:t>
            </a:r>
            <a:r>
              <a:rPr lang="it-IT" baseline="0" dirty="0" err="1" smtClean="0"/>
              <a:t>cycle</a:t>
            </a:r>
            <a:r>
              <a:rPr lang="it-IT" baseline="0" dirty="0" smtClean="0"/>
              <a:t> in Information </a:t>
            </a:r>
            <a:r>
              <a:rPr lang="it-IT" baseline="0" dirty="0" err="1" smtClean="0"/>
              <a:t>Technology</a:t>
            </a:r>
            <a:r>
              <a:rPr lang="it-IT" baseline="0" dirty="0" smtClean="0"/>
              <a:t> and </a:t>
            </a:r>
            <a:r>
              <a:rPr lang="it-IT" baseline="0" dirty="0" err="1" smtClean="0"/>
              <a:t>electrical</a:t>
            </a:r>
            <a:r>
              <a:rPr lang="it-IT" baseline="0" dirty="0" smtClean="0"/>
              <a:t> </a:t>
            </a:r>
            <a:r>
              <a:rPr lang="it-IT" baseline="0" dirty="0" err="1" smtClean="0"/>
              <a:t>Engineering</a:t>
            </a:r>
            <a:r>
              <a:rPr lang="it-IT" baseline="0" dirty="0" smtClean="0"/>
              <a:t>. </a:t>
            </a:r>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a:t>
            </a:fld>
            <a:endParaRPr lang="it-IT"/>
          </a:p>
        </p:txBody>
      </p:sp>
    </p:spTree>
    <p:extLst>
      <p:ext uri="{BB962C8B-B14F-4D97-AF65-F5344CB8AC3E}">
        <p14:creationId xmlns="" xmlns:p14="http://schemas.microsoft.com/office/powerpoint/2010/main" val="244108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the </a:t>
            </a:r>
            <a:r>
              <a:rPr lang="it-IT" sz="1200" kern="1200" dirty="0" err="1" smtClean="0">
                <a:solidFill>
                  <a:schemeClr val="tx1"/>
                </a:solidFill>
                <a:latin typeface="+mn-lt"/>
                <a:ea typeface="+mn-ea"/>
                <a:cs typeface="+mn-cs"/>
              </a:rPr>
              <a:t>main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characteristics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vehicle</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summarized</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Table</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The </a:t>
            </a:r>
            <a:r>
              <a:rPr lang="it-IT" sz="1200" kern="1200" dirty="0" err="1" smtClean="0">
                <a:solidFill>
                  <a:schemeClr val="tx1"/>
                </a:solidFill>
                <a:latin typeface="+mn-lt"/>
                <a:ea typeface="+mn-ea"/>
                <a:cs typeface="+mn-cs"/>
              </a:rPr>
              <a:t>propulsion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units</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assumed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with</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two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different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configurations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Single-inverter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dual-motor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architecture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IM </a:t>
            </a:r>
            <a:r>
              <a:rPr lang="it-IT" sz="1200" kern="1200" dirty="0" err="1" smtClean="0">
                <a:solidFill>
                  <a:schemeClr val="tx1"/>
                </a:solidFill>
                <a:latin typeface="+mn-lt"/>
                <a:ea typeface="+mn-ea"/>
                <a:cs typeface="+mn-cs"/>
              </a:rPr>
              <a:t>propulsion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unit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while</a:t>
            </a:r>
            <a:r>
              <a:rPr lang="it-IT" sz="1200" kern="1200" dirty="0" smtClean="0">
                <a:solidFill>
                  <a:schemeClr val="tx1"/>
                </a:solidFill>
                <a:latin typeface="+mn-lt"/>
                <a:ea typeface="+mn-ea"/>
                <a:cs typeface="+mn-cs"/>
              </a:rPr>
              <a:t> single inverter – single motor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propulsion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unit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for</a:t>
            </a:r>
            <a:r>
              <a:rPr lang="it-IT" sz="1200" kern="1200" dirty="0" smtClean="0">
                <a:solidFill>
                  <a:schemeClr val="tx1"/>
                </a:solidFill>
                <a:latin typeface="+mn-lt"/>
                <a:ea typeface="+mn-ea"/>
                <a:cs typeface="+mn-cs"/>
              </a:rPr>
              <a:t> PM </a:t>
            </a:r>
            <a:r>
              <a:rPr lang="it-IT" sz="1200" kern="1200" dirty="0" err="1" smtClean="0">
                <a:solidFill>
                  <a:schemeClr val="tx1"/>
                </a:solidFill>
                <a:latin typeface="+mn-lt"/>
                <a:ea typeface="+mn-ea"/>
                <a:cs typeface="+mn-cs"/>
              </a:rPr>
              <a:t>brushless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drives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because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they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cannot</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operated</a:t>
            </a:r>
            <a:r>
              <a:rPr lang="it-IT" sz="1200" kern="1200" baseline="0" dirty="0" smtClean="0">
                <a:solidFill>
                  <a:schemeClr val="tx1"/>
                </a:solidFill>
                <a:latin typeface="+mn-lt"/>
                <a:ea typeface="+mn-ea"/>
                <a:cs typeface="+mn-cs"/>
              </a:rPr>
              <a:t> in </a:t>
            </a:r>
            <a:r>
              <a:rPr lang="it-IT" sz="1200" kern="1200" baseline="0" dirty="0" err="1" smtClean="0">
                <a:solidFill>
                  <a:schemeClr val="tx1"/>
                </a:solidFill>
                <a:latin typeface="+mn-lt"/>
                <a:ea typeface="+mn-ea"/>
                <a:cs typeface="+mn-cs"/>
              </a:rPr>
              <a:t>parallel</a:t>
            </a:r>
            <a:r>
              <a:rPr lang="it-IT" sz="1200" kern="1200" baseline="0" dirty="0" smtClean="0">
                <a:solidFill>
                  <a:schemeClr val="tx1"/>
                </a:solidFill>
                <a:latin typeface="+mn-lt"/>
                <a:ea typeface="+mn-ea"/>
                <a:cs typeface="+mn-cs"/>
              </a:rPr>
              <a:t> connection in </a:t>
            </a:r>
            <a:r>
              <a:rPr lang="it-IT" sz="1200" kern="1200" baseline="0" dirty="0" err="1" smtClean="0">
                <a:solidFill>
                  <a:schemeClr val="tx1"/>
                </a:solidFill>
                <a:latin typeface="+mn-lt"/>
                <a:ea typeface="+mn-ea"/>
                <a:cs typeface="+mn-cs"/>
              </a:rPr>
              <a:t>traction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applications</a:t>
            </a:r>
            <a:r>
              <a:rPr lang="it-IT" sz="1200" kern="1200" baseline="0" dirty="0" smtClean="0">
                <a:solidFill>
                  <a:schemeClr val="tx1"/>
                </a:solidFill>
                <a:latin typeface="+mn-lt"/>
                <a:ea typeface="+mn-ea"/>
                <a:cs typeface="+mn-cs"/>
              </a:rPr>
              <a:t>.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The </a:t>
            </a:r>
            <a:r>
              <a:rPr lang="it-IT" sz="1200" kern="1200" dirty="0" err="1" smtClean="0">
                <a:solidFill>
                  <a:schemeClr val="tx1"/>
                </a:solidFill>
                <a:latin typeface="+mn-lt"/>
                <a:ea typeface="+mn-ea"/>
                <a:cs typeface="+mn-cs"/>
              </a:rPr>
              <a:t>control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diagram</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depicted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indirect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field-oriented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torque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control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scheme</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evaluation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limit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values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a:t>
            </a:r>
            <a:r>
              <a:rPr lang="it-IT" sz="1200" i="1"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currents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made</a:t>
            </a:r>
            <a:r>
              <a:rPr lang="it-IT" sz="1200" kern="1200" dirty="0" smtClean="0">
                <a:solidFill>
                  <a:schemeClr val="tx1"/>
                </a:solidFill>
                <a:latin typeface="+mn-lt"/>
                <a:ea typeface="+mn-ea"/>
                <a:cs typeface="+mn-cs"/>
              </a:rPr>
              <a:t> off-line and the </a:t>
            </a:r>
            <a:r>
              <a:rPr lang="it-IT" sz="1200" kern="1200" dirty="0" err="1" smtClean="0">
                <a:solidFill>
                  <a:schemeClr val="tx1"/>
                </a:solidFill>
                <a:latin typeface="+mn-lt"/>
                <a:ea typeface="+mn-ea"/>
                <a:cs typeface="+mn-cs"/>
              </a:rPr>
              <a:t>results</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placed</a:t>
            </a:r>
            <a:r>
              <a:rPr lang="it-IT" sz="1200" kern="1200" dirty="0" smtClean="0">
                <a:solidFill>
                  <a:schemeClr val="tx1"/>
                </a:solidFill>
                <a:latin typeface="+mn-lt"/>
                <a:ea typeface="+mn-ea"/>
                <a:cs typeface="+mn-cs"/>
              </a:rPr>
              <a:t> in a look-up </a:t>
            </a:r>
            <a:r>
              <a:rPr lang="it-IT" sz="1200" kern="1200" dirty="0" err="1" smtClean="0">
                <a:solidFill>
                  <a:schemeClr val="tx1"/>
                </a:solidFill>
                <a:latin typeface="+mn-lt"/>
                <a:ea typeface="+mn-ea"/>
                <a:cs typeface="+mn-cs"/>
              </a:rPr>
              <a:t>table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Current</a:t>
            </a:r>
            <a:r>
              <a:rPr lang="it-IT" sz="1200" kern="1200" dirty="0" smtClean="0">
                <a:solidFill>
                  <a:schemeClr val="tx1"/>
                </a:solidFill>
                <a:latin typeface="+mn-lt"/>
                <a:ea typeface="+mn-ea"/>
                <a:cs typeface="+mn-cs"/>
              </a:rPr>
              <a:t> PI </a:t>
            </a:r>
            <a:r>
              <a:rPr lang="it-IT" sz="1200" kern="1200" dirty="0" err="1" smtClean="0">
                <a:solidFill>
                  <a:schemeClr val="tx1"/>
                </a:solidFill>
                <a:latin typeface="+mn-lt"/>
                <a:ea typeface="+mn-ea"/>
                <a:cs typeface="+mn-cs"/>
              </a:rPr>
              <a:t>controllers</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used</a:t>
            </a:r>
            <a:r>
              <a:rPr lang="it-IT" sz="1200" kern="1200" dirty="0" smtClean="0">
                <a:solidFill>
                  <a:schemeClr val="tx1"/>
                </a:solidFill>
                <a:latin typeface="+mn-lt"/>
                <a:ea typeface="+mn-ea"/>
                <a:cs typeface="+mn-cs"/>
              </a:rPr>
              <a:t> in </a:t>
            </a:r>
            <a:r>
              <a:rPr lang="it-IT" sz="1200" i="1" kern="1200" dirty="0" smtClean="0">
                <a:solidFill>
                  <a:schemeClr val="tx1"/>
                </a:solidFill>
                <a:latin typeface="+mn-lt"/>
                <a:ea typeface="+mn-ea"/>
                <a:cs typeface="+mn-cs"/>
              </a:rPr>
              <a:t>d</a:t>
            </a:r>
            <a:r>
              <a:rPr lang="it-IT" sz="1200" kern="1200" dirty="0" smtClean="0">
                <a:solidFill>
                  <a:schemeClr val="tx1"/>
                </a:solidFill>
                <a:latin typeface="+mn-lt"/>
                <a:ea typeface="+mn-ea"/>
                <a:cs typeface="+mn-cs"/>
              </a:rPr>
              <a:t>,</a:t>
            </a:r>
            <a:r>
              <a:rPr lang="it-IT" sz="1200" i="1" kern="1200" dirty="0" smtClean="0">
                <a:solidFill>
                  <a:schemeClr val="tx1"/>
                </a:solidFill>
                <a:latin typeface="+mn-lt"/>
                <a:ea typeface="+mn-ea"/>
                <a:cs typeface="+mn-cs"/>
              </a:rPr>
              <a:t>q</a:t>
            </a:r>
            <a:r>
              <a:rPr lang="it-IT" sz="1200" kern="1200" dirty="0" smtClean="0">
                <a:solidFill>
                  <a:schemeClr val="tx1"/>
                </a:solidFill>
                <a:latin typeface="+mn-lt"/>
                <a:ea typeface="+mn-ea"/>
                <a:cs typeface="+mn-cs"/>
              </a:rPr>
              <a:t> frame. Up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the </a:t>
            </a:r>
            <a:r>
              <a:rPr lang="it-IT" sz="1200" i="1" kern="1200" dirty="0" smtClean="0">
                <a:solidFill>
                  <a:schemeClr val="tx1"/>
                </a:solidFill>
                <a:latin typeface="+mn-lt"/>
                <a:ea typeface="+mn-ea"/>
                <a:cs typeface="+mn-cs"/>
              </a:rPr>
              <a:t>base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speed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value</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magnitude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air-gap </a:t>
            </a:r>
            <a:r>
              <a:rPr lang="it-IT" sz="1200" kern="1200" dirty="0" err="1" smtClean="0">
                <a:solidFill>
                  <a:schemeClr val="tx1"/>
                </a:solidFill>
                <a:latin typeface="+mn-lt"/>
                <a:ea typeface="+mn-ea"/>
                <a:cs typeface="+mn-cs"/>
              </a:rPr>
              <a:t>rotor-flux</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imposed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constant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for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greater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speeds</a:t>
            </a:r>
            <a:r>
              <a:rPr lang="it-IT" sz="1200" kern="1200" dirty="0" smtClean="0">
                <a:solidFill>
                  <a:schemeClr val="tx1"/>
                </a:solidFill>
                <a:latin typeface="+mn-lt"/>
                <a:ea typeface="+mn-ea"/>
                <a:cs typeface="+mn-cs"/>
              </a:rPr>
              <a:t> the drive </a:t>
            </a:r>
            <a:r>
              <a:rPr lang="it-IT" sz="1200" kern="1200" dirty="0" err="1" smtClean="0">
                <a:solidFill>
                  <a:schemeClr val="tx1"/>
                </a:solidFill>
                <a:latin typeface="+mn-lt"/>
                <a:ea typeface="+mn-ea"/>
                <a:cs typeface="+mn-cs"/>
              </a:rPr>
              <a:t>operates</a:t>
            </a:r>
            <a:r>
              <a:rPr lang="it-IT" sz="1200" kern="1200" dirty="0" smtClean="0">
                <a:solidFill>
                  <a:schemeClr val="tx1"/>
                </a:solidFill>
                <a:latin typeface="+mn-lt"/>
                <a:ea typeface="+mn-ea"/>
                <a:cs typeface="+mn-cs"/>
              </a:rPr>
              <a:t> in a </a:t>
            </a:r>
            <a:r>
              <a:rPr lang="it-IT" sz="1200" kern="1200" dirty="0" err="1" smtClean="0">
                <a:solidFill>
                  <a:schemeClr val="tx1"/>
                </a:solidFill>
                <a:latin typeface="+mn-lt"/>
                <a:ea typeface="+mn-ea"/>
                <a:cs typeface="+mn-cs"/>
              </a:rPr>
              <a:t>very</a:t>
            </a:r>
            <a:r>
              <a:rPr lang="it-IT" sz="1200" kern="1200" dirty="0" smtClean="0">
                <a:solidFill>
                  <a:schemeClr val="tx1"/>
                </a:solidFill>
                <a:latin typeface="+mn-lt"/>
                <a:ea typeface="+mn-ea"/>
                <a:cs typeface="+mn-cs"/>
              </a:rPr>
              <a:t> wide </a:t>
            </a:r>
            <a:r>
              <a:rPr lang="it-IT" sz="1200" kern="1200" dirty="0" err="1" smtClean="0">
                <a:solidFill>
                  <a:schemeClr val="tx1"/>
                </a:solidFill>
                <a:latin typeface="+mn-lt"/>
                <a:ea typeface="+mn-ea"/>
                <a:cs typeface="+mn-cs"/>
              </a:rPr>
              <a:t>field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weakening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region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Classical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space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vector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modulation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used</a:t>
            </a:r>
            <a:r>
              <a:rPr lang="it-IT" sz="1200" kern="1200" dirty="0" smtClean="0">
                <a:solidFill>
                  <a:schemeClr val="tx1"/>
                </a:solidFill>
                <a:latin typeface="+mn-lt"/>
                <a:ea typeface="+mn-ea"/>
                <a:cs typeface="+mn-cs"/>
              </a:rPr>
              <a:t>. </a:t>
            </a:r>
          </a:p>
          <a:p>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estimated speed value  is deduced from the instantaneous angular frequency</a:t>
            </a:r>
            <a:r>
              <a:rPr lang="it-IT"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estimated (see equation 2) )and then subtracting the slip angular frequency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Also in this case a field-oriented current-control technique is used. The reference currents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are evaluated by imposing the maximization of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I</a:t>
            </a:r>
            <a:r>
              <a:rPr lang="en-US" sz="1200" i="1" kern="1200" baseline="-25000" dirty="0" smtClean="0">
                <a:solidFill>
                  <a:schemeClr val="tx1"/>
                </a:solidFill>
                <a:latin typeface="+mn-lt"/>
                <a:ea typeface="+mn-ea"/>
                <a:cs typeface="+mn-cs"/>
              </a:rPr>
              <a:t>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torque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current ratio</a:t>
            </a:r>
            <a:r>
              <a:rPr lang="en-US" sz="1200" kern="1200" dirty="0" smtClean="0">
                <a:solidFill>
                  <a:schemeClr val="tx1"/>
                </a:solidFill>
                <a:latin typeface="+mn-lt"/>
                <a:ea typeface="+mn-ea"/>
                <a:cs typeface="+mn-cs"/>
              </a:rPr>
              <a:t> until the speed base is reached; for greater speed values, a flux weakening strategy is applied.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Model Reference Adaptive scheme  is used as speed estimation algorithm. The </a:t>
            </a:r>
            <a:r>
              <a:rPr lang="en-US" sz="1200" b="1" kern="1200" dirty="0" smtClean="0">
                <a:solidFill>
                  <a:schemeClr val="tx1"/>
                </a:solidFill>
                <a:latin typeface="+mn-lt"/>
                <a:ea typeface="+mn-ea"/>
                <a:cs typeface="+mn-cs"/>
              </a:rPr>
              <a:t>reference model </a:t>
            </a:r>
            <a:r>
              <a:rPr lang="en-US" sz="1200" kern="1200" dirty="0" smtClean="0">
                <a:solidFill>
                  <a:schemeClr val="tx1"/>
                </a:solidFill>
                <a:latin typeface="+mn-lt"/>
                <a:ea typeface="+mn-ea"/>
                <a:cs typeface="+mn-cs"/>
              </a:rPr>
              <a:t>is represented by the PMSM itself , while as </a:t>
            </a:r>
            <a:r>
              <a:rPr lang="en-US" sz="1200" b="1" kern="1200" dirty="0" smtClean="0">
                <a:solidFill>
                  <a:schemeClr val="tx1"/>
                </a:solidFill>
                <a:latin typeface="+mn-lt"/>
                <a:ea typeface="+mn-ea"/>
                <a:cs typeface="+mn-cs"/>
              </a:rPr>
              <a:t>adjustable model </a:t>
            </a:r>
            <a:r>
              <a:rPr lang="en-US" sz="1200" kern="1200" dirty="0" smtClean="0">
                <a:solidFill>
                  <a:schemeClr val="tx1"/>
                </a:solidFill>
                <a:latin typeface="+mn-lt"/>
                <a:ea typeface="+mn-ea"/>
                <a:cs typeface="+mn-cs"/>
              </a:rPr>
              <a:t>is chosen the current model of PM motor</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considering angular speed as the </a:t>
            </a:r>
            <a:r>
              <a:rPr lang="en-US" sz="1200" b="1" kern="1200" dirty="0" smtClean="0">
                <a:solidFill>
                  <a:schemeClr val="tx1"/>
                </a:solidFill>
                <a:latin typeface="+mn-lt"/>
                <a:ea typeface="+mn-ea"/>
                <a:cs typeface="+mn-cs"/>
              </a:rPr>
              <a:t>adjustable parameter</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Subtracting the system 2) to the system 1), we obtain the state space equation synthesized by the figure on the bottom and according to Popov hyper stability theorem , </a:t>
            </a:r>
            <a:r>
              <a:rPr lang="it-IT" sz="1200" kern="1200" dirty="0" smtClean="0">
                <a:solidFill>
                  <a:schemeClr val="tx1"/>
                </a:solidFill>
                <a:latin typeface="+mn-lt"/>
                <a:ea typeface="+mn-ea"/>
                <a:cs typeface="+mn-cs"/>
              </a:rPr>
              <a:t>the </a:t>
            </a:r>
            <a:r>
              <a:rPr lang="it-IT" sz="1200" b="1" kern="1200" dirty="0" err="1" smtClean="0">
                <a:solidFill>
                  <a:schemeClr val="tx1"/>
                </a:solidFill>
                <a:latin typeface="+mn-lt"/>
                <a:ea typeface="+mn-ea"/>
                <a:cs typeface="+mn-cs"/>
              </a:rPr>
              <a:t>adaptation</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mechanism</a:t>
            </a:r>
            <a:r>
              <a:rPr lang="it-IT" sz="1200" b="1"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can </a:t>
            </a:r>
            <a:r>
              <a:rPr lang="it-IT" sz="1200" kern="1200" dirty="0" err="1" smtClean="0">
                <a:solidFill>
                  <a:schemeClr val="tx1"/>
                </a:solidFill>
                <a:latin typeface="+mn-lt"/>
                <a:ea typeface="+mn-ea"/>
                <a:cs typeface="+mn-cs"/>
              </a:rPr>
              <a:t>be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designed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as</a:t>
            </a:r>
            <a:r>
              <a:rPr lang="it-IT" sz="1200" kern="1200" dirty="0" smtClean="0">
                <a:solidFill>
                  <a:schemeClr val="tx1"/>
                </a:solidFill>
                <a:latin typeface="+mn-lt"/>
                <a:ea typeface="+mn-ea"/>
                <a:cs typeface="+mn-cs"/>
              </a:rPr>
              <a:t> PI style.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kern="1200" dirty="0" err="1" smtClean="0">
                <a:solidFill>
                  <a:schemeClr val="tx1"/>
                </a:solidFill>
                <a:latin typeface="+mn-lt"/>
                <a:ea typeface="+mn-ea"/>
                <a:cs typeface="+mn-cs"/>
              </a:rPr>
              <a:t>To</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evaluate</a:t>
            </a:r>
            <a:r>
              <a:rPr lang="it-IT" sz="1200" b="1" kern="1200" dirty="0" smtClean="0">
                <a:solidFill>
                  <a:schemeClr val="tx1"/>
                </a:solidFill>
                <a:latin typeface="+mn-lt"/>
                <a:ea typeface="+mn-ea"/>
                <a:cs typeface="+mn-cs"/>
              </a:rPr>
              <a:t> the </a:t>
            </a:r>
            <a:r>
              <a:rPr lang="it-IT" sz="1200" b="1" kern="1200" dirty="0" err="1" smtClean="0">
                <a:solidFill>
                  <a:schemeClr val="tx1"/>
                </a:solidFill>
                <a:latin typeface="+mn-lt"/>
                <a:ea typeface="+mn-ea"/>
                <a:cs typeface="+mn-cs"/>
              </a:rPr>
              <a:t>suitability</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of</a:t>
            </a:r>
            <a:r>
              <a:rPr lang="it-IT" sz="1200" b="1" kern="1200" dirty="0" smtClean="0">
                <a:solidFill>
                  <a:schemeClr val="tx1"/>
                </a:solidFill>
                <a:latin typeface="+mn-lt"/>
                <a:ea typeface="+mn-ea"/>
                <a:cs typeface="+mn-cs"/>
              </a:rPr>
              <a:t> the </a:t>
            </a:r>
            <a:r>
              <a:rPr lang="it-IT" sz="1200" b="1" kern="1200" dirty="0" err="1" smtClean="0">
                <a:solidFill>
                  <a:schemeClr val="tx1"/>
                </a:solidFill>
                <a:latin typeface="+mn-lt"/>
                <a:ea typeface="+mn-ea"/>
                <a:cs typeface="+mn-cs"/>
              </a:rPr>
              <a:t>Control</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Strategies</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previously</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described</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some </a:t>
            </a:r>
            <a:r>
              <a:rPr lang="it-IT" sz="1200" kern="1200" dirty="0" err="1" smtClean="0">
                <a:solidFill>
                  <a:schemeClr val="tx1"/>
                </a:solidFill>
                <a:latin typeface="+mn-lt"/>
                <a:ea typeface="+mn-ea"/>
                <a:cs typeface="+mn-cs"/>
              </a:rPr>
              <a:t>numerical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investigations</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carried</a:t>
            </a:r>
            <a:r>
              <a:rPr lang="it-IT" sz="1200" kern="1200" dirty="0" smtClean="0">
                <a:solidFill>
                  <a:schemeClr val="tx1"/>
                </a:solidFill>
                <a:latin typeface="+mn-lt"/>
                <a:ea typeface="+mn-ea"/>
                <a:cs typeface="+mn-cs"/>
              </a:rPr>
              <a:t> out </a:t>
            </a:r>
            <a:r>
              <a:rPr lang="it-IT" sz="1200" kern="1200" dirty="0" err="1" smtClean="0">
                <a:solidFill>
                  <a:schemeClr val="tx1"/>
                </a:solidFill>
                <a:latin typeface="+mn-lt"/>
                <a:ea typeface="+mn-ea"/>
                <a:cs typeface="+mn-cs"/>
              </a:rPr>
              <a:t>with</a:t>
            </a:r>
            <a:r>
              <a:rPr lang="it-IT" sz="1200" kern="1200" dirty="0" smtClean="0">
                <a:solidFill>
                  <a:schemeClr val="tx1"/>
                </a:solidFill>
                <a:latin typeface="+mn-lt"/>
                <a:ea typeface="+mn-ea"/>
                <a:cs typeface="+mn-cs"/>
              </a:rPr>
              <a:t> a focus on the </a:t>
            </a:r>
            <a:r>
              <a:rPr lang="it-IT" sz="1200" kern="1200" dirty="0" err="1" smtClean="0">
                <a:solidFill>
                  <a:schemeClr val="tx1"/>
                </a:solidFill>
                <a:latin typeface="+mn-lt"/>
                <a:ea typeface="+mn-ea"/>
                <a:cs typeface="+mn-cs"/>
              </a:rPr>
              <a:t>specific</a:t>
            </a:r>
            <a:r>
              <a:rPr lang="it-IT" sz="1200" kern="1200" dirty="0" smtClean="0">
                <a:solidFill>
                  <a:schemeClr val="tx1"/>
                </a:solidFill>
                <a:latin typeface="+mn-lt"/>
                <a:ea typeface="+mn-ea"/>
                <a:cs typeface="+mn-cs"/>
              </a:rPr>
              <a:t> performance </a:t>
            </a:r>
            <a:r>
              <a:rPr lang="it-IT" sz="1200" kern="1200" dirty="0" err="1" smtClean="0">
                <a:solidFill>
                  <a:schemeClr val="tx1"/>
                </a:solidFill>
                <a:latin typeface="+mn-lt"/>
                <a:ea typeface="+mn-ea"/>
                <a:cs typeface="+mn-cs"/>
              </a:rPr>
              <a:t>required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railway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traction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drives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such</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as</a:t>
            </a:r>
            <a:r>
              <a:rPr lang="it-IT" sz="1200" kern="1200" dirty="0" smtClean="0">
                <a:solidFill>
                  <a:schemeClr val="tx1"/>
                </a:solidFill>
                <a:latin typeface="+mn-lt"/>
                <a:ea typeface="+mn-ea"/>
                <a:cs typeface="+mn-cs"/>
              </a:rPr>
              <a:t>: 1) </a:t>
            </a:r>
            <a:r>
              <a:rPr lang="it-IT" sz="1200" i="1" kern="1200" dirty="0" err="1" smtClean="0">
                <a:solidFill>
                  <a:schemeClr val="tx1"/>
                </a:solidFill>
                <a:latin typeface="+mn-lt"/>
                <a:ea typeface="+mn-ea"/>
                <a:cs typeface="+mn-cs"/>
              </a:rPr>
              <a:t>operations</a:t>
            </a:r>
            <a:r>
              <a:rPr lang="it-IT" sz="1200" i="1" kern="1200" dirty="0" smtClean="0">
                <a:solidFill>
                  <a:schemeClr val="tx1"/>
                </a:solidFill>
                <a:latin typeface="+mn-lt"/>
                <a:ea typeface="+mn-ea"/>
                <a:cs typeface="+mn-cs"/>
              </a:rPr>
              <a:t> on the </a:t>
            </a:r>
            <a:r>
              <a:rPr lang="it-IT" sz="1200" i="1" kern="1200" dirty="0" err="1" smtClean="0">
                <a:solidFill>
                  <a:schemeClr val="tx1"/>
                </a:solidFill>
                <a:latin typeface="+mn-lt"/>
                <a:ea typeface="+mn-ea"/>
                <a:cs typeface="+mn-cs"/>
              </a:rPr>
              <a:t>entire</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speed-domain</a:t>
            </a:r>
            <a:r>
              <a:rPr lang="it-IT" sz="1200" i="1" kern="1200" dirty="0" smtClean="0">
                <a:solidFill>
                  <a:schemeClr val="tx1"/>
                </a:solidFill>
                <a:latin typeface="+mn-lt"/>
                <a:ea typeface="+mn-ea"/>
                <a:cs typeface="+mn-cs"/>
              </a:rPr>
              <a:t>; 2</a:t>
            </a:r>
            <a:r>
              <a:rPr lang="it-IT" sz="1200"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repowering</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control</a:t>
            </a:r>
            <a:r>
              <a:rPr lang="it-IT" sz="1200" i="1"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a:t>
            </a:r>
            <a:r>
              <a:rPr lang="it-IT" sz="1200" kern="1200" dirty="0" err="1" smtClean="0">
                <a:solidFill>
                  <a:schemeClr val="tx1"/>
                </a:solidFill>
                <a:latin typeface="+mn-lt"/>
                <a:ea typeface="+mn-ea"/>
                <a:cs typeface="+mn-cs"/>
              </a:rPr>
              <a:t>which</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occur</a:t>
            </a:r>
            <a:r>
              <a:rPr lang="it-IT" sz="1200" kern="1200" dirty="0" smtClean="0">
                <a:solidFill>
                  <a:schemeClr val="tx1"/>
                </a:solidFill>
                <a:latin typeface="+mn-lt"/>
                <a:ea typeface="+mn-ea"/>
                <a:cs typeface="+mn-cs"/>
              </a:rPr>
              <a:t> in the </a:t>
            </a:r>
            <a:r>
              <a:rPr lang="it-IT" sz="1200" kern="1200" dirty="0" err="1" smtClean="0">
                <a:solidFill>
                  <a:schemeClr val="tx1"/>
                </a:solidFill>
                <a:latin typeface="+mn-lt"/>
                <a:ea typeface="+mn-ea"/>
                <a:cs typeface="+mn-cs"/>
              </a:rPr>
              <a:t>deceleration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phase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after</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inertial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slowing</a:t>
            </a:r>
            <a:r>
              <a:rPr lang="it-IT" sz="1200" kern="1200" dirty="0" smtClean="0">
                <a:solidFill>
                  <a:schemeClr val="tx1"/>
                </a:solidFill>
                <a:latin typeface="+mn-lt"/>
                <a:ea typeface="+mn-ea"/>
                <a:cs typeface="+mn-cs"/>
              </a:rPr>
              <a:t> down); </a:t>
            </a:r>
            <a:r>
              <a:rPr lang="it-IT" sz="1200" i="1" kern="1200" dirty="0" smtClean="0">
                <a:solidFill>
                  <a:schemeClr val="tx1"/>
                </a:solidFill>
                <a:latin typeface="+mn-lt"/>
                <a:ea typeface="+mn-ea"/>
                <a:cs typeface="+mn-cs"/>
              </a:rPr>
              <a:t>3</a:t>
            </a:r>
            <a:r>
              <a:rPr lang="it-IT" sz="1200"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starting</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from</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uphill</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conditions</a:t>
            </a:r>
            <a:r>
              <a:rPr lang="it-IT" sz="1200" kern="1200" dirty="0" smtClean="0">
                <a:solidFill>
                  <a:schemeClr val="tx1"/>
                </a:solidFill>
                <a:latin typeface="+mn-lt"/>
                <a:ea typeface="+mn-ea"/>
                <a:cs typeface="+mn-cs"/>
              </a:rPr>
              <a:t>;  4) </a:t>
            </a:r>
            <a:r>
              <a:rPr lang="it-IT" sz="1200" i="1" kern="1200" dirty="0" err="1" smtClean="0">
                <a:solidFill>
                  <a:schemeClr val="tx1"/>
                </a:solidFill>
                <a:latin typeface="+mn-lt"/>
                <a:ea typeface="+mn-ea"/>
                <a:cs typeface="+mn-cs"/>
              </a:rPr>
              <a:t>parameter</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variations</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of</a:t>
            </a:r>
            <a:r>
              <a:rPr lang="it-IT" sz="1200" i="1" kern="1200" dirty="0" smtClean="0">
                <a:solidFill>
                  <a:schemeClr val="tx1"/>
                </a:solidFill>
                <a:latin typeface="+mn-lt"/>
                <a:ea typeface="+mn-ea"/>
                <a:cs typeface="+mn-cs"/>
              </a:rPr>
              <a:t> the </a:t>
            </a:r>
            <a:r>
              <a:rPr lang="it-IT" sz="1200" i="1" kern="1200" dirty="0" err="1" smtClean="0">
                <a:solidFill>
                  <a:schemeClr val="tx1"/>
                </a:solidFill>
                <a:latin typeface="+mn-lt"/>
                <a:ea typeface="+mn-ea"/>
                <a:cs typeface="+mn-cs"/>
              </a:rPr>
              <a:t>machine</a:t>
            </a:r>
            <a:r>
              <a:rPr lang="it-IT" sz="1200" i="1" kern="1200" dirty="0" smtClean="0">
                <a:solidFill>
                  <a:schemeClr val="tx1"/>
                </a:solidFill>
                <a:latin typeface="+mn-lt"/>
                <a:ea typeface="+mn-ea"/>
                <a:cs typeface="+mn-cs"/>
              </a:rPr>
              <a:t>.</a:t>
            </a:r>
          </a:p>
          <a:p>
            <a:endParaRPr lang="it-IT" sz="1200" i="1"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In </a:t>
            </a:r>
            <a:r>
              <a:rPr lang="it-IT" sz="1200" kern="1200" dirty="0" err="1" smtClean="0">
                <a:solidFill>
                  <a:schemeClr val="tx1"/>
                </a:solidFill>
                <a:latin typeface="+mn-lt"/>
                <a:ea typeface="+mn-ea"/>
                <a:cs typeface="+mn-cs"/>
              </a:rPr>
              <a:t>particular</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coasting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phase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inertial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slowing</a:t>
            </a:r>
            <a:r>
              <a:rPr lang="it-IT" sz="1200" kern="1200" dirty="0" smtClean="0">
                <a:solidFill>
                  <a:schemeClr val="tx1"/>
                </a:solidFill>
                <a:latin typeface="+mn-lt"/>
                <a:ea typeface="+mn-ea"/>
                <a:cs typeface="+mn-cs"/>
              </a:rPr>
              <a:t> down) </a:t>
            </a:r>
            <a:r>
              <a:rPr lang="it-IT" sz="1200" kern="1200" dirty="0" err="1" smtClean="0">
                <a:solidFill>
                  <a:schemeClr val="tx1"/>
                </a:solidFill>
                <a:latin typeface="+mn-lt"/>
                <a:ea typeface="+mn-ea"/>
                <a:cs typeface="+mn-cs"/>
              </a:rPr>
              <a:t>may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obtained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using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two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different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strategies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for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different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speed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intervals</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a:t>
            </a:r>
          </a:p>
          <a:p>
            <a:endParaRPr lang="it-IT" sz="1200" kern="1200" dirty="0" smtClean="0">
              <a:solidFill>
                <a:schemeClr val="tx1"/>
              </a:solidFill>
              <a:latin typeface="+mn-lt"/>
              <a:ea typeface="+mn-ea"/>
              <a:cs typeface="+mn-cs"/>
            </a:endParaRPr>
          </a:p>
          <a:p>
            <a:r>
              <a:rPr lang="it-IT" sz="1200" kern="1200" dirty="0" err="1" smtClean="0">
                <a:solidFill>
                  <a:schemeClr val="tx1"/>
                </a:solidFill>
                <a:latin typeface="+mn-lt"/>
                <a:ea typeface="+mn-ea"/>
                <a:cs typeface="+mn-cs"/>
              </a:rPr>
              <a:t>Warm</a:t>
            </a:r>
            <a:r>
              <a:rPr lang="it-IT" sz="1200" kern="1200" dirty="0" smtClean="0">
                <a:solidFill>
                  <a:schemeClr val="tx1"/>
                </a:solidFill>
                <a:latin typeface="+mn-lt"/>
                <a:ea typeface="+mn-ea"/>
                <a:cs typeface="+mn-cs"/>
              </a:rPr>
              <a:t> : </a:t>
            </a:r>
          </a:p>
          <a:p>
            <a:endParaRPr lang="it-IT" sz="1200" kern="1200" dirty="0" smtClean="0">
              <a:solidFill>
                <a:schemeClr val="tx1"/>
              </a:solidFill>
              <a:latin typeface="+mn-lt"/>
              <a:ea typeface="+mn-ea"/>
              <a:cs typeface="+mn-cs"/>
            </a:endParaRPr>
          </a:p>
          <a:p>
            <a:r>
              <a:rPr lang="it-IT" sz="1200" kern="1200" dirty="0" err="1" smtClean="0">
                <a:solidFill>
                  <a:schemeClr val="tx1"/>
                </a:solidFill>
                <a:latin typeface="+mn-lt"/>
                <a:ea typeface="+mn-ea"/>
                <a:cs typeface="+mn-cs"/>
              </a:rPr>
              <a:t>Cold</a:t>
            </a:r>
            <a:r>
              <a:rPr lang="it-IT" sz="1200" kern="1200" dirty="0" smtClean="0">
                <a:solidFill>
                  <a:schemeClr val="tx1"/>
                </a:solidFill>
                <a:latin typeface="+mn-lt"/>
                <a:ea typeface="+mn-ea"/>
                <a:cs typeface="+mn-cs"/>
              </a:rPr>
              <a:t> :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err="1" smtClean="0">
                <a:solidFill>
                  <a:schemeClr val="tx1"/>
                </a:solidFill>
                <a:latin typeface="+mn-lt"/>
                <a:ea typeface="+mn-ea"/>
                <a:cs typeface="+mn-cs"/>
              </a:rPr>
              <a:t>Also</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presence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fast </a:t>
            </a:r>
            <a:r>
              <a:rPr lang="it-IT" sz="1200" kern="1200" dirty="0" err="1" smtClean="0">
                <a:solidFill>
                  <a:schemeClr val="tx1"/>
                </a:solidFill>
                <a:latin typeface="+mn-lt"/>
                <a:ea typeface="+mn-ea"/>
                <a:cs typeface="+mn-cs"/>
              </a:rPr>
              <a:t>variations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reference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torque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with</a:t>
            </a:r>
            <a:r>
              <a:rPr lang="it-IT" sz="1200" kern="1200" dirty="0" smtClean="0">
                <a:solidFill>
                  <a:schemeClr val="tx1"/>
                </a:solidFill>
                <a:latin typeface="+mn-lt"/>
                <a:ea typeface="+mn-ea"/>
                <a:cs typeface="+mn-cs"/>
              </a:rPr>
              <a:t> a </a:t>
            </a:r>
            <a:r>
              <a:rPr lang="it-IT" sz="1200" i="1" kern="1200" dirty="0" err="1" smtClean="0">
                <a:solidFill>
                  <a:schemeClr val="tx1"/>
                </a:solidFill>
                <a:latin typeface="+mn-lt"/>
                <a:ea typeface="+mn-ea"/>
                <a:cs typeface="+mn-cs"/>
              </a:rPr>
              <a:t>jerk</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1 </a:t>
            </a:r>
            <a:r>
              <a:rPr lang="it-IT" sz="1200" i="1" kern="1200" dirty="0" smtClean="0">
                <a:solidFill>
                  <a:schemeClr val="tx1"/>
                </a:solidFill>
                <a:latin typeface="+mn-lt"/>
                <a:ea typeface="+mn-ea"/>
                <a:cs typeface="+mn-cs"/>
              </a:rPr>
              <a:t>m</a:t>
            </a:r>
            <a:r>
              <a:rPr lang="it-IT" sz="1200" kern="1200" dirty="0" smtClean="0">
                <a:solidFill>
                  <a:schemeClr val="tx1"/>
                </a:solidFill>
                <a:latin typeface="+mn-lt"/>
                <a:ea typeface="+mn-ea"/>
                <a:cs typeface="+mn-cs"/>
              </a:rPr>
              <a:t>/</a:t>
            </a:r>
            <a:r>
              <a:rPr lang="it-IT" sz="1200" i="1" kern="1200" dirty="0" smtClean="0">
                <a:solidFill>
                  <a:schemeClr val="tx1"/>
                </a:solidFill>
                <a:latin typeface="+mn-lt"/>
                <a:ea typeface="+mn-ea"/>
                <a:cs typeface="+mn-cs"/>
              </a:rPr>
              <a:t>s</a:t>
            </a:r>
            <a:r>
              <a:rPr lang="it-IT" sz="1200" kern="1200" baseline="30000" dirty="0" smtClean="0">
                <a:solidFill>
                  <a:schemeClr val="tx1"/>
                </a:solidFill>
                <a:latin typeface="+mn-lt"/>
                <a:ea typeface="+mn-ea"/>
                <a:cs typeface="+mn-cs"/>
              </a:rPr>
              <a:t>3</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speed-sensorless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control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PMSM </a:t>
            </a:r>
            <a:r>
              <a:rPr lang="it-IT" sz="1200" kern="1200" dirty="0" err="1" smtClean="0">
                <a:solidFill>
                  <a:schemeClr val="tx1"/>
                </a:solidFill>
                <a:latin typeface="+mn-lt"/>
                <a:ea typeface="+mn-ea"/>
                <a:cs typeface="+mn-cs"/>
              </a:rPr>
              <a:t>unit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carries</a:t>
            </a:r>
            <a:r>
              <a:rPr lang="it-IT" sz="1200" kern="1200" dirty="0" smtClean="0">
                <a:solidFill>
                  <a:schemeClr val="tx1"/>
                </a:solidFill>
                <a:latin typeface="+mn-lt"/>
                <a:ea typeface="+mn-ea"/>
                <a:cs typeface="+mn-cs"/>
              </a:rPr>
              <a:t> out </a:t>
            </a:r>
            <a:r>
              <a:rPr lang="it-IT" sz="1200" kern="1200" dirty="0" err="1" smtClean="0">
                <a:solidFill>
                  <a:schemeClr val="tx1"/>
                </a:solidFill>
                <a:latin typeface="+mn-lt"/>
                <a:ea typeface="+mn-ea"/>
                <a:cs typeface="+mn-cs"/>
              </a:rPr>
              <a:t>good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dynamic</a:t>
            </a:r>
            <a:r>
              <a:rPr lang="it-IT" sz="1200" kern="1200" dirty="0" smtClean="0">
                <a:solidFill>
                  <a:schemeClr val="tx1"/>
                </a:solidFill>
                <a:latin typeface="+mn-lt"/>
                <a:ea typeface="+mn-ea"/>
                <a:cs typeface="+mn-cs"/>
              </a:rPr>
              <a:t> performance and the </a:t>
            </a:r>
            <a:r>
              <a:rPr lang="it-IT" sz="1200" kern="1200" dirty="0" err="1" smtClean="0">
                <a:solidFill>
                  <a:schemeClr val="tx1"/>
                </a:solidFill>
                <a:latin typeface="+mn-lt"/>
                <a:ea typeface="+mn-ea"/>
                <a:cs typeface="+mn-cs"/>
              </a:rPr>
              <a:t>used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configuration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ensures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stable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operations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either</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constant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flux</a:t>
            </a:r>
            <a:r>
              <a:rPr lang="it-IT" sz="1200" kern="1200" dirty="0" smtClean="0">
                <a:solidFill>
                  <a:schemeClr val="tx1"/>
                </a:solidFill>
                <a:latin typeface="+mn-lt"/>
                <a:ea typeface="+mn-ea"/>
                <a:cs typeface="+mn-cs"/>
              </a:rPr>
              <a:t> or in </a:t>
            </a:r>
            <a:r>
              <a:rPr lang="it-IT" sz="1200" kern="1200" dirty="0" err="1" smtClean="0">
                <a:solidFill>
                  <a:schemeClr val="tx1"/>
                </a:solidFill>
                <a:latin typeface="+mn-lt"/>
                <a:ea typeface="+mn-ea"/>
                <a:cs typeface="+mn-cs"/>
              </a:rPr>
              <a:t>field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weakening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region</a:t>
            </a:r>
            <a:r>
              <a:rPr lang="it-IT" sz="1200" kern="1200" dirty="0" smtClean="0">
                <a:solidFill>
                  <a:schemeClr val="tx1"/>
                </a:solidFill>
                <a:latin typeface="+mn-lt"/>
                <a:ea typeface="+mn-ea"/>
                <a:cs typeface="+mn-cs"/>
              </a:rPr>
              <a:t>. </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In </a:t>
            </a:r>
            <a:r>
              <a:rPr lang="it-IT" sz="1200" kern="1200" dirty="0" err="1" smtClean="0">
                <a:solidFill>
                  <a:schemeClr val="tx1"/>
                </a:solidFill>
                <a:latin typeface="+mn-lt"/>
                <a:ea typeface="+mn-ea"/>
                <a:cs typeface="+mn-cs"/>
              </a:rPr>
              <a:t>Table</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detailed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values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energy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consumption</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different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sections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drives</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The </a:t>
            </a:r>
            <a:r>
              <a:rPr lang="it-IT" sz="1200" kern="1200" dirty="0" err="1" smtClean="0">
                <a:solidFill>
                  <a:schemeClr val="tx1"/>
                </a:solidFill>
                <a:latin typeface="+mn-lt"/>
                <a:ea typeface="+mn-ea"/>
                <a:cs typeface="+mn-cs"/>
              </a:rPr>
              <a:t>behavior</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acceleration</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cruising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same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as</a:t>
            </a:r>
            <a:r>
              <a:rPr lang="it-IT" sz="1200" kern="1200" dirty="0" smtClean="0">
                <a:solidFill>
                  <a:schemeClr val="tx1"/>
                </a:solidFill>
                <a:latin typeface="+mn-lt"/>
                <a:ea typeface="+mn-ea"/>
                <a:cs typeface="+mn-cs"/>
              </a:rPr>
              <a:t> the case A1 </a:t>
            </a:r>
            <a:r>
              <a:rPr lang="it-IT" sz="1200" kern="1200" dirty="0" err="1" smtClean="0">
                <a:solidFill>
                  <a:schemeClr val="tx1"/>
                </a:solidFill>
                <a:latin typeface="+mn-lt"/>
                <a:ea typeface="+mn-ea"/>
                <a:cs typeface="+mn-cs"/>
              </a:rPr>
              <a:t>for</a:t>
            </a:r>
            <a:r>
              <a:rPr lang="it-IT" sz="1200" kern="1200" dirty="0" smtClean="0">
                <a:solidFill>
                  <a:schemeClr val="tx1"/>
                </a:solidFill>
                <a:latin typeface="+mn-lt"/>
                <a:ea typeface="+mn-ea"/>
                <a:cs typeface="+mn-cs"/>
              </a:rPr>
              <a:t> IM and PMSM </a:t>
            </a:r>
            <a:r>
              <a:rPr lang="it-IT" sz="1200" kern="1200" dirty="0" err="1" smtClean="0">
                <a:solidFill>
                  <a:schemeClr val="tx1"/>
                </a:solidFill>
                <a:latin typeface="+mn-lt"/>
                <a:ea typeface="+mn-ea"/>
                <a:cs typeface="+mn-cs"/>
              </a:rPr>
              <a:t>drives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but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during</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inertial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slowing</a:t>
            </a:r>
            <a:r>
              <a:rPr lang="it-IT" sz="1200" kern="1200" dirty="0" smtClean="0">
                <a:solidFill>
                  <a:schemeClr val="tx1"/>
                </a:solidFill>
                <a:latin typeface="+mn-lt"/>
                <a:ea typeface="+mn-ea"/>
                <a:cs typeface="+mn-cs"/>
              </a:rPr>
              <a:t> down the </a:t>
            </a:r>
            <a:r>
              <a:rPr lang="it-IT" sz="1200" kern="1200" dirty="0" err="1" smtClean="0">
                <a:solidFill>
                  <a:schemeClr val="tx1"/>
                </a:solidFill>
                <a:latin typeface="+mn-lt"/>
                <a:ea typeface="+mn-ea"/>
                <a:cs typeface="+mn-cs"/>
              </a:rPr>
              <a:t>estimators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involves</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deterioration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their</a:t>
            </a:r>
            <a:r>
              <a:rPr lang="it-IT" sz="1200" kern="1200" dirty="0" smtClean="0">
                <a:solidFill>
                  <a:schemeClr val="tx1"/>
                </a:solidFill>
                <a:latin typeface="+mn-lt"/>
                <a:ea typeface="+mn-ea"/>
                <a:cs typeface="+mn-cs"/>
              </a:rPr>
              <a:t> performance </a:t>
            </a:r>
            <a:r>
              <a:rPr lang="it-IT" sz="1200" kern="1200" dirty="0" err="1" smtClean="0">
                <a:solidFill>
                  <a:schemeClr val="tx1"/>
                </a:solidFill>
                <a:latin typeface="+mn-lt"/>
                <a:ea typeface="+mn-ea"/>
                <a:cs typeface="+mn-cs"/>
              </a:rPr>
              <a:t>because</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switches</a:t>
            </a:r>
            <a:r>
              <a:rPr lang="it-IT" sz="1200" kern="1200" dirty="0" smtClean="0">
                <a:solidFill>
                  <a:schemeClr val="tx1"/>
                </a:solidFill>
                <a:latin typeface="+mn-lt"/>
                <a:ea typeface="+mn-ea"/>
                <a:cs typeface="+mn-cs"/>
              </a:rPr>
              <a:t> are open and the input </a:t>
            </a:r>
            <a:r>
              <a:rPr lang="it-IT" sz="1200" kern="1200" dirty="0" err="1" smtClean="0">
                <a:solidFill>
                  <a:schemeClr val="tx1"/>
                </a:solidFill>
                <a:latin typeface="+mn-lt"/>
                <a:ea typeface="+mn-ea"/>
                <a:cs typeface="+mn-cs"/>
              </a:rPr>
              <a:t>currents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measured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decrease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instantaneously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zero.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err="1" smtClean="0">
                <a:solidFill>
                  <a:schemeClr val="tx1"/>
                </a:solidFill>
                <a:latin typeface="+mn-lt"/>
                <a:ea typeface="+mn-ea"/>
                <a:cs typeface="+mn-cs"/>
              </a:rPr>
              <a:t>Re-powering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 </a:t>
            </a:r>
            <a:r>
              <a:rPr lang="it-IT" sz="1200" kern="1200" dirty="0" err="1" smtClean="0">
                <a:solidFill>
                  <a:schemeClr val="tx1"/>
                </a:solidFill>
                <a:latin typeface="+mn-lt"/>
                <a:ea typeface="+mn-ea"/>
                <a:cs typeface="+mn-cs"/>
              </a:rPr>
              <a:t>specific</a:t>
            </a:r>
            <a:r>
              <a:rPr lang="it-IT" sz="1200" kern="1200" dirty="0" smtClean="0">
                <a:solidFill>
                  <a:schemeClr val="tx1"/>
                </a:solidFill>
                <a:latin typeface="+mn-lt"/>
                <a:ea typeface="+mn-ea"/>
                <a:cs typeface="+mn-cs"/>
              </a:rPr>
              <a:t> situation </a:t>
            </a:r>
            <a:r>
              <a:rPr lang="it-IT" sz="1200" kern="1200" dirty="0" err="1" smtClean="0">
                <a:solidFill>
                  <a:schemeClr val="tx1"/>
                </a:solidFill>
                <a:latin typeface="+mn-lt"/>
                <a:ea typeface="+mn-ea"/>
                <a:cs typeface="+mn-cs"/>
              </a:rPr>
              <a:t>that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may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occur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after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cold</a:t>
            </a:r>
            <a:r>
              <a:rPr lang="it-IT" sz="1200" kern="1200" baseline="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coasting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operation</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order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re-establish</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control</a:t>
            </a:r>
            <a:r>
              <a:rPr lang="it-IT" sz="1200" kern="1200" dirty="0" smtClean="0">
                <a:solidFill>
                  <a:schemeClr val="tx1"/>
                </a:solidFill>
                <a:latin typeface="+mn-lt"/>
                <a:ea typeface="+mn-ea"/>
                <a:cs typeface="+mn-cs"/>
              </a:rPr>
              <a:t>.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kern="1200" dirty="0" err="1" smtClean="0">
                <a:solidFill>
                  <a:schemeClr val="tx1"/>
                </a:solidFill>
                <a:latin typeface="+mn-lt"/>
                <a:ea typeface="+mn-ea"/>
                <a:cs typeface="+mn-cs"/>
              </a:rPr>
              <a:t>Starting</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uphill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smooth</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stable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acceleration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vehicle</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guaranteed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also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when</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train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starts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uphill</a:t>
            </a:r>
            <a:r>
              <a:rPr lang="it-IT" sz="1200" kern="1200" dirty="0" smtClean="0">
                <a:solidFill>
                  <a:schemeClr val="tx1"/>
                </a:solidFill>
                <a:latin typeface="+mn-lt"/>
                <a:ea typeface="+mn-ea"/>
                <a:cs typeface="+mn-cs"/>
              </a:rPr>
              <a:t> ;</a:t>
            </a:r>
          </a:p>
          <a:p>
            <a:endParaRPr lang="it-IT" sz="1200" kern="1200" dirty="0" smtClean="0">
              <a:solidFill>
                <a:schemeClr val="tx1"/>
              </a:solidFill>
              <a:latin typeface="+mn-lt"/>
              <a:ea typeface="+mn-ea"/>
              <a:cs typeface="+mn-cs"/>
            </a:endParaRPr>
          </a:p>
          <a:p>
            <a:r>
              <a:rPr lang="it-IT" sz="1200" b="1" kern="1200" dirty="0" err="1" smtClean="0">
                <a:solidFill>
                  <a:schemeClr val="tx1"/>
                </a:solidFill>
                <a:latin typeface="+mn-lt"/>
                <a:ea typeface="+mn-ea"/>
                <a:cs typeface="+mn-cs"/>
              </a:rPr>
              <a:t>Machine</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parameter</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variations</a:t>
            </a:r>
            <a:r>
              <a:rPr lang="it-IT"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increase affect the speed </a:t>
            </a:r>
            <a:r>
              <a:rPr lang="en-US" sz="1200" kern="1200" dirty="0" err="1" smtClean="0">
                <a:solidFill>
                  <a:schemeClr val="tx1"/>
                </a:solidFill>
                <a:latin typeface="+mn-lt"/>
                <a:ea typeface="+mn-ea"/>
                <a:cs typeface="+mn-cs"/>
              </a:rPr>
              <a:t>sensorless</a:t>
            </a:r>
            <a:r>
              <a:rPr lang="en-US" sz="1200" kern="1200" dirty="0" smtClean="0">
                <a:solidFill>
                  <a:schemeClr val="tx1"/>
                </a:solidFill>
                <a:latin typeface="+mn-lt"/>
                <a:ea typeface="+mn-ea"/>
                <a:cs typeface="+mn-cs"/>
              </a:rPr>
              <a:t> control more than their decrease; on the contrary,  a restricted steady-state error on the torque is ensured in all the conditions.</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err="1" smtClean="0"/>
              <a:t>Leggere</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Streetcars are sometimes required to cover  distances of several hundred meters in </a:t>
            </a:r>
            <a:r>
              <a:rPr lang="en-US" sz="1200" kern="1200" dirty="0" err="1" smtClean="0">
                <a:solidFill>
                  <a:schemeClr val="tx1"/>
                </a:solidFill>
                <a:latin typeface="+mn-lt"/>
                <a:ea typeface="+mn-ea"/>
                <a:cs typeface="+mn-cs"/>
              </a:rPr>
              <a:t>catenary</a:t>
            </a:r>
            <a:r>
              <a:rPr lang="en-US" sz="1200" kern="1200" dirty="0" smtClean="0">
                <a:solidFill>
                  <a:schemeClr val="tx1"/>
                </a:solidFill>
                <a:latin typeface="+mn-lt"/>
                <a:ea typeface="+mn-ea"/>
                <a:cs typeface="+mn-cs"/>
              </a:rPr>
              <a:t>-free mode to satisfy two main requirements: </a:t>
            </a:r>
          </a:p>
          <a:p>
            <a:endParaRPr lang="it-IT" sz="1200" kern="1200" dirty="0" smtClean="0">
              <a:solidFill>
                <a:schemeClr val="tx1"/>
              </a:solidFill>
              <a:latin typeface="+mn-lt"/>
              <a:ea typeface="+mn-ea"/>
              <a:cs typeface="+mn-cs"/>
            </a:endParaRPr>
          </a:p>
          <a:p>
            <a:pPr marL="228600" indent="-228600">
              <a:buAutoNum type="arabicParenR"/>
            </a:pPr>
            <a:r>
              <a:rPr lang="en-US" sz="1200" kern="1200" dirty="0" smtClean="0">
                <a:solidFill>
                  <a:schemeClr val="tx1"/>
                </a:solidFill>
                <a:latin typeface="+mn-lt"/>
                <a:ea typeface="+mn-ea"/>
                <a:cs typeface="+mn-cs"/>
              </a:rPr>
              <a:t>safety, for moving vehicles to a station in case of </a:t>
            </a:r>
            <a:r>
              <a:rPr lang="en-US" sz="1200" kern="1200" dirty="0" err="1" smtClean="0">
                <a:solidFill>
                  <a:schemeClr val="tx1"/>
                </a:solidFill>
                <a:latin typeface="+mn-lt"/>
                <a:ea typeface="+mn-ea"/>
                <a:cs typeface="+mn-cs"/>
              </a:rPr>
              <a:t>catenary</a:t>
            </a:r>
            <a:r>
              <a:rPr lang="en-US" sz="1200" kern="1200" dirty="0" smtClean="0">
                <a:solidFill>
                  <a:schemeClr val="tx1"/>
                </a:solidFill>
                <a:latin typeface="+mn-lt"/>
                <a:ea typeface="+mn-ea"/>
                <a:cs typeface="+mn-cs"/>
              </a:rPr>
              <a:t> line fault; </a:t>
            </a:r>
          </a:p>
          <a:p>
            <a:pPr marL="228600" indent="-228600">
              <a:buAutoNum type="arabicParenR"/>
            </a:pP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conservation of old towns, avoiding the presence of </a:t>
            </a:r>
            <a:r>
              <a:rPr lang="en-US" sz="1200" kern="1200" dirty="0" err="1" smtClean="0">
                <a:solidFill>
                  <a:schemeClr val="tx1"/>
                </a:solidFill>
                <a:latin typeface="+mn-lt"/>
                <a:ea typeface="+mn-ea"/>
                <a:cs typeface="+mn-cs"/>
              </a:rPr>
              <a:t>catenary</a:t>
            </a:r>
            <a:r>
              <a:rPr lang="en-US" sz="1200" kern="1200" dirty="0" smtClean="0">
                <a:solidFill>
                  <a:schemeClr val="tx1"/>
                </a:solidFill>
                <a:latin typeface="+mn-lt"/>
                <a:ea typeface="+mn-ea"/>
                <a:cs typeface="+mn-cs"/>
              </a:rPr>
              <a:t> in historical places.</a:t>
            </a:r>
          </a:p>
          <a:p>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possible using the energy previously stored </a:t>
            </a:r>
            <a:r>
              <a:rPr lang="en-US" sz="1200" u="sng" kern="1200" dirty="0" smtClean="0">
                <a:solidFill>
                  <a:schemeClr val="tx1"/>
                </a:solidFill>
                <a:latin typeface="+mn-lt"/>
                <a:ea typeface="+mn-ea"/>
                <a:cs typeface="+mn-cs"/>
              </a:rPr>
              <a:t>while braking</a:t>
            </a:r>
            <a:r>
              <a:rPr lang="en-US" sz="1200" kern="1200" dirty="0" smtClean="0">
                <a:solidFill>
                  <a:schemeClr val="tx1"/>
                </a:solidFill>
                <a:latin typeface="+mn-lt"/>
                <a:ea typeface="+mn-ea"/>
                <a:cs typeface="+mn-cs"/>
              </a:rPr>
              <a:t> or </a:t>
            </a:r>
            <a:r>
              <a:rPr lang="en-US" sz="1200" u="sng" kern="1200" dirty="0" smtClean="0">
                <a:solidFill>
                  <a:schemeClr val="tx1"/>
                </a:solidFill>
                <a:latin typeface="+mn-lt"/>
                <a:ea typeface="+mn-ea"/>
                <a:cs typeface="+mn-cs"/>
              </a:rPr>
              <a:t>by the feeding line at station stops</a:t>
            </a:r>
            <a:r>
              <a:rPr lang="en-US" sz="1200" kern="1200" dirty="0" smtClean="0">
                <a:solidFill>
                  <a:schemeClr val="tx1"/>
                </a:solidFill>
                <a:latin typeface="+mn-lt"/>
                <a:ea typeface="+mn-ea"/>
                <a:cs typeface="+mn-cs"/>
              </a:rPr>
              <a:t>,  in order to fill gaps without </a:t>
            </a:r>
            <a:r>
              <a:rPr lang="en-US" sz="1200" kern="1200" dirty="0" err="1" smtClean="0">
                <a:solidFill>
                  <a:schemeClr val="tx1"/>
                </a:solidFill>
                <a:latin typeface="+mn-lt"/>
                <a:ea typeface="+mn-ea"/>
                <a:cs typeface="+mn-cs"/>
              </a:rPr>
              <a:t>Catenary</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idea was to find a method for properly sizing a </a:t>
            </a:r>
            <a:r>
              <a:rPr lang="en-US" sz="1200" kern="1200" dirty="0" err="1" smtClean="0">
                <a:solidFill>
                  <a:schemeClr val="tx1"/>
                </a:solidFill>
                <a:latin typeface="+mn-lt"/>
                <a:ea typeface="+mn-ea"/>
                <a:cs typeface="+mn-cs"/>
              </a:rPr>
              <a:t>supercapacitor</a:t>
            </a:r>
            <a:r>
              <a:rPr lang="en-US" sz="1200" kern="1200" dirty="0" smtClean="0">
                <a:solidFill>
                  <a:schemeClr val="tx1"/>
                </a:solidFill>
                <a:latin typeface="+mn-lt"/>
                <a:ea typeface="+mn-ea"/>
                <a:cs typeface="+mn-cs"/>
              </a:rPr>
              <a:t> storage system able to supply the energy required by a real  streetcar along an assigned track in </a:t>
            </a:r>
            <a:r>
              <a:rPr lang="en-US" sz="1200" kern="1200" dirty="0" err="1" smtClean="0">
                <a:solidFill>
                  <a:schemeClr val="tx1"/>
                </a:solidFill>
                <a:latin typeface="+mn-lt"/>
                <a:ea typeface="+mn-ea"/>
                <a:cs typeface="+mn-cs"/>
              </a:rPr>
              <a:t>catenary</a:t>
            </a:r>
            <a:r>
              <a:rPr lang="en-US" sz="1200" kern="1200" dirty="0" smtClean="0">
                <a:solidFill>
                  <a:schemeClr val="tx1"/>
                </a:solidFill>
                <a:latin typeface="+mn-lt"/>
                <a:ea typeface="+mn-ea"/>
                <a:cs typeface="+mn-cs"/>
              </a:rPr>
              <a:t> –free operations which we call “design to range”. In fact </a:t>
            </a:r>
            <a:r>
              <a:rPr lang="en-US" sz="1200" b="1" kern="1200" dirty="0" smtClean="0">
                <a:solidFill>
                  <a:schemeClr val="tx1"/>
                </a:solidFill>
                <a:latin typeface="+mn-lt"/>
                <a:ea typeface="+mn-ea"/>
                <a:cs typeface="+mn-cs"/>
              </a:rPr>
              <a:t>oversize must be avoided and the storage capacity must be limited to the minimum value required by the </a:t>
            </a:r>
            <a:r>
              <a:rPr lang="en-US" sz="1200" b="1" kern="1200" dirty="0" err="1" smtClean="0">
                <a:solidFill>
                  <a:schemeClr val="tx1"/>
                </a:solidFill>
                <a:latin typeface="+mn-lt"/>
                <a:ea typeface="+mn-ea"/>
                <a:cs typeface="+mn-cs"/>
              </a:rPr>
              <a:t>catenary</a:t>
            </a:r>
            <a:r>
              <a:rPr lang="en-US" sz="1200" b="1" kern="1200" dirty="0" smtClean="0">
                <a:solidFill>
                  <a:schemeClr val="tx1"/>
                </a:solidFill>
                <a:latin typeface="+mn-lt"/>
                <a:ea typeface="+mn-ea"/>
                <a:cs typeface="+mn-cs"/>
              </a:rPr>
              <a:t>-free path mission</a:t>
            </a:r>
            <a:r>
              <a:rPr lang="en-US"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smtClean="0"/>
              <a:t>I’m </a:t>
            </a:r>
            <a:r>
              <a:rPr lang="it-IT" baseline="0" dirty="0" err="1" smtClean="0"/>
              <a:t>an</a:t>
            </a:r>
            <a:r>
              <a:rPr lang="it-IT" baseline="0" dirty="0" smtClean="0"/>
              <a:t> </a:t>
            </a:r>
            <a:r>
              <a:rPr lang="it-IT" baseline="0" dirty="0" err="1" smtClean="0"/>
              <a:t>electrical</a:t>
            </a:r>
            <a:r>
              <a:rPr lang="it-IT" baseline="0" dirty="0" smtClean="0"/>
              <a:t> </a:t>
            </a:r>
            <a:r>
              <a:rPr lang="it-IT" baseline="0" dirty="0" err="1" smtClean="0"/>
              <a:t>engineer</a:t>
            </a:r>
            <a:r>
              <a:rPr lang="it-IT" baseline="0" dirty="0" smtClean="0"/>
              <a:t> and </a:t>
            </a:r>
            <a:r>
              <a:rPr lang="it-IT" baseline="0" dirty="0" err="1" smtClean="0"/>
              <a:t>my</a:t>
            </a:r>
            <a:r>
              <a:rPr lang="it-IT" baseline="0" dirty="0" smtClean="0"/>
              <a:t> </a:t>
            </a:r>
            <a:r>
              <a:rPr lang="it-IT" baseline="0" dirty="0" err="1" smtClean="0"/>
              <a:t>scholarship</a:t>
            </a:r>
            <a:r>
              <a:rPr lang="it-IT" baseline="0" dirty="0" smtClean="0"/>
              <a:t> </a:t>
            </a:r>
            <a:r>
              <a:rPr lang="it-IT" baseline="0" dirty="0" err="1" smtClean="0"/>
              <a:t>was</a:t>
            </a:r>
            <a:r>
              <a:rPr lang="it-IT" baseline="0" dirty="0" smtClean="0"/>
              <a:t> </a:t>
            </a:r>
            <a:r>
              <a:rPr lang="it-IT" baseline="0" dirty="0" err="1" smtClean="0"/>
              <a:t>suppported</a:t>
            </a:r>
            <a:r>
              <a:rPr lang="it-IT" baseline="0" dirty="0" smtClean="0"/>
              <a:t> </a:t>
            </a:r>
            <a:r>
              <a:rPr lang="it-IT" baseline="0" dirty="0" err="1" smtClean="0"/>
              <a:t>by</a:t>
            </a:r>
            <a:r>
              <a:rPr lang="it-IT" baseline="0" dirty="0" smtClean="0"/>
              <a:t> Hitachi </a:t>
            </a:r>
            <a:r>
              <a:rPr lang="it-IT" baseline="0" dirty="0" err="1" smtClean="0"/>
              <a:t>Rail</a:t>
            </a:r>
            <a:r>
              <a:rPr lang="it-IT" baseline="0" dirty="0" smtClean="0"/>
              <a:t> Italy -  a Hitachi </a:t>
            </a:r>
            <a:r>
              <a:rPr lang="it-IT" baseline="0" dirty="0" err="1" smtClean="0"/>
              <a:t>group</a:t>
            </a:r>
            <a:r>
              <a:rPr lang="it-IT" baseline="0" dirty="0" smtClean="0"/>
              <a:t> and </a:t>
            </a:r>
            <a:r>
              <a:rPr lang="it-IT" baseline="0" dirty="0" err="1" smtClean="0"/>
              <a:t>my</a:t>
            </a:r>
            <a:r>
              <a:rPr lang="it-IT" baseline="0" dirty="0" smtClean="0"/>
              <a:t> </a:t>
            </a:r>
            <a:r>
              <a:rPr lang="it-IT" baseline="0" dirty="0" err="1" smtClean="0"/>
              <a:t>Tutors</a:t>
            </a:r>
            <a:r>
              <a:rPr lang="it-IT" baseline="0" dirty="0" smtClean="0"/>
              <a:t> are :</a:t>
            </a:r>
          </a:p>
          <a:p>
            <a:pPr>
              <a:buFontTx/>
              <a:buChar char="-"/>
            </a:pPr>
            <a:r>
              <a:rPr lang="it-IT" baseline="0" dirty="0" smtClean="0"/>
              <a:t>Professor Andrea Del Pizzo – </a:t>
            </a:r>
            <a:r>
              <a:rPr lang="it-IT" baseline="0" dirty="0" err="1" smtClean="0"/>
              <a:t>group</a:t>
            </a:r>
            <a:r>
              <a:rPr lang="it-IT" baseline="0" dirty="0" smtClean="0"/>
              <a:t> </a:t>
            </a:r>
            <a:r>
              <a:rPr lang="it-IT" baseline="0" dirty="0" err="1" smtClean="0"/>
              <a:t>of</a:t>
            </a:r>
            <a:r>
              <a:rPr lang="it-IT" baseline="0" dirty="0" smtClean="0"/>
              <a:t> </a:t>
            </a:r>
            <a:r>
              <a:rPr lang="it-IT" baseline="0" dirty="0" err="1" smtClean="0"/>
              <a:t>Power</a:t>
            </a:r>
            <a:r>
              <a:rPr lang="it-IT" baseline="0" dirty="0" smtClean="0"/>
              <a:t> </a:t>
            </a:r>
            <a:r>
              <a:rPr lang="it-IT" baseline="0" dirty="0" err="1" smtClean="0"/>
              <a:t>Converters</a:t>
            </a:r>
            <a:r>
              <a:rPr lang="it-IT" baseline="0" dirty="0" smtClean="0"/>
              <a:t>, </a:t>
            </a:r>
            <a:r>
              <a:rPr lang="it-IT" baseline="0" dirty="0" err="1" smtClean="0"/>
              <a:t>Electrical</a:t>
            </a:r>
            <a:r>
              <a:rPr lang="it-IT" baseline="0" dirty="0" smtClean="0"/>
              <a:t> </a:t>
            </a:r>
            <a:r>
              <a:rPr lang="it-IT" baseline="0" dirty="0" err="1" smtClean="0"/>
              <a:t>Machines</a:t>
            </a:r>
            <a:r>
              <a:rPr lang="it-IT" baseline="0" dirty="0" smtClean="0"/>
              <a:t> and </a:t>
            </a:r>
            <a:r>
              <a:rPr lang="it-IT" baseline="0" dirty="0" err="1" smtClean="0"/>
              <a:t>Drives</a:t>
            </a:r>
            <a:r>
              <a:rPr lang="it-IT" baseline="0" dirty="0" smtClean="0"/>
              <a:t>;</a:t>
            </a:r>
          </a:p>
          <a:p>
            <a:pPr marL="0" marR="0" lvl="0" indent="0" algn="l" defTabSz="914400" rtl="0" eaLnBrk="1" fontAlgn="auto" latinLnBrk="0" hangingPunct="1">
              <a:lnSpc>
                <a:spcPct val="100000"/>
              </a:lnSpc>
              <a:spcBef>
                <a:spcPts val="0"/>
              </a:spcBef>
              <a:spcAft>
                <a:spcPts val="0"/>
              </a:spcAft>
              <a:buClrTx/>
              <a:buSzTx/>
              <a:buFontTx/>
              <a:buChar char="-"/>
              <a:tabLst/>
              <a:defRPr/>
            </a:pPr>
            <a:r>
              <a:rPr lang="it-IT" baseline="0" dirty="0" smtClean="0"/>
              <a:t>- </a:t>
            </a:r>
            <a:r>
              <a:rPr lang="en-US" sz="1200" kern="1200" dirty="0" smtClean="0">
                <a:solidFill>
                  <a:schemeClr val="tx1"/>
                </a:solidFill>
                <a:latin typeface="+mn-lt"/>
                <a:ea typeface="+mn-ea"/>
                <a:cs typeface="+mn-cs"/>
              </a:rPr>
              <a:t>Luigi </a:t>
            </a:r>
            <a:r>
              <a:rPr lang="en-US" sz="1200" kern="1200" dirty="0" err="1" smtClean="0">
                <a:solidFill>
                  <a:schemeClr val="tx1"/>
                </a:solidFill>
                <a:latin typeface="+mn-lt"/>
                <a:ea typeface="+mn-ea"/>
                <a:cs typeface="+mn-cs"/>
              </a:rPr>
              <a:t>Fratelli</a:t>
            </a:r>
            <a:r>
              <a:rPr lang="en-US" sz="1200" kern="1200" dirty="0" smtClean="0">
                <a:solidFill>
                  <a:schemeClr val="tx1"/>
                </a:solidFill>
                <a:latin typeface="+mn-lt"/>
                <a:ea typeface="+mn-ea"/>
                <a:cs typeface="+mn-cs"/>
              </a:rPr>
              <a:t> –Innovation and Research &amp;Development Funded – Hitachi Rail Italy;</a:t>
            </a:r>
            <a:endParaRPr lang="it-IT"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it-IT" dirty="0" err="1" smtClean="0"/>
              <a:t>--</a:t>
            </a:r>
            <a:r>
              <a:rPr lang="it-IT" baseline="0" dirty="0" smtClean="0"/>
              <a:t> </a:t>
            </a:r>
            <a:r>
              <a:rPr lang="it-IT" baseline="0" dirty="0" err="1" smtClean="0"/>
              <a:t>but</a:t>
            </a:r>
            <a:r>
              <a:rPr lang="it-IT" baseline="0" dirty="0" smtClean="0"/>
              <a:t> </a:t>
            </a:r>
            <a:r>
              <a:rPr lang="it-IT" baseline="0" dirty="0" err="1" smtClean="0"/>
              <a:t>my</a:t>
            </a:r>
            <a:r>
              <a:rPr lang="it-IT" baseline="0" dirty="0" smtClean="0"/>
              <a:t> boss </a:t>
            </a:r>
            <a:r>
              <a:rPr lang="it-IT" baseline="0" dirty="0" err="1" smtClean="0"/>
              <a:t>is</a:t>
            </a:r>
            <a:r>
              <a:rPr lang="it-IT" baseline="0" dirty="0" smtClean="0"/>
              <a:t> </a:t>
            </a:r>
            <a:r>
              <a:rPr lang="en-US" sz="1200" kern="1200" dirty="0" smtClean="0">
                <a:solidFill>
                  <a:schemeClr val="tx1"/>
                </a:solidFill>
                <a:latin typeface="+mn-lt"/>
                <a:ea typeface="+mn-ea"/>
                <a:cs typeface="+mn-cs"/>
              </a:rPr>
              <a:t>Roberta </a:t>
            </a:r>
            <a:r>
              <a:rPr lang="en-US" sz="1200" kern="1200" dirty="0" err="1" smtClean="0">
                <a:solidFill>
                  <a:schemeClr val="tx1"/>
                </a:solidFill>
                <a:latin typeface="+mn-lt"/>
                <a:ea typeface="+mn-ea"/>
                <a:cs typeface="+mn-cs"/>
              </a:rPr>
              <a:t>Schiavo</a:t>
            </a:r>
            <a:r>
              <a:rPr lang="en-US" sz="1200" kern="1200" dirty="0" smtClean="0">
                <a:solidFill>
                  <a:schemeClr val="tx1"/>
                </a:solidFill>
                <a:latin typeface="+mn-lt"/>
                <a:ea typeface="+mn-ea"/>
                <a:cs typeface="+mn-cs"/>
              </a:rPr>
              <a:t> – Head of Traction Control – Hitachi Rail Italy.</a:t>
            </a:r>
            <a:endParaRPr lang="it-IT" sz="1200" kern="1200" dirty="0" smtClean="0">
              <a:solidFill>
                <a:schemeClr val="tx1"/>
              </a:solidFill>
              <a:latin typeface="+mn-lt"/>
              <a:ea typeface="+mn-ea"/>
              <a:cs typeface="+mn-cs"/>
            </a:endParaRPr>
          </a:p>
          <a:p>
            <a:pPr>
              <a:buFontTx/>
              <a:buChar char="-"/>
            </a:pP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Several experimental tests have been carried out in </a:t>
            </a:r>
            <a:r>
              <a:rPr lang="en-US" sz="1200" kern="1200" dirty="0" err="1" smtClean="0">
                <a:solidFill>
                  <a:schemeClr val="tx1"/>
                </a:solidFill>
                <a:latin typeface="+mn-lt"/>
                <a:ea typeface="+mn-ea"/>
                <a:cs typeface="+mn-cs"/>
              </a:rPr>
              <a:t>catenary</a:t>
            </a:r>
            <a:r>
              <a:rPr lang="en-US" sz="1200" kern="1200" dirty="0" smtClean="0">
                <a:solidFill>
                  <a:schemeClr val="tx1"/>
                </a:solidFill>
                <a:latin typeface="+mn-lt"/>
                <a:ea typeface="+mn-ea"/>
                <a:cs typeface="+mn-cs"/>
              </a:rPr>
              <a:t>-free operation and in figs  are shown respectively,  measures in terms of currents and voltages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Thanks to the experimental tests, an </a:t>
            </a:r>
            <a:r>
              <a:rPr lang="en-US" sz="1200" kern="1200" dirty="0" err="1" smtClean="0">
                <a:solidFill>
                  <a:schemeClr val="tx1"/>
                </a:solidFill>
                <a:latin typeface="+mn-lt"/>
                <a:ea typeface="+mn-ea"/>
                <a:cs typeface="+mn-cs"/>
              </a:rPr>
              <a:t>energetical</a:t>
            </a:r>
            <a:r>
              <a:rPr lang="en-US" sz="1200" kern="1200" dirty="0" smtClean="0">
                <a:solidFill>
                  <a:schemeClr val="tx1"/>
                </a:solidFill>
                <a:latin typeface="+mn-lt"/>
                <a:ea typeface="+mn-ea"/>
                <a:cs typeface="+mn-cs"/>
              </a:rPr>
              <a:t> model of vehicle  have been developed experimentally validated . This was important because in </a:t>
            </a:r>
            <a:r>
              <a:rPr lang="en-US" sz="1200" kern="1200" dirty="0" err="1" smtClean="0">
                <a:solidFill>
                  <a:schemeClr val="tx1"/>
                </a:solidFill>
                <a:latin typeface="+mn-lt"/>
                <a:ea typeface="+mn-ea"/>
                <a:cs typeface="+mn-cs"/>
              </a:rPr>
              <a:t>catenary</a:t>
            </a:r>
            <a:r>
              <a:rPr lang="en-US" sz="1200" kern="1200" dirty="0" smtClean="0">
                <a:solidFill>
                  <a:schemeClr val="tx1"/>
                </a:solidFill>
                <a:latin typeface="+mn-lt"/>
                <a:ea typeface="+mn-ea"/>
                <a:cs typeface="+mn-cs"/>
              </a:rPr>
              <a:t>-free operations are accepted low values of speed cruise to fill the gap easily (as is possible to see in the figure on the left), but the losses are far different from the rated ones in this operating conditions; furthermore, for an accurate evaluation of vehicle friction losses, the coefficient of polynomial curve are evaluated experimentally as shown in the figure on the right.</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stationary configuration of SESS consists in the installation of one or several SESS placed along railway tracks.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slide is shown a simplified example of non-receptive light rail network section with the inclusion of stationary SESS.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aim is put in evidence the physical connection of different sub-systems and the possible scenarios of power flows exchanged between them during the motion of the vehicles.</a:t>
            </a:r>
            <a:endParaRPr lang="it-IT" sz="1200" kern="1200" dirty="0" smtClean="0">
              <a:solidFill>
                <a:schemeClr val="tx1"/>
              </a:solidFill>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important to say that the suitability of stationary SESS for the whole electrified transportation system is strictly connected to their size, position and operating conditions. </a:t>
            </a:r>
            <a:r>
              <a:rPr lang="en-US" sz="1200" b="1" u="sng" kern="1200" dirty="0" smtClean="0">
                <a:solidFill>
                  <a:schemeClr val="tx1"/>
                </a:solidFill>
                <a:latin typeface="+mn-lt"/>
                <a:ea typeface="+mn-ea"/>
                <a:cs typeface="+mn-cs"/>
              </a:rPr>
              <a:t>From the point of view of the control</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the main difficulties are related to the choice of the time periods for storing and providing energy  according to the network status which depends mainly on the traffic evolution.</a:t>
            </a:r>
            <a:endParaRPr lang="it-IT" sz="1200" kern="1200" dirty="0" smtClean="0">
              <a:solidFill>
                <a:schemeClr val="tx1"/>
              </a:solidFill>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1322"/>
                </a:solidFill>
                <a:latin typeface="+mn-lt"/>
                <a:ea typeface="+mn-ea"/>
                <a:cs typeface="+mn-cs"/>
              </a:rPr>
              <a:t>Hence, the focus of this study  is the introduction and validation of a control strategy, able to fulfill the benefits above discussed by means of experimental results obtained by using a prototype of a light rail system.</a:t>
            </a:r>
            <a:endParaRPr lang="it-IT" sz="1200" b="1" kern="1200" dirty="0" smtClean="0">
              <a:solidFill>
                <a:srgbClr val="001322"/>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figure is pointed out the electrical diagram of the configuration adopted.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ES:</a:t>
            </a:r>
            <a:r>
              <a:rPr lang="en-US" sz="1200" kern="1200" dirty="0" smtClean="0">
                <a:solidFill>
                  <a:schemeClr val="tx1"/>
                </a:solidFill>
                <a:latin typeface="+mn-lt"/>
                <a:ea typeface="+mn-ea"/>
                <a:cs typeface="+mn-cs"/>
              </a:rPr>
              <a:t> single DC electrical non receptive substation located at one terminal, with rated voltage of 750V;</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Variable Rheostat:  </a:t>
            </a:r>
            <a:r>
              <a:rPr lang="en-US" sz="1200" kern="1200" dirty="0" smtClean="0">
                <a:solidFill>
                  <a:schemeClr val="tx1"/>
                </a:solidFill>
                <a:latin typeface="+mn-lt"/>
                <a:ea typeface="+mn-ea"/>
                <a:cs typeface="+mn-cs"/>
              </a:rPr>
              <a:t>The movement of the vehicle along the line is schematically represented  by means of a variable rheostat with center tap which is used to simulate the variation of the electrical resistance of the line both for Electrical Substation and SESS with reference to the position of vehicle;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Propulsion unit - Vehicle:</a:t>
            </a:r>
            <a:r>
              <a:rPr lang="en-US" sz="1200" kern="1200" dirty="0" smtClean="0">
                <a:solidFill>
                  <a:schemeClr val="tx1"/>
                </a:solidFill>
                <a:latin typeface="+mn-lt"/>
                <a:ea typeface="+mn-ea"/>
                <a:cs typeface="+mn-cs"/>
              </a:rPr>
              <a:t> The vehicle is represented by a single propulsion unit of a Metro rail vehicle, where his configuration is made of a 3-ph PWM-VSI feeding two induction motors (IM)  in parallel connection, including also the module for the braking chopper.</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SESS:</a:t>
            </a:r>
            <a:r>
              <a:rPr lang="en-US" sz="1200" kern="1200" dirty="0" smtClean="0">
                <a:solidFill>
                  <a:schemeClr val="tx1"/>
                </a:solidFill>
                <a:latin typeface="+mn-lt"/>
                <a:ea typeface="+mn-ea"/>
                <a:cs typeface="+mn-cs"/>
              </a:rPr>
              <a:t> A dc-dc converter is used as interface of SESS stack versus the dc-link, where SESS are placed at opposite terminal the of the track</a:t>
            </a: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measurement of voltage at the dc-link terminals of dc/dc converter, gives the information about the electrical evolution of the network , and the possible states of the dc-dc converter (Figure on the left) are individuated in three different working areas, that is </a:t>
            </a:r>
            <a:r>
              <a:rPr lang="en-US" sz="1200" b="1" i="1" kern="1200" dirty="0" smtClean="0">
                <a:solidFill>
                  <a:schemeClr val="tx1"/>
                </a:solidFill>
                <a:latin typeface="+mn-lt"/>
                <a:ea typeface="+mn-ea"/>
                <a:cs typeface="+mn-cs"/>
              </a:rPr>
              <a:t>charge</a:t>
            </a: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discharge</a:t>
            </a:r>
            <a:r>
              <a:rPr lang="en-US" sz="1200" kern="1200" dirty="0" smtClean="0">
                <a:solidFill>
                  <a:schemeClr val="tx1"/>
                </a:solidFill>
                <a:latin typeface="+mn-lt"/>
                <a:ea typeface="+mn-ea"/>
                <a:cs typeface="+mn-cs"/>
              </a:rPr>
              <a:t> and </a:t>
            </a:r>
            <a:r>
              <a:rPr lang="en-US" sz="1200" b="1" i="1" kern="1200" dirty="0" smtClean="0">
                <a:solidFill>
                  <a:schemeClr val="tx1"/>
                </a:solidFill>
                <a:latin typeface="+mn-lt"/>
                <a:ea typeface="+mn-ea"/>
                <a:cs typeface="+mn-cs"/>
              </a:rPr>
              <a:t>neutral</a:t>
            </a:r>
            <a:r>
              <a:rPr lang="en-US" sz="1200" kern="1200" dirty="0" smtClean="0">
                <a:solidFill>
                  <a:schemeClr val="tx1"/>
                </a:solidFill>
                <a:latin typeface="+mn-lt"/>
                <a:ea typeface="+mn-ea"/>
                <a:cs typeface="+mn-cs"/>
              </a:rPr>
              <a:t> where they are delimited between minimum / maximum values of  energy for SESS and activation / deactivation thresholds on the voltage.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Figure on the right is pointed out the control scheme of dc/dc converter adopted for the operation of SESS. Two cascade control loops have been developed; a control loop on the dc-link voltage of dc/dc converter and then another control loop on the charge / discharge currents. For either cases, standard PI regulators are used. </a:t>
            </a:r>
            <a:endParaRPr lang="it-IT"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test room of  Hitachi Rail Italy has been set up the demonstrator circuit represented in Figure (slide 19), and the section related to the stationary SESS is shown in Figure on the left,  where the numeration indicates: 1) dc/dc converter; 2) SESS stack; 3) variable rheostat; otherwise, in Table  are summarized the main data of the whole demo circuit.</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table are arranged the settings adopted for two configuration in the test room, most significant in terms of  </a:t>
            </a:r>
            <a:r>
              <a:rPr lang="en-US" sz="1200" b="1" i="1" kern="1200" dirty="0" smtClean="0">
                <a:solidFill>
                  <a:schemeClr val="tx1"/>
                </a:solidFill>
                <a:latin typeface="+mn-lt"/>
                <a:ea typeface="+mn-ea"/>
                <a:cs typeface="+mn-cs"/>
              </a:rPr>
              <a:t>energy saving</a:t>
            </a: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voltage profile optimization</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a:t>
            </a:r>
            <a:r>
              <a:rPr lang="en-US" sz="1200" b="1" i="1" kern="1200" dirty="0" smtClean="0">
                <a:solidFill>
                  <a:schemeClr val="tx1"/>
                </a:solidFill>
                <a:latin typeface="+mn-lt"/>
                <a:ea typeface="+mn-ea"/>
                <a:cs typeface="+mn-cs"/>
              </a:rPr>
              <a:t>power peak shaving </a:t>
            </a:r>
            <a:r>
              <a:rPr lang="en-US" sz="1200" b="0" i="0" kern="1200" dirty="0" smtClean="0">
                <a:solidFill>
                  <a:schemeClr val="tx1"/>
                </a:solidFill>
                <a:latin typeface="+mn-lt"/>
                <a:ea typeface="+mn-ea"/>
                <a:cs typeface="+mn-cs"/>
              </a:rPr>
              <a:t>referred</a:t>
            </a:r>
            <a:r>
              <a:rPr lang="en-US" sz="1200" b="0" i="0" kern="1200" baseline="0" dirty="0" smtClean="0">
                <a:solidFill>
                  <a:schemeClr val="tx1"/>
                </a:solidFill>
                <a:latin typeface="+mn-lt"/>
                <a:ea typeface="+mn-ea"/>
                <a:cs typeface="+mn-cs"/>
              </a:rPr>
              <a:t> to the speed and torque profiles showed in the figure on the right.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acceleration, the voltage drop due to the motion of vehicle reach its maximum value of</a:t>
            </a:r>
            <a:r>
              <a:rPr lang="it-IT"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t>
            </a:r>
            <a:r>
              <a:rPr lang="en-US" sz="1200" i="1" kern="1200" dirty="0" smtClean="0">
                <a:solidFill>
                  <a:schemeClr val="tx1"/>
                </a:solidFill>
                <a:latin typeface="+mn-lt"/>
                <a:ea typeface="+mn-ea"/>
                <a:cs typeface="+mn-cs"/>
              </a:rPr>
              <a:t>t </a:t>
            </a:r>
            <a:r>
              <a:rPr lang="en-US" sz="1200" kern="1200" dirty="0" smtClean="0">
                <a:solidFill>
                  <a:schemeClr val="tx1"/>
                </a:solidFill>
                <a:latin typeface="+mn-lt"/>
                <a:ea typeface="+mn-ea"/>
                <a:cs typeface="+mn-cs"/>
              </a:rPr>
              <a:t>= 20s, while in braking the time behavior of the voltages are almost equal. </a:t>
            </a:r>
            <a:r>
              <a:rPr lang="it-IT" sz="1200" kern="1200" dirty="0" smtClean="0">
                <a:solidFill>
                  <a:schemeClr val="tx1"/>
                </a:solidFill>
                <a:latin typeface="+mn-lt"/>
                <a:ea typeface="+mn-ea"/>
                <a:cs typeface="+mn-cs"/>
              </a:rPr>
              <a:t>The </a:t>
            </a:r>
            <a:r>
              <a:rPr lang="it-IT" sz="1200" kern="1200" dirty="0" err="1" smtClean="0">
                <a:solidFill>
                  <a:schemeClr val="tx1"/>
                </a:solidFill>
                <a:latin typeface="+mn-lt"/>
                <a:ea typeface="+mn-ea"/>
                <a:cs typeface="+mn-cs"/>
              </a:rPr>
              <a:t>voltage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SESS </a:t>
            </a:r>
            <a:r>
              <a:rPr lang="it-IT" sz="1200" kern="1200" dirty="0" err="1" smtClean="0">
                <a:solidFill>
                  <a:schemeClr val="tx1"/>
                </a:solidFill>
                <a:latin typeface="+mn-lt"/>
                <a:ea typeface="+mn-ea"/>
                <a:cs typeface="+mn-cs"/>
              </a:rPr>
              <a:t>stack</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steadily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equal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a:t>
            </a:r>
            <a:r>
              <a:rPr lang="it-IT" sz="1200" i="1" kern="1200" dirty="0" smtClean="0">
                <a:solidFill>
                  <a:schemeClr val="tx1"/>
                </a:solidFill>
                <a:latin typeface="+mn-lt"/>
                <a:ea typeface="+mn-ea"/>
                <a:cs typeface="+mn-cs"/>
              </a:rPr>
              <a:t>400 V</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because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they</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not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operated</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this</a:t>
            </a:r>
            <a:r>
              <a:rPr lang="it-IT" sz="1200" kern="1200" dirty="0" smtClean="0">
                <a:solidFill>
                  <a:schemeClr val="tx1"/>
                </a:solidFill>
                <a:latin typeface="+mn-lt"/>
                <a:ea typeface="+mn-ea"/>
                <a:cs typeface="+mn-cs"/>
              </a:rPr>
              <a:t>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max value of the current provided by the ES  is about 223 A at </a:t>
            </a:r>
            <a:r>
              <a:rPr lang="en-US" sz="1200" i="1" kern="1200" dirty="0" smtClean="0">
                <a:solidFill>
                  <a:schemeClr val="tx1"/>
                </a:solidFill>
                <a:latin typeface="+mn-lt"/>
                <a:ea typeface="+mn-ea"/>
                <a:cs typeface="+mn-cs"/>
              </a:rPr>
              <a:t>t </a:t>
            </a:r>
            <a:r>
              <a:rPr lang="en-US" sz="1200" kern="1200" dirty="0" smtClean="0">
                <a:solidFill>
                  <a:schemeClr val="tx1"/>
                </a:solidFill>
                <a:latin typeface="+mn-lt"/>
                <a:ea typeface="+mn-ea"/>
                <a:cs typeface="+mn-cs"/>
              </a:rPr>
              <a:t>= 23.4 s corresponding to the cruising phase. </a:t>
            </a:r>
            <a:r>
              <a:rPr lang="it-IT" sz="1200" kern="1200" dirty="0" smtClean="0">
                <a:solidFill>
                  <a:schemeClr val="tx1"/>
                </a:solidFill>
                <a:latin typeface="+mn-lt"/>
                <a:ea typeface="+mn-ea"/>
                <a:cs typeface="+mn-cs"/>
              </a:rPr>
              <a:t>As </a:t>
            </a:r>
            <a:r>
              <a:rPr lang="it-IT" sz="1200" kern="1200" dirty="0" err="1" smtClean="0">
                <a:solidFill>
                  <a:schemeClr val="tx1"/>
                </a:solidFill>
                <a:latin typeface="+mn-lt"/>
                <a:ea typeface="+mn-ea"/>
                <a:cs typeface="+mn-cs"/>
              </a:rPr>
              <a:t>expected</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current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SESS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equal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zero so the </a:t>
            </a:r>
            <a:r>
              <a:rPr lang="it-IT" sz="1200" kern="1200" dirty="0" err="1" smtClean="0">
                <a:solidFill>
                  <a:schemeClr val="tx1"/>
                </a:solidFill>
                <a:latin typeface="+mn-lt"/>
                <a:ea typeface="+mn-ea"/>
                <a:cs typeface="+mn-cs"/>
              </a:rPr>
              <a:t>power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line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provide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all</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energy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needed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for</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propulsion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unit</a:t>
            </a:r>
            <a:r>
              <a:rPr lang="it-IT"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analyzing</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operations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braking</a:t>
            </a:r>
            <a:r>
              <a:rPr lang="it-IT" sz="1200" kern="1200" dirty="0" smtClean="0">
                <a:solidFill>
                  <a:schemeClr val="tx1"/>
                </a:solidFill>
                <a:latin typeface="+mn-lt"/>
                <a:ea typeface="+mn-ea"/>
                <a:cs typeface="+mn-cs"/>
              </a:rPr>
              <a:t> chopper, </a:t>
            </a:r>
            <a:r>
              <a:rPr lang="it-IT" sz="1200" kern="1200" dirty="0" err="1" smtClean="0">
                <a:solidFill>
                  <a:schemeClr val="tx1"/>
                </a:solidFill>
                <a:latin typeface="+mn-lt"/>
                <a:ea typeface="+mn-ea"/>
                <a:cs typeface="+mn-cs"/>
              </a:rPr>
              <a:t>it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works</a:t>
            </a:r>
            <a:r>
              <a:rPr lang="it-IT" sz="1200" kern="1200" dirty="0" smtClean="0">
                <a:solidFill>
                  <a:schemeClr val="tx1"/>
                </a:solidFill>
                <a:latin typeface="+mn-lt"/>
                <a:ea typeface="+mn-ea"/>
                <a:cs typeface="+mn-cs"/>
              </a:rPr>
              <a:t> first </a:t>
            </a:r>
            <a:r>
              <a:rPr lang="it-IT" sz="1200" kern="1200" dirty="0" err="1" smtClean="0">
                <a:solidFill>
                  <a:schemeClr val="tx1"/>
                </a:solidFill>
                <a:latin typeface="+mn-lt"/>
                <a:ea typeface="+mn-ea"/>
                <a:cs typeface="+mn-cs"/>
              </a:rPr>
              <a:t>as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spillway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moreover</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control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braking</a:t>
            </a:r>
            <a:r>
              <a:rPr lang="it-IT" sz="1200" kern="1200" dirty="0" smtClean="0">
                <a:solidFill>
                  <a:schemeClr val="tx1"/>
                </a:solidFill>
                <a:latin typeface="+mn-lt"/>
                <a:ea typeface="+mn-ea"/>
                <a:cs typeface="+mn-cs"/>
              </a:rPr>
              <a:t> chopper </a:t>
            </a:r>
            <a:r>
              <a:rPr lang="it-IT" sz="1200" kern="1200" dirty="0" err="1" smtClean="0">
                <a:solidFill>
                  <a:schemeClr val="tx1"/>
                </a:solidFill>
                <a:latin typeface="+mn-lt"/>
                <a:ea typeface="+mn-ea"/>
                <a:cs typeface="+mn-cs"/>
              </a:rPr>
              <a:t>allows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keep</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voltage</a:t>
            </a:r>
            <a:r>
              <a:rPr lang="it-IT" sz="1200" kern="1200" dirty="0" smtClean="0">
                <a:solidFill>
                  <a:schemeClr val="tx1"/>
                </a:solidFill>
                <a:latin typeface="+mn-lt"/>
                <a:ea typeface="+mn-ea"/>
                <a:cs typeface="+mn-cs"/>
              </a:rPr>
              <a:t> at </a:t>
            </a:r>
            <a:r>
              <a:rPr lang="it-IT" sz="1200" kern="1200" dirty="0" err="1" smtClean="0">
                <a:solidFill>
                  <a:schemeClr val="tx1"/>
                </a:solidFill>
                <a:latin typeface="+mn-lt"/>
                <a:ea typeface="+mn-ea"/>
                <a:cs typeface="+mn-cs"/>
              </a:rPr>
              <a:t>eligible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values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dissipating</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power</a:t>
            </a:r>
            <a:r>
              <a:rPr lang="it-IT" sz="1200" kern="1200" dirty="0" smtClean="0">
                <a:solidFill>
                  <a:schemeClr val="tx1"/>
                </a:solidFill>
                <a:latin typeface="+mn-lt"/>
                <a:ea typeface="+mn-ea"/>
                <a:cs typeface="+mn-cs"/>
              </a:rPr>
              <a:t> in surplus.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Looking at Figure on the left, the SESS has been previously charged at voltage value of about . In motion phases briefly described as "traction" ( acceleration + cruising), the control works to sustain the line current (green line </a:t>
            </a:r>
            <a:r>
              <a:rPr lang="en-US" sz="1200" kern="1200" dirty="0" err="1" smtClean="0">
                <a:solidFill>
                  <a:schemeClr val="tx1"/>
                </a:solidFill>
                <a:latin typeface="+mn-lt"/>
                <a:ea typeface="+mn-ea"/>
                <a:cs typeface="+mn-cs"/>
              </a:rPr>
              <a:t>Fig.on</a:t>
            </a:r>
            <a:r>
              <a:rPr lang="en-US" sz="1200" kern="1200" dirty="0" smtClean="0">
                <a:solidFill>
                  <a:schemeClr val="tx1"/>
                </a:solidFill>
                <a:latin typeface="+mn-lt"/>
                <a:ea typeface="+mn-ea"/>
                <a:cs typeface="+mn-cs"/>
              </a:rPr>
              <a:t> the right) through the SESS current (red line Fig. on the right), keeping the voltage (blue line Fig. on the left) close to the reference value of </a:t>
            </a:r>
            <a:r>
              <a:rPr lang="en-US" sz="1200" i="1" kern="1200" dirty="0" smtClean="0">
                <a:solidFill>
                  <a:schemeClr val="tx1"/>
                </a:solidFill>
                <a:latin typeface="+mn-lt"/>
                <a:ea typeface="+mn-ea"/>
                <a:cs typeface="+mn-cs"/>
              </a:rPr>
              <a:t>740 V</a:t>
            </a:r>
            <a:r>
              <a:rPr lang="en-US" sz="1200" kern="1200" dirty="0" smtClean="0">
                <a:solidFill>
                  <a:schemeClr val="tx1"/>
                </a:solidFill>
                <a:latin typeface="+mn-lt"/>
                <a:ea typeface="+mn-ea"/>
                <a:cs typeface="+mn-cs"/>
              </a:rPr>
              <a:t>  until the storage system provide all the available energy bringing his voltage to the value  at </a:t>
            </a:r>
            <a:r>
              <a:rPr lang="en-US" sz="1200" i="1" kern="1200" dirty="0" smtClean="0">
                <a:solidFill>
                  <a:schemeClr val="tx1"/>
                </a:solidFill>
                <a:latin typeface="+mn-lt"/>
                <a:ea typeface="+mn-ea"/>
                <a:cs typeface="+mn-cs"/>
              </a:rPr>
              <a:t>t </a:t>
            </a:r>
            <a:r>
              <a:rPr lang="en-US" sz="1200" kern="1200" dirty="0" smtClean="0">
                <a:solidFill>
                  <a:schemeClr val="tx1"/>
                </a:solidFill>
                <a:latin typeface="+mn-lt"/>
                <a:ea typeface="+mn-ea"/>
                <a:cs typeface="+mn-cs"/>
              </a:rPr>
              <a:t>= 30 s. Instead, during the braking phase  the operations of braking chopper involve only the "spillway" functionality (cyan line Fig. on the right) as previously described while </a:t>
            </a:r>
            <a:r>
              <a:rPr lang="en-US" sz="1200" kern="1200" dirty="0" err="1" smtClean="0">
                <a:solidFill>
                  <a:schemeClr val="tx1"/>
                </a:solidFill>
                <a:latin typeface="+mn-lt"/>
                <a:ea typeface="+mn-ea"/>
                <a:cs typeface="+mn-cs"/>
              </a:rPr>
              <a:t>Supercapacitors</a:t>
            </a:r>
            <a:r>
              <a:rPr lang="en-US" sz="1200" kern="1200" dirty="0" smtClean="0">
                <a:solidFill>
                  <a:schemeClr val="tx1"/>
                </a:solidFill>
                <a:latin typeface="+mn-lt"/>
                <a:ea typeface="+mn-ea"/>
                <a:cs typeface="+mn-cs"/>
              </a:rPr>
              <a:t> store the energy differently dissipated. The control manages with the charge of SESS holding the value of dc-link voltage of dc/dc converter (blue line Fig. on the left) near the reference value of 770V.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err="1" smtClean="0">
                <a:solidFill>
                  <a:schemeClr val="tx1"/>
                </a:solidFill>
                <a:latin typeface="+mn-lt"/>
                <a:ea typeface="+mn-ea"/>
                <a:cs typeface="+mn-cs"/>
              </a:rPr>
              <a:t>It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clear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that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looking</a:t>
            </a:r>
            <a:r>
              <a:rPr lang="it-IT" sz="1200" kern="1200" dirty="0" smtClean="0">
                <a:solidFill>
                  <a:schemeClr val="tx1"/>
                </a:solidFill>
                <a:latin typeface="+mn-lt"/>
                <a:ea typeface="+mn-ea"/>
                <a:cs typeface="+mn-cs"/>
              </a:rPr>
              <a:t> at </a:t>
            </a:r>
            <a:r>
              <a:rPr lang="it-IT" sz="1200" kern="1200" dirty="0" err="1" smtClean="0">
                <a:solidFill>
                  <a:schemeClr val="tx1"/>
                </a:solidFill>
                <a:latin typeface="+mn-lt"/>
                <a:ea typeface="+mn-ea"/>
                <a:cs typeface="+mn-cs"/>
              </a:rPr>
              <a:t>energy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provided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from</a:t>
            </a:r>
            <a:r>
              <a:rPr lang="it-IT" sz="1200" kern="1200" dirty="0" smtClean="0">
                <a:solidFill>
                  <a:schemeClr val="tx1"/>
                </a:solidFill>
                <a:latin typeface="+mn-lt"/>
                <a:ea typeface="+mn-ea"/>
                <a:cs typeface="+mn-cs"/>
              </a:rPr>
              <a:t> ES </a:t>
            </a:r>
            <a:r>
              <a:rPr lang="it-IT" sz="1200" kern="1200" dirty="0" err="1" smtClean="0">
                <a:solidFill>
                  <a:schemeClr val="tx1"/>
                </a:solidFill>
                <a:latin typeface="+mn-lt"/>
                <a:ea typeface="+mn-ea"/>
                <a:cs typeface="+mn-cs"/>
              </a:rPr>
              <a:t>during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traction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phase</a:t>
            </a:r>
            <a:r>
              <a:rPr lang="it-IT" sz="1200" kern="1200" dirty="0" smtClean="0">
                <a:solidFill>
                  <a:schemeClr val="tx1"/>
                </a:solidFill>
                <a:latin typeface="+mn-lt"/>
                <a:ea typeface="+mn-ea"/>
                <a:cs typeface="+mn-cs"/>
              </a:rPr>
              <a:t>, the SESS </a:t>
            </a:r>
            <a:r>
              <a:rPr lang="it-IT" sz="1200" kern="1200" dirty="0" err="1" smtClean="0">
                <a:solidFill>
                  <a:schemeClr val="tx1"/>
                </a:solidFill>
                <a:latin typeface="+mn-lt"/>
                <a:ea typeface="+mn-ea"/>
                <a:cs typeface="+mn-cs"/>
              </a:rPr>
              <a:t>supports</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power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line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using</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energy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previously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stored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sustain</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propulsion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unit</a:t>
            </a:r>
            <a:r>
              <a:rPr lang="it-IT" sz="1200" kern="1200" dirty="0" smtClean="0">
                <a:solidFill>
                  <a:schemeClr val="tx1"/>
                </a:solidFill>
                <a:latin typeface="+mn-lt"/>
                <a:ea typeface="+mn-ea"/>
                <a:cs typeface="+mn-cs"/>
              </a:rPr>
              <a:t> and the </a:t>
            </a:r>
            <a:r>
              <a:rPr lang="it-IT" sz="1200" kern="1200" dirty="0" err="1" smtClean="0">
                <a:solidFill>
                  <a:schemeClr val="tx1"/>
                </a:solidFill>
                <a:latin typeface="+mn-lt"/>
                <a:ea typeface="+mn-ea"/>
                <a:cs typeface="+mn-cs"/>
              </a:rPr>
              <a:t>losses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line</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braking</a:t>
            </a:r>
            <a:r>
              <a:rPr lang="it-IT" sz="1200" kern="1200" dirty="0" smtClean="0">
                <a:solidFill>
                  <a:schemeClr val="tx1"/>
                </a:solidFill>
                <a:latin typeface="+mn-lt"/>
                <a:ea typeface="+mn-ea"/>
                <a:cs typeface="+mn-cs"/>
              </a:rPr>
              <a:t>, SESS </a:t>
            </a:r>
            <a:r>
              <a:rPr lang="it-IT" sz="1200" kern="1200" dirty="0" err="1" smtClean="0">
                <a:solidFill>
                  <a:schemeClr val="tx1"/>
                </a:solidFill>
                <a:latin typeface="+mn-lt"/>
                <a:ea typeface="+mn-ea"/>
                <a:cs typeface="+mn-cs"/>
              </a:rPr>
              <a:t>allows</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recovering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a </a:t>
            </a:r>
            <a:r>
              <a:rPr lang="it-IT" sz="1200" kern="1200" dirty="0" err="1" smtClean="0">
                <a:solidFill>
                  <a:schemeClr val="tx1"/>
                </a:solidFill>
                <a:latin typeface="+mn-lt"/>
                <a:ea typeface="+mn-ea"/>
                <a:cs typeface="+mn-cs"/>
              </a:rPr>
              <a:t>large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amount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energy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regenerated</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line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limiting</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operations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braking</a:t>
            </a:r>
            <a:r>
              <a:rPr lang="it-IT" sz="1200" kern="1200" dirty="0" smtClean="0">
                <a:solidFill>
                  <a:schemeClr val="tx1"/>
                </a:solidFill>
                <a:latin typeface="+mn-lt"/>
                <a:ea typeface="+mn-ea"/>
                <a:cs typeface="+mn-cs"/>
              </a:rPr>
              <a:t> chopper. </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err="1" smtClean="0"/>
              <a:t>bbbb</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31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a:t>
            </a:r>
            <a:r>
              <a:rPr lang="en-GB" baseline="0" dirty="0" smtClean="0"/>
              <a:t> Summary of Credits</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Thanks</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33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 activity research is focused on </a:t>
            </a:r>
            <a:r>
              <a:rPr lang="en-US" sz="1200" u="sng" kern="1200" dirty="0" smtClean="0">
                <a:solidFill>
                  <a:schemeClr val="tx1"/>
                </a:solidFill>
                <a:latin typeface="+mn-lt"/>
                <a:ea typeface="+mn-ea"/>
                <a:cs typeface="+mn-cs"/>
              </a:rPr>
              <a:t>Electrical Traction Drives and Energy Storage Systems for high energy performance and reliability in Light Railway Systems</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In </a:t>
            </a:r>
            <a:r>
              <a:rPr lang="it-IT" sz="1200" kern="1200" dirty="0" err="1" smtClean="0">
                <a:solidFill>
                  <a:schemeClr val="tx1"/>
                </a:solidFill>
                <a:latin typeface="+mn-lt"/>
                <a:ea typeface="+mn-ea"/>
                <a:cs typeface="+mn-cs"/>
              </a:rPr>
              <a:t>general</a:t>
            </a:r>
            <a:r>
              <a:rPr lang="it-IT" sz="1200" kern="1200" dirty="0" smtClean="0">
                <a:solidFill>
                  <a:schemeClr val="tx1"/>
                </a:solidFill>
                <a:latin typeface="+mn-lt"/>
                <a:ea typeface="+mn-ea"/>
                <a:cs typeface="+mn-cs"/>
              </a:rPr>
              <a:t>, a </a:t>
            </a:r>
            <a:r>
              <a:rPr lang="it-IT" sz="1200" i="1" kern="1200" dirty="0" err="1" smtClean="0">
                <a:solidFill>
                  <a:schemeClr val="tx1"/>
                </a:solidFill>
                <a:latin typeface="+mn-lt"/>
                <a:ea typeface="+mn-ea"/>
                <a:cs typeface="+mn-cs"/>
              </a:rPr>
              <a:t>Transportation</a:t>
            </a:r>
            <a:r>
              <a:rPr lang="it-IT" sz="1200" i="1" kern="1200" dirty="0" smtClean="0">
                <a:solidFill>
                  <a:schemeClr val="tx1"/>
                </a:solidFill>
                <a:latin typeface="+mn-lt"/>
                <a:ea typeface="+mn-ea"/>
                <a:cs typeface="+mn-cs"/>
              </a:rPr>
              <a:t> System</a:t>
            </a:r>
            <a:r>
              <a:rPr lang="it-IT" sz="1200" kern="1200" dirty="0" smtClean="0">
                <a:solidFill>
                  <a:schemeClr val="tx1"/>
                </a:solidFill>
                <a:latin typeface="+mn-lt"/>
                <a:ea typeface="+mn-ea"/>
                <a:cs typeface="+mn-cs"/>
              </a:rPr>
              <a:t> can </a:t>
            </a:r>
            <a:r>
              <a:rPr lang="it-IT" sz="1200" kern="1200" dirty="0" err="1" smtClean="0">
                <a:solidFill>
                  <a:schemeClr val="tx1"/>
                </a:solidFill>
                <a:latin typeface="+mn-lt"/>
                <a:ea typeface="+mn-ea"/>
                <a:cs typeface="+mn-cs"/>
              </a:rPr>
              <a:t>be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defined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as</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combination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elements</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their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interactions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which</a:t>
            </a:r>
            <a:r>
              <a:rPr lang="it-IT" sz="1200" kern="1200" dirty="0" smtClean="0">
                <a:solidFill>
                  <a:schemeClr val="tx1"/>
                </a:solidFill>
                <a:latin typeface="+mn-lt"/>
                <a:ea typeface="+mn-ea"/>
                <a:cs typeface="+mn-cs"/>
              </a:rPr>
              <a:t> produce the </a:t>
            </a:r>
            <a:r>
              <a:rPr lang="it-IT" sz="1200" kern="1200" dirty="0" err="1" smtClean="0">
                <a:solidFill>
                  <a:schemeClr val="tx1"/>
                </a:solidFill>
                <a:latin typeface="+mn-lt"/>
                <a:ea typeface="+mn-ea"/>
                <a:cs typeface="+mn-cs"/>
              </a:rPr>
              <a:t>demand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for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travel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within</a:t>
            </a:r>
            <a:r>
              <a:rPr lang="it-IT" sz="1200" kern="1200" dirty="0" smtClean="0">
                <a:solidFill>
                  <a:schemeClr val="tx1"/>
                </a:solidFill>
                <a:latin typeface="+mn-lt"/>
                <a:ea typeface="+mn-ea"/>
                <a:cs typeface="+mn-cs"/>
              </a:rPr>
              <a:t> a </a:t>
            </a:r>
            <a:r>
              <a:rPr lang="it-IT" sz="1200" kern="1200" dirty="0" err="1" smtClean="0">
                <a:solidFill>
                  <a:schemeClr val="tx1"/>
                </a:solidFill>
                <a:latin typeface="+mn-lt"/>
                <a:ea typeface="+mn-ea"/>
                <a:cs typeface="+mn-cs"/>
              </a:rPr>
              <a:t>given</a:t>
            </a:r>
            <a:r>
              <a:rPr lang="it-IT" sz="1200" kern="1200" dirty="0" smtClean="0">
                <a:solidFill>
                  <a:schemeClr val="tx1"/>
                </a:solidFill>
                <a:latin typeface="+mn-lt"/>
                <a:ea typeface="+mn-ea"/>
                <a:cs typeface="+mn-cs"/>
              </a:rPr>
              <a:t> area and the </a:t>
            </a:r>
            <a:r>
              <a:rPr lang="it-IT" sz="1200" kern="1200" dirty="0" err="1" smtClean="0">
                <a:solidFill>
                  <a:schemeClr val="tx1"/>
                </a:solidFill>
                <a:latin typeface="+mn-lt"/>
                <a:ea typeface="+mn-ea"/>
                <a:cs typeface="+mn-cs"/>
              </a:rPr>
              <a:t>supply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transportation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services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satisfy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demand</a:t>
            </a:r>
            <a:r>
              <a:rPr lang="it-IT" sz="1200" kern="1200" dirty="0" smtClean="0">
                <a:solidFill>
                  <a:schemeClr val="tx1"/>
                </a:solidFill>
                <a:latin typeface="+mn-lt"/>
                <a:ea typeface="+mn-ea"/>
                <a:cs typeface="+mn-cs"/>
              </a:rPr>
              <a:t>. </a:t>
            </a:r>
          </a:p>
          <a:p>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substantial advantage of electric railways compared to other modes of transportation is the use of electric energy, which allows the utilization of different  primary energy sources ALLOWING THE REDUCTION OF CO</a:t>
            </a:r>
            <a:r>
              <a:rPr lang="en-US" sz="1200" kern="1200" baseline="-25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EMISSIONS, and then a lower ENVIRONMENTAL IMPACT compared to the others Transportation modes.</a:t>
            </a:r>
            <a:endParaRPr lang="it-IT" sz="1200" kern="1200" dirty="0" smtClean="0">
              <a:solidFill>
                <a:schemeClr val="tx1"/>
              </a:solidFill>
              <a:latin typeface="+mn-lt"/>
              <a:ea typeface="+mn-ea"/>
              <a:cs typeface="+mn-cs"/>
            </a:endParaRPr>
          </a:p>
          <a:p>
            <a:endParaRPr lang="en-GB" dirty="0" smtClean="0"/>
          </a:p>
          <a:p>
            <a:r>
              <a:rPr lang="en-US" sz="1200" kern="1200" dirty="0" smtClean="0">
                <a:solidFill>
                  <a:schemeClr val="tx1"/>
                </a:solidFill>
                <a:latin typeface="+mn-lt"/>
                <a:ea typeface="+mn-ea"/>
                <a:cs typeface="+mn-cs"/>
              </a:rPr>
              <a:t>From this perspective, PUBLIC TRANSPORT BECOME CRUCIAL and this has lead  the spread in all major cities of railway </a:t>
            </a:r>
            <a:r>
              <a:rPr lang="en-US" sz="1200" i="1" kern="1200" dirty="0" smtClean="0">
                <a:solidFill>
                  <a:schemeClr val="tx1"/>
                </a:solidFill>
                <a:latin typeface="+mn-lt"/>
                <a:ea typeface="+mn-ea"/>
                <a:cs typeface="+mn-cs"/>
              </a:rPr>
              <a:t>urban transport systems .</a:t>
            </a:r>
          </a:p>
          <a:p>
            <a:endParaRPr lang="en-US"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be more specific, </a:t>
            </a:r>
            <a:r>
              <a:rPr lang="en-US" sz="1200" i="1" kern="1200" dirty="0" smtClean="0">
                <a:solidFill>
                  <a:schemeClr val="tx1"/>
                </a:solidFill>
                <a:latin typeface="+mn-lt"/>
                <a:ea typeface="+mn-ea"/>
                <a:cs typeface="+mn-cs"/>
              </a:rPr>
              <a:t>Light Rail</a:t>
            </a:r>
            <a:r>
              <a:rPr lang="en-US" sz="1200" kern="1200" dirty="0" smtClean="0">
                <a:solidFill>
                  <a:schemeClr val="tx1"/>
                </a:solidFill>
                <a:latin typeface="+mn-lt"/>
                <a:ea typeface="+mn-ea"/>
                <a:cs typeface="+mn-cs"/>
              </a:rPr>
              <a:t> is a particular tram system, utilized for urban and suburban passengers transport that allows higher speed values and higher flow rates compared to </a:t>
            </a:r>
            <a:r>
              <a:rPr lang="en-US" sz="1200" i="1" kern="1200" dirty="0" smtClean="0">
                <a:solidFill>
                  <a:schemeClr val="tx1"/>
                </a:solidFill>
                <a:latin typeface="+mn-lt"/>
                <a:ea typeface="+mn-ea"/>
                <a:cs typeface="+mn-cs"/>
              </a:rPr>
              <a:t>Tram</a:t>
            </a:r>
            <a:r>
              <a:rPr lang="en-US" sz="1200" kern="1200" dirty="0" smtClean="0">
                <a:solidFill>
                  <a:schemeClr val="tx1"/>
                </a:solidFill>
                <a:latin typeface="+mn-lt"/>
                <a:ea typeface="+mn-ea"/>
                <a:cs typeface="+mn-cs"/>
              </a:rPr>
              <a:t> and in Figure  is drawn a </a:t>
            </a:r>
            <a:r>
              <a:rPr lang="en-US" sz="1200" i="1" kern="1200" dirty="0" smtClean="0">
                <a:solidFill>
                  <a:schemeClr val="tx1"/>
                </a:solidFill>
                <a:latin typeface="+mn-lt"/>
                <a:ea typeface="+mn-ea"/>
                <a:cs typeface="+mn-cs"/>
              </a:rPr>
              <a:t>Light Railway System </a:t>
            </a:r>
            <a:r>
              <a:rPr lang="en-US" sz="1200" kern="1200" dirty="0" smtClean="0">
                <a:solidFill>
                  <a:schemeClr val="tx1"/>
                </a:solidFill>
                <a:latin typeface="+mn-lt"/>
                <a:ea typeface="+mn-ea"/>
                <a:cs typeface="+mn-cs"/>
              </a:rPr>
              <a:t>considered in the next developments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Statistic evaluation of a vehicle energy division (UITP - International Association of Public Transport) reports that the available braking energy is the </a:t>
            </a:r>
            <a:r>
              <a:rPr lang="en-US" sz="1200" b="1" kern="1200" dirty="0" smtClean="0">
                <a:solidFill>
                  <a:schemeClr val="tx1"/>
                </a:solidFill>
                <a:latin typeface="+mn-lt"/>
                <a:ea typeface="+mn-ea"/>
                <a:cs typeface="+mn-cs"/>
              </a:rPr>
              <a:t>42%</a:t>
            </a:r>
            <a:r>
              <a:rPr lang="en-US" sz="1200" kern="1200" dirty="0" smtClean="0">
                <a:solidFill>
                  <a:schemeClr val="tx1"/>
                </a:solidFill>
                <a:latin typeface="+mn-lt"/>
                <a:ea typeface="+mn-ea"/>
                <a:cs typeface="+mn-cs"/>
              </a:rPr>
              <a:t> of the overall absorbed one. A part of this energy is recovered by the contact line (</a:t>
            </a:r>
            <a:r>
              <a:rPr lang="en-US" sz="1200" b="1" kern="12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and the remaining (</a:t>
            </a:r>
            <a:r>
              <a:rPr lang="en-US" sz="1200" b="1" kern="1200" dirty="0" smtClean="0">
                <a:solidFill>
                  <a:schemeClr val="tx1"/>
                </a:solidFill>
                <a:latin typeface="+mn-lt"/>
                <a:ea typeface="+mn-ea"/>
                <a:cs typeface="+mn-cs"/>
              </a:rPr>
              <a:t>15%</a:t>
            </a:r>
            <a:r>
              <a:rPr lang="en-US" sz="1200" kern="1200" dirty="0" smtClean="0">
                <a:solidFill>
                  <a:schemeClr val="tx1"/>
                </a:solidFill>
                <a:latin typeface="+mn-lt"/>
                <a:ea typeface="+mn-ea"/>
                <a:cs typeface="+mn-cs"/>
              </a:rPr>
              <a:t>) could be stored ( with the help of energy storage systems)  rather than lost.</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Therefore the introduction of new solutions able to improve efficiency, costs, reliability and security of the various subsystems of the railway vehicles is mandatory in order to meet the continuously evolving market challenges.  In Figure are highlighted different ways for  improvements concerning energy efficiency and reliability in rail transport, such as: </a:t>
            </a:r>
            <a:r>
              <a:rPr lang="en-US" sz="1200" b="1" kern="1200" dirty="0" smtClean="0">
                <a:solidFill>
                  <a:schemeClr val="tx1"/>
                </a:solidFill>
                <a:latin typeface="+mn-lt"/>
                <a:ea typeface="+mn-ea"/>
                <a:cs typeface="+mn-cs"/>
              </a:rPr>
              <a:t>Energy storage Systems</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Reduction of Transducers</a:t>
            </a:r>
            <a:r>
              <a:rPr lang="en-US" sz="1200" kern="1200" dirty="0" smtClean="0">
                <a:solidFill>
                  <a:schemeClr val="tx1"/>
                </a:solidFill>
                <a:latin typeface="+mn-lt"/>
                <a:ea typeface="+mn-ea"/>
                <a:cs typeface="+mn-cs"/>
              </a:rPr>
              <a:t> or even </a:t>
            </a:r>
            <a:r>
              <a:rPr lang="en-US" sz="1200" b="1" kern="1200" dirty="0" smtClean="0">
                <a:solidFill>
                  <a:schemeClr val="tx1"/>
                </a:solidFill>
                <a:latin typeface="+mn-lt"/>
                <a:ea typeface="+mn-ea"/>
                <a:cs typeface="+mn-cs"/>
              </a:rPr>
              <a:t>Braking losses Reductio</a:t>
            </a:r>
            <a:r>
              <a:rPr lang="en-US" sz="1200" kern="1200" dirty="0" smtClean="0">
                <a:solidFill>
                  <a:schemeClr val="tx1"/>
                </a:solidFill>
                <a:latin typeface="+mn-lt"/>
                <a:ea typeface="+mn-ea"/>
                <a:cs typeface="+mn-cs"/>
              </a:rPr>
              <a:t>n or </a:t>
            </a:r>
            <a:r>
              <a:rPr lang="en-US" sz="1200" b="1" kern="1200" dirty="0" smtClean="0">
                <a:solidFill>
                  <a:schemeClr val="tx1"/>
                </a:solidFill>
                <a:latin typeface="+mn-lt"/>
                <a:ea typeface="+mn-ea"/>
                <a:cs typeface="+mn-cs"/>
              </a:rPr>
              <a:t>Weight and Size reduction</a:t>
            </a:r>
            <a:r>
              <a:rPr lang="en-US"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my work have been pointed out control strategies and a design method to carry out at different levels improvements in railway field in terms of </a:t>
            </a:r>
            <a:r>
              <a:rPr lang="en-US" sz="1200" b="1" kern="1200" dirty="0" smtClean="0">
                <a:solidFill>
                  <a:schemeClr val="tx1"/>
                </a:solidFill>
                <a:latin typeface="+mn-lt"/>
                <a:ea typeface="+mn-ea"/>
                <a:cs typeface="+mn-cs"/>
              </a:rPr>
              <a:t>energy efficiency</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reliability</a:t>
            </a:r>
            <a:r>
              <a:rPr lang="en-US" sz="1200" kern="1200" dirty="0" smtClean="0">
                <a:solidFill>
                  <a:schemeClr val="tx1"/>
                </a:solidFill>
                <a:latin typeface="+mn-lt"/>
                <a:ea typeface="+mn-ea"/>
                <a:cs typeface="+mn-cs"/>
              </a:rPr>
              <a:t> ; in particular :</a:t>
            </a:r>
          </a:p>
          <a:p>
            <a:endParaRPr lang="it-IT" sz="1200" kern="1200" dirty="0" smtClean="0">
              <a:solidFill>
                <a:schemeClr val="tx1"/>
              </a:solidFill>
              <a:latin typeface="+mn-lt"/>
              <a:ea typeface="+mn-ea"/>
              <a:cs typeface="+mn-cs"/>
            </a:endParaRPr>
          </a:p>
          <a:p>
            <a:pPr marL="228600" indent="-228600">
              <a:buAutoNum type="arabicParenR"/>
            </a:pPr>
            <a:r>
              <a:rPr lang="en-US" sz="1200" kern="1200" dirty="0" smtClean="0">
                <a:solidFill>
                  <a:schemeClr val="tx1"/>
                </a:solidFill>
                <a:latin typeface="+mn-lt"/>
                <a:ea typeface="+mn-ea"/>
                <a:cs typeface="+mn-cs"/>
              </a:rPr>
              <a:t>Exploiting the possibility of introduce Speed </a:t>
            </a:r>
            <a:r>
              <a:rPr lang="en-US" sz="1200" kern="1200" dirty="0" err="1" smtClean="0">
                <a:solidFill>
                  <a:schemeClr val="tx1"/>
                </a:solidFill>
                <a:latin typeface="+mn-lt"/>
                <a:ea typeface="+mn-ea"/>
                <a:cs typeface="+mn-cs"/>
              </a:rPr>
              <a:t>Sensorless</a:t>
            </a:r>
            <a:r>
              <a:rPr lang="en-US" sz="1200" kern="1200" dirty="0" smtClean="0">
                <a:solidFill>
                  <a:schemeClr val="tx1"/>
                </a:solidFill>
                <a:latin typeface="+mn-lt"/>
                <a:ea typeface="+mn-ea"/>
                <a:cs typeface="+mn-cs"/>
              </a:rPr>
              <a:t> Vector Control Strategies in traditional architectures of a vehicle equipped either with Induction Motor  or Permanent Magnet Synchronous Motor drives;</a:t>
            </a:r>
          </a:p>
          <a:p>
            <a:pPr marL="228600" indent="-228600">
              <a:buAutoNum type="arabicParenR"/>
            </a:pP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To find a way for Design to range of </a:t>
            </a:r>
            <a:r>
              <a:rPr lang="en-US" sz="1200" kern="1200" dirty="0" err="1" smtClean="0">
                <a:solidFill>
                  <a:schemeClr val="tx1"/>
                </a:solidFill>
                <a:latin typeface="+mn-lt"/>
                <a:ea typeface="+mn-ea"/>
                <a:cs typeface="+mn-cs"/>
              </a:rPr>
              <a:t>Supercapacitors</a:t>
            </a:r>
            <a:r>
              <a:rPr lang="en-US" sz="1200" kern="1200" dirty="0" smtClean="0">
                <a:solidFill>
                  <a:schemeClr val="tx1"/>
                </a:solidFill>
                <a:latin typeface="+mn-lt"/>
                <a:ea typeface="+mn-ea"/>
                <a:cs typeface="+mn-cs"/>
              </a:rPr>
              <a:t> Energy Storage Systems on board of a real Light Vehicle in conditions of power supply gaps ;</a:t>
            </a:r>
          </a:p>
          <a:p>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Introducing a Control Strategy for Energy Management of </a:t>
            </a:r>
            <a:r>
              <a:rPr lang="en-US" sz="1200" kern="1200" dirty="0" err="1" smtClean="0">
                <a:solidFill>
                  <a:schemeClr val="tx1"/>
                </a:solidFill>
                <a:latin typeface="+mn-lt"/>
                <a:ea typeface="+mn-ea"/>
                <a:cs typeface="+mn-cs"/>
              </a:rPr>
              <a:t>Supercapacitors</a:t>
            </a:r>
            <a:r>
              <a:rPr lang="en-US" sz="1200" kern="1200" dirty="0" smtClean="0">
                <a:solidFill>
                  <a:schemeClr val="tx1"/>
                </a:solidFill>
                <a:latin typeface="+mn-lt"/>
                <a:ea typeface="+mn-ea"/>
                <a:cs typeface="+mn-cs"/>
              </a:rPr>
              <a:t> energy storage Systems (SESS) in Stationary configuration for a Light Railway System and validate it through Experimental Tests.</a:t>
            </a:r>
            <a:endParaRPr lang="en-GB"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 utility to remove speed or position sensor is usually linked to different reasons as </a:t>
            </a:r>
            <a:r>
              <a:rPr lang="en-US" sz="1200" b="1" kern="1200" dirty="0" smtClean="0">
                <a:solidFill>
                  <a:schemeClr val="tx1"/>
                </a:solidFill>
                <a:latin typeface="+mn-lt"/>
                <a:ea typeface="+mn-ea"/>
                <a:cs typeface="+mn-cs"/>
              </a:rPr>
              <a:t>cost </a:t>
            </a:r>
            <a:r>
              <a:rPr lang="en-US" sz="1200" b="0" kern="1200" dirty="0" smtClean="0">
                <a:solidFill>
                  <a:schemeClr val="tx1"/>
                </a:solidFill>
                <a:latin typeface="+mn-lt"/>
                <a:ea typeface="+mn-ea"/>
                <a:cs typeface="+mn-cs"/>
              </a:rPr>
              <a:t>, to </a:t>
            </a:r>
            <a:r>
              <a:rPr lang="en-US" sz="1200" b="1" kern="1200" dirty="0" smtClean="0">
                <a:solidFill>
                  <a:schemeClr val="tx1"/>
                </a:solidFill>
                <a:latin typeface="+mn-lt"/>
                <a:ea typeface="+mn-ea"/>
                <a:cs typeface="+mn-cs"/>
              </a:rPr>
              <a:t>improve reliability, reduce maintenance </a:t>
            </a:r>
            <a:r>
              <a:rPr lang="en-US" sz="1200" b="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increase motor rated power</a:t>
            </a:r>
            <a:r>
              <a:rPr lang="en-US" sz="1200" b="0" kern="1200" dirty="0" smtClean="0">
                <a:solidFill>
                  <a:schemeClr val="tx1"/>
                </a:solidFill>
                <a:latin typeface="+mn-lt"/>
                <a:ea typeface="+mn-ea"/>
                <a:cs typeface="+mn-cs"/>
              </a:rPr>
              <a:t>, taking advantage by the space usually reserved to speed and position sensors and their accessories.</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Different </a:t>
            </a:r>
            <a:r>
              <a:rPr lang="en-US" sz="1200" kern="1200" dirty="0" err="1" smtClean="0">
                <a:solidFill>
                  <a:schemeClr val="tx1"/>
                </a:solidFill>
                <a:latin typeface="+mn-lt"/>
                <a:ea typeface="+mn-ea"/>
                <a:cs typeface="+mn-cs"/>
              </a:rPr>
              <a:t>sensorless</a:t>
            </a:r>
            <a:r>
              <a:rPr lang="en-US" sz="1200" kern="1200" dirty="0" smtClean="0">
                <a:solidFill>
                  <a:schemeClr val="tx1"/>
                </a:solidFill>
                <a:latin typeface="+mn-lt"/>
                <a:ea typeface="+mn-ea"/>
                <a:cs typeface="+mn-cs"/>
              </a:rPr>
              <a:t> control strategies are commonly used in IM and PMSM drives.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schemes that have excellent performance even in open loop. Their operations in open loop implies that  their behavior definitely depends on the parameters of the machine.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Otherwise, the performance of closed-loop observers are slightly dependent on the machine parameter variations .</a:t>
            </a:r>
          </a:p>
          <a:p>
            <a:endParaRPr lang="en-US"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In the </a:t>
            </a:r>
            <a:r>
              <a:rPr lang="it-IT" sz="1200" kern="1200" dirty="0" err="1" smtClean="0">
                <a:solidFill>
                  <a:schemeClr val="tx1"/>
                </a:solidFill>
                <a:latin typeface="+mn-lt"/>
                <a:ea typeface="+mn-ea"/>
                <a:cs typeface="+mn-cs"/>
              </a:rPr>
              <a:t>next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two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simple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speed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estimator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has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been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proposed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because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b="1" kern="1200" baseline="0" dirty="0" smtClean="0">
                <a:solidFill>
                  <a:schemeClr val="tx1"/>
                </a:solidFill>
                <a:latin typeface="+mn-lt"/>
                <a:ea typeface="+mn-ea"/>
                <a:cs typeface="+mn-cs"/>
              </a:rPr>
              <a:t>t</a:t>
            </a:r>
            <a:r>
              <a:rPr lang="it-IT" sz="1200" b="1" kern="1200" dirty="0" smtClean="0">
                <a:solidFill>
                  <a:schemeClr val="tx1"/>
                </a:solidFill>
                <a:latin typeface="+mn-lt"/>
                <a:ea typeface="+mn-ea"/>
                <a:cs typeface="+mn-cs"/>
              </a:rPr>
              <a:t>he </a:t>
            </a:r>
            <a:r>
              <a:rPr lang="it-IT" sz="1200" b="1" kern="1200" dirty="0" err="1" smtClean="0">
                <a:solidFill>
                  <a:schemeClr val="tx1"/>
                </a:solidFill>
                <a:latin typeface="+mn-lt"/>
                <a:ea typeface="+mn-ea"/>
                <a:cs typeface="+mn-cs"/>
              </a:rPr>
              <a:t>standardization</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of</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vehicle</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macro-components</a:t>
            </a:r>
            <a:r>
              <a:rPr lang="it-IT" sz="1200" b="1"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and </a:t>
            </a:r>
            <a:r>
              <a:rPr lang="it-IT" sz="1200" b="1" kern="1200" dirty="0" smtClean="0">
                <a:solidFill>
                  <a:schemeClr val="tx1"/>
                </a:solidFill>
                <a:latin typeface="+mn-lt"/>
                <a:ea typeface="+mn-ea"/>
                <a:cs typeface="+mn-cs"/>
              </a:rPr>
              <a:t>the </a:t>
            </a:r>
            <a:r>
              <a:rPr lang="it-IT" sz="1200" b="1" kern="1200" dirty="0" err="1" smtClean="0">
                <a:solidFill>
                  <a:schemeClr val="tx1"/>
                </a:solidFill>
                <a:latin typeface="+mn-lt"/>
                <a:ea typeface="+mn-ea"/>
                <a:cs typeface="+mn-cs"/>
              </a:rPr>
              <a:t>requirement</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of</a:t>
            </a:r>
            <a:r>
              <a:rPr lang="it-IT" sz="1200" b="1" kern="1200" dirty="0" smtClean="0">
                <a:solidFill>
                  <a:schemeClr val="tx1"/>
                </a:solidFill>
                <a:latin typeface="+mn-lt"/>
                <a:ea typeface="+mn-ea"/>
                <a:cs typeface="+mn-cs"/>
              </a:rPr>
              <a:t> reduce the </a:t>
            </a:r>
            <a:r>
              <a:rPr lang="it-IT" sz="1200" b="1" kern="1200" dirty="0" err="1" smtClean="0">
                <a:solidFill>
                  <a:schemeClr val="tx1"/>
                </a:solidFill>
                <a:latin typeface="+mn-lt"/>
                <a:ea typeface="+mn-ea"/>
                <a:cs typeface="+mn-cs"/>
              </a:rPr>
              <a:t>number</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of</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transducers</a:t>
            </a:r>
            <a:r>
              <a:rPr lang="it-IT" sz="1200" b="1" kern="1200" dirty="0" smtClean="0">
                <a:solidFill>
                  <a:schemeClr val="tx1"/>
                </a:solidFill>
                <a:latin typeface="+mn-lt"/>
                <a:ea typeface="+mn-ea"/>
                <a:cs typeface="+mn-cs"/>
              </a:rPr>
              <a:t>.</a:t>
            </a:r>
            <a:r>
              <a:rPr lang="it-IT" sz="1200" b="1"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GB" b="0"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3993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39939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olo e contenut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39939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CasellaDiTesto 1"/>
          <p:cNvSpPr txBox="1"/>
          <p:nvPr userDrawn="1"/>
        </p:nvSpPr>
        <p:spPr>
          <a:xfrm>
            <a:off x="107504" y="6309320"/>
            <a:ext cx="1872208" cy="338554"/>
          </a:xfrm>
          <a:prstGeom prst="rect">
            <a:avLst/>
          </a:prstGeom>
          <a:noFill/>
        </p:spPr>
        <p:txBody>
          <a:bodyPr wrap="square" rtlCol="0">
            <a:spAutoFit/>
          </a:bodyPr>
          <a:lstStyle/>
          <a:p>
            <a:r>
              <a:rPr lang="it-IT" sz="1600" dirty="0" smtClean="0">
                <a:solidFill>
                  <a:srgbClr val="FF0000"/>
                </a:solidFill>
              </a:rPr>
              <a:t>24/2/2017</a:t>
            </a:r>
            <a:endParaRPr lang="it-IT" sz="1600" dirty="0">
              <a:solidFill>
                <a:srgbClr val="FF0000"/>
              </a:solidFill>
            </a:endParaRPr>
          </a:p>
        </p:txBody>
      </p:sp>
      <p:sp>
        <p:nvSpPr>
          <p:cNvPr id="3" name="CasellaDiTesto 2"/>
          <p:cNvSpPr txBox="1"/>
          <p:nvPr userDrawn="1"/>
        </p:nvSpPr>
        <p:spPr>
          <a:xfrm>
            <a:off x="7343800" y="6309320"/>
            <a:ext cx="1620688" cy="369332"/>
          </a:xfrm>
          <a:prstGeom prst="rect">
            <a:avLst/>
          </a:prstGeom>
          <a:noFill/>
        </p:spPr>
        <p:txBody>
          <a:bodyPr wrap="square" rtlCol="0">
            <a:spAutoFit/>
          </a:bodyPr>
          <a:lstStyle/>
          <a:p>
            <a:r>
              <a:rPr lang="it-IT" baseline="0" dirty="0" smtClean="0">
                <a:solidFill>
                  <a:srgbClr val="FF0000"/>
                </a:solidFill>
              </a:rPr>
              <a:t> &lt;N&gt;</a:t>
            </a:r>
            <a:r>
              <a:rPr lang="it-IT" dirty="0" smtClean="0">
                <a:solidFill>
                  <a:srgbClr val="FF0000"/>
                </a:solidFill>
              </a:rPr>
              <a:t> </a:t>
            </a:r>
            <a:endParaRPr lang="it-IT" dirty="0">
              <a:solidFill>
                <a:srgbClr val="FF0000"/>
              </a:solidFill>
            </a:endParaRPr>
          </a:p>
        </p:txBody>
      </p:sp>
    </p:spTree>
    <p:extLst>
      <p:ext uri="{BB962C8B-B14F-4D97-AF65-F5344CB8AC3E}">
        <p14:creationId xmlns="" xmlns:p14="http://schemas.microsoft.com/office/powerpoint/2010/main" val="8317431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3993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0" y="15405"/>
            <a:ext cx="2340000" cy="1080000"/>
          </a:xfrm>
          <a:prstGeom prst="rect">
            <a:avLst/>
          </a:prstGeom>
        </p:spPr>
      </p:pic>
      <p:cxnSp>
        <p:nvCxnSpPr>
          <p:cNvPr id="8" name="Connettore 1 7"/>
          <p:cNvCxnSpPr/>
          <p:nvPr userDrawn="1"/>
        </p:nvCxnSpPr>
        <p:spPr>
          <a:xfrm>
            <a:off x="0" y="6165304"/>
            <a:ext cx="334786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userDrawn="1"/>
        </p:nvCxnSpPr>
        <p:spPr>
          <a:xfrm>
            <a:off x="5832032" y="6165304"/>
            <a:ext cx="331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Picture 2" descr="C:\Users\Daniele\Desktop\Daniele\Università\Dottorato\Dottorato ITEE\Sito Web\logo unina.jpg"/>
          <p:cNvPicPr>
            <a:picLocks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559284" y="5857892"/>
            <a:ext cx="2052000" cy="57150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asellaDiTesto 11"/>
          <p:cNvSpPr txBox="1"/>
          <p:nvPr userDrawn="1"/>
        </p:nvSpPr>
        <p:spPr>
          <a:xfrm>
            <a:off x="2928926" y="6286520"/>
            <a:ext cx="3456384" cy="461665"/>
          </a:xfrm>
          <a:prstGeom prst="rect">
            <a:avLst/>
          </a:prstGeom>
          <a:noFill/>
        </p:spPr>
        <p:txBody>
          <a:bodyPr wrap="square" rtlCol="0">
            <a:spAutoFit/>
          </a:bodyPr>
          <a:lstStyle/>
          <a:p>
            <a:r>
              <a:rPr lang="it-IT" dirty="0" smtClean="0">
                <a:solidFill>
                  <a:srgbClr val="001322"/>
                </a:solidFill>
              </a:rPr>
              <a:t>Ph</a:t>
            </a:r>
            <a:r>
              <a:rPr lang="it-IT" sz="2400" dirty="0" smtClean="0">
                <a:solidFill>
                  <a:srgbClr val="FF0000"/>
                </a:solidFill>
              </a:rPr>
              <a:t>.</a:t>
            </a:r>
            <a:r>
              <a:rPr lang="it-IT" dirty="0" smtClean="0">
                <a:solidFill>
                  <a:srgbClr val="001322"/>
                </a:solidFill>
              </a:rPr>
              <a:t>D</a:t>
            </a:r>
            <a:r>
              <a:rPr lang="it-IT" dirty="0" smtClean="0">
                <a:solidFill>
                  <a:schemeClr val="tx1">
                    <a:lumMod val="50000"/>
                    <a:lumOff val="50000"/>
                  </a:schemeClr>
                </a:solidFill>
              </a:rPr>
              <a:t> </a:t>
            </a:r>
            <a:r>
              <a:rPr lang="it-IT" dirty="0" smtClean="0">
                <a:solidFill>
                  <a:srgbClr val="001322"/>
                </a:solidFill>
              </a:rPr>
              <a:t>Candidate</a:t>
            </a:r>
            <a:r>
              <a:rPr lang="it-IT" dirty="0" smtClean="0">
                <a:solidFill>
                  <a:schemeClr val="tx1">
                    <a:lumMod val="50000"/>
                    <a:lumOff val="50000"/>
                  </a:schemeClr>
                </a:solidFill>
              </a:rPr>
              <a:t> </a:t>
            </a:r>
            <a:r>
              <a:rPr lang="it-IT" dirty="0" smtClean="0">
                <a:solidFill>
                  <a:srgbClr val="FF0000"/>
                </a:solidFill>
              </a:rPr>
              <a:t>:</a:t>
            </a:r>
            <a:r>
              <a:rPr lang="it-IT" dirty="0" smtClean="0">
                <a:solidFill>
                  <a:schemeClr val="tx1">
                    <a:lumMod val="50000"/>
                    <a:lumOff val="50000"/>
                  </a:schemeClr>
                </a:solidFill>
              </a:rPr>
              <a:t> </a:t>
            </a:r>
            <a:r>
              <a:rPr lang="it-IT" dirty="0" smtClean="0">
                <a:solidFill>
                  <a:srgbClr val="001322"/>
                </a:solidFill>
                <a:effectLst>
                  <a:outerShdw blurRad="38100" dist="38100" dir="2700000" algn="tl">
                    <a:srgbClr val="000000">
                      <a:alpha val="43137"/>
                    </a:srgbClr>
                  </a:outerShdw>
                </a:effectLst>
              </a:rPr>
              <a:t>Domenico Perna</a:t>
            </a:r>
            <a:endParaRPr lang="it-IT" dirty="0">
              <a:solidFill>
                <a:srgbClr val="001322"/>
              </a:solidFill>
              <a:effectLst>
                <a:outerShdw blurRad="38100" dist="38100" dir="2700000" algn="tl">
                  <a:srgbClr val="000000">
                    <a:alpha val="43137"/>
                  </a:srgbClr>
                </a:outerShdw>
              </a:effectLst>
            </a:endParaRPr>
          </a:p>
        </p:txBody>
      </p:sp>
      <p:sp>
        <p:nvSpPr>
          <p:cNvPr id="11" name="CasellaDiTesto 10"/>
          <p:cNvSpPr txBox="1"/>
          <p:nvPr userDrawn="1"/>
        </p:nvSpPr>
        <p:spPr>
          <a:xfrm>
            <a:off x="107504" y="6309320"/>
            <a:ext cx="1872208" cy="338554"/>
          </a:xfrm>
          <a:prstGeom prst="rect">
            <a:avLst/>
          </a:prstGeom>
          <a:noFill/>
        </p:spPr>
        <p:txBody>
          <a:bodyPr wrap="square" rtlCol="0">
            <a:spAutoFit/>
          </a:bodyPr>
          <a:lstStyle/>
          <a:p>
            <a:r>
              <a:rPr lang="it-IT" sz="1600" dirty="0" smtClean="0">
                <a:solidFill>
                  <a:srgbClr val="FF0000"/>
                </a:solidFill>
              </a:rPr>
              <a:t>24/2/2017</a:t>
            </a:r>
            <a:endParaRPr lang="it-IT" sz="1600" dirty="0">
              <a:solidFill>
                <a:srgbClr val="FF0000"/>
              </a:solidFill>
            </a:endParaRPr>
          </a:p>
        </p:txBody>
      </p:sp>
      <p:sp>
        <p:nvSpPr>
          <p:cNvPr id="13" name="CasellaDiTesto 12"/>
          <p:cNvSpPr txBox="1"/>
          <p:nvPr userDrawn="1"/>
        </p:nvSpPr>
        <p:spPr>
          <a:xfrm>
            <a:off x="7343800" y="6309320"/>
            <a:ext cx="1620688" cy="369332"/>
          </a:xfrm>
          <a:prstGeom prst="rect">
            <a:avLst/>
          </a:prstGeom>
          <a:noFill/>
        </p:spPr>
        <p:txBody>
          <a:bodyPr wrap="square" rtlCol="0">
            <a:spAutoFit/>
          </a:bodyPr>
          <a:lstStyle/>
          <a:p>
            <a:r>
              <a:rPr lang="it-IT" baseline="0" dirty="0" smtClean="0">
                <a:solidFill>
                  <a:schemeClr val="tx1">
                    <a:lumMod val="50000"/>
                    <a:lumOff val="50000"/>
                  </a:schemeClr>
                </a:solidFill>
              </a:rPr>
              <a:t> </a:t>
            </a:r>
            <a:r>
              <a:rPr lang="it-IT" baseline="0" dirty="0" smtClean="0">
                <a:solidFill>
                  <a:srgbClr val="FF0000"/>
                </a:solidFill>
              </a:rPr>
              <a:t>&lt;N&gt;</a:t>
            </a:r>
            <a:r>
              <a:rPr lang="it-IT" dirty="0" smtClean="0">
                <a:solidFill>
                  <a:srgbClr val="FF0000"/>
                </a:solidFill>
              </a:rPr>
              <a:t> </a:t>
            </a:r>
            <a:endParaRPr lang="it-IT"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8" r:id="rId8"/>
    <p:sldLayoutId id="2147483679" r:id="rId9"/>
    <p:sldLayoutId id="2147483680" r:id="rId10"/>
    <p:sldLayoutId id="2147483681" r:id="rId11"/>
    <p:sldLayoutId id="2147483687"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2.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1.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1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s>
</file>

<file path=ppt/slides/_rels/slide1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emf"/></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7.jpe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70.emf"/></Relationships>
</file>

<file path=ppt/slides/_rels/slide2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72.emf"/></Relationships>
</file>

<file path=ppt/slides/_rels/slide2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74.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858148" y="6318000"/>
            <a:ext cx="360000" cy="288000"/>
          </a:xfrm>
          <a:prstGeom prst="rect">
            <a:avLst/>
          </a:prstGeom>
          <a:noFill/>
        </p:spPr>
        <p:txBody>
          <a:bodyPr wrap="square" rtlCol="0">
            <a:spAutoFit/>
          </a:bodyPr>
          <a:lstStyle/>
          <a:p>
            <a:r>
              <a:rPr lang="en-GB" sz="1600" dirty="0" smtClean="0"/>
              <a:t>1</a:t>
            </a:r>
            <a:endParaRPr lang="en-GB" sz="1600" dirty="0"/>
          </a:p>
        </p:txBody>
      </p:sp>
      <p:sp>
        <p:nvSpPr>
          <p:cNvPr id="4" name="Titolo 1"/>
          <p:cNvSpPr txBox="1">
            <a:spLocks/>
          </p:cNvSpPr>
          <p:nvPr/>
        </p:nvSpPr>
        <p:spPr>
          <a:xfrm>
            <a:off x="785786" y="1428736"/>
            <a:ext cx="7772400" cy="1470025"/>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Domenico Perna</a:t>
            </a:r>
            <a:br>
              <a:rPr kumimoji="0" lang="it-IT" sz="4400" b="0" i="0" u="none" strike="noStrike" kern="1200" cap="none" spc="0" normalizeH="0" baseline="0" noProof="0" dirty="0" smtClean="0">
                <a:ln>
                  <a:noFill/>
                </a:ln>
                <a:solidFill>
                  <a:schemeClr val="tx1"/>
                </a:solidFill>
                <a:effectLst/>
                <a:uLnTx/>
                <a:uFillTx/>
                <a:latin typeface="+mj-lt"/>
                <a:ea typeface="+mj-ea"/>
                <a:cs typeface="+mj-cs"/>
              </a:rPr>
            </a:br>
            <a:r>
              <a:rPr kumimoji="0" lang="it-IT" sz="3600" b="0" i="0" u="none" strike="noStrike" kern="1200" cap="none" spc="0" normalizeH="0" baseline="0" noProof="0" dirty="0" smtClean="0">
                <a:ln>
                  <a:noFill/>
                </a:ln>
                <a:solidFill>
                  <a:schemeClr val="tx1"/>
                </a:solidFill>
                <a:effectLst/>
                <a:uLnTx/>
                <a:uFillTx/>
                <a:latin typeface="+mj-lt"/>
                <a:ea typeface="+mj-ea"/>
                <a:cs typeface="+mj-cs"/>
              </a:rPr>
              <a:t>Tutor: Andrea Del</a:t>
            </a:r>
            <a:r>
              <a:rPr kumimoji="0" lang="it-IT" sz="3600" b="0" i="0" u="none" strike="noStrike" kern="1200" cap="none" spc="0" normalizeH="0" noProof="0" dirty="0" smtClean="0">
                <a:ln>
                  <a:noFill/>
                </a:ln>
                <a:solidFill>
                  <a:schemeClr val="tx1"/>
                </a:solidFill>
                <a:effectLst/>
                <a:uLnTx/>
                <a:uFillTx/>
                <a:latin typeface="+mj-lt"/>
                <a:ea typeface="+mj-ea"/>
                <a:cs typeface="+mj-cs"/>
              </a:rPr>
              <a:t> Pizzo</a:t>
            </a:r>
            <a:r>
              <a:rPr kumimoji="0" lang="it-IT" sz="3600" b="0" i="0" u="none" strike="noStrike" kern="1200" cap="none" spc="0" normalizeH="0" baseline="0" noProof="0" dirty="0" smtClean="0">
                <a:ln>
                  <a:noFill/>
                </a:ln>
                <a:solidFill>
                  <a:schemeClr val="tx1"/>
                </a:solidFill>
                <a:effectLst/>
                <a:uLnTx/>
                <a:uFillTx/>
                <a:latin typeface="+mj-lt"/>
                <a:ea typeface="+mj-ea"/>
                <a:cs typeface="+mj-cs"/>
              </a:rPr>
              <a:t> – </a:t>
            </a:r>
            <a:r>
              <a:rPr kumimoji="0" lang="it-IT" sz="3600" b="0" i="0" u="none" strike="noStrike" kern="1200" cap="none" spc="0" normalizeH="0" baseline="0" noProof="0" dirty="0" err="1" smtClean="0">
                <a:ln>
                  <a:noFill/>
                </a:ln>
                <a:solidFill>
                  <a:schemeClr val="tx1"/>
                </a:solidFill>
                <a:effectLst/>
                <a:uLnTx/>
                <a:uFillTx/>
                <a:latin typeface="+mj-lt"/>
                <a:ea typeface="+mj-ea"/>
                <a:cs typeface="+mj-cs"/>
              </a:rPr>
              <a:t>co-Tutor</a:t>
            </a:r>
            <a:r>
              <a:rPr kumimoji="0" lang="it-IT" sz="3600" b="0" i="0" u="none" strike="noStrike" kern="1200" cap="none" spc="0" normalizeH="0" baseline="0" noProof="0" dirty="0" smtClean="0">
                <a:ln>
                  <a:noFill/>
                </a:ln>
                <a:solidFill>
                  <a:schemeClr val="tx1"/>
                </a:solidFill>
                <a:effectLst/>
                <a:uLnTx/>
                <a:uFillTx/>
                <a:latin typeface="+mj-lt"/>
                <a:ea typeface="+mj-ea"/>
                <a:cs typeface="+mj-cs"/>
              </a:rPr>
              <a:t>: Luigi</a:t>
            </a:r>
            <a:r>
              <a:rPr kumimoji="0" lang="it-IT" sz="3600" b="0" i="0" u="none" strike="noStrike" kern="1200" cap="none" spc="0" normalizeH="0" noProof="0" dirty="0" smtClean="0">
                <a:ln>
                  <a:noFill/>
                </a:ln>
                <a:solidFill>
                  <a:schemeClr val="tx1"/>
                </a:solidFill>
                <a:effectLst/>
                <a:uLnTx/>
                <a:uFillTx/>
                <a:latin typeface="+mj-lt"/>
                <a:ea typeface="+mj-ea"/>
                <a:cs typeface="+mj-cs"/>
              </a:rPr>
              <a:t> Fratelli</a:t>
            </a:r>
            <a:r>
              <a:rPr kumimoji="0" lang="it-IT" sz="3600" b="0" i="0" u="none" strike="noStrike" kern="1200" cap="none" spc="0" normalizeH="0" baseline="0" noProof="0" dirty="0" smtClean="0">
                <a:ln>
                  <a:noFill/>
                </a:ln>
                <a:solidFill>
                  <a:schemeClr val="tx1"/>
                </a:solidFill>
                <a:effectLst/>
                <a:uLnTx/>
                <a:uFillTx/>
                <a:latin typeface="+mj-lt"/>
                <a:ea typeface="+mj-ea"/>
                <a:cs typeface="+mj-cs"/>
              </a:rPr>
              <a:t/>
            </a:r>
            <a:br>
              <a:rPr kumimoji="0" lang="it-IT" sz="3600" b="0" i="0" u="none" strike="noStrike" kern="1200" cap="none" spc="0" normalizeH="0" baseline="0" noProof="0" dirty="0" smtClean="0">
                <a:ln>
                  <a:noFill/>
                </a:ln>
                <a:solidFill>
                  <a:schemeClr val="tx1"/>
                </a:solidFill>
                <a:effectLst/>
                <a:uLnTx/>
                <a:uFillTx/>
                <a:latin typeface="+mj-lt"/>
                <a:ea typeface="+mj-ea"/>
                <a:cs typeface="+mj-cs"/>
              </a:rPr>
            </a:br>
            <a:r>
              <a:rPr kumimoji="0" lang="it-IT" sz="2700" b="0" i="0" u="none" strike="noStrike" kern="1200" cap="none" spc="0" normalizeH="0" baseline="0" noProof="0" dirty="0" smtClean="0">
                <a:ln>
                  <a:noFill/>
                </a:ln>
                <a:solidFill>
                  <a:schemeClr val="tx1"/>
                </a:solidFill>
                <a:effectLst/>
                <a:uLnTx/>
                <a:uFillTx/>
                <a:latin typeface="+mj-lt"/>
                <a:ea typeface="+mj-ea"/>
                <a:cs typeface="+mj-cs"/>
              </a:rPr>
              <a:t>XXIX </a:t>
            </a:r>
            <a:r>
              <a:rPr kumimoji="0" lang="it-IT" sz="2700" b="0" i="0" u="none" strike="noStrike" kern="1200" cap="none" spc="0" normalizeH="0" baseline="0" noProof="0" dirty="0" err="1" smtClean="0">
                <a:ln>
                  <a:noFill/>
                </a:ln>
                <a:solidFill>
                  <a:schemeClr val="tx1"/>
                </a:solidFill>
                <a:effectLst/>
                <a:uLnTx/>
                <a:uFillTx/>
                <a:latin typeface="+mj-lt"/>
                <a:ea typeface="+mj-ea"/>
                <a:cs typeface="+mj-cs"/>
              </a:rPr>
              <a:t>Cycle</a:t>
            </a:r>
            <a:r>
              <a:rPr kumimoji="0" lang="it-IT" sz="2700" b="0" i="0" u="none" strike="noStrike" kern="1200" cap="none" spc="0" normalizeH="0" baseline="0" noProof="0" dirty="0" smtClean="0">
                <a:ln>
                  <a:noFill/>
                </a:ln>
                <a:solidFill>
                  <a:schemeClr val="tx1"/>
                </a:solidFill>
                <a:effectLst/>
                <a:uLnTx/>
                <a:uFillTx/>
                <a:latin typeface="+mj-lt"/>
                <a:ea typeface="+mj-ea"/>
                <a:cs typeface="+mj-cs"/>
              </a:rPr>
              <a:t> - III </a:t>
            </a:r>
            <a:r>
              <a:rPr kumimoji="0" lang="it-IT" sz="2700" b="0" i="0" u="none" strike="noStrike" kern="1200" cap="none" spc="0" normalizeH="0" baseline="0" noProof="0" dirty="0" err="1" smtClean="0">
                <a:ln>
                  <a:noFill/>
                </a:ln>
                <a:solidFill>
                  <a:schemeClr val="tx1"/>
                </a:solidFill>
                <a:effectLst/>
                <a:uLnTx/>
                <a:uFillTx/>
                <a:latin typeface="+mj-lt"/>
                <a:ea typeface="+mj-ea"/>
                <a:cs typeface="+mj-cs"/>
              </a:rPr>
              <a:t>year</a:t>
            </a:r>
            <a:r>
              <a:rPr kumimoji="0" lang="it-IT" sz="2700" b="0" i="0" u="none" strike="noStrike" kern="1200" cap="none" spc="0" normalizeH="0" baseline="0" noProof="0" dirty="0" smtClean="0">
                <a:ln>
                  <a:noFill/>
                </a:ln>
                <a:solidFill>
                  <a:schemeClr val="tx1"/>
                </a:solidFill>
                <a:effectLst/>
                <a:uLnTx/>
                <a:uFillTx/>
                <a:latin typeface="+mj-lt"/>
                <a:ea typeface="+mj-ea"/>
                <a:cs typeface="+mj-cs"/>
              </a:rPr>
              <a:t> </a:t>
            </a:r>
            <a:r>
              <a:rPr kumimoji="0" lang="it-IT" sz="2700" b="0" i="0" u="none" strike="noStrike" kern="1200" cap="none" spc="0" normalizeH="0" baseline="0" noProof="0" dirty="0" err="1" smtClean="0">
                <a:ln>
                  <a:noFill/>
                </a:ln>
                <a:solidFill>
                  <a:schemeClr val="tx1"/>
                </a:solidFill>
                <a:effectLst/>
                <a:uLnTx/>
                <a:uFillTx/>
                <a:latin typeface="+mj-lt"/>
                <a:ea typeface="+mj-ea"/>
                <a:cs typeface="+mj-cs"/>
              </a:rPr>
              <a:t>presentation</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ottotitolo 2"/>
          <p:cNvSpPr txBox="1">
            <a:spLocks/>
          </p:cNvSpPr>
          <p:nvPr/>
        </p:nvSpPr>
        <p:spPr>
          <a:xfrm>
            <a:off x="857224" y="3357562"/>
            <a:ext cx="7429552" cy="1752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t-IT" sz="4000" b="1" i="1" u="none" strike="noStrike" kern="1200" cap="none" spc="0" normalizeH="0" baseline="0" noProof="0" dirty="0" err="1" smtClean="0">
                <a:ln>
                  <a:noFill/>
                </a:ln>
                <a:solidFill>
                  <a:srgbClr val="001322"/>
                </a:solidFill>
                <a:effectLst/>
                <a:uLnTx/>
                <a:uFillTx/>
                <a:latin typeface="Times New Roman" pitchFamily="18" charset="0"/>
                <a:cs typeface="Times New Roman" pitchFamily="18" charset="0"/>
              </a:rPr>
              <a:t>Control</a:t>
            </a:r>
            <a:r>
              <a:rPr kumimoji="0" lang="it-IT" sz="4000" b="1" i="1" u="none" strike="noStrike" kern="1200" cap="none" spc="0" normalizeH="0" baseline="0" noProof="0" dirty="0" smtClean="0">
                <a:ln>
                  <a:noFill/>
                </a:ln>
                <a:solidFill>
                  <a:srgbClr val="001322"/>
                </a:solidFill>
                <a:effectLst/>
                <a:uLnTx/>
                <a:uFillTx/>
                <a:latin typeface="Times New Roman" pitchFamily="18" charset="0"/>
                <a:cs typeface="Times New Roman" pitchFamily="18" charset="0"/>
              </a:rPr>
              <a:t> </a:t>
            </a:r>
            <a:r>
              <a:rPr kumimoji="0" lang="it-IT" sz="4000" b="1" i="1" u="none" strike="noStrike" kern="1200" cap="none" spc="0" normalizeH="0" baseline="0" noProof="0" dirty="0" err="1" smtClean="0">
                <a:ln>
                  <a:noFill/>
                </a:ln>
                <a:solidFill>
                  <a:srgbClr val="001322"/>
                </a:solidFill>
                <a:effectLst/>
                <a:uLnTx/>
                <a:uFillTx/>
                <a:latin typeface="Times New Roman" pitchFamily="18" charset="0"/>
                <a:cs typeface="Times New Roman" pitchFamily="18" charset="0"/>
              </a:rPr>
              <a:t>Strategies</a:t>
            </a:r>
            <a:r>
              <a:rPr kumimoji="0" lang="it-IT" sz="4000" b="1" i="1" u="none" strike="noStrike" kern="1200" cap="none" spc="0" normalizeH="0" baseline="0" noProof="0" dirty="0" smtClean="0">
                <a:ln>
                  <a:noFill/>
                </a:ln>
                <a:solidFill>
                  <a:srgbClr val="001322"/>
                </a:solidFill>
                <a:effectLst/>
                <a:uLnTx/>
                <a:uFillTx/>
                <a:latin typeface="Times New Roman" pitchFamily="18" charset="0"/>
                <a:cs typeface="Times New Roman" pitchFamily="18" charset="0"/>
              </a:rPr>
              <a:t> and Design </a:t>
            </a:r>
            <a:r>
              <a:rPr kumimoji="0" lang="it-IT" sz="4000" b="1" i="1" u="none" strike="noStrike" kern="1200" cap="none" spc="0" normalizeH="0" baseline="0" noProof="0" dirty="0" err="1" smtClean="0">
                <a:ln>
                  <a:noFill/>
                </a:ln>
                <a:solidFill>
                  <a:srgbClr val="001322"/>
                </a:solidFill>
                <a:effectLst/>
                <a:uLnTx/>
                <a:uFillTx/>
                <a:latin typeface="Times New Roman" pitchFamily="18" charset="0"/>
                <a:cs typeface="Times New Roman" pitchFamily="18" charset="0"/>
              </a:rPr>
              <a:t>to</a:t>
            </a:r>
            <a:r>
              <a:rPr kumimoji="0" lang="it-IT" sz="4000" b="1" i="1" u="none" strike="noStrike" kern="1200" cap="none" spc="0" normalizeH="0" baseline="0" noProof="0" dirty="0" smtClean="0">
                <a:ln>
                  <a:noFill/>
                </a:ln>
                <a:solidFill>
                  <a:srgbClr val="001322"/>
                </a:solidFill>
                <a:effectLst/>
                <a:uLnTx/>
                <a:uFillTx/>
                <a:latin typeface="Times New Roman" pitchFamily="18" charset="0"/>
                <a:cs typeface="Times New Roman" pitchFamily="18" charset="0"/>
              </a:rPr>
              <a:t> </a:t>
            </a:r>
            <a:r>
              <a:rPr kumimoji="0" lang="it-IT" sz="4000" b="1" i="1" u="none" strike="noStrike" kern="1200" cap="none" spc="0" normalizeH="0" baseline="0" noProof="0" dirty="0" err="1" smtClean="0">
                <a:ln>
                  <a:noFill/>
                </a:ln>
                <a:solidFill>
                  <a:srgbClr val="001322"/>
                </a:solidFill>
                <a:effectLst/>
                <a:uLnTx/>
                <a:uFillTx/>
                <a:latin typeface="Times New Roman" pitchFamily="18" charset="0"/>
                <a:cs typeface="Times New Roman" pitchFamily="18" charset="0"/>
              </a:rPr>
              <a:t>range</a:t>
            </a:r>
            <a:r>
              <a:rPr kumimoji="0" lang="it-IT" sz="4000" b="1" i="1" u="none" strike="noStrike" kern="1200" cap="none" spc="0" normalizeH="0" baseline="0" noProof="0" dirty="0" smtClean="0">
                <a:ln>
                  <a:noFill/>
                </a:ln>
                <a:solidFill>
                  <a:srgbClr val="001322"/>
                </a:solidFill>
                <a:effectLst/>
                <a:uLnTx/>
                <a:uFillTx/>
                <a:latin typeface="Times New Roman" pitchFamily="18" charset="0"/>
                <a:cs typeface="Times New Roman" pitchFamily="18" charset="0"/>
              </a:rPr>
              <a:t>  in Light </a:t>
            </a:r>
            <a:r>
              <a:rPr kumimoji="0" lang="it-IT" sz="4000" b="1" i="1" u="none" strike="noStrike" kern="1200" cap="none" spc="0" normalizeH="0" baseline="0" noProof="0" dirty="0" err="1" smtClean="0">
                <a:ln>
                  <a:noFill/>
                </a:ln>
                <a:solidFill>
                  <a:srgbClr val="001322"/>
                </a:solidFill>
                <a:effectLst/>
                <a:uLnTx/>
                <a:uFillTx/>
                <a:latin typeface="Times New Roman" pitchFamily="18" charset="0"/>
                <a:cs typeface="Times New Roman" pitchFamily="18" charset="0"/>
              </a:rPr>
              <a:t>Railway</a:t>
            </a:r>
            <a:r>
              <a:rPr kumimoji="0" lang="it-IT" sz="4000" b="1" i="1" u="none" strike="noStrike" kern="1200" cap="none" spc="0" normalizeH="0" baseline="0" noProof="0" dirty="0" smtClean="0">
                <a:ln>
                  <a:noFill/>
                </a:ln>
                <a:solidFill>
                  <a:srgbClr val="001322"/>
                </a:solidFill>
                <a:effectLst/>
                <a:uLnTx/>
                <a:uFillTx/>
                <a:latin typeface="Times New Roman" pitchFamily="18" charset="0"/>
                <a:cs typeface="Times New Roman" pitchFamily="18" charset="0"/>
              </a:rPr>
              <a:t> </a:t>
            </a:r>
            <a:r>
              <a:rPr kumimoji="0" lang="it-IT" sz="4000" b="1" i="1" u="none" strike="noStrike" kern="1200" cap="none" spc="0" normalizeH="0" baseline="0" noProof="0" dirty="0" err="1" smtClean="0">
                <a:ln>
                  <a:noFill/>
                </a:ln>
                <a:solidFill>
                  <a:srgbClr val="001322"/>
                </a:solidFill>
                <a:effectLst/>
                <a:uLnTx/>
                <a:uFillTx/>
                <a:latin typeface="Times New Roman" pitchFamily="18" charset="0"/>
                <a:cs typeface="Times New Roman" pitchFamily="18" charset="0"/>
              </a:rPr>
              <a:t>Systems</a:t>
            </a:r>
            <a:r>
              <a:rPr kumimoji="0" lang="it-IT" sz="4000" b="1" i="1" u="none" strike="noStrike" kern="1200" cap="none" spc="0" normalizeH="0" baseline="0" noProof="0" dirty="0" smtClean="0">
                <a:ln>
                  <a:noFill/>
                </a:ln>
                <a:solidFill>
                  <a:srgbClr val="001322"/>
                </a:solidFill>
                <a:effectLst/>
                <a:uLnTx/>
                <a:uFillTx/>
                <a:latin typeface="Times New Roman" pitchFamily="18" charset="0"/>
                <a:cs typeface="Times New Roman" pitchFamily="18" charset="0"/>
              </a:rPr>
              <a:t> </a:t>
            </a:r>
            <a:endParaRPr kumimoji="0" lang="it-IT" sz="4000" b="1" i="1" u="none" strike="noStrike" kern="1200" cap="none" spc="0" normalizeH="0" baseline="0" noProof="0" dirty="0">
              <a:ln>
                <a:noFill/>
              </a:ln>
              <a:solidFill>
                <a:srgbClr val="001322"/>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278474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Vehicle_Configuration_v00_MAT"/>
          <p:cNvPicPr/>
          <p:nvPr/>
        </p:nvPicPr>
        <p:blipFill>
          <a:blip r:embed="rId3" cstate="print"/>
          <a:srcRect/>
          <a:stretch>
            <a:fillRect/>
          </a:stretch>
        </p:blipFill>
        <p:spPr bwMode="auto">
          <a:xfrm>
            <a:off x="214282" y="2026919"/>
            <a:ext cx="1692000" cy="1440000"/>
          </a:xfrm>
          <a:prstGeom prst="rect">
            <a:avLst/>
          </a:prstGeom>
          <a:noFill/>
          <a:ln w="9525">
            <a:noFill/>
            <a:miter lim="800000"/>
            <a:headEnd/>
            <a:tailEnd/>
          </a:ln>
        </p:spPr>
      </p:pic>
      <p:pic>
        <p:nvPicPr>
          <p:cNvPr id="3" name="Immagine 2" descr="Vehicle_Configuration_v00_PMSM"/>
          <p:cNvPicPr/>
          <p:nvPr/>
        </p:nvPicPr>
        <p:blipFill>
          <a:blip r:embed="rId4" cstate="print"/>
          <a:srcRect/>
          <a:stretch>
            <a:fillRect/>
          </a:stretch>
        </p:blipFill>
        <p:spPr bwMode="auto">
          <a:xfrm>
            <a:off x="2165620" y="2028644"/>
            <a:ext cx="1692000" cy="1438275"/>
          </a:xfrm>
          <a:prstGeom prst="rect">
            <a:avLst/>
          </a:prstGeom>
          <a:noFill/>
          <a:ln w="9525">
            <a:noFill/>
            <a:miter lim="800000"/>
            <a:headEnd/>
            <a:tailEnd/>
          </a:ln>
        </p:spPr>
      </p:pic>
      <p:graphicFrame>
        <p:nvGraphicFramePr>
          <p:cNvPr id="4" name="Tabella 3"/>
          <p:cNvGraphicFramePr>
            <a:graphicFrameLocks noGrp="1"/>
          </p:cNvGraphicFramePr>
          <p:nvPr/>
        </p:nvGraphicFramePr>
        <p:xfrm>
          <a:off x="1071538" y="4180538"/>
          <a:ext cx="2000263" cy="1463040"/>
        </p:xfrm>
        <a:graphic>
          <a:graphicData uri="http://schemas.openxmlformats.org/drawingml/2006/table">
            <a:tbl>
              <a:tblPr/>
              <a:tblGrid>
                <a:gridCol w="1201623"/>
                <a:gridCol w="441450"/>
                <a:gridCol w="357190"/>
              </a:tblGrid>
              <a:tr h="139479">
                <a:tc>
                  <a:txBody>
                    <a:bodyPr/>
                    <a:lstStyle/>
                    <a:p>
                      <a:pPr indent="144145" algn="ctr">
                        <a:lnSpc>
                          <a:spcPct val="150000"/>
                        </a:lnSpc>
                        <a:spcAft>
                          <a:spcPts val="1000"/>
                        </a:spcAft>
                      </a:pPr>
                      <a:r>
                        <a:rPr lang="en-US" sz="800" dirty="0">
                          <a:latin typeface="Times New Roman"/>
                          <a:ea typeface="Times New Roman"/>
                          <a:cs typeface="Times New Roman"/>
                        </a:rPr>
                        <a:t>Total Mass (empty ÷ full)</a:t>
                      </a:r>
                      <a:endParaRPr lang="it-IT" sz="800" dirty="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dirty="0">
                          <a:latin typeface="Times New Roman"/>
                          <a:ea typeface="Times New Roman"/>
                          <a:cs typeface="Times New Roman"/>
                        </a:rPr>
                        <a:t>52÷68</a:t>
                      </a:r>
                      <a:endParaRPr lang="it-IT" sz="800" dirty="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i="1">
                          <a:latin typeface="Times New Roman"/>
                          <a:ea typeface="Times New Roman"/>
                          <a:cs typeface="Times New Roman"/>
                        </a:rPr>
                        <a:t>tons</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39479">
                <a:tc>
                  <a:txBody>
                    <a:bodyPr/>
                    <a:lstStyle/>
                    <a:p>
                      <a:pPr indent="144145" algn="ctr">
                        <a:lnSpc>
                          <a:spcPct val="150000"/>
                        </a:lnSpc>
                        <a:spcAft>
                          <a:spcPts val="1000"/>
                        </a:spcAft>
                      </a:pPr>
                      <a:r>
                        <a:rPr lang="en-US" sz="800" dirty="0">
                          <a:latin typeface="Times New Roman"/>
                          <a:ea typeface="Times New Roman"/>
                          <a:cs typeface="Times New Roman"/>
                        </a:rPr>
                        <a:t>Maximum Acceleration</a:t>
                      </a:r>
                      <a:endParaRPr lang="it-IT" sz="800" dirty="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dirty="0">
                          <a:latin typeface="Times New Roman"/>
                          <a:ea typeface="Times New Roman"/>
                          <a:cs typeface="Times New Roman"/>
                        </a:rPr>
                        <a:t>1.1</a:t>
                      </a:r>
                      <a:endParaRPr lang="it-IT" sz="800" dirty="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i="1">
                          <a:latin typeface="Times New Roman"/>
                          <a:ea typeface="Times New Roman"/>
                          <a:cs typeface="Times New Roman"/>
                        </a:rPr>
                        <a:t>m/s</a:t>
                      </a:r>
                      <a:r>
                        <a:rPr lang="en-US" sz="800" baseline="30000">
                          <a:latin typeface="Times New Roman"/>
                          <a:ea typeface="Times New Roman"/>
                          <a:cs typeface="Times New Roman"/>
                        </a:rPr>
                        <a:t>2</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39479">
                <a:tc>
                  <a:txBody>
                    <a:bodyPr/>
                    <a:lstStyle/>
                    <a:p>
                      <a:pPr indent="144145" algn="ctr">
                        <a:lnSpc>
                          <a:spcPct val="150000"/>
                        </a:lnSpc>
                        <a:spcAft>
                          <a:spcPts val="1000"/>
                        </a:spcAft>
                      </a:pPr>
                      <a:r>
                        <a:rPr lang="en-US" sz="800">
                          <a:latin typeface="Times New Roman"/>
                          <a:ea typeface="Times New Roman"/>
                          <a:cs typeface="Times New Roman"/>
                        </a:rPr>
                        <a:t>Maximum Deceleration</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a:latin typeface="Times New Roman"/>
                          <a:ea typeface="Times New Roman"/>
                          <a:cs typeface="Times New Roman"/>
                        </a:rPr>
                        <a:t>1.1</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i="1">
                          <a:latin typeface="Times New Roman"/>
                          <a:ea typeface="Times New Roman"/>
                          <a:cs typeface="Times New Roman"/>
                        </a:rPr>
                        <a:t>m/s</a:t>
                      </a:r>
                      <a:r>
                        <a:rPr lang="en-US" sz="800" baseline="30000">
                          <a:latin typeface="Times New Roman"/>
                          <a:ea typeface="Times New Roman"/>
                          <a:cs typeface="Times New Roman"/>
                        </a:rPr>
                        <a:t>2</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39479">
                <a:tc>
                  <a:txBody>
                    <a:bodyPr/>
                    <a:lstStyle/>
                    <a:p>
                      <a:pPr indent="144145" algn="ctr">
                        <a:lnSpc>
                          <a:spcPct val="150000"/>
                        </a:lnSpc>
                        <a:spcAft>
                          <a:spcPts val="1000"/>
                        </a:spcAft>
                      </a:pPr>
                      <a:r>
                        <a:rPr lang="en-US" sz="800">
                          <a:latin typeface="Times New Roman"/>
                          <a:ea typeface="Times New Roman"/>
                          <a:cs typeface="Times New Roman"/>
                        </a:rPr>
                        <a:t>Maximum Speed</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a:latin typeface="Times New Roman"/>
                          <a:ea typeface="Times New Roman"/>
                          <a:cs typeface="Times New Roman"/>
                        </a:rPr>
                        <a:t>80</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i="1">
                          <a:latin typeface="Times New Roman"/>
                          <a:ea typeface="Times New Roman"/>
                          <a:cs typeface="Times New Roman"/>
                        </a:rPr>
                        <a:t>km/h</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39479">
                <a:tc>
                  <a:txBody>
                    <a:bodyPr/>
                    <a:lstStyle/>
                    <a:p>
                      <a:pPr indent="144145" algn="ctr">
                        <a:lnSpc>
                          <a:spcPct val="150000"/>
                        </a:lnSpc>
                        <a:spcAft>
                          <a:spcPts val="1000"/>
                        </a:spcAft>
                      </a:pPr>
                      <a:r>
                        <a:rPr lang="en-US" sz="800">
                          <a:latin typeface="Times New Roman"/>
                          <a:ea typeface="Times New Roman"/>
                          <a:cs typeface="Times New Roman"/>
                        </a:rPr>
                        <a:t>Wheel Diameter</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a:latin typeface="Times New Roman"/>
                          <a:ea typeface="Times New Roman"/>
                          <a:cs typeface="Times New Roman"/>
                        </a:rPr>
                        <a:t>0.68</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i="1">
                          <a:latin typeface="Times New Roman"/>
                          <a:ea typeface="Times New Roman"/>
                          <a:cs typeface="Times New Roman"/>
                        </a:rPr>
                        <a:t>m</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58460">
                <a:tc>
                  <a:txBody>
                    <a:bodyPr/>
                    <a:lstStyle/>
                    <a:p>
                      <a:pPr indent="144145" algn="ctr">
                        <a:lnSpc>
                          <a:spcPct val="150000"/>
                        </a:lnSpc>
                        <a:spcAft>
                          <a:spcPts val="1000"/>
                        </a:spcAft>
                      </a:pPr>
                      <a:r>
                        <a:rPr lang="en-US" sz="800">
                          <a:latin typeface="Times New Roman"/>
                          <a:ea typeface="Times New Roman"/>
                          <a:cs typeface="Times New Roman"/>
                        </a:rPr>
                        <a:t>Mechanical Gear Ratio</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a:latin typeface="Times New Roman"/>
                          <a:ea typeface="Times New Roman"/>
                          <a:cs typeface="Times New Roman"/>
                        </a:rPr>
                        <a:t>5.5</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endParaRPr lang="en-US"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97939">
                <a:tc>
                  <a:txBody>
                    <a:bodyPr/>
                    <a:lstStyle/>
                    <a:p>
                      <a:pPr indent="144145" algn="ctr">
                        <a:lnSpc>
                          <a:spcPct val="150000"/>
                        </a:lnSpc>
                        <a:spcAft>
                          <a:spcPts val="1000"/>
                        </a:spcAft>
                      </a:pPr>
                      <a:r>
                        <a:rPr lang="en-US" sz="800" dirty="0">
                          <a:latin typeface="Times New Roman"/>
                          <a:ea typeface="Times New Roman"/>
                          <a:cs typeface="Times New Roman"/>
                        </a:rPr>
                        <a:t>Mechanical Gear Efficiency</a:t>
                      </a:r>
                      <a:endParaRPr lang="it-IT" sz="800" dirty="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r>
                        <a:rPr lang="en-US" sz="800">
                          <a:latin typeface="Times New Roman"/>
                          <a:ea typeface="Times New Roman"/>
                          <a:cs typeface="Times New Roman"/>
                        </a:rPr>
                        <a:t>0.95</a:t>
                      </a:r>
                      <a:endParaRPr lang="it-IT" sz="80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44145" algn="ctr">
                        <a:lnSpc>
                          <a:spcPct val="150000"/>
                        </a:lnSpc>
                        <a:spcAft>
                          <a:spcPts val="1000"/>
                        </a:spcAft>
                      </a:pPr>
                      <a:endParaRPr lang="en-US" sz="800" dirty="0">
                        <a:latin typeface="Times New Roman"/>
                        <a:ea typeface="Times New Roman"/>
                        <a:cs typeface="Times New Roman"/>
                      </a:endParaRPr>
                    </a:p>
                  </a:txBody>
                  <a:tcPr marL="0" marR="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graphicFrame>
        <p:nvGraphicFramePr>
          <p:cNvPr id="5" name="Tabella 4"/>
          <p:cNvGraphicFramePr>
            <a:graphicFrameLocks noGrp="1"/>
          </p:cNvGraphicFramePr>
          <p:nvPr/>
        </p:nvGraphicFramePr>
        <p:xfrm>
          <a:off x="4786345" y="4170060"/>
          <a:ext cx="3643307" cy="1402080"/>
        </p:xfrm>
        <a:graphic>
          <a:graphicData uri="http://schemas.openxmlformats.org/drawingml/2006/table">
            <a:tbl>
              <a:tblPr/>
              <a:tblGrid>
                <a:gridCol w="1354874"/>
                <a:gridCol w="982662"/>
                <a:gridCol w="859602"/>
                <a:gridCol w="446169"/>
              </a:tblGrid>
              <a:tr h="125163">
                <a:tc>
                  <a:txBody>
                    <a:bodyPr/>
                    <a:lstStyle/>
                    <a:p>
                      <a:pPr algn="ctr">
                        <a:lnSpc>
                          <a:spcPct val="115000"/>
                        </a:lnSpc>
                        <a:spcAft>
                          <a:spcPts val="0"/>
                        </a:spcAft>
                      </a:pPr>
                      <a:endParaRPr lang="en-US"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IM</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PMSM</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dirty="0">
                          <a:latin typeface="Times New Roman"/>
                          <a:ea typeface="Times New Roman"/>
                        </a:rPr>
                        <a:t>Rated motor power</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127.6</a:t>
                      </a:r>
                      <a:endParaRPr lang="it-IT" sz="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127.5</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i="1">
                          <a:latin typeface="Times New Roman"/>
                          <a:ea typeface="Times New Roman"/>
                        </a:rPr>
                        <a:t>kW</a:t>
                      </a:r>
                      <a:endParaRPr lang="it-IT" sz="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a:latin typeface="Times New Roman"/>
                          <a:ea typeface="Times New Roman"/>
                        </a:rPr>
                        <a:t>Rated electromagnetic torque</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647</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812</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i="1">
                          <a:latin typeface="Times New Roman"/>
                          <a:ea typeface="Times New Roman"/>
                        </a:rPr>
                        <a:t>Nm</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a:latin typeface="Times New Roman"/>
                          <a:ea typeface="Times New Roman"/>
                        </a:rPr>
                        <a:t>Rated motor speed</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1884</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1500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i="1">
                          <a:latin typeface="Times New Roman"/>
                          <a:ea typeface="Times New Roman"/>
                        </a:rPr>
                        <a:t>Rpm</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a:latin typeface="Times New Roman"/>
                          <a:ea typeface="Times New Roman"/>
                        </a:rPr>
                        <a:t>Motor pole-pair number</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4</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a:latin typeface="Times New Roman"/>
                          <a:ea typeface="Times New Roman"/>
                        </a:rPr>
                        <a:t>Rated armature voltage</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443</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285</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i="1">
                          <a:latin typeface="Times New Roman"/>
                          <a:ea typeface="Times New Roman"/>
                        </a:rPr>
                        <a:t>V</a:t>
                      </a:r>
                      <a:r>
                        <a:rPr lang="en-US" sz="800">
                          <a:latin typeface="Times New Roman"/>
                          <a:ea typeface="Times New Roman"/>
                        </a:rPr>
                        <a:t>(</a:t>
                      </a:r>
                      <a:r>
                        <a:rPr lang="en-US" sz="800" i="1">
                          <a:latin typeface="Times New Roman"/>
                          <a:ea typeface="Times New Roman"/>
                        </a:rPr>
                        <a:t>rms</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a:latin typeface="Times New Roman"/>
                          <a:ea typeface="Times New Roman"/>
                        </a:rPr>
                        <a:t>Rated armature Current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230</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314</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i="1">
                          <a:latin typeface="Times New Roman"/>
                          <a:ea typeface="Times New Roman"/>
                        </a:rPr>
                        <a:t>A</a:t>
                      </a:r>
                      <a:r>
                        <a:rPr lang="en-US" sz="800">
                          <a:latin typeface="Times New Roman"/>
                          <a:ea typeface="Times New Roman"/>
                        </a:rPr>
                        <a:t>(</a:t>
                      </a:r>
                      <a:r>
                        <a:rPr lang="en-US" sz="800" i="1">
                          <a:latin typeface="Times New Roman"/>
                          <a:ea typeface="Times New Roman"/>
                        </a:rPr>
                        <a:t>rms</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dirty="0">
                          <a:latin typeface="Times New Roman"/>
                          <a:ea typeface="Times New Roman"/>
                        </a:rPr>
                        <a:t>Inverter power switches</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CM1800HCB34N</a:t>
                      </a:r>
                      <a:endParaRPr lang="it-IT" sz="8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CMH1200DC34S</a:t>
                      </a:r>
                      <a:endParaRPr lang="it-IT" sz="8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2">
                <a:tc>
                  <a:txBody>
                    <a:bodyPr/>
                    <a:lstStyle/>
                    <a:p>
                      <a:pPr algn="ctr">
                        <a:lnSpc>
                          <a:spcPct val="115000"/>
                        </a:lnSpc>
                        <a:spcAft>
                          <a:spcPts val="0"/>
                        </a:spcAft>
                      </a:pPr>
                      <a:r>
                        <a:rPr lang="en-US" sz="800">
                          <a:latin typeface="Times New Roman"/>
                          <a:ea typeface="Times New Roman"/>
                        </a:rPr>
                        <a:t>Inverter switching frequency</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1000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2000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i="1">
                          <a:latin typeface="Times New Roman"/>
                          <a:ea typeface="Times New Roman"/>
                        </a:rPr>
                        <a:t>Hz</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800">
                          <a:latin typeface="Times New Roman"/>
                          <a:ea typeface="Times New Roman"/>
                        </a:rPr>
                        <a:t>Catenary dc voltage</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750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750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i="1" dirty="0">
                          <a:latin typeface="Times New Roman"/>
                          <a:ea typeface="Times New Roman"/>
                        </a:rPr>
                        <a:t>V</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Immagine 5" descr="Figure_3.3.jpg"/>
          <p:cNvPicPr/>
          <p:nvPr/>
        </p:nvPicPr>
        <p:blipFill>
          <a:blip r:embed="rId5" cstate="print"/>
          <a:stretch>
            <a:fillRect/>
          </a:stretch>
        </p:blipFill>
        <p:spPr>
          <a:xfrm>
            <a:off x="4429124" y="2038159"/>
            <a:ext cx="2160000" cy="1620000"/>
          </a:xfrm>
          <a:prstGeom prst="rect">
            <a:avLst/>
          </a:prstGeom>
        </p:spPr>
      </p:pic>
      <p:pic>
        <p:nvPicPr>
          <p:cNvPr id="7" name="Immagine 6" descr="Figure_3.4.jpg"/>
          <p:cNvPicPr/>
          <p:nvPr/>
        </p:nvPicPr>
        <p:blipFill>
          <a:blip r:embed="rId6" cstate="print"/>
          <a:stretch>
            <a:fillRect/>
          </a:stretch>
        </p:blipFill>
        <p:spPr>
          <a:xfrm>
            <a:off x="6715140" y="2021299"/>
            <a:ext cx="2160000" cy="1620000"/>
          </a:xfrm>
          <a:prstGeom prst="rect">
            <a:avLst/>
          </a:prstGeom>
        </p:spPr>
      </p:pic>
      <p:sp>
        <p:nvSpPr>
          <p:cNvPr id="8" name="CasellaDiTesto 7"/>
          <p:cNvSpPr txBox="1"/>
          <p:nvPr/>
        </p:nvSpPr>
        <p:spPr>
          <a:xfrm>
            <a:off x="2357422" y="785794"/>
            <a:ext cx="5143536"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PMSM and IM </a:t>
            </a:r>
            <a:r>
              <a:rPr lang="it-IT" sz="32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Vehicles</a:t>
            </a:r>
            <a:r>
              <a:rPr lang="it-IT" sz="32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sz="32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Configurations</a:t>
            </a:r>
            <a:endParaRPr lang="it-IT" sz="32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ttangolo arrotondato 10"/>
          <p:cNvSpPr/>
          <p:nvPr/>
        </p:nvSpPr>
        <p:spPr>
          <a:xfrm>
            <a:off x="1071538" y="3857628"/>
            <a:ext cx="2000264" cy="324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1322"/>
                </a:solidFill>
                <a:effectLst>
                  <a:outerShdw blurRad="38100" dist="38100" dir="2700000" algn="tl">
                    <a:srgbClr val="000000">
                      <a:alpha val="43137"/>
                    </a:srgbClr>
                  </a:outerShdw>
                </a:effectLst>
              </a:rPr>
              <a:t>Vehicle data</a:t>
            </a:r>
            <a:endParaRPr lang="en-GB" b="1" dirty="0">
              <a:solidFill>
                <a:srgbClr val="001322"/>
              </a:solidFill>
              <a:effectLst>
                <a:outerShdw blurRad="38100" dist="38100" dir="2700000" algn="tl">
                  <a:srgbClr val="000000">
                    <a:alpha val="43137"/>
                  </a:srgbClr>
                </a:outerShdw>
              </a:effectLst>
            </a:endParaRPr>
          </a:p>
        </p:txBody>
      </p:sp>
      <p:sp>
        <p:nvSpPr>
          <p:cNvPr id="12" name="Rettangolo arrotondato 11"/>
          <p:cNvSpPr/>
          <p:nvPr/>
        </p:nvSpPr>
        <p:spPr>
          <a:xfrm>
            <a:off x="4786314" y="3857628"/>
            <a:ext cx="3643338" cy="324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1322"/>
                </a:solidFill>
                <a:effectLst>
                  <a:outerShdw blurRad="38100" dist="38100" dir="2700000" algn="tl">
                    <a:srgbClr val="000000">
                      <a:alpha val="43137"/>
                    </a:srgbClr>
                  </a:outerShdw>
                </a:effectLst>
              </a:rPr>
              <a:t>Propulsion units data</a:t>
            </a:r>
            <a:endParaRPr lang="en-GB" b="1" dirty="0">
              <a:solidFill>
                <a:srgbClr val="001322"/>
              </a:solidFill>
              <a:effectLst>
                <a:outerShdw blurRad="38100" dist="38100" dir="2700000" algn="tl">
                  <a:srgbClr val="000000">
                    <a:alpha val="43137"/>
                  </a:srgbClr>
                </a:outerShdw>
              </a:effectLst>
            </a:endParaRPr>
          </a:p>
        </p:txBody>
      </p:sp>
      <p:sp>
        <p:nvSpPr>
          <p:cNvPr id="13" name="CasellaDiTesto 12"/>
          <p:cNvSpPr txBox="1"/>
          <p:nvPr/>
        </p:nvSpPr>
        <p:spPr>
          <a:xfrm>
            <a:off x="7858148" y="6318000"/>
            <a:ext cx="642942" cy="338554"/>
          </a:xfrm>
          <a:prstGeom prst="rect">
            <a:avLst/>
          </a:prstGeom>
          <a:noFill/>
        </p:spPr>
        <p:txBody>
          <a:bodyPr wrap="square" rtlCol="0">
            <a:spAutoFit/>
          </a:bodyPr>
          <a:lstStyle/>
          <a:p>
            <a:r>
              <a:rPr lang="en-GB" sz="1600" dirty="0" smtClean="0"/>
              <a:t>10</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ppt_x"/>
                                          </p:val>
                                        </p:tav>
                                        <p:tav tm="100000">
                                          <p:val>
                                            <p:strVal val="#ppt_x"/>
                                          </p:val>
                                        </p:tav>
                                      </p:tavLst>
                                    </p:anim>
                                    <p:anim calcmode="lin" valueType="num">
                                      <p:cBhvr additive="base">
                                        <p:cTn id="43" dur="10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20940" y="357166"/>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endParaRPr lang="it-IT" sz="40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magine 2" descr="Figure_3.6.gif"/>
          <p:cNvPicPr/>
          <p:nvPr/>
        </p:nvPicPr>
        <p:blipFill>
          <a:blip r:embed="rId4"/>
          <a:srcRect t="7327" r="955" b="3126"/>
          <a:stretch>
            <a:fillRect/>
          </a:stretch>
        </p:blipFill>
        <p:spPr>
          <a:xfrm>
            <a:off x="3857620" y="1643050"/>
            <a:ext cx="4786346" cy="3071834"/>
          </a:xfrm>
          <a:prstGeom prst="rect">
            <a:avLst/>
          </a:prstGeom>
        </p:spPr>
      </p:pic>
      <p:pic>
        <p:nvPicPr>
          <p:cNvPr id="4" name="Immagine 3" descr="Spiegazioni_v01"/>
          <p:cNvPicPr/>
          <p:nvPr/>
        </p:nvPicPr>
        <p:blipFill>
          <a:blip r:embed="rId5" cstate="print"/>
          <a:srcRect/>
          <a:stretch>
            <a:fillRect/>
          </a:stretch>
        </p:blipFill>
        <p:spPr bwMode="auto">
          <a:xfrm>
            <a:off x="428596" y="4857760"/>
            <a:ext cx="2714644" cy="1071570"/>
          </a:xfrm>
          <a:prstGeom prst="rect">
            <a:avLst/>
          </a:prstGeom>
          <a:noFill/>
          <a:ln w="9525">
            <a:noFill/>
            <a:miter lim="800000"/>
            <a:headEnd/>
            <a:tailEnd/>
          </a:ln>
        </p:spPr>
      </p:pic>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57158" y="2417762"/>
          <a:ext cx="2917825" cy="939800"/>
        </p:xfrm>
        <a:graphic>
          <a:graphicData uri="http://schemas.openxmlformats.org/presentationml/2006/ole">
            <p:oleObj spid="_x0000_s47108" name="Equation" r:id="rId6" imgW="2933640" imgH="939600" progId="Equation.DSMT4">
              <p:embed/>
            </p:oleObj>
          </a:graphicData>
        </a:graphic>
      </p:graphicFrame>
      <p:graphicFrame>
        <p:nvGraphicFramePr>
          <p:cNvPr id="47109" name="Object 5"/>
          <p:cNvGraphicFramePr>
            <a:graphicFrameLocks noChangeAspect="1"/>
          </p:cNvGraphicFramePr>
          <p:nvPr/>
        </p:nvGraphicFramePr>
        <p:xfrm>
          <a:off x="357158" y="3732218"/>
          <a:ext cx="2882900" cy="482600"/>
        </p:xfrm>
        <a:graphic>
          <a:graphicData uri="http://schemas.openxmlformats.org/presentationml/2006/ole">
            <p:oleObj spid="_x0000_s47109" name="Equation" r:id="rId7" imgW="2895480" imgH="482400" progId="Equation.DSMT4">
              <p:embed/>
            </p:oleObj>
          </a:graphicData>
        </a:graphic>
      </p:graphicFrame>
      <p:sp>
        <p:nvSpPr>
          <p:cNvPr id="11" name="CasellaDiTesto 10"/>
          <p:cNvSpPr txBox="1"/>
          <p:nvPr/>
        </p:nvSpPr>
        <p:spPr>
          <a:xfrm>
            <a:off x="500034" y="1571612"/>
            <a:ext cx="2428892" cy="400110"/>
          </a:xfrm>
          <a:prstGeom prst="rect">
            <a:avLst/>
          </a:prstGeom>
          <a:noFill/>
        </p:spPr>
        <p:txBody>
          <a:bodyPr wrap="square" rtlCol="0">
            <a:spAutoFit/>
          </a:bodyPr>
          <a:lstStyle/>
          <a:p>
            <a:r>
              <a:rPr lang="en-GB" sz="2000" b="1" dirty="0" smtClean="0">
                <a:solidFill>
                  <a:srgbClr val="FF0000"/>
                </a:solidFill>
                <a:effectLst>
                  <a:outerShdw blurRad="38100" dist="38100" dir="2700000" algn="tl">
                    <a:srgbClr val="000000">
                      <a:alpha val="43137"/>
                    </a:srgbClr>
                  </a:outerShdw>
                </a:effectLst>
              </a:rPr>
              <a:t>IM Speed Estimator</a:t>
            </a:r>
            <a:endParaRPr lang="en-GB" sz="2000" b="1" dirty="0">
              <a:solidFill>
                <a:srgbClr val="FF0000"/>
              </a:solidFill>
              <a:effectLst>
                <a:outerShdw blurRad="38100" dist="38100" dir="2700000" algn="tl">
                  <a:srgbClr val="000000">
                    <a:alpha val="43137"/>
                  </a:srgbClr>
                </a:outerShdw>
              </a:effectLst>
            </a:endParaRPr>
          </a:p>
        </p:txBody>
      </p:sp>
      <p:sp>
        <p:nvSpPr>
          <p:cNvPr id="12" name="CasellaDiTesto 11"/>
          <p:cNvSpPr txBox="1"/>
          <p:nvPr/>
        </p:nvSpPr>
        <p:spPr>
          <a:xfrm>
            <a:off x="428596" y="2071678"/>
            <a:ext cx="2143140" cy="307777"/>
          </a:xfrm>
          <a:prstGeom prst="rect">
            <a:avLst/>
          </a:prstGeom>
          <a:noFill/>
        </p:spPr>
        <p:txBody>
          <a:bodyPr wrap="square" rtlCol="0">
            <a:spAutoFit/>
          </a:bodyPr>
          <a:lstStyle/>
          <a:p>
            <a:pPr>
              <a:buFont typeface="Arial" pitchFamily="34" charset="0"/>
              <a:buChar char="•"/>
            </a:pPr>
            <a:r>
              <a:rPr lang="en-GB" sz="1400" u="sng" dirty="0" smtClean="0">
                <a:solidFill>
                  <a:srgbClr val="FF0000"/>
                </a:solidFill>
              </a:rPr>
              <a:t> </a:t>
            </a:r>
            <a:r>
              <a:rPr lang="en-GB" sz="1400" u="sng" dirty="0" err="1" smtClean="0">
                <a:solidFill>
                  <a:srgbClr val="FF0000"/>
                </a:solidFill>
              </a:rPr>
              <a:t>E.m.f</a:t>
            </a:r>
            <a:r>
              <a:rPr lang="en-GB" sz="1400" u="sng" dirty="0" smtClean="0">
                <a:solidFill>
                  <a:srgbClr val="FF0000"/>
                </a:solidFill>
              </a:rPr>
              <a:t>. Induced voltages:</a:t>
            </a:r>
            <a:endParaRPr lang="en-GB" sz="1400" u="sng" dirty="0">
              <a:solidFill>
                <a:srgbClr val="FF0000"/>
              </a:solidFill>
            </a:endParaRPr>
          </a:p>
        </p:txBody>
      </p:sp>
      <p:sp>
        <p:nvSpPr>
          <p:cNvPr id="14" name="CasellaDiTesto 13"/>
          <p:cNvSpPr txBox="1"/>
          <p:nvPr/>
        </p:nvSpPr>
        <p:spPr>
          <a:xfrm>
            <a:off x="428596" y="3429000"/>
            <a:ext cx="3500462" cy="307777"/>
          </a:xfrm>
          <a:prstGeom prst="rect">
            <a:avLst/>
          </a:prstGeom>
          <a:noFill/>
        </p:spPr>
        <p:txBody>
          <a:bodyPr wrap="square" rtlCol="0">
            <a:spAutoFit/>
          </a:bodyPr>
          <a:lstStyle/>
          <a:p>
            <a:pPr>
              <a:buFont typeface="Arial" pitchFamily="34" charset="0"/>
              <a:buChar char="•"/>
            </a:pPr>
            <a:r>
              <a:rPr lang="en-GB" sz="1400" u="sng" dirty="0" smtClean="0">
                <a:solidFill>
                  <a:srgbClr val="FF0000"/>
                </a:solidFill>
              </a:rPr>
              <a:t> </a:t>
            </a:r>
            <a:r>
              <a:rPr lang="en-GB" sz="1400" u="sng" dirty="0" err="1" smtClean="0">
                <a:solidFill>
                  <a:srgbClr val="FF0000"/>
                </a:solidFill>
              </a:rPr>
              <a:t>Istantaneous</a:t>
            </a:r>
            <a:r>
              <a:rPr lang="en-GB" sz="1400" u="sng" dirty="0" smtClean="0">
                <a:solidFill>
                  <a:srgbClr val="FF0000"/>
                </a:solidFill>
              </a:rPr>
              <a:t> angular frequency estimated:</a:t>
            </a:r>
            <a:endParaRPr lang="en-GB" sz="1400" u="sng" dirty="0">
              <a:solidFill>
                <a:srgbClr val="FF0000"/>
              </a:solidFill>
            </a:endParaRPr>
          </a:p>
        </p:txBody>
      </p:sp>
      <p:sp>
        <p:nvSpPr>
          <p:cNvPr id="15" name="CasellaDiTesto 14"/>
          <p:cNvSpPr txBox="1"/>
          <p:nvPr/>
        </p:nvSpPr>
        <p:spPr>
          <a:xfrm>
            <a:off x="428596" y="4263102"/>
            <a:ext cx="3286148" cy="523220"/>
          </a:xfrm>
          <a:prstGeom prst="rect">
            <a:avLst/>
          </a:prstGeom>
          <a:noFill/>
        </p:spPr>
        <p:txBody>
          <a:bodyPr wrap="square" rtlCol="0">
            <a:spAutoFit/>
          </a:bodyPr>
          <a:lstStyle/>
          <a:p>
            <a:pPr>
              <a:buFont typeface="Arial" pitchFamily="34" charset="0"/>
              <a:buChar char="•"/>
            </a:pPr>
            <a:r>
              <a:rPr lang="en-GB" sz="1400" u="sng" dirty="0" smtClean="0">
                <a:solidFill>
                  <a:srgbClr val="FF0000"/>
                </a:solidFill>
              </a:rPr>
              <a:t> Deviation of angular position of rotor flux from the reference ones :</a:t>
            </a:r>
            <a:endParaRPr lang="en-GB" sz="1400" u="sng" dirty="0">
              <a:solidFill>
                <a:srgbClr val="FF0000"/>
              </a:solidFill>
            </a:endParaRPr>
          </a:p>
        </p:txBody>
      </p:sp>
      <p:sp>
        <p:nvSpPr>
          <p:cNvPr id="13" name="CasellaDiTesto 12"/>
          <p:cNvSpPr txBox="1"/>
          <p:nvPr/>
        </p:nvSpPr>
        <p:spPr>
          <a:xfrm>
            <a:off x="7858148" y="6318000"/>
            <a:ext cx="571504" cy="338554"/>
          </a:xfrm>
          <a:prstGeom prst="rect">
            <a:avLst/>
          </a:prstGeom>
          <a:noFill/>
        </p:spPr>
        <p:txBody>
          <a:bodyPr wrap="square" rtlCol="0">
            <a:spAutoFit/>
          </a:bodyPr>
          <a:lstStyle/>
          <a:p>
            <a:r>
              <a:rPr lang="en-GB" sz="1600" dirty="0" smtClean="0"/>
              <a:t>11</a:t>
            </a:r>
            <a:endParaRPr lang="en-GB"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78130" y="357166"/>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P.M.S.M.</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endParaRPr lang="it-IT" sz="40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9" name="Immagine 8" descr="Figure_3.8.jpg"/>
          <p:cNvPicPr/>
          <p:nvPr/>
        </p:nvPicPr>
        <p:blipFill>
          <a:blip r:embed="rId4"/>
          <a:srcRect l="4681" t="7046" r="1018" b="1831"/>
          <a:stretch>
            <a:fillRect/>
          </a:stretch>
        </p:blipFill>
        <p:spPr>
          <a:xfrm>
            <a:off x="4143372" y="1357298"/>
            <a:ext cx="4786346" cy="2786082"/>
          </a:xfrm>
          <a:prstGeom prst="rect">
            <a:avLst/>
          </a:prstGeom>
        </p:spPr>
      </p:pic>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81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8134" name="Object 6"/>
          <p:cNvGraphicFramePr>
            <a:graphicFrameLocks noChangeAspect="1"/>
          </p:cNvGraphicFramePr>
          <p:nvPr/>
        </p:nvGraphicFramePr>
        <p:xfrm>
          <a:off x="2143108" y="2466975"/>
          <a:ext cx="1749425" cy="962025"/>
        </p:xfrm>
        <a:graphic>
          <a:graphicData uri="http://schemas.openxmlformats.org/presentationml/2006/ole">
            <p:oleObj spid="_x0000_s48134" name="Equation" r:id="rId5" imgW="1752480" imgH="965160" progId="Equation.DSMT4">
              <p:embed/>
            </p:oleObj>
          </a:graphicData>
        </a:graphic>
      </p:graphicFrame>
      <p:sp>
        <p:nvSpPr>
          <p:cNvPr id="4813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8137" name="Object 9"/>
          <p:cNvGraphicFramePr>
            <a:graphicFrameLocks noChangeAspect="1"/>
          </p:cNvGraphicFramePr>
          <p:nvPr/>
        </p:nvGraphicFramePr>
        <p:xfrm>
          <a:off x="2124072" y="4210061"/>
          <a:ext cx="1947862" cy="790575"/>
        </p:xfrm>
        <a:graphic>
          <a:graphicData uri="http://schemas.openxmlformats.org/presentationml/2006/ole">
            <p:oleObj spid="_x0000_s48137" name="Equation" r:id="rId6" imgW="1955520" imgH="787320" progId="Equation.DSMT4">
              <p:embed/>
            </p:oleObj>
          </a:graphicData>
        </a:graphic>
      </p:graphicFrame>
      <p:sp>
        <p:nvSpPr>
          <p:cNvPr id="4814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814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12"/>
          <p:cNvGraphicFramePr>
            <a:graphicFrameLocks noChangeAspect="1"/>
          </p:cNvGraphicFramePr>
          <p:nvPr/>
        </p:nvGraphicFramePr>
        <p:xfrm>
          <a:off x="133331" y="2466975"/>
          <a:ext cx="1724025" cy="962025"/>
        </p:xfrm>
        <a:graphic>
          <a:graphicData uri="http://schemas.openxmlformats.org/presentationml/2006/ole">
            <p:oleObj spid="_x0000_s48140" name="Equation" r:id="rId7" imgW="1726920" imgH="965160" progId="Equation.DSMT4">
              <p:embed/>
            </p:oleObj>
          </a:graphicData>
        </a:graphic>
      </p:graphicFrame>
      <p:sp>
        <p:nvSpPr>
          <p:cNvPr id="18" name="CasellaDiTesto 17"/>
          <p:cNvSpPr txBox="1"/>
          <p:nvPr/>
        </p:nvSpPr>
        <p:spPr>
          <a:xfrm>
            <a:off x="214282" y="2121091"/>
            <a:ext cx="1643074" cy="307777"/>
          </a:xfrm>
          <a:prstGeom prst="rect">
            <a:avLst/>
          </a:prstGeom>
          <a:noFill/>
        </p:spPr>
        <p:txBody>
          <a:bodyPr wrap="square" rtlCol="0">
            <a:spAutoFit/>
          </a:bodyPr>
          <a:lstStyle/>
          <a:p>
            <a:pPr>
              <a:buFont typeface="Arial" pitchFamily="34" charset="0"/>
              <a:buChar char="•"/>
            </a:pPr>
            <a:r>
              <a:rPr lang="en-GB" sz="1400" u="sng" dirty="0" smtClean="0">
                <a:solidFill>
                  <a:srgbClr val="FF0000"/>
                </a:solidFill>
              </a:rPr>
              <a:t> Reference Model:</a:t>
            </a:r>
            <a:endParaRPr lang="en-GB" sz="1400" u="sng" dirty="0">
              <a:solidFill>
                <a:srgbClr val="FF0000"/>
              </a:solidFill>
            </a:endParaRPr>
          </a:p>
        </p:txBody>
      </p:sp>
      <p:sp>
        <p:nvSpPr>
          <p:cNvPr id="19" name="CasellaDiTesto 18"/>
          <p:cNvSpPr txBox="1"/>
          <p:nvPr/>
        </p:nvSpPr>
        <p:spPr>
          <a:xfrm>
            <a:off x="2214546" y="2121091"/>
            <a:ext cx="1643074" cy="307777"/>
          </a:xfrm>
          <a:prstGeom prst="rect">
            <a:avLst/>
          </a:prstGeom>
          <a:noFill/>
        </p:spPr>
        <p:txBody>
          <a:bodyPr wrap="square" rtlCol="0">
            <a:spAutoFit/>
          </a:bodyPr>
          <a:lstStyle/>
          <a:p>
            <a:pPr>
              <a:buFont typeface="Arial" pitchFamily="34" charset="0"/>
              <a:buChar char="•"/>
            </a:pPr>
            <a:r>
              <a:rPr lang="en-GB" sz="1400" u="sng" dirty="0" smtClean="0">
                <a:solidFill>
                  <a:srgbClr val="FF0000"/>
                </a:solidFill>
              </a:rPr>
              <a:t> Adjustable Model:</a:t>
            </a:r>
            <a:endParaRPr lang="en-GB" sz="1400" u="sng" dirty="0">
              <a:solidFill>
                <a:srgbClr val="FF0000"/>
              </a:solidFill>
            </a:endParaRPr>
          </a:p>
        </p:txBody>
      </p:sp>
      <p:sp>
        <p:nvSpPr>
          <p:cNvPr id="481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8144" name="Object 16"/>
          <p:cNvGraphicFramePr>
            <a:graphicFrameLocks noChangeAspect="1"/>
          </p:cNvGraphicFramePr>
          <p:nvPr/>
        </p:nvGraphicFramePr>
        <p:xfrm>
          <a:off x="142844" y="4352935"/>
          <a:ext cx="1449387" cy="504825"/>
        </p:xfrm>
        <a:graphic>
          <a:graphicData uri="http://schemas.openxmlformats.org/presentationml/2006/ole">
            <p:oleObj spid="_x0000_s48144" name="Equation" r:id="rId8" imgW="1460160" imgH="507960" progId="Equation.DSMT4">
              <p:embed/>
            </p:oleObj>
          </a:graphicData>
        </a:graphic>
      </p:graphicFrame>
      <p:sp>
        <p:nvSpPr>
          <p:cNvPr id="22" name="CasellaDiTesto 21"/>
          <p:cNvSpPr txBox="1"/>
          <p:nvPr/>
        </p:nvSpPr>
        <p:spPr>
          <a:xfrm>
            <a:off x="285720" y="3691598"/>
            <a:ext cx="1214446" cy="523220"/>
          </a:xfrm>
          <a:prstGeom prst="rect">
            <a:avLst/>
          </a:prstGeom>
          <a:noFill/>
        </p:spPr>
        <p:txBody>
          <a:bodyPr wrap="square" rtlCol="0">
            <a:spAutoFit/>
          </a:bodyPr>
          <a:lstStyle/>
          <a:p>
            <a:pPr>
              <a:buFont typeface="Arial" pitchFamily="34" charset="0"/>
              <a:buChar char="•"/>
            </a:pPr>
            <a:r>
              <a:rPr lang="en-GB" sz="1400" u="sng" dirty="0" smtClean="0">
                <a:solidFill>
                  <a:srgbClr val="FF0000"/>
                </a:solidFill>
              </a:rPr>
              <a:t> Adaptation Mechanism:</a:t>
            </a:r>
            <a:endParaRPr lang="en-GB" sz="1400" u="sng" dirty="0">
              <a:solidFill>
                <a:srgbClr val="FF0000"/>
              </a:solidFill>
            </a:endParaRPr>
          </a:p>
        </p:txBody>
      </p:sp>
      <p:sp>
        <p:nvSpPr>
          <p:cNvPr id="20" name="CasellaDiTesto 19"/>
          <p:cNvSpPr txBox="1"/>
          <p:nvPr/>
        </p:nvSpPr>
        <p:spPr>
          <a:xfrm>
            <a:off x="214282" y="1643050"/>
            <a:ext cx="3143272" cy="400110"/>
          </a:xfrm>
          <a:prstGeom prst="rect">
            <a:avLst/>
          </a:prstGeom>
          <a:noFill/>
        </p:spPr>
        <p:txBody>
          <a:bodyPr wrap="square" rtlCol="0">
            <a:spAutoFit/>
          </a:bodyPr>
          <a:lstStyle/>
          <a:p>
            <a:r>
              <a:rPr lang="en-GB" sz="2000" b="1" dirty="0" smtClean="0">
                <a:solidFill>
                  <a:srgbClr val="FF0000"/>
                </a:solidFill>
                <a:effectLst>
                  <a:outerShdw blurRad="38100" dist="38100" dir="2700000" algn="tl">
                    <a:srgbClr val="000000">
                      <a:alpha val="43137"/>
                    </a:srgbClr>
                  </a:outerShdw>
                </a:effectLst>
              </a:rPr>
              <a:t>PMSM Speed Estimator</a:t>
            </a:r>
            <a:endParaRPr lang="en-GB" sz="2000" b="1" dirty="0">
              <a:solidFill>
                <a:srgbClr val="FF0000"/>
              </a:solidFill>
              <a:effectLst>
                <a:outerShdw blurRad="38100" dist="38100" dir="2700000" algn="tl">
                  <a:srgbClr val="000000">
                    <a:alpha val="43137"/>
                  </a:srgbClr>
                </a:outerShdw>
              </a:effectLst>
            </a:endParaRPr>
          </a:p>
        </p:txBody>
      </p:sp>
      <p:pic>
        <p:nvPicPr>
          <p:cNvPr id="21" name="Immagine 20" descr="Figure_3.9.jpg"/>
          <p:cNvPicPr>
            <a:picLocks noChangeAspect="1"/>
          </p:cNvPicPr>
          <p:nvPr/>
        </p:nvPicPr>
        <p:blipFill>
          <a:blip r:embed="rId9"/>
          <a:srcRect l="2239" t="6504" r="2116" b="6504"/>
          <a:stretch>
            <a:fillRect/>
          </a:stretch>
        </p:blipFill>
        <p:spPr>
          <a:xfrm>
            <a:off x="4155206" y="4203578"/>
            <a:ext cx="3060000" cy="1440000"/>
          </a:xfrm>
          <a:prstGeom prst="rect">
            <a:avLst/>
          </a:prstGeom>
          <a:ln>
            <a:solidFill>
              <a:schemeClr val="tx1"/>
            </a:solidFill>
          </a:ln>
        </p:spPr>
      </p:pic>
      <p:cxnSp>
        <p:nvCxnSpPr>
          <p:cNvPr id="23" name="Connettore 2 22"/>
          <p:cNvCxnSpPr/>
          <p:nvPr/>
        </p:nvCxnSpPr>
        <p:spPr>
          <a:xfrm rot="8520000" flipH="1" flipV="1">
            <a:off x="1693540" y="4489467"/>
            <a:ext cx="360000" cy="288000"/>
          </a:xfrm>
          <a:prstGeom prst="straightConnector1">
            <a:avLst/>
          </a:prstGeom>
          <a:ln w="38100" cap="rnd">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7858148" y="6318000"/>
            <a:ext cx="500066" cy="338554"/>
          </a:xfrm>
          <a:prstGeom prst="rect">
            <a:avLst/>
          </a:prstGeom>
          <a:noFill/>
        </p:spPr>
        <p:txBody>
          <a:bodyPr wrap="square" rtlCol="0">
            <a:spAutoFit/>
          </a:bodyPr>
          <a:lstStyle/>
          <a:p>
            <a:r>
              <a:rPr lang="en-GB" sz="1600" dirty="0" smtClean="0"/>
              <a:t>12</a:t>
            </a:r>
            <a:endParaRPr lang="en-GB"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1006602"/>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Numerical</a:t>
            </a:r>
            <a:r>
              <a:rPr lang="it-IT" sz="40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Analysis</a:t>
            </a:r>
            <a:endParaRPr lang="it-IT" sz="40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428596" y="2345288"/>
            <a:ext cx="628654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along</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overall</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asellaDiTesto 3"/>
          <p:cNvSpPr txBox="1"/>
          <p:nvPr/>
        </p:nvSpPr>
        <p:spPr>
          <a:xfrm>
            <a:off x="428596" y="2928934"/>
            <a:ext cx="628654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Repowering</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28596" y="3559734"/>
            <a:ext cx="628654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Starting</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uphill</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conditions</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428596" y="4131238"/>
            <a:ext cx="628654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Parameters</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Variations</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2" name="Tabella 11"/>
          <p:cNvGraphicFramePr>
            <a:graphicFrameLocks noGrp="1"/>
          </p:cNvGraphicFramePr>
          <p:nvPr/>
        </p:nvGraphicFramePr>
        <p:xfrm>
          <a:off x="6000792" y="2357430"/>
          <a:ext cx="3071802" cy="1424672"/>
        </p:xfrm>
        <a:graphic>
          <a:graphicData uri="http://schemas.openxmlformats.org/drawingml/2006/table">
            <a:tbl>
              <a:tblPr>
                <a:tableStyleId>{3C2FFA5D-87B4-456A-9821-1D502468CF0F}</a:tableStyleId>
              </a:tblPr>
              <a:tblGrid>
                <a:gridCol w="1023934"/>
                <a:gridCol w="1023934"/>
                <a:gridCol w="1023934"/>
              </a:tblGrid>
              <a:tr h="510272">
                <a:tc>
                  <a:txBody>
                    <a:bodyPr/>
                    <a:lstStyle/>
                    <a:p>
                      <a:pPr indent="144145" algn="ctr">
                        <a:lnSpc>
                          <a:spcPct val="150000"/>
                        </a:lnSpc>
                        <a:spcAft>
                          <a:spcPts val="0"/>
                        </a:spcAft>
                      </a:pPr>
                      <a:r>
                        <a:rPr lang="en-US" sz="1000" b="1" dirty="0">
                          <a:solidFill>
                            <a:srgbClr val="002060"/>
                          </a:solidFill>
                          <a:latin typeface="Times New Roman" pitchFamily="18" charset="0"/>
                          <a:cs typeface="Times New Roman" pitchFamily="18" charset="0"/>
                        </a:rPr>
                        <a:t>Case</a:t>
                      </a:r>
                      <a:endParaRPr lang="it-IT" sz="1000" b="1" dirty="0">
                        <a:solidFill>
                          <a:srgbClr val="002060"/>
                        </a:solidFill>
                        <a:latin typeface="Times New Roman" pitchFamily="18" charset="0"/>
                        <a:ea typeface="Times New Roman"/>
                        <a:cs typeface="Times New Roman" pitchFamily="18" charset="0"/>
                      </a:endParaRPr>
                    </a:p>
                  </a:txBody>
                  <a:tcPr marL="68580" marR="68580" marT="0" marB="0" anchor="ctr">
                    <a:solidFill>
                      <a:srgbClr val="00FF00"/>
                    </a:solidFill>
                  </a:tcPr>
                </a:tc>
                <a:tc>
                  <a:txBody>
                    <a:bodyPr/>
                    <a:lstStyle/>
                    <a:p>
                      <a:pPr indent="144145" algn="ctr">
                        <a:lnSpc>
                          <a:spcPct val="150000"/>
                        </a:lnSpc>
                        <a:spcAft>
                          <a:spcPts val="0"/>
                        </a:spcAft>
                      </a:pPr>
                      <a:r>
                        <a:rPr lang="en-US" sz="1000" b="1" dirty="0">
                          <a:solidFill>
                            <a:srgbClr val="002060"/>
                          </a:solidFill>
                          <a:latin typeface="Times New Roman" pitchFamily="18" charset="0"/>
                          <a:cs typeface="Times New Roman" pitchFamily="18" charset="0"/>
                        </a:rPr>
                        <a:t>Coasting</a:t>
                      </a:r>
                      <a:endParaRPr lang="it-IT" sz="1000" b="1" dirty="0">
                        <a:solidFill>
                          <a:srgbClr val="002060"/>
                        </a:solidFill>
                        <a:latin typeface="Times New Roman" pitchFamily="18" charset="0"/>
                        <a:ea typeface="Times New Roman"/>
                        <a:cs typeface="Times New Roman" pitchFamily="18" charset="0"/>
                      </a:endParaRPr>
                    </a:p>
                  </a:txBody>
                  <a:tcPr marL="68580" marR="68580" marT="0" marB="0" anchor="ctr">
                    <a:solidFill>
                      <a:srgbClr val="00FF00"/>
                    </a:solidFill>
                  </a:tcPr>
                </a:tc>
                <a:tc>
                  <a:txBody>
                    <a:bodyPr/>
                    <a:lstStyle/>
                    <a:p>
                      <a:pPr indent="144145" algn="ctr">
                        <a:lnSpc>
                          <a:spcPct val="150000"/>
                        </a:lnSpc>
                        <a:spcAft>
                          <a:spcPts val="0"/>
                        </a:spcAft>
                      </a:pPr>
                      <a:r>
                        <a:rPr lang="en-US" sz="1000" b="1" dirty="0">
                          <a:solidFill>
                            <a:srgbClr val="002060"/>
                          </a:solidFill>
                          <a:latin typeface="Times New Roman" pitchFamily="18" charset="0"/>
                          <a:cs typeface="Times New Roman" pitchFamily="18" charset="0"/>
                        </a:rPr>
                        <a:t>Speed interval [ km/h ]</a:t>
                      </a:r>
                      <a:endParaRPr lang="it-IT" sz="1000" b="1" dirty="0">
                        <a:solidFill>
                          <a:srgbClr val="002060"/>
                        </a:solidFill>
                        <a:latin typeface="Times New Roman" pitchFamily="18" charset="0"/>
                        <a:ea typeface="Times New Roman"/>
                        <a:cs typeface="Times New Roman" pitchFamily="18" charset="0"/>
                      </a:endParaRPr>
                    </a:p>
                  </a:txBody>
                  <a:tcPr marL="68580" marR="68580" marT="0" marB="0" anchor="ctr">
                    <a:solidFill>
                      <a:srgbClr val="00FF00"/>
                    </a:solidFill>
                  </a:tcPr>
                </a:tc>
              </a:tr>
              <a:tr h="193903">
                <a:tc>
                  <a:txBody>
                    <a:bodyPr/>
                    <a:lstStyle/>
                    <a:p>
                      <a:pPr indent="144145" algn="ctr">
                        <a:lnSpc>
                          <a:spcPct val="150000"/>
                        </a:lnSpc>
                        <a:spcAft>
                          <a:spcPts val="0"/>
                        </a:spcAft>
                      </a:pPr>
                      <a:r>
                        <a:rPr lang="en-US" sz="1000" b="1" dirty="0">
                          <a:solidFill>
                            <a:schemeClr val="bg1"/>
                          </a:solidFill>
                        </a:rPr>
                        <a:t>A1</a:t>
                      </a:r>
                      <a:endParaRPr lang="it-IT" sz="1000" b="1" dirty="0">
                        <a:solidFill>
                          <a:schemeClr val="bg1"/>
                        </a:solidFill>
                        <a:latin typeface="Times New Roman"/>
                        <a:ea typeface="Times New Roman"/>
                        <a:cs typeface="Times New Roman"/>
                      </a:endParaRPr>
                    </a:p>
                  </a:txBody>
                  <a:tcPr marL="68580" marR="68580" marT="0" marB="0" anchor="ctr">
                    <a:solidFill>
                      <a:srgbClr val="001322"/>
                    </a:solidFill>
                  </a:tcPr>
                </a:tc>
                <a:tc rowSpan="2">
                  <a:txBody>
                    <a:bodyPr/>
                    <a:lstStyle/>
                    <a:p>
                      <a:pPr indent="144145" algn="ctr">
                        <a:lnSpc>
                          <a:spcPct val="150000"/>
                        </a:lnSpc>
                        <a:spcAft>
                          <a:spcPts val="0"/>
                        </a:spcAft>
                      </a:pPr>
                      <a:r>
                        <a:rPr lang="en-US" sz="1000" b="1" dirty="0" smtClean="0">
                          <a:solidFill>
                            <a:srgbClr val="002060"/>
                          </a:solidFill>
                          <a:effectLst>
                            <a:outerShdw blurRad="38100" dist="38100" dir="2700000" algn="tl">
                              <a:srgbClr val="000000">
                                <a:alpha val="43137"/>
                              </a:srgbClr>
                            </a:outerShdw>
                          </a:effectLst>
                        </a:rPr>
                        <a:t>Warm </a:t>
                      </a:r>
                      <a:endParaRPr lang="it-IT" sz="1000" b="1" dirty="0">
                        <a:solidFill>
                          <a:srgbClr val="002060"/>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ctr"/>
                </a:tc>
                <a:tc>
                  <a:txBody>
                    <a:bodyPr/>
                    <a:lstStyle/>
                    <a:p>
                      <a:pPr indent="144145" algn="ctr">
                        <a:lnSpc>
                          <a:spcPct val="150000"/>
                        </a:lnSpc>
                        <a:spcAft>
                          <a:spcPts val="0"/>
                        </a:spcAft>
                      </a:pPr>
                      <a:r>
                        <a:rPr lang="en-US" sz="1000" b="1" dirty="0"/>
                        <a:t>60 </a:t>
                      </a:r>
                      <a:r>
                        <a:rPr lang="en-US" sz="1000" b="1" dirty="0">
                          <a:sym typeface="Symbol"/>
                        </a:rPr>
                        <a:t></a:t>
                      </a:r>
                      <a:r>
                        <a:rPr lang="en-US" sz="1000" b="1" dirty="0"/>
                        <a:t> 30</a:t>
                      </a:r>
                      <a:endParaRPr lang="it-IT" sz="1000" b="1" dirty="0">
                        <a:latin typeface="Times New Roman"/>
                        <a:ea typeface="Times New Roman"/>
                        <a:cs typeface="Times New Roman"/>
                      </a:endParaRPr>
                    </a:p>
                  </a:txBody>
                  <a:tcPr marL="68580" marR="68580" marT="0" marB="0" anchor="ctr"/>
                </a:tc>
              </a:tr>
              <a:tr h="193903">
                <a:tc>
                  <a:txBody>
                    <a:bodyPr/>
                    <a:lstStyle/>
                    <a:p>
                      <a:pPr indent="144145" algn="ctr">
                        <a:lnSpc>
                          <a:spcPct val="150000"/>
                        </a:lnSpc>
                        <a:spcAft>
                          <a:spcPts val="0"/>
                        </a:spcAft>
                      </a:pPr>
                      <a:r>
                        <a:rPr lang="en-US" sz="1000" b="1" dirty="0">
                          <a:solidFill>
                            <a:schemeClr val="bg1"/>
                          </a:solidFill>
                        </a:rPr>
                        <a:t>A2</a:t>
                      </a:r>
                      <a:endParaRPr lang="it-IT" sz="1000" b="1" dirty="0">
                        <a:solidFill>
                          <a:schemeClr val="bg1"/>
                        </a:solidFill>
                        <a:latin typeface="Times New Roman"/>
                        <a:ea typeface="Times New Roman"/>
                        <a:cs typeface="Times New Roman"/>
                      </a:endParaRPr>
                    </a:p>
                  </a:txBody>
                  <a:tcPr marL="68580" marR="68580" marT="0" marB="0" anchor="ctr">
                    <a:solidFill>
                      <a:srgbClr val="001322"/>
                    </a:solidFill>
                  </a:tcPr>
                </a:tc>
                <a:tc vMerge="1">
                  <a:txBody>
                    <a:bodyPr/>
                    <a:lstStyle/>
                    <a:p>
                      <a:pPr indent="144145" algn="ctr">
                        <a:lnSpc>
                          <a:spcPct val="150000"/>
                        </a:lnSpc>
                        <a:spcAft>
                          <a:spcPts val="0"/>
                        </a:spcAft>
                      </a:pPr>
                      <a:endParaRPr lang="it-IT" sz="1000">
                        <a:latin typeface="Times New Roman"/>
                        <a:ea typeface="Times New Roman"/>
                        <a:cs typeface="Times New Roman"/>
                      </a:endParaRPr>
                    </a:p>
                  </a:txBody>
                  <a:tcPr marL="68580" marR="68580" marT="0" marB="0" anchor="ctr"/>
                </a:tc>
                <a:tc>
                  <a:txBody>
                    <a:bodyPr/>
                    <a:lstStyle/>
                    <a:p>
                      <a:pPr indent="144145" algn="ctr">
                        <a:lnSpc>
                          <a:spcPct val="150000"/>
                        </a:lnSpc>
                        <a:spcAft>
                          <a:spcPts val="0"/>
                        </a:spcAft>
                      </a:pPr>
                      <a:r>
                        <a:rPr lang="en-US" sz="1000" b="1" dirty="0"/>
                        <a:t>60 </a:t>
                      </a:r>
                      <a:r>
                        <a:rPr lang="en-US" sz="1000" b="1" dirty="0">
                          <a:sym typeface="Symbol"/>
                        </a:rPr>
                        <a:t></a:t>
                      </a:r>
                      <a:r>
                        <a:rPr lang="en-US" sz="1000" b="1" dirty="0"/>
                        <a:t> 45</a:t>
                      </a:r>
                      <a:endParaRPr lang="it-IT" sz="1000" b="1" dirty="0">
                        <a:latin typeface="Times New Roman"/>
                        <a:ea typeface="Times New Roman"/>
                        <a:cs typeface="Times New Roman"/>
                      </a:endParaRPr>
                    </a:p>
                  </a:txBody>
                  <a:tcPr marL="68580" marR="68580" marT="0" marB="0" anchor="ctr"/>
                </a:tc>
              </a:tr>
              <a:tr h="193903">
                <a:tc>
                  <a:txBody>
                    <a:bodyPr/>
                    <a:lstStyle/>
                    <a:p>
                      <a:pPr indent="144145" algn="ctr">
                        <a:lnSpc>
                          <a:spcPct val="150000"/>
                        </a:lnSpc>
                        <a:spcAft>
                          <a:spcPts val="0"/>
                        </a:spcAft>
                      </a:pPr>
                      <a:r>
                        <a:rPr lang="en-US" sz="1000" b="1" dirty="0">
                          <a:solidFill>
                            <a:schemeClr val="bg1"/>
                          </a:solidFill>
                        </a:rPr>
                        <a:t>B1</a:t>
                      </a:r>
                      <a:endParaRPr lang="it-IT" sz="1000" b="1" dirty="0">
                        <a:solidFill>
                          <a:schemeClr val="bg1"/>
                        </a:solidFill>
                        <a:latin typeface="Times New Roman"/>
                        <a:ea typeface="Times New Roman"/>
                        <a:cs typeface="Times New Roman"/>
                      </a:endParaRPr>
                    </a:p>
                  </a:txBody>
                  <a:tcPr marL="68580" marR="68580" marT="0" marB="0" anchor="ctr">
                    <a:solidFill>
                      <a:srgbClr val="001322"/>
                    </a:solidFill>
                  </a:tcPr>
                </a:tc>
                <a:tc rowSpan="2">
                  <a:txBody>
                    <a:bodyPr/>
                    <a:lstStyle/>
                    <a:p>
                      <a:pPr indent="144145" algn="ctr">
                        <a:lnSpc>
                          <a:spcPct val="150000"/>
                        </a:lnSpc>
                        <a:spcAft>
                          <a:spcPts val="0"/>
                        </a:spcAft>
                      </a:pPr>
                      <a:r>
                        <a:rPr lang="en-US" sz="1000" b="1" dirty="0">
                          <a:solidFill>
                            <a:srgbClr val="002060"/>
                          </a:solidFill>
                          <a:effectLst>
                            <a:outerShdw blurRad="38100" dist="38100" dir="2700000" algn="tl">
                              <a:srgbClr val="000000">
                                <a:alpha val="43137"/>
                              </a:srgbClr>
                            </a:outerShdw>
                          </a:effectLst>
                        </a:rPr>
                        <a:t>Cold </a:t>
                      </a:r>
                      <a:endParaRPr lang="it-IT" sz="1000" b="1" dirty="0">
                        <a:solidFill>
                          <a:srgbClr val="002060"/>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ctr"/>
                </a:tc>
                <a:tc>
                  <a:txBody>
                    <a:bodyPr/>
                    <a:lstStyle/>
                    <a:p>
                      <a:pPr indent="144145" algn="ctr">
                        <a:lnSpc>
                          <a:spcPct val="150000"/>
                        </a:lnSpc>
                        <a:spcAft>
                          <a:spcPts val="0"/>
                        </a:spcAft>
                      </a:pPr>
                      <a:r>
                        <a:rPr lang="en-US" sz="1000" b="1" dirty="0"/>
                        <a:t>60 </a:t>
                      </a:r>
                      <a:r>
                        <a:rPr lang="en-US" sz="1000" b="1" dirty="0">
                          <a:sym typeface="Symbol"/>
                        </a:rPr>
                        <a:t></a:t>
                      </a:r>
                      <a:r>
                        <a:rPr lang="en-US" sz="1000" b="1" dirty="0"/>
                        <a:t> 30</a:t>
                      </a:r>
                      <a:endParaRPr lang="it-IT" sz="1000" b="1" dirty="0">
                        <a:latin typeface="Times New Roman"/>
                        <a:ea typeface="Times New Roman"/>
                        <a:cs typeface="Times New Roman"/>
                      </a:endParaRPr>
                    </a:p>
                  </a:txBody>
                  <a:tcPr marL="68580" marR="68580" marT="0" marB="0" anchor="ctr"/>
                </a:tc>
              </a:tr>
              <a:tr h="193903">
                <a:tc>
                  <a:txBody>
                    <a:bodyPr/>
                    <a:lstStyle/>
                    <a:p>
                      <a:pPr indent="144145" algn="ctr">
                        <a:lnSpc>
                          <a:spcPct val="150000"/>
                        </a:lnSpc>
                        <a:spcAft>
                          <a:spcPts val="0"/>
                        </a:spcAft>
                      </a:pPr>
                      <a:r>
                        <a:rPr lang="en-US" sz="1000" b="1" dirty="0">
                          <a:solidFill>
                            <a:schemeClr val="bg1"/>
                          </a:solidFill>
                        </a:rPr>
                        <a:t>B2</a:t>
                      </a:r>
                      <a:endParaRPr lang="it-IT" sz="1000" b="1" dirty="0">
                        <a:solidFill>
                          <a:schemeClr val="bg1"/>
                        </a:solidFill>
                        <a:latin typeface="Times New Roman"/>
                        <a:ea typeface="Times New Roman"/>
                        <a:cs typeface="Times New Roman"/>
                      </a:endParaRPr>
                    </a:p>
                  </a:txBody>
                  <a:tcPr marL="68580" marR="68580" marT="0" marB="0" anchor="ctr">
                    <a:solidFill>
                      <a:srgbClr val="001322"/>
                    </a:solidFill>
                  </a:tcPr>
                </a:tc>
                <a:tc vMerge="1">
                  <a:txBody>
                    <a:bodyPr/>
                    <a:lstStyle/>
                    <a:p>
                      <a:pPr indent="144145" algn="ctr">
                        <a:lnSpc>
                          <a:spcPct val="150000"/>
                        </a:lnSpc>
                        <a:spcAft>
                          <a:spcPts val="0"/>
                        </a:spcAft>
                      </a:pPr>
                      <a:endParaRPr lang="it-IT" sz="1000">
                        <a:latin typeface="Times New Roman"/>
                        <a:ea typeface="Times New Roman"/>
                        <a:cs typeface="Times New Roman"/>
                      </a:endParaRPr>
                    </a:p>
                  </a:txBody>
                  <a:tcPr marL="68580" marR="68580" marT="0" marB="0" anchor="ctr"/>
                </a:tc>
                <a:tc>
                  <a:txBody>
                    <a:bodyPr/>
                    <a:lstStyle/>
                    <a:p>
                      <a:pPr indent="144145" algn="ctr">
                        <a:lnSpc>
                          <a:spcPct val="150000"/>
                        </a:lnSpc>
                        <a:spcAft>
                          <a:spcPts val="0"/>
                        </a:spcAft>
                      </a:pPr>
                      <a:r>
                        <a:rPr lang="en-US" sz="1000" b="1" dirty="0"/>
                        <a:t>60 </a:t>
                      </a:r>
                      <a:r>
                        <a:rPr lang="en-US" sz="1000" b="1" dirty="0">
                          <a:sym typeface="Symbol"/>
                        </a:rPr>
                        <a:t></a:t>
                      </a:r>
                      <a:r>
                        <a:rPr lang="en-US" sz="1000" b="1" dirty="0"/>
                        <a:t> 45</a:t>
                      </a:r>
                      <a:endParaRPr lang="it-IT" sz="1000" b="1" dirty="0">
                        <a:latin typeface="Times New Roman"/>
                        <a:ea typeface="Times New Roman"/>
                        <a:cs typeface="Times New Roman"/>
                      </a:endParaRPr>
                    </a:p>
                  </a:txBody>
                  <a:tcPr marL="68580" marR="68580" marT="0" marB="0" anchor="ctr"/>
                </a:tc>
              </a:tr>
            </a:tbl>
          </a:graphicData>
        </a:graphic>
      </p:graphicFrame>
      <p:sp>
        <p:nvSpPr>
          <p:cNvPr id="13" name="Parentesi graffa chiusa 12"/>
          <p:cNvSpPr/>
          <p:nvPr/>
        </p:nvSpPr>
        <p:spPr>
          <a:xfrm>
            <a:off x="5500694" y="2428868"/>
            <a:ext cx="285752" cy="1143008"/>
          </a:xfrm>
          <a:prstGeom prst="rightBrace">
            <a:avLst/>
          </a:prstGeom>
          <a:ln>
            <a:solidFill>
              <a:srgbClr val="0013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tx2"/>
              </a:solidFill>
            </a:endParaRPr>
          </a:p>
        </p:txBody>
      </p:sp>
      <p:sp>
        <p:nvSpPr>
          <p:cNvPr id="9" name="CasellaDiTesto 8"/>
          <p:cNvSpPr txBox="1"/>
          <p:nvPr/>
        </p:nvSpPr>
        <p:spPr>
          <a:xfrm>
            <a:off x="7858148" y="6318000"/>
            <a:ext cx="500066" cy="338554"/>
          </a:xfrm>
          <a:prstGeom prst="rect">
            <a:avLst/>
          </a:prstGeom>
          <a:noFill/>
        </p:spPr>
        <p:txBody>
          <a:bodyPr wrap="square" rtlCol="0">
            <a:spAutoFit/>
          </a:bodyPr>
          <a:lstStyle/>
          <a:p>
            <a:r>
              <a:rPr lang="en-GB" sz="1600" dirty="0" smtClean="0"/>
              <a:t>13</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tangolo arrotondato 47"/>
          <p:cNvSpPr/>
          <p:nvPr/>
        </p:nvSpPr>
        <p:spPr>
          <a:xfrm>
            <a:off x="2500298" y="214290"/>
            <a:ext cx="6429420" cy="7143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274" name="Immagine 10"/>
          <p:cNvPicPr>
            <a:picLocks noChangeAspect="1" noChangeArrowheads="1"/>
          </p:cNvPicPr>
          <p:nvPr/>
        </p:nvPicPr>
        <p:blipFill>
          <a:blip r:embed="rId3"/>
          <a:srcRect t="4524" r="7857"/>
          <a:stretch>
            <a:fillRect/>
          </a:stretch>
        </p:blipFill>
        <p:spPr bwMode="auto">
          <a:xfrm>
            <a:off x="7286644" y="2571744"/>
            <a:ext cx="1581150" cy="1438275"/>
          </a:xfrm>
          <a:prstGeom prst="rect">
            <a:avLst/>
          </a:prstGeom>
          <a:noFill/>
        </p:spPr>
      </p:pic>
      <p:sp>
        <p:nvSpPr>
          <p:cNvPr id="3" name="CasellaDiTesto 2"/>
          <p:cNvSpPr txBox="1"/>
          <p:nvPr/>
        </p:nvSpPr>
        <p:spPr>
          <a:xfrm>
            <a:off x="2571736" y="285728"/>
            <a:ext cx="642942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along</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overall</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case A1</a:t>
            </a:r>
            <a:endParaRPr lang="it-IT" sz="2400" b="1"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6265" name="Immagine 4"/>
          <p:cNvPicPr>
            <a:picLocks noChangeAspect="1" noChangeArrowheads="1"/>
          </p:cNvPicPr>
          <p:nvPr/>
        </p:nvPicPr>
        <p:blipFill>
          <a:blip r:embed="rId4"/>
          <a:srcRect t="6667" r="8749"/>
          <a:stretch>
            <a:fillRect/>
          </a:stretch>
        </p:blipFill>
        <p:spPr bwMode="auto">
          <a:xfrm>
            <a:off x="428596" y="1142984"/>
            <a:ext cx="1800225" cy="1438275"/>
          </a:xfrm>
          <a:prstGeom prst="rect">
            <a:avLst/>
          </a:prstGeom>
          <a:noFill/>
        </p:spPr>
      </p:pic>
      <p:pic>
        <p:nvPicPr>
          <p:cNvPr id="96264" name="Immagine 1"/>
          <p:cNvPicPr>
            <a:picLocks noChangeAspect="1" noChangeArrowheads="1"/>
          </p:cNvPicPr>
          <p:nvPr/>
        </p:nvPicPr>
        <p:blipFill>
          <a:blip r:embed="rId5"/>
          <a:srcRect t="6429" r="8749"/>
          <a:stretch>
            <a:fillRect/>
          </a:stretch>
        </p:blipFill>
        <p:spPr bwMode="auto">
          <a:xfrm>
            <a:off x="2643174" y="1142984"/>
            <a:ext cx="1543050" cy="1438275"/>
          </a:xfrm>
          <a:prstGeom prst="rect">
            <a:avLst/>
          </a:prstGeom>
          <a:noFill/>
        </p:spPr>
      </p:pic>
      <p:pic>
        <p:nvPicPr>
          <p:cNvPr id="96258" name="Immagine 3"/>
          <p:cNvPicPr>
            <a:picLocks noChangeAspect="1" noChangeArrowheads="1"/>
          </p:cNvPicPr>
          <p:nvPr/>
        </p:nvPicPr>
        <p:blipFill>
          <a:blip r:embed="rId6"/>
          <a:srcRect t="5000" r="8929"/>
          <a:stretch>
            <a:fillRect/>
          </a:stretch>
        </p:blipFill>
        <p:spPr bwMode="auto">
          <a:xfrm>
            <a:off x="428596" y="2571744"/>
            <a:ext cx="1800225" cy="1438275"/>
          </a:xfrm>
          <a:prstGeom prst="rect">
            <a:avLst/>
          </a:prstGeom>
          <a:noFill/>
        </p:spPr>
      </p:pic>
      <p:pic>
        <p:nvPicPr>
          <p:cNvPr id="96257" name="Immagine 5"/>
          <p:cNvPicPr>
            <a:picLocks noChangeAspect="1" noChangeArrowheads="1"/>
          </p:cNvPicPr>
          <p:nvPr/>
        </p:nvPicPr>
        <p:blipFill>
          <a:blip r:embed="rId7"/>
          <a:srcRect t="4524" r="8035"/>
          <a:stretch>
            <a:fillRect/>
          </a:stretch>
        </p:blipFill>
        <p:spPr bwMode="auto">
          <a:xfrm>
            <a:off x="2633660" y="2571744"/>
            <a:ext cx="1581150" cy="1438275"/>
          </a:xfrm>
          <a:prstGeom prst="rect">
            <a:avLst/>
          </a:prstGeom>
          <a:noFill/>
        </p:spPr>
      </p:pic>
      <p:grpSp>
        <p:nvGrpSpPr>
          <p:cNvPr id="96259" name="Group 3"/>
          <p:cNvGrpSpPr>
            <a:grpSpLocks/>
          </p:cNvGrpSpPr>
          <p:nvPr/>
        </p:nvGrpSpPr>
        <p:grpSpPr bwMode="auto">
          <a:xfrm>
            <a:off x="8102629" y="2714620"/>
            <a:ext cx="612775" cy="309562"/>
            <a:chOff x="6510" y="6030"/>
            <a:chExt cx="964" cy="487"/>
          </a:xfrm>
        </p:grpSpPr>
        <p:grpSp>
          <p:nvGrpSpPr>
            <p:cNvPr id="96261" name="Group 5"/>
            <p:cNvGrpSpPr>
              <a:grpSpLocks/>
            </p:cNvGrpSpPr>
            <p:nvPr/>
          </p:nvGrpSpPr>
          <p:grpSpPr bwMode="auto">
            <a:xfrm>
              <a:off x="6510" y="6030"/>
              <a:ext cx="964" cy="487"/>
              <a:chOff x="6510" y="6030"/>
              <a:chExt cx="964" cy="487"/>
            </a:xfrm>
          </p:grpSpPr>
          <p:sp>
            <p:nvSpPr>
              <p:cNvPr id="96263" name="Text Box 7"/>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altLang="zh-TW"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62" name="Text Box 6"/>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6260" name="AutoShape 4"/>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62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67" name="Rectangle 11"/>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68" name="Rectangle 1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71" name="Rectangle 15"/>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72" name="Rectangle 16"/>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73" name="Rectangle 17"/>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96282" name="Immagine 7"/>
          <p:cNvPicPr>
            <a:picLocks noChangeAspect="1" noChangeArrowheads="1"/>
          </p:cNvPicPr>
          <p:nvPr/>
        </p:nvPicPr>
        <p:blipFill>
          <a:blip r:embed="rId8"/>
          <a:srcRect t="6667" r="9106"/>
          <a:stretch>
            <a:fillRect/>
          </a:stretch>
        </p:blipFill>
        <p:spPr bwMode="auto">
          <a:xfrm>
            <a:off x="5072066" y="1071546"/>
            <a:ext cx="1800225" cy="1438275"/>
          </a:xfrm>
          <a:prstGeom prst="rect">
            <a:avLst/>
          </a:prstGeom>
          <a:noFill/>
        </p:spPr>
      </p:pic>
      <p:pic>
        <p:nvPicPr>
          <p:cNvPr id="96281" name="Immagine 2"/>
          <p:cNvPicPr>
            <a:picLocks noChangeAspect="1" noChangeArrowheads="1"/>
          </p:cNvPicPr>
          <p:nvPr/>
        </p:nvPicPr>
        <p:blipFill>
          <a:blip r:embed="rId9"/>
          <a:srcRect t="6667" r="9106"/>
          <a:stretch>
            <a:fillRect/>
          </a:stretch>
        </p:blipFill>
        <p:spPr bwMode="auto">
          <a:xfrm>
            <a:off x="7286644" y="1071546"/>
            <a:ext cx="1581150" cy="1438275"/>
          </a:xfrm>
          <a:prstGeom prst="rect">
            <a:avLst/>
          </a:prstGeom>
          <a:noFill/>
        </p:spPr>
      </p:pic>
      <p:pic>
        <p:nvPicPr>
          <p:cNvPr id="96275" name="Immagine 9"/>
          <p:cNvPicPr>
            <a:picLocks noChangeAspect="1" noChangeArrowheads="1"/>
          </p:cNvPicPr>
          <p:nvPr/>
        </p:nvPicPr>
        <p:blipFill>
          <a:blip r:embed="rId10"/>
          <a:srcRect t="4524" r="8214"/>
          <a:stretch>
            <a:fillRect/>
          </a:stretch>
        </p:blipFill>
        <p:spPr bwMode="auto">
          <a:xfrm>
            <a:off x="5129229" y="2571744"/>
            <a:ext cx="1800225" cy="1438275"/>
          </a:xfrm>
          <a:prstGeom prst="rect">
            <a:avLst/>
          </a:prstGeom>
          <a:noFill/>
        </p:spPr>
      </p:pic>
      <p:grpSp>
        <p:nvGrpSpPr>
          <p:cNvPr id="96276" name="Group 20"/>
          <p:cNvGrpSpPr>
            <a:grpSpLocks/>
          </p:cNvGrpSpPr>
          <p:nvPr/>
        </p:nvGrpSpPr>
        <p:grpSpPr bwMode="auto">
          <a:xfrm>
            <a:off x="3013075" y="2643182"/>
            <a:ext cx="612775" cy="309563"/>
            <a:chOff x="6510" y="6030"/>
            <a:chExt cx="964" cy="487"/>
          </a:xfrm>
        </p:grpSpPr>
        <p:grpSp>
          <p:nvGrpSpPr>
            <p:cNvPr id="96278" name="Group 22"/>
            <p:cNvGrpSpPr>
              <a:grpSpLocks/>
            </p:cNvGrpSpPr>
            <p:nvPr/>
          </p:nvGrpSpPr>
          <p:grpSpPr bwMode="auto">
            <a:xfrm>
              <a:off x="6510" y="6030"/>
              <a:ext cx="964" cy="487"/>
              <a:chOff x="6510" y="6030"/>
              <a:chExt cx="964" cy="487"/>
            </a:xfrm>
          </p:grpSpPr>
          <p:sp>
            <p:nvSpPr>
              <p:cNvPr id="96280" name="Text Box 24"/>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79" name="Text Box 23"/>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6277" name="AutoShape 21"/>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6284" name="Rectangle 2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85" name="Rectangle 2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8" name="Rectangle 3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89" name="Rectangle 3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90" name="Rectangle 34"/>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2" name="Tabella 41"/>
          <p:cNvGraphicFramePr>
            <a:graphicFrameLocks noGrp="1"/>
          </p:cNvGraphicFramePr>
          <p:nvPr/>
        </p:nvGraphicFramePr>
        <p:xfrm>
          <a:off x="2714612" y="4714884"/>
          <a:ext cx="4000526" cy="1121664"/>
        </p:xfrm>
        <a:graphic>
          <a:graphicData uri="http://schemas.openxmlformats.org/drawingml/2006/table">
            <a:tbl>
              <a:tblPr/>
              <a:tblGrid>
                <a:gridCol w="741386"/>
                <a:gridCol w="1384328"/>
                <a:gridCol w="468703"/>
                <a:gridCol w="468703"/>
                <a:gridCol w="468703"/>
                <a:gridCol w="468703"/>
              </a:tblGrid>
              <a:tr h="116087">
                <a:tc rowSpan="2">
                  <a:txBody>
                    <a:bodyPr/>
                    <a:lstStyle/>
                    <a:p>
                      <a:pPr indent="68580" algn="ctr">
                        <a:lnSpc>
                          <a:spcPct val="115000"/>
                        </a:lnSpc>
                        <a:spcAft>
                          <a:spcPts val="0"/>
                        </a:spcAft>
                      </a:pPr>
                      <a:r>
                        <a:rPr lang="en-US" sz="800" dirty="0">
                          <a:ln>
                            <a:solidFill>
                              <a:srgbClr val="00FF00"/>
                            </a:solidFill>
                          </a:ln>
                          <a:solidFill>
                            <a:schemeClr val="bg1"/>
                          </a:solidFill>
                          <a:latin typeface="Times New Roman"/>
                          <a:ea typeface="Times New Roman"/>
                        </a:rPr>
                        <a:t>Case</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rowSpan="2">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Energy </a:t>
                      </a:r>
                      <a:r>
                        <a:rPr lang="en-US" sz="800" dirty="0" smtClean="0">
                          <a:ln>
                            <a:solidFill>
                              <a:srgbClr val="00FF00"/>
                            </a:solidFill>
                          </a:ln>
                          <a:solidFill>
                            <a:schemeClr val="bg1"/>
                          </a:solidFill>
                          <a:latin typeface="Times New Roman"/>
                          <a:ea typeface="Times New Roman"/>
                        </a:rPr>
                        <a:t>consumption </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gridSpan="2">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Coasting</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hMerge="1">
                  <a:txBody>
                    <a:bodyPr/>
                    <a:lstStyle/>
                    <a:p>
                      <a:endParaRPr lang="en-GB"/>
                    </a:p>
                  </a:txBody>
                  <a:tcPr/>
                </a:tc>
                <a:tc gridSpan="2">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Braking</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hMerge="1">
                  <a:txBody>
                    <a:bodyPr/>
                    <a:lstStyle/>
                    <a:p>
                      <a:endParaRPr lang="en-GB"/>
                    </a:p>
                  </a:txBody>
                  <a:tcPr/>
                </a:tc>
              </a:tr>
              <a:tr h="116087">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IM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PMSM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IM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PMSM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r>
              <a:tr h="116087">
                <a:tc rowSpan="3">
                  <a:txBody>
                    <a:bodyPr/>
                    <a:lstStyle/>
                    <a:p>
                      <a:pPr algn="ctr">
                        <a:lnSpc>
                          <a:spcPct val="115000"/>
                        </a:lnSpc>
                        <a:spcAft>
                          <a:spcPts val="0"/>
                        </a:spcAft>
                      </a:pPr>
                      <a:r>
                        <a:rPr lang="en-US" sz="800">
                          <a:latin typeface="Times New Roman"/>
                          <a:ea typeface="Times New Roman"/>
                        </a:rPr>
                        <a:t>A1 60</a:t>
                      </a:r>
                      <a:r>
                        <a:rPr lang="en-US" sz="800">
                          <a:latin typeface="Times New Roman"/>
                          <a:ea typeface="Times New Roman"/>
                          <a:sym typeface="Symbol"/>
                        </a:rPr>
                        <a:t></a:t>
                      </a:r>
                      <a:r>
                        <a:rPr lang="en-US" sz="800">
                          <a:latin typeface="Times New Roman"/>
                          <a:ea typeface="Times New Roman"/>
                        </a:rPr>
                        <a:t>30</a:t>
                      </a:r>
                      <a:endParaRPr lang="it-IT" sz="800">
                        <a:latin typeface="Times New Roman"/>
                        <a:ea typeface="Times New Roman"/>
                      </a:endParaRPr>
                    </a:p>
                    <a:p>
                      <a:pPr algn="ctr">
                        <a:lnSpc>
                          <a:spcPct val="115000"/>
                        </a:lnSpc>
                        <a:spcAft>
                          <a:spcPts val="0"/>
                        </a:spcAft>
                      </a:pPr>
                      <a:r>
                        <a:rPr lang="en-US" sz="800" i="1">
                          <a:latin typeface="Times New Roman"/>
                          <a:ea typeface="Times New Roman"/>
                        </a:rPr>
                        <a:t>km</a:t>
                      </a:r>
                      <a:r>
                        <a:rPr lang="en-US" sz="800">
                          <a:latin typeface="Times New Roman"/>
                          <a:ea typeface="Times New Roman"/>
                        </a:rPr>
                        <a:t>/</a:t>
                      </a:r>
                      <a:r>
                        <a:rPr lang="en-US" sz="800" i="1">
                          <a:latin typeface="Times New Roman"/>
                          <a:ea typeface="Times New Roman"/>
                        </a:rPr>
                        <a:t>h</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dc-link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65.1</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16.2</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-121.9</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-134.7</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dirty="0">
                          <a:latin typeface="Times New Roman"/>
                          <a:ea typeface="Times New Roman"/>
                        </a:rPr>
                        <a:t>Electrical energy     [</a:t>
                      </a:r>
                      <a:r>
                        <a:rPr lang="en-US" sz="800" i="1" dirty="0" err="1">
                          <a:latin typeface="Times New Roman"/>
                          <a:ea typeface="Times New Roman"/>
                        </a:rPr>
                        <a:t>Wh</a:t>
                      </a:r>
                      <a:r>
                        <a:rPr lang="en-US" sz="800" dirty="0">
                          <a:latin typeface="Times New Roman"/>
                          <a:ea typeface="Times New Roman"/>
                        </a:rPr>
                        <a:t>]</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59.8</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6.6</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-125.6</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-139.8</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a:latin typeface="Times New Roman"/>
                          <a:ea typeface="Times New Roman"/>
                        </a:rPr>
                        <a:t>Mechanical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52.1</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-12.3</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-153.2</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-155.6</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rowSpan="3">
                  <a:txBody>
                    <a:bodyPr/>
                    <a:lstStyle/>
                    <a:p>
                      <a:pPr algn="ctr">
                        <a:lnSpc>
                          <a:spcPct val="115000"/>
                        </a:lnSpc>
                        <a:spcAft>
                          <a:spcPts val="0"/>
                        </a:spcAft>
                      </a:pPr>
                      <a:r>
                        <a:rPr lang="en-US" sz="800">
                          <a:latin typeface="Times New Roman"/>
                          <a:ea typeface="Times New Roman"/>
                        </a:rPr>
                        <a:t>A2 60</a:t>
                      </a:r>
                      <a:r>
                        <a:rPr lang="en-US" sz="800">
                          <a:latin typeface="Times New Roman"/>
                          <a:ea typeface="Times New Roman"/>
                          <a:sym typeface="Symbol"/>
                        </a:rPr>
                        <a:t></a:t>
                      </a:r>
                      <a:r>
                        <a:rPr lang="en-US" sz="800">
                          <a:latin typeface="Times New Roman"/>
                          <a:ea typeface="Times New Roman"/>
                        </a:rPr>
                        <a:t>45</a:t>
                      </a:r>
                      <a:endParaRPr lang="it-IT" sz="800">
                        <a:latin typeface="Times New Roman"/>
                        <a:ea typeface="Times New Roman"/>
                      </a:endParaRPr>
                    </a:p>
                    <a:p>
                      <a:pPr algn="ctr">
                        <a:lnSpc>
                          <a:spcPct val="115000"/>
                        </a:lnSpc>
                        <a:spcAft>
                          <a:spcPts val="0"/>
                        </a:spcAft>
                      </a:pPr>
                      <a:r>
                        <a:rPr lang="en-US" sz="800" i="1">
                          <a:latin typeface="Times New Roman"/>
                          <a:ea typeface="Times New Roman"/>
                        </a:rPr>
                        <a:t>km</a:t>
                      </a:r>
                      <a:r>
                        <a:rPr lang="en-US" sz="800">
                          <a:latin typeface="Times New Roman"/>
                          <a:ea typeface="Times New Roman"/>
                        </a:rPr>
                        <a:t>/</a:t>
                      </a:r>
                      <a:r>
                        <a:rPr lang="en-US" sz="800" i="1">
                          <a:latin typeface="Times New Roman"/>
                          <a:ea typeface="Times New Roman"/>
                        </a:rPr>
                        <a:t>h</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dc-link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29.1</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8.4</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-283.1</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-304.7</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a:latin typeface="Times New Roman"/>
                          <a:ea typeface="Times New Roman"/>
                        </a:rPr>
                        <a:t>Electrical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27.4</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1.9</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-288.6</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-312.3</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a:latin typeface="Times New Roman"/>
                          <a:ea typeface="Times New Roman"/>
                        </a:rPr>
                        <a:t>Mechanical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24.9</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-13.2</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-330.4</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-337.6</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 name="Rettangolo arrotondato 45"/>
          <p:cNvSpPr/>
          <p:nvPr/>
        </p:nvSpPr>
        <p:spPr>
          <a:xfrm>
            <a:off x="785786" y="4067446"/>
            <a:ext cx="3132000" cy="576000"/>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Electromagnetic torque, train  speed, energy consumption and rotor speed error versus time, for a traction unit with </a:t>
            </a:r>
            <a:r>
              <a:rPr lang="en-US" sz="1000" b="1" dirty="0" smtClean="0">
                <a:latin typeface="Constantia" pitchFamily="18" charset="0"/>
              </a:rPr>
              <a:t>PM brushless</a:t>
            </a: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 case A1 )</a:t>
            </a: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47" name="Rettangolo arrotondato 46"/>
          <p:cNvSpPr/>
          <p:nvPr/>
        </p:nvSpPr>
        <p:spPr>
          <a:xfrm>
            <a:off x="5440528" y="4067446"/>
            <a:ext cx="3132000" cy="576000"/>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Electromagnetic torque, train  speed, energy consumption and rotor speed error versus time, for a traction unit with IM drive</a:t>
            </a:r>
            <a:r>
              <a:rPr lang="en-US" sz="1000" b="1" dirty="0" smtClean="0">
                <a:latin typeface="Constantia" pitchFamily="18" charset="0"/>
              </a:rPr>
              <a:t> </a:t>
            </a: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case A1 )</a:t>
            </a: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36" name="CasellaDiTesto 35"/>
          <p:cNvSpPr txBox="1"/>
          <p:nvPr/>
        </p:nvSpPr>
        <p:spPr>
          <a:xfrm>
            <a:off x="7858148" y="6318000"/>
            <a:ext cx="500066" cy="338554"/>
          </a:xfrm>
          <a:prstGeom prst="rect">
            <a:avLst/>
          </a:prstGeom>
          <a:noFill/>
        </p:spPr>
        <p:txBody>
          <a:bodyPr wrap="square" rtlCol="0">
            <a:spAutoFit/>
          </a:bodyPr>
          <a:lstStyle/>
          <a:p>
            <a:r>
              <a:rPr lang="en-GB" sz="1600" dirty="0" smtClean="0"/>
              <a:t>14</a:t>
            </a:r>
            <a:endParaRPr lang="en-GB"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ttangolo arrotondato 66"/>
          <p:cNvSpPr/>
          <p:nvPr/>
        </p:nvSpPr>
        <p:spPr>
          <a:xfrm>
            <a:off x="2500298" y="214290"/>
            <a:ext cx="6429420" cy="7143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p:cNvSpPr txBox="1"/>
          <p:nvPr/>
        </p:nvSpPr>
        <p:spPr>
          <a:xfrm>
            <a:off x="2571736" y="285728"/>
            <a:ext cx="642942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along</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overall</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a:t>
            </a:r>
            <a:r>
              <a:rPr lang="it-IT" sz="24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case B1</a:t>
            </a:r>
            <a:endParaRPr lang="it-IT" sz="2400" b="1"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62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67" name="Rectangle 11"/>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68" name="Rectangle 1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71" name="Rectangle 15"/>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72" name="Rectangle 16"/>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73" name="Rectangle 17"/>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4" name="Rectangle 2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85" name="Rectangle 2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8" name="Rectangle 3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89" name="Rectangle 3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90" name="Rectangle 34"/>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ttangolo arrotondato 45"/>
          <p:cNvSpPr/>
          <p:nvPr/>
        </p:nvSpPr>
        <p:spPr>
          <a:xfrm>
            <a:off x="868496" y="4000504"/>
            <a:ext cx="3132000" cy="576000"/>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Electromagnetic torque, train  speed, energy consumption and rotor speed error versus time, for a traction unit with </a:t>
            </a:r>
            <a:r>
              <a:rPr lang="en-US" sz="1000" b="1" dirty="0" smtClean="0">
                <a:latin typeface="Constantia" pitchFamily="18" charset="0"/>
              </a:rPr>
              <a:t>PM brushless </a:t>
            </a: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case B1 )</a:t>
            </a: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47" name="Rettangolo arrotondato 46"/>
          <p:cNvSpPr/>
          <p:nvPr/>
        </p:nvSpPr>
        <p:spPr>
          <a:xfrm>
            <a:off x="5595956" y="4000504"/>
            <a:ext cx="3132000" cy="576000"/>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Electromagnetic torque, train  speed, energy consumption and rotor speed error versus time, for a traction unit with IM drive ( case B1 )</a:t>
            </a: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graphicFrame>
        <p:nvGraphicFramePr>
          <p:cNvPr id="36" name="Tabella 35"/>
          <p:cNvGraphicFramePr>
            <a:graphicFrameLocks noGrp="1"/>
          </p:cNvGraphicFramePr>
          <p:nvPr/>
        </p:nvGraphicFramePr>
        <p:xfrm>
          <a:off x="2714612" y="4664790"/>
          <a:ext cx="4000526" cy="1121664"/>
        </p:xfrm>
        <a:graphic>
          <a:graphicData uri="http://schemas.openxmlformats.org/drawingml/2006/table">
            <a:tbl>
              <a:tblPr/>
              <a:tblGrid>
                <a:gridCol w="741386"/>
                <a:gridCol w="1384328"/>
                <a:gridCol w="468703"/>
                <a:gridCol w="468703"/>
                <a:gridCol w="468703"/>
                <a:gridCol w="468703"/>
              </a:tblGrid>
              <a:tr h="116087">
                <a:tc rowSpan="2">
                  <a:txBody>
                    <a:bodyPr/>
                    <a:lstStyle/>
                    <a:p>
                      <a:pPr indent="68580" algn="ctr">
                        <a:lnSpc>
                          <a:spcPct val="115000"/>
                        </a:lnSpc>
                        <a:spcAft>
                          <a:spcPts val="0"/>
                        </a:spcAft>
                      </a:pPr>
                      <a:r>
                        <a:rPr lang="en-US" sz="800" dirty="0">
                          <a:ln>
                            <a:solidFill>
                              <a:srgbClr val="00FF00"/>
                            </a:solidFill>
                          </a:ln>
                          <a:solidFill>
                            <a:schemeClr val="bg1"/>
                          </a:solidFill>
                          <a:latin typeface="Times New Roman"/>
                          <a:ea typeface="Times New Roman"/>
                        </a:rPr>
                        <a:t>Case</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rowSpan="2">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Energy </a:t>
                      </a:r>
                      <a:r>
                        <a:rPr lang="en-US" sz="800" dirty="0" smtClean="0">
                          <a:ln>
                            <a:solidFill>
                              <a:srgbClr val="00FF00"/>
                            </a:solidFill>
                          </a:ln>
                          <a:solidFill>
                            <a:schemeClr val="bg1"/>
                          </a:solidFill>
                          <a:latin typeface="Times New Roman"/>
                          <a:ea typeface="Times New Roman"/>
                        </a:rPr>
                        <a:t>consumption </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gridSpan="2">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Coasting</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hMerge="1">
                  <a:txBody>
                    <a:bodyPr/>
                    <a:lstStyle/>
                    <a:p>
                      <a:endParaRPr lang="en-GB"/>
                    </a:p>
                  </a:txBody>
                  <a:tcPr/>
                </a:tc>
                <a:tc gridSpan="2">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Braking</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hMerge="1">
                  <a:txBody>
                    <a:bodyPr/>
                    <a:lstStyle/>
                    <a:p>
                      <a:endParaRPr lang="en-GB"/>
                    </a:p>
                  </a:txBody>
                  <a:tcPr/>
                </a:tc>
              </a:tr>
              <a:tr h="116087">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IM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PMSM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IM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c>
                  <a:txBody>
                    <a:bodyPr/>
                    <a:lstStyle/>
                    <a:p>
                      <a:pPr algn="ctr">
                        <a:lnSpc>
                          <a:spcPct val="115000"/>
                        </a:lnSpc>
                        <a:spcAft>
                          <a:spcPts val="0"/>
                        </a:spcAft>
                      </a:pPr>
                      <a:r>
                        <a:rPr lang="en-US" sz="800" dirty="0">
                          <a:ln>
                            <a:solidFill>
                              <a:srgbClr val="00FF00"/>
                            </a:solidFill>
                          </a:ln>
                          <a:solidFill>
                            <a:schemeClr val="bg1"/>
                          </a:solidFill>
                          <a:latin typeface="Times New Roman"/>
                          <a:ea typeface="Times New Roman"/>
                        </a:rPr>
                        <a:t>PMSM</a:t>
                      </a:r>
                      <a:endParaRPr lang="it-IT" sz="800" dirty="0">
                        <a:ln>
                          <a:solidFill>
                            <a:srgbClr val="00FF00"/>
                          </a:solidFill>
                        </a:ln>
                        <a:solidFill>
                          <a:schemeClr val="bg1"/>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322"/>
                    </a:solidFill>
                  </a:tcPr>
                </a:tc>
              </a:tr>
              <a:tr h="116087">
                <a:tc rowSpan="3">
                  <a:txBody>
                    <a:bodyPr/>
                    <a:lstStyle/>
                    <a:p>
                      <a:pPr algn="ctr">
                        <a:lnSpc>
                          <a:spcPct val="115000"/>
                        </a:lnSpc>
                        <a:spcAft>
                          <a:spcPts val="0"/>
                        </a:spcAft>
                      </a:pPr>
                      <a:r>
                        <a:rPr lang="en-US" sz="800" dirty="0" smtClean="0">
                          <a:latin typeface="Times New Roman"/>
                          <a:ea typeface="Times New Roman"/>
                        </a:rPr>
                        <a:t>B1 </a:t>
                      </a:r>
                      <a:r>
                        <a:rPr lang="en-US" sz="800" dirty="0">
                          <a:latin typeface="Times New Roman"/>
                          <a:ea typeface="Times New Roman"/>
                        </a:rPr>
                        <a:t>60</a:t>
                      </a:r>
                      <a:r>
                        <a:rPr lang="en-US" sz="800" dirty="0">
                          <a:latin typeface="Times New Roman"/>
                          <a:ea typeface="Times New Roman"/>
                          <a:sym typeface="Symbol"/>
                        </a:rPr>
                        <a:t></a:t>
                      </a:r>
                      <a:r>
                        <a:rPr lang="en-US" sz="800" dirty="0">
                          <a:latin typeface="Times New Roman"/>
                          <a:ea typeface="Times New Roman"/>
                        </a:rPr>
                        <a:t>30</a:t>
                      </a:r>
                      <a:endParaRPr lang="it-IT" sz="800" dirty="0">
                        <a:latin typeface="Times New Roman"/>
                        <a:ea typeface="Times New Roman"/>
                      </a:endParaRPr>
                    </a:p>
                    <a:p>
                      <a:pPr algn="ctr">
                        <a:lnSpc>
                          <a:spcPct val="115000"/>
                        </a:lnSpc>
                        <a:spcAft>
                          <a:spcPts val="0"/>
                        </a:spcAft>
                      </a:pPr>
                      <a:r>
                        <a:rPr lang="en-US" sz="800" i="1" dirty="0">
                          <a:latin typeface="Times New Roman"/>
                          <a:ea typeface="Times New Roman"/>
                        </a:rPr>
                        <a:t>km</a:t>
                      </a:r>
                      <a:r>
                        <a:rPr lang="en-US" sz="800" dirty="0">
                          <a:latin typeface="Times New Roman"/>
                          <a:ea typeface="Times New Roman"/>
                        </a:rPr>
                        <a:t>/</a:t>
                      </a:r>
                      <a:r>
                        <a:rPr lang="en-US" sz="800" i="1" dirty="0">
                          <a:latin typeface="Times New Roman"/>
                          <a:ea typeface="Times New Roman"/>
                        </a:rPr>
                        <a:t>h</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dc-link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0.2</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0.29</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-118</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-134.3</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dirty="0">
                          <a:latin typeface="Times New Roman"/>
                          <a:ea typeface="Times New Roman"/>
                        </a:rPr>
                        <a:t>Electrical energy     [</a:t>
                      </a:r>
                      <a:r>
                        <a:rPr lang="en-US" sz="800" i="1" dirty="0" err="1">
                          <a:latin typeface="Times New Roman"/>
                          <a:ea typeface="Times New Roman"/>
                        </a:rPr>
                        <a:t>Wh</a:t>
                      </a:r>
                      <a:r>
                        <a:rPr lang="en-US" sz="800" dirty="0">
                          <a:latin typeface="Times New Roman"/>
                          <a:ea typeface="Times New Roman"/>
                        </a:rPr>
                        <a:t>]</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-122.2</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-139.6</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a:latin typeface="Times New Roman"/>
                          <a:ea typeface="Times New Roman"/>
                        </a:rPr>
                        <a:t>Mechanical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-152.8</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-155.6</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rowSpan="3">
                  <a:txBody>
                    <a:bodyPr/>
                    <a:lstStyle/>
                    <a:p>
                      <a:pPr algn="ctr">
                        <a:lnSpc>
                          <a:spcPct val="115000"/>
                        </a:lnSpc>
                        <a:spcAft>
                          <a:spcPts val="0"/>
                        </a:spcAft>
                      </a:pPr>
                      <a:r>
                        <a:rPr lang="en-US" sz="800" dirty="0" smtClean="0">
                          <a:latin typeface="Times New Roman"/>
                          <a:ea typeface="Times New Roman"/>
                        </a:rPr>
                        <a:t>B2 </a:t>
                      </a:r>
                      <a:r>
                        <a:rPr lang="en-US" sz="800" dirty="0">
                          <a:latin typeface="Times New Roman"/>
                          <a:ea typeface="Times New Roman"/>
                        </a:rPr>
                        <a:t>60</a:t>
                      </a:r>
                      <a:r>
                        <a:rPr lang="en-US" sz="800" dirty="0">
                          <a:latin typeface="Times New Roman"/>
                          <a:ea typeface="Times New Roman"/>
                          <a:sym typeface="Symbol"/>
                        </a:rPr>
                        <a:t></a:t>
                      </a:r>
                      <a:r>
                        <a:rPr lang="en-US" sz="800" dirty="0">
                          <a:latin typeface="Times New Roman"/>
                          <a:ea typeface="Times New Roman"/>
                        </a:rPr>
                        <a:t>45</a:t>
                      </a:r>
                      <a:endParaRPr lang="it-IT" sz="800" dirty="0">
                        <a:latin typeface="Times New Roman"/>
                        <a:ea typeface="Times New Roman"/>
                      </a:endParaRPr>
                    </a:p>
                    <a:p>
                      <a:pPr algn="ctr">
                        <a:lnSpc>
                          <a:spcPct val="115000"/>
                        </a:lnSpc>
                        <a:spcAft>
                          <a:spcPts val="0"/>
                        </a:spcAft>
                      </a:pPr>
                      <a:r>
                        <a:rPr lang="en-US" sz="800" i="1" dirty="0">
                          <a:latin typeface="Times New Roman"/>
                          <a:ea typeface="Times New Roman"/>
                        </a:rPr>
                        <a:t>km</a:t>
                      </a:r>
                      <a:r>
                        <a:rPr lang="en-US" sz="800" dirty="0">
                          <a:latin typeface="Times New Roman"/>
                          <a:ea typeface="Times New Roman"/>
                        </a:rPr>
                        <a:t>/</a:t>
                      </a:r>
                      <a:r>
                        <a:rPr lang="en-US" sz="800" i="1" dirty="0">
                          <a:latin typeface="Times New Roman"/>
                          <a:ea typeface="Times New Roman"/>
                        </a:rPr>
                        <a:t>h</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dc-link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0.12</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0.19</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-279.7</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-304</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a:latin typeface="Times New Roman"/>
                          <a:ea typeface="Times New Roman"/>
                        </a:rPr>
                        <a:t>Electrical energy     [</a:t>
                      </a:r>
                      <a:r>
                        <a:rPr lang="en-US" sz="800" i="1">
                          <a:latin typeface="Times New Roman"/>
                          <a:ea typeface="Times New Roman"/>
                        </a:rPr>
                        <a:t>Wh</a:t>
                      </a:r>
                      <a:r>
                        <a:rPr lang="en-US" sz="800">
                          <a:latin typeface="Times New Roman"/>
                          <a:ea typeface="Times New Roman"/>
                        </a:rPr>
                        <a:t>]</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-285.9</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-311.8</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7">
                <a:tc vMerge="1">
                  <a:txBody>
                    <a:bodyPr/>
                    <a:lstStyle/>
                    <a:p>
                      <a:endParaRPr lang="en-GB"/>
                    </a:p>
                  </a:txBody>
                  <a:tcPr/>
                </a:tc>
                <a:tc>
                  <a:txBody>
                    <a:bodyPr/>
                    <a:lstStyle/>
                    <a:p>
                      <a:pPr algn="ctr">
                        <a:lnSpc>
                          <a:spcPct val="115000"/>
                        </a:lnSpc>
                        <a:spcAft>
                          <a:spcPts val="0"/>
                        </a:spcAft>
                      </a:pPr>
                      <a:r>
                        <a:rPr lang="en-US" sz="800" dirty="0">
                          <a:latin typeface="Times New Roman"/>
                          <a:ea typeface="Times New Roman"/>
                        </a:rPr>
                        <a:t>Mechanical energy  [</a:t>
                      </a:r>
                      <a:r>
                        <a:rPr lang="en-US" sz="800" i="1" dirty="0" err="1">
                          <a:latin typeface="Times New Roman"/>
                          <a:ea typeface="Times New Roman"/>
                        </a:rPr>
                        <a:t>Wh</a:t>
                      </a:r>
                      <a:r>
                        <a:rPr lang="en-US" sz="800" dirty="0">
                          <a:latin typeface="Times New Roman"/>
                          <a:ea typeface="Times New Roman"/>
                        </a:rPr>
                        <a:t>]</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 0</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Times New Roman"/>
                          <a:ea typeface="Times New Roman"/>
                        </a:rPr>
                        <a:t>-330.1</a:t>
                      </a:r>
                      <a:endParaRPr lang="it-IT" sz="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Times New Roman"/>
                          <a:ea typeface="Times New Roman"/>
                        </a:rPr>
                        <a:t>-337.5</a:t>
                      </a:r>
                      <a:endParaRPr lang="it-IT" sz="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7289" name="Immagine 1"/>
          <p:cNvPicPr>
            <a:picLocks noChangeAspect="1" noChangeArrowheads="1"/>
          </p:cNvPicPr>
          <p:nvPr/>
        </p:nvPicPr>
        <p:blipFill>
          <a:blip r:embed="rId3"/>
          <a:srcRect t="5476" r="6607"/>
          <a:stretch>
            <a:fillRect/>
          </a:stretch>
        </p:blipFill>
        <p:spPr bwMode="auto">
          <a:xfrm>
            <a:off x="485759" y="1133469"/>
            <a:ext cx="1800225" cy="1438275"/>
          </a:xfrm>
          <a:prstGeom prst="rect">
            <a:avLst/>
          </a:prstGeom>
          <a:noFill/>
        </p:spPr>
      </p:pic>
      <p:pic>
        <p:nvPicPr>
          <p:cNvPr id="97288" name="Immagine 5"/>
          <p:cNvPicPr>
            <a:picLocks noChangeAspect="1" noChangeArrowheads="1"/>
          </p:cNvPicPr>
          <p:nvPr/>
        </p:nvPicPr>
        <p:blipFill>
          <a:blip r:embed="rId4"/>
          <a:srcRect t="6190" r="8749"/>
          <a:stretch>
            <a:fillRect/>
          </a:stretch>
        </p:blipFill>
        <p:spPr bwMode="auto">
          <a:xfrm>
            <a:off x="2490784" y="1142984"/>
            <a:ext cx="1581150" cy="1438275"/>
          </a:xfrm>
          <a:prstGeom prst="rect">
            <a:avLst/>
          </a:prstGeom>
          <a:noFill/>
        </p:spPr>
      </p:pic>
      <p:pic>
        <p:nvPicPr>
          <p:cNvPr id="97282" name="Immagine 3"/>
          <p:cNvPicPr>
            <a:picLocks noChangeAspect="1" noChangeArrowheads="1"/>
          </p:cNvPicPr>
          <p:nvPr/>
        </p:nvPicPr>
        <p:blipFill>
          <a:blip r:embed="rId5"/>
          <a:srcRect t="4048" r="8214"/>
          <a:stretch>
            <a:fillRect/>
          </a:stretch>
        </p:blipFill>
        <p:spPr bwMode="auto">
          <a:xfrm>
            <a:off x="485759" y="2562229"/>
            <a:ext cx="1800225" cy="1438275"/>
          </a:xfrm>
          <a:prstGeom prst="rect">
            <a:avLst/>
          </a:prstGeom>
          <a:noFill/>
        </p:spPr>
      </p:pic>
      <p:pic>
        <p:nvPicPr>
          <p:cNvPr id="97281" name="Immagine 4"/>
          <p:cNvPicPr>
            <a:picLocks noChangeAspect="1" noChangeArrowheads="1"/>
          </p:cNvPicPr>
          <p:nvPr/>
        </p:nvPicPr>
        <p:blipFill>
          <a:blip r:embed="rId6"/>
          <a:srcRect t="6667" r="9106"/>
          <a:stretch>
            <a:fillRect/>
          </a:stretch>
        </p:blipFill>
        <p:spPr bwMode="auto">
          <a:xfrm>
            <a:off x="2452684" y="2562229"/>
            <a:ext cx="1619250" cy="1438275"/>
          </a:xfrm>
          <a:prstGeom prst="rect">
            <a:avLst/>
          </a:prstGeom>
          <a:noFill/>
        </p:spPr>
      </p:pic>
      <p:grpSp>
        <p:nvGrpSpPr>
          <p:cNvPr id="97283" name="Group 3"/>
          <p:cNvGrpSpPr>
            <a:grpSpLocks/>
          </p:cNvGrpSpPr>
          <p:nvPr/>
        </p:nvGrpSpPr>
        <p:grpSpPr bwMode="auto">
          <a:xfrm>
            <a:off x="2744779" y="2619372"/>
            <a:ext cx="612775" cy="309562"/>
            <a:chOff x="6510" y="6030"/>
            <a:chExt cx="964" cy="487"/>
          </a:xfrm>
        </p:grpSpPr>
        <p:grpSp>
          <p:nvGrpSpPr>
            <p:cNvPr id="97285" name="Group 5"/>
            <p:cNvGrpSpPr>
              <a:grpSpLocks/>
            </p:cNvGrpSpPr>
            <p:nvPr/>
          </p:nvGrpSpPr>
          <p:grpSpPr bwMode="auto">
            <a:xfrm>
              <a:off x="6510" y="6030"/>
              <a:ext cx="964" cy="487"/>
              <a:chOff x="6510" y="6030"/>
              <a:chExt cx="964" cy="487"/>
            </a:xfrm>
          </p:grpSpPr>
          <p:sp>
            <p:nvSpPr>
              <p:cNvPr id="97287" name="Text Box 7"/>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Text Box 6"/>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7284" name="AutoShape 4"/>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72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292" name="Rectangle 12"/>
          <p:cNvSpPr>
            <a:spLocks noChangeArrowheads="1"/>
          </p:cNvSpPr>
          <p:nvPr/>
        </p:nvSpPr>
        <p:spPr bwMode="auto">
          <a:xfrm>
            <a:off x="0" y="3790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295" name="Rectangle 15"/>
          <p:cNvSpPr>
            <a:spLocks noChangeArrowheads="1"/>
          </p:cNvSpPr>
          <p:nvPr/>
        </p:nvSpPr>
        <p:spPr bwMode="auto">
          <a:xfrm>
            <a:off x="0" y="424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296" name="Rectangle 16"/>
          <p:cNvSpPr>
            <a:spLocks noChangeArrowheads="1"/>
          </p:cNvSpPr>
          <p:nvPr/>
        </p:nvSpPr>
        <p:spPr bwMode="auto">
          <a:xfrm>
            <a:off x="0" y="568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297" name="Rectangle 17"/>
          <p:cNvSpPr>
            <a:spLocks noChangeArrowheads="1"/>
          </p:cNvSpPr>
          <p:nvPr/>
        </p:nvSpPr>
        <p:spPr bwMode="auto">
          <a:xfrm>
            <a:off x="0" y="712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307"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308" name="Rectangle 2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309" name="Rectangle 2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312" name="Rectangle 3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313" name="Rectangle 3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314" name="Rectangle 34"/>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CasellaDiTesto 48"/>
          <p:cNvSpPr txBox="1"/>
          <p:nvPr/>
        </p:nvSpPr>
        <p:spPr>
          <a:xfrm>
            <a:off x="7858148" y="6318000"/>
            <a:ext cx="500066" cy="338554"/>
          </a:xfrm>
          <a:prstGeom prst="rect">
            <a:avLst/>
          </a:prstGeom>
          <a:noFill/>
        </p:spPr>
        <p:txBody>
          <a:bodyPr wrap="square" rtlCol="0">
            <a:spAutoFit/>
          </a:bodyPr>
          <a:lstStyle/>
          <a:p>
            <a:r>
              <a:rPr lang="en-GB" sz="1600" dirty="0" smtClean="0"/>
              <a:t>15</a:t>
            </a:r>
            <a:endParaRPr lang="en-GB" sz="1600" dirty="0"/>
          </a:p>
        </p:txBody>
      </p:sp>
      <p:pic>
        <p:nvPicPr>
          <p:cNvPr id="92169" name="Immagine 5"/>
          <p:cNvPicPr>
            <a:picLocks noChangeAspect="1" noChangeArrowheads="1"/>
          </p:cNvPicPr>
          <p:nvPr/>
        </p:nvPicPr>
        <p:blipFill>
          <a:blip r:embed="rId7"/>
          <a:srcRect t="5952" r="8214"/>
          <a:stretch>
            <a:fillRect/>
          </a:stretch>
        </p:blipFill>
        <p:spPr bwMode="auto">
          <a:xfrm>
            <a:off x="5200667" y="1071546"/>
            <a:ext cx="1800225" cy="1438275"/>
          </a:xfrm>
          <a:prstGeom prst="rect">
            <a:avLst/>
          </a:prstGeom>
          <a:noFill/>
        </p:spPr>
      </p:pic>
      <p:pic>
        <p:nvPicPr>
          <p:cNvPr id="92168" name="Immagine 6"/>
          <p:cNvPicPr>
            <a:picLocks noChangeAspect="1" noChangeArrowheads="1"/>
          </p:cNvPicPr>
          <p:nvPr/>
        </p:nvPicPr>
        <p:blipFill>
          <a:blip r:embed="rId8"/>
          <a:srcRect t="6667" r="9106"/>
          <a:stretch>
            <a:fillRect/>
          </a:stretch>
        </p:blipFill>
        <p:spPr bwMode="auto">
          <a:xfrm>
            <a:off x="7315230" y="1071546"/>
            <a:ext cx="1543050" cy="1438275"/>
          </a:xfrm>
          <a:prstGeom prst="rect">
            <a:avLst/>
          </a:prstGeom>
          <a:noFill/>
        </p:spPr>
      </p:pic>
      <p:pic>
        <p:nvPicPr>
          <p:cNvPr id="92162" name="Immagine 7"/>
          <p:cNvPicPr>
            <a:picLocks noChangeAspect="1" noChangeArrowheads="1"/>
          </p:cNvPicPr>
          <p:nvPr/>
        </p:nvPicPr>
        <p:blipFill>
          <a:blip r:embed="rId9"/>
          <a:srcRect t="4524" r="8035"/>
          <a:stretch>
            <a:fillRect/>
          </a:stretch>
        </p:blipFill>
        <p:spPr bwMode="auto">
          <a:xfrm>
            <a:off x="5272105" y="2562229"/>
            <a:ext cx="1800225" cy="1438275"/>
          </a:xfrm>
          <a:prstGeom prst="rect">
            <a:avLst/>
          </a:prstGeom>
          <a:noFill/>
        </p:spPr>
      </p:pic>
      <p:pic>
        <p:nvPicPr>
          <p:cNvPr id="92161" name="Immagine 8"/>
          <p:cNvPicPr>
            <a:picLocks noChangeAspect="1" noChangeArrowheads="1"/>
          </p:cNvPicPr>
          <p:nvPr/>
        </p:nvPicPr>
        <p:blipFill>
          <a:blip r:embed="rId10"/>
          <a:srcRect t="5952" r="8035"/>
          <a:stretch>
            <a:fillRect/>
          </a:stretch>
        </p:blipFill>
        <p:spPr bwMode="auto">
          <a:xfrm>
            <a:off x="7215206" y="2562229"/>
            <a:ext cx="1619250" cy="1438275"/>
          </a:xfrm>
          <a:prstGeom prst="rect">
            <a:avLst/>
          </a:prstGeom>
          <a:noFill/>
        </p:spPr>
      </p:pic>
      <p:grpSp>
        <p:nvGrpSpPr>
          <p:cNvPr id="92163" name="Group 3"/>
          <p:cNvGrpSpPr>
            <a:grpSpLocks/>
          </p:cNvGrpSpPr>
          <p:nvPr/>
        </p:nvGrpSpPr>
        <p:grpSpPr bwMode="auto">
          <a:xfrm>
            <a:off x="8174067" y="3357562"/>
            <a:ext cx="612775" cy="309563"/>
            <a:chOff x="6510" y="6030"/>
            <a:chExt cx="964" cy="487"/>
          </a:xfrm>
        </p:grpSpPr>
        <p:grpSp>
          <p:nvGrpSpPr>
            <p:cNvPr id="92165" name="Group 5"/>
            <p:cNvGrpSpPr>
              <a:grpSpLocks/>
            </p:cNvGrpSpPr>
            <p:nvPr/>
          </p:nvGrpSpPr>
          <p:grpSpPr bwMode="auto">
            <a:xfrm>
              <a:off x="6510" y="6030"/>
              <a:ext cx="964" cy="487"/>
              <a:chOff x="6510" y="6030"/>
              <a:chExt cx="964" cy="487"/>
            </a:xfrm>
          </p:grpSpPr>
          <p:sp>
            <p:nvSpPr>
              <p:cNvPr id="92167" name="Text Box 7"/>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2166" name="Text Box 6"/>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2164" name="AutoShape 4"/>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21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2171" name="Rectangle 11"/>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2172" name="Rectangle 1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175" name="Rectangle 15"/>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2176" name="Rectangle 16"/>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ttangolo arrotondato 89"/>
          <p:cNvSpPr/>
          <p:nvPr/>
        </p:nvSpPr>
        <p:spPr>
          <a:xfrm>
            <a:off x="2500298" y="214290"/>
            <a:ext cx="5357850" cy="7143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p:cNvSpPr txBox="1"/>
          <p:nvPr/>
        </p:nvSpPr>
        <p:spPr>
          <a:xfrm>
            <a:off x="2571736" y="285728"/>
            <a:ext cx="500066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8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Repowering</a:t>
            </a:r>
            <a:r>
              <a:rPr lang="it-IT" sz="2800" b="1"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b="1"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endParaRPr lang="it-IT" sz="2800" b="1"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62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67" name="Rectangle 11"/>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68" name="Rectangle 1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71" name="Rectangle 15"/>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72" name="Rectangle 16"/>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73" name="Rectangle 17"/>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4" name="Rectangle 2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85" name="Rectangle 2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8" name="Rectangle 3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89" name="Rectangle 3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90" name="Rectangle 34"/>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ttangolo arrotondato 46"/>
          <p:cNvSpPr/>
          <p:nvPr/>
        </p:nvSpPr>
        <p:spPr>
          <a:xfrm>
            <a:off x="2143108" y="2781562"/>
            <a:ext cx="4714908" cy="576000"/>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IM currents, rotor speed and dc-link Voltage versus time, for a traction unit with </a:t>
            </a:r>
            <a:r>
              <a:rPr lang="en-US" sz="1000" b="1" dirty="0" smtClean="0">
                <a:latin typeface="Constantia" pitchFamily="18" charset="0"/>
              </a:rPr>
              <a:t>PM brushless </a:t>
            </a: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case B2 )</a:t>
            </a: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972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292" name="Rectangle 12"/>
          <p:cNvSpPr>
            <a:spLocks noChangeArrowheads="1"/>
          </p:cNvSpPr>
          <p:nvPr/>
        </p:nvSpPr>
        <p:spPr bwMode="auto">
          <a:xfrm>
            <a:off x="0" y="3790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295" name="Rectangle 15"/>
          <p:cNvSpPr>
            <a:spLocks noChangeArrowheads="1"/>
          </p:cNvSpPr>
          <p:nvPr/>
        </p:nvSpPr>
        <p:spPr bwMode="auto">
          <a:xfrm>
            <a:off x="0" y="424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296" name="Rectangle 16"/>
          <p:cNvSpPr>
            <a:spLocks noChangeArrowheads="1"/>
          </p:cNvSpPr>
          <p:nvPr/>
        </p:nvSpPr>
        <p:spPr bwMode="auto">
          <a:xfrm>
            <a:off x="0" y="568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297" name="Rectangle 17"/>
          <p:cNvSpPr>
            <a:spLocks noChangeArrowheads="1"/>
          </p:cNvSpPr>
          <p:nvPr/>
        </p:nvSpPr>
        <p:spPr bwMode="auto">
          <a:xfrm>
            <a:off x="0" y="712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307"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308" name="Rectangle 2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309" name="Rectangle 2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312" name="Rectangle 3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313" name="Rectangle 3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314" name="Rectangle 34"/>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3"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14" name="Rectangle 10"/>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6" name="Rectangle 12"/>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17" name="Rectangle 13"/>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9" name="Rectangle 15"/>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20" name="Rectangle 16"/>
          <p:cNvSpPr>
            <a:spLocks noChangeArrowheads="1"/>
          </p:cNvSpPr>
          <p:nvPr/>
        </p:nvSpPr>
        <p:spPr bwMode="auto">
          <a:xfrm>
            <a:off x="0" y="422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98331" name="Immagine 19"/>
          <p:cNvPicPr>
            <a:picLocks noChangeAspect="1" noChangeArrowheads="1"/>
          </p:cNvPicPr>
          <p:nvPr/>
        </p:nvPicPr>
        <p:blipFill>
          <a:blip r:embed="rId3"/>
          <a:srcRect t="5855" r="7443"/>
          <a:stretch>
            <a:fillRect/>
          </a:stretch>
        </p:blipFill>
        <p:spPr bwMode="auto">
          <a:xfrm>
            <a:off x="1214414" y="1094620"/>
            <a:ext cx="1980000" cy="1620000"/>
          </a:xfrm>
          <a:prstGeom prst="rect">
            <a:avLst/>
          </a:prstGeom>
          <a:noFill/>
        </p:spPr>
      </p:pic>
      <p:pic>
        <p:nvPicPr>
          <p:cNvPr id="98329" name="Immagine 21"/>
          <p:cNvPicPr>
            <a:picLocks noChangeAspect="1" noChangeArrowheads="1"/>
          </p:cNvPicPr>
          <p:nvPr/>
        </p:nvPicPr>
        <p:blipFill>
          <a:blip r:embed="rId4"/>
          <a:srcRect t="3810" r="5536"/>
          <a:stretch>
            <a:fillRect/>
          </a:stretch>
        </p:blipFill>
        <p:spPr bwMode="auto">
          <a:xfrm>
            <a:off x="3500430" y="1094620"/>
            <a:ext cx="1980000" cy="1620000"/>
          </a:xfrm>
          <a:prstGeom prst="rect">
            <a:avLst/>
          </a:prstGeom>
          <a:noFill/>
        </p:spPr>
      </p:pic>
      <p:pic>
        <p:nvPicPr>
          <p:cNvPr id="98327" name="Immagine 22"/>
          <p:cNvPicPr>
            <a:picLocks noChangeAspect="1" noChangeArrowheads="1"/>
          </p:cNvPicPr>
          <p:nvPr/>
        </p:nvPicPr>
        <p:blipFill>
          <a:blip r:embed="rId5"/>
          <a:srcRect t="4286" r="6071"/>
          <a:stretch>
            <a:fillRect/>
          </a:stretch>
        </p:blipFill>
        <p:spPr bwMode="auto">
          <a:xfrm>
            <a:off x="5806710" y="1142984"/>
            <a:ext cx="1980000" cy="1620000"/>
          </a:xfrm>
          <a:prstGeom prst="rect">
            <a:avLst/>
          </a:prstGeom>
          <a:noFill/>
        </p:spPr>
      </p:pic>
      <p:pic>
        <p:nvPicPr>
          <p:cNvPr id="98325" name="Immagine 20"/>
          <p:cNvPicPr>
            <a:picLocks noChangeAspect="1" noChangeArrowheads="1"/>
          </p:cNvPicPr>
          <p:nvPr/>
        </p:nvPicPr>
        <p:blipFill>
          <a:blip r:embed="rId6"/>
          <a:srcRect t="2811" r="6200"/>
          <a:stretch>
            <a:fillRect/>
          </a:stretch>
        </p:blipFill>
        <p:spPr bwMode="auto">
          <a:xfrm>
            <a:off x="1214414" y="3452074"/>
            <a:ext cx="1980000" cy="1620000"/>
          </a:xfrm>
          <a:prstGeom prst="rect">
            <a:avLst/>
          </a:prstGeom>
          <a:noFill/>
        </p:spPr>
      </p:pic>
      <p:pic>
        <p:nvPicPr>
          <p:cNvPr id="98323" name="Immagine 23"/>
          <p:cNvPicPr>
            <a:picLocks noChangeAspect="1" noChangeArrowheads="1"/>
          </p:cNvPicPr>
          <p:nvPr/>
        </p:nvPicPr>
        <p:blipFill>
          <a:blip r:embed="rId7"/>
          <a:srcRect t="4286" r="5714"/>
          <a:stretch>
            <a:fillRect/>
          </a:stretch>
        </p:blipFill>
        <p:spPr bwMode="auto">
          <a:xfrm>
            <a:off x="3500430" y="3452074"/>
            <a:ext cx="1980000" cy="1620000"/>
          </a:xfrm>
          <a:prstGeom prst="rect">
            <a:avLst/>
          </a:prstGeom>
          <a:noFill/>
        </p:spPr>
      </p:pic>
      <p:pic>
        <p:nvPicPr>
          <p:cNvPr id="98321" name="Immagine 24"/>
          <p:cNvPicPr>
            <a:picLocks noChangeAspect="1" noChangeArrowheads="1"/>
          </p:cNvPicPr>
          <p:nvPr/>
        </p:nvPicPr>
        <p:blipFill>
          <a:blip r:embed="rId8"/>
          <a:srcRect t="5952" r="6071"/>
          <a:stretch>
            <a:fillRect/>
          </a:stretch>
        </p:blipFill>
        <p:spPr bwMode="auto">
          <a:xfrm>
            <a:off x="5843834" y="3452074"/>
            <a:ext cx="1980000" cy="1620000"/>
          </a:xfrm>
          <a:prstGeom prst="rect">
            <a:avLst/>
          </a:prstGeom>
          <a:noFill/>
        </p:spPr>
      </p:pic>
      <p:sp>
        <p:nvSpPr>
          <p:cNvPr id="9833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35" name="Rectangle 3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36" name="Rectangle 32"/>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38" name="Rectangle 34"/>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39" name="Rectangle 35"/>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41" name="Rectangle 37"/>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44" name="Rectangle 40"/>
          <p:cNvSpPr>
            <a:spLocks noChangeArrowheads="1"/>
          </p:cNvSpPr>
          <p:nvPr/>
        </p:nvSpPr>
        <p:spPr bwMode="auto">
          <a:xfrm>
            <a:off x="0" y="422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45" name="Rectangle 41"/>
          <p:cNvSpPr>
            <a:spLocks noChangeArrowheads="1"/>
          </p:cNvSpPr>
          <p:nvPr/>
        </p:nvSpPr>
        <p:spPr bwMode="auto">
          <a:xfrm>
            <a:off x="0" y="548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47" name="Rectangle 43"/>
          <p:cNvSpPr>
            <a:spLocks noChangeArrowheads="1"/>
          </p:cNvSpPr>
          <p:nvPr/>
        </p:nvSpPr>
        <p:spPr bwMode="auto">
          <a:xfrm>
            <a:off x="0" y="548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48" name="Rectangle 44"/>
          <p:cNvSpPr>
            <a:spLocks noChangeArrowheads="1"/>
          </p:cNvSpPr>
          <p:nvPr/>
        </p:nvSpPr>
        <p:spPr bwMode="auto">
          <a:xfrm>
            <a:off x="0" y="674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50" name="Rectangle 46"/>
          <p:cNvSpPr>
            <a:spLocks noChangeArrowheads="1"/>
          </p:cNvSpPr>
          <p:nvPr/>
        </p:nvSpPr>
        <p:spPr bwMode="auto">
          <a:xfrm>
            <a:off x="0" y="674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51" name="Rectangle 47"/>
          <p:cNvSpPr>
            <a:spLocks noChangeArrowheads="1"/>
          </p:cNvSpPr>
          <p:nvPr/>
        </p:nvSpPr>
        <p:spPr bwMode="auto">
          <a:xfrm>
            <a:off x="0" y="800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ttangolo arrotondato 88"/>
          <p:cNvSpPr/>
          <p:nvPr/>
        </p:nvSpPr>
        <p:spPr>
          <a:xfrm>
            <a:off x="2071670" y="5139016"/>
            <a:ext cx="4714908" cy="576000"/>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IM currents, rotor speed and dc-link Voltage versus time, for a traction unit with </a:t>
            </a:r>
            <a:r>
              <a:rPr lang="en-US" sz="1000" b="1" dirty="0" smtClean="0">
                <a:latin typeface="Constantia" pitchFamily="18" charset="0"/>
              </a:rPr>
              <a:t>IM drive</a:t>
            </a:r>
            <a:r>
              <a:rPr lang="en-US" altLang="zh-TW" sz="10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case B2 )</a:t>
            </a: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54" name="CasellaDiTesto 53"/>
          <p:cNvSpPr txBox="1"/>
          <p:nvPr/>
        </p:nvSpPr>
        <p:spPr>
          <a:xfrm>
            <a:off x="7858148" y="6318000"/>
            <a:ext cx="500066" cy="338554"/>
          </a:xfrm>
          <a:prstGeom prst="rect">
            <a:avLst/>
          </a:prstGeom>
          <a:noFill/>
        </p:spPr>
        <p:txBody>
          <a:bodyPr wrap="square" rtlCol="0">
            <a:spAutoFit/>
          </a:bodyPr>
          <a:lstStyle/>
          <a:p>
            <a:r>
              <a:rPr lang="en-GB" sz="1600" dirty="0" smtClean="0"/>
              <a:t>16</a:t>
            </a:r>
            <a:endParaRPr lang="en-GB"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7158" y="1214422"/>
            <a:ext cx="3357586"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err="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Uphill</a:t>
            </a:r>
            <a:r>
              <a:rPr lang="it-IT" sz="2400" b="1" i="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start</a:t>
            </a:r>
            <a:endParaRPr lang="it-IT"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62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67" name="Rectangle 11"/>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68" name="Rectangle 1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71" name="Rectangle 15"/>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72" name="Rectangle 16"/>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73" name="Rectangle 17"/>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4" name="Rectangle 2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85" name="Rectangle 2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288" name="Rectangle 3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6289" name="Rectangle 3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6290" name="Rectangle 34"/>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295" name="Rectangle 15"/>
          <p:cNvSpPr>
            <a:spLocks noChangeArrowheads="1"/>
          </p:cNvSpPr>
          <p:nvPr/>
        </p:nvSpPr>
        <p:spPr bwMode="auto">
          <a:xfrm>
            <a:off x="0" y="424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296" name="Rectangle 16"/>
          <p:cNvSpPr>
            <a:spLocks noChangeArrowheads="1"/>
          </p:cNvSpPr>
          <p:nvPr/>
        </p:nvSpPr>
        <p:spPr bwMode="auto">
          <a:xfrm>
            <a:off x="0" y="568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297" name="Rectangle 17"/>
          <p:cNvSpPr>
            <a:spLocks noChangeArrowheads="1"/>
          </p:cNvSpPr>
          <p:nvPr/>
        </p:nvSpPr>
        <p:spPr bwMode="auto">
          <a:xfrm>
            <a:off x="0" y="712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307"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308" name="Rectangle 2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309" name="Rectangle 2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312" name="Rectangle 3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7313" name="Rectangle 3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7314" name="Rectangle 34"/>
          <p:cNvSpPr>
            <a:spLocks noChangeArrowheads="1"/>
          </p:cNvSpPr>
          <p:nvPr/>
        </p:nvSpPr>
        <p:spPr bwMode="auto">
          <a:xfrm>
            <a:off x="0" y="621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3"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14" name="Rectangle 10"/>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6" name="Rectangle 12"/>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17" name="Rectangle 13"/>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19" name="Rectangle 15"/>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20" name="Rectangle 16"/>
          <p:cNvSpPr>
            <a:spLocks noChangeArrowheads="1"/>
          </p:cNvSpPr>
          <p:nvPr/>
        </p:nvSpPr>
        <p:spPr bwMode="auto">
          <a:xfrm>
            <a:off x="0" y="422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3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35" name="Rectangle 3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36" name="Rectangle 32"/>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38" name="Rectangle 34"/>
          <p:cNvSpPr>
            <a:spLocks noChangeArrowheads="1"/>
          </p:cNvSpPr>
          <p:nvPr/>
        </p:nvSpPr>
        <p:spPr bwMode="auto">
          <a:xfrm>
            <a:off x="0"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39" name="Rectangle 35"/>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41" name="Rectangle 37"/>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44" name="Rectangle 40"/>
          <p:cNvSpPr>
            <a:spLocks noChangeArrowheads="1"/>
          </p:cNvSpPr>
          <p:nvPr/>
        </p:nvSpPr>
        <p:spPr bwMode="auto">
          <a:xfrm>
            <a:off x="0" y="422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45" name="Rectangle 41"/>
          <p:cNvSpPr>
            <a:spLocks noChangeArrowheads="1"/>
          </p:cNvSpPr>
          <p:nvPr/>
        </p:nvSpPr>
        <p:spPr bwMode="auto">
          <a:xfrm>
            <a:off x="0" y="548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47" name="Rectangle 43"/>
          <p:cNvSpPr>
            <a:spLocks noChangeArrowheads="1"/>
          </p:cNvSpPr>
          <p:nvPr/>
        </p:nvSpPr>
        <p:spPr bwMode="auto">
          <a:xfrm>
            <a:off x="0" y="548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48" name="Rectangle 44"/>
          <p:cNvSpPr>
            <a:spLocks noChangeArrowheads="1"/>
          </p:cNvSpPr>
          <p:nvPr/>
        </p:nvSpPr>
        <p:spPr bwMode="auto">
          <a:xfrm>
            <a:off x="0" y="674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350" name="Rectangle 46"/>
          <p:cNvSpPr>
            <a:spLocks noChangeArrowheads="1"/>
          </p:cNvSpPr>
          <p:nvPr/>
        </p:nvSpPr>
        <p:spPr bwMode="auto">
          <a:xfrm>
            <a:off x="0" y="674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8351" name="Rectangle 47"/>
          <p:cNvSpPr>
            <a:spLocks noChangeArrowheads="1"/>
          </p:cNvSpPr>
          <p:nvPr/>
        </p:nvSpPr>
        <p:spPr bwMode="auto">
          <a:xfrm>
            <a:off x="0" y="800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CasellaDiTesto 54"/>
          <p:cNvSpPr txBox="1"/>
          <p:nvPr/>
        </p:nvSpPr>
        <p:spPr>
          <a:xfrm>
            <a:off x="4786314" y="1214422"/>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err="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Machine</a:t>
            </a:r>
            <a:r>
              <a:rPr lang="it-IT" sz="2400" b="1" i="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parameter</a:t>
            </a:r>
            <a:r>
              <a:rPr lang="it-IT" sz="2400" b="1" i="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1" i="1" dirty="0" err="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Variations</a:t>
            </a:r>
            <a:endParaRPr lang="it-IT"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9330" name="Immagine 25"/>
          <p:cNvPicPr>
            <a:picLocks noChangeAspect="1" noChangeArrowheads="1"/>
          </p:cNvPicPr>
          <p:nvPr/>
        </p:nvPicPr>
        <p:blipFill>
          <a:blip r:embed="rId3"/>
          <a:srcRect t="5952" r="6964"/>
          <a:stretch>
            <a:fillRect/>
          </a:stretch>
        </p:blipFill>
        <p:spPr bwMode="auto">
          <a:xfrm>
            <a:off x="57131" y="1714488"/>
            <a:ext cx="1800225" cy="1438275"/>
          </a:xfrm>
          <a:prstGeom prst="rect">
            <a:avLst/>
          </a:prstGeom>
          <a:noFill/>
        </p:spPr>
      </p:pic>
      <p:pic>
        <p:nvPicPr>
          <p:cNvPr id="99329" name="Immagine 26"/>
          <p:cNvPicPr>
            <a:picLocks noChangeAspect="1" noChangeArrowheads="1"/>
          </p:cNvPicPr>
          <p:nvPr/>
        </p:nvPicPr>
        <p:blipFill>
          <a:blip r:embed="rId4"/>
          <a:srcRect t="6667" r="7143"/>
          <a:stretch>
            <a:fillRect/>
          </a:stretch>
        </p:blipFill>
        <p:spPr bwMode="auto">
          <a:xfrm>
            <a:off x="2024056" y="1704973"/>
            <a:ext cx="1619250" cy="1438275"/>
          </a:xfrm>
          <a:prstGeom prst="rect">
            <a:avLst/>
          </a:prstGeom>
          <a:noFill/>
        </p:spPr>
      </p:pic>
      <p:sp>
        <p:nvSpPr>
          <p:cNvPr id="993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9332" name="Rectangle 4"/>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pic>
        <p:nvPicPr>
          <p:cNvPr id="99334" name="Immagine 27"/>
          <p:cNvPicPr>
            <a:picLocks noChangeAspect="1" noChangeArrowheads="1"/>
          </p:cNvPicPr>
          <p:nvPr/>
        </p:nvPicPr>
        <p:blipFill>
          <a:blip r:embed="rId5"/>
          <a:srcRect t="6429" r="7321"/>
          <a:stretch>
            <a:fillRect/>
          </a:stretch>
        </p:blipFill>
        <p:spPr bwMode="auto">
          <a:xfrm>
            <a:off x="0" y="3919551"/>
            <a:ext cx="1800225" cy="1438275"/>
          </a:xfrm>
          <a:prstGeom prst="rect">
            <a:avLst/>
          </a:prstGeom>
          <a:noFill/>
        </p:spPr>
      </p:pic>
      <p:pic>
        <p:nvPicPr>
          <p:cNvPr id="99333" name="Immagine 28"/>
          <p:cNvPicPr>
            <a:picLocks noChangeAspect="1" noChangeArrowheads="1"/>
          </p:cNvPicPr>
          <p:nvPr/>
        </p:nvPicPr>
        <p:blipFill>
          <a:blip r:embed="rId6"/>
          <a:srcRect t="5952" r="6250"/>
          <a:stretch>
            <a:fillRect/>
          </a:stretch>
        </p:blipFill>
        <p:spPr bwMode="auto">
          <a:xfrm>
            <a:off x="2024056" y="3848113"/>
            <a:ext cx="1619250" cy="1438275"/>
          </a:xfrm>
          <a:prstGeom prst="rect">
            <a:avLst/>
          </a:prstGeom>
          <a:noFill/>
        </p:spPr>
      </p:pic>
      <p:sp>
        <p:nvSpPr>
          <p:cNvPr id="993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36" name="Rectangle 8"/>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37" name="Rectangle 9"/>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pic>
        <p:nvPicPr>
          <p:cNvPr id="99338" name="Immagine 35"/>
          <p:cNvPicPr>
            <a:picLocks noChangeAspect="1" noChangeArrowheads="1"/>
          </p:cNvPicPr>
          <p:nvPr/>
        </p:nvPicPr>
        <p:blipFill>
          <a:blip r:embed="rId7"/>
          <a:srcRect t="4286" r="6607"/>
          <a:stretch>
            <a:fillRect/>
          </a:stretch>
        </p:blipFill>
        <p:spPr bwMode="auto">
          <a:xfrm>
            <a:off x="4929190" y="1704973"/>
            <a:ext cx="1619250" cy="1438275"/>
          </a:xfrm>
          <a:prstGeom prst="rect">
            <a:avLst/>
          </a:prstGeom>
          <a:noFill/>
        </p:spPr>
      </p:pic>
      <p:grpSp>
        <p:nvGrpSpPr>
          <p:cNvPr id="99340" name="Group 12"/>
          <p:cNvGrpSpPr>
            <a:grpSpLocks/>
          </p:cNvGrpSpPr>
          <p:nvPr/>
        </p:nvGrpSpPr>
        <p:grpSpPr bwMode="auto">
          <a:xfrm>
            <a:off x="5857884" y="1762116"/>
            <a:ext cx="612775" cy="309562"/>
            <a:chOff x="6510" y="6030"/>
            <a:chExt cx="964" cy="487"/>
          </a:xfrm>
        </p:grpSpPr>
        <p:grpSp>
          <p:nvGrpSpPr>
            <p:cNvPr id="99342" name="Group 14"/>
            <p:cNvGrpSpPr>
              <a:grpSpLocks/>
            </p:cNvGrpSpPr>
            <p:nvPr/>
          </p:nvGrpSpPr>
          <p:grpSpPr bwMode="auto">
            <a:xfrm>
              <a:off x="6510" y="6030"/>
              <a:ext cx="964" cy="487"/>
              <a:chOff x="6510" y="6030"/>
              <a:chExt cx="964" cy="487"/>
            </a:xfrm>
          </p:grpSpPr>
          <p:sp>
            <p:nvSpPr>
              <p:cNvPr id="99344" name="Text Box 16"/>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43" name="Text Box 15"/>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9341" name="AutoShape 13"/>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934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4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49" name="Rectangle 21"/>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50" name="Rectangle 22"/>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99351" name="Immagine 2"/>
          <p:cNvPicPr>
            <a:picLocks noChangeAspect="1" noChangeArrowheads="1"/>
          </p:cNvPicPr>
          <p:nvPr/>
        </p:nvPicPr>
        <p:blipFill>
          <a:blip r:embed="rId8"/>
          <a:srcRect t="3571" r="7500"/>
          <a:stretch>
            <a:fillRect/>
          </a:stretch>
        </p:blipFill>
        <p:spPr bwMode="auto">
          <a:xfrm>
            <a:off x="4857752" y="3848113"/>
            <a:ext cx="1619250" cy="1438275"/>
          </a:xfrm>
          <a:prstGeom prst="rect">
            <a:avLst/>
          </a:prstGeom>
          <a:noFill/>
        </p:spPr>
      </p:pic>
      <p:grpSp>
        <p:nvGrpSpPr>
          <p:cNvPr id="99353" name="Group 25"/>
          <p:cNvGrpSpPr>
            <a:grpSpLocks/>
          </p:cNvGrpSpPr>
          <p:nvPr/>
        </p:nvGrpSpPr>
        <p:grpSpPr bwMode="auto">
          <a:xfrm>
            <a:off x="5786446" y="3976693"/>
            <a:ext cx="612775" cy="309563"/>
            <a:chOff x="6510" y="6030"/>
            <a:chExt cx="964" cy="487"/>
          </a:xfrm>
        </p:grpSpPr>
        <p:grpSp>
          <p:nvGrpSpPr>
            <p:cNvPr id="99355" name="Group 27"/>
            <p:cNvGrpSpPr>
              <a:grpSpLocks/>
            </p:cNvGrpSpPr>
            <p:nvPr/>
          </p:nvGrpSpPr>
          <p:grpSpPr bwMode="auto">
            <a:xfrm>
              <a:off x="6510" y="6030"/>
              <a:ext cx="964" cy="487"/>
              <a:chOff x="6510" y="6030"/>
              <a:chExt cx="964" cy="487"/>
            </a:xfrm>
          </p:grpSpPr>
          <p:sp>
            <p:nvSpPr>
              <p:cNvPr id="99357" name="Text Box 29"/>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56" name="Text Box 28"/>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9354" name="AutoShape 26"/>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9358"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61" name="Rectangle 3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62" name="Rectangle 34"/>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63" name="Rectangle 35"/>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99364" name="Immagine 37"/>
          <p:cNvPicPr>
            <a:picLocks noChangeAspect="1" noChangeArrowheads="1"/>
          </p:cNvPicPr>
          <p:nvPr/>
        </p:nvPicPr>
        <p:blipFill>
          <a:blip r:embed="rId9"/>
          <a:srcRect/>
          <a:stretch>
            <a:fillRect/>
          </a:stretch>
        </p:blipFill>
        <p:spPr bwMode="auto">
          <a:xfrm>
            <a:off x="6929454" y="1643050"/>
            <a:ext cx="1619250" cy="1438275"/>
          </a:xfrm>
          <a:prstGeom prst="rect">
            <a:avLst/>
          </a:prstGeom>
          <a:noFill/>
        </p:spPr>
      </p:pic>
      <p:grpSp>
        <p:nvGrpSpPr>
          <p:cNvPr id="99366" name="Group 38"/>
          <p:cNvGrpSpPr>
            <a:grpSpLocks/>
          </p:cNvGrpSpPr>
          <p:nvPr/>
        </p:nvGrpSpPr>
        <p:grpSpPr bwMode="auto">
          <a:xfrm>
            <a:off x="7715272" y="1762115"/>
            <a:ext cx="612775" cy="309563"/>
            <a:chOff x="6510" y="6030"/>
            <a:chExt cx="964" cy="487"/>
          </a:xfrm>
        </p:grpSpPr>
        <p:grpSp>
          <p:nvGrpSpPr>
            <p:cNvPr id="99368" name="Group 40"/>
            <p:cNvGrpSpPr>
              <a:grpSpLocks/>
            </p:cNvGrpSpPr>
            <p:nvPr/>
          </p:nvGrpSpPr>
          <p:grpSpPr bwMode="auto">
            <a:xfrm>
              <a:off x="6510" y="6030"/>
              <a:ext cx="964" cy="487"/>
              <a:chOff x="6510" y="6030"/>
              <a:chExt cx="964" cy="487"/>
            </a:xfrm>
          </p:grpSpPr>
          <p:sp>
            <p:nvSpPr>
              <p:cNvPr id="99370" name="Text Box 42"/>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69" name="Text Box 41"/>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9367" name="AutoShape 39"/>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9371"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75" name="Rectangle 47"/>
          <p:cNvSpPr>
            <a:spLocks noChangeArrowheads="1"/>
          </p:cNvSpPr>
          <p:nvPr/>
        </p:nvSpPr>
        <p:spPr bwMode="auto">
          <a:xfrm>
            <a:off x="0" y="2352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pic>
        <p:nvPicPr>
          <p:cNvPr id="99377" name="Immagine 9"/>
          <p:cNvPicPr>
            <a:picLocks noChangeAspect="1" noChangeArrowheads="1"/>
          </p:cNvPicPr>
          <p:nvPr/>
        </p:nvPicPr>
        <p:blipFill>
          <a:blip r:embed="rId10"/>
          <a:srcRect t="4762" r="7321"/>
          <a:stretch>
            <a:fillRect/>
          </a:stretch>
        </p:blipFill>
        <p:spPr bwMode="auto">
          <a:xfrm>
            <a:off x="6858016" y="3848113"/>
            <a:ext cx="1619250" cy="1438275"/>
          </a:xfrm>
          <a:prstGeom prst="rect">
            <a:avLst/>
          </a:prstGeom>
          <a:noFill/>
        </p:spPr>
      </p:pic>
      <p:grpSp>
        <p:nvGrpSpPr>
          <p:cNvPr id="99379" name="Group 51"/>
          <p:cNvGrpSpPr>
            <a:grpSpLocks/>
          </p:cNvGrpSpPr>
          <p:nvPr/>
        </p:nvGrpSpPr>
        <p:grpSpPr bwMode="auto">
          <a:xfrm>
            <a:off x="7786710" y="3905255"/>
            <a:ext cx="612775" cy="309563"/>
            <a:chOff x="6510" y="6030"/>
            <a:chExt cx="964" cy="487"/>
          </a:xfrm>
        </p:grpSpPr>
        <p:grpSp>
          <p:nvGrpSpPr>
            <p:cNvPr id="99381" name="Group 53"/>
            <p:cNvGrpSpPr>
              <a:grpSpLocks/>
            </p:cNvGrpSpPr>
            <p:nvPr/>
          </p:nvGrpSpPr>
          <p:grpSpPr bwMode="auto">
            <a:xfrm>
              <a:off x="6510" y="6030"/>
              <a:ext cx="964" cy="487"/>
              <a:chOff x="6510" y="6030"/>
              <a:chExt cx="964" cy="487"/>
            </a:xfrm>
          </p:grpSpPr>
          <p:sp>
            <p:nvSpPr>
              <p:cNvPr id="99383" name="Text Box 55"/>
              <p:cNvSpPr txBox="1">
                <a:spLocks noChangeArrowheads="1"/>
              </p:cNvSpPr>
              <p:nvPr/>
            </p:nvSpPr>
            <p:spPr bwMode="auto">
              <a:xfrm>
                <a:off x="6510" y="6120"/>
                <a:ext cx="964"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 </a:t>
                </a:r>
                <a:r>
                  <a:rPr kumimoji="0" lang="it-IT" altLang="zh-TW"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ω</a:t>
                </a:r>
                <a:r>
                  <a:rPr kumimoji="0" lang="it-IT" altLang="zh-TW" sz="12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r</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82" name="Text Box 54"/>
              <p:cNvSpPr txBox="1">
                <a:spLocks noChangeArrowheads="1"/>
              </p:cNvSpPr>
              <p:nvPr/>
            </p:nvSpPr>
            <p:spPr bwMode="auto">
              <a:xfrm>
                <a:off x="6570" y="6030"/>
                <a:ext cx="283" cy="2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it-IT" altLang="zh-TW"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9380" name="AutoShape 52"/>
            <p:cNvSpPr>
              <a:spLocks noChangeShapeType="1"/>
            </p:cNvSpPr>
            <p:nvPr/>
          </p:nvSpPr>
          <p:spPr bwMode="auto">
            <a:xfrm>
              <a:off x="6570" y="6120"/>
              <a:ext cx="3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9384"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87" name="Rectangle 5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9388" name="Rectangle 60"/>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99389" name="Rectangle 61"/>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ttangolo arrotondato 112"/>
          <p:cNvSpPr/>
          <p:nvPr/>
        </p:nvSpPr>
        <p:spPr>
          <a:xfrm>
            <a:off x="428596" y="3174752"/>
            <a:ext cx="3132000" cy="611438"/>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algn="ct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endParaRPr>
          </a:p>
          <a:p>
            <a:pPr algn="ct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endParaRPr>
          </a:p>
          <a:p>
            <a:pPr algn="ct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endParaRPr>
          </a:p>
          <a:p>
            <a:pPr algn="ctr"/>
            <a:r>
              <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Electromagnetic torque and rotor speed versus time  for the PM-brushless unit with </a:t>
            </a:r>
            <a:r>
              <a:rPr lang="en-US" altLang="zh-TW" sz="9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rail slope of </a:t>
            </a:r>
            <a:r>
              <a:rPr lang="en-US" sz="900" dirty="0" smtClean="0">
                <a:solidFill>
                  <a:srgbClr val="FF0000"/>
                </a:solidFill>
                <a:latin typeface="Constantia" pitchFamily="18" charset="0"/>
              </a:rPr>
              <a:t>30‰ </a:t>
            </a:r>
            <a:r>
              <a:rPr lang="en-US" sz="900" dirty="0" smtClean="0">
                <a:latin typeface="Constantia" pitchFamily="18" charset="0"/>
              </a:rPr>
              <a:t>and  </a:t>
            </a:r>
            <a:r>
              <a:rPr lang="el-GR" sz="900" dirty="0" smtClean="0">
                <a:solidFill>
                  <a:srgbClr val="FF0000"/>
                </a:solidFill>
                <a:latin typeface="Constantia" pitchFamily="18" charset="0"/>
              </a:rPr>
              <a:t>ω</a:t>
            </a:r>
            <a:r>
              <a:rPr lang="it-IT" sz="900" baseline="-25000" dirty="0" smtClean="0">
                <a:solidFill>
                  <a:srgbClr val="FF0000"/>
                </a:solidFill>
                <a:latin typeface="Constantia" pitchFamily="18" charset="0"/>
              </a:rPr>
              <a:t>r0</a:t>
            </a:r>
            <a:r>
              <a:rPr lang="it-IT" sz="900" dirty="0" smtClean="0">
                <a:solidFill>
                  <a:srgbClr val="FF0000"/>
                </a:solidFill>
                <a:latin typeface="Constantia" pitchFamily="18" charset="0"/>
              </a:rPr>
              <a:t> = </a:t>
            </a:r>
            <a:r>
              <a:rPr lang="en-US" sz="900" dirty="0" smtClean="0">
                <a:solidFill>
                  <a:srgbClr val="FF0000"/>
                </a:solidFill>
                <a:latin typeface="Constantia" pitchFamily="18" charset="0"/>
              </a:rPr>
              <a:t>- 10 </a:t>
            </a:r>
            <a:r>
              <a:rPr lang="en-US" sz="900" i="1" dirty="0" err="1" smtClean="0">
                <a:solidFill>
                  <a:srgbClr val="FF0000"/>
                </a:solidFill>
                <a:latin typeface="Constantia" pitchFamily="18" charset="0"/>
              </a:rPr>
              <a:t>rad</a:t>
            </a:r>
            <a:r>
              <a:rPr lang="en-US" sz="900" i="1" dirty="0" smtClean="0">
                <a:solidFill>
                  <a:srgbClr val="FF0000"/>
                </a:solidFill>
                <a:latin typeface="Constantia" pitchFamily="18" charset="0"/>
              </a:rPr>
              <a:t>/s</a:t>
            </a:r>
            <a:r>
              <a:rPr lang="en-US" sz="900" dirty="0" smtClean="0">
                <a:latin typeface="Constantia" pitchFamily="18" charset="0"/>
              </a:rPr>
              <a:t>.</a:t>
            </a:r>
            <a:endParaRPr lang="it-IT" sz="900" dirty="0" smtClean="0">
              <a:latin typeface="Constantia" pitchFamily="18" charset="0"/>
            </a:endParaRPr>
          </a:p>
          <a:p>
            <a:pPr lvl="0" algn="ct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114" name="Rettangolo arrotondato 113"/>
          <p:cNvSpPr/>
          <p:nvPr/>
        </p:nvSpPr>
        <p:spPr>
          <a:xfrm>
            <a:off x="5226214" y="3143248"/>
            <a:ext cx="3132000" cy="571504"/>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Rotor speed error with the </a:t>
            </a:r>
            <a:r>
              <a:rPr lang="en-US" altLang="zh-TW" sz="9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increment of 20% </a:t>
            </a:r>
            <a:r>
              <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for the machine parameters:  a) PMSM unit ; b) IM unit</a:t>
            </a: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116" name="Rettangolo arrotondato 115"/>
          <p:cNvSpPr/>
          <p:nvPr/>
        </p:nvSpPr>
        <p:spPr>
          <a:xfrm>
            <a:off x="5154776" y="5357826"/>
            <a:ext cx="3132000" cy="539438"/>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900" b="1" dirty="0" smtClean="0">
              <a:solidFill>
                <a:schemeClr val="bg1"/>
              </a:solidFill>
              <a:latin typeface="Arial" pitchFamily="34" charset="0"/>
              <a:ea typeface="Times New Roman" pitchFamily="18" charset="0"/>
              <a:cs typeface="Times New Roman" pitchFamily="18" charset="0"/>
            </a:endParaRPr>
          </a:p>
          <a:p>
            <a:pPr lvl="0" algn="ctr"/>
            <a:r>
              <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Rotor speed error with the </a:t>
            </a:r>
            <a:r>
              <a:rPr lang="en-US" altLang="zh-TW" sz="9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decrement of 20% </a:t>
            </a:r>
            <a:r>
              <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for the machine parameters:  a) PMSM unit ; b) IM unit</a:t>
            </a: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sz="900" dirty="0">
              <a:solidFill>
                <a:schemeClr val="bg1"/>
              </a:solidFill>
            </a:endParaRPr>
          </a:p>
        </p:txBody>
      </p:sp>
      <p:sp>
        <p:nvSpPr>
          <p:cNvPr id="99390" name="Text Box 62"/>
          <p:cNvSpPr txBox="1">
            <a:spLocks noChangeArrowheads="1"/>
          </p:cNvSpPr>
          <p:nvPr/>
        </p:nvSpPr>
        <p:spPr bwMode="auto">
          <a:xfrm>
            <a:off x="6215074" y="2571744"/>
            <a:ext cx="216000" cy="216000"/>
          </a:xfrm>
          <a:prstGeom prst="rect">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000" b="0" u="none" strike="noStrike" cap="none" normalizeH="0" baseline="0" dirty="0" smtClean="0">
                <a:ln>
                  <a:noFill/>
                </a:ln>
                <a:solidFill>
                  <a:schemeClr val="tx1"/>
                </a:solidFill>
                <a:effectLst/>
                <a:latin typeface="Calibri" pitchFamily="34" charset="0"/>
                <a:cs typeface="Arial" pitchFamily="34" charset="0"/>
              </a:rPr>
              <a:t>a</a:t>
            </a:r>
            <a:endParaRPr kumimoji="0" lang="it-IT" sz="1000" b="0" u="none" strike="noStrike" cap="none" normalizeH="0" baseline="0" dirty="0" smtClean="0">
              <a:ln>
                <a:noFill/>
              </a:ln>
              <a:solidFill>
                <a:schemeClr val="tx1"/>
              </a:solidFill>
              <a:effectLst/>
              <a:latin typeface="Arial" pitchFamily="34" charset="0"/>
              <a:cs typeface="Arial" pitchFamily="34" charset="0"/>
            </a:endParaRPr>
          </a:p>
        </p:txBody>
      </p:sp>
      <p:sp>
        <p:nvSpPr>
          <p:cNvPr id="118" name="Text Box 62"/>
          <p:cNvSpPr txBox="1">
            <a:spLocks noChangeArrowheads="1"/>
          </p:cNvSpPr>
          <p:nvPr/>
        </p:nvSpPr>
        <p:spPr bwMode="auto">
          <a:xfrm>
            <a:off x="8143900" y="2500306"/>
            <a:ext cx="216000" cy="216000"/>
          </a:xfrm>
          <a:prstGeom prst="rect">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it-IT" sz="1000" dirty="0" smtClean="0">
                <a:latin typeface="Calibri" pitchFamily="34" charset="0"/>
                <a:cs typeface="Arial" pitchFamily="34" charset="0"/>
              </a:rPr>
              <a:t>b</a:t>
            </a:r>
            <a:endParaRPr kumimoji="0" lang="it-IT" sz="1000" b="0" u="none" strike="noStrike" cap="none" normalizeH="0" baseline="0" dirty="0" smtClean="0">
              <a:ln>
                <a:noFill/>
              </a:ln>
              <a:solidFill>
                <a:schemeClr val="tx1"/>
              </a:solidFill>
              <a:effectLst/>
              <a:latin typeface="Arial" pitchFamily="34" charset="0"/>
              <a:cs typeface="Arial" pitchFamily="34" charset="0"/>
            </a:endParaRPr>
          </a:p>
        </p:txBody>
      </p:sp>
      <p:sp>
        <p:nvSpPr>
          <p:cNvPr id="119" name="Text Box 62"/>
          <p:cNvSpPr txBox="1">
            <a:spLocks noChangeArrowheads="1"/>
          </p:cNvSpPr>
          <p:nvPr/>
        </p:nvSpPr>
        <p:spPr bwMode="auto">
          <a:xfrm>
            <a:off x="6215074" y="4713198"/>
            <a:ext cx="216000" cy="216000"/>
          </a:xfrm>
          <a:prstGeom prst="rect">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000" b="0" u="none" strike="noStrike" cap="none" normalizeH="0" baseline="0" dirty="0" smtClean="0">
                <a:ln>
                  <a:noFill/>
                </a:ln>
                <a:solidFill>
                  <a:schemeClr val="tx1"/>
                </a:solidFill>
                <a:effectLst/>
                <a:latin typeface="Calibri" pitchFamily="34" charset="0"/>
                <a:cs typeface="Arial" pitchFamily="34" charset="0"/>
              </a:rPr>
              <a:t>a</a:t>
            </a:r>
            <a:endParaRPr kumimoji="0" lang="it-IT" sz="1000" b="0" u="none" strike="noStrike" cap="none" normalizeH="0" baseline="0" dirty="0" smtClean="0">
              <a:ln>
                <a:noFill/>
              </a:ln>
              <a:solidFill>
                <a:schemeClr val="tx1"/>
              </a:solidFill>
              <a:effectLst/>
              <a:latin typeface="Arial" pitchFamily="34" charset="0"/>
              <a:cs typeface="Arial" pitchFamily="34" charset="0"/>
            </a:endParaRPr>
          </a:p>
        </p:txBody>
      </p:sp>
      <p:sp>
        <p:nvSpPr>
          <p:cNvPr id="120" name="Text Box 62"/>
          <p:cNvSpPr txBox="1">
            <a:spLocks noChangeArrowheads="1"/>
          </p:cNvSpPr>
          <p:nvPr/>
        </p:nvSpPr>
        <p:spPr bwMode="auto">
          <a:xfrm>
            <a:off x="8215338" y="4713198"/>
            <a:ext cx="216000" cy="216000"/>
          </a:xfrm>
          <a:prstGeom prst="rect">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it-IT" sz="1000" dirty="0" smtClean="0">
                <a:latin typeface="Calibri" pitchFamily="34" charset="0"/>
                <a:cs typeface="Arial" pitchFamily="34" charset="0"/>
              </a:rPr>
              <a:t>b</a:t>
            </a:r>
            <a:endParaRPr kumimoji="0" lang="it-IT" sz="1000" b="0" u="none" strike="noStrike" cap="none" normalizeH="0" baseline="0" dirty="0" smtClean="0">
              <a:ln>
                <a:noFill/>
              </a:ln>
              <a:solidFill>
                <a:schemeClr val="tx1"/>
              </a:solidFill>
              <a:effectLst/>
              <a:latin typeface="Arial" pitchFamily="34" charset="0"/>
              <a:cs typeface="Arial" pitchFamily="34" charset="0"/>
            </a:endParaRPr>
          </a:p>
        </p:txBody>
      </p:sp>
      <p:sp>
        <p:nvSpPr>
          <p:cNvPr id="121" name="Rettangolo arrotondato 120"/>
          <p:cNvSpPr/>
          <p:nvPr/>
        </p:nvSpPr>
        <p:spPr>
          <a:xfrm>
            <a:off x="357158" y="5389330"/>
            <a:ext cx="3132000" cy="611438"/>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algn="ct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endParaRPr>
          </a:p>
          <a:p>
            <a:pPr algn="ct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endParaRPr>
          </a:p>
          <a:p>
            <a:pPr algn="ctr"/>
            <a:endPar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endParaRPr>
          </a:p>
          <a:p>
            <a:pPr algn="ctr"/>
            <a:r>
              <a:rPr lang="en-US" altLang="zh-TW" sz="9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Electromagnetic torque and rotor speed versus time, for the IM unit with </a:t>
            </a:r>
            <a:r>
              <a:rPr lang="en-US" altLang="zh-TW" sz="9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rail slope of </a:t>
            </a:r>
            <a:r>
              <a:rPr lang="en-US" sz="900" dirty="0" smtClean="0">
                <a:solidFill>
                  <a:srgbClr val="FF0000"/>
                </a:solidFill>
                <a:latin typeface="Constantia" pitchFamily="18" charset="0"/>
              </a:rPr>
              <a:t>30‰ </a:t>
            </a:r>
            <a:r>
              <a:rPr lang="en-US" sz="900" dirty="0" smtClean="0">
                <a:solidFill>
                  <a:schemeClr val="bg1"/>
                </a:solidFill>
                <a:latin typeface="Constantia" pitchFamily="18" charset="0"/>
              </a:rPr>
              <a:t>and</a:t>
            </a:r>
            <a:r>
              <a:rPr lang="en-US" sz="900" dirty="0" smtClean="0">
                <a:solidFill>
                  <a:srgbClr val="FF0000"/>
                </a:solidFill>
                <a:latin typeface="Constantia" pitchFamily="18" charset="0"/>
              </a:rPr>
              <a:t>  </a:t>
            </a:r>
            <a:r>
              <a:rPr lang="el-GR" sz="900" dirty="0" smtClean="0">
                <a:solidFill>
                  <a:srgbClr val="FF0000"/>
                </a:solidFill>
                <a:latin typeface="Constantia" pitchFamily="18" charset="0"/>
              </a:rPr>
              <a:t>ω</a:t>
            </a:r>
            <a:r>
              <a:rPr lang="it-IT" sz="900" baseline="-25000" dirty="0" smtClean="0">
                <a:solidFill>
                  <a:srgbClr val="FF0000"/>
                </a:solidFill>
                <a:latin typeface="Constantia" pitchFamily="18" charset="0"/>
              </a:rPr>
              <a:t>r0</a:t>
            </a:r>
            <a:r>
              <a:rPr lang="it-IT" sz="900" dirty="0" smtClean="0">
                <a:solidFill>
                  <a:srgbClr val="FF0000"/>
                </a:solidFill>
                <a:latin typeface="Constantia" pitchFamily="18" charset="0"/>
              </a:rPr>
              <a:t> = </a:t>
            </a:r>
            <a:r>
              <a:rPr lang="en-US" sz="900" dirty="0" smtClean="0">
                <a:solidFill>
                  <a:srgbClr val="FF0000"/>
                </a:solidFill>
                <a:latin typeface="Constantia" pitchFamily="18" charset="0"/>
              </a:rPr>
              <a:t>- 10 </a:t>
            </a:r>
            <a:r>
              <a:rPr lang="en-US" sz="900" i="1" dirty="0" err="1" smtClean="0">
                <a:solidFill>
                  <a:srgbClr val="FF0000"/>
                </a:solidFill>
                <a:latin typeface="Constantia" pitchFamily="18" charset="0"/>
              </a:rPr>
              <a:t>rad</a:t>
            </a:r>
            <a:r>
              <a:rPr lang="en-US" sz="900" i="1" dirty="0" smtClean="0">
                <a:solidFill>
                  <a:srgbClr val="FF0000"/>
                </a:solidFill>
                <a:latin typeface="Constantia" pitchFamily="18" charset="0"/>
              </a:rPr>
              <a:t>/s</a:t>
            </a:r>
            <a:r>
              <a:rPr lang="en-US" sz="900" dirty="0" smtClean="0">
                <a:solidFill>
                  <a:srgbClr val="FF0000"/>
                </a:solidFill>
                <a:latin typeface="Constantia" pitchFamily="18" charset="0"/>
              </a:rPr>
              <a:t>.</a:t>
            </a:r>
            <a:endParaRPr lang="it-IT" sz="900" dirty="0" smtClean="0">
              <a:solidFill>
                <a:srgbClr val="FF0000"/>
              </a:solidFill>
              <a:latin typeface="Constantia" pitchFamily="18" charset="0"/>
            </a:endParaRPr>
          </a:p>
          <a:p>
            <a:pPr lvl="0" algn="ctr"/>
            <a:endParaRPr lang="en-US" altLang="zh-TW" sz="10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122" name="Rettangolo arrotondato 121"/>
          <p:cNvSpPr/>
          <p:nvPr/>
        </p:nvSpPr>
        <p:spPr>
          <a:xfrm>
            <a:off x="2500298" y="214290"/>
            <a:ext cx="6429420" cy="8572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smtClean="0">
                <a:solidFill>
                  <a:srgbClr val="001322"/>
                </a:solidFill>
                <a:effectLst>
                  <a:outerShdw blurRad="38100" dist="38100" dir="2700000" algn="tl">
                    <a:srgbClr val="000000">
                      <a:alpha val="43137"/>
                    </a:srgbClr>
                  </a:outerShdw>
                </a:effectLst>
                <a:latin typeface="Times New Roman" pitchFamily="18" charset="0"/>
                <a:cs typeface="Times New Roman" pitchFamily="18" charset="0"/>
              </a:rPr>
              <a:t>Uphill start and Machine parameter variations</a:t>
            </a:r>
            <a:endParaRPr lang="en-GB" sz="2800" b="1" i="1" dirty="0">
              <a:solidFill>
                <a:srgbClr val="00132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1" name="CasellaDiTesto 100"/>
          <p:cNvSpPr txBox="1"/>
          <p:nvPr/>
        </p:nvSpPr>
        <p:spPr>
          <a:xfrm>
            <a:off x="7858148" y="6318000"/>
            <a:ext cx="500066" cy="338554"/>
          </a:xfrm>
          <a:prstGeom prst="rect">
            <a:avLst/>
          </a:prstGeom>
          <a:noFill/>
        </p:spPr>
        <p:txBody>
          <a:bodyPr wrap="square" rtlCol="0">
            <a:spAutoFit/>
          </a:bodyPr>
          <a:lstStyle/>
          <a:p>
            <a:r>
              <a:rPr lang="en-GB" sz="1600" dirty="0" smtClean="0"/>
              <a:t>17</a:t>
            </a:r>
            <a:endParaRPr lang="en-GB"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357166"/>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Conclusive </a:t>
            </a:r>
            <a:r>
              <a:rPr lang="it-IT" sz="40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Remarks</a:t>
            </a:r>
            <a:endParaRPr lang="it-IT" sz="40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57158" y="1071546"/>
            <a:ext cx="7572428"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along</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overall</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p>
          <a:p>
            <a:pPr>
              <a:buFont typeface="Arial" pitchFamily="34" charset="0"/>
              <a:buChar char="•"/>
            </a:pPr>
            <a:endParaRPr lang="it-IT"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asellaDiTesto 3"/>
          <p:cNvSpPr txBox="1"/>
          <p:nvPr/>
        </p:nvSpPr>
        <p:spPr>
          <a:xfrm>
            <a:off x="357158" y="2643182"/>
            <a:ext cx="628654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Repowering</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357158" y="3929066"/>
            <a:ext cx="628654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Uphill</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Start : </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57158" y="4714884"/>
            <a:ext cx="628654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Machine</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parameter</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Variations</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sellaDiTesto 6"/>
          <p:cNvSpPr txBox="1"/>
          <p:nvPr/>
        </p:nvSpPr>
        <p:spPr>
          <a:xfrm>
            <a:off x="785786" y="1500174"/>
            <a:ext cx="81000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case A1 </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ensure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dynamic</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performance and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whole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domain in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either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configurations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CasellaDiTesto 7"/>
          <p:cNvSpPr txBox="1"/>
          <p:nvPr/>
        </p:nvSpPr>
        <p:spPr>
          <a:xfrm>
            <a:off x="785786" y="2000240"/>
            <a:ext cx="8100000"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case B1 </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coasting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estimators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involves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deterioration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their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performance;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asellaDiTesto 8"/>
          <p:cNvSpPr txBox="1"/>
          <p:nvPr/>
        </p:nvSpPr>
        <p:spPr>
          <a:xfrm>
            <a:off x="785786" y="3071810"/>
            <a:ext cx="8001056"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estimator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ensure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response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PM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785786" y="4357694"/>
            <a:ext cx="8001056"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either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cases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smooth</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acceleration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vehicle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guaranteed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785786" y="5143512"/>
            <a:ext cx="8001056"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acceleration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increase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affect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more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decrease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contrary</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restricted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steady state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error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ensured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7858148" y="6318000"/>
            <a:ext cx="500066" cy="338554"/>
          </a:xfrm>
          <a:prstGeom prst="rect">
            <a:avLst/>
          </a:prstGeom>
          <a:noFill/>
        </p:spPr>
        <p:txBody>
          <a:bodyPr wrap="square" rtlCol="0">
            <a:spAutoFit/>
          </a:bodyPr>
          <a:lstStyle/>
          <a:p>
            <a:r>
              <a:rPr lang="en-GB" sz="1600" dirty="0" smtClean="0"/>
              <a:t>18</a:t>
            </a:r>
            <a:endParaRPr lang="en-GB" sz="1600" dirty="0"/>
          </a:p>
        </p:txBody>
      </p:sp>
      <p:sp>
        <p:nvSpPr>
          <p:cNvPr id="13" name="CasellaDiTesto 12"/>
          <p:cNvSpPr txBox="1"/>
          <p:nvPr/>
        </p:nvSpPr>
        <p:spPr>
          <a:xfrm>
            <a:off x="785786" y="2357430"/>
            <a:ext cx="8100000"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greater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possibility</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ensured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PM –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brushless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785786" y="3357562"/>
            <a:ext cx="8001056"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case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oscillations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estimated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involve in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transient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IM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dc-link</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Voltage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disagree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typical</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threshold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over-current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over-voltage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71604" y="962553"/>
            <a:ext cx="6408712"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Integration</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Storage</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endParaRPr lang="it-IT" sz="40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tangolo arrotondato 4"/>
          <p:cNvSpPr/>
          <p:nvPr/>
        </p:nvSpPr>
        <p:spPr>
          <a:xfrm>
            <a:off x="357158" y="2500306"/>
            <a:ext cx="3240000" cy="14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On board </a:t>
            </a:r>
            <a:r>
              <a:rPr lang="en-GB"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of Vehicle</a:t>
            </a:r>
            <a:endParaRPr lang="en-GB" sz="3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ttangolo arrotondato 5"/>
          <p:cNvSpPr/>
          <p:nvPr/>
        </p:nvSpPr>
        <p:spPr>
          <a:xfrm>
            <a:off x="5286380" y="2500306"/>
            <a:ext cx="3240000" cy="14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Stationary </a:t>
            </a:r>
            <a:r>
              <a:rPr lang="en-GB"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(along an assigned track)</a:t>
            </a:r>
            <a:endParaRPr lang="en-GB" sz="3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ttangolo arrotondato 8"/>
          <p:cNvSpPr/>
          <p:nvPr/>
        </p:nvSpPr>
        <p:spPr>
          <a:xfrm>
            <a:off x="214282" y="2357430"/>
            <a:ext cx="3214710" cy="10113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Benefits </a:t>
            </a:r>
            <a:r>
              <a:rPr lang="en-GB"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GB"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CasellaDiTesto 9"/>
          <p:cNvSpPr txBox="1"/>
          <p:nvPr/>
        </p:nvSpPr>
        <p:spPr>
          <a:xfrm>
            <a:off x="214282" y="3429000"/>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Saving</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214282" y="4000504"/>
            <a:ext cx="428628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Peak</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Shaving</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214282" y="4538971"/>
            <a:ext cx="428628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Losses</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214282" y="5110475"/>
            <a:ext cx="4214842"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Voltage</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Optimization</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7858148" y="6318000"/>
            <a:ext cx="500066" cy="338554"/>
          </a:xfrm>
          <a:prstGeom prst="rect">
            <a:avLst/>
          </a:prstGeom>
          <a:noFill/>
        </p:spPr>
        <p:txBody>
          <a:bodyPr wrap="square" rtlCol="0">
            <a:spAutoFit/>
          </a:bodyPr>
          <a:lstStyle/>
          <a:p>
            <a:r>
              <a:rPr lang="en-GB" sz="1600" dirty="0" smtClean="0"/>
              <a:t>19</a:t>
            </a:r>
            <a:endParaRPr lang="en-GB" sz="1600" dirty="0"/>
          </a:p>
        </p:txBody>
      </p:sp>
      <p:sp>
        <p:nvSpPr>
          <p:cNvPr id="15" name="Rettangolo arrotondato 14"/>
          <p:cNvSpPr/>
          <p:nvPr/>
        </p:nvSpPr>
        <p:spPr>
          <a:xfrm>
            <a:off x="0" y="2097937"/>
            <a:ext cx="3571900" cy="10113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Why EDL </a:t>
            </a:r>
            <a:r>
              <a:rPr lang="en-GB" sz="32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Supercapacitors</a:t>
            </a:r>
            <a:r>
              <a:rPr lang="en-GB"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GB"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6" name="Tabella 15"/>
          <p:cNvGraphicFramePr>
            <a:graphicFrameLocks noGrp="1"/>
          </p:cNvGraphicFramePr>
          <p:nvPr/>
        </p:nvGraphicFramePr>
        <p:xfrm>
          <a:off x="4214810" y="3000372"/>
          <a:ext cx="4786345" cy="2714642"/>
        </p:xfrm>
        <a:graphic>
          <a:graphicData uri="http://schemas.openxmlformats.org/drawingml/2006/table">
            <a:tbl>
              <a:tblPr>
                <a:tableStyleId>{5940675A-B579-460E-94D1-54222C63F5DA}</a:tableStyleId>
              </a:tblPr>
              <a:tblGrid>
                <a:gridCol w="876373"/>
                <a:gridCol w="719076"/>
                <a:gridCol w="797724"/>
                <a:gridCol w="797724"/>
                <a:gridCol w="797724"/>
                <a:gridCol w="797724"/>
              </a:tblGrid>
              <a:tr h="417637">
                <a:tc>
                  <a:txBody>
                    <a:bodyPr/>
                    <a:lstStyle/>
                    <a:p>
                      <a:pPr algn="ctr">
                        <a:spcAft>
                          <a:spcPts val="0"/>
                        </a:spcAft>
                      </a:pPr>
                      <a:r>
                        <a:rPr lang="it-IT" sz="800" b="1" dirty="0" err="1"/>
                        <a:t>Parameters</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b="1" dirty="0" err="1"/>
                        <a:t>Li-Ion</a:t>
                      </a:r>
                      <a:r>
                        <a:rPr lang="it-IT" sz="800" b="1" dirty="0"/>
                        <a:t> </a:t>
                      </a:r>
                      <a:r>
                        <a:rPr lang="it-IT" sz="800" b="1" dirty="0" err="1"/>
                        <a:t>Battery</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b="1" dirty="0"/>
                        <a:t>Zebra </a:t>
                      </a:r>
                      <a:r>
                        <a:rPr lang="it-IT" sz="800" b="1" dirty="0" err="1"/>
                        <a:t>Battery</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b="1" dirty="0" err="1"/>
                        <a:t>Double</a:t>
                      </a:r>
                      <a:r>
                        <a:rPr lang="it-IT" sz="800" b="1" dirty="0"/>
                        <a:t> </a:t>
                      </a:r>
                      <a:r>
                        <a:rPr lang="it-IT" sz="800" b="1" dirty="0" err="1"/>
                        <a:t>-Layer</a:t>
                      </a:r>
                      <a:endParaRPr lang="it-IT" sz="1100" b="1" dirty="0"/>
                    </a:p>
                    <a:p>
                      <a:pPr algn="ctr">
                        <a:spcAft>
                          <a:spcPts val="0"/>
                        </a:spcAft>
                      </a:pPr>
                      <a:r>
                        <a:rPr lang="it-IT" sz="800" b="1" dirty="0" err="1"/>
                        <a:t>Supercapacitor</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b="1" dirty="0"/>
                        <a:t>Li – </a:t>
                      </a:r>
                      <a:r>
                        <a:rPr lang="it-IT" sz="800" b="1" dirty="0" err="1"/>
                        <a:t>Ion</a:t>
                      </a:r>
                      <a:endParaRPr lang="it-IT" sz="1100" b="1" dirty="0"/>
                    </a:p>
                    <a:p>
                      <a:pPr algn="ctr">
                        <a:spcAft>
                          <a:spcPts val="0"/>
                        </a:spcAft>
                      </a:pPr>
                      <a:r>
                        <a:rPr lang="it-IT" sz="800" b="1" dirty="0" err="1"/>
                        <a:t>Supercapacitor</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b="1" dirty="0" err="1"/>
                        <a:t>Flywheel</a:t>
                      </a:r>
                      <a:endParaRPr lang="it-IT" sz="1100" b="1" dirty="0">
                        <a:latin typeface="Times New Roman"/>
                        <a:ea typeface="Times New Roman"/>
                        <a:cs typeface="Times New Roman"/>
                      </a:endParaRPr>
                    </a:p>
                  </a:txBody>
                  <a:tcPr marL="68580" marR="68580" marT="0" marB="0" anchor="ctr"/>
                </a:tc>
              </a:tr>
              <a:tr h="417637">
                <a:tc>
                  <a:txBody>
                    <a:bodyPr/>
                    <a:lstStyle/>
                    <a:p>
                      <a:pPr algn="ctr">
                        <a:spcAft>
                          <a:spcPts val="0"/>
                        </a:spcAft>
                      </a:pPr>
                      <a:r>
                        <a:rPr lang="it-IT" sz="800" b="1" dirty="0"/>
                        <a:t>Energy Density[</a:t>
                      </a:r>
                      <a:r>
                        <a:rPr lang="it-IT" sz="800" b="1" dirty="0" err="1"/>
                        <a:t>Wh</a:t>
                      </a:r>
                      <a:r>
                        <a:rPr lang="it-IT" sz="800" b="1" dirty="0"/>
                        <a:t>/kg]</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a:t>100 ÷ 200</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50 ÷ 150</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5 ÷ 8</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10 ÷35</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5 ÷ 50</a:t>
                      </a:r>
                      <a:endParaRPr lang="it-IT" sz="1100">
                        <a:latin typeface="Times New Roman"/>
                        <a:ea typeface="Times New Roman"/>
                        <a:cs typeface="Times New Roman"/>
                      </a:endParaRPr>
                    </a:p>
                  </a:txBody>
                  <a:tcPr marL="68580" marR="68580" marT="0" marB="0" anchor="ctr"/>
                </a:tc>
              </a:tr>
              <a:tr h="417637">
                <a:tc>
                  <a:txBody>
                    <a:bodyPr/>
                    <a:lstStyle/>
                    <a:p>
                      <a:pPr algn="ctr">
                        <a:spcAft>
                          <a:spcPts val="0"/>
                        </a:spcAft>
                      </a:pPr>
                      <a:r>
                        <a:rPr lang="it-IT" sz="800" b="1" dirty="0" err="1"/>
                        <a:t>Power</a:t>
                      </a:r>
                      <a:r>
                        <a:rPr lang="it-IT" sz="800" b="1" dirty="0"/>
                        <a:t> Density[kW/kg]</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dirty="0"/>
                        <a:t>0.1÷1</a:t>
                      </a:r>
                      <a:endParaRPr lang="it-IT" sz="1100" dirty="0">
                        <a:latin typeface="Times New Roman"/>
                        <a:ea typeface="Times New Roman"/>
                        <a:cs typeface="Times New Roman"/>
                      </a:endParaRPr>
                    </a:p>
                  </a:txBody>
                  <a:tcPr marL="68580" marR="68580" marT="0" marB="0" anchor="ctr"/>
                </a:tc>
                <a:tc>
                  <a:txBody>
                    <a:bodyPr/>
                    <a:lstStyle/>
                    <a:p>
                      <a:pPr algn="ctr">
                        <a:spcAft>
                          <a:spcPts val="0"/>
                        </a:spcAft>
                      </a:pPr>
                      <a:r>
                        <a:rPr lang="it-IT" sz="800"/>
                        <a:t>0.1÷0.2</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2 ÷ 5</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1÷2</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0.18 ÷ 1.8</a:t>
                      </a:r>
                      <a:endParaRPr lang="it-IT" sz="1100">
                        <a:latin typeface="Times New Roman"/>
                        <a:ea typeface="Times New Roman"/>
                        <a:cs typeface="Times New Roman"/>
                      </a:endParaRPr>
                    </a:p>
                  </a:txBody>
                  <a:tcPr marL="68580" marR="68580" marT="0" marB="0" anchor="ctr"/>
                </a:tc>
              </a:tr>
              <a:tr h="208819">
                <a:tc>
                  <a:txBody>
                    <a:bodyPr/>
                    <a:lstStyle/>
                    <a:p>
                      <a:pPr algn="ctr">
                        <a:spcAft>
                          <a:spcPts val="0"/>
                        </a:spcAft>
                      </a:pPr>
                      <a:r>
                        <a:rPr lang="it-IT" sz="800" b="1"/>
                        <a:t>Life time [years]</a:t>
                      </a:r>
                      <a:endParaRPr lang="it-IT" sz="1100" b="1">
                        <a:latin typeface="Times New Roman"/>
                        <a:ea typeface="Times New Roman"/>
                        <a:cs typeface="Times New Roman"/>
                      </a:endParaRPr>
                    </a:p>
                  </a:txBody>
                  <a:tcPr marL="68580" marR="68580" marT="0" marB="0" anchor="ctr"/>
                </a:tc>
                <a:tc>
                  <a:txBody>
                    <a:bodyPr/>
                    <a:lstStyle/>
                    <a:p>
                      <a:pPr algn="ctr">
                        <a:spcAft>
                          <a:spcPts val="0"/>
                        </a:spcAft>
                      </a:pPr>
                      <a:r>
                        <a:rPr lang="it-IT" sz="800" dirty="0"/>
                        <a:t>4 ÷ 6</a:t>
                      </a:r>
                      <a:endParaRPr lang="it-IT" sz="1100" dirty="0">
                        <a:latin typeface="Times New Roman"/>
                        <a:ea typeface="Times New Roman"/>
                        <a:cs typeface="Times New Roman"/>
                      </a:endParaRPr>
                    </a:p>
                  </a:txBody>
                  <a:tcPr marL="68580" marR="68580" marT="0" marB="0" anchor="ctr"/>
                </a:tc>
                <a:tc>
                  <a:txBody>
                    <a:bodyPr/>
                    <a:lstStyle/>
                    <a:p>
                      <a:pPr algn="ctr">
                        <a:spcAft>
                          <a:spcPts val="0"/>
                        </a:spcAft>
                      </a:pPr>
                      <a:r>
                        <a:rPr lang="it-IT" sz="800"/>
                        <a:t>2.5÷ 5</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10 ÷ 15</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10 ÷ 15</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sym typeface="Symbol"/>
                        </a:rPr>
                        <a:t></a:t>
                      </a:r>
                      <a:r>
                        <a:rPr lang="it-IT" sz="800"/>
                        <a:t>20</a:t>
                      </a:r>
                      <a:endParaRPr lang="it-IT" sz="1100">
                        <a:latin typeface="Times New Roman"/>
                        <a:ea typeface="Times New Roman"/>
                        <a:cs typeface="Times New Roman"/>
                      </a:endParaRPr>
                    </a:p>
                  </a:txBody>
                  <a:tcPr marL="68580" marR="68580" marT="0" marB="0" anchor="ctr"/>
                </a:tc>
              </a:tr>
              <a:tr h="208819">
                <a:tc>
                  <a:txBody>
                    <a:bodyPr/>
                    <a:lstStyle/>
                    <a:p>
                      <a:pPr algn="ctr">
                        <a:spcAft>
                          <a:spcPts val="0"/>
                        </a:spcAft>
                      </a:pPr>
                      <a:r>
                        <a:rPr lang="it-IT" sz="800" b="1"/>
                        <a:t>Number of cycles</a:t>
                      </a:r>
                      <a:endParaRPr lang="it-IT" sz="1100" b="1">
                        <a:latin typeface="Times New Roman"/>
                        <a:ea typeface="Times New Roman"/>
                        <a:cs typeface="Times New Roman"/>
                      </a:endParaRPr>
                    </a:p>
                  </a:txBody>
                  <a:tcPr marL="68580" marR="68580" marT="0" marB="0" anchor="ctr"/>
                </a:tc>
                <a:tc>
                  <a:txBody>
                    <a:bodyPr/>
                    <a:lstStyle/>
                    <a:p>
                      <a:pPr algn="ctr">
                        <a:spcAft>
                          <a:spcPts val="0"/>
                        </a:spcAft>
                      </a:pPr>
                      <a:r>
                        <a:rPr lang="it-IT" sz="800" dirty="0"/>
                        <a:t>500 ÷ 2000</a:t>
                      </a:r>
                      <a:endParaRPr lang="it-IT" sz="1100" dirty="0">
                        <a:latin typeface="Times New Roman"/>
                        <a:ea typeface="Times New Roman"/>
                        <a:cs typeface="Times New Roman"/>
                      </a:endParaRPr>
                    </a:p>
                  </a:txBody>
                  <a:tcPr marL="68580" marR="68580" marT="0" marB="0" anchor="ctr"/>
                </a:tc>
                <a:tc>
                  <a:txBody>
                    <a:bodyPr/>
                    <a:lstStyle/>
                    <a:p>
                      <a:pPr algn="ctr">
                        <a:spcAft>
                          <a:spcPts val="0"/>
                        </a:spcAft>
                      </a:pPr>
                      <a:r>
                        <a:rPr lang="it-IT" sz="800"/>
                        <a:t>1000 ÷ 2000</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0.1 10</a:t>
                      </a:r>
                      <a:r>
                        <a:rPr lang="it-IT" sz="800" baseline="30000"/>
                        <a:t>6 </a:t>
                      </a:r>
                      <a:r>
                        <a:rPr lang="it-IT" sz="800"/>
                        <a:t>÷ 10</a:t>
                      </a:r>
                      <a:r>
                        <a:rPr lang="it-IT" sz="800" baseline="30000"/>
                        <a:t>6</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0.1 10</a:t>
                      </a:r>
                      <a:r>
                        <a:rPr lang="it-IT" sz="800" baseline="30000"/>
                        <a:t>6 </a:t>
                      </a:r>
                      <a:r>
                        <a:rPr lang="it-IT" sz="800"/>
                        <a:t>÷ 10</a:t>
                      </a:r>
                      <a:r>
                        <a:rPr lang="it-IT" sz="800" baseline="30000"/>
                        <a:t>6</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3 10</a:t>
                      </a:r>
                      <a:r>
                        <a:rPr lang="it-IT" sz="800" baseline="30000"/>
                        <a:t>6</a:t>
                      </a:r>
                      <a:endParaRPr lang="it-IT" sz="1100">
                        <a:latin typeface="Times New Roman"/>
                        <a:ea typeface="Times New Roman"/>
                        <a:cs typeface="Times New Roman"/>
                      </a:endParaRPr>
                    </a:p>
                  </a:txBody>
                  <a:tcPr marL="68580" marR="68580" marT="0" marB="0" anchor="ctr"/>
                </a:tc>
              </a:tr>
              <a:tr h="208819">
                <a:tc>
                  <a:txBody>
                    <a:bodyPr/>
                    <a:lstStyle/>
                    <a:p>
                      <a:pPr algn="ctr">
                        <a:spcAft>
                          <a:spcPts val="0"/>
                        </a:spcAft>
                      </a:pPr>
                      <a:r>
                        <a:rPr lang="it-IT" sz="800" b="1" dirty="0" err="1"/>
                        <a:t>Efficiency</a:t>
                      </a:r>
                      <a:r>
                        <a:rPr lang="it-IT" sz="800" b="1" dirty="0"/>
                        <a:t>[%]</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dirty="0"/>
                        <a:t>70 ÷ 85</a:t>
                      </a:r>
                      <a:endParaRPr lang="it-IT" sz="1100" dirty="0">
                        <a:latin typeface="Times New Roman"/>
                        <a:ea typeface="Times New Roman"/>
                        <a:cs typeface="Times New Roman"/>
                      </a:endParaRPr>
                    </a:p>
                  </a:txBody>
                  <a:tcPr marL="68580" marR="68580" marT="0" marB="0" anchor="ctr"/>
                </a:tc>
                <a:tc>
                  <a:txBody>
                    <a:bodyPr/>
                    <a:lstStyle/>
                    <a:p>
                      <a:pPr algn="ctr">
                        <a:spcAft>
                          <a:spcPts val="0"/>
                        </a:spcAft>
                      </a:pPr>
                      <a:r>
                        <a:rPr lang="it-IT" sz="800"/>
                        <a:t>70 ÷ 90</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85 ÷ 98</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85 ÷ 98</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90 ÷ 95</a:t>
                      </a:r>
                      <a:endParaRPr lang="it-IT" sz="1100">
                        <a:latin typeface="Times New Roman"/>
                        <a:ea typeface="Times New Roman"/>
                        <a:cs typeface="Times New Roman"/>
                      </a:endParaRPr>
                    </a:p>
                  </a:txBody>
                  <a:tcPr marL="68580" marR="68580" marT="0" marB="0" anchor="ctr"/>
                </a:tc>
              </a:tr>
              <a:tr h="417637">
                <a:tc>
                  <a:txBody>
                    <a:bodyPr/>
                    <a:lstStyle/>
                    <a:p>
                      <a:pPr algn="ctr">
                        <a:spcAft>
                          <a:spcPts val="0"/>
                        </a:spcAft>
                      </a:pPr>
                      <a:r>
                        <a:rPr lang="it-IT" sz="800" b="1" dirty="0" err="1"/>
                        <a:t>Time</a:t>
                      </a:r>
                      <a:r>
                        <a:rPr lang="it-IT" sz="800" b="1" dirty="0"/>
                        <a:t> </a:t>
                      </a:r>
                      <a:r>
                        <a:rPr lang="it-IT" sz="800" b="1" dirty="0" err="1"/>
                        <a:t>of</a:t>
                      </a:r>
                      <a:r>
                        <a:rPr lang="it-IT" sz="800" b="1" dirty="0"/>
                        <a:t> </a:t>
                      </a:r>
                      <a:r>
                        <a:rPr lang="it-IT" sz="800" b="1" dirty="0" err="1"/>
                        <a:t>charge</a:t>
                      </a:r>
                      <a:r>
                        <a:rPr lang="it-IT" sz="800" b="1" dirty="0"/>
                        <a:t>/</a:t>
                      </a:r>
                      <a:r>
                        <a:rPr lang="it-IT" sz="800" b="1" dirty="0" err="1"/>
                        <a:t>discharge</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a:t>Minutes to hours</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Minutes to hours</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0.3÷30 seconds</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0.3÷30 seconds</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Seconds to minutes</a:t>
                      </a:r>
                      <a:endParaRPr lang="it-IT" sz="1100">
                        <a:latin typeface="Times New Roman"/>
                        <a:ea typeface="Times New Roman"/>
                        <a:cs typeface="Times New Roman"/>
                      </a:endParaRPr>
                    </a:p>
                  </a:txBody>
                  <a:tcPr marL="68580" marR="68580" marT="0" marB="0" anchor="ctr"/>
                </a:tc>
              </a:tr>
              <a:tr h="417637">
                <a:tc>
                  <a:txBody>
                    <a:bodyPr/>
                    <a:lstStyle/>
                    <a:p>
                      <a:pPr algn="ctr">
                        <a:spcAft>
                          <a:spcPts val="0"/>
                        </a:spcAft>
                      </a:pPr>
                      <a:r>
                        <a:rPr lang="it-IT" sz="800" b="1" dirty="0" err="1"/>
                        <a:t>Technological</a:t>
                      </a:r>
                      <a:r>
                        <a:rPr lang="it-IT" sz="800" b="1" dirty="0"/>
                        <a:t> </a:t>
                      </a:r>
                      <a:r>
                        <a:rPr lang="it-IT" sz="800" b="1" dirty="0" err="1"/>
                        <a:t>Maturity</a:t>
                      </a:r>
                      <a:endParaRPr lang="it-IT" sz="1100" b="1" dirty="0">
                        <a:latin typeface="Times New Roman"/>
                        <a:ea typeface="Times New Roman"/>
                        <a:cs typeface="Times New Roman"/>
                      </a:endParaRPr>
                    </a:p>
                  </a:txBody>
                  <a:tcPr marL="68580" marR="68580" marT="0" marB="0" anchor="ctr"/>
                </a:tc>
                <a:tc>
                  <a:txBody>
                    <a:bodyPr/>
                    <a:lstStyle/>
                    <a:p>
                      <a:pPr algn="ctr">
                        <a:spcAft>
                          <a:spcPts val="0"/>
                        </a:spcAft>
                      </a:pPr>
                      <a:r>
                        <a:rPr lang="it-IT" sz="800"/>
                        <a:t>High</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High</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Medium</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a:t>Medium</a:t>
                      </a:r>
                      <a:endParaRPr lang="it-IT" sz="1100">
                        <a:latin typeface="Times New Roman"/>
                        <a:ea typeface="Times New Roman"/>
                        <a:cs typeface="Times New Roman"/>
                      </a:endParaRPr>
                    </a:p>
                  </a:txBody>
                  <a:tcPr marL="68580" marR="68580" marT="0" marB="0" anchor="ctr"/>
                </a:tc>
                <a:tc>
                  <a:txBody>
                    <a:bodyPr/>
                    <a:lstStyle/>
                    <a:p>
                      <a:pPr algn="ctr">
                        <a:spcAft>
                          <a:spcPts val="0"/>
                        </a:spcAft>
                      </a:pPr>
                      <a:r>
                        <a:rPr lang="it-IT" sz="800" dirty="0"/>
                        <a:t>Medium</a:t>
                      </a:r>
                      <a:endParaRPr lang="it-IT" sz="1100" dirty="0">
                        <a:latin typeface="Times New Roman"/>
                        <a:ea typeface="Times New Roman"/>
                        <a:cs typeface="Times New Roman"/>
                      </a:endParaRPr>
                    </a:p>
                  </a:txBody>
                  <a:tcPr marL="68580" marR="68580" marT="0" marB="0" anchor="ctr"/>
                </a:tc>
              </a:tr>
            </a:tbl>
          </a:graphicData>
        </a:graphic>
      </p:graphicFrame>
      <p:sp>
        <p:nvSpPr>
          <p:cNvPr id="17" name="Rettangolo arrotondato 16"/>
          <p:cNvSpPr/>
          <p:nvPr/>
        </p:nvSpPr>
        <p:spPr>
          <a:xfrm>
            <a:off x="4214810" y="2643182"/>
            <a:ext cx="4788000" cy="324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1322"/>
                </a:solidFill>
                <a:effectLst>
                  <a:outerShdw blurRad="38100" dist="38100" dir="2700000" algn="tl">
                    <a:srgbClr val="000000">
                      <a:alpha val="43137"/>
                    </a:srgbClr>
                  </a:outerShdw>
                </a:effectLst>
              </a:rPr>
              <a:t>ESS technologies in Railway Field</a:t>
            </a:r>
            <a:endParaRPr lang="en-GB" sz="2400" b="1" dirty="0">
              <a:solidFill>
                <a:srgbClr val="001322"/>
              </a:solidFill>
              <a:effectLst>
                <a:outerShdw blurRad="38100" dist="38100" dir="2700000" algn="tl">
                  <a:srgbClr val="000000">
                    <a:alpha val="43137"/>
                  </a:srgbClr>
                </a:outerShdw>
              </a:effectLst>
            </a:endParaRPr>
          </a:p>
        </p:txBody>
      </p:sp>
      <p:sp>
        <p:nvSpPr>
          <p:cNvPr id="18" name="CasellaDiTesto 17"/>
          <p:cNvSpPr txBox="1"/>
          <p:nvPr/>
        </p:nvSpPr>
        <p:spPr>
          <a:xfrm>
            <a:off x="214282" y="3429000"/>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Power</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Density</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214282" y="4000504"/>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Sufficient</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Density</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CasellaDiTesto 19"/>
          <p:cNvSpPr txBox="1"/>
          <p:nvPr/>
        </p:nvSpPr>
        <p:spPr>
          <a:xfrm>
            <a:off x="214282" y="4526829"/>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cycles</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CasellaDiTesto 20"/>
          <p:cNvSpPr txBox="1"/>
          <p:nvPr/>
        </p:nvSpPr>
        <p:spPr>
          <a:xfrm>
            <a:off x="214282" y="5098333"/>
            <a:ext cx="4500594"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Shorter</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times</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charge</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discharge</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1" nodeType="clickEffect">
                                  <p:stCondLst>
                                    <p:cond delay="0"/>
                                  </p:stCondLst>
                                  <p:childTnLst>
                                    <p:anim calcmode="lin" valueType="num">
                                      <p:cBhvr additive="base">
                                        <p:cTn id="49" dur="500"/>
                                        <p:tgtEl>
                                          <p:spTgt spid="10"/>
                                        </p:tgtEl>
                                        <p:attrNameLst>
                                          <p:attrName>ppt_x</p:attrName>
                                        </p:attrNameLst>
                                      </p:cBhvr>
                                      <p:tavLst>
                                        <p:tav tm="0">
                                          <p:val>
                                            <p:strVal val="ppt_x"/>
                                          </p:val>
                                        </p:tav>
                                        <p:tav tm="100000">
                                          <p:val>
                                            <p:strVal val="ppt_x"/>
                                          </p:val>
                                        </p:tav>
                                      </p:tavLst>
                                    </p:anim>
                                    <p:anim calcmode="lin" valueType="num">
                                      <p:cBhvr additive="base">
                                        <p:cTn id="50" dur="500"/>
                                        <p:tgtEl>
                                          <p:spTgt spid="10"/>
                                        </p:tgtEl>
                                        <p:attrNameLst>
                                          <p:attrName>ppt_y</p:attrName>
                                        </p:attrNameLst>
                                      </p:cBhvr>
                                      <p:tavLst>
                                        <p:tav tm="0">
                                          <p:val>
                                            <p:strVal val="ppt_y"/>
                                          </p:val>
                                        </p:tav>
                                        <p:tav tm="100000">
                                          <p:val>
                                            <p:strVal val="1+ppt_h/2"/>
                                          </p:val>
                                        </p:tav>
                                      </p:tavLst>
                                    </p:anim>
                                    <p:set>
                                      <p:cBhvr>
                                        <p:cTn id="51" dur="1" fill="hold">
                                          <p:stCondLst>
                                            <p:cond delay="499"/>
                                          </p:stCondLst>
                                        </p:cTn>
                                        <p:tgtEl>
                                          <p:spTgt spid="10"/>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
                                        </p:tgtEl>
                                        <p:attrNameLst>
                                          <p:attrName>ppt_x</p:attrName>
                                        </p:attrNameLst>
                                      </p:cBhvr>
                                      <p:tavLst>
                                        <p:tav tm="0">
                                          <p:val>
                                            <p:strVal val="ppt_x"/>
                                          </p:val>
                                        </p:tav>
                                        <p:tav tm="100000">
                                          <p:val>
                                            <p:strVal val="ppt_x"/>
                                          </p:val>
                                        </p:tav>
                                      </p:tavLst>
                                    </p:anim>
                                    <p:anim calcmode="lin" valueType="num">
                                      <p:cBhvr additive="base">
                                        <p:cTn id="54" dur="500"/>
                                        <p:tgtEl>
                                          <p:spTgt spid="9"/>
                                        </p:tgtEl>
                                        <p:attrNameLst>
                                          <p:attrName>ppt_y</p:attrName>
                                        </p:attrNameLst>
                                      </p:cBhvr>
                                      <p:tavLst>
                                        <p:tav tm="0">
                                          <p:val>
                                            <p:strVal val="ppt_y"/>
                                          </p:val>
                                        </p:tav>
                                        <p:tav tm="100000">
                                          <p:val>
                                            <p:strVal val="1+ppt_h/2"/>
                                          </p:val>
                                        </p:tav>
                                      </p:tavLst>
                                    </p:anim>
                                    <p:set>
                                      <p:cBhvr>
                                        <p:cTn id="55" dur="1" fill="hold">
                                          <p:stCondLst>
                                            <p:cond delay="499"/>
                                          </p:stCondLst>
                                        </p:cTn>
                                        <p:tgtEl>
                                          <p:spTgt spid="9"/>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11"/>
                                        </p:tgtEl>
                                        <p:attrNameLst>
                                          <p:attrName>ppt_x</p:attrName>
                                        </p:attrNameLst>
                                      </p:cBhvr>
                                      <p:tavLst>
                                        <p:tav tm="0">
                                          <p:val>
                                            <p:strVal val="ppt_x"/>
                                          </p:val>
                                        </p:tav>
                                        <p:tav tm="100000">
                                          <p:val>
                                            <p:strVal val="ppt_x"/>
                                          </p:val>
                                        </p:tav>
                                      </p:tavLst>
                                    </p:anim>
                                    <p:anim calcmode="lin" valueType="num">
                                      <p:cBhvr additive="base">
                                        <p:cTn id="58" dur="500"/>
                                        <p:tgtEl>
                                          <p:spTgt spid="11"/>
                                        </p:tgtEl>
                                        <p:attrNameLst>
                                          <p:attrName>ppt_y</p:attrName>
                                        </p:attrNameLst>
                                      </p:cBhvr>
                                      <p:tavLst>
                                        <p:tav tm="0">
                                          <p:val>
                                            <p:strVal val="ppt_y"/>
                                          </p:val>
                                        </p:tav>
                                        <p:tav tm="100000">
                                          <p:val>
                                            <p:strVal val="1+ppt_h/2"/>
                                          </p:val>
                                        </p:tav>
                                      </p:tavLst>
                                    </p:anim>
                                    <p:set>
                                      <p:cBhvr>
                                        <p:cTn id="59" dur="1" fill="hold">
                                          <p:stCondLst>
                                            <p:cond delay="499"/>
                                          </p:stCondLst>
                                        </p:cTn>
                                        <p:tgtEl>
                                          <p:spTgt spid="11"/>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12"/>
                                        </p:tgtEl>
                                        <p:attrNameLst>
                                          <p:attrName>ppt_x</p:attrName>
                                        </p:attrNameLst>
                                      </p:cBhvr>
                                      <p:tavLst>
                                        <p:tav tm="0">
                                          <p:val>
                                            <p:strVal val="ppt_x"/>
                                          </p:val>
                                        </p:tav>
                                        <p:tav tm="100000">
                                          <p:val>
                                            <p:strVal val="ppt_x"/>
                                          </p:val>
                                        </p:tav>
                                      </p:tavLst>
                                    </p:anim>
                                    <p:anim calcmode="lin" valueType="num">
                                      <p:cBhvr additive="base">
                                        <p:cTn id="62" dur="500"/>
                                        <p:tgtEl>
                                          <p:spTgt spid="12"/>
                                        </p:tgtEl>
                                        <p:attrNameLst>
                                          <p:attrName>ppt_y</p:attrName>
                                        </p:attrNameLst>
                                      </p:cBhvr>
                                      <p:tavLst>
                                        <p:tav tm="0">
                                          <p:val>
                                            <p:strVal val="ppt_y"/>
                                          </p:val>
                                        </p:tav>
                                        <p:tav tm="100000">
                                          <p:val>
                                            <p:strVal val="1+ppt_h/2"/>
                                          </p:val>
                                        </p:tav>
                                      </p:tavLst>
                                    </p:anim>
                                    <p:set>
                                      <p:cBhvr>
                                        <p:cTn id="63" dur="1" fill="hold">
                                          <p:stCondLst>
                                            <p:cond delay="499"/>
                                          </p:stCondLst>
                                        </p:cTn>
                                        <p:tgtEl>
                                          <p:spTgt spid="12"/>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13"/>
                                        </p:tgtEl>
                                        <p:attrNameLst>
                                          <p:attrName>ppt_x</p:attrName>
                                        </p:attrNameLst>
                                      </p:cBhvr>
                                      <p:tavLst>
                                        <p:tav tm="0">
                                          <p:val>
                                            <p:strVal val="ppt_x"/>
                                          </p:val>
                                        </p:tav>
                                        <p:tav tm="100000">
                                          <p:val>
                                            <p:strVal val="ppt_x"/>
                                          </p:val>
                                        </p:tav>
                                      </p:tavLst>
                                    </p:anim>
                                    <p:anim calcmode="lin" valueType="num">
                                      <p:cBhvr additive="base">
                                        <p:cTn id="66" dur="500"/>
                                        <p:tgtEl>
                                          <p:spTgt spid="13"/>
                                        </p:tgtEl>
                                        <p:attrNameLst>
                                          <p:attrName>ppt_y</p:attrName>
                                        </p:attrNameLst>
                                      </p:cBhvr>
                                      <p:tavLst>
                                        <p:tav tm="0">
                                          <p:val>
                                            <p:strVal val="ppt_y"/>
                                          </p:val>
                                        </p:tav>
                                        <p:tav tm="100000">
                                          <p:val>
                                            <p:strVal val="1+ppt_h/2"/>
                                          </p:val>
                                        </p:tav>
                                      </p:tavLst>
                                    </p:anim>
                                    <p:set>
                                      <p:cBhvr>
                                        <p:cTn id="67" dur="1" fill="hold">
                                          <p:stCondLst>
                                            <p:cond delay="4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checkerboard(across)">
                                      <p:cBhvr>
                                        <p:cTn id="72" dur="500"/>
                                        <p:tgtEl>
                                          <p:spTgt spid="15"/>
                                        </p:tgtEl>
                                      </p:cBhvr>
                                    </p:animEffect>
                                  </p:childTnLst>
                                </p:cTn>
                              </p:par>
                              <p:par>
                                <p:cTn id="73" presetID="5" presetClass="entr" presetSubtype="1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checkerboard(across)">
                                      <p:cBhvr>
                                        <p:cTn id="75" dur="500"/>
                                        <p:tgtEl>
                                          <p:spTgt spid="16"/>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1000" fill="hold"/>
                                        <p:tgtEl>
                                          <p:spTgt spid="17"/>
                                        </p:tgtEl>
                                        <p:attrNameLst>
                                          <p:attrName>ppt_x</p:attrName>
                                        </p:attrNameLst>
                                      </p:cBhvr>
                                      <p:tavLst>
                                        <p:tav tm="0">
                                          <p:val>
                                            <p:strVal val="#ppt_x"/>
                                          </p:val>
                                        </p:tav>
                                        <p:tav tm="100000">
                                          <p:val>
                                            <p:strVal val="#ppt_x"/>
                                          </p:val>
                                        </p:tav>
                                      </p:tavLst>
                                    </p:anim>
                                    <p:anim calcmode="lin" valueType="num">
                                      <p:cBhvr additive="base">
                                        <p:cTn id="80" dur="1000" fill="hold"/>
                                        <p:tgtEl>
                                          <p:spTgt spid="17"/>
                                        </p:tgtEl>
                                        <p:attrNameLst>
                                          <p:attrName>ppt_y</p:attrName>
                                        </p:attrNameLst>
                                      </p:cBhvr>
                                      <p:tavLst>
                                        <p:tav tm="0">
                                          <p:val>
                                            <p:strVal val="1+#ppt_h/2"/>
                                          </p:val>
                                        </p:tav>
                                        <p:tav tm="100000">
                                          <p:val>
                                            <p:strVal val="#ppt_y"/>
                                          </p:val>
                                        </p:tav>
                                      </p:tavLst>
                                    </p:anim>
                                  </p:childTnLst>
                                </p:cTn>
                              </p:par>
                            </p:childTnLst>
                          </p:cTn>
                        </p:par>
                        <p:par>
                          <p:cTn id="81" fill="hold">
                            <p:stCondLst>
                              <p:cond delay="1500"/>
                            </p:stCondLst>
                            <p:childTnLst>
                              <p:par>
                                <p:cTn id="82" presetID="2" presetClass="entr" presetSubtype="4"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additive="base">
                                        <p:cTn id="84" dur="500" fill="hold"/>
                                        <p:tgtEl>
                                          <p:spTgt spid="18"/>
                                        </p:tgtEl>
                                        <p:attrNameLst>
                                          <p:attrName>ppt_x</p:attrName>
                                        </p:attrNameLst>
                                      </p:cBhvr>
                                      <p:tavLst>
                                        <p:tav tm="0">
                                          <p:val>
                                            <p:strVal val="#ppt_x"/>
                                          </p:val>
                                        </p:tav>
                                        <p:tav tm="100000">
                                          <p:val>
                                            <p:strVal val="#ppt_x"/>
                                          </p:val>
                                        </p:tav>
                                      </p:tavLst>
                                    </p:anim>
                                    <p:anim calcmode="lin" valueType="num">
                                      <p:cBhvr additive="base">
                                        <p:cTn id="85" dur="500" fill="hold"/>
                                        <p:tgtEl>
                                          <p:spTgt spid="18"/>
                                        </p:tgtEl>
                                        <p:attrNameLst>
                                          <p:attrName>ppt_y</p:attrName>
                                        </p:attrNameLst>
                                      </p:cBhvr>
                                      <p:tavLst>
                                        <p:tav tm="0">
                                          <p:val>
                                            <p:strVal val="1+#ppt_h/2"/>
                                          </p:val>
                                        </p:tav>
                                        <p:tav tm="100000">
                                          <p:val>
                                            <p:strVal val="#ppt_y"/>
                                          </p:val>
                                        </p:tav>
                                      </p:tavLst>
                                    </p:anim>
                                  </p:childTnLst>
                                </p:cTn>
                              </p:par>
                            </p:childTnLst>
                          </p:cTn>
                        </p:par>
                        <p:par>
                          <p:cTn id="86" fill="hold">
                            <p:stCondLst>
                              <p:cond delay="2000"/>
                            </p:stCondLst>
                            <p:childTnLst>
                              <p:par>
                                <p:cTn id="87" presetID="2" presetClass="entr" presetSubtype="4"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par>
                          <p:cTn id="91" fill="hold">
                            <p:stCondLst>
                              <p:cond delay="2500"/>
                            </p:stCondLst>
                            <p:childTnLst>
                              <p:par>
                                <p:cTn id="92" presetID="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ppt_x"/>
                                          </p:val>
                                        </p:tav>
                                        <p:tav tm="100000">
                                          <p:val>
                                            <p:strVal val="#ppt_x"/>
                                          </p:val>
                                        </p:tav>
                                      </p:tavLst>
                                    </p:anim>
                                    <p:anim calcmode="lin" valueType="num">
                                      <p:cBhvr additive="base">
                                        <p:cTn id="95" dur="500" fill="hold"/>
                                        <p:tgtEl>
                                          <p:spTgt spid="20"/>
                                        </p:tgtEl>
                                        <p:attrNameLst>
                                          <p:attrName>ppt_y</p:attrName>
                                        </p:attrNameLst>
                                      </p:cBhvr>
                                      <p:tavLst>
                                        <p:tav tm="0">
                                          <p:val>
                                            <p:strVal val="1+#ppt_h/2"/>
                                          </p:val>
                                        </p:tav>
                                        <p:tav tm="100000">
                                          <p:val>
                                            <p:strVal val="#ppt_y"/>
                                          </p:val>
                                        </p:tav>
                                      </p:tavLst>
                                    </p:anim>
                                  </p:childTnLst>
                                </p:cTn>
                              </p:par>
                            </p:childTnLst>
                          </p:cTn>
                        </p:par>
                        <p:par>
                          <p:cTn id="96" fill="hold">
                            <p:stCondLst>
                              <p:cond delay="3000"/>
                            </p:stCondLst>
                            <p:childTnLst>
                              <p:par>
                                <p:cTn id="97" presetID="2" presetClass="entr" presetSubtype="4"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0" grpId="0"/>
      <p:bldP spid="10" grpId="1"/>
      <p:bldP spid="11" grpId="0"/>
      <p:bldP spid="11" grpId="1"/>
      <p:bldP spid="12" grpId="0"/>
      <p:bldP spid="12" grpId="1"/>
      <p:bldP spid="13" grpId="0"/>
      <p:bldP spid="13" grpId="1"/>
      <p:bldP spid="15" grpId="0" animBg="1"/>
      <p:bldP spid="17" grpId="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811186" y="1285860"/>
            <a:ext cx="5832648"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600" dirty="0" smtClean="0">
                <a:solidFill>
                  <a:srgbClr val="001322"/>
                </a:solidFill>
                <a:effectLst>
                  <a:outerShdw blurRad="38100" dist="38100" dir="2700000" algn="tl">
                    <a:srgbClr val="000000">
                      <a:alpha val="43137"/>
                    </a:srgbClr>
                  </a:outerShdw>
                </a:effectLst>
              </a:rPr>
              <a:t>MY </a:t>
            </a:r>
            <a:r>
              <a:rPr lang="it-IT" sz="36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a:t>
            </a:r>
            <a:r>
              <a:rPr lang="it-IT" sz="3600" dirty="0" smtClean="0">
                <a:solidFill>
                  <a:srgbClr val="001322"/>
                </a:solidFill>
                <a:effectLst>
                  <a:outerShdw blurRad="38100" dist="38100" dir="2700000" algn="tl">
                    <a:srgbClr val="000000">
                      <a:alpha val="43137"/>
                    </a:srgbClr>
                  </a:outerShdw>
                </a:effectLst>
              </a:rPr>
              <a:t> :</a:t>
            </a:r>
            <a:endParaRPr lang="it-IT" sz="3600" dirty="0">
              <a:solidFill>
                <a:srgbClr val="001322"/>
              </a:solidFill>
              <a:effectLst>
                <a:outerShdw blurRad="38100" dist="38100" dir="2700000" algn="tl">
                  <a:srgbClr val="000000">
                    <a:alpha val="43137"/>
                  </a:srgbClr>
                </a:outerShdw>
              </a:effectLst>
            </a:endParaRPr>
          </a:p>
        </p:txBody>
      </p:sp>
      <p:sp>
        <p:nvSpPr>
          <p:cNvPr id="7" name="CasellaDiTesto 6"/>
          <p:cNvSpPr txBox="1"/>
          <p:nvPr/>
        </p:nvSpPr>
        <p:spPr>
          <a:xfrm>
            <a:off x="571472" y="2181517"/>
            <a:ext cx="7488832" cy="461665"/>
          </a:xfrm>
          <a:prstGeom prst="rect">
            <a:avLst/>
          </a:prstGeom>
          <a:noFill/>
        </p:spPr>
        <p:txBody>
          <a:bodyPr wrap="square" rtlCol="0">
            <a:spAutoFit/>
          </a:bodyPr>
          <a:lstStyle/>
          <a:p>
            <a:pPr marL="571500" indent="-571500">
              <a:buFont typeface="Arial" panose="020B0604020202020204" pitchFamily="34" charset="0"/>
              <a:buChar char="•"/>
            </a:pPr>
            <a:r>
              <a:rPr lang="it-IT" sz="2400" b="1" dirty="0" smtClean="0">
                <a:effectLst>
                  <a:outerShdw blurRad="38100" dist="38100" dir="2700000" algn="tl">
                    <a:srgbClr val="000000">
                      <a:alpha val="43137"/>
                    </a:srgbClr>
                  </a:outerShdw>
                </a:effectLst>
                <a:cs typeface="Times New Roman" panose="02020603050405020304" pitchFamily="18" charset="0"/>
              </a:rPr>
              <a:t>GRADUATED in </a:t>
            </a:r>
            <a:r>
              <a:rPr lang="en-GB" sz="2400" b="1" dirty="0" smtClean="0">
                <a:effectLst>
                  <a:outerShdw blurRad="38100" dist="38100" dir="2700000" algn="tl">
                    <a:srgbClr val="000000">
                      <a:alpha val="43137"/>
                    </a:srgbClr>
                  </a:outerShdw>
                </a:effectLst>
                <a:cs typeface="Times New Roman" panose="02020603050405020304" pitchFamily="18" charset="0"/>
              </a:rPr>
              <a:t>Electrical</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cs typeface="Times New Roman" pitchFamily="18" charset="0"/>
              </a:rPr>
              <a:t>Engineering</a:t>
            </a:r>
            <a:endParaRPr lang="it-IT" sz="2400" b="1" dirty="0">
              <a:effectLst>
                <a:outerShdw blurRad="38100" dist="38100" dir="2700000" algn="tl">
                  <a:srgbClr val="000000">
                    <a:alpha val="43137"/>
                  </a:srgbClr>
                </a:outerShdw>
              </a:effectLst>
              <a:cs typeface="Times New Roman" pitchFamily="18" charset="0"/>
            </a:endParaRPr>
          </a:p>
        </p:txBody>
      </p:sp>
      <p:sp>
        <p:nvSpPr>
          <p:cNvPr id="8" name="CasellaDiTesto 7"/>
          <p:cNvSpPr txBox="1"/>
          <p:nvPr/>
        </p:nvSpPr>
        <p:spPr>
          <a:xfrm>
            <a:off x="571472" y="3000372"/>
            <a:ext cx="7416824"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effectLst>
                  <a:outerShdw blurRad="38100" dist="38100" dir="2700000" algn="tl">
                    <a:srgbClr val="000000">
                      <a:alpha val="43137"/>
                    </a:srgbClr>
                  </a:outerShdw>
                </a:effectLst>
                <a:cs typeface="Times New Roman" panose="02020603050405020304" pitchFamily="18" charset="0"/>
              </a:rPr>
              <a:t>  SCHOLARSHIP SUPPORTED by  Hitachi Rail Italy </a:t>
            </a:r>
            <a:r>
              <a:rPr lang="en-US" sz="2400" b="1" dirty="0" err="1" smtClean="0">
                <a:effectLst>
                  <a:outerShdw blurRad="38100" dist="38100" dir="2700000" algn="tl">
                    <a:srgbClr val="000000">
                      <a:alpha val="43137"/>
                    </a:srgbClr>
                  </a:outerShdw>
                </a:effectLst>
                <a:cs typeface="Times New Roman" panose="02020603050405020304" pitchFamily="18" charset="0"/>
              </a:rPr>
              <a:t>SpA</a:t>
            </a:r>
            <a:endParaRPr lang="it-IT" sz="2400" dirty="0">
              <a:effectLst>
                <a:outerShdw blurRad="38100" dist="38100" dir="2700000" algn="tl">
                  <a:srgbClr val="000000">
                    <a:alpha val="43137"/>
                  </a:srgbClr>
                </a:outerShdw>
              </a:effectLst>
              <a:cs typeface="Times New Roman" panose="02020603050405020304" pitchFamily="18" charset="0"/>
            </a:endParaRPr>
          </a:p>
        </p:txBody>
      </p:sp>
      <p:sp>
        <p:nvSpPr>
          <p:cNvPr id="9" name="CasellaDiTesto 8"/>
          <p:cNvSpPr txBox="1"/>
          <p:nvPr/>
        </p:nvSpPr>
        <p:spPr>
          <a:xfrm>
            <a:off x="1187624" y="4509120"/>
            <a:ext cx="7416824" cy="461665"/>
          </a:xfrm>
          <a:prstGeom prst="rect">
            <a:avLst/>
          </a:prstGeom>
          <a:noFill/>
        </p:spPr>
        <p:txBody>
          <a:bodyPr wrap="square" rtlCol="0">
            <a:spAutoFit/>
          </a:bodyPr>
          <a:lstStyle/>
          <a:p>
            <a:pPr marL="457200" indent="-457200" algn="ctr">
              <a:buFont typeface="Arial" panose="020B0604020202020204" pitchFamily="34" charset="0"/>
              <a:buChar char="•"/>
            </a:pPr>
            <a:endParaRPr lang="it-IT" sz="24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ttangolo 11"/>
          <p:cNvSpPr/>
          <p:nvPr/>
        </p:nvSpPr>
        <p:spPr>
          <a:xfrm>
            <a:off x="579640" y="4071942"/>
            <a:ext cx="7992888" cy="830997"/>
          </a:xfrm>
          <a:prstGeom prst="rect">
            <a:avLst/>
          </a:prstGeom>
        </p:spPr>
        <p:txBody>
          <a:bodyPr wrap="square">
            <a:spAutoFit/>
          </a:bodyPr>
          <a:lstStyle/>
          <a:p>
            <a:pPr>
              <a:buFont typeface="Arial" pitchFamily="34" charset="0"/>
              <a:buChar char="•"/>
              <a:defRPr/>
            </a:pPr>
            <a:r>
              <a:rPr lang="it-IT" sz="2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smtClean="0">
                <a:effectLst>
                  <a:outerShdw blurRad="38100" dist="38100" dir="2700000" algn="tl">
                    <a:srgbClr val="000000">
                      <a:alpha val="43137"/>
                    </a:srgbClr>
                  </a:outerShdw>
                </a:effectLst>
                <a:cs typeface="Times New Roman" pitchFamily="18" charset="0"/>
              </a:rPr>
              <a:t>RESEARCH GROUP  : POWER CONVERTERS,  ELECTRICAL   MACHINES AND DRIVES (</a:t>
            </a:r>
            <a:r>
              <a:rPr lang="it-IT" sz="2400" b="1" dirty="0" smtClean="0"/>
              <a:t>ING</a:t>
            </a:r>
            <a:r>
              <a:rPr lang="it-IT" sz="2400" dirty="0" smtClean="0"/>
              <a:t>-</a:t>
            </a:r>
            <a:r>
              <a:rPr lang="it-IT" sz="2400" b="1" dirty="0" smtClean="0"/>
              <a:t>IND</a:t>
            </a:r>
            <a:r>
              <a:rPr lang="it-IT" sz="2400" dirty="0" smtClean="0"/>
              <a:t>/</a:t>
            </a:r>
            <a:r>
              <a:rPr lang="it-IT" sz="2400" b="1" dirty="0" smtClean="0"/>
              <a:t>32, </a:t>
            </a:r>
            <a:r>
              <a:rPr lang="it-IT" sz="2400" b="1" dirty="0" smtClean="0">
                <a:effectLst>
                  <a:outerShdw blurRad="38100" dist="38100" dir="2700000" algn="tl">
                    <a:srgbClr val="000000">
                      <a:alpha val="43137"/>
                    </a:srgbClr>
                  </a:outerShdw>
                </a:effectLst>
                <a:cs typeface="Times New Roman" pitchFamily="18" charset="0"/>
              </a:rPr>
              <a:t>DIETI – UNINA)</a:t>
            </a:r>
          </a:p>
        </p:txBody>
      </p:sp>
      <p:sp>
        <p:nvSpPr>
          <p:cNvPr id="10" name="CasellaDiTesto 9"/>
          <p:cNvSpPr txBox="1"/>
          <p:nvPr/>
        </p:nvSpPr>
        <p:spPr>
          <a:xfrm>
            <a:off x="7858148" y="6318000"/>
            <a:ext cx="360000" cy="338554"/>
          </a:xfrm>
          <a:prstGeom prst="rect">
            <a:avLst/>
          </a:prstGeom>
          <a:noFill/>
        </p:spPr>
        <p:txBody>
          <a:bodyPr wrap="square" rtlCol="0">
            <a:spAutoFit/>
          </a:bodyPr>
          <a:lstStyle/>
          <a:p>
            <a:r>
              <a:rPr lang="en-GB" sz="1600" dirty="0" smtClean="0"/>
              <a:t>2</a:t>
            </a:r>
            <a:endParaRPr lang="en-GB" sz="1600" dirty="0"/>
          </a:p>
        </p:txBody>
      </p:sp>
    </p:spTree>
    <p:extLst>
      <p:ext uri="{BB962C8B-B14F-4D97-AF65-F5344CB8AC3E}">
        <p14:creationId xmlns="" xmlns:p14="http://schemas.microsoft.com/office/powerpoint/2010/main" val="391729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1831951"/>
            <a:ext cx="8143932"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
            </a:pP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On-board</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Storage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Design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Catenary-free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Light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Vehicle</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cstate="print"/>
          <a:srcRect l="37842"/>
          <a:stretch>
            <a:fillRect/>
          </a:stretch>
        </p:blipFill>
        <p:spPr bwMode="auto">
          <a:xfrm>
            <a:off x="323528" y="3861048"/>
            <a:ext cx="4968875" cy="1584176"/>
          </a:xfrm>
          <a:prstGeom prst="rect">
            <a:avLst/>
          </a:prstGeom>
          <a:noFill/>
          <a:ln w="9525">
            <a:noFill/>
            <a:miter lim="800000"/>
            <a:headEnd/>
            <a:tailEnd/>
          </a:ln>
        </p:spPr>
      </p:pic>
      <p:pic>
        <p:nvPicPr>
          <p:cNvPr id="4" name="Picture 5"/>
          <p:cNvPicPr>
            <a:picLocks noChangeAspect="1" noChangeArrowheads="1"/>
          </p:cNvPicPr>
          <p:nvPr/>
        </p:nvPicPr>
        <p:blipFill>
          <a:blip r:embed="rId4" cstate="print"/>
          <a:srcRect/>
          <a:stretch>
            <a:fillRect/>
          </a:stretch>
        </p:blipFill>
        <p:spPr bwMode="auto">
          <a:xfrm>
            <a:off x="899592" y="3284984"/>
            <a:ext cx="1060450" cy="648072"/>
          </a:xfrm>
          <a:prstGeom prst="rect">
            <a:avLst/>
          </a:prstGeom>
          <a:noFill/>
          <a:ln w="9525">
            <a:noFill/>
            <a:miter lim="800000"/>
            <a:headEnd/>
            <a:tailEnd/>
          </a:ln>
        </p:spPr>
      </p:pic>
      <p:sp>
        <p:nvSpPr>
          <p:cNvPr id="5" name="Line 6"/>
          <p:cNvSpPr>
            <a:spLocks noChangeShapeType="1"/>
          </p:cNvSpPr>
          <p:nvPr/>
        </p:nvSpPr>
        <p:spPr bwMode="auto">
          <a:xfrm>
            <a:off x="395288" y="3356992"/>
            <a:ext cx="3605212" cy="0"/>
          </a:xfrm>
          <a:prstGeom prst="line">
            <a:avLst/>
          </a:prstGeom>
          <a:noFill/>
          <a:ln w="9525">
            <a:solidFill>
              <a:schemeClr val="tx1"/>
            </a:solidFill>
            <a:round/>
            <a:headEnd/>
            <a:tailEnd/>
          </a:ln>
        </p:spPr>
        <p:txBody>
          <a:bodyPr/>
          <a:lstStyle/>
          <a:p>
            <a:endParaRPr lang="it-IT"/>
          </a:p>
        </p:txBody>
      </p:sp>
      <p:sp>
        <p:nvSpPr>
          <p:cNvPr id="6" name="Rectangle 3"/>
          <p:cNvSpPr>
            <a:spLocks noChangeArrowheads="1"/>
          </p:cNvSpPr>
          <p:nvPr/>
        </p:nvSpPr>
        <p:spPr bwMode="auto">
          <a:xfrm>
            <a:off x="1691680" y="3789040"/>
            <a:ext cx="2520280" cy="288033"/>
          </a:xfrm>
          <a:prstGeom prst="rect">
            <a:avLst/>
          </a:prstGeom>
          <a:solidFill>
            <a:sysClr val="window" lastClr="FFFF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 name="Rectangle 7"/>
          <p:cNvSpPr>
            <a:spLocks noChangeArrowheads="1"/>
          </p:cNvSpPr>
          <p:nvPr/>
        </p:nvSpPr>
        <p:spPr bwMode="auto">
          <a:xfrm>
            <a:off x="3563888"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8" name="AutoShape 16"/>
          <p:cNvSpPr>
            <a:spLocks noChangeArrowheads="1"/>
          </p:cNvSpPr>
          <p:nvPr/>
        </p:nvSpPr>
        <p:spPr bwMode="auto">
          <a:xfrm rot="5400000">
            <a:off x="3923928" y="3861048"/>
            <a:ext cx="288032" cy="144015"/>
          </a:xfrm>
          <a:prstGeom prst="triangle">
            <a:avLst>
              <a:gd name="adj" fmla="val 50000"/>
            </a:avLst>
          </a:prstGeom>
          <a:solidFill>
            <a:srgbClr val="00FF00"/>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9" name="Rettangolo 8"/>
          <p:cNvSpPr/>
          <p:nvPr/>
        </p:nvSpPr>
        <p:spPr>
          <a:xfrm>
            <a:off x="1979712" y="4437112"/>
            <a:ext cx="1296144" cy="64807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835696" y="4551511"/>
            <a:ext cx="1584176" cy="461665"/>
          </a:xfrm>
          <a:prstGeom prst="rect">
            <a:avLst/>
          </a:prstGeom>
          <a:noFill/>
        </p:spPr>
        <p:txBody>
          <a:bodyPr wrap="square" rtlCol="0">
            <a:spAutoFit/>
          </a:bodyPr>
          <a:lstStyle/>
          <a:p>
            <a:pPr algn="ctr"/>
            <a:r>
              <a:rPr lang="it-IT" sz="1200" b="1" dirty="0" smtClean="0">
                <a:solidFill>
                  <a:schemeClr val="tx1">
                    <a:lumMod val="50000"/>
                    <a:lumOff val="50000"/>
                  </a:schemeClr>
                </a:solidFill>
                <a:effectLst>
                  <a:outerShdw blurRad="38100" dist="38100" dir="2700000" algn="tl">
                    <a:srgbClr val="000000">
                      <a:alpha val="43137"/>
                    </a:srgbClr>
                  </a:outerShdw>
                </a:effectLst>
              </a:rPr>
              <a:t>SUPERCAPACITORS SYSTEM</a:t>
            </a:r>
            <a:endParaRPr lang="it-IT" sz="1200" b="1" dirty="0">
              <a:solidFill>
                <a:schemeClr val="tx1">
                  <a:lumMod val="50000"/>
                  <a:lumOff val="50000"/>
                </a:schemeClr>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3716288"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2" name="Rectangle 7"/>
          <p:cNvSpPr>
            <a:spLocks noChangeArrowheads="1"/>
          </p:cNvSpPr>
          <p:nvPr/>
        </p:nvSpPr>
        <p:spPr bwMode="auto">
          <a:xfrm>
            <a:off x="3851920"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3" name="Rectangle 7"/>
          <p:cNvSpPr>
            <a:spLocks noChangeArrowheads="1"/>
          </p:cNvSpPr>
          <p:nvPr/>
        </p:nvSpPr>
        <p:spPr bwMode="auto">
          <a:xfrm>
            <a:off x="3419872"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4" name="Rectangle 7"/>
          <p:cNvSpPr>
            <a:spLocks noChangeArrowheads="1"/>
          </p:cNvSpPr>
          <p:nvPr/>
        </p:nvSpPr>
        <p:spPr bwMode="auto">
          <a:xfrm>
            <a:off x="3275856"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5" name="Rectangle 7"/>
          <p:cNvSpPr>
            <a:spLocks noChangeArrowheads="1"/>
          </p:cNvSpPr>
          <p:nvPr/>
        </p:nvSpPr>
        <p:spPr bwMode="auto">
          <a:xfrm>
            <a:off x="3131840"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6" name="Rectangle 7"/>
          <p:cNvSpPr>
            <a:spLocks noChangeArrowheads="1"/>
          </p:cNvSpPr>
          <p:nvPr/>
        </p:nvSpPr>
        <p:spPr bwMode="auto">
          <a:xfrm>
            <a:off x="2987824"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7" name="Rectangle 7"/>
          <p:cNvSpPr>
            <a:spLocks noChangeArrowheads="1"/>
          </p:cNvSpPr>
          <p:nvPr/>
        </p:nvSpPr>
        <p:spPr bwMode="auto">
          <a:xfrm>
            <a:off x="2843808"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8" name="Rectangle 7"/>
          <p:cNvSpPr>
            <a:spLocks noChangeArrowheads="1"/>
          </p:cNvSpPr>
          <p:nvPr/>
        </p:nvSpPr>
        <p:spPr bwMode="auto">
          <a:xfrm>
            <a:off x="2699792"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19" name="Rectangle 7"/>
          <p:cNvSpPr>
            <a:spLocks noChangeArrowheads="1"/>
          </p:cNvSpPr>
          <p:nvPr/>
        </p:nvSpPr>
        <p:spPr bwMode="auto">
          <a:xfrm>
            <a:off x="2555776"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20" name="Rectangle 7"/>
          <p:cNvSpPr>
            <a:spLocks noChangeArrowheads="1"/>
          </p:cNvSpPr>
          <p:nvPr/>
        </p:nvSpPr>
        <p:spPr bwMode="auto">
          <a:xfrm>
            <a:off x="2411760"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21" name="Rectangle 7"/>
          <p:cNvSpPr>
            <a:spLocks noChangeArrowheads="1"/>
          </p:cNvSpPr>
          <p:nvPr/>
        </p:nvSpPr>
        <p:spPr bwMode="auto">
          <a:xfrm>
            <a:off x="2267744"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22" name="Rectangle 7"/>
          <p:cNvSpPr>
            <a:spLocks noChangeArrowheads="1"/>
          </p:cNvSpPr>
          <p:nvPr/>
        </p:nvSpPr>
        <p:spPr bwMode="auto">
          <a:xfrm>
            <a:off x="2123728"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23" name="Rectangle 7"/>
          <p:cNvSpPr>
            <a:spLocks noChangeArrowheads="1"/>
          </p:cNvSpPr>
          <p:nvPr/>
        </p:nvSpPr>
        <p:spPr bwMode="auto">
          <a:xfrm>
            <a:off x="1979712"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24" name="Rectangle 7"/>
          <p:cNvSpPr>
            <a:spLocks noChangeArrowheads="1"/>
          </p:cNvSpPr>
          <p:nvPr/>
        </p:nvSpPr>
        <p:spPr bwMode="auto">
          <a:xfrm>
            <a:off x="1835696"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25" name="Rectangle 7"/>
          <p:cNvSpPr>
            <a:spLocks noChangeArrowheads="1"/>
          </p:cNvSpPr>
          <p:nvPr/>
        </p:nvSpPr>
        <p:spPr bwMode="auto">
          <a:xfrm>
            <a:off x="1691680" y="3789040"/>
            <a:ext cx="72008" cy="288032"/>
          </a:xfrm>
          <a:prstGeom prst="rect">
            <a:avLst/>
          </a:prstGeom>
          <a:solidFill>
            <a:srgbClr val="00FF00"/>
          </a:solidFill>
          <a:ln w="9525">
            <a:noFill/>
            <a:miter lim="800000"/>
            <a:headEnd/>
            <a:tailEnd/>
          </a:ln>
        </p:spPr>
        <p:txBody>
          <a:bodyPr wrap="none" anchor="ctr"/>
          <a:lstStyle/>
          <a:p>
            <a:endParaRPr lang="it-IT"/>
          </a:p>
        </p:txBody>
      </p:sp>
      <p:sp>
        <p:nvSpPr>
          <p:cNvPr id="26" name="AutoShape 15"/>
          <p:cNvSpPr>
            <a:spLocks noChangeArrowheads="1"/>
          </p:cNvSpPr>
          <p:nvPr/>
        </p:nvSpPr>
        <p:spPr bwMode="auto">
          <a:xfrm>
            <a:off x="2411759" y="4077072"/>
            <a:ext cx="214635" cy="369317"/>
          </a:xfrm>
          <a:prstGeom prst="upArrow">
            <a:avLst>
              <a:gd name="adj1" fmla="val 50000"/>
              <a:gd name="adj2" fmla="val 82143"/>
            </a:avLst>
          </a:prstGeom>
          <a:solidFill>
            <a:srgbClr val="00FF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27" name="AutoShape 15"/>
          <p:cNvSpPr>
            <a:spLocks noChangeArrowheads="1"/>
          </p:cNvSpPr>
          <p:nvPr/>
        </p:nvSpPr>
        <p:spPr bwMode="auto">
          <a:xfrm>
            <a:off x="2699792" y="4077072"/>
            <a:ext cx="214635" cy="369317"/>
          </a:xfrm>
          <a:prstGeom prst="upArrow">
            <a:avLst>
              <a:gd name="adj1" fmla="val 50000"/>
              <a:gd name="adj2" fmla="val 82143"/>
            </a:avLst>
          </a:prstGeom>
          <a:solidFill>
            <a:srgbClr val="00FF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28" name="CasellaDiTesto 27"/>
          <p:cNvSpPr txBox="1"/>
          <p:nvPr/>
        </p:nvSpPr>
        <p:spPr>
          <a:xfrm>
            <a:off x="179512" y="3068960"/>
            <a:ext cx="2880320" cy="338554"/>
          </a:xfrm>
          <a:prstGeom prst="rect">
            <a:avLst/>
          </a:prstGeom>
          <a:noFill/>
        </p:spPr>
        <p:txBody>
          <a:bodyPr wrap="square" rtlCol="0">
            <a:spAutoFit/>
          </a:bodyPr>
          <a:lstStyle/>
          <a:p>
            <a:pPr algn="ctr"/>
            <a:r>
              <a:rPr lang="it-IT" sz="1600" dirty="0" smtClean="0"/>
              <a:t>CATENARY</a:t>
            </a:r>
            <a:endParaRPr lang="it-IT" sz="1600" dirty="0"/>
          </a:p>
        </p:txBody>
      </p:sp>
      <p:sp>
        <p:nvSpPr>
          <p:cNvPr id="29" name="Rectangle 17"/>
          <p:cNvSpPr>
            <a:spLocks noChangeArrowheads="1"/>
          </p:cNvSpPr>
          <p:nvPr/>
        </p:nvSpPr>
        <p:spPr bwMode="auto">
          <a:xfrm>
            <a:off x="6623720" y="3212976"/>
            <a:ext cx="2268760" cy="2001974"/>
          </a:xfrm>
          <a:prstGeom prst="rect">
            <a:avLst/>
          </a:prstGeom>
          <a:noFill/>
          <a:ln w="9525">
            <a:noFill/>
            <a:miter lim="800000"/>
            <a:headEnd/>
            <a:tailEnd/>
          </a:ln>
        </p:spPr>
        <p:txBody>
          <a:bodyPr/>
          <a:lstStyle/>
          <a:p>
            <a:pPr eaLnBrk="0" hangingPunct="0">
              <a:spcBef>
                <a:spcPct val="50000"/>
              </a:spcBef>
              <a:buFont typeface="Wingdings" pitchFamily="2" charset="2"/>
              <a:buNone/>
              <a:defRPr/>
            </a:pPr>
            <a:r>
              <a:rPr lang="en-US" sz="2000" b="1" dirty="0" smtClean="0">
                <a:solidFill>
                  <a:srgbClr val="00FF00"/>
                </a:solidFill>
                <a:latin typeface="Times New Roman" pitchFamily="18" charset="0"/>
                <a:cs typeface="Times New Roman" pitchFamily="18" charset="0"/>
              </a:rPr>
              <a:t>Using</a:t>
            </a:r>
            <a:r>
              <a:rPr lang="en-US" sz="2000" dirty="0" smtClean="0">
                <a:solidFill>
                  <a:schemeClr val="tx2"/>
                </a:solidFill>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energy previously stored while </a:t>
            </a:r>
            <a:r>
              <a:rPr lang="en-US" sz="2000" b="1" dirty="0" smtClean="0">
                <a:solidFill>
                  <a:srgbClr val="00FF00"/>
                </a:solidFill>
                <a:latin typeface="Times New Roman" pitchFamily="18" charset="0"/>
                <a:cs typeface="Times New Roman" pitchFamily="18" charset="0"/>
              </a:rPr>
              <a:t>braking </a:t>
            </a:r>
            <a:r>
              <a:rPr lang="en-US" sz="2000" b="1" dirty="0" smtClean="0">
                <a:solidFill>
                  <a:schemeClr val="tx2"/>
                </a:solidFill>
                <a:latin typeface="Times New Roman" pitchFamily="18" charset="0"/>
                <a:cs typeface="Times New Roman" pitchFamily="18" charset="0"/>
              </a:rPr>
              <a:t>or at </a:t>
            </a:r>
            <a:r>
              <a:rPr lang="en-US" sz="2000" b="1" dirty="0" smtClean="0">
                <a:solidFill>
                  <a:srgbClr val="00FF00"/>
                </a:solidFill>
                <a:latin typeface="Times New Roman" pitchFamily="18" charset="0"/>
                <a:cs typeface="Times New Roman" pitchFamily="18" charset="0"/>
              </a:rPr>
              <a:t>station stops</a:t>
            </a:r>
            <a:r>
              <a:rPr lang="en-US" sz="2000" b="1" dirty="0" smtClean="0">
                <a:solidFill>
                  <a:schemeClr val="tx2"/>
                </a:solidFill>
                <a:latin typeface="Times New Roman" pitchFamily="18" charset="0"/>
                <a:cs typeface="Times New Roman" pitchFamily="18" charset="0"/>
              </a:rPr>
              <a:t>,  in order to fill gaps in Catenary</a:t>
            </a:r>
            <a:endParaRPr lang="en-US" sz="2000" b="1" dirty="0">
              <a:solidFill>
                <a:schemeClr val="tx2"/>
              </a:solidFill>
              <a:latin typeface="Times New Roman" pitchFamily="18" charset="0"/>
              <a:cs typeface="Times New Roman" pitchFamily="18" charset="0"/>
            </a:endParaRPr>
          </a:p>
        </p:txBody>
      </p:sp>
      <p:sp>
        <p:nvSpPr>
          <p:cNvPr id="30" name="CasellaDiTesto 29"/>
          <p:cNvSpPr txBox="1"/>
          <p:nvPr/>
        </p:nvSpPr>
        <p:spPr>
          <a:xfrm>
            <a:off x="1928794" y="1214422"/>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Catenary-free</a:t>
            </a:r>
            <a:r>
              <a:rPr lang="it-IT" sz="40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endParaRPr lang="it-IT" sz="40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CasellaDiTesto 30"/>
          <p:cNvSpPr txBox="1"/>
          <p:nvPr/>
        </p:nvSpPr>
        <p:spPr>
          <a:xfrm>
            <a:off x="1643042" y="1142984"/>
            <a:ext cx="52864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WORK</a:t>
            </a:r>
            <a:endParaRPr lang="it-IT"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2" name="CasellaDiTesto 31"/>
          <p:cNvSpPr txBox="1"/>
          <p:nvPr/>
        </p:nvSpPr>
        <p:spPr>
          <a:xfrm>
            <a:off x="7858148" y="6318000"/>
            <a:ext cx="500066" cy="338554"/>
          </a:xfrm>
          <a:prstGeom prst="rect">
            <a:avLst/>
          </a:prstGeom>
          <a:noFill/>
        </p:spPr>
        <p:txBody>
          <a:bodyPr wrap="square" rtlCol="0">
            <a:spAutoFit/>
          </a:bodyPr>
          <a:lstStyle/>
          <a:p>
            <a:r>
              <a:rPr lang="en-GB" sz="1600" dirty="0" smtClean="0"/>
              <a:t>20</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heckerboard(across)">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1000"/>
                                        <p:tgtEl>
                                          <p:spTgt spid="2"/>
                                        </p:tgtEl>
                                        <p:attrNameLst>
                                          <p:attrName>ppt_x</p:attrName>
                                        </p:attrNameLst>
                                      </p:cBhvr>
                                      <p:tavLst>
                                        <p:tav tm="0">
                                          <p:val>
                                            <p:strVal val="ppt_x"/>
                                          </p:val>
                                        </p:tav>
                                        <p:tav tm="100000">
                                          <p:val>
                                            <p:strVal val="ppt_x"/>
                                          </p:val>
                                        </p:tav>
                                      </p:tavLst>
                                    </p:anim>
                                    <p:anim calcmode="lin" valueType="num">
                                      <p:cBhvr additive="base">
                                        <p:cTn id="15" dur="1000"/>
                                        <p:tgtEl>
                                          <p:spTgt spid="2"/>
                                        </p:tgtEl>
                                        <p:attrNameLst>
                                          <p:attrName>ppt_y</p:attrName>
                                        </p:attrNameLst>
                                      </p:cBhvr>
                                      <p:tavLst>
                                        <p:tav tm="0">
                                          <p:val>
                                            <p:strVal val="ppt_y"/>
                                          </p:val>
                                        </p:tav>
                                        <p:tav tm="100000">
                                          <p:val>
                                            <p:strVal val="1+ppt_h/2"/>
                                          </p:val>
                                        </p:tav>
                                      </p:tavLst>
                                    </p:anim>
                                    <p:set>
                                      <p:cBhvr>
                                        <p:cTn id="16" dur="1" fill="hold">
                                          <p:stCondLst>
                                            <p:cond delay="999"/>
                                          </p:stCondLst>
                                        </p:cTn>
                                        <p:tgtEl>
                                          <p:spTgt spid="2"/>
                                        </p:tgtEl>
                                        <p:attrNameLst>
                                          <p:attrName>style.visibility</p:attrName>
                                        </p:attrNameLst>
                                      </p:cBhvr>
                                      <p:to>
                                        <p:strVal val="hidden"/>
                                      </p:to>
                                    </p:set>
                                  </p:childTnLst>
                                </p:cTn>
                              </p:par>
                              <p:par>
                                <p:cTn id="17" presetID="2" presetClass="exit" presetSubtype="4" fill="hold" grpId="2" nodeType="withEffect">
                                  <p:stCondLst>
                                    <p:cond delay="0"/>
                                  </p:stCondLst>
                                  <p:childTnLst>
                                    <p:anim calcmode="lin" valueType="num">
                                      <p:cBhvr additive="base">
                                        <p:cTn id="18" dur="1000"/>
                                        <p:tgtEl>
                                          <p:spTgt spid="31"/>
                                        </p:tgtEl>
                                        <p:attrNameLst>
                                          <p:attrName>ppt_x</p:attrName>
                                        </p:attrNameLst>
                                      </p:cBhvr>
                                      <p:tavLst>
                                        <p:tav tm="0">
                                          <p:val>
                                            <p:strVal val="ppt_x"/>
                                          </p:val>
                                        </p:tav>
                                        <p:tav tm="100000">
                                          <p:val>
                                            <p:strVal val="ppt_x"/>
                                          </p:val>
                                        </p:tav>
                                      </p:tavLst>
                                    </p:anim>
                                    <p:anim calcmode="lin" valueType="num">
                                      <p:cBhvr additive="base">
                                        <p:cTn id="19" dur="1000"/>
                                        <p:tgtEl>
                                          <p:spTgt spid="31"/>
                                        </p:tgtEl>
                                        <p:attrNameLst>
                                          <p:attrName>ppt_y</p:attrName>
                                        </p:attrNameLst>
                                      </p:cBhvr>
                                      <p:tavLst>
                                        <p:tav tm="0">
                                          <p:val>
                                            <p:strVal val="ppt_y"/>
                                          </p:val>
                                        </p:tav>
                                        <p:tav tm="100000">
                                          <p:val>
                                            <p:strVal val="1+ppt_h/2"/>
                                          </p:val>
                                        </p:tav>
                                      </p:tavLst>
                                    </p:anim>
                                    <p:set>
                                      <p:cBhvr>
                                        <p:cTn id="20" dur="1" fill="hold">
                                          <p:stCondLst>
                                            <p:cond delay="999"/>
                                          </p:stCondLst>
                                        </p:cTn>
                                        <p:tgtEl>
                                          <p:spTgt spid="3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7" presetClass="entr" presetSubtype="8"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par>
                                <p:cTn id="49" presetID="7" presetClass="entr" presetSubtype="8"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par>
                                <p:cTn id="53" presetID="7" presetClass="entr" presetSubtype="8"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0-#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0" presetClass="path" presetSubtype="0" accel="50000" decel="50000" fill="hold" grpId="1" nodeType="afterEffect">
                                  <p:stCondLst>
                                    <p:cond delay="0"/>
                                  </p:stCondLst>
                                  <p:childTnLst>
                                    <p:animMotion origin="layout" path="M 0 0 L -0.07083 -0.11541 " pathEditMode="relative" ptsTypes="AA">
                                      <p:cBhvr>
                                        <p:cTn id="59" dur="2000" fill="hold"/>
                                        <p:tgtEl>
                                          <p:spTgt spid="5"/>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0 0 L -0.07083 -0.11541 " pathEditMode="relative" ptsTypes="AA">
                                      <p:cBhvr>
                                        <p:cTn id="61" dur="2000" fill="hold"/>
                                        <p:tgtEl>
                                          <p:spTgt spid="28"/>
                                        </p:tgtEl>
                                        <p:attrNameLst>
                                          <p:attrName>ppt_x</p:attrName>
                                          <p:attrName>ppt_y</p:attrName>
                                        </p:attrNameLst>
                                      </p:cBhvr>
                                    </p:animMotion>
                                  </p:childTnLst>
                                </p:cTn>
                              </p:par>
                            </p:childTnLst>
                          </p:cTn>
                        </p:par>
                        <p:par>
                          <p:cTn id="62" fill="hold">
                            <p:stCondLst>
                              <p:cond delay="2500"/>
                            </p:stCondLst>
                            <p:childTnLst>
                              <p:par>
                                <p:cTn id="63" presetID="7" presetClass="entr" presetSubtype="4"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1000" fill="hold"/>
                                        <p:tgtEl>
                                          <p:spTgt spid="26"/>
                                        </p:tgtEl>
                                        <p:attrNameLst>
                                          <p:attrName>ppt_x</p:attrName>
                                        </p:attrNameLst>
                                      </p:cBhvr>
                                      <p:tavLst>
                                        <p:tav tm="0">
                                          <p:val>
                                            <p:strVal val="#ppt_x"/>
                                          </p:val>
                                        </p:tav>
                                        <p:tav tm="100000">
                                          <p:val>
                                            <p:strVal val="#ppt_x"/>
                                          </p:val>
                                        </p:tav>
                                      </p:tavLst>
                                    </p:anim>
                                    <p:anim calcmode="lin" valueType="num">
                                      <p:cBhvr additive="base">
                                        <p:cTn id="66" dur="1000" fill="hold"/>
                                        <p:tgtEl>
                                          <p:spTgt spid="26"/>
                                        </p:tgtEl>
                                        <p:attrNameLst>
                                          <p:attrName>ppt_y</p:attrName>
                                        </p:attrNameLst>
                                      </p:cBhvr>
                                      <p:tavLst>
                                        <p:tav tm="0">
                                          <p:val>
                                            <p:strVal val="1+#ppt_h/2"/>
                                          </p:val>
                                        </p:tav>
                                        <p:tav tm="100000">
                                          <p:val>
                                            <p:strVal val="#ppt_y"/>
                                          </p:val>
                                        </p:tav>
                                      </p:tavLst>
                                    </p:anim>
                                  </p:childTnLst>
                                </p:cTn>
                              </p:par>
                              <p:par>
                                <p:cTn id="67" presetID="7" presetClass="entr" presetSubtype="4"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1000" fill="hold"/>
                                        <p:tgtEl>
                                          <p:spTgt spid="27"/>
                                        </p:tgtEl>
                                        <p:attrNameLst>
                                          <p:attrName>ppt_x</p:attrName>
                                        </p:attrNameLst>
                                      </p:cBhvr>
                                      <p:tavLst>
                                        <p:tav tm="0">
                                          <p:val>
                                            <p:strVal val="#ppt_x"/>
                                          </p:val>
                                        </p:tav>
                                        <p:tav tm="100000">
                                          <p:val>
                                            <p:strVal val="#ppt_x"/>
                                          </p:val>
                                        </p:tav>
                                      </p:tavLst>
                                    </p:anim>
                                    <p:anim calcmode="lin" valueType="num">
                                      <p:cBhvr additive="base">
                                        <p:cTn id="70" dur="1000" fill="hold"/>
                                        <p:tgtEl>
                                          <p:spTgt spid="27"/>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1000"/>
                                        <p:tgtEl>
                                          <p:spTgt spid="17"/>
                                        </p:tgtEl>
                                      </p:cBhvr>
                                    </p:animEffect>
                                  </p:childTnLst>
                                </p:cTn>
                              </p:par>
                              <p:par>
                                <p:cTn id="100" presetID="10" presetClass="entr" presetSubtype="0" fill="hold"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000"/>
                                        <p:tgtEl>
                                          <p:spTgt spid="15"/>
                                        </p:tgtEl>
                                      </p:cBhvr>
                                    </p:animEffect>
                                  </p:childTnLst>
                                </p:cTn>
                              </p:par>
                              <p:par>
                                <p:cTn id="106" presetID="10" presetClass="entr" presetSubtype="0" fill="hold"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1000"/>
                                        <p:tgtEl>
                                          <p:spTgt spid="14"/>
                                        </p:tgtEl>
                                      </p:cBhvr>
                                    </p:animEffect>
                                  </p:childTnLst>
                                </p:cTn>
                              </p:par>
                              <p:par>
                                <p:cTn id="109" presetID="10" presetClass="entr" presetSubtype="0" fill="hold" nodeType="with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fade">
                                      <p:cBhvr>
                                        <p:cTn id="111" dur="1000"/>
                                        <p:tgtEl>
                                          <p:spTgt spid="13"/>
                                        </p:tgtEl>
                                      </p:cBhvr>
                                    </p:animEffect>
                                  </p:childTnLst>
                                </p:cTn>
                              </p:par>
                              <p:par>
                                <p:cTn id="112" presetID="10" presetClass="entr" presetSubtype="0" fill="hold"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1000"/>
                                        <p:tgtEl>
                                          <p:spTgt spid="7"/>
                                        </p:tgtEl>
                                      </p:cBhvr>
                                    </p:animEffect>
                                  </p:childTnLst>
                                </p:cTn>
                              </p:par>
                              <p:par>
                                <p:cTn id="115" presetID="10" presetClass="entr" presetSubtype="0" fill="hold"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childTnLst>
                                </p:cTn>
                              </p:par>
                              <p:par>
                                <p:cTn id="118" presetID="10" presetClass="entr" presetSubtype="0" fill="hold" nodeType="with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fade">
                                      <p:cBhvr>
                                        <p:cTn id="120" dur="1000"/>
                                        <p:tgtEl>
                                          <p:spTgt spid="12"/>
                                        </p:tgtEl>
                                      </p:cBhvr>
                                    </p:animEffect>
                                  </p:childTnLst>
                                </p:cTn>
                              </p:par>
                              <p:par>
                                <p:cTn id="121" presetID="10" presetClass="entr" presetSubtype="0" fill="hold" nodeType="with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fade">
                                      <p:cBhvr>
                                        <p:cTn id="123" dur="1000"/>
                                        <p:tgtEl>
                                          <p:spTgt spid="8"/>
                                        </p:tgtEl>
                                      </p:cBhvr>
                                    </p:animEffect>
                                  </p:childTnLst>
                                </p:cTn>
                              </p:par>
                              <p:par>
                                <p:cTn id="124" presetID="0" presetClass="path" presetSubtype="0" accel="50000" decel="50000" fill="hold" nodeType="withEffect">
                                  <p:stCondLst>
                                    <p:cond delay="0"/>
                                  </p:stCondLst>
                                  <p:childTnLst>
                                    <p:animMotion origin="layout" path="M 0 0 L 0.14167 0 " pathEditMode="relative" ptsTypes="AA">
                                      <p:cBhvr>
                                        <p:cTn id="125" dur="2000" fill="hold"/>
                                        <p:tgtEl>
                                          <p:spTgt spid="6"/>
                                        </p:tgtEl>
                                        <p:attrNameLst>
                                          <p:attrName>ppt_x</p:attrName>
                                          <p:attrName>ppt_y</p:attrName>
                                        </p:attrNameLst>
                                      </p:cBhvr>
                                    </p:animMotion>
                                  </p:childTnLst>
                                </p:cTn>
                              </p:par>
                              <p:par>
                                <p:cTn id="126" presetID="0" presetClass="path" presetSubtype="0" accel="50000" decel="50000" fill="hold" nodeType="withEffect">
                                  <p:stCondLst>
                                    <p:cond delay="0"/>
                                  </p:stCondLst>
                                  <p:childTnLst>
                                    <p:animMotion origin="layout" path="M 0 0 L 0.14167 0 " pathEditMode="relative" ptsTypes="AA">
                                      <p:cBhvr>
                                        <p:cTn id="127" dur="2000" fill="hold"/>
                                        <p:tgtEl>
                                          <p:spTgt spid="7"/>
                                        </p:tgtEl>
                                        <p:attrNameLst>
                                          <p:attrName>ppt_x</p:attrName>
                                          <p:attrName>ppt_y</p:attrName>
                                        </p:attrNameLst>
                                      </p:cBhvr>
                                    </p:animMotion>
                                  </p:childTnLst>
                                </p:cTn>
                              </p:par>
                              <p:par>
                                <p:cTn id="128" presetID="0" presetClass="path" presetSubtype="0" accel="50000" decel="50000" fill="hold" nodeType="withEffect">
                                  <p:stCondLst>
                                    <p:cond delay="0"/>
                                  </p:stCondLst>
                                  <p:childTnLst>
                                    <p:animMotion origin="layout" path="M 0 0 L 0.14167 0 " pathEditMode="relative" ptsTypes="AA">
                                      <p:cBhvr>
                                        <p:cTn id="129" dur="2000" fill="hold"/>
                                        <p:tgtEl>
                                          <p:spTgt spid="8"/>
                                        </p:tgtEl>
                                        <p:attrNameLst>
                                          <p:attrName>ppt_x</p:attrName>
                                          <p:attrName>ppt_y</p:attrName>
                                        </p:attrNameLst>
                                      </p:cBhvr>
                                    </p:animMotion>
                                  </p:childTnLst>
                                </p:cTn>
                              </p:par>
                              <p:par>
                                <p:cTn id="130" presetID="0" presetClass="path" presetSubtype="0" accel="50000" decel="50000" fill="hold" nodeType="withEffect">
                                  <p:stCondLst>
                                    <p:cond delay="0"/>
                                  </p:stCondLst>
                                  <p:childTnLst>
                                    <p:animMotion origin="layout" path="M 0 0 L 0.14167 0 " pathEditMode="relative" ptsTypes="AA">
                                      <p:cBhvr>
                                        <p:cTn id="131" dur="2000" fill="hold"/>
                                        <p:tgtEl>
                                          <p:spTgt spid="9"/>
                                        </p:tgtEl>
                                        <p:attrNameLst>
                                          <p:attrName>ppt_x</p:attrName>
                                          <p:attrName>ppt_y</p:attrName>
                                        </p:attrNameLst>
                                      </p:cBhvr>
                                    </p:animMotion>
                                  </p:childTnLst>
                                </p:cTn>
                              </p:par>
                              <p:par>
                                <p:cTn id="132" presetID="0" presetClass="path" presetSubtype="0" accel="50000" decel="50000" fill="hold" nodeType="withEffect">
                                  <p:stCondLst>
                                    <p:cond delay="0"/>
                                  </p:stCondLst>
                                  <p:childTnLst>
                                    <p:animMotion origin="layout" path="M 0 0 L 0.14167 0 " pathEditMode="relative" ptsTypes="AA">
                                      <p:cBhvr>
                                        <p:cTn id="133" dur="2000" fill="hold"/>
                                        <p:tgtEl>
                                          <p:spTgt spid="10"/>
                                        </p:tgtEl>
                                        <p:attrNameLst>
                                          <p:attrName>ppt_x</p:attrName>
                                          <p:attrName>ppt_y</p:attrName>
                                        </p:attrNameLst>
                                      </p:cBhvr>
                                    </p:animMotion>
                                  </p:childTnLst>
                                </p:cTn>
                              </p:par>
                              <p:par>
                                <p:cTn id="134" presetID="0" presetClass="path" presetSubtype="0" accel="50000" decel="50000" fill="hold" nodeType="withEffect">
                                  <p:stCondLst>
                                    <p:cond delay="0"/>
                                  </p:stCondLst>
                                  <p:childTnLst>
                                    <p:animMotion origin="layout" path="M 0 0 L 0.14167 0 " pathEditMode="relative" ptsTypes="AA">
                                      <p:cBhvr>
                                        <p:cTn id="135" dur="2000" fill="hold"/>
                                        <p:tgtEl>
                                          <p:spTgt spid="11"/>
                                        </p:tgtEl>
                                        <p:attrNameLst>
                                          <p:attrName>ppt_x</p:attrName>
                                          <p:attrName>ppt_y</p:attrName>
                                        </p:attrNameLst>
                                      </p:cBhvr>
                                    </p:animMotion>
                                  </p:childTnLst>
                                </p:cTn>
                              </p:par>
                              <p:par>
                                <p:cTn id="136" presetID="0" presetClass="path" presetSubtype="0" accel="50000" decel="50000" fill="hold" nodeType="withEffect">
                                  <p:stCondLst>
                                    <p:cond delay="0"/>
                                  </p:stCondLst>
                                  <p:childTnLst>
                                    <p:animMotion origin="layout" path="M 0 0 L 0.14167 0 " pathEditMode="relative" ptsTypes="AA">
                                      <p:cBhvr>
                                        <p:cTn id="137" dur="2000" fill="hold"/>
                                        <p:tgtEl>
                                          <p:spTgt spid="12"/>
                                        </p:tgtEl>
                                        <p:attrNameLst>
                                          <p:attrName>ppt_x</p:attrName>
                                          <p:attrName>ppt_y</p:attrName>
                                        </p:attrNameLst>
                                      </p:cBhvr>
                                    </p:animMotion>
                                  </p:childTnLst>
                                </p:cTn>
                              </p:par>
                              <p:par>
                                <p:cTn id="138" presetID="0" presetClass="path" presetSubtype="0" accel="50000" decel="50000" fill="hold" nodeType="withEffect">
                                  <p:stCondLst>
                                    <p:cond delay="0"/>
                                  </p:stCondLst>
                                  <p:childTnLst>
                                    <p:animMotion origin="layout" path="M 0 0 L 0.14167 0 " pathEditMode="relative" ptsTypes="AA">
                                      <p:cBhvr>
                                        <p:cTn id="139" dur="2000" fill="hold"/>
                                        <p:tgtEl>
                                          <p:spTgt spid="13"/>
                                        </p:tgtEl>
                                        <p:attrNameLst>
                                          <p:attrName>ppt_x</p:attrName>
                                          <p:attrName>ppt_y</p:attrName>
                                        </p:attrNameLst>
                                      </p:cBhvr>
                                    </p:animMotion>
                                  </p:childTnLst>
                                </p:cTn>
                              </p:par>
                              <p:par>
                                <p:cTn id="140" presetID="0" presetClass="path" presetSubtype="0" accel="50000" decel="50000" fill="hold" nodeType="withEffect">
                                  <p:stCondLst>
                                    <p:cond delay="0"/>
                                  </p:stCondLst>
                                  <p:childTnLst>
                                    <p:animMotion origin="layout" path="M 0 0 L 0.14167 0 " pathEditMode="relative" ptsTypes="AA">
                                      <p:cBhvr>
                                        <p:cTn id="141" dur="2000" fill="hold"/>
                                        <p:tgtEl>
                                          <p:spTgt spid="14"/>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0 0 L 0.14167 0 " pathEditMode="relative" ptsTypes="AA">
                                      <p:cBhvr>
                                        <p:cTn id="143" dur="2000" fill="hold"/>
                                        <p:tgtEl>
                                          <p:spTgt spid="15"/>
                                        </p:tgtEl>
                                        <p:attrNameLst>
                                          <p:attrName>ppt_x</p:attrName>
                                          <p:attrName>ppt_y</p:attrName>
                                        </p:attrNameLst>
                                      </p:cBhvr>
                                    </p:animMotion>
                                  </p:childTnLst>
                                </p:cTn>
                              </p:par>
                              <p:par>
                                <p:cTn id="144" presetID="0" presetClass="path" presetSubtype="0" accel="50000" decel="50000" fill="hold" nodeType="withEffect">
                                  <p:stCondLst>
                                    <p:cond delay="0"/>
                                  </p:stCondLst>
                                  <p:childTnLst>
                                    <p:animMotion origin="layout" path="M 0 0 L 0.14167 0 " pathEditMode="relative" ptsTypes="AA">
                                      <p:cBhvr>
                                        <p:cTn id="145" dur="2000" fill="hold"/>
                                        <p:tgtEl>
                                          <p:spTgt spid="16"/>
                                        </p:tgtEl>
                                        <p:attrNameLst>
                                          <p:attrName>ppt_x</p:attrName>
                                          <p:attrName>ppt_y</p:attrName>
                                        </p:attrNameLst>
                                      </p:cBhvr>
                                    </p:animMotion>
                                  </p:childTnLst>
                                </p:cTn>
                              </p:par>
                              <p:par>
                                <p:cTn id="146" presetID="0" presetClass="path" presetSubtype="0" accel="50000" decel="50000" fill="hold" nodeType="withEffect">
                                  <p:stCondLst>
                                    <p:cond delay="0"/>
                                  </p:stCondLst>
                                  <p:childTnLst>
                                    <p:animMotion origin="layout" path="M 0 0 L 0.14167 0 " pathEditMode="relative" ptsTypes="AA">
                                      <p:cBhvr>
                                        <p:cTn id="147" dur="2000" fill="hold"/>
                                        <p:tgtEl>
                                          <p:spTgt spid="17"/>
                                        </p:tgtEl>
                                        <p:attrNameLst>
                                          <p:attrName>ppt_x</p:attrName>
                                          <p:attrName>ppt_y</p:attrName>
                                        </p:attrNameLst>
                                      </p:cBhvr>
                                    </p:animMotion>
                                  </p:childTnLst>
                                </p:cTn>
                              </p:par>
                              <p:par>
                                <p:cTn id="148" presetID="0" presetClass="path" presetSubtype="0" accel="50000" decel="50000" fill="hold" nodeType="withEffect">
                                  <p:stCondLst>
                                    <p:cond delay="0"/>
                                  </p:stCondLst>
                                  <p:childTnLst>
                                    <p:animMotion origin="layout" path="M 0 0 L 0.14167 0 " pathEditMode="relative" ptsTypes="AA">
                                      <p:cBhvr>
                                        <p:cTn id="149" dur="2000" fill="hold"/>
                                        <p:tgtEl>
                                          <p:spTgt spid="18"/>
                                        </p:tgtEl>
                                        <p:attrNameLst>
                                          <p:attrName>ppt_x</p:attrName>
                                          <p:attrName>ppt_y</p:attrName>
                                        </p:attrNameLst>
                                      </p:cBhvr>
                                    </p:animMotion>
                                  </p:childTnLst>
                                </p:cTn>
                              </p:par>
                              <p:par>
                                <p:cTn id="150" presetID="0" presetClass="path" presetSubtype="0" accel="50000" decel="50000" fill="hold" nodeType="withEffect">
                                  <p:stCondLst>
                                    <p:cond delay="0"/>
                                  </p:stCondLst>
                                  <p:childTnLst>
                                    <p:animMotion origin="layout" path="M 0 0 L 0.14167 0 " pathEditMode="relative" ptsTypes="AA">
                                      <p:cBhvr>
                                        <p:cTn id="151" dur="2000" fill="hold"/>
                                        <p:tgtEl>
                                          <p:spTgt spid="19"/>
                                        </p:tgtEl>
                                        <p:attrNameLst>
                                          <p:attrName>ppt_x</p:attrName>
                                          <p:attrName>ppt_y</p:attrName>
                                        </p:attrNameLst>
                                      </p:cBhvr>
                                    </p:animMotion>
                                  </p:childTnLst>
                                </p:cTn>
                              </p:par>
                              <p:par>
                                <p:cTn id="152" presetID="0" presetClass="path" presetSubtype="0" accel="50000" decel="50000" fill="hold" nodeType="withEffect">
                                  <p:stCondLst>
                                    <p:cond delay="0"/>
                                  </p:stCondLst>
                                  <p:childTnLst>
                                    <p:animMotion origin="layout" path="M 0 0 L 0.14167 0 " pathEditMode="relative" ptsTypes="AA">
                                      <p:cBhvr>
                                        <p:cTn id="153" dur="2000" fill="hold"/>
                                        <p:tgtEl>
                                          <p:spTgt spid="20"/>
                                        </p:tgtEl>
                                        <p:attrNameLst>
                                          <p:attrName>ppt_x</p:attrName>
                                          <p:attrName>ppt_y</p:attrName>
                                        </p:attrNameLst>
                                      </p:cBhvr>
                                    </p:animMotion>
                                  </p:childTnLst>
                                </p:cTn>
                              </p:par>
                              <p:par>
                                <p:cTn id="154" presetID="0" presetClass="path" presetSubtype="0" accel="50000" decel="50000" fill="hold" nodeType="withEffect">
                                  <p:stCondLst>
                                    <p:cond delay="0"/>
                                  </p:stCondLst>
                                  <p:childTnLst>
                                    <p:animMotion origin="layout" path="M 0 0 L 0.14167 0 " pathEditMode="relative" ptsTypes="AA">
                                      <p:cBhvr>
                                        <p:cTn id="155" dur="2000" fill="hold"/>
                                        <p:tgtEl>
                                          <p:spTgt spid="21"/>
                                        </p:tgtEl>
                                        <p:attrNameLst>
                                          <p:attrName>ppt_x</p:attrName>
                                          <p:attrName>ppt_y</p:attrName>
                                        </p:attrNameLst>
                                      </p:cBhvr>
                                    </p:animMotion>
                                  </p:childTnLst>
                                </p:cTn>
                              </p:par>
                              <p:par>
                                <p:cTn id="156" presetID="0" presetClass="path" presetSubtype="0" accel="50000" decel="50000" fill="hold" nodeType="withEffect">
                                  <p:stCondLst>
                                    <p:cond delay="0"/>
                                  </p:stCondLst>
                                  <p:childTnLst>
                                    <p:animMotion origin="layout" path="M 0 0 L 0.14167 0 " pathEditMode="relative" ptsTypes="AA">
                                      <p:cBhvr>
                                        <p:cTn id="157" dur="2000" fill="hold"/>
                                        <p:tgtEl>
                                          <p:spTgt spid="22"/>
                                        </p:tgtEl>
                                        <p:attrNameLst>
                                          <p:attrName>ppt_x</p:attrName>
                                          <p:attrName>ppt_y</p:attrName>
                                        </p:attrNameLst>
                                      </p:cBhvr>
                                    </p:animMotion>
                                  </p:childTnLst>
                                </p:cTn>
                              </p:par>
                              <p:par>
                                <p:cTn id="158" presetID="0" presetClass="path" presetSubtype="0" accel="50000" decel="50000" fill="hold" nodeType="withEffect">
                                  <p:stCondLst>
                                    <p:cond delay="0"/>
                                  </p:stCondLst>
                                  <p:childTnLst>
                                    <p:animMotion origin="layout" path="M 0 0 L 0.14167 0 " pathEditMode="relative" ptsTypes="AA">
                                      <p:cBhvr>
                                        <p:cTn id="159" dur="2000" fill="hold"/>
                                        <p:tgtEl>
                                          <p:spTgt spid="23"/>
                                        </p:tgtEl>
                                        <p:attrNameLst>
                                          <p:attrName>ppt_x</p:attrName>
                                          <p:attrName>ppt_y</p:attrName>
                                        </p:attrNameLst>
                                      </p:cBhvr>
                                    </p:animMotion>
                                  </p:childTnLst>
                                </p:cTn>
                              </p:par>
                              <p:par>
                                <p:cTn id="160" presetID="0" presetClass="path" presetSubtype="0" accel="50000" decel="50000" fill="hold" nodeType="withEffect">
                                  <p:stCondLst>
                                    <p:cond delay="0"/>
                                  </p:stCondLst>
                                  <p:childTnLst>
                                    <p:animMotion origin="layout" path="M 0 0 L 0.14167 0 " pathEditMode="relative" ptsTypes="AA">
                                      <p:cBhvr>
                                        <p:cTn id="161" dur="2000" fill="hold"/>
                                        <p:tgtEl>
                                          <p:spTgt spid="24"/>
                                        </p:tgtEl>
                                        <p:attrNameLst>
                                          <p:attrName>ppt_x</p:attrName>
                                          <p:attrName>ppt_y</p:attrName>
                                        </p:attrNameLst>
                                      </p:cBhvr>
                                    </p:animMotion>
                                  </p:childTnLst>
                                </p:cTn>
                              </p:par>
                              <p:par>
                                <p:cTn id="162" presetID="0" presetClass="path" presetSubtype="0" accel="50000" decel="50000" fill="hold" nodeType="withEffect">
                                  <p:stCondLst>
                                    <p:cond delay="0"/>
                                  </p:stCondLst>
                                  <p:childTnLst>
                                    <p:animMotion origin="layout" path="M 0 0 L 0.14167 0 " pathEditMode="relative" ptsTypes="AA">
                                      <p:cBhvr>
                                        <p:cTn id="163" dur="2000" fill="hold"/>
                                        <p:tgtEl>
                                          <p:spTgt spid="25"/>
                                        </p:tgtEl>
                                        <p:attrNameLst>
                                          <p:attrName>ppt_x</p:attrName>
                                          <p:attrName>ppt_y</p:attrName>
                                        </p:attrNameLst>
                                      </p:cBhvr>
                                    </p:animMotion>
                                  </p:childTnLst>
                                </p:cTn>
                              </p:par>
                              <p:par>
                                <p:cTn id="164" presetID="0" presetClass="path" presetSubtype="0" accel="50000" decel="50000" fill="hold" nodeType="withEffect">
                                  <p:stCondLst>
                                    <p:cond delay="0"/>
                                  </p:stCondLst>
                                  <p:childTnLst>
                                    <p:animMotion origin="layout" path="M 0 0 L 0.14167 0 " pathEditMode="relative" ptsTypes="AA">
                                      <p:cBhvr>
                                        <p:cTn id="165" dur="2000" fill="hold"/>
                                        <p:tgtEl>
                                          <p:spTgt spid="26"/>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0 0 L 0.14167 0 " pathEditMode="relative" ptsTypes="AA">
                                      <p:cBhvr>
                                        <p:cTn id="167" dur="2000" fill="hold"/>
                                        <p:tgtEl>
                                          <p:spTgt spid="27"/>
                                        </p:tgtEl>
                                        <p:attrNameLst>
                                          <p:attrName>ppt_x</p:attrName>
                                          <p:attrName>ppt_y</p:attrName>
                                        </p:attrNameLst>
                                      </p:cBhvr>
                                    </p:animMotion>
                                  </p:childTnLst>
                                </p:cTn>
                              </p:par>
                              <p:par>
                                <p:cTn id="168" presetID="0" presetClass="path" presetSubtype="0" accel="50000" decel="50000" fill="hold" nodeType="withEffect">
                                  <p:stCondLst>
                                    <p:cond delay="0"/>
                                  </p:stCondLst>
                                  <p:childTnLst>
                                    <p:animMotion origin="layout" path="M 0 0 L 0.14167 0 " pathEditMode="relative" ptsTypes="AA">
                                      <p:cBhvr>
                                        <p:cTn id="169" dur="2000" fill="hold"/>
                                        <p:tgtEl>
                                          <p:spTgt spid="3"/>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0 0 L 0.14167 0 " pathEditMode="relative" ptsTypes="AA">
                                      <p:cBhvr>
                                        <p:cTn id="171" dur="2000" fill="hold"/>
                                        <p:tgtEl>
                                          <p:spTgt spid="4"/>
                                        </p:tgtEl>
                                        <p:attrNameLst>
                                          <p:attrName>ppt_x</p:attrName>
                                          <p:attrName>ppt_y</p:attrName>
                                        </p:attrNameLst>
                                      </p:cBhvr>
                                    </p:animMotion>
                                  </p:childTnLst>
                                </p:cTn>
                              </p:par>
                              <p:par>
                                <p:cTn id="172" presetID="7" presetClass="entr" presetSubtype="4" fill="hold" grpId="0" nodeType="with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additive="base">
                                        <p:cTn id="174" dur="1000" fill="hold"/>
                                        <p:tgtEl>
                                          <p:spTgt spid="29"/>
                                        </p:tgtEl>
                                        <p:attrNameLst>
                                          <p:attrName>ppt_x</p:attrName>
                                        </p:attrNameLst>
                                      </p:cBhvr>
                                      <p:tavLst>
                                        <p:tav tm="0">
                                          <p:val>
                                            <p:strVal val="#ppt_x"/>
                                          </p:val>
                                        </p:tav>
                                        <p:tav tm="100000">
                                          <p:val>
                                            <p:strVal val="#ppt_x"/>
                                          </p:val>
                                        </p:tav>
                                      </p:tavLst>
                                    </p:anim>
                                    <p:anim calcmode="lin" valueType="num">
                                      <p:cBhvr additive="base">
                                        <p:cTn id="17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animBg="1"/>
      <p:bldP spid="9" grpId="0" animBg="1"/>
      <p:bldP spid="10" grpId="0"/>
      <p:bldP spid="17" grpId="0" animBg="1"/>
      <p:bldP spid="18" grpId="0" animBg="1"/>
      <p:bldP spid="19" grpId="0" animBg="1"/>
      <p:bldP spid="20" grpId="0" uiExpand="1" animBg="1"/>
      <p:bldP spid="21" grpId="0" animBg="1"/>
      <p:bldP spid="22" grpId="0" animBg="1"/>
      <p:bldP spid="23" grpId="0" animBg="1"/>
      <p:bldP spid="24" grpId="0" animBg="1"/>
      <p:bldP spid="25" grpId="0" animBg="1"/>
      <p:bldP spid="26" grpId="0" animBg="1"/>
      <p:bldP spid="27" grpId="0" animBg="1"/>
      <p:bldP spid="28" grpId="0"/>
      <p:bldP spid="28" grpId="1"/>
      <p:bldP spid="29" grpId="0"/>
      <p:bldP spid="30" grpId="0"/>
      <p:bldP spid="31" grpId="1"/>
      <p:bldP spid="31"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a:grpSpLocks noChangeAspect="1"/>
          </p:cNvGrpSpPr>
          <p:nvPr/>
        </p:nvGrpSpPr>
        <p:grpSpPr>
          <a:xfrm>
            <a:off x="4286248" y="3594950"/>
            <a:ext cx="2520000" cy="1620000"/>
            <a:chOff x="2786050" y="2857496"/>
            <a:chExt cx="3200400" cy="1609725"/>
          </a:xfrm>
        </p:grpSpPr>
        <p:pic>
          <p:nvPicPr>
            <p:cNvPr id="61" name="Immagine 60" descr="Coppia_velocità_tempo_030.jpg"/>
            <p:cNvPicPr>
              <a:picLocks noChangeAspect="1" noChangeArrowheads="1"/>
            </p:cNvPicPr>
            <p:nvPr/>
          </p:nvPicPr>
          <p:blipFill>
            <a:blip r:embed="rId3" cstate="print"/>
            <a:srcRect/>
            <a:stretch>
              <a:fillRect/>
            </a:stretch>
          </p:blipFill>
          <p:spPr bwMode="auto">
            <a:xfrm>
              <a:off x="2786050" y="2857496"/>
              <a:ext cx="3200400" cy="1609725"/>
            </a:xfrm>
            <a:prstGeom prst="rect">
              <a:avLst/>
            </a:prstGeom>
            <a:noFill/>
          </p:spPr>
        </p:pic>
        <p:sp>
          <p:nvSpPr>
            <p:cNvPr id="62" name="Text Box 2"/>
            <p:cNvSpPr txBox="1">
              <a:spLocks noChangeArrowheads="1"/>
            </p:cNvSpPr>
            <p:nvPr/>
          </p:nvSpPr>
          <p:spPr bwMode="auto">
            <a:xfrm>
              <a:off x="3268672" y="3657603"/>
              <a:ext cx="231775" cy="200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it-IT" sz="7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AutoShape 3"/>
            <p:cNvSpPr>
              <a:spLocks noChangeShapeType="1"/>
            </p:cNvSpPr>
            <p:nvPr/>
          </p:nvSpPr>
          <p:spPr bwMode="auto">
            <a:xfrm>
              <a:off x="3319472" y="3633791"/>
              <a:ext cx="0" cy="285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p>
          </p:txBody>
        </p:sp>
        <p:sp>
          <p:nvSpPr>
            <p:cNvPr id="64" name="Text Box 5"/>
            <p:cNvSpPr txBox="1">
              <a:spLocks noChangeArrowheads="1"/>
            </p:cNvSpPr>
            <p:nvPr/>
          </p:nvSpPr>
          <p:spPr bwMode="auto">
            <a:xfrm>
              <a:off x="3506797" y="3656016"/>
              <a:ext cx="231775" cy="200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it-IT" sz="7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AutoShape 4"/>
            <p:cNvSpPr>
              <a:spLocks noChangeShapeType="1"/>
            </p:cNvSpPr>
            <p:nvPr/>
          </p:nvSpPr>
          <p:spPr bwMode="auto">
            <a:xfrm>
              <a:off x="3546485" y="3632203"/>
              <a:ext cx="0" cy="285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p>
          </p:txBody>
        </p:sp>
        <p:sp>
          <p:nvSpPr>
            <p:cNvPr id="66" name="AutoShape 6"/>
            <p:cNvSpPr>
              <a:spLocks noChangeShapeType="1"/>
            </p:cNvSpPr>
            <p:nvPr/>
          </p:nvSpPr>
          <p:spPr bwMode="auto">
            <a:xfrm>
              <a:off x="4071934" y="3146426"/>
              <a:ext cx="0" cy="496888"/>
            </a:xfrm>
            <a:prstGeom prst="straightConnector1">
              <a:avLst/>
            </a:prstGeom>
            <a:noFill/>
            <a:ln w="6350">
              <a:solidFill>
                <a:srgbClr val="000000"/>
              </a:solidFill>
              <a:prstDash val="dash"/>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p>
          </p:txBody>
        </p:sp>
        <p:sp>
          <p:nvSpPr>
            <p:cNvPr id="67" name="Text Box 7"/>
            <p:cNvSpPr txBox="1">
              <a:spLocks noChangeArrowheads="1"/>
            </p:cNvSpPr>
            <p:nvPr/>
          </p:nvSpPr>
          <p:spPr bwMode="auto">
            <a:xfrm>
              <a:off x="4054473" y="3648078"/>
              <a:ext cx="231775" cy="200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it-IT" sz="7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AutoShape 8"/>
            <p:cNvSpPr>
              <a:spLocks noChangeShapeType="1"/>
            </p:cNvSpPr>
            <p:nvPr/>
          </p:nvSpPr>
          <p:spPr bwMode="auto">
            <a:xfrm>
              <a:off x="4286248" y="3638553"/>
              <a:ext cx="0" cy="285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p>
          </p:txBody>
        </p:sp>
        <p:sp>
          <p:nvSpPr>
            <p:cNvPr id="69" name="Text Box 9"/>
            <p:cNvSpPr txBox="1">
              <a:spLocks noChangeArrowheads="1"/>
            </p:cNvSpPr>
            <p:nvPr/>
          </p:nvSpPr>
          <p:spPr bwMode="auto">
            <a:xfrm>
              <a:off x="4268787" y="3651253"/>
              <a:ext cx="231775" cy="200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it-IT" sz="7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Text Box 11"/>
            <p:cNvSpPr txBox="1">
              <a:spLocks noChangeArrowheads="1"/>
            </p:cNvSpPr>
            <p:nvPr/>
          </p:nvSpPr>
          <p:spPr bwMode="auto">
            <a:xfrm>
              <a:off x="5214942" y="3729041"/>
              <a:ext cx="231775" cy="200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it-IT" sz="7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AutoShape 10"/>
            <p:cNvSpPr>
              <a:spLocks noChangeShapeType="1"/>
            </p:cNvSpPr>
            <p:nvPr/>
          </p:nvSpPr>
          <p:spPr bwMode="auto">
            <a:xfrm>
              <a:off x="5278447" y="3638553"/>
              <a:ext cx="0" cy="285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p>
          </p:txBody>
        </p:sp>
      </p:grpSp>
      <p:pic>
        <p:nvPicPr>
          <p:cNvPr id="2" name="Immagine 1" descr="Architettura_di_trazione_v0_04_1.pn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86314" y="1500174"/>
            <a:ext cx="3929090" cy="2286016"/>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solidFill>
                  <a:srgbClr val="FFFFFF"/>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w="9525">
                <a:solidFill>
                  <a:srgbClr val="000000"/>
                </a:solidFill>
                <a:miter lim="800000"/>
                <a:headEnd/>
                <a:tailEnd/>
              </a14:hiddenLine>
            </a:ext>
          </a:extLst>
        </p:spPr>
      </p:pic>
      <p:sp>
        <p:nvSpPr>
          <p:cNvPr id="4" name="CasellaDiTesto 3"/>
          <p:cNvSpPr txBox="1"/>
          <p:nvPr/>
        </p:nvSpPr>
        <p:spPr>
          <a:xfrm>
            <a:off x="2428860" y="785794"/>
            <a:ext cx="514353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Design </a:t>
            </a:r>
            <a:r>
              <a:rPr lang="it-IT" sz="32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it-IT" sz="32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2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range</a:t>
            </a:r>
            <a:r>
              <a:rPr lang="it-IT" sz="32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Procedure </a:t>
            </a:r>
            <a:endParaRPr lang="it-IT" sz="32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ttangolo arrotondato 6"/>
          <p:cNvSpPr/>
          <p:nvPr/>
        </p:nvSpPr>
        <p:spPr>
          <a:xfrm>
            <a:off x="428596" y="2423649"/>
            <a:ext cx="1221091" cy="659240"/>
          </a:xfrm>
          <a:prstGeom prst="roundRect">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ln>
                  <a:solidFill>
                    <a:schemeClr val="bg1"/>
                  </a:solidFill>
                </a:ln>
                <a:solidFill>
                  <a:schemeClr val="bg1"/>
                </a:solidFill>
                <a:latin typeface="Times New Roman" pitchFamily="18" charset="0"/>
                <a:cs typeface="Times New Roman" pitchFamily="18" charset="0"/>
              </a:rPr>
              <a:t>Experimental</a:t>
            </a:r>
            <a:r>
              <a:rPr lang="it-IT" sz="1400" dirty="0" smtClean="0">
                <a:ln>
                  <a:solidFill>
                    <a:schemeClr val="bg1"/>
                  </a:solidFill>
                </a:ln>
                <a:solidFill>
                  <a:schemeClr val="bg1"/>
                </a:solidFill>
                <a:latin typeface="Times New Roman" pitchFamily="18" charset="0"/>
                <a:cs typeface="Times New Roman" pitchFamily="18" charset="0"/>
              </a:rPr>
              <a:t> Test </a:t>
            </a:r>
            <a:r>
              <a:rPr lang="it-IT" sz="1400" dirty="0" err="1">
                <a:ln>
                  <a:solidFill>
                    <a:schemeClr val="bg1"/>
                  </a:solidFill>
                </a:ln>
                <a:solidFill>
                  <a:schemeClr val="bg1"/>
                </a:solidFill>
                <a:latin typeface="Times New Roman" pitchFamily="18" charset="0"/>
                <a:cs typeface="Times New Roman" pitchFamily="18" charset="0"/>
              </a:rPr>
              <a:t>S</a:t>
            </a:r>
            <a:r>
              <a:rPr lang="it-IT" sz="1400" dirty="0" err="1" smtClean="0">
                <a:ln>
                  <a:solidFill>
                    <a:schemeClr val="bg1"/>
                  </a:solidFill>
                </a:ln>
                <a:solidFill>
                  <a:schemeClr val="bg1"/>
                </a:solidFill>
                <a:latin typeface="Times New Roman" pitchFamily="18" charset="0"/>
                <a:cs typeface="Times New Roman" pitchFamily="18" charset="0"/>
              </a:rPr>
              <a:t>ections</a:t>
            </a:r>
            <a:endParaRPr lang="it-IT" sz="1400" dirty="0">
              <a:ln>
                <a:solidFill>
                  <a:schemeClr val="bg1"/>
                </a:solidFill>
              </a:ln>
              <a:solidFill>
                <a:schemeClr val="bg1"/>
              </a:solidFill>
              <a:latin typeface="Times New Roman" pitchFamily="18" charset="0"/>
              <a:cs typeface="Times New Roman" pitchFamily="18" charset="0"/>
            </a:endParaRPr>
          </a:p>
        </p:txBody>
      </p:sp>
      <p:grpSp>
        <p:nvGrpSpPr>
          <p:cNvPr id="8" name="Gruppo 55"/>
          <p:cNvGrpSpPr/>
          <p:nvPr/>
        </p:nvGrpSpPr>
        <p:grpSpPr>
          <a:xfrm>
            <a:off x="957736" y="4441818"/>
            <a:ext cx="164093" cy="165264"/>
            <a:chOff x="2000232" y="3786190"/>
            <a:chExt cx="288000" cy="288794"/>
          </a:xfrm>
        </p:grpSpPr>
        <p:sp>
          <p:nvSpPr>
            <p:cNvPr id="27" name="Ovale 8"/>
            <p:cNvSpPr/>
            <p:nvPr/>
          </p:nvSpPr>
          <p:spPr>
            <a:xfrm>
              <a:off x="2000232" y="3786190"/>
              <a:ext cx="288000" cy="288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1 27"/>
            <p:cNvCxnSpPr/>
            <p:nvPr/>
          </p:nvCxnSpPr>
          <p:spPr>
            <a:xfrm rot="16200000" flipH="1">
              <a:off x="2000232" y="3930190"/>
              <a:ext cx="2880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H="1">
              <a:off x="2000232" y="3929066"/>
              <a:ext cx="2880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9" name="Connettore 2 8"/>
          <p:cNvCxnSpPr>
            <a:stCxn id="7" idx="2"/>
          </p:cNvCxnSpPr>
          <p:nvPr/>
        </p:nvCxnSpPr>
        <p:spPr>
          <a:xfrm flipH="1">
            <a:off x="1038689" y="3082890"/>
            <a:ext cx="452" cy="49443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rot="5400000">
            <a:off x="3071523" y="3948113"/>
            <a:ext cx="494430" cy="452"/>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5400000">
            <a:off x="915987" y="4319687"/>
            <a:ext cx="247215" cy="905"/>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a:endCxn id="21" idx="0"/>
          </p:cNvCxnSpPr>
          <p:nvPr/>
        </p:nvCxnSpPr>
        <p:spPr>
          <a:xfrm rot="5400000">
            <a:off x="875106" y="4767448"/>
            <a:ext cx="328976" cy="905"/>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uppo 40"/>
          <p:cNvGrpSpPr/>
          <p:nvPr/>
        </p:nvGrpSpPr>
        <p:grpSpPr>
          <a:xfrm>
            <a:off x="1649638" y="4809695"/>
            <a:ext cx="1709576" cy="434345"/>
            <a:chOff x="3214593" y="4929199"/>
            <a:chExt cx="2808000" cy="687575"/>
          </a:xfrm>
        </p:grpSpPr>
        <p:cxnSp>
          <p:nvCxnSpPr>
            <p:cNvPr id="25" name="Connettore 1 24"/>
            <p:cNvCxnSpPr/>
            <p:nvPr/>
          </p:nvCxnSpPr>
          <p:spPr>
            <a:xfrm rot="60000" flipV="1">
              <a:off x="3214593" y="5581055"/>
              <a:ext cx="2808000" cy="3571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rot="16200000" flipV="1">
              <a:off x="5659554" y="5270405"/>
              <a:ext cx="684000"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Connettore 1 13"/>
          <p:cNvCxnSpPr/>
          <p:nvPr/>
        </p:nvCxnSpPr>
        <p:spPr>
          <a:xfrm>
            <a:off x="1643517" y="2753306"/>
            <a:ext cx="1661442" cy="8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rot="5400000">
            <a:off x="3146685" y="2927978"/>
            <a:ext cx="309019" cy="949"/>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10800000">
            <a:off x="1128571" y="4523580"/>
            <a:ext cx="1579395" cy="266"/>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Freccia in giù 16"/>
          <p:cNvSpPr/>
          <p:nvPr/>
        </p:nvSpPr>
        <p:spPr>
          <a:xfrm>
            <a:off x="876330" y="5545602"/>
            <a:ext cx="307674" cy="52660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2707967" y="3087855"/>
            <a:ext cx="1221091" cy="665184"/>
          </a:xfrm>
          <a:prstGeom prst="roundRect">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n>
                  <a:solidFill>
                    <a:schemeClr val="bg1"/>
                  </a:solidFill>
                </a:ln>
                <a:solidFill>
                  <a:schemeClr val="bg1"/>
                </a:solidFill>
                <a:latin typeface="Times New Roman" pitchFamily="18" charset="0"/>
                <a:cs typeface="Times New Roman" pitchFamily="18" charset="0"/>
              </a:rPr>
              <a:t>Motion </a:t>
            </a:r>
            <a:r>
              <a:rPr lang="it-IT" sz="1400" dirty="0" err="1" smtClean="0">
                <a:ln>
                  <a:solidFill>
                    <a:schemeClr val="bg1"/>
                  </a:solidFill>
                </a:ln>
                <a:solidFill>
                  <a:schemeClr val="bg1"/>
                </a:solidFill>
                <a:latin typeface="Times New Roman" pitchFamily="18" charset="0"/>
                <a:cs typeface="Times New Roman" pitchFamily="18" charset="0"/>
              </a:rPr>
              <a:t>Resistance</a:t>
            </a:r>
            <a:endParaRPr lang="it-IT" sz="1400" dirty="0" smtClean="0">
              <a:ln>
                <a:solidFill>
                  <a:schemeClr val="bg1"/>
                </a:solidFill>
              </a:ln>
              <a:solidFill>
                <a:schemeClr val="bg1"/>
              </a:solidFill>
              <a:latin typeface="Times New Roman" pitchFamily="18" charset="0"/>
              <a:cs typeface="Times New Roman" pitchFamily="18" charset="0"/>
            </a:endParaRPr>
          </a:p>
          <a:p>
            <a:pPr algn="ctr"/>
            <a:r>
              <a:rPr lang="it-IT" sz="1400" dirty="0" err="1" smtClean="0">
                <a:ln>
                  <a:solidFill>
                    <a:schemeClr val="bg1"/>
                  </a:solidFill>
                </a:ln>
                <a:solidFill>
                  <a:schemeClr val="bg1"/>
                </a:solidFill>
                <a:latin typeface="Times New Roman" pitchFamily="18" charset="0"/>
                <a:cs typeface="Times New Roman" pitchFamily="18" charset="0"/>
              </a:rPr>
              <a:t>Estimation</a:t>
            </a:r>
            <a:endParaRPr lang="it-IT" sz="1400" dirty="0">
              <a:ln>
                <a:solidFill>
                  <a:schemeClr val="bg1"/>
                </a:solidFill>
              </a:ln>
              <a:solidFill>
                <a:schemeClr val="bg1"/>
              </a:solidFill>
              <a:latin typeface="Times New Roman" pitchFamily="18" charset="0"/>
              <a:cs typeface="Times New Roman" pitchFamily="18" charset="0"/>
            </a:endParaRPr>
          </a:p>
        </p:txBody>
      </p:sp>
      <p:sp>
        <p:nvSpPr>
          <p:cNvPr id="19" name="Rettangolo arrotondato 18"/>
          <p:cNvSpPr/>
          <p:nvPr/>
        </p:nvSpPr>
        <p:spPr>
          <a:xfrm>
            <a:off x="2707967" y="4196533"/>
            <a:ext cx="1221091" cy="613213"/>
          </a:xfrm>
          <a:prstGeom prst="roundRect">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ln>
                  <a:solidFill>
                    <a:schemeClr val="bg1"/>
                  </a:solidFill>
                </a:ln>
                <a:solidFill>
                  <a:schemeClr val="bg1"/>
                </a:solidFill>
                <a:latin typeface="Times New Roman" pitchFamily="18" charset="0"/>
                <a:cs typeface="Times New Roman" pitchFamily="18" charset="0"/>
              </a:rPr>
              <a:t>Effort</a:t>
            </a:r>
            <a:r>
              <a:rPr lang="it-IT" sz="1400" dirty="0" smtClean="0">
                <a:ln>
                  <a:solidFill>
                    <a:schemeClr val="bg1"/>
                  </a:solidFill>
                </a:ln>
                <a:solidFill>
                  <a:schemeClr val="bg1"/>
                </a:solidFill>
                <a:latin typeface="Times New Roman" pitchFamily="18" charset="0"/>
                <a:cs typeface="Times New Roman" pitchFamily="18" charset="0"/>
              </a:rPr>
              <a:t> and</a:t>
            </a:r>
            <a:endParaRPr lang="it-IT" sz="1400" dirty="0">
              <a:ln>
                <a:solidFill>
                  <a:schemeClr val="bg1"/>
                </a:solidFill>
              </a:ln>
              <a:solidFill>
                <a:schemeClr val="bg1"/>
              </a:solidFill>
              <a:latin typeface="Times New Roman" pitchFamily="18" charset="0"/>
              <a:cs typeface="Times New Roman" pitchFamily="18" charset="0"/>
            </a:endParaRPr>
          </a:p>
          <a:p>
            <a:pPr algn="ctr"/>
            <a:r>
              <a:rPr lang="it-IT" sz="1400" dirty="0" err="1" smtClean="0">
                <a:ln>
                  <a:solidFill>
                    <a:schemeClr val="bg1"/>
                  </a:solidFill>
                </a:ln>
                <a:solidFill>
                  <a:schemeClr val="bg1"/>
                </a:solidFill>
                <a:latin typeface="Times New Roman" pitchFamily="18" charset="0"/>
                <a:cs typeface="Times New Roman" pitchFamily="18" charset="0"/>
              </a:rPr>
              <a:t>Speed</a:t>
            </a:r>
            <a:r>
              <a:rPr lang="it-IT" sz="1400" dirty="0" smtClean="0">
                <a:ln>
                  <a:solidFill>
                    <a:schemeClr val="bg1"/>
                  </a:solidFill>
                </a:ln>
                <a:solidFill>
                  <a:schemeClr val="bg1"/>
                </a:solidFill>
                <a:latin typeface="Times New Roman" pitchFamily="18" charset="0"/>
                <a:cs typeface="Times New Roman" pitchFamily="18" charset="0"/>
              </a:rPr>
              <a:t> </a:t>
            </a:r>
            <a:r>
              <a:rPr lang="it-IT" sz="1400" dirty="0" err="1" smtClean="0">
                <a:ln>
                  <a:solidFill>
                    <a:schemeClr val="bg1"/>
                  </a:solidFill>
                </a:ln>
                <a:solidFill>
                  <a:schemeClr val="bg1"/>
                </a:solidFill>
                <a:latin typeface="Times New Roman" pitchFamily="18" charset="0"/>
                <a:cs typeface="Times New Roman" pitchFamily="18" charset="0"/>
              </a:rPr>
              <a:t>Profile</a:t>
            </a:r>
            <a:endParaRPr lang="it-IT" sz="1400" dirty="0">
              <a:ln>
                <a:solidFill>
                  <a:schemeClr val="bg1"/>
                </a:solidFill>
              </a:ln>
              <a:solidFill>
                <a:schemeClr val="bg1"/>
              </a:solidFill>
              <a:latin typeface="Times New Roman" pitchFamily="18" charset="0"/>
              <a:cs typeface="Times New Roman" pitchFamily="18" charset="0"/>
            </a:endParaRPr>
          </a:p>
        </p:txBody>
      </p:sp>
      <p:sp>
        <p:nvSpPr>
          <p:cNvPr id="20" name="Rettangolo arrotondato 19"/>
          <p:cNvSpPr/>
          <p:nvPr/>
        </p:nvSpPr>
        <p:spPr>
          <a:xfrm>
            <a:off x="428596" y="3583319"/>
            <a:ext cx="1221091" cy="613213"/>
          </a:xfrm>
          <a:prstGeom prst="roundRect">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ln>
                  <a:solidFill>
                    <a:schemeClr val="bg1"/>
                  </a:solidFill>
                </a:ln>
                <a:solidFill>
                  <a:schemeClr val="bg1"/>
                </a:solidFill>
                <a:latin typeface="Times New Roman" pitchFamily="18" charset="0"/>
                <a:cs typeface="Times New Roman" pitchFamily="18" charset="0"/>
              </a:rPr>
              <a:t>Energetic</a:t>
            </a:r>
            <a:r>
              <a:rPr lang="it-IT" sz="1400" dirty="0" smtClean="0">
                <a:ln>
                  <a:solidFill>
                    <a:schemeClr val="bg1"/>
                  </a:solidFill>
                </a:ln>
                <a:solidFill>
                  <a:schemeClr val="bg1"/>
                </a:solidFill>
                <a:latin typeface="Times New Roman" pitchFamily="18" charset="0"/>
                <a:cs typeface="Times New Roman" pitchFamily="18" charset="0"/>
              </a:rPr>
              <a:t> </a:t>
            </a:r>
            <a:r>
              <a:rPr lang="it-IT" sz="1400" dirty="0" err="1" smtClean="0">
                <a:ln>
                  <a:solidFill>
                    <a:schemeClr val="bg1"/>
                  </a:solidFill>
                </a:ln>
                <a:solidFill>
                  <a:schemeClr val="bg1"/>
                </a:solidFill>
                <a:latin typeface="Times New Roman" pitchFamily="18" charset="0"/>
                <a:cs typeface="Times New Roman" pitchFamily="18" charset="0"/>
              </a:rPr>
              <a:t>Model</a:t>
            </a:r>
            <a:r>
              <a:rPr lang="it-IT" sz="1400" dirty="0" smtClean="0">
                <a:ln>
                  <a:solidFill>
                    <a:schemeClr val="bg1"/>
                  </a:solidFill>
                </a:ln>
                <a:solidFill>
                  <a:schemeClr val="bg1"/>
                </a:solidFill>
                <a:latin typeface="Times New Roman" pitchFamily="18" charset="0"/>
                <a:cs typeface="Times New Roman" pitchFamily="18" charset="0"/>
              </a:rPr>
              <a:t> </a:t>
            </a:r>
            <a:r>
              <a:rPr lang="it-IT" sz="1400" dirty="0" err="1" smtClean="0">
                <a:ln>
                  <a:solidFill>
                    <a:schemeClr val="bg1"/>
                  </a:solidFill>
                </a:ln>
                <a:solidFill>
                  <a:schemeClr val="bg1"/>
                </a:solidFill>
                <a:latin typeface="Times New Roman" pitchFamily="18" charset="0"/>
                <a:cs typeface="Times New Roman" pitchFamily="18" charset="0"/>
              </a:rPr>
              <a:t>of</a:t>
            </a:r>
            <a:r>
              <a:rPr lang="it-IT" sz="1400" dirty="0" smtClean="0">
                <a:ln>
                  <a:solidFill>
                    <a:schemeClr val="bg1"/>
                  </a:solidFill>
                </a:ln>
                <a:solidFill>
                  <a:schemeClr val="bg1"/>
                </a:solidFill>
                <a:latin typeface="Times New Roman" pitchFamily="18" charset="0"/>
                <a:cs typeface="Times New Roman" pitchFamily="18" charset="0"/>
              </a:rPr>
              <a:t>  </a:t>
            </a:r>
            <a:r>
              <a:rPr lang="it-IT" sz="1400" dirty="0" err="1" smtClean="0">
                <a:ln>
                  <a:solidFill>
                    <a:schemeClr val="bg1"/>
                  </a:solidFill>
                </a:ln>
                <a:solidFill>
                  <a:schemeClr val="bg1"/>
                </a:solidFill>
                <a:latin typeface="Times New Roman" pitchFamily="18" charset="0"/>
                <a:cs typeface="Times New Roman" pitchFamily="18" charset="0"/>
              </a:rPr>
              <a:t>Vehicle</a:t>
            </a:r>
            <a:endParaRPr lang="it-IT" sz="1400" dirty="0">
              <a:ln>
                <a:solidFill>
                  <a:schemeClr val="bg1"/>
                </a:solidFill>
              </a:ln>
              <a:solidFill>
                <a:schemeClr val="bg1"/>
              </a:solidFill>
              <a:latin typeface="Times New Roman" pitchFamily="18" charset="0"/>
              <a:cs typeface="Times New Roman" pitchFamily="18" charset="0"/>
            </a:endParaRPr>
          </a:p>
        </p:txBody>
      </p:sp>
      <p:sp>
        <p:nvSpPr>
          <p:cNvPr id="21" name="Rettangolo arrotondato 20"/>
          <p:cNvSpPr/>
          <p:nvPr/>
        </p:nvSpPr>
        <p:spPr>
          <a:xfrm>
            <a:off x="428596" y="4932388"/>
            <a:ext cx="1221091" cy="613213"/>
          </a:xfrm>
          <a:prstGeom prst="roundRect">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ln>
                  <a:solidFill>
                    <a:schemeClr val="bg1"/>
                  </a:solidFill>
                </a:ln>
                <a:solidFill>
                  <a:schemeClr val="bg1"/>
                </a:solidFill>
                <a:latin typeface="Times New Roman" pitchFamily="18" charset="0"/>
                <a:cs typeface="Times New Roman" pitchFamily="18" charset="0"/>
              </a:rPr>
              <a:t>Sizing</a:t>
            </a:r>
            <a:r>
              <a:rPr lang="it-IT" sz="1400" dirty="0" smtClean="0">
                <a:ln>
                  <a:solidFill>
                    <a:schemeClr val="bg1"/>
                  </a:solidFill>
                </a:ln>
                <a:solidFill>
                  <a:schemeClr val="bg1"/>
                </a:solidFill>
                <a:latin typeface="Times New Roman" pitchFamily="18" charset="0"/>
                <a:cs typeface="Times New Roman" pitchFamily="18" charset="0"/>
              </a:rPr>
              <a:t> </a:t>
            </a:r>
            <a:r>
              <a:rPr lang="it-IT" sz="1400" dirty="0" err="1" smtClean="0">
                <a:ln>
                  <a:solidFill>
                    <a:schemeClr val="bg1"/>
                  </a:solidFill>
                </a:ln>
                <a:solidFill>
                  <a:schemeClr val="bg1"/>
                </a:solidFill>
                <a:latin typeface="Times New Roman" pitchFamily="18" charset="0"/>
                <a:cs typeface="Times New Roman" pitchFamily="18" charset="0"/>
              </a:rPr>
              <a:t>of</a:t>
            </a:r>
            <a:r>
              <a:rPr lang="it-IT" sz="1400" dirty="0" smtClean="0">
                <a:ln>
                  <a:solidFill>
                    <a:schemeClr val="bg1"/>
                  </a:solidFill>
                </a:ln>
                <a:solidFill>
                  <a:schemeClr val="bg1"/>
                </a:solidFill>
                <a:latin typeface="Times New Roman" pitchFamily="18" charset="0"/>
                <a:cs typeface="Times New Roman" pitchFamily="18" charset="0"/>
              </a:rPr>
              <a:t> Total </a:t>
            </a:r>
            <a:r>
              <a:rPr lang="it-IT" sz="1400" dirty="0" err="1" smtClean="0">
                <a:ln>
                  <a:solidFill>
                    <a:schemeClr val="bg1"/>
                  </a:solidFill>
                </a:ln>
                <a:solidFill>
                  <a:schemeClr val="bg1"/>
                </a:solidFill>
                <a:latin typeface="Times New Roman" pitchFamily="18" charset="0"/>
                <a:cs typeface="Times New Roman" pitchFamily="18" charset="0"/>
              </a:rPr>
              <a:t>Capacitance</a:t>
            </a:r>
            <a:endParaRPr lang="it-IT" sz="1400" dirty="0">
              <a:ln>
                <a:solidFill>
                  <a:schemeClr val="bg1"/>
                </a:solidFill>
              </a:ln>
              <a:solidFill>
                <a:schemeClr val="bg1"/>
              </a:solidFill>
              <a:latin typeface="Times New Roman" pitchFamily="18" charset="0"/>
              <a:cs typeface="Times New Roman" pitchFamily="18" charset="0"/>
            </a:endParaRPr>
          </a:p>
        </p:txBody>
      </p:sp>
      <p:sp>
        <p:nvSpPr>
          <p:cNvPr id="22" name="CasellaDiTesto 21"/>
          <p:cNvSpPr txBox="1"/>
          <p:nvPr/>
        </p:nvSpPr>
        <p:spPr>
          <a:xfrm>
            <a:off x="1761726" y="4907173"/>
            <a:ext cx="1595828" cy="307777"/>
          </a:xfrm>
          <a:prstGeom prst="rect">
            <a:avLst/>
          </a:prstGeom>
          <a:noFill/>
        </p:spPr>
        <p:txBody>
          <a:bodyPr wrap="square" rtlCol="0">
            <a:spAutoFit/>
          </a:bodyPr>
          <a:lstStyle/>
          <a:p>
            <a:r>
              <a:rPr lang="it-IT" sz="14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Additional</a:t>
            </a:r>
            <a:r>
              <a:rPr lang="it-IT" sz="14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it-IT" sz="14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Weight</a:t>
            </a:r>
            <a:endParaRPr lang="it-IT" sz="1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Freccia in giù 22"/>
          <p:cNvSpPr/>
          <p:nvPr/>
        </p:nvSpPr>
        <p:spPr>
          <a:xfrm>
            <a:off x="876330" y="1897046"/>
            <a:ext cx="307674" cy="52660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550705" y="1292054"/>
            <a:ext cx="1017576" cy="639775"/>
          </a:xfrm>
          <a:prstGeom prst="rect">
            <a:avLst/>
          </a:prstGeom>
          <a:noFill/>
        </p:spPr>
        <p:txBody>
          <a:bodyPr wrap="square" rtlCol="0">
            <a:spAutoFit/>
          </a:bodyPr>
          <a:lstStyle/>
          <a:p>
            <a:pPr algn="ctr"/>
            <a:r>
              <a:rPr lang="it-IT"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DATA</a:t>
            </a:r>
          </a:p>
          <a:p>
            <a:pPr algn="ctr"/>
            <a:r>
              <a:rPr lang="it-IT"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INPUT</a:t>
            </a:r>
            <a:endParaRPr lang="it-IT"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1" name="Immagine 30" descr="Tensioni_030.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78016" y="4000504"/>
            <a:ext cx="1980000" cy="1440000"/>
          </a:xfrm>
          <a:prstGeom prst="rect">
            <a:avLst/>
          </a:prstGeom>
          <a:noFill/>
          <a:ln>
            <a:noFill/>
          </a:ln>
        </p:spPr>
      </p:pic>
      <p:pic>
        <p:nvPicPr>
          <p:cNvPr id="32" name="Immagine 31" descr="Correnti_030.jp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949718" y="4060702"/>
            <a:ext cx="1980000" cy="1440000"/>
          </a:xfrm>
          <a:prstGeom prst="rect">
            <a:avLst/>
          </a:prstGeom>
          <a:noFill/>
          <a:ln>
            <a:noFill/>
          </a:ln>
        </p:spPr>
      </p:pic>
      <p:pic>
        <p:nvPicPr>
          <p:cNvPr id="33" name="Immagine 32" descr="Schema a blocchi energetico_articolov0_03.png"/>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43438" y="1643050"/>
            <a:ext cx="4143404" cy="1857388"/>
          </a:xfrm>
          <a:prstGeom prst="rect">
            <a:avLst/>
          </a:prstGeom>
          <a:noFill/>
          <a:ln>
            <a:noFill/>
          </a:ln>
        </p:spPr>
      </p:pic>
      <p:pic>
        <p:nvPicPr>
          <p:cNvPr id="34" name="Immagine 33" descr="Rpr040_2.emf"/>
          <p:cNvPicPr>
            <a:picLocks noChangeAspect="1"/>
          </p:cNvPicPr>
          <p:nvPr/>
        </p:nvPicPr>
        <p:blipFill>
          <a:blip r:embed="rId8">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624000" y="3594950"/>
            <a:ext cx="2520000" cy="1620000"/>
          </a:xfrm>
          <a:prstGeom prst="rect">
            <a:avLst/>
          </a:prstGeom>
          <a:noFill/>
          <a:ln>
            <a:noFill/>
          </a:ln>
        </p:spPr>
      </p:pic>
      <p:pic>
        <p:nvPicPr>
          <p:cNvPr id="35" name="Immagine 34"/>
          <p:cNvPicPr/>
          <p:nvPr/>
        </p:nvPicPr>
        <p:blipFill>
          <a:blip r:embed="rId9"/>
          <a:srcRect l="5178" r="4942" b="-30"/>
          <a:stretch>
            <a:fillRect/>
          </a:stretch>
        </p:blipFill>
        <p:spPr bwMode="auto">
          <a:xfrm>
            <a:off x="5000628" y="1928818"/>
            <a:ext cx="4000528" cy="2428876"/>
          </a:xfrm>
          <a:prstGeom prst="rect">
            <a:avLst/>
          </a:prstGeom>
          <a:noFill/>
          <a:ln w="9525">
            <a:noFill/>
            <a:miter lim="800000"/>
            <a:headEnd/>
            <a:tailEnd/>
          </a:ln>
        </p:spPr>
      </p:pic>
      <p:sp>
        <p:nvSpPr>
          <p:cNvPr id="36" name="Rettangolo arrotondato 35"/>
          <p:cNvSpPr/>
          <p:nvPr/>
        </p:nvSpPr>
        <p:spPr>
          <a:xfrm>
            <a:off x="5000628" y="4643446"/>
            <a:ext cx="4071966" cy="11430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1322"/>
                </a:solidFill>
                <a:latin typeface="Constantia" pitchFamily="18" charset="0"/>
              </a:rPr>
              <a:t>For  the vehicle considered with a cruise speed of about 15 km/h,  with  </a:t>
            </a:r>
            <a:r>
              <a:rPr lang="en-GB" sz="1400" i="1" dirty="0" err="1" smtClean="0">
                <a:solidFill>
                  <a:srgbClr val="001322"/>
                </a:solidFill>
                <a:latin typeface="Constantia" pitchFamily="18" charset="0"/>
              </a:rPr>
              <a:t>i</a:t>
            </a:r>
            <a:r>
              <a:rPr lang="en-GB" sz="1400" i="1" dirty="0" smtClean="0">
                <a:solidFill>
                  <a:srgbClr val="001322"/>
                </a:solidFill>
                <a:latin typeface="Constantia" pitchFamily="18" charset="0"/>
              </a:rPr>
              <a:t> </a:t>
            </a:r>
            <a:r>
              <a:rPr lang="en-GB" sz="1400" dirty="0" smtClean="0">
                <a:solidFill>
                  <a:srgbClr val="001322"/>
                </a:solidFill>
                <a:latin typeface="Constantia" pitchFamily="18" charset="0"/>
              </a:rPr>
              <a:t>‰ = 10 and </a:t>
            </a:r>
            <a:r>
              <a:rPr lang="en-GB" sz="1400" smtClean="0">
                <a:solidFill>
                  <a:srgbClr val="001322"/>
                </a:solidFill>
                <a:latin typeface="Constantia" pitchFamily="18" charset="0"/>
              </a:rPr>
              <a:t>path length </a:t>
            </a:r>
            <a:r>
              <a:rPr lang="en-GB" sz="1400" dirty="0" smtClean="0">
                <a:solidFill>
                  <a:srgbClr val="001322"/>
                </a:solidFill>
                <a:latin typeface="Constantia" pitchFamily="18" charset="0"/>
              </a:rPr>
              <a:t>= 1000 m, </a:t>
            </a:r>
            <a:r>
              <a:rPr lang="en-GB" sz="1400" dirty="0" smtClean="0">
                <a:solidFill>
                  <a:srgbClr val="FF0000"/>
                </a:solidFill>
                <a:latin typeface="Constantia" pitchFamily="18" charset="0"/>
              </a:rPr>
              <a:t>nine parallel bank of </a:t>
            </a:r>
            <a:r>
              <a:rPr lang="en-GB" sz="1400" dirty="0" err="1" smtClean="0">
                <a:solidFill>
                  <a:srgbClr val="FF0000"/>
                </a:solidFill>
                <a:latin typeface="Constantia" pitchFamily="18" charset="0"/>
              </a:rPr>
              <a:t>supercaps</a:t>
            </a:r>
            <a:r>
              <a:rPr lang="en-GB" sz="1400" dirty="0" smtClean="0">
                <a:solidFill>
                  <a:srgbClr val="FF0000"/>
                </a:solidFill>
                <a:latin typeface="Constantia" pitchFamily="18" charset="0"/>
              </a:rPr>
              <a:t> are needed</a:t>
            </a:r>
            <a:r>
              <a:rPr lang="en-GB" sz="1400" dirty="0" smtClean="0">
                <a:solidFill>
                  <a:srgbClr val="001322"/>
                </a:solidFill>
                <a:latin typeface="Constantia" pitchFamily="18" charset="0"/>
              </a:rPr>
              <a:t>, with total weight of about </a:t>
            </a:r>
            <a:r>
              <a:rPr lang="it-IT" sz="1400" dirty="0" smtClean="0">
                <a:solidFill>
                  <a:srgbClr val="001322"/>
                </a:solidFill>
                <a:latin typeface="Constantia" pitchFamily="18" charset="0"/>
              </a:rPr>
              <a:t>2.15 </a:t>
            </a:r>
            <a:r>
              <a:rPr lang="it-IT" sz="1400" i="1" dirty="0" err="1" smtClean="0">
                <a:solidFill>
                  <a:srgbClr val="001322"/>
                </a:solidFill>
                <a:latin typeface="Constantia" pitchFamily="18" charset="0"/>
              </a:rPr>
              <a:t>tons</a:t>
            </a:r>
            <a:r>
              <a:rPr lang="it-IT" sz="1400" dirty="0" smtClean="0">
                <a:solidFill>
                  <a:srgbClr val="001322"/>
                </a:solidFill>
                <a:latin typeface="Constantia" pitchFamily="18" charset="0"/>
              </a:rPr>
              <a:t> and a volume </a:t>
            </a:r>
            <a:r>
              <a:rPr lang="it-IT" sz="1400" dirty="0" err="1" smtClean="0">
                <a:solidFill>
                  <a:srgbClr val="001322"/>
                </a:solidFill>
                <a:latin typeface="Constantia" pitchFamily="18" charset="0"/>
              </a:rPr>
              <a:t>of</a:t>
            </a:r>
            <a:r>
              <a:rPr lang="it-IT" sz="1400" dirty="0" smtClean="0">
                <a:solidFill>
                  <a:srgbClr val="001322"/>
                </a:solidFill>
                <a:latin typeface="Constantia" pitchFamily="18" charset="0"/>
              </a:rPr>
              <a:t> </a:t>
            </a:r>
            <a:r>
              <a:rPr lang="it-IT" sz="1400" dirty="0" err="1" smtClean="0">
                <a:solidFill>
                  <a:srgbClr val="001322"/>
                </a:solidFill>
                <a:latin typeface="Constantia" pitchFamily="18" charset="0"/>
              </a:rPr>
              <a:t>about</a:t>
            </a:r>
            <a:r>
              <a:rPr lang="it-IT" sz="1400" dirty="0" smtClean="0">
                <a:solidFill>
                  <a:srgbClr val="001322"/>
                </a:solidFill>
                <a:latin typeface="Constantia" pitchFamily="18" charset="0"/>
              </a:rPr>
              <a:t> 3.1</a:t>
            </a:r>
            <a:r>
              <a:rPr lang="it-IT" sz="1400" i="1" dirty="0" smtClean="0">
                <a:solidFill>
                  <a:srgbClr val="001322"/>
                </a:solidFill>
                <a:latin typeface="Constantia" pitchFamily="18" charset="0"/>
              </a:rPr>
              <a:t>m</a:t>
            </a:r>
            <a:r>
              <a:rPr lang="it-IT" sz="1400" baseline="30000" dirty="0" smtClean="0">
                <a:solidFill>
                  <a:srgbClr val="001322"/>
                </a:solidFill>
                <a:latin typeface="Constantia" pitchFamily="18" charset="0"/>
              </a:rPr>
              <a:t>3 </a:t>
            </a:r>
            <a:endParaRPr lang="en-GB" sz="1400" dirty="0">
              <a:solidFill>
                <a:srgbClr val="001322"/>
              </a:solidFill>
              <a:latin typeface="Constantia" pitchFamily="18" charset="0"/>
            </a:endParaRPr>
          </a:p>
        </p:txBody>
      </p:sp>
      <p:sp>
        <p:nvSpPr>
          <p:cNvPr id="45" name="CasellaDiTesto 44"/>
          <p:cNvSpPr txBox="1"/>
          <p:nvPr/>
        </p:nvSpPr>
        <p:spPr>
          <a:xfrm>
            <a:off x="7858148" y="6318000"/>
            <a:ext cx="500066" cy="338554"/>
          </a:xfrm>
          <a:prstGeom prst="rect">
            <a:avLst/>
          </a:prstGeom>
          <a:noFill/>
        </p:spPr>
        <p:txBody>
          <a:bodyPr wrap="square" rtlCol="0">
            <a:spAutoFit/>
          </a:bodyPr>
          <a:lstStyle/>
          <a:p>
            <a:r>
              <a:rPr lang="en-GB" sz="1600" dirty="0" smtClean="0"/>
              <a:t>21</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ppt_x"/>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30" presetClass="emph" presetSubtype="0" fill="hold" grpId="1" nodeType="withEffect">
                                  <p:stCondLst>
                                    <p:cond delay="0"/>
                                  </p:stCondLst>
                                  <p:childTnLst>
                                    <p:animClr clrSpc="hsl">
                                      <p:cBhvr override="childStyle">
                                        <p:cTn id="18" dur="500" fill="hold"/>
                                        <p:tgtEl>
                                          <p:spTgt spid="7"/>
                                        </p:tgtEl>
                                        <p:attrNameLst>
                                          <p:attrName>style.color</p:attrName>
                                        </p:attrNameLst>
                                      </p:cBhvr>
                                      <p:by>
                                        <p:hsl h="0" s="12549" l="25098"/>
                                      </p:by>
                                    </p:animClr>
                                    <p:animClr clrSpc="hsl">
                                      <p:cBhvr>
                                        <p:cTn id="19" dur="500" fill="hold"/>
                                        <p:tgtEl>
                                          <p:spTgt spid="7"/>
                                        </p:tgtEl>
                                        <p:attrNameLst>
                                          <p:attrName>fillcolor</p:attrName>
                                        </p:attrNameLst>
                                      </p:cBhvr>
                                      <p:by>
                                        <p:hsl h="0" s="12549" l="25098"/>
                                      </p:by>
                                    </p:animClr>
                                    <p:animClr clrSpc="hsl">
                                      <p:cBhvr>
                                        <p:cTn id="20" dur="500" fill="hold"/>
                                        <p:tgtEl>
                                          <p:spTgt spid="7"/>
                                        </p:tgtEl>
                                        <p:attrNameLst>
                                          <p:attrName>stroke.color</p:attrName>
                                        </p:attrNameLst>
                                      </p:cBhvr>
                                      <p:by>
                                        <p:hsl h="0" s="12549" l="25098"/>
                                      </p:by>
                                    </p:animClr>
                                    <p:set>
                                      <p:cBhvr>
                                        <p:cTn id="21" dur="500" fill="hold"/>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000" fill="hold"/>
                                        <p:tgtEl>
                                          <p:spTgt spid="34"/>
                                        </p:tgtEl>
                                        <p:attrNameLst>
                                          <p:attrName>ppt_x</p:attrName>
                                        </p:attrNameLst>
                                      </p:cBhvr>
                                      <p:tavLst>
                                        <p:tav tm="0">
                                          <p:val>
                                            <p:strVal val="#ppt_x"/>
                                          </p:val>
                                        </p:tav>
                                        <p:tav tm="100000">
                                          <p:val>
                                            <p:strVal val="#ppt_x"/>
                                          </p:val>
                                        </p:tav>
                                      </p:tavLst>
                                    </p:anim>
                                    <p:anim calcmode="lin" valueType="num">
                                      <p:cBhvr additive="base">
                                        <p:cTn id="38" dur="10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ppt_x"/>
                                          </p:val>
                                        </p:tav>
                                        <p:tav tm="100000">
                                          <p:val>
                                            <p:strVal val="#ppt_x"/>
                                          </p:val>
                                        </p:tav>
                                      </p:tavLst>
                                    </p:anim>
                                    <p:anim calcmode="lin" valueType="num">
                                      <p:cBhvr additive="base">
                                        <p:cTn id="42" dur="10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1000" fill="hold"/>
                                        <p:tgtEl>
                                          <p:spTgt spid="60"/>
                                        </p:tgtEl>
                                        <p:attrNameLst>
                                          <p:attrName>ppt_x</p:attrName>
                                        </p:attrNameLst>
                                      </p:cBhvr>
                                      <p:tavLst>
                                        <p:tav tm="0">
                                          <p:val>
                                            <p:strVal val="#ppt_x"/>
                                          </p:val>
                                        </p:tav>
                                        <p:tav tm="100000">
                                          <p:val>
                                            <p:strVal val="#ppt_x"/>
                                          </p:val>
                                        </p:tav>
                                      </p:tavLst>
                                    </p:anim>
                                    <p:anim calcmode="lin" valueType="num">
                                      <p:cBhvr additive="base">
                                        <p:cTn id="46" dur="1000" fill="hold"/>
                                        <p:tgtEl>
                                          <p:spTgt spid="60"/>
                                        </p:tgtEl>
                                        <p:attrNameLst>
                                          <p:attrName>ppt_y</p:attrName>
                                        </p:attrNameLst>
                                      </p:cBhvr>
                                      <p:tavLst>
                                        <p:tav tm="0">
                                          <p:val>
                                            <p:strVal val="1+#ppt_h/2"/>
                                          </p:val>
                                        </p:tav>
                                        <p:tav tm="100000">
                                          <p:val>
                                            <p:strVal val="#ppt_y"/>
                                          </p:val>
                                        </p:tav>
                                      </p:tavLst>
                                    </p:anim>
                                  </p:childTnLst>
                                </p:cTn>
                              </p:par>
                              <p:par>
                                <p:cTn id="47" presetID="30" presetClass="emph" presetSubtype="0" fill="hold" grpId="0" nodeType="withEffect">
                                  <p:stCondLst>
                                    <p:cond delay="0"/>
                                  </p:stCondLst>
                                  <p:childTnLst>
                                    <p:animClr clrSpc="hsl">
                                      <p:cBhvr override="childStyle">
                                        <p:cTn id="48" dur="500" fill="hold"/>
                                        <p:tgtEl>
                                          <p:spTgt spid="20"/>
                                        </p:tgtEl>
                                        <p:attrNameLst>
                                          <p:attrName>style.color</p:attrName>
                                        </p:attrNameLst>
                                      </p:cBhvr>
                                      <p:by>
                                        <p:hsl h="0" s="12549" l="25098"/>
                                      </p:by>
                                    </p:animClr>
                                    <p:animClr clrSpc="hsl">
                                      <p:cBhvr>
                                        <p:cTn id="49" dur="500" fill="hold"/>
                                        <p:tgtEl>
                                          <p:spTgt spid="20"/>
                                        </p:tgtEl>
                                        <p:attrNameLst>
                                          <p:attrName>fillcolor</p:attrName>
                                        </p:attrNameLst>
                                      </p:cBhvr>
                                      <p:by>
                                        <p:hsl h="0" s="12549" l="25098"/>
                                      </p:by>
                                    </p:animClr>
                                    <p:animClr clrSpc="hsl">
                                      <p:cBhvr>
                                        <p:cTn id="50" dur="500" fill="hold"/>
                                        <p:tgtEl>
                                          <p:spTgt spid="20"/>
                                        </p:tgtEl>
                                        <p:attrNameLst>
                                          <p:attrName>stroke.color</p:attrName>
                                        </p:attrNameLst>
                                      </p:cBhvr>
                                      <p:by>
                                        <p:hsl h="0" s="12549" l="25098"/>
                                      </p:by>
                                    </p:animClr>
                                    <p:set>
                                      <p:cBhvr>
                                        <p:cTn id="51" dur="500" fill="hold"/>
                                        <p:tgtEl>
                                          <p:spTgt spid="20"/>
                                        </p:tgtEl>
                                        <p:attrNameLst>
                                          <p:attrName>fill.type</p:attrName>
                                        </p:attrNameLst>
                                      </p:cBhvr>
                                      <p:to>
                                        <p:strVal val="solid"/>
                                      </p:to>
                                    </p:set>
                                  </p:childTnLst>
                                </p:cTn>
                              </p:par>
                              <p:par>
                                <p:cTn id="52" presetID="30" presetClass="emph" presetSubtype="0" fill="hold" grpId="0" nodeType="withEffect">
                                  <p:stCondLst>
                                    <p:cond delay="0"/>
                                  </p:stCondLst>
                                  <p:childTnLst>
                                    <p:animClr clrSpc="hsl">
                                      <p:cBhvr override="childStyle">
                                        <p:cTn id="53" dur="500" fill="hold"/>
                                        <p:tgtEl>
                                          <p:spTgt spid="18"/>
                                        </p:tgtEl>
                                        <p:attrNameLst>
                                          <p:attrName>style.color</p:attrName>
                                        </p:attrNameLst>
                                      </p:cBhvr>
                                      <p:by>
                                        <p:hsl h="0" s="12549" l="25098"/>
                                      </p:by>
                                    </p:animClr>
                                    <p:animClr clrSpc="hsl">
                                      <p:cBhvr>
                                        <p:cTn id="54" dur="500" fill="hold"/>
                                        <p:tgtEl>
                                          <p:spTgt spid="18"/>
                                        </p:tgtEl>
                                        <p:attrNameLst>
                                          <p:attrName>fillcolor</p:attrName>
                                        </p:attrNameLst>
                                      </p:cBhvr>
                                      <p:by>
                                        <p:hsl h="0" s="12549" l="25098"/>
                                      </p:by>
                                    </p:animClr>
                                    <p:animClr clrSpc="hsl">
                                      <p:cBhvr>
                                        <p:cTn id="55" dur="500" fill="hold"/>
                                        <p:tgtEl>
                                          <p:spTgt spid="18"/>
                                        </p:tgtEl>
                                        <p:attrNameLst>
                                          <p:attrName>stroke.color</p:attrName>
                                        </p:attrNameLst>
                                      </p:cBhvr>
                                      <p:by>
                                        <p:hsl h="0" s="12549" l="25098"/>
                                      </p:by>
                                    </p:animClr>
                                    <p:set>
                                      <p:cBhvr>
                                        <p:cTn id="56" dur="500" fill="hold"/>
                                        <p:tgtEl>
                                          <p:spTgt spid="18"/>
                                        </p:tgtEl>
                                        <p:attrNameLst>
                                          <p:attrName>fill.type</p:attrName>
                                        </p:attrNameLst>
                                      </p:cBhvr>
                                      <p:to>
                                        <p:strVal val="solid"/>
                                      </p:to>
                                    </p:set>
                                  </p:childTnLst>
                                </p:cTn>
                              </p:par>
                              <p:par>
                                <p:cTn id="57" presetID="30" presetClass="emph" presetSubtype="0" fill="hold" grpId="0" nodeType="withEffect">
                                  <p:stCondLst>
                                    <p:cond delay="0"/>
                                  </p:stCondLst>
                                  <p:childTnLst>
                                    <p:animClr clrSpc="hsl">
                                      <p:cBhvr override="childStyle">
                                        <p:cTn id="58" dur="500" fill="hold"/>
                                        <p:tgtEl>
                                          <p:spTgt spid="19"/>
                                        </p:tgtEl>
                                        <p:attrNameLst>
                                          <p:attrName>style.color</p:attrName>
                                        </p:attrNameLst>
                                      </p:cBhvr>
                                      <p:by>
                                        <p:hsl h="0" s="12549" l="25098"/>
                                      </p:by>
                                    </p:animClr>
                                    <p:animClr clrSpc="hsl">
                                      <p:cBhvr>
                                        <p:cTn id="59" dur="500" fill="hold"/>
                                        <p:tgtEl>
                                          <p:spTgt spid="19"/>
                                        </p:tgtEl>
                                        <p:attrNameLst>
                                          <p:attrName>fillcolor</p:attrName>
                                        </p:attrNameLst>
                                      </p:cBhvr>
                                      <p:by>
                                        <p:hsl h="0" s="12549" l="25098"/>
                                      </p:by>
                                    </p:animClr>
                                    <p:animClr clrSpc="hsl">
                                      <p:cBhvr>
                                        <p:cTn id="60" dur="500" fill="hold"/>
                                        <p:tgtEl>
                                          <p:spTgt spid="19"/>
                                        </p:tgtEl>
                                        <p:attrNameLst>
                                          <p:attrName>stroke.color</p:attrName>
                                        </p:attrNameLst>
                                      </p:cBhvr>
                                      <p:by>
                                        <p:hsl h="0" s="12549" l="25098"/>
                                      </p:by>
                                    </p:animClr>
                                    <p:set>
                                      <p:cBhvr>
                                        <p:cTn id="61" dur="500" fill="hold"/>
                                        <p:tgtEl>
                                          <p:spTgt spid="19"/>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nodeType="clickEffect">
                                  <p:stCondLst>
                                    <p:cond delay="0"/>
                                  </p:stCondLst>
                                  <p:childTnLst>
                                    <p:animEffect transition="out" filter="checkerboard(across)">
                                      <p:cBhvr>
                                        <p:cTn id="65" dur="500"/>
                                        <p:tgtEl>
                                          <p:spTgt spid="33"/>
                                        </p:tgtEl>
                                      </p:cBhvr>
                                    </p:animEffect>
                                    <p:set>
                                      <p:cBhvr>
                                        <p:cTn id="66" dur="1" fill="hold">
                                          <p:stCondLst>
                                            <p:cond delay="499"/>
                                          </p:stCondLst>
                                        </p:cTn>
                                        <p:tgtEl>
                                          <p:spTgt spid="33"/>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34"/>
                                        </p:tgtEl>
                                      </p:cBhvr>
                                    </p:animEffect>
                                    <p:set>
                                      <p:cBhvr>
                                        <p:cTn id="69" dur="1" fill="hold">
                                          <p:stCondLst>
                                            <p:cond delay="499"/>
                                          </p:stCondLst>
                                        </p:cTn>
                                        <p:tgtEl>
                                          <p:spTgt spid="34"/>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60"/>
                                        </p:tgtEl>
                                      </p:cBhvr>
                                    </p:animEffect>
                                    <p:set>
                                      <p:cBhvr>
                                        <p:cTn id="72" dur="1" fill="hold">
                                          <p:stCondLst>
                                            <p:cond delay="499"/>
                                          </p:stCondLst>
                                        </p:cTn>
                                        <p:tgtEl>
                                          <p:spTgt spid="6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1000" fill="hold"/>
                                        <p:tgtEl>
                                          <p:spTgt spid="35"/>
                                        </p:tgtEl>
                                        <p:attrNameLst>
                                          <p:attrName>ppt_x</p:attrName>
                                        </p:attrNameLst>
                                      </p:cBhvr>
                                      <p:tavLst>
                                        <p:tav tm="0">
                                          <p:val>
                                            <p:strVal val="#ppt_x"/>
                                          </p:val>
                                        </p:tav>
                                        <p:tav tm="100000">
                                          <p:val>
                                            <p:strVal val="#ppt_x"/>
                                          </p:val>
                                        </p:tav>
                                      </p:tavLst>
                                    </p:anim>
                                    <p:anim calcmode="lin" valueType="num">
                                      <p:cBhvr additive="base">
                                        <p:cTn id="78" dur="10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1000" fill="hold"/>
                                        <p:tgtEl>
                                          <p:spTgt spid="36"/>
                                        </p:tgtEl>
                                        <p:attrNameLst>
                                          <p:attrName>ppt_x</p:attrName>
                                        </p:attrNameLst>
                                      </p:cBhvr>
                                      <p:tavLst>
                                        <p:tav tm="0">
                                          <p:val>
                                            <p:strVal val="#ppt_x"/>
                                          </p:val>
                                        </p:tav>
                                        <p:tav tm="100000">
                                          <p:val>
                                            <p:strVal val="#ppt_x"/>
                                          </p:val>
                                        </p:tav>
                                      </p:tavLst>
                                    </p:anim>
                                    <p:anim calcmode="lin" valueType="num">
                                      <p:cBhvr additive="base">
                                        <p:cTn id="82" dur="1000" fill="hold"/>
                                        <p:tgtEl>
                                          <p:spTgt spid="36"/>
                                        </p:tgtEl>
                                        <p:attrNameLst>
                                          <p:attrName>ppt_y</p:attrName>
                                        </p:attrNameLst>
                                      </p:cBhvr>
                                      <p:tavLst>
                                        <p:tav tm="0">
                                          <p:val>
                                            <p:strVal val="1+#ppt_h/2"/>
                                          </p:val>
                                        </p:tav>
                                        <p:tav tm="100000">
                                          <p:val>
                                            <p:strVal val="#ppt_y"/>
                                          </p:val>
                                        </p:tav>
                                      </p:tavLst>
                                    </p:anim>
                                  </p:childTnLst>
                                </p:cTn>
                              </p:par>
                              <p:par>
                                <p:cTn id="83" presetID="30" presetClass="emph" presetSubtype="0" fill="hold" grpId="0" nodeType="withEffect">
                                  <p:stCondLst>
                                    <p:cond delay="0"/>
                                  </p:stCondLst>
                                  <p:childTnLst>
                                    <p:animClr clrSpc="hsl">
                                      <p:cBhvr override="childStyle">
                                        <p:cTn id="84" dur="500" fill="hold"/>
                                        <p:tgtEl>
                                          <p:spTgt spid="21"/>
                                        </p:tgtEl>
                                        <p:attrNameLst>
                                          <p:attrName>style.color</p:attrName>
                                        </p:attrNameLst>
                                      </p:cBhvr>
                                      <p:by>
                                        <p:hsl h="0" s="12549" l="25098"/>
                                      </p:by>
                                    </p:animClr>
                                    <p:animClr clrSpc="hsl">
                                      <p:cBhvr>
                                        <p:cTn id="85" dur="500" fill="hold"/>
                                        <p:tgtEl>
                                          <p:spTgt spid="21"/>
                                        </p:tgtEl>
                                        <p:attrNameLst>
                                          <p:attrName>fillcolor</p:attrName>
                                        </p:attrNameLst>
                                      </p:cBhvr>
                                      <p:by>
                                        <p:hsl h="0" s="12549" l="25098"/>
                                      </p:by>
                                    </p:animClr>
                                    <p:animClr clrSpc="hsl">
                                      <p:cBhvr>
                                        <p:cTn id="86" dur="500" fill="hold"/>
                                        <p:tgtEl>
                                          <p:spTgt spid="21"/>
                                        </p:tgtEl>
                                        <p:attrNameLst>
                                          <p:attrName>stroke.color</p:attrName>
                                        </p:attrNameLst>
                                      </p:cBhvr>
                                      <p:by>
                                        <p:hsl h="0" s="12549" l="25098"/>
                                      </p:by>
                                    </p:animClr>
                                    <p:set>
                                      <p:cBhvr>
                                        <p:cTn id="87"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8" grpId="0" animBg="1"/>
      <p:bldP spid="19" grpId="0" animBg="1"/>
      <p:bldP spid="20" grpId="0" animBg="1"/>
      <p:bldP spid="21"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1142984"/>
            <a:ext cx="52864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WORK</a:t>
            </a:r>
            <a:endParaRPr lang="it-IT"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57158" y="2071678"/>
            <a:ext cx="8786842"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
            </a:pP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Stationary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Storage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Management in Light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Immagine 3" descr="Figure 2_13.jpg"/>
          <p:cNvPicPr/>
          <p:nvPr/>
        </p:nvPicPr>
        <p:blipFill>
          <a:blip r:embed="rId3"/>
          <a:srcRect l="2819" t="16553" r="2049" b="17452"/>
          <a:stretch>
            <a:fillRect/>
          </a:stretch>
        </p:blipFill>
        <p:spPr>
          <a:xfrm>
            <a:off x="714348" y="1785926"/>
            <a:ext cx="7643866" cy="3929090"/>
          </a:xfrm>
          <a:prstGeom prst="rect">
            <a:avLst/>
          </a:prstGeom>
        </p:spPr>
      </p:pic>
      <p:sp>
        <p:nvSpPr>
          <p:cNvPr id="5" name="CasellaDiTesto 4"/>
          <p:cNvSpPr txBox="1"/>
          <p:nvPr/>
        </p:nvSpPr>
        <p:spPr>
          <a:xfrm>
            <a:off x="1500166" y="1191268"/>
            <a:ext cx="6500858"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Stationary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SESS in Metro Network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Section</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7858148" y="6318000"/>
            <a:ext cx="500066" cy="338554"/>
          </a:xfrm>
          <a:prstGeom prst="rect">
            <a:avLst/>
          </a:prstGeom>
          <a:noFill/>
        </p:spPr>
        <p:txBody>
          <a:bodyPr wrap="square" rtlCol="0">
            <a:spAutoFit/>
          </a:bodyPr>
          <a:lstStyle/>
          <a:p>
            <a:r>
              <a:rPr lang="en-GB" sz="1600" dirty="0" smtClean="0"/>
              <a:t>22</a:t>
            </a:r>
            <a:endParaRPr lang="en-GB" sz="1600" dirty="0"/>
          </a:p>
        </p:txBody>
      </p:sp>
      <p:sp>
        <p:nvSpPr>
          <p:cNvPr id="7" name="Rettangolo arrotondato 6"/>
          <p:cNvSpPr/>
          <p:nvPr/>
        </p:nvSpPr>
        <p:spPr>
          <a:xfrm>
            <a:off x="71438" y="1785926"/>
            <a:ext cx="2714612" cy="64294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Problem :</a:t>
            </a:r>
            <a:endParaRPr lang="en-GB"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CasellaDiTesto 7"/>
          <p:cNvSpPr txBox="1"/>
          <p:nvPr/>
        </p:nvSpPr>
        <p:spPr>
          <a:xfrm>
            <a:off x="428596" y="2500306"/>
            <a:ext cx="8001056"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choice</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periods</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storing</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providing</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according</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network status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depends</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mainly</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traffic</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evolution</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ttangolo arrotondato 8"/>
          <p:cNvSpPr/>
          <p:nvPr/>
        </p:nvSpPr>
        <p:spPr>
          <a:xfrm>
            <a:off x="71406" y="3286124"/>
            <a:ext cx="2714612" cy="64294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Objective:</a:t>
            </a:r>
            <a:endParaRPr lang="en-GB"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CasellaDiTesto 9"/>
          <p:cNvSpPr txBox="1"/>
          <p:nvPr/>
        </p:nvSpPr>
        <p:spPr>
          <a:xfrm>
            <a:off x="428596" y="4000504"/>
            <a:ext cx="8001056"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validation</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r>
              <a:rPr lang="it-IT"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able</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fullfil</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benefits</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discussed</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means</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a:t>
            </a:r>
            <a:r>
              <a:rPr lang="it-IT"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r>
              <a:rPr lang="it-IT"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demonstrator</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light </a:t>
            </a:r>
            <a:r>
              <a:rPr lang="it-IT"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system.</a:t>
            </a:r>
            <a:endParaRPr lang="it-IT"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1000"/>
                                        <p:tgtEl>
                                          <p:spTgt spid="2"/>
                                        </p:tgtEl>
                                        <p:attrNameLst>
                                          <p:attrName>ppt_x</p:attrName>
                                        </p:attrNameLst>
                                      </p:cBhvr>
                                      <p:tavLst>
                                        <p:tav tm="0">
                                          <p:val>
                                            <p:strVal val="ppt_x"/>
                                          </p:val>
                                        </p:tav>
                                        <p:tav tm="100000">
                                          <p:val>
                                            <p:strVal val="ppt_x"/>
                                          </p:val>
                                        </p:tav>
                                      </p:tavLst>
                                    </p:anim>
                                    <p:anim calcmode="lin" valueType="num">
                                      <p:cBhvr additive="base">
                                        <p:cTn id="15" dur="1000"/>
                                        <p:tgtEl>
                                          <p:spTgt spid="2"/>
                                        </p:tgtEl>
                                        <p:attrNameLst>
                                          <p:attrName>ppt_y</p:attrName>
                                        </p:attrNameLst>
                                      </p:cBhvr>
                                      <p:tavLst>
                                        <p:tav tm="0">
                                          <p:val>
                                            <p:strVal val="ppt_y"/>
                                          </p:val>
                                        </p:tav>
                                        <p:tav tm="100000">
                                          <p:val>
                                            <p:strVal val="1+ppt_h/2"/>
                                          </p:val>
                                        </p:tav>
                                      </p:tavLst>
                                    </p:anim>
                                    <p:set>
                                      <p:cBhvr>
                                        <p:cTn id="16" dur="1" fill="hold">
                                          <p:stCondLst>
                                            <p:cond delay="999"/>
                                          </p:stCondLst>
                                        </p:cTn>
                                        <p:tgtEl>
                                          <p:spTgt spid="2"/>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1000"/>
                                        <p:tgtEl>
                                          <p:spTgt spid="3"/>
                                        </p:tgtEl>
                                        <p:attrNameLst>
                                          <p:attrName>ppt_x</p:attrName>
                                        </p:attrNameLst>
                                      </p:cBhvr>
                                      <p:tavLst>
                                        <p:tav tm="0">
                                          <p:val>
                                            <p:strVal val="ppt_x"/>
                                          </p:val>
                                        </p:tav>
                                        <p:tav tm="100000">
                                          <p:val>
                                            <p:strVal val="ppt_x"/>
                                          </p:val>
                                        </p:tav>
                                      </p:tavLst>
                                    </p:anim>
                                    <p:anim calcmode="lin" valueType="num">
                                      <p:cBhvr additive="base">
                                        <p:cTn id="19" dur="1000"/>
                                        <p:tgtEl>
                                          <p:spTgt spid="3"/>
                                        </p:tgtEl>
                                        <p:attrNameLst>
                                          <p:attrName>ppt_y</p:attrName>
                                        </p:attrNameLst>
                                      </p:cBhvr>
                                      <p:tavLst>
                                        <p:tav tm="0">
                                          <p:val>
                                            <p:strVal val="ppt_y"/>
                                          </p:val>
                                        </p:tav>
                                        <p:tav tm="100000">
                                          <p:val>
                                            <p:strVal val="1+ppt_h/2"/>
                                          </p:val>
                                        </p:tav>
                                      </p:tavLst>
                                    </p:anim>
                                    <p:set>
                                      <p:cBhvr>
                                        <p:cTn id="20" dur="1" fill="hold">
                                          <p:stCondLst>
                                            <p:cond delay="9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ppt_x"/>
                                          </p:val>
                                        </p:tav>
                                        <p:tav tm="100000">
                                          <p:val>
                                            <p:strVal val="#ppt_x"/>
                                          </p:val>
                                        </p:tav>
                                      </p:tavLst>
                                    </p:anim>
                                    <p:anim calcmode="lin" valueType="num">
                                      <p:cBhvr additive="base">
                                        <p:cTn id="3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ppt_x"/>
                                          </p:val>
                                        </p:tav>
                                      </p:tavLst>
                                    </p:anim>
                                    <p:anim calcmode="lin" valueType="num">
                                      <p:cBhvr additive="base">
                                        <p:cTn id="35" dur="500"/>
                                        <p:tgtEl>
                                          <p:spTgt spid="5"/>
                                        </p:tgtEl>
                                        <p:attrNameLst>
                                          <p:attrName>ppt_y</p:attrName>
                                        </p:attrNameLst>
                                      </p:cBhvr>
                                      <p:tavLst>
                                        <p:tav tm="0">
                                          <p:val>
                                            <p:strVal val="ppt_y"/>
                                          </p:val>
                                        </p:tav>
                                        <p:tav tm="100000">
                                          <p:val>
                                            <p:strVal val="1+ppt_h/2"/>
                                          </p:val>
                                        </p:tav>
                                      </p:tavLst>
                                    </p:anim>
                                    <p:set>
                                      <p:cBhvr>
                                        <p:cTn id="36" dur="1" fill="hold">
                                          <p:stCondLst>
                                            <p:cond delay="499"/>
                                          </p:stCondLst>
                                        </p:cTn>
                                        <p:tgtEl>
                                          <p:spTgt spid="5"/>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1"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heckerboard(across)">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7" grpId="0" animBg="1"/>
      <p:bldP spid="8" grpId="0"/>
      <p:bldP spid="9" grpId="1"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igure 2.14_mod.jpg"/>
          <p:cNvPicPr/>
          <p:nvPr/>
        </p:nvPicPr>
        <p:blipFill>
          <a:blip r:embed="rId3"/>
          <a:srcRect t="4376" r="1149" b="15098"/>
          <a:stretch>
            <a:fillRect/>
          </a:stretch>
        </p:blipFill>
        <p:spPr>
          <a:xfrm>
            <a:off x="857224" y="1571612"/>
            <a:ext cx="7358114" cy="3857652"/>
          </a:xfrm>
          <a:prstGeom prst="rect">
            <a:avLst/>
          </a:prstGeom>
        </p:spPr>
      </p:pic>
      <p:sp>
        <p:nvSpPr>
          <p:cNvPr id="3" name="CasellaDiTesto 2"/>
          <p:cNvSpPr txBox="1"/>
          <p:nvPr/>
        </p:nvSpPr>
        <p:spPr>
          <a:xfrm>
            <a:off x="1571604" y="928670"/>
            <a:ext cx="6500858"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Configuration</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System</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asellaDiTesto 3"/>
          <p:cNvSpPr txBox="1"/>
          <p:nvPr/>
        </p:nvSpPr>
        <p:spPr>
          <a:xfrm>
            <a:off x="7858148" y="6318000"/>
            <a:ext cx="500066" cy="338554"/>
          </a:xfrm>
          <a:prstGeom prst="rect">
            <a:avLst/>
          </a:prstGeom>
          <a:noFill/>
        </p:spPr>
        <p:txBody>
          <a:bodyPr wrap="square" rtlCol="0">
            <a:spAutoFit/>
          </a:bodyPr>
          <a:lstStyle/>
          <a:p>
            <a:r>
              <a:rPr lang="en-GB" sz="1600" dirty="0" smtClean="0"/>
              <a:t>23</a:t>
            </a:r>
            <a:endParaRPr lang="en-GB"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igure 2.15.jpg"/>
          <p:cNvPicPr/>
          <p:nvPr/>
        </p:nvPicPr>
        <p:blipFill>
          <a:blip r:embed="rId4"/>
          <a:srcRect l="8955" t="12195" r="9023" b="16802"/>
          <a:stretch>
            <a:fillRect/>
          </a:stretch>
        </p:blipFill>
        <p:spPr>
          <a:xfrm>
            <a:off x="428596" y="1785926"/>
            <a:ext cx="3957640" cy="2428892"/>
          </a:xfrm>
          <a:prstGeom prst="rect">
            <a:avLst/>
          </a:prstGeom>
        </p:spPr>
      </p:pic>
      <p:pic>
        <p:nvPicPr>
          <p:cNvPr id="3" name="Immagine 2" descr="Figure 2.16.jpg"/>
          <p:cNvPicPr/>
          <p:nvPr/>
        </p:nvPicPr>
        <p:blipFill>
          <a:blip r:embed="rId5"/>
          <a:srcRect l="10787" t="11681" r="15943" b="47028"/>
          <a:stretch>
            <a:fillRect/>
          </a:stretch>
        </p:blipFill>
        <p:spPr>
          <a:xfrm>
            <a:off x="4929190" y="1785926"/>
            <a:ext cx="3786214" cy="2500330"/>
          </a:xfrm>
          <a:prstGeom prst="rect">
            <a:avLst/>
          </a:prstGeom>
        </p:spPr>
      </p:pic>
      <p:sp>
        <p:nvSpPr>
          <p:cNvPr id="4" name="CasellaDiTesto 3"/>
          <p:cNvSpPr txBox="1"/>
          <p:nvPr/>
        </p:nvSpPr>
        <p:spPr>
          <a:xfrm>
            <a:off x="1571604" y="1071546"/>
            <a:ext cx="6500858"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32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2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endParaRPr lang="it-IT" sz="32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2945" name="Object 1"/>
          <p:cNvGraphicFramePr>
            <a:graphicFrameLocks noChangeAspect="1"/>
          </p:cNvGraphicFramePr>
          <p:nvPr/>
        </p:nvGraphicFramePr>
        <p:xfrm>
          <a:off x="6434166" y="4391035"/>
          <a:ext cx="2209800" cy="466725"/>
        </p:xfrm>
        <a:graphic>
          <a:graphicData uri="http://schemas.openxmlformats.org/presentationml/2006/ole">
            <p:oleObj spid="_x0000_s82945" name="Equation" r:id="rId6" imgW="2209800" imgH="469900" progId="Equation.DSMT4">
              <p:embed/>
            </p:oleObj>
          </a:graphicData>
        </a:graphic>
      </p:graphicFrame>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2947" name="Object 3"/>
          <p:cNvGraphicFramePr>
            <a:graphicFrameLocks noChangeAspect="1"/>
          </p:cNvGraphicFramePr>
          <p:nvPr/>
        </p:nvGraphicFramePr>
        <p:xfrm>
          <a:off x="6429388" y="4857760"/>
          <a:ext cx="2028825" cy="466725"/>
        </p:xfrm>
        <a:graphic>
          <a:graphicData uri="http://schemas.openxmlformats.org/presentationml/2006/ole">
            <p:oleObj spid="_x0000_s82947" name="Equation" r:id="rId7" imgW="2031840" imgH="469800" progId="Equation.DSMT4">
              <p:embed/>
            </p:oleObj>
          </a:graphicData>
        </a:graphic>
      </p:graphicFrame>
      <p:sp>
        <p:nvSpPr>
          <p:cNvPr id="9" name="CasellaDiTesto 8"/>
          <p:cNvSpPr txBox="1"/>
          <p:nvPr/>
        </p:nvSpPr>
        <p:spPr>
          <a:xfrm>
            <a:off x="4786314" y="4478545"/>
            <a:ext cx="1928826" cy="307777"/>
          </a:xfrm>
          <a:prstGeom prst="rect">
            <a:avLst/>
          </a:prstGeom>
          <a:noFill/>
        </p:spPr>
        <p:txBody>
          <a:bodyPr wrap="square" rtlCol="0">
            <a:spAutoFit/>
          </a:bodyPr>
          <a:lstStyle/>
          <a:p>
            <a:r>
              <a:rPr lang="en-GB" sz="1400" dirty="0" smtClean="0">
                <a:solidFill>
                  <a:srgbClr val="FF0000"/>
                </a:solidFill>
              </a:rPr>
              <a:t>Voltage PI regulator: </a:t>
            </a:r>
            <a:endParaRPr lang="en-GB" sz="1400" dirty="0">
              <a:solidFill>
                <a:srgbClr val="FF0000"/>
              </a:solidFill>
            </a:endParaRPr>
          </a:p>
        </p:txBody>
      </p:sp>
      <p:sp>
        <p:nvSpPr>
          <p:cNvPr id="10" name="CasellaDiTesto 9"/>
          <p:cNvSpPr txBox="1"/>
          <p:nvPr/>
        </p:nvSpPr>
        <p:spPr>
          <a:xfrm>
            <a:off x="4786314" y="4929198"/>
            <a:ext cx="1928826" cy="307777"/>
          </a:xfrm>
          <a:prstGeom prst="rect">
            <a:avLst/>
          </a:prstGeom>
          <a:noFill/>
        </p:spPr>
        <p:txBody>
          <a:bodyPr wrap="square" rtlCol="0">
            <a:spAutoFit/>
          </a:bodyPr>
          <a:lstStyle/>
          <a:p>
            <a:r>
              <a:rPr lang="en-GB" sz="1400" dirty="0" smtClean="0">
                <a:solidFill>
                  <a:srgbClr val="FF0000"/>
                </a:solidFill>
              </a:rPr>
              <a:t>Current PI regulator: </a:t>
            </a:r>
            <a:endParaRPr lang="en-GB" sz="1400" dirty="0">
              <a:solidFill>
                <a:srgbClr val="FF0000"/>
              </a:solidFill>
            </a:endParaRPr>
          </a:p>
        </p:txBody>
      </p:sp>
      <p:sp>
        <p:nvSpPr>
          <p:cNvPr id="11" name="CasellaDiTesto 10"/>
          <p:cNvSpPr txBox="1"/>
          <p:nvPr/>
        </p:nvSpPr>
        <p:spPr>
          <a:xfrm>
            <a:off x="7858148" y="6318000"/>
            <a:ext cx="500066" cy="338554"/>
          </a:xfrm>
          <a:prstGeom prst="rect">
            <a:avLst/>
          </a:prstGeom>
          <a:noFill/>
        </p:spPr>
        <p:txBody>
          <a:bodyPr wrap="square" rtlCol="0">
            <a:spAutoFit/>
          </a:bodyPr>
          <a:lstStyle/>
          <a:p>
            <a:r>
              <a:rPr lang="en-GB" sz="1600" dirty="0" smtClean="0"/>
              <a:t>24</a:t>
            </a:r>
            <a:endParaRPr lang="en-GB" sz="1600" dirty="0"/>
          </a:p>
        </p:txBody>
      </p:sp>
      <p:sp>
        <p:nvSpPr>
          <p:cNvPr id="12" name="Rettangolo arrotondato 11"/>
          <p:cNvSpPr/>
          <p:nvPr/>
        </p:nvSpPr>
        <p:spPr>
          <a:xfrm>
            <a:off x="571472" y="4357694"/>
            <a:ext cx="3000396" cy="85725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rgbClr val="FF0000"/>
              </a:solidFill>
              <a:latin typeface="Arial" pitchFamily="34" charset="0"/>
              <a:ea typeface="Times New Roman" pitchFamily="18" charset="0"/>
              <a:cs typeface="Times New Roman" pitchFamily="18" charset="0"/>
            </a:endParaRPr>
          </a:p>
          <a:p>
            <a:pPr lvl="0" algn="ctr"/>
            <a:r>
              <a:rPr lang="en-US" altLang="zh-TW" sz="12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Working areas of dc/dc Converter ( Charge, Discharge, Neutral)</a:t>
            </a:r>
            <a:endParaRPr lang="en-US" altLang="zh-TW" sz="1200" b="1" dirty="0" smtClean="0">
              <a:solidFill>
                <a:srgbClr val="FF0000"/>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43174" y="500042"/>
            <a:ext cx="535785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6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Demonstrator</a:t>
            </a:r>
            <a:endParaRPr lang="it-IT" sz="36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magine 2" descr="Figure 2.17.jpg"/>
          <p:cNvPicPr/>
          <p:nvPr/>
        </p:nvPicPr>
        <p:blipFill>
          <a:blip r:embed="rId3"/>
          <a:srcRect l="18928" t="16802" r="15129" b="24119"/>
          <a:stretch>
            <a:fillRect/>
          </a:stretch>
        </p:blipFill>
        <p:spPr>
          <a:xfrm>
            <a:off x="0" y="1571612"/>
            <a:ext cx="5286380" cy="4000528"/>
          </a:xfrm>
          <a:prstGeom prst="rect">
            <a:avLst/>
          </a:prstGeom>
        </p:spPr>
      </p:pic>
      <p:graphicFrame>
        <p:nvGraphicFramePr>
          <p:cNvPr id="4" name="Tabella 3"/>
          <p:cNvGraphicFramePr>
            <a:graphicFrameLocks noGrp="1"/>
          </p:cNvGraphicFramePr>
          <p:nvPr/>
        </p:nvGraphicFramePr>
        <p:xfrm>
          <a:off x="5429256" y="1643050"/>
          <a:ext cx="3500497" cy="3918278"/>
        </p:xfrm>
        <a:graphic>
          <a:graphicData uri="http://schemas.openxmlformats.org/drawingml/2006/table">
            <a:tbl>
              <a:tblPr>
                <a:tableStyleId>{3C2FFA5D-87B4-456A-9821-1D502468CF0F}</a:tableStyleId>
              </a:tblPr>
              <a:tblGrid>
                <a:gridCol w="648234"/>
                <a:gridCol w="226890"/>
                <a:gridCol w="437562"/>
                <a:gridCol w="113429"/>
                <a:gridCol w="324133"/>
                <a:gridCol w="648218"/>
                <a:gridCol w="226907"/>
                <a:gridCol w="437562"/>
                <a:gridCol w="437562"/>
              </a:tblGrid>
              <a:tr h="254840">
                <a:tc gridSpan="2">
                  <a:txBody>
                    <a:bodyPr/>
                    <a:lstStyle/>
                    <a:p>
                      <a:pPr algn="ctr">
                        <a:lnSpc>
                          <a:spcPct val="115000"/>
                        </a:lnSpc>
                        <a:spcAft>
                          <a:spcPts val="1000"/>
                        </a:spcAft>
                      </a:pPr>
                      <a:r>
                        <a:rPr lang="it-IT" sz="900" b="1" dirty="0" err="1">
                          <a:solidFill>
                            <a:srgbClr val="002060"/>
                          </a:solidFill>
                        </a:rPr>
                        <a:t>Electrical</a:t>
                      </a:r>
                      <a:r>
                        <a:rPr lang="it-IT" sz="900" b="1" dirty="0">
                          <a:solidFill>
                            <a:srgbClr val="002060"/>
                          </a:solidFill>
                        </a:rPr>
                        <a:t> </a:t>
                      </a:r>
                      <a:r>
                        <a:rPr lang="it-IT" sz="900" b="1" dirty="0" err="1">
                          <a:solidFill>
                            <a:srgbClr val="002060"/>
                          </a:solidFill>
                        </a:rPr>
                        <a:t>Substation</a:t>
                      </a:r>
                      <a:endParaRPr lang="it-IT" sz="900" b="1" dirty="0">
                        <a:solidFill>
                          <a:srgbClr val="002060"/>
                        </a:solidFill>
                        <a:latin typeface="Times New Roman"/>
                        <a:ea typeface="Times New Roman"/>
                        <a:cs typeface="Times New Roman"/>
                      </a:endParaRPr>
                    </a:p>
                  </a:txBody>
                  <a:tcPr marL="0" marR="0" marT="0" marB="0"/>
                </a:tc>
                <a:tc hMerge="1">
                  <a:txBody>
                    <a:bodyPr/>
                    <a:lstStyle/>
                    <a:p>
                      <a:endParaRPr lang="en-GB"/>
                    </a:p>
                  </a:txBody>
                  <a:tcPr/>
                </a:tc>
                <a:tc gridSpan="3">
                  <a:txBody>
                    <a:bodyPr/>
                    <a:lstStyle/>
                    <a:p>
                      <a:pPr algn="ctr">
                        <a:lnSpc>
                          <a:spcPct val="115000"/>
                        </a:lnSpc>
                        <a:spcAft>
                          <a:spcPts val="1000"/>
                        </a:spcAft>
                      </a:pPr>
                      <a:r>
                        <a:rPr lang="it-IT" sz="900" b="1" dirty="0" err="1">
                          <a:solidFill>
                            <a:srgbClr val="002060"/>
                          </a:solidFill>
                        </a:rPr>
                        <a:t>Supercapacitors</a:t>
                      </a:r>
                      <a:r>
                        <a:rPr lang="it-IT" sz="900" b="1" dirty="0">
                          <a:solidFill>
                            <a:srgbClr val="002060"/>
                          </a:solidFill>
                        </a:rPr>
                        <a:t> </a:t>
                      </a:r>
                      <a:r>
                        <a:rPr lang="it-IT" sz="900" b="1" dirty="0" err="1">
                          <a:solidFill>
                            <a:srgbClr val="002060"/>
                          </a:solidFill>
                        </a:rPr>
                        <a:t>stack</a:t>
                      </a:r>
                      <a:endParaRPr lang="it-IT" sz="900" b="1" dirty="0">
                        <a:solidFill>
                          <a:srgbClr val="002060"/>
                        </a:solidFill>
                        <a:latin typeface="Times New Roman"/>
                        <a:ea typeface="Times New Roman"/>
                        <a:cs typeface="Times New Roman"/>
                      </a:endParaRPr>
                    </a:p>
                  </a:txBody>
                  <a:tcPr marL="0" marR="0" marT="0" marB="0"/>
                </a:tc>
                <a:tc hMerge="1">
                  <a:txBody>
                    <a:bodyPr/>
                    <a:lstStyle/>
                    <a:p>
                      <a:endParaRPr lang="en-GB"/>
                    </a:p>
                  </a:txBody>
                  <a:tcPr/>
                </a:tc>
                <a:tc hMerge="1">
                  <a:txBody>
                    <a:bodyPr/>
                    <a:lstStyle/>
                    <a:p>
                      <a:endParaRPr lang="en-GB"/>
                    </a:p>
                  </a:txBody>
                  <a:tcPr/>
                </a:tc>
                <a:tc gridSpan="2">
                  <a:txBody>
                    <a:bodyPr/>
                    <a:lstStyle/>
                    <a:p>
                      <a:pPr algn="ctr">
                        <a:lnSpc>
                          <a:spcPct val="115000"/>
                        </a:lnSpc>
                        <a:spcAft>
                          <a:spcPts val="1000"/>
                        </a:spcAft>
                      </a:pPr>
                      <a:r>
                        <a:rPr lang="it-IT" sz="900" b="1" dirty="0" err="1">
                          <a:solidFill>
                            <a:srgbClr val="002060"/>
                          </a:solidFill>
                        </a:rPr>
                        <a:t>Propulsion</a:t>
                      </a:r>
                      <a:r>
                        <a:rPr lang="it-IT" sz="900" b="1" dirty="0">
                          <a:solidFill>
                            <a:srgbClr val="002060"/>
                          </a:solidFill>
                        </a:rPr>
                        <a:t> </a:t>
                      </a:r>
                      <a:r>
                        <a:rPr lang="it-IT" sz="900" b="1" dirty="0" err="1">
                          <a:solidFill>
                            <a:srgbClr val="002060"/>
                          </a:solidFill>
                        </a:rPr>
                        <a:t>unit</a:t>
                      </a:r>
                      <a:endParaRPr lang="it-IT" sz="900" b="1" dirty="0">
                        <a:solidFill>
                          <a:srgbClr val="002060"/>
                        </a:solidFill>
                        <a:latin typeface="Times New Roman"/>
                        <a:ea typeface="Times New Roman"/>
                        <a:cs typeface="Times New Roman"/>
                      </a:endParaRPr>
                    </a:p>
                  </a:txBody>
                  <a:tcPr marL="0" marR="0" marT="0" marB="0"/>
                </a:tc>
                <a:tc hMerge="1">
                  <a:txBody>
                    <a:bodyPr/>
                    <a:lstStyle/>
                    <a:p>
                      <a:endParaRPr lang="en-GB"/>
                    </a:p>
                  </a:txBody>
                  <a:tcPr/>
                </a:tc>
                <a:tc gridSpan="2">
                  <a:txBody>
                    <a:bodyPr/>
                    <a:lstStyle/>
                    <a:p>
                      <a:pPr algn="ctr">
                        <a:lnSpc>
                          <a:spcPct val="115000"/>
                        </a:lnSpc>
                        <a:spcAft>
                          <a:spcPts val="1000"/>
                        </a:spcAft>
                      </a:pPr>
                      <a:r>
                        <a:rPr lang="it-IT" sz="900" b="1" dirty="0" err="1">
                          <a:solidFill>
                            <a:srgbClr val="002060"/>
                          </a:solidFill>
                        </a:rPr>
                        <a:t>Rheostat</a:t>
                      </a:r>
                      <a:endParaRPr lang="it-IT" sz="900" b="1" dirty="0">
                        <a:solidFill>
                          <a:srgbClr val="002060"/>
                        </a:solidFill>
                        <a:latin typeface="Times New Roman"/>
                        <a:ea typeface="Times New Roman"/>
                        <a:cs typeface="Times New Roman"/>
                      </a:endParaRPr>
                    </a:p>
                  </a:txBody>
                  <a:tcPr marL="0" marR="0" marT="0" marB="0"/>
                </a:tc>
                <a:tc hMerge="1">
                  <a:txBody>
                    <a:bodyPr/>
                    <a:lstStyle/>
                    <a:p>
                      <a:endParaRPr lang="en-GB"/>
                    </a:p>
                  </a:txBody>
                  <a:tcPr/>
                </a:tc>
              </a:tr>
              <a:tr h="457081">
                <a:tc rowSpan="2">
                  <a:txBody>
                    <a:bodyPr/>
                    <a:lstStyle/>
                    <a:p>
                      <a:pPr algn="ctr">
                        <a:lnSpc>
                          <a:spcPct val="115000"/>
                        </a:lnSpc>
                        <a:spcAft>
                          <a:spcPts val="1000"/>
                        </a:spcAft>
                      </a:pPr>
                      <a:r>
                        <a:rPr lang="it-IT" sz="900" dirty="0">
                          <a:solidFill>
                            <a:srgbClr val="002060"/>
                          </a:solidFill>
                        </a:rPr>
                        <a:t>Max </a:t>
                      </a:r>
                      <a:r>
                        <a:rPr lang="it-IT" sz="900" dirty="0" err="1">
                          <a:solidFill>
                            <a:srgbClr val="002060"/>
                          </a:solidFill>
                        </a:rPr>
                        <a:t>Voltage</a:t>
                      </a:r>
                      <a:r>
                        <a:rPr lang="it-IT" sz="900" dirty="0">
                          <a:solidFill>
                            <a:srgbClr val="002060"/>
                          </a:solidFill>
                        </a:rPr>
                        <a:t> [V]</a:t>
                      </a:r>
                      <a:endParaRPr lang="it-IT" sz="900" dirty="0">
                        <a:solidFill>
                          <a:srgbClr val="002060"/>
                        </a:solidFill>
                        <a:latin typeface="Times New Roman"/>
                        <a:ea typeface="Times New Roman"/>
                        <a:cs typeface="Times New Roman"/>
                      </a:endParaRPr>
                    </a:p>
                  </a:txBody>
                  <a:tcPr marL="0" marR="0" marT="0" marB="0" anchor="ctr"/>
                </a:tc>
                <a:tc rowSpan="2">
                  <a:txBody>
                    <a:bodyPr/>
                    <a:lstStyle/>
                    <a:p>
                      <a:pPr algn="ctr">
                        <a:lnSpc>
                          <a:spcPct val="115000"/>
                        </a:lnSpc>
                        <a:spcAft>
                          <a:spcPts val="1000"/>
                        </a:spcAft>
                      </a:pPr>
                      <a:r>
                        <a:rPr lang="it-IT" sz="800">
                          <a:solidFill>
                            <a:srgbClr val="002060"/>
                          </a:solidFill>
                        </a:rPr>
                        <a:t>4000</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en-US" sz="800">
                          <a:solidFill>
                            <a:srgbClr val="002060"/>
                          </a:solidFill>
                        </a:rPr>
                        <a:t>N. of modules  in series</a:t>
                      </a:r>
                      <a:endParaRPr lang="it-IT" sz="1100">
                        <a:solidFill>
                          <a:srgbClr val="002060"/>
                        </a:solidFill>
                        <a:latin typeface="Times New Roman"/>
                        <a:ea typeface="Times New Roman"/>
                        <a:cs typeface="Times New Roman"/>
                      </a:endParaRPr>
                    </a:p>
                  </a:txBody>
                  <a:tcPr marL="0" marR="0" marT="0" marB="0" anchor="ctr"/>
                </a:tc>
                <a:tc gridSpan="2">
                  <a:txBody>
                    <a:bodyPr/>
                    <a:lstStyle/>
                    <a:p>
                      <a:pPr algn="ctr">
                        <a:lnSpc>
                          <a:spcPct val="115000"/>
                        </a:lnSpc>
                        <a:spcAft>
                          <a:spcPts val="1000"/>
                        </a:spcAft>
                      </a:pPr>
                      <a:r>
                        <a:rPr lang="it-IT" sz="800">
                          <a:solidFill>
                            <a:srgbClr val="002060"/>
                          </a:solidFill>
                        </a:rPr>
                        <a:t>4</a:t>
                      </a:r>
                      <a:endParaRPr lang="it-IT" sz="1100">
                        <a:solidFill>
                          <a:srgbClr val="002060"/>
                        </a:solidFill>
                        <a:latin typeface="Times New Roman"/>
                        <a:ea typeface="Times New Roman"/>
                        <a:cs typeface="Times New Roman"/>
                      </a:endParaRPr>
                    </a:p>
                  </a:txBody>
                  <a:tcPr marL="0" marR="0" marT="0" marB="0" anchor="ctr"/>
                </a:tc>
                <a:tc hMerge="1">
                  <a:txBody>
                    <a:bodyPr/>
                    <a:lstStyle/>
                    <a:p>
                      <a:endParaRPr lang="en-GB"/>
                    </a:p>
                  </a:txBody>
                  <a:tcPr/>
                </a:tc>
                <a:tc rowSpan="2">
                  <a:txBody>
                    <a:bodyPr/>
                    <a:lstStyle/>
                    <a:p>
                      <a:pPr algn="ctr">
                        <a:lnSpc>
                          <a:spcPct val="115000"/>
                        </a:lnSpc>
                        <a:spcAft>
                          <a:spcPts val="1000"/>
                        </a:spcAft>
                      </a:pPr>
                      <a:r>
                        <a:rPr lang="it-IT" sz="800" dirty="0">
                          <a:solidFill>
                            <a:srgbClr val="002060"/>
                          </a:solidFill>
                        </a:rPr>
                        <a:t>N. </a:t>
                      </a:r>
                      <a:r>
                        <a:rPr lang="it-IT" sz="800" dirty="0" err="1">
                          <a:solidFill>
                            <a:srgbClr val="002060"/>
                          </a:solidFill>
                        </a:rPr>
                        <a:t>of</a:t>
                      </a:r>
                      <a:r>
                        <a:rPr lang="it-IT" sz="800" dirty="0">
                          <a:solidFill>
                            <a:srgbClr val="002060"/>
                          </a:solidFill>
                        </a:rPr>
                        <a:t> </a:t>
                      </a:r>
                      <a:r>
                        <a:rPr lang="it-IT" sz="800" dirty="0" err="1">
                          <a:solidFill>
                            <a:srgbClr val="002060"/>
                          </a:solidFill>
                        </a:rPr>
                        <a:t>inverters</a:t>
                      </a:r>
                      <a:endParaRPr lang="it-IT" sz="1100" dirty="0">
                        <a:solidFill>
                          <a:srgbClr val="002060"/>
                        </a:solidFill>
                        <a:latin typeface="Times New Roman"/>
                        <a:ea typeface="Times New Roman"/>
                        <a:cs typeface="Times New Roman"/>
                      </a:endParaRPr>
                    </a:p>
                  </a:txBody>
                  <a:tcPr marL="0" marR="0" marT="0" marB="0" anchor="ctr"/>
                </a:tc>
                <a:tc rowSpan="2">
                  <a:txBody>
                    <a:bodyPr/>
                    <a:lstStyle/>
                    <a:p>
                      <a:pPr algn="ctr">
                        <a:lnSpc>
                          <a:spcPct val="115000"/>
                        </a:lnSpc>
                        <a:spcAft>
                          <a:spcPts val="1000"/>
                        </a:spcAft>
                      </a:pPr>
                      <a:r>
                        <a:rPr lang="it-IT" sz="800">
                          <a:solidFill>
                            <a:srgbClr val="002060"/>
                          </a:solidFill>
                        </a:rPr>
                        <a:t>1</a:t>
                      </a:r>
                      <a:endParaRPr lang="it-IT" sz="1100">
                        <a:solidFill>
                          <a:srgbClr val="002060"/>
                        </a:solidFill>
                        <a:latin typeface="Times New Roman"/>
                        <a:ea typeface="Times New Roman"/>
                        <a:cs typeface="Times New Roman"/>
                      </a:endParaRPr>
                    </a:p>
                  </a:txBody>
                  <a:tcPr marL="0" marR="0" marT="0" marB="0" anchor="ctr"/>
                </a:tc>
                <a:tc rowSpan="2">
                  <a:txBody>
                    <a:bodyPr/>
                    <a:lstStyle/>
                    <a:p>
                      <a:pPr algn="ctr">
                        <a:lnSpc>
                          <a:spcPct val="115000"/>
                        </a:lnSpc>
                        <a:spcAft>
                          <a:spcPts val="1000"/>
                        </a:spcAft>
                      </a:pPr>
                      <a:r>
                        <a:rPr lang="it-IT" sz="800">
                          <a:solidFill>
                            <a:srgbClr val="002060"/>
                          </a:solidFill>
                        </a:rPr>
                        <a:t>Total resistance [Ω]</a:t>
                      </a:r>
                      <a:endParaRPr lang="it-IT" sz="1100">
                        <a:solidFill>
                          <a:srgbClr val="002060"/>
                        </a:solidFill>
                        <a:latin typeface="Times New Roman"/>
                        <a:ea typeface="Times New Roman"/>
                        <a:cs typeface="Times New Roman"/>
                      </a:endParaRPr>
                    </a:p>
                  </a:txBody>
                  <a:tcPr marL="0" marR="0" marT="0" marB="0" anchor="ctr"/>
                </a:tc>
                <a:tc rowSpan="2">
                  <a:txBody>
                    <a:bodyPr/>
                    <a:lstStyle/>
                    <a:p>
                      <a:pPr algn="ctr">
                        <a:lnSpc>
                          <a:spcPct val="115000"/>
                        </a:lnSpc>
                        <a:spcAft>
                          <a:spcPts val="1000"/>
                        </a:spcAft>
                      </a:pPr>
                      <a:r>
                        <a:rPr lang="it-IT" sz="800">
                          <a:solidFill>
                            <a:srgbClr val="002060"/>
                          </a:solidFill>
                        </a:rPr>
                        <a:t>0.6</a:t>
                      </a:r>
                      <a:endParaRPr lang="it-IT" sz="1100">
                        <a:solidFill>
                          <a:srgbClr val="002060"/>
                        </a:solidFill>
                        <a:latin typeface="Times New Roman"/>
                        <a:ea typeface="Times New Roman"/>
                        <a:cs typeface="Times New Roman"/>
                      </a:endParaRPr>
                    </a:p>
                  </a:txBody>
                  <a:tcPr marL="0" marR="0" marT="0" marB="0" anchor="ctr"/>
                </a:tc>
              </a:tr>
              <a:tr h="225977">
                <a:tc vMerge="1">
                  <a:txBody>
                    <a:bodyPr/>
                    <a:lstStyle/>
                    <a:p>
                      <a:endParaRPr lang="en-GB"/>
                    </a:p>
                  </a:txBody>
                  <a:tcPr/>
                </a:tc>
                <a:tc vMerge="1">
                  <a:txBody>
                    <a:bodyPr/>
                    <a:lstStyle/>
                    <a:p>
                      <a:endParaRPr lang="en-GB"/>
                    </a:p>
                  </a:txBody>
                  <a:tcPr/>
                </a:tc>
                <a:tc gridSpan="3">
                  <a:txBody>
                    <a:bodyPr/>
                    <a:lstStyle/>
                    <a:p>
                      <a:pPr algn="ctr">
                        <a:lnSpc>
                          <a:spcPct val="115000"/>
                        </a:lnSpc>
                        <a:spcAft>
                          <a:spcPts val="1000"/>
                        </a:spcAft>
                      </a:pPr>
                      <a:r>
                        <a:rPr lang="it-IT" sz="800">
                          <a:solidFill>
                            <a:srgbClr val="002060"/>
                          </a:solidFill>
                        </a:rPr>
                        <a:t>Data of eachmodule</a:t>
                      </a:r>
                      <a:endParaRPr lang="it-IT" sz="1100">
                        <a:solidFill>
                          <a:srgbClr val="002060"/>
                        </a:solidFill>
                        <a:latin typeface="Times New Roman"/>
                        <a:ea typeface="Times New Roman"/>
                        <a:cs typeface="Times New Roman"/>
                      </a:endParaRPr>
                    </a:p>
                  </a:txBody>
                  <a:tcPr marL="0" marR="0" marT="0" marB="0" anchor="ctr"/>
                </a:tc>
                <a:tc hMerge="1">
                  <a:txBody>
                    <a:bodyPr/>
                    <a:lstStyle/>
                    <a:p>
                      <a:endParaRPr lang="en-GB"/>
                    </a:p>
                  </a:txBody>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457081">
                <a:tc>
                  <a:txBody>
                    <a:bodyPr/>
                    <a:lstStyle/>
                    <a:p>
                      <a:pPr algn="ctr">
                        <a:lnSpc>
                          <a:spcPct val="115000"/>
                        </a:lnSpc>
                        <a:spcAft>
                          <a:spcPts val="1000"/>
                        </a:spcAft>
                      </a:pPr>
                      <a:r>
                        <a:rPr lang="it-IT" sz="900" dirty="0">
                          <a:solidFill>
                            <a:srgbClr val="002060"/>
                          </a:solidFill>
                        </a:rPr>
                        <a:t>Max </a:t>
                      </a:r>
                      <a:r>
                        <a:rPr lang="it-IT" sz="900" dirty="0" err="1">
                          <a:solidFill>
                            <a:srgbClr val="002060"/>
                          </a:solidFill>
                        </a:rPr>
                        <a:t>peak</a:t>
                      </a:r>
                      <a:r>
                        <a:rPr lang="it-IT" sz="900" dirty="0">
                          <a:solidFill>
                            <a:srgbClr val="002060"/>
                          </a:solidFill>
                        </a:rPr>
                        <a:t> </a:t>
                      </a:r>
                      <a:r>
                        <a:rPr lang="it-IT" sz="900" dirty="0" err="1">
                          <a:solidFill>
                            <a:srgbClr val="002060"/>
                          </a:solidFill>
                        </a:rPr>
                        <a:t>Power</a:t>
                      </a:r>
                      <a:r>
                        <a:rPr lang="it-IT" sz="900" dirty="0">
                          <a:solidFill>
                            <a:srgbClr val="002060"/>
                          </a:solidFill>
                        </a:rPr>
                        <a:t>  [MW]</a:t>
                      </a:r>
                      <a:endParaRPr lang="it-IT" sz="900" dirty="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dirty="0">
                          <a:solidFill>
                            <a:srgbClr val="002060"/>
                          </a:solidFill>
                        </a:rPr>
                        <a:t>16</a:t>
                      </a:r>
                      <a:endParaRPr lang="it-IT" sz="1100" dirty="0">
                        <a:solidFill>
                          <a:srgbClr val="002060"/>
                        </a:solidFill>
                        <a:latin typeface="Times New Roman"/>
                        <a:ea typeface="Times New Roman"/>
                        <a:cs typeface="Times New Roman"/>
                      </a:endParaRPr>
                    </a:p>
                  </a:txBody>
                  <a:tcPr marL="0" marR="0" marT="0" marB="0" anchor="ctr"/>
                </a:tc>
                <a:tc gridSpan="2">
                  <a:txBody>
                    <a:bodyPr/>
                    <a:lstStyle/>
                    <a:p>
                      <a:pPr algn="ctr">
                        <a:lnSpc>
                          <a:spcPct val="115000"/>
                        </a:lnSpc>
                        <a:spcAft>
                          <a:spcPts val="1000"/>
                        </a:spcAft>
                      </a:pPr>
                      <a:r>
                        <a:rPr lang="it-IT" sz="800">
                          <a:solidFill>
                            <a:srgbClr val="002060"/>
                          </a:solidFill>
                        </a:rPr>
                        <a:t>Ratedvoltage [V]</a:t>
                      </a:r>
                      <a:endParaRPr lang="it-IT" sz="1100">
                        <a:solidFill>
                          <a:srgbClr val="002060"/>
                        </a:solidFill>
                        <a:latin typeface="Times New Roman"/>
                        <a:ea typeface="Times New Roman"/>
                        <a:cs typeface="Times New Roman"/>
                      </a:endParaRPr>
                    </a:p>
                  </a:txBody>
                  <a:tcPr marL="0" marR="0" marT="0" marB="0" anchor="ctr"/>
                </a:tc>
                <a:tc hMerge="1">
                  <a:txBody>
                    <a:bodyPr/>
                    <a:lstStyle/>
                    <a:p>
                      <a:pPr algn="ctr">
                        <a:lnSpc>
                          <a:spcPct val="115000"/>
                        </a:lnSpc>
                        <a:spcAft>
                          <a:spcPts val="1000"/>
                        </a:spcAft>
                      </a:pPr>
                      <a:endParaRPr lang="it-IT" sz="1100">
                        <a:latin typeface="Times New Roman"/>
                        <a:ea typeface="Times New Roman"/>
                        <a:cs typeface="Times New Roman"/>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002060"/>
                          </a:solidFill>
                        </a:rPr>
                        <a:t>125</a:t>
                      </a:r>
                      <a:endParaRPr lang="it-IT" sz="1100" dirty="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N. of motors</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2</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Step resistance [Ω]</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0.06</a:t>
                      </a:r>
                      <a:endParaRPr lang="it-IT" sz="1100">
                        <a:solidFill>
                          <a:srgbClr val="002060"/>
                        </a:solidFill>
                        <a:latin typeface="Times New Roman"/>
                        <a:ea typeface="Times New Roman"/>
                        <a:cs typeface="Times New Roman"/>
                      </a:endParaRPr>
                    </a:p>
                  </a:txBody>
                  <a:tcPr marL="0" marR="0" marT="0" marB="0" anchor="ctr"/>
                </a:tc>
              </a:tr>
              <a:tr h="656647">
                <a:tc>
                  <a:txBody>
                    <a:bodyPr/>
                    <a:lstStyle/>
                    <a:p>
                      <a:pPr algn="ctr">
                        <a:lnSpc>
                          <a:spcPct val="115000"/>
                        </a:lnSpc>
                        <a:spcAft>
                          <a:spcPts val="1000"/>
                        </a:spcAft>
                      </a:pPr>
                      <a:r>
                        <a:rPr lang="it-IT" sz="900">
                          <a:solidFill>
                            <a:srgbClr val="002060"/>
                          </a:solidFill>
                        </a:rPr>
                        <a:t>Max peak Current [A]</a:t>
                      </a:r>
                      <a:endParaRPr lang="it-IT" sz="9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dirty="0">
                          <a:solidFill>
                            <a:srgbClr val="002060"/>
                          </a:solidFill>
                        </a:rPr>
                        <a:t>1000</a:t>
                      </a:r>
                      <a:endParaRPr lang="it-IT" sz="1100" dirty="0">
                        <a:solidFill>
                          <a:srgbClr val="002060"/>
                        </a:solidFill>
                        <a:latin typeface="Times New Roman"/>
                        <a:ea typeface="Times New Roman"/>
                        <a:cs typeface="Times New Roman"/>
                      </a:endParaRPr>
                    </a:p>
                  </a:txBody>
                  <a:tcPr marL="0" marR="0" marT="0" marB="0" anchor="ctr"/>
                </a:tc>
                <a:tc gridSpan="2">
                  <a:txBody>
                    <a:bodyPr/>
                    <a:lstStyle/>
                    <a:p>
                      <a:pPr algn="ctr">
                        <a:lnSpc>
                          <a:spcPct val="115000"/>
                        </a:lnSpc>
                        <a:spcAft>
                          <a:spcPts val="1000"/>
                        </a:spcAft>
                      </a:pPr>
                      <a:r>
                        <a:rPr lang="it-IT" sz="800">
                          <a:solidFill>
                            <a:srgbClr val="002060"/>
                          </a:solidFill>
                        </a:rPr>
                        <a:t>Capacitance</a:t>
                      </a:r>
                      <a:endParaRPr lang="it-IT" sz="1100">
                        <a:solidFill>
                          <a:srgbClr val="002060"/>
                        </a:solidFill>
                      </a:endParaRPr>
                    </a:p>
                    <a:p>
                      <a:pPr algn="ctr">
                        <a:lnSpc>
                          <a:spcPct val="115000"/>
                        </a:lnSpc>
                        <a:spcAft>
                          <a:spcPts val="1000"/>
                        </a:spcAft>
                      </a:pPr>
                      <a:r>
                        <a:rPr lang="it-IT" sz="800">
                          <a:solidFill>
                            <a:srgbClr val="002060"/>
                          </a:solidFill>
                        </a:rPr>
                        <a:t>[F]</a:t>
                      </a:r>
                      <a:endParaRPr lang="it-IT" sz="1100">
                        <a:solidFill>
                          <a:srgbClr val="002060"/>
                        </a:solidFill>
                        <a:latin typeface="Times New Roman"/>
                        <a:ea typeface="Times New Roman"/>
                        <a:cs typeface="Times New Roman"/>
                      </a:endParaRPr>
                    </a:p>
                  </a:txBody>
                  <a:tcPr marL="0" marR="0" marT="0" marB="0" anchor="ctr"/>
                </a:tc>
                <a:tc hMerge="1">
                  <a:txBody>
                    <a:bodyPr/>
                    <a:lstStyle/>
                    <a:p>
                      <a:pPr algn="ctr">
                        <a:lnSpc>
                          <a:spcPct val="115000"/>
                        </a:lnSpc>
                        <a:spcAft>
                          <a:spcPts val="1000"/>
                        </a:spcAft>
                      </a:pPr>
                      <a:endParaRPr lang="it-IT" sz="1100">
                        <a:latin typeface="Times New Roman"/>
                        <a:ea typeface="Times New Roman"/>
                        <a:cs typeface="Times New Roman"/>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15000"/>
                        </a:lnSpc>
                        <a:spcAft>
                          <a:spcPts val="1000"/>
                        </a:spcAft>
                      </a:pPr>
                      <a:r>
                        <a:rPr lang="it-IT" sz="800">
                          <a:solidFill>
                            <a:srgbClr val="002060"/>
                          </a:solidFill>
                        </a:rPr>
                        <a:t>63</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Type of motors</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IM</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en-US" sz="800">
                          <a:solidFill>
                            <a:srgbClr val="002060"/>
                          </a:solidFill>
                        </a:rPr>
                        <a:t>N. of contactors</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10</a:t>
                      </a:r>
                      <a:endParaRPr lang="it-IT" sz="1100">
                        <a:solidFill>
                          <a:srgbClr val="002060"/>
                        </a:solidFill>
                        <a:latin typeface="Times New Roman"/>
                        <a:ea typeface="Times New Roman"/>
                        <a:cs typeface="Times New Roman"/>
                      </a:endParaRPr>
                    </a:p>
                  </a:txBody>
                  <a:tcPr marL="0" marR="0" marT="0" marB="0" anchor="ctr"/>
                </a:tc>
              </a:tr>
              <a:tr h="814566">
                <a:tc>
                  <a:txBody>
                    <a:bodyPr/>
                    <a:lstStyle/>
                    <a:p>
                      <a:pPr algn="ctr">
                        <a:lnSpc>
                          <a:spcPct val="115000"/>
                        </a:lnSpc>
                        <a:spcAft>
                          <a:spcPts val="0"/>
                        </a:spcAft>
                      </a:pPr>
                      <a:r>
                        <a:rPr lang="it-IT" sz="900" dirty="0" err="1">
                          <a:solidFill>
                            <a:srgbClr val="002060"/>
                          </a:solidFill>
                        </a:rPr>
                        <a:t>Catenary</a:t>
                      </a:r>
                      <a:r>
                        <a:rPr lang="it-IT" sz="900" dirty="0">
                          <a:solidFill>
                            <a:srgbClr val="002060"/>
                          </a:solidFill>
                        </a:rPr>
                        <a:t> DC </a:t>
                      </a:r>
                      <a:r>
                        <a:rPr lang="it-IT" sz="900" dirty="0" err="1">
                          <a:solidFill>
                            <a:srgbClr val="002060"/>
                          </a:solidFill>
                        </a:rPr>
                        <a:t>Voltage</a:t>
                      </a:r>
                      <a:r>
                        <a:rPr lang="it-IT" sz="900" dirty="0">
                          <a:solidFill>
                            <a:srgbClr val="002060"/>
                          </a:solidFill>
                        </a:rPr>
                        <a:t> [V]</a:t>
                      </a:r>
                      <a:endParaRPr lang="it-IT" sz="900" dirty="0">
                        <a:solidFill>
                          <a:srgbClr val="002060"/>
                        </a:solidFill>
                        <a:latin typeface="Times New Roman"/>
                        <a:ea typeface="Times New Roman"/>
                      </a:endParaRPr>
                    </a:p>
                  </a:txBody>
                  <a:tcPr marL="0" marR="0" marT="0" marB="0" anchor="ctr"/>
                </a:tc>
                <a:tc>
                  <a:txBody>
                    <a:bodyPr/>
                    <a:lstStyle/>
                    <a:p>
                      <a:pPr algn="ctr">
                        <a:lnSpc>
                          <a:spcPct val="115000"/>
                        </a:lnSpc>
                        <a:spcAft>
                          <a:spcPts val="1000"/>
                        </a:spcAft>
                      </a:pPr>
                      <a:r>
                        <a:rPr lang="it-IT" sz="800" dirty="0">
                          <a:solidFill>
                            <a:srgbClr val="002060"/>
                          </a:solidFill>
                        </a:rPr>
                        <a:t>750</a:t>
                      </a:r>
                      <a:endParaRPr lang="it-IT" sz="1100" dirty="0">
                        <a:solidFill>
                          <a:srgbClr val="002060"/>
                        </a:solidFill>
                        <a:latin typeface="Times New Roman"/>
                        <a:ea typeface="Times New Roman"/>
                        <a:cs typeface="Times New Roman"/>
                      </a:endParaRPr>
                    </a:p>
                  </a:txBody>
                  <a:tcPr marL="0" marR="0" marT="0" marB="0" anchor="ctr"/>
                </a:tc>
                <a:tc gridSpan="2">
                  <a:txBody>
                    <a:bodyPr/>
                    <a:lstStyle/>
                    <a:p>
                      <a:pPr algn="ctr">
                        <a:lnSpc>
                          <a:spcPct val="115000"/>
                        </a:lnSpc>
                        <a:spcAft>
                          <a:spcPts val="1000"/>
                        </a:spcAft>
                      </a:pPr>
                      <a:r>
                        <a:rPr lang="it-IT" sz="800">
                          <a:solidFill>
                            <a:srgbClr val="002060"/>
                          </a:solidFill>
                        </a:rPr>
                        <a:t>Energy</a:t>
                      </a:r>
                      <a:endParaRPr lang="it-IT" sz="1100">
                        <a:solidFill>
                          <a:srgbClr val="002060"/>
                        </a:solidFill>
                      </a:endParaRPr>
                    </a:p>
                    <a:p>
                      <a:pPr algn="ctr">
                        <a:lnSpc>
                          <a:spcPct val="115000"/>
                        </a:lnSpc>
                        <a:spcAft>
                          <a:spcPts val="1000"/>
                        </a:spcAft>
                      </a:pPr>
                      <a:r>
                        <a:rPr lang="it-IT" sz="800">
                          <a:solidFill>
                            <a:srgbClr val="002060"/>
                          </a:solidFill>
                        </a:rPr>
                        <a:t>[Wh]</a:t>
                      </a:r>
                      <a:endParaRPr lang="it-IT" sz="1100">
                        <a:solidFill>
                          <a:srgbClr val="002060"/>
                        </a:solidFill>
                        <a:latin typeface="Times New Roman"/>
                        <a:ea typeface="Times New Roman"/>
                        <a:cs typeface="Times New Roman"/>
                      </a:endParaRPr>
                    </a:p>
                  </a:txBody>
                  <a:tcPr marL="0" marR="0" marT="0" marB="0" anchor="ctr"/>
                </a:tc>
                <a:tc hMerge="1">
                  <a:txBody>
                    <a:bodyPr/>
                    <a:lstStyle/>
                    <a:p>
                      <a:pPr algn="ctr">
                        <a:lnSpc>
                          <a:spcPct val="115000"/>
                        </a:lnSpc>
                        <a:spcAft>
                          <a:spcPts val="0"/>
                        </a:spcAft>
                      </a:pPr>
                      <a:endParaRPr lang="it-IT" sz="1200">
                        <a:latin typeface="FTYEO T+ Myriad Pro"/>
                        <a:ea typeface="Times New Roman"/>
                        <a:cs typeface="Times New Roman"/>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15000"/>
                        </a:lnSpc>
                        <a:spcAft>
                          <a:spcPts val="0"/>
                        </a:spcAft>
                      </a:pPr>
                      <a:r>
                        <a:rPr lang="it-IT" sz="800">
                          <a:solidFill>
                            <a:srgbClr val="002060"/>
                          </a:solidFill>
                        </a:rPr>
                        <a:t>136</a:t>
                      </a:r>
                      <a:endParaRPr lang="it-IT" sz="1200">
                        <a:solidFill>
                          <a:srgbClr val="002060"/>
                        </a:solidFill>
                        <a:latin typeface="FTYEO T+ Myriad Pro"/>
                        <a:ea typeface="Times New Roman"/>
                        <a:cs typeface="Times New Roman"/>
                      </a:endParaRPr>
                    </a:p>
                  </a:txBody>
                  <a:tcPr marL="0" marR="0" marT="0" marB="0" anchor="ctr"/>
                </a:tc>
                <a:tc>
                  <a:txBody>
                    <a:bodyPr/>
                    <a:lstStyle/>
                    <a:p>
                      <a:pPr algn="ctr">
                        <a:lnSpc>
                          <a:spcPct val="115000"/>
                        </a:lnSpc>
                        <a:spcAft>
                          <a:spcPts val="1000"/>
                        </a:spcAft>
                      </a:pPr>
                      <a:r>
                        <a:rPr lang="en-US" sz="800">
                          <a:solidFill>
                            <a:srgbClr val="002060"/>
                          </a:solidFill>
                        </a:rPr>
                        <a:t>Rated power of</a:t>
                      </a:r>
                      <a:endParaRPr lang="it-IT" sz="1100">
                        <a:solidFill>
                          <a:srgbClr val="002060"/>
                        </a:solidFill>
                      </a:endParaRPr>
                    </a:p>
                    <a:p>
                      <a:pPr algn="ctr">
                        <a:lnSpc>
                          <a:spcPct val="115000"/>
                        </a:lnSpc>
                        <a:spcAft>
                          <a:spcPts val="1000"/>
                        </a:spcAft>
                      </a:pPr>
                      <a:r>
                        <a:rPr lang="en-US" sz="800">
                          <a:solidFill>
                            <a:srgbClr val="002060"/>
                          </a:solidFill>
                        </a:rPr>
                        <a:t>each motor [kW]</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145</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en-US" sz="800">
                          <a:solidFill>
                            <a:srgbClr val="002060"/>
                          </a:solidFill>
                        </a:rPr>
                        <a:t>Max Current [A]</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dirty="0">
                          <a:solidFill>
                            <a:srgbClr val="002060"/>
                          </a:solidFill>
                        </a:rPr>
                        <a:t>250</a:t>
                      </a:r>
                      <a:endParaRPr lang="it-IT" sz="1100" dirty="0">
                        <a:solidFill>
                          <a:srgbClr val="002060"/>
                        </a:solidFill>
                        <a:latin typeface="Times New Roman"/>
                        <a:ea typeface="Times New Roman"/>
                        <a:cs typeface="Times New Roman"/>
                      </a:endParaRPr>
                    </a:p>
                  </a:txBody>
                  <a:tcPr marL="0" marR="0" marT="0" marB="0" anchor="ctr"/>
                </a:tc>
              </a:tr>
              <a:tr h="686737">
                <a:tc>
                  <a:txBody>
                    <a:bodyPr/>
                    <a:lstStyle/>
                    <a:p>
                      <a:pPr algn="ctr">
                        <a:lnSpc>
                          <a:spcPct val="115000"/>
                        </a:lnSpc>
                        <a:spcAft>
                          <a:spcPts val="1000"/>
                        </a:spcAft>
                      </a:pPr>
                      <a:endParaRPr lang="it-IT" sz="8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endParaRPr lang="it-IT" sz="800" dirty="0">
                        <a:solidFill>
                          <a:srgbClr val="002060"/>
                        </a:solidFill>
                        <a:latin typeface="Times New Roman"/>
                        <a:ea typeface="Times New Roman"/>
                        <a:cs typeface="Times New Roman"/>
                      </a:endParaRPr>
                    </a:p>
                  </a:txBody>
                  <a:tcPr marL="0" marR="0" marT="0" marB="0" anchor="ctr"/>
                </a:tc>
                <a:tc gridSpan="2">
                  <a:txBody>
                    <a:bodyPr/>
                    <a:lstStyle/>
                    <a:p>
                      <a:pPr algn="ctr">
                        <a:lnSpc>
                          <a:spcPct val="115000"/>
                        </a:lnSpc>
                        <a:spcAft>
                          <a:spcPts val="1000"/>
                        </a:spcAft>
                      </a:pPr>
                      <a:r>
                        <a:rPr lang="it-IT" sz="800">
                          <a:solidFill>
                            <a:srgbClr val="002060"/>
                          </a:solidFill>
                        </a:rPr>
                        <a:t>Weight</a:t>
                      </a:r>
                      <a:endParaRPr lang="it-IT" sz="1100">
                        <a:solidFill>
                          <a:srgbClr val="002060"/>
                        </a:solidFill>
                      </a:endParaRPr>
                    </a:p>
                    <a:p>
                      <a:pPr algn="ctr">
                        <a:lnSpc>
                          <a:spcPct val="115000"/>
                        </a:lnSpc>
                        <a:spcAft>
                          <a:spcPts val="1000"/>
                        </a:spcAft>
                      </a:pPr>
                      <a:r>
                        <a:rPr lang="it-IT" sz="800">
                          <a:solidFill>
                            <a:srgbClr val="002060"/>
                          </a:solidFill>
                        </a:rPr>
                        <a:t>[kg]</a:t>
                      </a:r>
                      <a:endParaRPr lang="it-IT" sz="1100">
                        <a:solidFill>
                          <a:srgbClr val="002060"/>
                        </a:solidFill>
                        <a:latin typeface="Times New Roman"/>
                        <a:ea typeface="Times New Roman"/>
                        <a:cs typeface="Times New Roman"/>
                      </a:endParaRPr>
                    </a:p>
                  </a:txBody>
                  <a:tcPr marL="0" marR="0" marT="0" marB="0" anchor="ctr"/>
                </a:tc>
                <a:tc hMerge="1">
                  <a:txBody>
                    <a:bodyPr/>
                    <a:lstStyle/>
                    <a:p>
                      <a:pPr algn="ctr">
                        <a:lnSpc>
                          <a:spcPct val="115000"/>
                        </a:lnSpc>
                        <a:spcAft>
                          <a:spcPts val="1000"/>
                        </a:spcAft>
                      </a:pPr>
                      <a:endParaRPr lang="it-IT" sz="1100">
                        <a:latin typeface="Times New Roman"/>
                        <a:ea typeface="Times New Roman"/>
                        <a:cs typeface="Times New Roman"/>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15000"/>
                        </a:lnSpc>
                        <a:spcAft>
                          <a:spcPts val="1000"/>
                        </a:spcAft>
                      </a:pPr>
                      <a:r>
                        <a:rPr lang="it-IT" sz="800">
                          <a:solidFill>
                            <a:srgbClr val="002060"/>
                          </a:solidFill>
                        </a:rPr>
                        <a:t>59.5</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0"/>
                        </a:spcAft>
                      </a:pPr>
                      <a:r>
                        <a:rPr lang="it-IT" sz="800" dirty="0">
                          <a:solidFill>
                            <a:srgbClr val="002060"/>
                          </a:solidFill>
                        </a:rPr>
                        <a:t>VSI </a:t>
                      </a:r>
                      <a:r>
                        <a:rPr lang="it-IT" sz="800" dirty="0" err="1" smtClean="0">
                          <a:solidFill>
                            <a:srgbClr val="002060"/>
                          </a:solidFill>
                        </a:rPr>
                        <a:t>switching</a:t>
                      </a:r>
                      <a:endParaRPr lang="it-IT" sz="800" dirty="0" smtClean="0">
                        <a:solidFill>
                          <a:srgbClr val="002060"/>
                        </a:solidFill>
                      </a:endParaRPr>
                    </a:p>
                    <a:p>
                      <a:pPr algn="ctr">
                        <a:lnSpc>
                          <a:spcPct val="115000"/>
                        </a:lnSpc>
                        <a:spcAft>
                          <a:spcPts val="0"/>
                        </a:spcAft>
                      </a:pPr>
                      <a:r>
                        <a:rPr lang="it-IT" sz="800" dirty="0" err="1" smtClean="0">
                          <a:solidFill>
                            <a:srgbClr val="002060"/>
                          </a:solidFill>
                        </a:rPr>
                        <a:t>frequency</a:t>
                      </a:r>
                      <a:r>
                        <a:rPr lang="it-IT" sz="800" dirty="0" smtClean="0">
                          <a:solidFill>
                            <a:srgbClr val="002060"/>
                          </a:solidFill>
                        </a:rPr>
                        <a:t> </a:t>
                      </a:r>
                      <a:r>
                        <a:rPr lang="it-IT" sz="800" dirty="0">
                          <a:solidFill>
                            <a:srgbClr val="002060"/>
                          </a:solidFill>
                        </a:rPr>
                        <a:t>[kHz]</a:t>
                      </a:r>
                      <a:endParaRPr lang="it-IT" sz="1200" dirty="0">
                        <a:solidFill>
                          <a:srgbClr val="002060"/>
                        </a:solidFill>
                        <a:latin typeface="Times New Roman"/>
                        <a:ea typeface="Times New Roman"/>
                      </a:endParaRPr>
                    </a:p>
                  </a:txBody>
                  <a:tcPr marL="0" marR="0" marT="0" marB="0" anchor="ctr"/>
                </a:tc>
                <a:tc>
                  <a:txBody>
                    <a:bodyPr/>
                    <a:lstStyle/>
                    <a:p>
                      <a:pPr algn="ctr">
                        <a:lnSpc>
                          <a:spcPct val="115000"/>
                        </a:lnSpc>
                        <a:spcAft>
                          <a:spcPts val="1000"/>
                        </a:spcAft>
                      </a:pPr>
                      <a:r>
                        <a:rPr lang="it-IT" sz="800">
                          <a:solidFill>
                            <a:srgbClr val="002060"/>
                          </a:solidFill>
                        </a:rPr>
                        <a:t>1</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endParaRPr lang="it-IT" sz="8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endParaRPr lang="it-IT" sz="800">
                        <a:solidFill>
                          <a:srgbClr val="002060"/>
                        </a:solidFill>
                        <a:latin typeface="Times New Roman"/>
                        <a:ea typeface="Times New Roman"/>
                        <a:cs typeface="Times New Roman"/>
                      </a:endParaRPr>
                    </a:p>
                  </a:txBody>
                  <a:tcPr marL="0" marR="0" marT="0" marB="0" anchor="ctr"/>
                </a:tc>
              </a:tr>
              <a:tr h="304721">
                <a:tc>
                  <a:txBody>
                    <a:bodyPr/>
                    <a:lstStyle/>
                    <a:p>
                      <a:pPr algn="ctr">
                        <a:lnSpc>
                          <a:spcPct val="115000"/>
                        </a:lnSpc>
                        <a:spcAft>
                          <a:spcPts val="0"/>
                        </a:spcAft>
                      </a:pPr>
                      <a:endParaRPr lang="it-IT" sz="800">
                        <a:solidFill>
                          <a:srgbClr val="002060"/>
                        </a:solidFill>
                        <a:latin typeface="Times New Roman"/>
                        <a:ea typeface="Times New Roman"/>
                      </a:endParaRPr>
                    </a:p>
                  </a:txBody>
                  <a:tcPr marL="0" marR="0" marT="0" marB="0" anchor="ctr"/>
                </a:tc>
                <a:tc>
                  <a:txBody>
                    <a:bodyPr/>
                    <a:lstStyle/>
                    <a:p>
                      <a:pPr algn="ctr">
                        <a:lnSpc>
                          <a:spcPct val="115000"/>
                        </a:lnSpc>
                        <a:spcAft>
                          <a:spcPts val="1000"/>
                        </a:spcAft>
                      </a:pPr>
                      <a:endParaRPr lang="it-IT" sz="800">
                        <a:solidFill>
                          <a:srgbClr val="002060"/>
                        </a:solidFill>
                        <a:latin typeface="Times New Roman"/>
                        <a:ea typeface="Times New Roman"/>
                        <a:cs typeface="Times New Roman"/>
                      </a:endParaRPr>
                    </a:p>
                  </a:txBody>
                  <a:tcPr marL="0" marR="0" marT="0" marB="0" anchor="ctr"/>
                </a:tc>
                <a:tc gridSpan="2">
                  <a:txBody>
                    <a:bodyPr/>
                    <a:lstStyle/>
                    <a:p>
                      <a:pPr algn="ctr">
                        <a:lnSpc>
                          <a:spcPct val="115000"/>
                        </a:lnSpc>
                        <a:spcAft>
                          <a:spcPts val="1000"/>
                        </a:spcAft>
                      </a:pPr>
                      <a:r>
                        <a:rPr lang="it-IT" sz="800" dirty="0">
                          <a:solidFill>
                            <a:srgbClr val="002060"/>
                          </a:solidFill>
                        </a:rPr>
                        <a:t>Volume [m</a:t>
                      </a:r>
                      <a:r>
                        <a:rPr lang="it-IT" sz="800" baseline="30000" dirty="0">
                          <a:solidFill>
                            <a:srgbClr val="002060"/>
                          </a:solidFill>
                        </a:rPr>
                        <a:t>3</a:t>
                      </a:r>
                      <a:r>
                        <a:rPr lang="it-IT" sz="800" dirty="0">
                          <a:solidFill>
                            <a:srgbClr val="002060"/>
                          </a:solidFill>
                        </a:rPr>
                        <a:t>]</a:t>
                      </a:r>
                      <a:endParaRPr lang="it-IT" sz="1100" dirty="0">
                        <a:solidFill>
                          <a:srgbClr val="002060"/>
                        </a:solidFill>
                        <a:latin typeface="Times New Roman"/>
                        <a:ea typeface="Times New Roman"/>
                        <a:cs typeface="Times New Roman"/>
                      </a:endParaRPr>
                    </a:p>
                  </a:txBody>
                  <a:tcPr marL="0" marR="0" marT="0" marB="0" anchor="ctr"/>
                </a:tc>
                <a:tc hMerge="1">
                  <a:txBody>
                    <a:bodyPr/>
                    <a:lstStyle/>
                    <a:p>
                      <a:pPr algn="ctr">
                        <a:lnSpc>
                          <a:spcPct val="115000"/>
                        </a:lnSpc>
                        <a:spcAft>
                          <a:spcPts val="0"/>
                        </a:spcAft>
                      </a:pPr>
                      <a:endParaRPr lang="it-IT" sz="1200">
                        <a:latin typeface="FTYEO T+ Myriad Pro"/>
                        <a:ea typeface="Times New Roman"/>
                        <a:cs typeface="Times New Roman"/>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800">
                          <a:solidFill>
                            <a:srgbClr val="002060"/>
                          </a:solidFill>
                        </a:rPr>
                        <a:t>0.086</a:t>
                      </a:r>
                      <a:endParaRPr lang="it-IT" sz="1200">
                        <a:solidFill>
                          <a:srgbClr val="002060"/>
                        </a:solidFill>
                        <a:latin typeface="FTYEO T+ Myriad Pro"/>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Power devices</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r>
                        <a:rPr lang="it-IT" sz="800">
                          <a:solidFill>
                            <a:srgbClr val="002060"/>
                          </a:solidFill>
                        </a:rPr>
                        <a:t>IGBT</a:t>
                      </a:r>
                      <a:endParaRPr lang="it-IT" sz="110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endParaRPr lang="it-IT" sz="800" dirty="0">
                        <a:solidFill>
                          <a:srgbClr val="002060"/>
                        </a:solidFill>
                        <a:latin typeface="Times New Roman"/>
                        <a:ea typeface="Times New Roman"/>
                        <a:cs typeface="Times New Roman"/>
                      </a:endParaRPr>
                    </a:p>
                  </a:txBody>
                  <a:tcPr marL="0" marR="0" marT="0" marB="0" anchor="ctr"/>
                </a:tc>
                <a:tc>
                  <a:txBody>
                    <a:bodyPr/>
                    <a:lstStyle/>
                    <a:p>
                      <a:pPr algn="ctr">
                        <a:lnSpc>
                          <a:spcPct val="115000"/>
                        </a:lnSpc>
                        <a:spcAft>
                          <a:spcPts val="1000"/>
                        </a:spcAft>
                      </a:pPr>
                      <a:endParaRPr lang="it-IT" sz="800" dirty="0">
                        <a:solidFill>
                          <a:srgbClr val="002060"/>
                        </a:solidFill>
                        <a:latin typeface="Times New Roman"/>
                        <a:ea typeface="Times New Roman"/>
                        <a:cs typeface="Times New Roman"/>
                      </a:endParaRPr>
                    </a:p>
                  </a:txBody>
                  <a:tcPr marL="0" marR="0" marT="0" marB="0" anchor="ctr"/>
                </a:tc>
              </a:tr>
            </a:tbl>
          </a:graphicData>
        </a:graphic>
      </p:graphicFrame>
      <p:sp>
        <p:nvSpPr>
          <p:cNvPr id="5" name="CasellaDiTesto 4"/>
          <p:cNvSpPr txBox="1"/>
          <p:nvPr/>
        </p:nvSpPr>
        <p:spPr>
          <a:xfrm>
            <a:off x="7858148" y="6318000"/>
            <a:ext cx="500066" cy="338554"/>
          </a:xfrm>
          <a:prstGeom prst="rect">
            <a:avLst/>
          </a:prstGeom>
          <a:noFill/>
        </p:spPr>
        <p:txBody>
          <a:bodyPr wrap="square" rtlCol="0">
            <a:spAutoFit/>
          </a:bodyPr>
          <a:lstStyle/>
          <a:p>
            <a:r>
              <a:rPr lang="en-GB" sz="1600" dirty="0" smtClean="0"/>
              <a:t>25</a:t>
            </a:r>
            <a:endParaRPr lang="en-GB"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able 2.3.jpg"/>
          <p:cNvPicPr/>
          <p:nvPr/>
        </p:nvPicPr>
        <p:blipFill>
          <a:blip r:embed="rId3"/>
          <a:srcRect l="9769" t="21951" r="18996" b="44174"/>
          <a:stretch>
            <a:fillRect/>
          </a:stretch>
        </p:blipFill>
        <p:spPr>
          <a:xfrm>
            <a:off x="571472" y="2000240"/>
            <a:ext cx="3714776" cy="2428892"/>
          </a:xfrm>
          <a:prstGeom prst="rect">
            <a:avLst/>
          </a:prstGeom>
        </p:spPr>
      </p:pic>
      <p:pic>
        <p:nvPicPr>
          <p:cNvPr id="3" name="Immagine 2"/>
          <p:cNvPicPr/>
          <p:nvPr/>
        </p:nvPicPr>
        <p:blipFill>
          <a:blip r:embed="rId4"/>
          <a:srcRect l="5783" t="14628" r="9761" b="6338"/>
          <a:stretch>
            <a:fillRect/>
          </a:stretch>
        </p:blipFill>
        <p:spPr bwMode="auto">
          <a:xfrm>
            <a:off x="4714876" y="1857364"/>
            <a:ext cx="4214842" cy="2928958"/>
          </a:xfrm>
          <a:prstGeom prst="rect">
            <a:avLst/>
          </a:prstGeom>
          <a:noFill/>
          <a:ln w="9525">
            <a:noFill/>
            <a:miter lim="800000"/>
            <a:headEnd/>
            <a:tailEnd/>
          </a:ln>
        </p:spPr>
      </p:pic>
      <p:sp>
        <p:nvSpPr>
          <p:cNvPr id="4" name="CasellaDiTesto 3"/>
          <p:cNvSpPr txBox="1"/>
          <p:nvPr/>
        </p:nvSpPr>
        <p:spPr>
          <a:xfrm>
            <a:off x="2357422" y="928670"/>
            <a:ext cx="535785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6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a:t>
            </a:r>
            <a:r>
              <a:rPr lang="it-IT" sz="36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room</a:t>
            </a:r>
            <a:r>
              <a:rPr lang="it-IT" sz="36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6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Configurations</a:t>
            </a:r>
            <a:endParaRPr lang="it-IT" sz="36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7858148" y="6318000"/>
            <a:ext cx="500066" cy="338554"/>
          </a:xfrm>
          <a:prstGeom prst="rect">
            <a:avLst/>
          </a:prstGeom>
          <a:noFill/>
        </p:spPr>
        <p:txBody>
          <a:bodyPr wrap="square" rtlCol="0">
            <a:spAutoFit/>
          </a:bodyPr>
          <a:lstStyle/>
          <a:p>
            <a:r>
              <a:rPr lang="en-GB" sz="1600" dirty="0" smtClean="0"/>
              <a:t>26</a:t>
            </a:r>
            <a:endParaRPr lang="en-GB"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2643174" y="71414"/>
            <a:ext cx="5715040" cy="11430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259" name="Text Box 3"/>
          <p:cNvSpPr txBox="1">
            <a:spLocks noChangeArrowheads="1"/>
          </p:cNvSpPr>
          <p:nvPr/>
        </p:nvSpPr>
        <p:spPr bwMode="auto">
          <a:xfrm>
            <a:off x="500034" y="2500306"/>
            <a:ext cx="512737" cy="2174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7</a:t>
            </a:r>
            <a:r>
              <a:rPr kumimoji="0" lang="it-IT" altLang="zh-TW" sz="1000" b="0"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50</a:t>
            </a:r>
            <a:endParaRPr kumimoji="0" lang="it-IT" altLang="zh-TW"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6258" name="Immagine 71"/>
          <p:cNvPicPr>
            <a:picLocks noChangeAspect="1" noChangeArrowheads="1"/>
          </p:cNvPicPr>
          <p:nvPr/>
        </p:nvPicPr>
        <p:blipFill>
          <a:blip r:embed="rId3"/>
          <a:srcRect t="6389" r="7446"/>
          <a:stretch>
            <a:fillRect/>
          </a:stretch>
        </p:blipFill>
        <p:spPr bwMode="auto">
          <a:xfrm>
            <a:off x="285720" y="1785926"/>
            <a:ext cx="4140000" cy="2520000"/>
          </a:xfrm>
          <a:prstGeom prst="rect">
            <a:avLst/>
          </a:prstGeom>
          <a:noFill/>
        </p:spPr>
      </p:pic>
      <p:sp>
        <p:nvSpPr>
          <p:cNvPr id="2" name="CasellaDiTesto 1"/>
          <p:cNvSpPr txBox="1"/>
          <p:nvPr/>
        </p:nvSpPr>
        <p:spPr>
          <a:xfrm>
            <a:off x="2786050" y="137204"/>
            <a:ext cx="535785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a:t>
            </a:r>
            <a:r>
              <a:rPr lang="it-IT" sz="32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Test </a:t>
            </a:r>
            <a:r>
              <a:rPr lang="it-IT" sz="32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without</a:t>
            </a:r>
            <a:r>
              <a:rPr lang="it-IT" sz="32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SESS</a:t>
            </a:r>
            <a:endParaRPr lang="it-IT" sz="32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6257" name="Immagine 100"/>
          <p:cNvPicPr>
            <a:picLocks noChangeArrowheads="1"/>
          </p:cNvPicPr>
          <p:nvPr/>
        </p:nvPicPr>
        <p:blipFill>
          <a:blip r:embed="rId4"/>
          <a:srcRect l="2206" r="7809"/>
          <a:stretch>
            <a:fillRect/>
          </a:stretch>
        </p:blipFill>
        <p:spPr bwMode="auto">
          <a:xfrm>
            <a:off x="4432528" y="1623380"/>
            <a:ext cx="4140000" cy="2700000"/>
          </a:xfrm>
          <a:prstGeom prst="rect">
            <a:avLst/>
          </a:prstGeom>
          <a:noFill/>
        </p:spPr>
      </p:pic>
      <p:sp>
        <p:nvSpPr>
          <p:cNvPr id="962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Rettangolo arrotondato 9"/>
          <p:cNvSpPr/>
          <p:nvPr/>
        </p:nvSpPr>
        <p:spPr>
          <a:xfrm>
            <a:off x="714348" y="4857760"/>
            <a:ext cx="3643338" cy="571504"/>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1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Test I</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 Experimentally detected voltages </a:t>
            </a:r>
            <a:r>
              <a:rPr lang="en-US" altLang="zh-TW" sz="1100" b="1" dirty="0" err="1"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vs</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time </a:t>
            </a:r>
            <a:endParaRPr lang="en-US" altLang="zh-TW" sz="11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11" name="Rettangolo arrotondato 10"/>
          <p:cNvSpPr/>
          <p:nvPr/>
        </p:nvSpPr>
        <p:spPr>
          <a:xfrm>
            <a:off x="4857752" y="4857760"/>
            <a:ext cx="3643338" cy="571504"/>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1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Test I</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 Experimentally detected currents </a:t>
            </a:r>
            <a:r>
              <a:rPr lang="en-US" altLang="zh-TW" sz="1100" b="1" dirty="0" err="1"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vs</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time </a:t>
            </a:r>
            <a:endParaRPr lang="en-US" altLang="zh-TW" sz="11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14" name="Ovale 13"/>
          <p:cNvSpPr/>
          <p:nvPr/>
        </p:nvSpPr>
        <p:spPr>
          <a:xfrm>
            <a:off x="4857752" y="2143116"/>
            <a:ext cx="1857388" cy="112836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7358082" y="3643314"/>
            <a:ext cx="1620000" cy="72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rgbClr val="FF0000"/>
                </a:solidFill>
              </a:rPr>
              <a:t>Braking</a:t>
            </a:r>
            <a:r>
              <a:rPr lang="it-IT" sz="1600" b="1" dirty="0" smtClean="0">
                <a:solidFill>
                  <a:srgbClr val="FF0000"/>
                </a:solidFill>
              </a:rPr>
              <a:t> Chopper</a:t>
            </a:r>
          </a:p>
          <a:p>
            <a:pPr algn="ctr"/>
            <a:r>
              <a:rPr lang="it-IT" sz="1600" b="1" dirty="0" err="1" smtClean="0">
                <a:solidFill>
                  <a:srgbClr val="FF0000"/>
                </a:solidFill>
              </a:rPr>
              <a:t>operations</a:t>
            </a:r>
            <a:r>
              <a:rPr lang="it-IT" sz="1600" b="1" dirty="0" smtClean="0">
                <a:solidFill>
                  <a:srgbClr val="FF0000"/>
                </a:solidFill>
              </a:rPr>
              <a:t> (</a:t>
            </a:r>
            <a:r>
              <a:rPr lang="it-IT" sz="1600" b="1" dirty="0" err="1" smtClean="0">
                <a:solidFill>
                  <a:srgbClr val="FF0000"/>
                </a:solidFill>
              </a:rPr>
              <a:t>cyan</a:t>
            </a:r>
            <a:r>
              <a:rPr lang="it-IT" sz="1600" b="1" dirty="0" smtClean="0">
                <a:solidFill>
                  <a:srgbClr val="FF0000"/>
                </a:solidFill>
              </a:rPr>
              <a:t> </a:t>
            </a:r>
            <a:r>
              <a:rPr lang="it-IT" sz="1600" b="1" dirty="0" err="1" smtClean="0">
                <a:solidFill>
                  <a:srgbClr val="FF0000"/>
                </a:solidFill>
              </a:rPr>
              <a:t>line</a:t>
            </a:r>
            <a:r>
              <a:rPr lang="it-IT" sz="1600" b="1" dirty="0" smtClean="0">
                <a:solidFill>
                  <a:srgbClr val="FF0000"/>
                </a:solidFill>
              </a:rPr>
              <a:t>)</a:t>
            </a:r>
            <a:endParaRPr lang="en-US" sz="1600" b="1" dirty="0">
              <a:solidFill>
                <a:srgbClr val="FF0000"/>
              </a:solidFill>
            </a:endParaRPr>
          </a:p>
        </p:txBody>
      </p:sp>
      <p:sp>
        <p:nvSpPr>
          <p:cNvPr id="17" name="Rettangolo 16"/>
          <p:cNvSpPr/>
          <p:nvPr/>
        </p:nvSpPr>
        <p:spPr>
          <a:xfrm>
            <a:off x="5072066" y="3571876"/>
            <a:ext cx="1785950" cy="10001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rgbClr val="FF0000"/>
                </a:solidFill>
              </a:rPr>
              <a:t>Maximum</a:t>
            </a:r>
            <a:r>
              <a:rPr lang="it-IT" sz="1600" b="1" dirty="0" smtClean="0">
                <a:solidFill>
                  <a:srgbClr val="FF0000"/>
                </a:solidFill>
              </a:rPr>
              <a:t> </a:t>
            </a:r>
            <a:r>
              <a:rPr lang="it-IT" sz="1600" b="1" dirty="0" err="1" smtClean="0">
                <a:solidFill>
                  <a:srgbClr val="FF0000"/>
                </a:solidFill>
              </a:rPr>
              <a:t>Current</a:t>
            </a:r>
            <a:r>
              <a:rPr lang="it-IT" sz="1600" b="1" dirty="0" smtClean="0">
                <a:solidFill>
                  <a:srgbClr val="FF0000"/>
                </a:solidFill>
              </a:rPr>
              <a:t> </a:t>
            </a:r>
            <a:r>
              <a:rPr lang="it-IT" sz="1600" b="1" dirty="0" err="1" smtClean="0">
                <a:solidFill>
                  <a:srgbClr val="FF0000"/>
                </a:solidFill>
              </a:rPr>
              <a:t>from</a:t>
            </a:r>
            <a:r>
              <a:rPr lang="it-IT" sz="1600" b="1" dirty="0" smtClean="0">
                <a:solidFill>
                  <a:srgbClr val="FF0000"/>
                </a:solidFill>
              </a:rPr>
              <a:t> </a:t>
            </a:r>
            <a:r>
              <a:rPr lang="it-IT" sz="1600" b="1" dirty="0" err="1" smtClean="0">
                <a:solidFill>
                  <a:srgbClr val="FF0000"/>
                </a:solidFill>
              </a:rPr>
              <a:t>feeding</a:t>
            </a:r>
            <a:r>
              <a:rPr lang="it-IT" sz="1600" b="1" dirty="0" smtClean="0">
                <a:solidFill>
                  <a:srgbClr val="FF0000"/>
                </a:solidFill>
              </a:rPr>
              <a:t> </a:t>
            </a:r>
            <a:r>
              <a:rPr lang="it-IT" sz="1600" b="1" dirty="0" err="1" smtClean="0">
                <a:solidFill>
                  <a:srgbClr val="FF0000"/>
                </a:solidFill>
              </a:rPr>
              <a:t>line</a:t>
            </a:r>
            <a:r>
              <a:rPr lang="it-IT" sz="1600" b="1" dirty="0" smtClean="0">
                <a:solidFill>
                  <a:srgbClr val="FF0000"/>
                </a:solidFill>
              </a:rPr>
              <a:t> (green </a:t>
            </a:r>
            <a:r>
              <a:rPr lang="it-IT" sz="1600" b="1" dirty="0" err="1" smtClean="0">
                <a:solidFill>
                  <a:srgbClr val="FF0000"/>
                </a:solidFill>
              </a:rPr>
              <a:t>line</a:t>
            </a:r>
            <a:r>
              <a:rPr lang="it-IT" sz="1600" b="1" dirty="0" smtClean="0">
                <a:solidFill>
                  <a:srgbClr val="FF0000"/>
                </a:solidFill>
              </a:rPr>
              <a:t> - 225 A) at t = 20 s</a:t>
            </a:r>
            <a:endParaRPr lang="en-US" sz="1600" b="1" dirty="0">
              <a:solidFill>
                <a:srgbClr val="FF0000"/>
              </a:solidFill>
            </a:endParaRPr>
          </a:p>
        </p:txBody>
      </p:sp>
      <p:cxnSp>
        <p:nvCxnSpPr>
          <p:cNvPr id="18" name="Connettore 2 17"/>
          <p:cNvCxnSpPr/>
          <p:nvPr/>
        </p:nvCxnSpPr>
        <p:spPr>
          <a:xfrm rot="16200000" flipH="1">
            <a:off x="5750727" y="3321843"/>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6643702" y="2571744"/>
            <a:ext cx="1357322" cy="10001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3" name="Connettore 2 22"/>
          <p:cNvCxnSpPr/>
          <p:nvPr/>
        </p:nvCxnSpPr>
        <p:spPr>
          <a:xfrm rot="16200000" flipH="1">
            <a:off x="7822429" y="3393282"/>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e 21"/>
          <p:cNvSpPr/>
          <p:nvPr/>
        </p:nvSpPr>
        <p:spPr>
          <a:xfrm>
            <a:off x="857224" y="2214554"/>
            <a:ext cx="1857388" cy="107157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4" name="Connettore 2 23"/>
          <p:cNvCxnSpPr/>
          <p:nvPr/>
        </p:nvCxnSpPr>
        <p:spPr>
          <a:xfrm rot="16200000" flipH="1">
            <a:off x="1928794" y="3357562"/>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1451802" y="3643314"/>
            <a:ext cx="1762876" cy="10001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rgbClr val="FF0000"/>
                </a:solidFill>
              </a:rPr>
              <a:t>Maximum</a:t>
            </a:r>
            <a:r>
              <a:rPr lang="it-IT" sz="1600" b="1" dirty="0" smtClean="0">
                <a:solidFill>
                  <a:srgbClr val="FF0000"/>
                </a:solidFill>
              </a:rPr>
              <a:t> </a:t>
            </a:r>
            <a:r>
              <a:rPr lang="it-IT" sz="1600" b="1" dirty="0" err="1" smtClean="0">
                <a:solidFill>
                  <a:srgbClr val="FF0000"/>
                </a:solidFill>
              </a:rPr>
              <a:t>Voltage</a:t>
            </a:r>
            <a:r>
              <a:rPr lang="it-IT" sz="1600" b="1" dirty="0" smtClean="0">
                <a:solidFill>
                  <a:srgbClr val="FF0000"/>
                </a:solidFill>
              </a:rPr>
              <a:t> </a:t>
            </a:r>
            <a:r>
              <a:rPr lang="it-IT" sz="1600" b="1" dirty="0" err="1" smtClean="0">
                <a:solidFill>
                  <a:srgbClr val="FF0000"/>
                </a:solidFill>
              </a:rPr>
              <a:t>drop</a:t>
            </a:r>
            <a:r>
              <a:rPr lang="it-IT" sz="1600" b="1" dirty="0" smtClean="0">
                <a:solidFill>
                  <a:srgbClr val="FF0000"/>
                </a:solidFill>
              </a:rPr>
              <a:t> (100 V)  at t = 20 s</a:t>
            </a:r>
            <a:endParaRPr lang="en-US" sz="1600" b="1" dirty="0">
              <a:solidFill>
                <a:srgbClr val="FF0000"/>
              </a:solidFill>
            </a:endParaRPr>
          </a:p>
        </p:txBody>
      </p:sp>
      <p:sp>
        <p:nvSpPr>
          <p:cNvPr id="20" name="CasellaDiTesto 19"/>
          <p:cNvSpPr txBox="1"/>
          <p:nvPr/>
        </p:nvSpPr>
        <p:spPr>
          <a:xfrm>
            <a:off x="7858148" y="6318000"/>
            <a:ext cx="500066" cy="338554"/>
          </a:xfrm>
          <a:prstGeom prst="rect">
            <a:avLst/>
          </a:prstGeom>
          <a:noFill/>
        </p:spPr>
        <p:txBody>
          <a:bodyPr wrap="square" rtlCol="0">
            <a:spAutoFit/>
          </a:bodyPr>
          <a:lstStyle/>
          <a:p>
            <a:r>
              <a:rPr lang="en-GB" sz="1600" dirty="0" smtClean="0"/>
              <a:t>27</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par>
                                <p:cTn id="11" presetID="5"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9" grpId="0" animBg="1"/>
      <p:bldP spid="22"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2500298" y="71414"/>
            <a:ext cx="6143668" cy="92869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259" name="Text Box 3"/>
          <p:cNvSpPr txBox="1">
            <a:spLocks noChangeArrowheads="1"/>
          </p:cNvSpPr>
          <p:nvPr/>
        </p:nvSpPr>
        <p:spPr bwMode="auto">
          <a:xfrm>
            <a:off x="571472" y="2282832"/>
            <a:ext cx="512737" cy="2174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TW"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7</a:t>
            </a:r>
            <a:r>
              <a:rPr kumimoji="0" lang="it-IT" altLang="zh-TW" sz="1000" b="0"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50</a:t>
            </a:r>
            <a:endParaRPr kumimoji="0" lang="it-IT" altLang="zh-TW"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CasellaDiTesto 1"/>
          <p:cNvSpPr txBox="1"/>
          <p:nvPr/>
        </p:nvSpPr>
        <p:spPr>
          <a:xfrm>
            <a:off x="2786050" y="-24"/>
            <a:ext cx="535785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a:t>
            </a:r>
            <a:r>
              <a:rPr lang="it-IT" sz="32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Test </a:t>
            </a:r>
            <a:r>
              <a:rPr lang="it-IT" sz="32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including</a:t>
            </a:r>
            <a:r>
              <a:rPr lang="it-IT" sz="32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SESS</a:t>
            </a:r>
            <a:endParaRPr lang="it-IT" sz="32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62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Rettangolo arrotondato 9"/>
          <p:cNvSpPr/>
          <p:nvPr/>
        </p:nvSpPr>
        <p:spPr>
          <a:xfrm>
            <a:off x="785786" y="5000636"/>
            <a:ext cx="3643338" cy="571504"/>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1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Test II</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Experimentally detected voltages </a:t>
            </a:r>
            <a:r>
              <a:rPr lang="en-US" altLang="zh-TW" sz="1100" b="1" dirty="0" err="1"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vs</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time </a:t>
            </a:r>
            <a:endParaRPr lang="en-US" altLang="zh-TW" sz="11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sp>
        <p:nvSpPr>
          <p:cNvPr id="11" name="Rettangolo arrotondato 10"/>
          <p:cNvSpPr/>
          <p:nvPr/>
        </p:nvSpPr>
        <p:spPr>
          <a:xfrm>
            <a:off x="4857752" y="5000636"/>
            <a:ext cx="3643338" cy="571504"/>
          </a:xfrm>
          <a:prstGeom prst="roundRect">
            <a:avLst/>
          </a:prstGeom>
          <a:solidFill>
            <a:srgbClr val="001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TW" sz="1000" b="1" dirty="0" smtClean="0">
              <a:solidFill>
                <a:schemeClr val="bg1"/>
              </a:solidFill>
              <a:latin typeface="Arial" pitchFamily="34" charset="0"/>
              <a:ea typeface="Times New Roman" pitchFamily="18" charset="0"/>
              <a:cs typeface="Times New Roman" pitchFamily="18" charset="0"/>
            </a:endParaRPr>
          </a:p>
          <a:p>
            <a:pPr lvl="0" algn="ctr"/>
            <a:r>
              <a:rPr lang="en-US" altLang="zh-TW" sz="1100" b="1" dirty="0" smtClean="0">
                <a:solidFill>
                  <a:srgbClr val="FF0000"/>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Test II </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Experimentally detected currents </a:t>
            </a:r>
            <a:r>
              <a:rPr lang="en-US" altLang="zh-TW" sz="1100" b="1" dirty="0" err="1"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vs</a:t>
            </a:r>
            <a:r>
              <a:rPr lang="en-US" altLang="zh-TW" sz="1100" b="1" dirty="0" smtClean="0">
                <a:solidFill>
                  <a:schemeClr val="bg1"/>
                </a:solidFill>
                <a:effectLst>
                  <a:outerShdw blurRad="38100" dist="38100" dir="2700000" algn="tl">
                    <a:srgbClr val="000000">
                      <a:alpha val="43137"/>
                    </a:srgbClr>
                  </a:outerShdw>
                </a:effectLst>
                <a:latin typeface="Constantia" pitchFamily="18" charset="0"/>
                <a:ea typeface="Times New Roman" pitchFamily="18" charset="0"/>
                <a:cs typeface="Times New Roman" pitchFamily="18" charset="0"/>
              </a:rPr>
              <a:t> time </a:t>
            </a:r>
            <a:endParaRPr lang="en-US" altLang="zh-TW" sz="1100" b="1" dirty="0" smtClean="0">
              <a:solidFill>
                <a:schemeClr val="bg1"/>
              </a:solidFill>
              <a:effectLst>
                <a:outerShdw blurRad="38100" dist="38100" dir="2700000" algn="tl">
                  <a:srgbClr val="000000">
                    <a:alpha val="43137"/>
                  </a:srgbClr>
                </a:outerShdw>
              </a:effectLst>
              <a:latin typeface="Constantia" pitchFamily="18" charset="0"/>
              <a:cs typeface="Arial" pitchFamily="34" charset="0"/>
            </a:endParaRPr>
          </a:p>
          <a:p>
            <a:pPr algn="ctr"/>
            <a:endParaRPr lang="en-GB" dirty="0">
              <a:solidFill>
                <a:schemeClr val="bg1"/>
              </a:solidFill>
            </a:endParaRPr>
          </a:p>
        </p:txBody>
      </p:sp>
      <p:pic>
        <p:nvPicPr>
          <p:cNvPr id="13" name="Immagine 12"/>
          <p:cNvPicPr>
            <a:picLocks noChangeAspect="1"/>
          </p:cNvPicPr>
          <p:nvPr/>
        </p:nvPicPr>
        <p:blipFill>
          <a:blip r:embed="rId3"/>
          <a:srcRect t="4605" r="6550"/>
          <a:stretch>
            <a:fillRect/>
          </a:stretch>
        </p:blipFill>
        <p:spPr bwMode="auto">
          <a:xfrm>
            <a:off x="357158" y="1480504"/>
            <a:ext cx="4140000" cy="2520000"/>
          </a:xfrm>
          <a:prstGeom prst="rect">
            <a:avLst/>
          </a:prstGeom>
          <a:noFill/>
          <a:ln w="9525">
            <a:noFill/>
            <a:miter lim="800000"/>
            <a:headEnd/>
            <a:tailEnd/>
          </a:ln>
        </p:spPr>
      </p:pic>
      <p:pic>
        <p:nvPicPr>
          <p:cNvPr id="14" name="Immagine 13"/>
          <p:cNvPicPr>
            <a:picLocks noChangeAspect="1"/>
          </p:cNvPicPr>
          <p:nvPr/>
        </p:nvPicPr>
        <p:blipFill>
          <a:blip r:embed="rId4"/>
          <a:srcRect l="2207" t="4384" r="7640" b="-48"/>
          <a:stretch>
            <a:fillRect/>
          </a:stretch>
        </p:blipFill>
        <p:spPr bwMode="auto">
          <a:xfrm>
            <a:off x="4429124" y="1500174"/>
            <a:ext cx="4140000" cy="2520000"/>
          </a:xfrm>
          <a:prstGeom prst="rect">
            <a:avLst/>
          </a:prstGeom>
          <a:noFill/>
          <a:ln w="9525">
            <a:noFill/>
            <a:miter lim="800000"/>
            <a:headEnd/>
            <a:tailEnd/>
          </a:ln>
        </p:spPr>
      </p:pic>
      <p:sp>
        <p:nvSpPr>
          <p:cNvPr id="15" name="Ovale 14"/>
          <p:cNvSpPr/>
          <p:nvPr/>
        </p:nvSpPr>
        <p:spPr>
          <a:xfrm>
            <a:off x="4929190" y="1800566"/>
            <a:ext cx="1785950" cy="148555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6881090" y="3214686"/>
            <a:ext cx="1620000" cy="7858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rgbClr val="FF0000"/>
                </a:solidFill>
              </a:rPr>
              <a:t>Braking</a:t>
            </a:r>
            <a:r>
              <a:rPr lang="it-IT" sz="1600" b="1" dirty="0" smtClean="0">
                <a:solidFill>
                  <a:srgbClr val="FF0000"/>
                </a:solidFill>
              </a:rPr>
              <a:t> Chopper</a:t>
            </a:r>
          </a:p>
          <a:p>
            <a:pPr algn="ctr"/>
            <a:r>
              <a:rPr lang="it-IT" sz="1600" b="1" dirty="0" err="1" smtClean="0">
                <a:solidFill>
                  <a:srgbClr val="FF0000"/>
                </a:solidFill>
              </a:rPr>
              <a:t>operations</a:t>
            </a:r>
            <a:r>
              <a:rPr lang="it-IT" sz="1600" b="1" dirty="0" smtClean="0">
                <a:solidFill>
                  <a:srgbClr val="FF0000"/>
                </a:solidFill>
              </a:rPr>
              <a:t> </a:t>
            </a:r>
            <a:r>
              <a:rPr lang="it-IT" sz="1600" b="1" dirty="0" err="1" smtClean="0">
                <a:solidFill>
                  <a:srgbClr val="FF0000"/>
                </a:solidFill>
              </a:rPr>
              <a:t>only</a:t>
            </a:r>
            <a:r>
              <a:rPr lang="it-IT" sz="1600" b="1" dirty="0" smtClean="0">
                <a:solidFill>
                  <a:srgbClr val="FF0000"/>
                </a:solidFill>
              </a:rPr>
              <a:t> </a:t>
            </a:r>
            <a:r>
              <a:rPr lang="it-IT" sz="1600" b="1" dirty="0" err="1" smtClean="0">
                <a:solidFill>
                  <a:srgbClr val="FF0000"/>
                </a:solidFill>
              </a:rPr>
              <a:t>as</a:t>
            </a:r>
            <a:r>
              <a:rPr lang="it-IT" sz="1600" b="1" dirty="0" smtClean="0">
                <a:solidFill>
                  <a:srgbClr val="FF0000"/>
                </a:solidFill>
              </a:rPr>
              <a:t> “</a:t>
            </a:r>
            <a:r>
              <a:rPr lang="it-IT" sz="1600" b="1" dirty="0" err="1" smtClean="0">
                <a:solidFill>
                  <a:srgbClr val="FF0000"/>
                </a:solidFill>
              </a:rPr>
              <a:t>spillway</a:t>
            </a:r>
            <a:r>
              <a:rPr lang="it-IT" sz="1600" b="1" dirty="0" smtClean="0">
                <a:solidFill>
                  <a:srgbClr val="FF0000"/>
                </a:solidFill>
              </a:rPr>
              <a:t>”</a:t>
            </a:r>
            <a:endParaRPr lang="en-US" sz="1600" b="1" dirty="0">
              <a:solidFill>
                <a:srgbClr val="FF0000"/>
              </a:solidFill>
            </a:endParaRPr>
          </a:p>
        </p:txBody>
      </p:sp>
      <p:sp>
        <p:nvSpPr>
          <p:cNvPr id="17" name="Rettangolo 16"/>
          <p:cNvSpPr/>
          <p:nvPr/>
        </p:nvSpPr>
        <p:spPr>
          <a:xfrm>
            <a:off x="4857752" y="3571876"/>
            <a:ext cx="1965950" cy="13573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rgbClr val="FF0000"/>
                </a:solidFill>
              </a:rPr>
              <a:t>Reduction</a:t>
            </a:r>
            <a:r>
              <a:rPr lang="it-IT" sz="1600" b="1" dirty="0" smtClean="0">
                <a:solidFill>
                  <a:srgbClr val="FF0000"/>
                </a:solidFill>
              </a:rPr>
              <a:t> </a:t>
            </a:r>
            <a:r>
              <a:rPr lang="it-IT" sz="1600" b="1" dirty="0" err="1" smtClean="0">
                <a:solidFill>
                  <a:srgbClr val="FF0000"/>
                </a:solidFill>
              </a:rPr>
              <a:t>of</a:t>
            </a:r>
            <a:r>
              <a:rPr lang="it-IT" sz="1600" b="1" dirty="0" smtClean="0">
                <a:solidFill>
                  <a:srgbClr val="FF0000"/>
                </a:solidFill>
              </a:rPr>
              <a:t> </a:t>
            </a:r>
            <a:r>
              <a:rPr lang="it-IT" sz="1600" b="1" dirty="0" err="1" smtClean="0">
                <a:solidFill>
                  <a:srgbClr val="FF0000"/>
                </a:solidFill>
              </a:rPr>
              <a:t>current</a:t>
            </a:r>
            <a:r>
              <a:rPr lang="it-IT" sz="1600" b="1" dirty="0" smtClean="0">
                <a:solidFill>
                  <a:srgbClr val="FF0000"/>
                </a:solidFill>
              </a:rPr>
              <a:t> </a:t>
            </a:r>
            <a:r>
              <a:rPr lang="it-IT" sz="1600" b="1" dirty="0" err="1" smtClean="0">
                <a:solidFill>
                  <a:srgbClr val="FF0000"/>
                </a:solidFill>
              </a:rPr>
              <a:t>provided</a:t>
            </a:r>
            <a:r>
              <a:rPr lang="it-IT" sz="1600" b="1" dirty="0" smtClean="0">
                <a:solidFill>
                  <a:srgbClr val="FF0000"/>
                </a:solidFill>
              </a:rPr>
              <a:t> </a:t>
            </a:r>
            <a:r>
              <a:rPr lang="it-IT" sz="1600" b="1" dirty="0" err="1" smtClean="0">
                <a:solidFill>
                  <a:srgbClr val="FF0000"/>
                </a:solidFill>
              </a:rPr>
              <a:t>from</a:t>
            </a:r>
            <a:r>
              <a:rPr lang="it-IT" sz="1600" b="1" dirty="0" smtClean="0">
                <a:solidFill>
                  <a:srgbClr val="FF0000"/>
                </a:solidFill>
              </a:rPr>
              <a:t> the </a:t>
            </a:r>
            <a:r>
              <a:rPr lang="it-IT" sz="1600" b="1" dirty="0" err="1" smtClean="0">
                <a:solidFill>
                  <a:srgbClr val="FF0000"/>
                </a:solidFill>
              </a:rPr>
              <a:t>feeding</a:t>
            </a:r>
            <a:r>
              <a:rPr lang="it-IT" sz="1600" b="1" dirty="0" smtClean="0">
                <a:solidFill>
                  <a:srgbClr val="FF0000"/>
                </a:solidFill>
              </a:rPr>
              <a:t> </a:t>
            </a:r>
            <a:r>
              <a:rPr lang="it-IT" sz="1600" b="1" dirty="0" err="1" smtClean="0">
                <a:solidFill>
                  <a:srgbClr val="FF0000"/>
                </a:solidFill>
              </a:rPr>
              <a:t>line</a:t>
            </a:r>
            <a:r>
              <a:rPr lang="it-IT" sz="1600" b="1" dirty="0" smtClean="0">
                <a:solidFill>
                  <a:srgbClr val="FF0000"/>
                </a:solidFill>
              </a:rPr>
              <a:t> (green </a:t>
            </a:r>
            <a:r>
              <a:rPr lang="it-IT" sz="1600" b="1" dirty="0" err="1" smtClean="0">
                <a:solidFill>
                  <a:srgbClr val="FF0000"/>
                </a:solidFill>
              </a:rPr>
              <a:t>line</a:t>
            </a:r>
            <a:r>
              <a:rPr lang="it-IT" sz="1600" b="1" dirty="0" smtClean="0">
                <a:solidFill>
                  <a:srgbClr val="FF0000"/>
                </a:solidFill>
              </a:rPr>
              <a:t> – </a:t>
            </a:r>
            <a:r>
              <a:rPr lang="it-IT" sz="1600" b="1" dirty="0" err="1" smtClean="0">
                <a:solidFill>
                  <a:srgbClr val="FF0000"/>
                </a:solidFill>
              </a:rPr>
              <a:t>peak</a:t>
            </a:r>
            <a:r>
              <a:rPr lang="it-IT" sz="1600" b="1" dirty="0" smtClean="0">
                <a:solidFill>
                  <a:srgbClr val="FF0000"/>
                </a:solidFill>
              </a:rPr>
              <a:t> </a:t>
            </a:r>
            <a:r>
              <a:rPr lang="it-IT" sz="1600" b="1" dirty="0" err="1" smtClean="0">
                <a:solidFill>
                  <a:srgbClr val="FF0000"/>
                </a:solidFill>
              </a:rPr>
              <a:t>current</a:t>
            </a:r>
            <a:r>
              <a:rPr lang="it-IT" sz="1600" b="1" dirty="0" smtClean="0">
                <a:solidFill>
                  <a:srgbClr val="FF0000"/>
                </a:solidFill>
              </a:rPr>
              <a:t> </a:t>
            </a:r>
            <a:r>
              <a:rPr lang="it-IT" sz="1600" b="1" dirty="0" err="1" smtClean="0">
                <a:solidFill>
                  <a:srgbClr val="FF0000"/>
                </a:solidFill>
              </a:rPr>
              <a:t>reduction</a:t>
            </a:r>
            <a:r>
              <a:rPr lang="it-IT" sz="1600" b="1" dirty="0" smtClean="0">
                <a:solidFill>
                  <a:srgbClr val="FF0000"/>
                </a:solidFill>
              </a:rPr>
              <a:t> </a:t>
            </a:r>
            <a:r>
              <a:rPr lang="it-IT" sz="1600" b="1" dirty="0" err="1" smtClean="0">
                <a:solidFill>
                  <a:srgbClr val="FF0000"/>
                </a:solidFill>
              </a:rPr>
              <a:t>of</a:t>
            </a:r>
            <a:r>
              <a:rPr lang="it-IT" sz="1600" b="1" dirty="0" smtClean="0">
                <a:solidFill>
                  <a:srgbClr val="FF0000"/>
                </a:solidFill>
              </a:rPr>
              <a:t> 42%)</a:t>
            </a:r>
            <a:endParaRPr lang="en-US" sz="1600" b="1" dirty="0">
              <a:solidFill>
                <a:srgbClr val="FF0000"/>
              </a:solidFill>
            </a:endParaRPr>
          </a:p>
        </p:txBody>
      </p:sp>
      <p:sp>
        <p:nvSpPr>
          <p:cNvPr id="19" name="Ovale 18"/>
          <p:cNvSpPr/>
          <p:nvPr/>
        </p:nvSpPr>
        <p:spPr>
          <a:xfrm>
            <a:off x="6715140" y="2571744"/>
            <a:ext cx="500066" cy="4286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p:cNvCxnSpPr/>
          <p:nvPr/>
        </p:nvCxnSpPr>
        <p:spPr>
          <a:xfrm rot="16200000" flipH="1">
            <a:off x="7036330" y="3034686"/>
            <a:ext cx="216000" cy="14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1571604" y="3714752"/>
            <a:ext cx="2357454" cy="12144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rgbClr val="FF0000"/>
                </a:solidFill>
              </a:rPr>
              <a:t>Voltage</a:t>
            </a:r>
            <a:r>
              <a:rPr lang="it-IT" sz="1600" b="1" dirty="0" smtClean="0">
                <a:solidFill>
                  <a:srgbClr val="FF0000"/>
                </a:solidFill>
              </a:rPr>
              <a:t> </a:t>
            </a:r>
            <a:r>
              <a:rPr lang="it-IT" sz="1600" b="1" dirty="0" err="1" smtClean="0">
                <a:solidFill>
                  <a:srgbClr val="FF0000"/>
                </a:solidFill>
              </a:rPr>
              <a:t>follow</a:t>
            </a:r>
            <a:r>
              <a:rPr lang="it-IT" sz="1600" b="1" dirty="0" smtClean="0">
                <a:solidFill>
                  <a:srgbClr val="FF0000"/>
                </a:solidFill>
              </a:rPr>
              <a:t> the </a:t>
            </a:r>
            <a:r>
              <a:rPr lang="it-IT" sz="1600" b="1" dirty="0" err="1" smtClean="0">
                <a:solidFill>
                  <a:srgbClr val="FF0000"/>
                </a:solidFill>
              </a:rPr>
              <a:t>reference</a:t>
            </a:r>
            <a:r>
              <a:rPr lang="it-IT" sz="1600" b="1" dirty="0" smtClean="0">
                <a:solidFill>
                  <a:srgbClr val="FF0000"/>
                </a:solidFill>
              </a:rPr>
              <a:t> </a:t>
            </a:r>
            <a:r>
              <a:rPr lang="it-IT" sz="1600" b="1" dirty="0" err="1" smtClean="0">
                <a:solidFill>
                  <a:srgbClr val="FF0000"/>
                </a:solidFill>
              </a:rPr>
              <a:t>values</a:t>
            </a:r>
            <a:r>
              <a:rPr lang="it-IT" sz="1600" b="1" dirty="0" smtClean="0">
                <a:solidFill>
                  <a:srgbClr val="FF0000"/>
                </a:solidFill>
              </a:rPr>
              <a:t> </a:t>
            </a:r>
            <a:r>
              <a:rPr lang="it-IT" sz="1600" b="1" dirty="0" err="1" smtClean="0">
                <a:solidFill>
                  <a:srgbClr val="FF0000"/>
                </a:solidFill>
              </a:rPr>
              <a:t>either</a:t>
            </a:r>
            <a:r>
              <a:rPr lang="it-IT" sz="1600" b="1" dirty="0" smtClean="0">
                <a:solidFill>
                  <a:srgbClr val="FF0000"/>
                </a:solidFill>
              </a:rPr>
              <a:t> in </a:t>
            </a:r>
            <a:r>
              <a:rPr lang="it-IT" sz="1600" b="1" dirty="0" err="1" smtClean="0">
                <a:solidFill>
                  <a:srgbClr val="FF0000"/>
                </a:solidFill>
              </a:rPr>
              <a:t>charge</a:t>
            </a:r>
            <a:r>
              <a:rPr lang="it-IT" sz="1600" b="1" dirty="0" smtClean="0">
                <a:solidFill>
                  <a:srgbClr val="FF0000"/>
                </a:solidFill>
              </a:rPr>
              <a:t> and </a:t>
            </a:r>
            <a:r>
              <a:rPr lang="it-IT" sz="1600" b="1" dirty="0" err="1" smtClean="0">
                <a:solidFill>
                  <a:srgbClr val="FF0000"/>
                </a:solidFill>
              </a:rPr>
              <a:t>discharge</a:t>
            </a:r>
            <a:r>
              <a:rPr lang="it-IT" sz="1600" b="1" dirty="0" smtClean="0">
                <a:solidFill>
                  <a:srgbClr val="FF0000"/>
                </a:solidFill>
              </a:rPr>
              <a:t> </a:t>
            </a:r>
            <a:r>
              <a:rPr lang="it-IT" sz="1600" b="1" dirty="0" err="1" smtClean="0">
                <a:solidFill>
                  <a:srgbClr val="FF0000"/>
                </a:solidFill>
              </a:rPr>
              <a:t>of</a:t>
            </a:r>
            <a:r>
              <a:rPr lang="it-IT" sz="1600" b="1" dirty="0" smtClean="0">
                <a:solidFill>
                  <a:srgbClr val="FF0000"/>
                </a:solidFill>
              </a:rPr>
              <a:t> SESS (</a:t>
            </a:r>
            <a:r>
              <a:rPr lang="it-IT" sz="1600" b="1" dirty="0" err="1" smtClean="0">
                <a:solidFill>
                  <a:srgbClr val="FF0000"/>
                </a:solidFill>
              </a:rPr>
              <a:t>Voltage</a:t>
            </a:r>
            <a:r>
              <a:rPr lang="it-IT" sz="1600" b="1" dirty="0" smtClean="0">
                <a:solidFill>
                  <a:srgbClr val="FF0000"/>
                </a:solidFill>
              </a:rPr>
              <a:t> </a:t>
            </a:r>
            <a:r>
              <a:rPr lang="it-IT" sz="1600" b="1" dirty="0" err="1" smtClean="0">
                <a:solidFill>
                  <a:srgbClr val="FF0000"/>
                </a:solidFill>
              </a:rPr>
              <a:t>drop</a:t>
            </a:r>
            <a:r>
              <a:rPr lang="it-IT" sz="1600" b="1" dirty="0" smtClean="0">
                <a:solidFill>
                  <a:srgbClr val="FF0000"/>
                </a:solidFill>
              </a:rPr>
              <a:t> = 42V at t=20 s)</a:t>
            </a:r>
            <a:endParaRPr lang="en-US" sz="1600" b="1" dirty="0">
              <a:solidFill>
                <a:srgbClr val="FF0000"/>
              </a:solidFill>
            </a:endParaRPr>
          </a:p>
        </p:txBody>
      </p:sp>
      <p:sp>
        <p:nvSpPr>
          <p:cNvPr id="29" name="Ovale 28"/>
          <p:cNvSpPr/>
          <p:nvPr/>
        </p:nvSpPr>
        <p:spPr>
          <a:xfrm>
            <a:off x="928662" y="2000240"/>
            <a:ext cx="3214710" cy="71438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35" name="Gruppo 34"/>
          <p:cNvGrpSpPr/>
          <p:nvPr/>
        </p:nvGrpSpPr>
        <p:grpSpPr>
          <a:xfrm>
            <a:off x="2143108" y="2708438"/>
            <a:ext cx="785818" cy="1006314"/>
            <a:chOff x="2143108" y="2708438"/>
            <a:chExt cx="785818" cy="1077752"/>
          </a:xfrm>
        </p:grpSpPr>
        <p:cxnSp>
          <p:nvCxnSpPr>
            <p:cNvPr id="18" name="Connettore 2 17"/>
            <p:cNvCxnSpPr/>
            <p:nvPr/>
          </p:nvCxnSpPr>
          <p:spPr>
            <a:xfrm rot="16200000" flipH="1">
              <a:off x="2678893" y="3536157"/>
              <a:ext cx="285752"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rot="16200000" flipV="1">
              <a:off x="2035108" y="2816438"/>
              <a:ext cx="792000" cy="576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34" name="Connettore 2 33"/>
          <p:cNvCxnSpPr/>
          <p:nvPr/>
        </p:nvCxnSpPr>
        <p:spPr>
          <a:xfrm rot="16200000" flipH="1">
            <a:off x="5965041" y="3321843"/>
            <a:ext cx="285752"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7858148" y="6318000"/>
            <a:ext cx="500066" cy="338554"/>
          </a:xfrm>
          <a:prstGeom prst="rect">
            <a:avLst/>
          </a:prstGeom>
          <a:noFill/>
        </p:spPr>
        <p:txBody>
          <a:bodyPr wrap="square" rtlCol="0">
            <a:spAutoFit/>
          </a:bodyPr>
          <a:lstStyle/>
          <a:p>
            <a:r>
              <a:rPr lang="en-GB" sz="1600" dirty="0" smtClean="0"/>
              <a:t>28</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heckerboard(across)">
                                      <p:cBhvr>
                                        <p:cTn id="19" dur="500"/>
                                        <p:tgtEl>
                                          <p:spTgt spid="3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across)">
                                      <p:cBhvr>
                                        <p:cTn id="25" dur="500"/>
                                        <p:tgtEl>
                                          <p:spTgt spid="2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5" presetClass="entr" presetSubtype="1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heckerboard(across)">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2"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 xmlns:p14="http://schemas.microsoft.com/office/powerpoint/2010/main" val="319643484"/>
              </p:ext>
            </p:extLst>
          </p:nvPr>
        </p:nvGraphicFramePr>
        <p:xfrm>
          <a:off x="285721" y="2153000"/>
          <a:ext cx="3384375" cy="3633454"/>
        </p:xfrm>
        <a:graphic>
          <a:graphicData uri="http://schemas.openxmlformats.org/drawingml/2006/table">
            <a:tbl>
              <a:tblPr>
                <a:tableStyleId>{69CF1AB2-1976-4502-BF36-3FF5EA218861}</a:tableStyleId>
              </a:tblPr>
              <a:tblGrid>
                <a:gridCol w="1224136"/>
                <a:gridCol w="1032114"/>
                <a:gridCol w="1128125"/>
              </a:tblGrid>
              <a:tr h="641198">
                <a:tc>
                  <a:txBody>
                    <a:bodyPr/>
                    <a:lstStyle/>
                    <a:p>
                      <a:pPr algn="ctr">
                        <a:spcAft>
                          <a:spcPts val="0"/>
                        </a:spcAft>
                      </a:pPr>
                      <a:r>
                        <a:rPr lang="it-IT" sz="1800" b="1" dirty="0" smtClean="0">
                          <a:solidFill>
                            <a:srgbClr val="002060"/>
                          </a:solidFill>
                          <a:effectLst/>
                          <a:latin typeface="Times New Roman" pitchFamily="18" charset="0"/>
                          <a:cs typeface="Times New Roman" pitchFamily="18" charset="0"/>
                        </a:rPr>
                        <a:t>Energy</a:t>
                      </a:r>
                      <a:endParaRPr lang="en-US" sz="1800" b="1" dirty="0">
                        <a:solidFill>
                          <a:srgbClr val="002060"/>
                        </a:solidFill>
                        <a:effectLst/>
                        <a:latin typeface="Times New Roman" pitchFamily="18" charset="0"/>
                        <a:ea typeface="Times New Roman"/>
                        <a:cs typeface="Times New Roman" pitchFamily="18" charset="0"/>
                      </a:endParaRPr>
                    </a:p>
                  </a:txBody>
                  <a:tcPr marL="44450" marR="44450" marT="0" marB="0" anchor="ctr">
                    <a:solidFill>
                      <a:srgbClr val="00FF00"/>
                    </a:solidFill>
                  </a:tcPr>
                </a:tc>
                <a:tc>
                  <a:txBody>
                    <a:bodyPr/>
                    <a:lstStyle/>
                    <a:p>
                      <a:pPr algn="ctr">
                        <a:spcAft>
                          <a:spcPts val="0"/>
                        </a:spcAft>
                      </a:pPr>
                      <a:r>
                        <a:rPr lang="it-IT" sz="1800" b="1" dirty="0" err="1" smtClean="0">
                          <a:solidFill>
                            <a:srgbClr val="002060"/>
                          </a:solidFill>
                          <a:effectLst/>
                          <a:latin typeface="Times New Roman" pitchFamily="18" charset="0"/>
                          <a:cs typeface="Times New Roman" pitchFamily="18" charset="0"/>
                        </a:rPr>
                        <a:t>Traction</a:t>
                      </a:r>
                      <a:r>
                        <a:rPr lang="it-IT" sz="1800" b="1" dirty="0" smtClean="0">
                          <a:solidFill>
                            <a:srgbClr val="002060"/>
                          </a:solidFill>
                          <a:effectLst/>
                          <a:latin typeface="Times New Roman" pitchFamily="18" charset="0"/>
                          <a:cs typeface="Times New Roman" pitchFamily="18" charset="0"/>
                        </a:rPr>
                        <a:t> </a:t>
                      </a:r>
                      <a:endParaRPr lang="en-US" sz="1800" b="1" dirty="0">
                        <a:solidFill>
                          <a:srgbClr val="002060"/>
                        </a:solidFill>
                        <a:effectLst/>
                        <a:latin typeface="Times New Roman" pitchFamily="18" charset="0"/>
                        <a:ea typeface="Times New Roman"/>
                        <a:cs typeface="Times New Roman" pitchFamily="18" charset="0"/>
                      </a:endParaRPr>
                    </a:p>
                  </a:txBody>
                  <a:tcPr marL="44450" marR="44450" marT="0" marB="0" anchor="ctr">
                    <a:solidFill>
                      <a:srgbClr val="00FF00"/>
                    </a:solidFill>
                  </a:tcPr>
                </a:tc>
                <a:tc>
                  <a:txBody>
                    <a:bodyPr/>
                    <a:lstStyle/>
                    <a:p>
                      <a:pPr algn="ctr">
                        <a:spcAft>
                          <a:spcPts val="0"/>
                        </a:spcAft>
                      </a:pPr>
                      <a:r>
                        <a:rPr lang="it-IT" sz="1800" b="1" dirty="0" err="1" smtClean="0">
                          <a:solidFill>
                            <a:srgbClr val="002060"/>
                          </a:solidFill>
                          <a:effectLst/>
                          <a:latin typeface="Times New Roman" pitchFamily="18" charset="0"/>
                          <a:ea typeface="Times New Roman"/>
                          <a:cs typeface="Times New Roman" pitchFamily="18" charset="0"/>
                        </a:rPr>
                        <a:t>Braking</a:t>
                      </a:r>
                      <a:endParaRPr lang="en-US" sz="1800" b="1" dirty="0">
                        <a:solidFill>
                          <a:srgbClr val="002060"/>
                        </a:solidFill>
                        <a:effectLst/>
                        <a:latin typeface="Times New Roman" pitchFamily="18" charset="0"/>
                        <a:ea typeface="Times New Roman"/>
                        <a:cs typeface="Times New Roman" pitchFamily="18" charset="0"/>
                      </a:endParaRPr>
                    </a:p>
                  </a:txBody>
                  <a:tcPr marL="44450" marR="44450" marT="0" marB="0" anchor="ctr">
                    <a:solidFill>
                      <a:srgbClr val="00FF00"/>
                    </a:solidFill>
                  </a:tcPr>
                </a:tc>
              </a:tr>
              <a:tr h="748064">
                <a:tc>
                  <a:txBody>
                    <a:bodyPr/>
                    <a:lstStyle/>
                    <a:p>
                      <a:pPr algn="ctr">
                        <a:spcAft>
                          <a:spcPts val="0"/>
                        </a:spcAft>
                      </a:pPr>
                      <a:r>
                        <a:rPr lang="en-US" sz="1400" b="1" dirty="0" smtClean="0">
                          <a:effectLst/>
                        </a:rPr>
                        <a:t>Electrical Substation           [</a:t>
                      </a:r>
                      <a:r>
                        <a:rPr lang="en-US" sz="1400" b="1" dirty="0" err="1">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793.2</a:t>
                      </a:r>
                      <a:endParaRPr lang="it-IT" sz="1600" dirty="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-101.2</a:t>
                      </a:r>
                      <a:endParaRPr lang="it-IT" sz="1600" dirty="0">
                        <a:latin typeface="Times New Roman"/>
                        <a:ea typeface="Times New Roman"/>
                      </a:endParaRPr>
                    </a:p>
                  </a:txBody>
                  <a:tcPr marL="68580" marR="68580" marT="0" marB="0" anchor="ctr">
                    <a:solidFill>
                      <a:srgbClr val="00FF00"/>
                    </a:solidFill>
                  </a:tcPr>
                </a:tc>
              </a:tr>
              <a:tr h="748064">
                <a:tc>
                  <a:txBody>
                    <a:bodyPr/>
                    <a:lstStyle/>
                    <a:p>
                      <a:pPr algn="ctr">
                        <a:spcAft>
                          <a:spcPts val="0"/>
                        </a:spcAft>
                      </a:pPr>
                      <a:r>
                        <a:rPr lang="en-US" sz="1400" b="1" dirty="0" smtClean="0">
                          <a:effectLst/>
                        </a:rPr>
                        <a:t>Drive            [</a:t>
                      </a:r>
                      <a:r>
                        <a:rPr lang="en-US" sz="1400" b="1" dirty="0" err="1">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1119.6</a:t>
                      </a:r>
                      <a:endParaRPr lang="it-IT" sz="160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-328.7</a:t>
                      </a:r>
                      <a:endParaRPr lang="it-IT" sz="1600" dirty="0">
                        <a:latin typeface="Times New Roman"/>
                        <a:ea typeface="Times New Roman"/>
                      </a:endParaRPr>
                    </a:p>
                  </a:txBody>
                  <a:tcPr marL="68580" marR="68580" marT="0" marB="0" anchor="ctr">
                    <a:solidFill>
                      <a:srgbClr val="00FF00"/>
                    </a:solidFill>
                  </a:tcPr>
                </a:tc>
              </a:tr>
              <a:tr h="748064">
                <a:tc>
                  <a:txBody>
                    <a:bodyPr/>
                    <a:lstStyle/>
                    <a:p>
                      <a:pPr algn="ctr">
                        <a:spcAft>
                          <a:spcPts val="0"/>
                        </a:spcAft>
                      </a:pPr>
                      <a:r>
                        <a:rPr lang="en-US" sz="1400" b="1" dirty="0" smtClean="0">
                          <a:effectLst/>
                        </a:rPr>
                        <a:t>SESS                [</a:t>
                      </a:r>
                      <a:r>
                        <a:rPr lang="en-US" sz="1400" b="1" dirty="0" err="1">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-391.3</a:t>
                      </a:r>
                      <a:endParaRPr lang="it-IT" sz="160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214.5</a:t>
                      </a:r>
                      <a:endParaRPr lang="it-IT" sz="1600" dirty="0">
                        <a:latin typeface="Times New Roman"/>
                        <a:ea typeface="Times New Roman"/>
                      </a:endParaRPr>
                    </a:p>
                  </a:txBody>
                  <a:tcPr marL="68580" marR="68580" marT="0" marB="0" anchor="ctr">
                    <a:solidFill>
                      <a:srgbClr val="00FF00"/>
                    </a:solidFill>
                  </a:tcPr>
                </a:tc>
              </a:tr>
              <a:tr h="748064">
                <a:tc>
                  <a:txBody>
                    <a:bodyPr/>
                    <a:lstStyle/>
                    <a:p>
                      <a:pPr algn="ctr">
                        <a:spcAft>
                          <a:spcPts val="0"/>
                        </a:spcAft>
                      </a:pPr>
                      <a:r>
                        <a:rPr lang="en-US" sz="1400" b="1" dirty="0" smtClean="0">
                          <a:effectLst/>
                        </a:rPr>
                        <a:t>Braking Chopper</a:t>
                      </a:r>
                    </a:p>
                    <a:p>
                      <a:pPr algn="ctr">
                        <a:spcAft>
                          <a:spcPts val="0"/>
                        </a:spcAft>
                      </a:pPr>
                      <a:r>
                        <a:rPr lang="en-US" sz="1400" b="1" dirty="0" smtClean="0">
                          <a:effectLst/>
                        </a:rPr>
                        <a:t>[</a:t>
                      </a:r>
                      <a:r>
                        <a:rPr lang="en-US" sz="1400" b="1" dirty="0" err="1" smtClean="0">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0</a:t>
                      </a:r>
                      <a:endParaRPr lang="it-IT" sz="160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4.9</a:t>
                      </a:r>
                      <a:endParaRPr lang="it-IT" sz="1600" dirty="0">
                        <a:latin typeface="Times New Roman"/>
                        <a:ea typeface="Times New Roman"/>
                      </a:endParaRPr>
                    </a:p>
                  </a:txBody>
                  <a:tcPr marL="68580" marR="68580" marT="0" marB="0" anchor="ctr">
                    <a:solidFill>
                      <a:srgbClr val="00FF00"/>
                    </a:solidFill>
                  </a:tcPr>
                </a:tc>
              </a:tr>
            </a:tbl>
          </a:graphicData>
        </a:graphic>
      </p:graphicFrame>
      <p:graphicFrame>
        <p:nvGraphicFramePr>
          <p:cNvPr id="6" name="Tabella 5"/>
          <p:cNvGraphicFramePr>
            <a:graphicFrameLocks noGrp="1"/>
          </p:cNvGraphicFramePr>
          <p:nvPr>
            <p:extLst>
              <p:ext uri="{D42A27DB-BD31-4B8C-83A1-F6EECF244321}">
                <p14:modId xmlns="" xmlns:p14="http://schemas.microsoft.com/office/powerpoint/2010/main" val="2090787016"/>
              </p:ext>
            </p:extLst>
          </p:nvPr>
        </p:nvGraphicFramePr>
        <p:xfrm>
          <a:off x="4860033" y="2153000"/>
          <a:ext cx="3384375" cy="3633454"/>
        </p:xfrm>
        <a:graphic>
          <a:graphicData uri="http://schemas.openxmlformats.org/drawingml/2006/table">
            <a:tbl>
              <a:tblPr>
                <a:tableStyleId>{69CF1AB2-1976-4502-BF36-3FF5EA218861}</a:tableStyleId>
              </a:tblPr>
              <a:tblGrid>
                <a:gridCol w="1224136"/>
                <a:gridCol w="1032114"/>
                <a:gridCol w="1128125"/>
              </a:tblGrid>
              <a:tr h="641198">
                <a:tc>
                  <a:txBody>
                    <a:bodyPr/>
                    <a:lstStyle/>
                    <a:p>
                      <a:pPr algn="ctr">
                        <a:spcAft>
                          <a:spcPts val="0"/>
                        </a:spcAft>
                      </a:pPr>
                      <a:r>
                        <a:rPr lang="it-IT" sz="1800" b="1" dirty="0" smtClean="0">
                          <a:solidFill>
                            <a:srgbClr val="002060"/>
                          </a:solidFill>
                          <a:effectLst/>
                          <a:latin typeface="Times New Roman" pitchFamily="18" charset="0"/>
                          <a:cs typeface="Times New Roman" pitchFamily="18" charset="0"/>
                        </a:rPr>
                        <a:t>Energy</a:t>
                      </a:r>
                      <a:endParaRPr lang="en-US" sz="1800" b="1" dirty="0">
                        <a:solidFill>
                          <a:srgbClr val="002060"/>
                        </a:solidFill>
                        <a:effectLst/>
                        <a:latin typeface="Times New Roman" pitchFamily="18" charset="0"/>
                        <a:ea typeface="Times New Roman"/>
                        <a:cs typeface="Times New Roman" pitchFamily="18" charset="0"/>
                      </a:endParaRPr>
                    </a:p>
                  </a:txBody>
                  <a:tcPr marL="44450" marR="44450" marT="0" marB="0" anchor="ctr">
                    <a:solidFill>
                      <a:srgbClr val="00FF00"/>
                    </a:solidFill>
                  </a:tcPr>
                </a:tc>
                <a:tc>
                  <a:txBody>
                    <a:bodyPr/>
                    <a:lstStyle/>
                    <a:p>
                      <a:pPr algn="ctr">
                        <a:spcAft>
                          <a:spcPts val="0"/>
                        </a:spcAft>
                      </a:pPr>
                      <a:r>
                        <a:rPr lang="it-IT" sz="1800" b="1" dirty="0" err="1" smtClean="0">
                          <a:solidFill>
                            <a:srgbClr val="002060"/>
                          </a:solidFill>
                          <a:effectLst/>
                          <a:latin typeface="Times New Roman" pitchFamily="18" charset="0"/>
                          <a:cs typeface="Times New Roman" pitchFamily="18" charset="0"/>
                        </a:rPr>
                        <a:t>Traction</a:t>
                      </a:r>
                      <a:r>
                        <a:rPr lang="it-IT" sz="1800" b="1" dirty="0" smtClean="0">
                          <a:solidFill>
                            <a:srgbClr val="002060"/>
                          </a:solidFill>
                          <a:effectLst/>
                          <a:latin typeface="Times New Roman" pitchFamily="18" charset="0"/>
                          <a:cs typeface="Times New Roman" pitchFamily="18" charset="0"/>
                        </a:rPr>
                        <a:t> </a:t>
                      </a:r>
                      <a:endParaRPr lang="en-US" sz="1800" b="1" dirty="0">
                        <a:solidFill>
                          <a:srgbClr val="002060"/>
                        </a:solidFill>
                        <a:effectLst/>
                        <a:latin typeface="Times New Roman" pitchFamily="18" charset="0"/>
                        <a:ea typeface="Times New Roman"/>
                        <a:cs typeface="Times New Roman" pitchFamily="18" charset="0"/>
                      </a:endParaRPr>
                    </a:p>
                  </a:txBody>
                  <a:tcPr marL="44450" marR="44450" marT="0" marB="0" anchor="ctr">
                    <a:solidFill>
                      <a:srgbClr val="00FF00"/>
                    </a:solidFill>
                  </a:tcPr>
                </a:tc>
                <a:tc>
                  <a:txBody>
                    <a:bodyPr/>
                    <a:lstStyle/>
                    <a:p>
                      <a:pPr algn="ctr">
                        <a:spcAft>
                          <a:spcPts val="0"/>
                        </a:spcAft>
                      </a:pPr>
                      <a:r>
                        <a:rPr lang="it-IT" sz="1800" b="1" dirty="0" err="1" smtClean="0">
                          <a:solidFill>
                            <a:srgbClr val="002060"/>
                          </a:solidFill>
                          <a:effectLst/>
                          <a:latin typeface="Times New Roman" pitchFamily="18" charset="0"/>
                          <a:ea typeface="Times New Roman"/>
                          <a:cs typeface="Times New Roman" pitchFamily="18" charset="0"/>
                        </a:rPr>
                        <a:t>Braking</a:t>
                      </a:r>
                      <a:endParaRPr lang="en-US" sz="1800" b="1" dirty="0">
                        <a:solidFill>
                          <a:srgbClr val="002060"/>
                        </a:solidFill>
                        <a:effectLst/>
                        <a:latin typeface="Times New Roman" pitchFamily="18" charset="0"/>
                        <a:ea typeface="Times New Roman"/>
                        <a:cs typeface="Times New Roman" pitchFamily="18" charset="0"/>
                      </a:endParaRPr>
                    </a:p>
                  </a:txBody>
                  <a:tcPr marL="44450" marR="44450" marT="0" marB="0" anchor="ctr">
                    <a:solidFill>
                      <a:srgbClr val="00FF00"/>
                    </a:solidFill>
                  </a:tcPr>
                </a:tc>
              </a:tr>
              <a:tr h="748064">
                <a:tc>
                  <a:txBody>
                    <a:bodyPr/>
                    <a:lstStyle/>
                    <a:p>
                      <a:pPr algn="ctr">
                        <a:spcAft>
                          <a:spcPts val="0"/>
                        </a:spcAft>
                      </a:pPr>
                      <a:r>
                        <a:rPr lang="en-US" sz="1400" b="1" dirty="0" smtClean="0">
                          <a:effectLst/>
                        </a:rPr>
                        <a:t>Electrical Substation           [</a:t>
                      </a:r>
                      <a:r>
                        <a:rPr lang="en-US" sz="1400" b="1" dirty="0" err="1">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1230.5</a:t>
                      </a:r>
                      <a:endParaRPr lang="it-IT" sz="1600" dirty="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-104.2</a:t>
                      </a:r>
                      <a:endParaRPr lang="it-IT" sz="1600">
                        <a:latin typeface="Times New Roman"/>
                        <a:ea typeface="Times New Roman"/>
                      </a:endParaRPr>
                    </a:p>
                  </a:txBody>
                  <a:tcPr marL="68580" marR="68580" marT="0" marB="0" anchor="ctr">
                    <a:solidFill>
                      <a:srgbClr val="00FF00"/>
                    </a:solidFill>
                  </a:tcPr>
                </a:tc>
              </a:tr>
              <a:tr h="748064">
                <a:tc>
                  <a:txBody>
                    <a:bodyPr/>
                    <a:lstStyle/>
                    <a:p>
                      <a:pPr algn="ctr">
                        <a:spcAft>
                          <a:spcPts val="0"/>
                        </a:spcAft>
                      </a:pPr>
                      <a:r>
                        <a:rPr lang="en-US" sz="1400" b="1" dirty="0" smtClean="0">
                          <a:effectLst/>
                        </a:rPr>
                        <a:t>Drive            [</a:t>
                      </a:r>
                      <a:r>
                        <a:rPr lang="en-US" sz="1400" b="1" dirty="0" err="1">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1121.7</a:t>
                      </a:r>
                      <a:endParaRPr lang="it-IT" sz="160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-328.7</a:t>
                      </a:r>
                      <a:endParaRPr lang="it-IT" sz="1600">
                        <a:latin typeface="Times New Roman"/>
                        <a:ea typeface="Times New Roman"/>
                      </a:endParaRPr>
                    </a:p>
                  </a:txBody>
                  <a:tcPr marL="68580" marR="68580" marT="0" marB="0" anchor="ctr">
                    <a:solidFill>
                      <a:srgbClr val="00FF00"/>
                    </a:solidFill>
                  </a:tcPr>
                </a:tc>
              </a:tr>
              <a:tr h="748064">
                <a:tc>
                  <a:txBody>
                    <a:bodyPr/>
                    <a:lstStyle/>
                    <a:p>
                      <a:pPr algn="ctr">
                        <a:spcAft>
                          <a:spcPts val="0"/>
                        </a:spcAft>
                      </a:pPr>
                      <a:r>
                        <a:rPr lang="en-US" sz="1400" b="1" dirty="0" smtClean="0">
                          <a:effectLst/>
                        </a:rPr>
                        <a:t>SESS                [</a:t>
                      </a:r>
                      <a:r>
                        <a:rPr lang="en-US" sz="1400" b="1" dirty="0" err="1">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0</a:t>
                      </a:r>
                      <a:endParaRPr lang="it-IT" sz="160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0</a:t>
                      </a:r>
                      <a:endParaRPr lang="it-IT" sz="1600" dirty="0">
                        <a:latin typeface="Times New Roman"/>
                        <a:ea typeface="Times New Roman"/>
                      </a:endParaRPr>
                    </a:p>
                  </a:txBody>
                  <a:tcPr marL="68580" marR="68580" marT="0" marB="0" anchor="ctr">
                    <a:solidFill>
                      <a:srgbClr val="00FF00"/>
                    </a:solidFill>
                  </a:tcPr>
                </a:tc>
              </a:tr>
              <a:tr h="748064">
                <a:tc>
                  <a:txBody>
                    <a:bodyPr/>
                    <a:lstStyle/>
                    <a:p>
                      <a:pPr algn="ctr">
                        <a:spcAft>
                          <a:spcPts val="0"/>
                        </a:spcAft>
                      </a:pPr>
                      <a:r>
                        <a:rPr lang="en-US" sz="1400" b="1" dirty="0" smtClean="0">
                          <a:effectLst/>
                        </a:rPr>
                        <a:t>Braking Chopper</a:t>
                      </a:r>
                    </a:p>
                    <a:p>
                      <a:pPr algn="ctr">
                        <a:spcAft>
                          <a:spcPts val="0"/>
                        </a:spcAft>
                      </a:pPr>
                      <a:r>
                        <a:rPr lang="en-US" sz="1400" b="1" dirty="0" smtClean="0">
                          <a:effectLst/>
                        </a:rPr>
                        <a:t>[</a:t>
                      </a:r>
                      <a:r>
                        <a:rPr lang="en-US" sz="1400" b="1" dirty="0" err="1" smtClean="0">
                          <a:effectLst/>
                        </a:rPr>
                        <a:t>Wh</a:t>
                      </a:r>
                      <a:r>
                        <a:rPr lang="en-US" sz="1400" b="1" dirty="0">
                          <a:effectLst/>
                        </a:rPr>
                        <a:t>]</a:t>
                      </a:r>
                      <a:endParaRPr lang="en-US" sz="1400" b="1" dirty="0">
                        <a:effectLst/>
                        <a:latin typeface="Times New Roman"/>
                        <a:ea typeface="Times New Roman"/>
                        <a:cs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a:latin typeface="Times New Roman"/>
                          <a:ea typeface="Times New Roman"/>
                        </a:rPr>
                        <a:t>0</a:t>
                      </a:r>
                      <a:endParaRPr lang="it-IT" sz="1600">
                        <a:latin typeface="Times New Roman"/>
                        <a:ea typeface="Times New Roman"/>
                      </a:endParaRPr>
                    </a:p>
                  </a:txBody>
                  <a:tcPr marL="68580" marR="68580" marT="0" marB="0" anchor="ctr">
                    <a:solidFill>
                      <a:srgbClr val="00FF00"/>
                    </a:solidFill>
                  </a:tcPr>
                </a:tc>
                <a:tc>
                  <a:txBody>
                    <a:bodyPr/>
                    <a:lstStyle/>
                    <a:p>
                      <a:pPr algn="ctr">
                        <a:lnSpc>
                          <a:spcPct val="115000"/>
                        </a:lnSpc>
                        <a:spcAft>
                          <a:spcPts val="0"/>
                        </a:spcAft>
                      </a:pPr>
                      <a:r>
                        <a:rPr lang="en-US" sz="1600" dirty="0">
                          <a:latin typeface="Times New Roman"/>
                          <a:ea typeface="Times New Roman"/>
                        </a:rPr>
                        <a:t>216.4</a:t>
                      </a:r>
                      <a:endParaRPr lang="it-IT" sz="1600" dirty="0">
                        <a:latin typeface="Times New Roman"/>
                        <a:ea typeface="Times New Roman"/>
                      </a:endParaRPr>
                    </a:p>
                  </a:txBody>
                  <a:tcPr marL="68580" marR="68580" marT="0" marB="0" anchor="ctr">
                    <a:solidFill>
                      <a:srgbClr val="00FF00"/>
                    </a:solidFill>
                  </a:tcPr>
                </a:tc>
              </a:tr>
            </a:tbl>
          </a:graphicData>
        </a:graphic>
      </p:graphicFrame>
      <p:sp>
        <p:nvSpPr>
          <p:cNvPr id="7" name="Rettangolo arrotondato 6"/>
          <p:cNvSpPr/>
          <p:nvPr/>
        </p:nvSpPr>
        <p:spPr>
          <a:xfrm>
            <a:off x="285720" y="1783116"/>
            <a:ext cx="3384376" cy="36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smtClean="0">
                <a:solidFill>
                  <a:schemeClr val="bg1"/>
                </a:solidFill>
                <a:latin typeface="Times New Roman" panose="02020603050405020304" pitchFamily="18" charset="0"/>
                <a:cs typeface="Times New Roman" panose="02020603050405020304" pitchFamily="18" charset="0"/>
              </a:rPr>
              <a:t>With</a:t>
            </a:r>
            <a:r>
              <a:rPr lang="it-IT" sz="2000" b="1" dirty="0" smtClean="0">
                <a:solidFill>
                  <a:schemeClr val="bg1"/>
                </a:solidFill>
                <a:latin typeface="Times New Roman" panose="02020603050405020304" pitchFamily="18" charset="0"/>
                <a:cs typeface="Times New Roman" panose="02020603050405020304" pitchFamily="18" charset="0"/>
              </a:rPr>
              <a:t>  SESS</a:t>
            </a:r>
            <a:endParaRPr lang="it-IT" sz="2000" b="1" dirty="0">
              <a:solidFill>
                <a:schemeClr val="bg1"/>
              </a:solidFill>
              <a:latin typeface="Times New Roman" panose="02020603050405020304" pitchFamily="18" charset="0"/>
              <a:cs typeface="Times New Roman" panose="02020603050405020304" pitchFamily="18" charset="0"/>
            </a:endParaRPr>
          </a:p>
        </p:txBody>
      </p:sp>
      <p:sp>
        <p:nvSpPr>
          <p:cNvPr id="8" name="Rettangolo arrotondato 7"/>
          <p:cNvSpPr/>
          <p:nvPr/>
        </p:nvSpPr>
        <p:spPr>
          <a:xfrm>
            <a:off x="4860032" y="1783116"/>
            <a:ext cx="3384376" cy="360000"/>
          </a:xfrm>
          <a:prstGeom prst="round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000" b="1" dirty="0" err="1" smtClean="0">
                <a:solidFill>
                  <a:schemeClr val="bg1"/>
                </a:solidFill>
                <a:latin typeface="Times New Roman" panose="02020603050405020304" pitchFamily="18" charset="0"/>
                <a:cs typeface="Times New Roman" panose="02020603050405020304" pitchFamily="18" charset="0"/>
              </a:rPr>
              <a:t>Without</a:t>
            </a:r>
            <a:r>
              <a:rPr lang="it-IT" sz="2000" b="1" dirty="0" smtClean="0">
                <a:solidFill>
                  <a:schemeClr val="bg1"/>
                </a:solidFill>
                <a:latin typeface="Times New Roman" panose="02020603050405020304" pitchFamily="18" charset="0"/>
                <a:cs typeface="Times New Roman" panose="02020603050405020304" pitchFamily="18" charset="0"/>
              </a:rPr>
              <a:t> SESS</a:t>
            </a:r>
            <a:endParaRPr lang="it-IT" sz="2000" b="1" dirty="0">
              <a:solidFill>
                <a:schemeClr val="bg1"/>
              </a:solidFill>
              <a:latin typeface="Times New Roman" panose="02020603050405020304" pitchFamily="18" charset="0"/>
              <a:cs typeface="Times New Roman" panose="02020603050405020304" pitchFamily="18" charset="0"/>
            </a:endParaRPr>
          </a:p>
        </p:txBody>
      </p:sp>
      <p:sp>
        <p:nvSpPr>
          <p:cNvPr id="9" name="Rettangolo arrotondato 8"/>
          <p:cNvSpPr/>
          <p:nvPr/>
        </p:nvSpPr>
        <p:spPr>
          <a:xfrm>
            <a:off x="2500298" y="357166"/>
            <a:ext cx="5500726" cy="107157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Energetical</a:t>
            </a:r>
            <a:r>
              <a:rPr lang="en-GB" sz="3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Comparison</a:t>
            </a:r>
            <a:endParaRPr lang="en-GB" sz="36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CasellaDiTesto 9"/>
          <p:cNvSpPr txBox="1"/>
          <p:nvPr/>
        </p:nvSpPr>
        <p:spPr>
          <a:xfrm>
            <a:off x="7858148" y="6318000"/>
            <a:ext cx="500066" cy="338554"/>
          </a:xfrm>
          <a:prstGeom prst="rect">
            <a:avLst/>
          </a:prstGeom>
          <a:noFill/>
        </p:spPr>
        <p:txBody>
          <a:bodyPr wrap="square" rtlCol="0">
            <a:spAutoFit/>
          </a:bodyPr>
          <a:lstStyle/>
          <a:p>
            <a:r>
              <a:rPr lang="en-GB" sz="1600" dirty="0" smtClean="0"/>
              <a:t>29</a:t>
            </a:r>
            <a:endParaRPr lang="en-GB"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000102" y="1714488"/>
          <a:ext cx="7358114" cy="3429024"/>
        </p:xfrm>
        <a:graphic>
          <a:graphicData uri="http://schemas.openxmlformats.org/drawingml/2006/table">
            <a:tbl>
              <a:tblPr/>
              <a:tblGrid>
                <a:gridCol w="679889"/>
                <a:gridCol w="373791"/>
                <a:gridCol w="245760"/>
                <a:gridCol w="245760"/>
                <a:gridCol w="245760"/>
                <a:gridCol w="248705"/>
                <a:gridCol w="248705"/>
                <a:gridCol w="204556"/>
                <a:gridCol w="272249"/>
                <a:gridCol w="275192"/>
                <a:gridCol w="248705"/>
                <a:gridCol w="248705"/>
                <a:gridCol w="248705"/>
                <a:gridCol w="248705"/>
                <a:gridCol w="248705"/>
                <a:gridCol w="244288"/>
                <a:gridCol w="257532"/>
                <a:gridCol w="248705"/>
                <a:gridCol w="248705"/>
                <a:gridCol w="248705"/>
                <a:gridCol w="248705"/>
                <a:gridCol w="248705"/>
                <a:gridCol w="248705"/>
                <a:gridCol w="248705"/>
                <a:gridCol w="351717"/>
                <a:gridCol w="229574"/>
                <a:gridCol w="250176"/>
              </a:tblGrid>
              <a:tr h="281362">
                <a:tc>
                  <a:txBody>
                    <a:bodyPr/>
                    <a:lstStyle/>
                    <a:p>
                      <a:pPr>
                        <a:lnSpc>
                          <a:spcPct val="115000"/>
                        </a:lnSpc>
                      </a:pPr>
                      <a:endParaRPr lang="it-IT" sz="1000" dirty="0">
                        <a:latin typeface="Calibri"/>
                      </a:endParaRPr>
                    </a:p>
                  </a:txBody>
                  <a:tcPr marL="9638" marR="9638" marT="9638"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a:lnSpc>
                          <a:spcPct val="115000"/>
                        </a:lnSpc>
                        <a:spcAft>
                          <a:spcPts val="1000"/>
                        </a:spcAft>
                      </a:pPr>
                      <a:r>
                        <a:rPr lang="it-IT" sz="800" b="1">
                          <a:solidFill>
                            <a:srgbClr val="1F497D"/>
                          </a:solidFill>
                          <a:latin typeface="Arial"/>
                          <a:ea typeface="Calibri"/>
                          <a:cs typeface="Times New Roman"/>
                        </a:rPr>
                        <a:t>Credits year 1</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a:lnSpc>
                          <a:spcPct val="115000"/>
                        </a:lnSpc>
                        <a:spcAft>
                          <a:spcPts val="1000"/>
                        </a:spcAft>
                      </a:pPr>
                      <a:r>
                        <a:rPr lang="it-IT" sz="800" b="1">
                          <a:solidFill>
                            <a:srgbClr val="1F497D"/>
                          </a:solidFill>
                          <a:latin typeface="Arial"/>
                          <a:ea typeface="Calibri"/>
                          <a:cs typeface="Times New Roman"/>
                        </a:rPr>
                        <a:t>Credits year 2</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a:lnSpc>
                          <a:spcPct val="115000"/>
                        </a:lnSpc>
                        <a:spcAft>
                          <a:spcPts val="1000"/>
                        </a:spcAft>
                      </a:pPr>
                      <a:r>
                        <a:rPr lang="it-IT" sz="800" b="1">
                          <a:solidFill>
                            <a:srgbClr val="1F497D"/>
                          </a:solidFill>
                          <a:latin typeface="Arial"/>
                          <a:ea typeface="Calibri"/>
                          <a:cs typeface="Times New Roman"/>
                        </a:rPr>
                        <a:t>Credits year 3</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362">
                <a:tc>
                  <a:txBody>
                    <a:bodyPr/>
                    <a:lstStyle/>
                    <a:p>
                      <a:pPr>
                        <a:lnSpc>
                          <a:spcPct val="115000"/>
                        </a:lnSpc>
                      </a:pPr>
                      <a:endParaRPr lang="it-IT" sz="1000">
                        <a:latin typeface="Calibri"/>
                      </a:endParaRPr>
                    </a:p>
                  </a:txBody>
                  <a:tcPr marL="9638" marR="9638" marT="963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2</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3</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4</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5</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6</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2</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3</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4</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5</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6</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2</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3</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4</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5</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6</a:t>
                      </a:r>
                      <a:endParaRPr lang="it-IT" sz="1100">
                        <a:solidFill>
                          <a:srgbClr val="1F497D"/>
                        </a:solidFill>
                        <a:latin typeface="Times New Roman"/>
                        <a:ea typeface="Calibri"/>
                        <a:cs typeface="Times New Roman"/>
                      </a:endParaRPr>
                    </a:p>
                  </a:txBody>
                  <a:tcPr marL="9638" marR="9638" marT="963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000">
                        <a:latin typeface="Calibri"/>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568">
                <a:tc>
                  <a:txBody>
                    <a:bodyPr/>
                    <a:lstStyle/>
                    <a:p>
                      <a:pPr>
                        <a:lnSpc>
                          <a:spcPct val="115000"/>
                        </a:lnSpc>
                      </a:pPr>
                      <a:endParaRPr lang="it-IT" sz="1000">
                        <a:latin typeface="Calibri"/>
                      </a:endParaRPr>
                    </a:p>
                  </a:txBody>
                  <a:tcPr marL="9638" marR="9638" marT="963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Estimated</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Summary</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Estimated</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Summary</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Estimated</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bimonth</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Summary</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Total</a:t>
                      </a:r>
                      <a:endParaRPr lang="it-IT" sz="110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dirty="0" err="1">
                          <a:solidFill>
                            <a:srgbClr val="0000FF"/>
                          </a:solidFill>
                          <a:latin typeface="Arial"/>
                          <a:ea typeface="Calibri"/>
                          <a:cs typeface="Times New Roman"/>
                        </a:rPr>
                        <a:t>Check</a:t>
                      </a:r>
                      <a:endParaRPr lang="it-IT" sz="1100" dirty="0">
                        <a:solidFill>
                          <a:srgbClr val="1F497D"/>
                        </a:solidFill>
                        <a:latin typeface="Times New Roman"/>
                        <a:ea typeface="Calibri"/>
                        <a:cs typeface="Times New Roman"/>
                      </a:endParaRPr>
                    </a:p>
                  </a:txBody>
                  <a:tcPr marL="9638" marR="9638" marT="9638"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86">
                <a:tc>
                  <a:txBody>
                    <a:bodyPr/>
                    <a:lstStyle/>
                    <a:p>
                      <a:pPr algn="ctr">
                        <a:lnSpc>
                          <a:spcPct val="115000"/>
                        </a:lnSpc>
                        <a:spcAft>
                          <a:spcPts val="1000"/>
                        </a:spcAft>
                      </a:pPr>
                      <a:r>
                        <a:rPr lang="it-IT" sz="800" b="1">
                          <a:solidFill>
                            <a:srgbClr val="1F497D"/>
                          </a:solidFill>
                          <a:latin typeface="Arial"/>
                          <a:ea typeface="Calibri"/>
                          <a:cs typeface="Times New Roman"/>
                        </a:rPr>
                        <a:t>Modules</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21</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3</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9</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6</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6</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24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15</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7</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7</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dirty="0">
                          <a:solidFill>
                            <a:srgbClr val="FF0000"/>
                          </a:solidFill>
                          <a:latin typeface="Arial"/>
                          <a:ea typeface="Calibri"/>
                          <a:cs typeface="Times New Roman"/>
                        </a:rPr>
                        <a:t>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31</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0000FF"/>
                          </a:solidFill>
                          <a:latin typeface="Arial"/>
                          <a:ea typeface="Calibri"/>
                          <a:cs typeface="Times New Roman"/>
                        </a:rPr>
                        <a:t>30-70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86">
                <a:tc>
                  <a:txBody>
                    <a:bodyPr/>
                    <a:lstStyle/>
                    <a:p>
                      <a:pPr algn="ctr">
                        <a:lnSpc>
                          <a:spcPct val="115000"/>
                        </a:lnSpc>
                        <a:spcAft>
                          <a:spcPts val="1000"/>
                        </a:spcAft>
                      </a:pPr>
                      <a:r>
                        <a:rPr lang="it-IT" sz="800" b="1">
                          <a:solidFill>
                            <a:srgbClr val="1F497D"/>
                          </a:solidFill>
                          <a:latin typeface="Arial"/>
                          <a:ea typeface="Calibri"/>
                          <a:cs typeface="Times New Roman"/>
                        </a:rPr>
                        <a:t>Seminars</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5</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0,4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5</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0,2</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0,2</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0,6</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2,8</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3,8</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5,8</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1,2</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2,3</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4,5</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dirty="0">
                          <a:solidFill>
                            <a:srgbClr val="FF0000"/>
                          </a:solidFill>
                          <a:latin typeface="Arial"/>
                          <a:ea typeface="Calibri"/>
                          <a:cs typeface="Times New Roman"/>
                        </a:rPr>
                        <a:t>8,7</a:t>
                      </a:r>
                      <a:endParaRPr lang="it-IT" sz="1100" dirty="0">
                        <a:solidFill>
                          <a:srgbClr val="FF0000"/>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0000FF"/>
                          </a:solidFill>
                          <a:latin typeface="Arial"/>
                          <a:ea typeface="Calibri"/>
                          <a:cs typeface="Times New Roman"/>
                        </a:rPr>
                        <a:t>10-30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780">
                <a:tc>
                  <a:txBody>
                    <a:bodyPr/>
                    <a:lstStyle/>
                    <a:p>
                      <a:pPr algn="ctr">
                        <a:lnSpc>
                          <a:spcPct val="115000"/>
                        </a:lnSpc>
                        <a:spcAft>
                          <a:spcPts val="1000"/>
                        </a:spcAft>
                      </a:pPr>
                      <a:r>
                        <a:rPr lang="it-IT" sz="800" b="1">
                          <a:solidFill>
                            <a:srgbClr val="1F497D"/>
                          </a:solidFill>
                          <a:latin typeface="Arial"/>
                          <a:ea typeface="Calibri"/>
                          <a:cs typeface="Times New Roman"/>
                        </a:rPr>
                        <a:t>Research</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34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7</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9,6</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36</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40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9,8</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2,8</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9,4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7,2</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49</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54</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8,8</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7,7</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10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10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10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dirty="0">
                          <a:solidFill>
                            <a:srgbClr val="1F497D"/>
                          </a:solidFill>
                          <a:latin typeface="Arial"/>
                          <a:ea typeface="Calibri"/>
                          <a:cs typeface="Times New Roman"/>
                        </a:rPr>
                        <a:t>9</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dirty="0">
                          <a:solidFill>
                            <a:srgbClr val="1F497D"/>
                          </a:solidFill>
                          <a:latin typeface="Arial"/>
                          <a:ea typeface="Calibri"/>
                          <a:cs typeface="Times New Roman"/>
                        </a:rPr>
                        <a:t>56</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140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0000FF"/>
                          </a:solidFill>
                          <a:latin typeface="Arial"/>
                          <a:ea typeface="Calibri"/>
                          <a:cs typeface="Times New Roman"/>
                        </a:rPr>
                        <a:t>80-140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80">
                <a:tc>
                  <a:txBody>
                    <a:bodyPr/>
                    <a:lstStyle/>
                    <a:p>
                      <a:pPr>
                        <a:lnSpc>
                          <a:spcPct val="115000"/>
                        </a:lnSpc>
                      </a:pPr>
                      <a:endParaRPr lang="it-IT" sz="1000">
                        <a:latin typeface="Calibri"/>
                      </a:endParaRPr>
                    </a:p>
                  </a:txBody>
                  <a:tcPr marL="9638" marR="9638" marT="963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it-IT" sz="800" b="1">
                          <a:solidFill>
                            <a:srgbClr val="FF0000"/>
                          </a:solidFill>
                          <a:latin typeface="Arial"/>
                          <a:ea typeface="Calibri"/>
                          <a:cs typeface="Times New Roman"/>
                        </a:rPr>
                        <a:t>60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60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60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1F497D"/>
                          </a:solidFill>
                          <a:latin typeface="Arial"/>
                          <a:ea typeface="Calibri"/>
                          <a:cs typeface="Times New Roman"/>
                        </a:rPr>
                        <a:t>60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solidFill>
                            <a:srgbClr val="FF0000"/>
                          </a:solidFill>
                          <a:latin typeface="Arial"/>
                          <a:ea typeface="Calibri"/>
                          <a:cs typeface="Times New Roman"/>
                        </a:rPr>
                        <a:t>60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a:solidFill>
                            <a:srgbClr val="1F497D"/>
                          </a:solidFill>
                          <a:latin typeface="Arial"/>
                          <a:ea typeface="Calibri"/>
                          <a:cs typeface="Times New Roman"/>
                        </a:rPr>
                        <a:t>10</a:t>
                      </a:r>
                      <a:endParaRPr lang="it-IT" sz="110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dirty="0">
                          <a:solidFill>
                            <a:srgbClr val="1F497D"/>
                          </a:solidFill>
                          <a:latin typeface="Arial"/>
                          <a:ea typeface="Calibri"/>
                          <a:cs typeface="Times New Roman"/>
                        </a:rPr>
                        <a:t>60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dirty="0">
                          <a:solidFill>
                            <a:srgbClr val="1F497D"/>
                          </a:solidFill>
                          <a:latin typeface="Arial"/>
                          <a:ea typeface="Calibri"/>
                          <a:cs typeface="Times New Roman"/>
                        </a:rPr>
                        <a:t>180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dirty="0">
                          <a:solidFill>
                            <a:srgbClr val="0000FF"/>
                          </a:solidFill>
                          <a:latin typeface="Arial"/>
                          <a:ea typeface="Calibri"/>
                          <a:cs typeface="Times New Roman"/>
                        </a:rPr>
                        <a:t>180</a:t>
                      </a:r>
                      <a:endParaRPr lang="it-IT" sz="1100" dirty="0">
                        <a:solidFill>
                          <a:srgbClr val="1F497D"/>
                        </a:solidFill>
                        <a:latin typeface="Times New Roman"/>
                        <a:ea typeface="Calibri"/>
                        <a:cs typeface="Times New Roman"/>
                      </a:endParaRPr>
                    </a:p>
                  </a:txBody>
                  <a:tcPr marL="9638" marR="9638" marT="96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asellaDiTesto 2"/>
          <p:cNvSpPr txBox="1"/>
          <p:nvPr/>
        </p:nvSpPr>
        <p:spPr>
          <a:xfrm>
            <a:off x="2096938" y="857232"/>
            <a:ext cx="5832648"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600" dirty="0" err="1" smtClean="0">
                <a:solidFill>
                  <a:srgbClr val="001322"/>
                </a:solidFill>
                <a:effectLst>
                  <a:outerShdw blurRad="38100" dist="38100" dir="2700000" algn="tl">
                    <a:srgbClr val="000000">
                      <a:alpha val="43137"/>
                    </a:srgbClr>
                  </a:outerShdw>
                </a:effectLst>
              </a:rPr>
              <a:t>Credits</a:t>
            </a:r>
            <a:r>
              <a:rPr lang="it-IT" sz="3600" dirty="0" smtClean="0">
                <a:solidFill>
                  <a:srgbClr val="001322"/>
                </a:solidFill>
                <a:effectLst>
                  <a:outerShdw blurRad="38100" dist="38100" dir="2700000" algn="tl">
                    <a:srgbClr val="000000">
                      <a:alpha val="43137"/>
                    </a:srgbClr>
                  </a:outerShdw>
                </a:effectLst>
              </a:rPr>
              <a:t> </a:t>
            </a:r>
            <a:r>
              <a:rPr lang="it-IT" sz="3600" dirty="0" err="1" smtClean="0">
                <a:solidFill>
                  <a:srgbClr val="001322"/>
                </a:solidFill>
                <a:effectLst>
                  <a:outerShdw blurRad="38100" dist="38100" dir="2700000" algn="tl">
                    <a:srgbClr val="000000">
                      <a:alpha val="43137"/>
                    </a:srgbClr>
                  </a:outerShdw>
                </a:effectLst>
              </a:rPr>
              <a:t>Summary</a:t>
            </a:r>
            <a:endParaRPr lang="it-IT" sz="3600" dirty="0">
              <a:solidFill>
                <a:srgbClr val="001322"/>
              </a:solidFill>
              <a:effectLst>
                <a:outerShdw blurRad="38100" dist="38100" dir="2700000" algn="tl">
                  <a:srgbClr val="000000">
                    <a:alpha val="43137"/>
                  </a:srgbClr>
                </a:outerShdw>
              </a:effectLst>
            </a:endParaRPr>
          </a:p>
        </p:txBody>
      </p:sp>
      <p:sp>
        <p:nvSpPr>
          <p:cNvPr id="4" name="CasellaDiTesto 3"/>
          <p:cNvSpPr txBox="1"/>
          <p:nvPr/>
        </p:nvSpPr>
        <p:spPr>
          <a:xfrm>
            <a:off x="7858148" y="6318000"/>
            <a:ext cx="360000" cy="338554"/>
          </a:xfrm>
          <a:prstGeom prst="rect">
            <a:avLst/>
          </a:prstGeom>
          <a:noFill/>
        </p:spPr>
        <p:txBody>
          <a:bodyPr wrap="square" rtlCol="0">
            <a:spAutoFit/>
          </a:bodyPr>
          <a:lstStyle/>
          <a:p>
            <a:r>
              <a:rPr lang="en-GB" sz="1600" dirty="0" smtClean="0"/>
              <a:t>3</a:t>
            </a:r>
            <a:endParaRPr lang="en-GB"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58148" y="6318000"/>
            <a:ext cx="500066" cy="338554"/>
          </a:xfrm>
          <a:prstGeom prst="rect">
            <a:avLst/>
          </a:prstGeom>
          <a:noFill/>
        </p:spPr>
        <p:txBody>
          <a:bodyPr wrap="square" rtlCol="0">
            <a:spAutoFit/>
          </a:bodyPr>
          <a:lstStyle/>
          <a:p>
            <a:r>
              <a:rPr lang="en-GB" sz="1600" dirty="0" smtClean="0"/>
              <a:t>30</a:t>
            </a:r>
            <a:endParaRPr lang="en-GB" sz="1600" dirty="0"/>
          </a:p>
        </p:txBody>
      </p:sp>
      <p:sp>
        <p:nvSpPr>
          <p:cNvPr id="3" name="CasellaDiTesto 2"/>
          <p:cNvSpPr txBox="1"/>
          <p:nvPr/>
        </p:nvSpPr>
        <p:spPr>
          <a:xfrm>
            <a:off x="1785918" y="357166"/>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b="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Conclusive </a:t>
            </a:r>
            <a:r>
              <a:rPr lang="it-IT" sz="4000" b="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Remarks</a:t>
            </a:r>
            <a:endParaRPr lang="it-IT" sz="4000" b="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CasellaDiTesto 16"/>
          <p:cNvSpPr txBox="1"/>
          <p:nvPr/>
        </p:nvSpPr>
        <p:spPr>
          <a:xfrm>
            <a:off x="642910" y="1357298"/>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Saving</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CasellaDiTesto 17"/>
          <p:cNvSpPr txBox="1"/>
          <p:nvPr/>
        </p:nvSpPr>
        <p:spPr>
          <a:xfrm>
            <a:off x="642910" y="2357430"/>
            <a:ext cx="428628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Peak</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Shaving</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642910" y="3253087"/>
            <a:ext cx="428628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Losses</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CasellaDiTesto 19"/>
          <p:cNvSpPr txBox="1"/>
          <p:nvPr/>
        </p:nvSpPr>
        <p:spPr>
          <a:xfrm>
            <a:off x="642910" y="4181781"/>
            <a:ext cx="4214842"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ü"/>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Voltage</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Optimization</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sz="2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CasellaDiTesto 20"/>
          <p:cNvSpPr txBox="1"/>
          <p:nvPr/>
        </p:nvSpPr>
        <p:spPr>
          <a:xfrm>
            <a:off x="785786" y="1857364"/>
            <a:ext cx="81000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braking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greater</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recovered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braking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chopper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spillway</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CasellaDiTesto 21"/>
          <p:cNvSpPr txBox="1"/>
          <p:nvPr/>
        </p:nvSpPr>
        <p:spPr>
          <a:xfrm>
            <a:off x="785786" y="2835471"/>
            <a:ext cx="8100000"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peak</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provided</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feeding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42 %.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CasellaDiTesto 22"/>
          <p:cNvSpPr txBox="1"/>
          <p:nvPr/>
        </p:nvSpPr>
        <p:spPr>
          <a:xfrm>
            <a:off x="758280" y="3786190"/>
            <a:ext cx="8100000"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traction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phase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losses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feeding</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60 %.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CasellaDiTesto 23"/>
          <p:cNvSpPr txBox="1"/>
          <p:nvPr/>
        </p:nvSpPr>
        <p:spPr>
          <a:xfrm>
            <a:off x="785786" y="4764297"/>
            <a:ext cx="8100000"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Courier New" pitchFamily="49" charset="0"/>
              <a:buChar char="o"/>
            </a:pP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maximum</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voltage</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drop</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42 V,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a:t>
            </a:r>
            <a:r>
              <a:rPr lang="it-IT" sz="1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58 %</a:t>
            </a:r>
            <a:endParaRPr lang="it-IT" sz="14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57422" y="642918"/>
            <a:ext cx="535785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6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Publications</a:t>
            </a:r>
            <a:endParaRPr lang="it-IT" sz="36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500034" y="2750762"/>
            <a:ext cx="8143932" cy="8925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t>“ </a:t>
            </a:r>
            <a:r>
              <a:rPr lang="en-US" dirty="0" err="1" smtClean="0"/>
              <a:t>Energetical</a:t>
            </a:r>
            <a:r>
              <a:rPr lang="en-US" dirty="0" smtClean="0"/>
              <a:t> comparative analysis of I.M. and P.M. brushless drives in Light Railway Transportation Systems ” </a:t>
            </a:r>
            <a:r>
              <a:rPr lang="en-US" sz="1600" dirty="0" smtClean="0"/>
              <a:t>- </a:t>
            </a:r>
            <a:r>
              <a:rPr lang="en-US" sz="1600" i="1" dirty="0" smtClean="0"/>
              <a:t>23th  International Symposium on Power Electronics, Electrical Drives, Automation and Motion  22-24  June 2016, Anacapri, Italy </a:t>
            </a:r>
            <a:r>
              <a:rPr lang="en-US" sz="1600" dirty="0" smtClean="0"/>
              <a:t>– IEEE Conference.</a:t>
            </a:r>
            <a:endParaRPr lang="it-IT"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500034" y="3923418"/>
            <a:ext cx="8143932" cy="113877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t>"An Assisted Speed-</a:t>
            </a:r>
            <a:r>
              <a:rPr lang="en-US" dirty="0" err="1" smtClean="0"/>
              <a:t>Sensorless</a:t>
            </a:r>
            <a:r>
              <a:rPr lang="en-US" dirty="0" smtClean="0"/>
              <a:t> Control of Induction Motor Drives for Railways Applications" </a:t>
            </a:r>
            <a:r>
              <a:rPr lang="en-US" sz="1600" dirty="0" smtClean="0"/>
              <a:t>- 4th International Conference on Electrical Systems for Aircraft, Railway, Ship propulsion and Road Vehicles &amp; International Transportation Electrification Conference, 2 - 4 November 2016, Toulouse, France – IEEE Conference.</a:t>
            </a:r>
            <a:endParaRPr lang="it-IT" sz="1600" dirty="0"/>
          </a:p>
        </p:txBody>
      </p:sp>
      <p:sp>
        <p:nvSpPr>
          <p:cNvPr id="6" name="CasellaDiTesto 5"/>
          <p:cNvSpPr txBox="1"/>
          <p:nvPr/>
        </p:nvSpPr>
        <p:spPr>
          <a:xfrm>
            <a:off x="500034" y="1643050"/>
            <a:ext cx="8143932" cy="8925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t>“ A method for “design to range” energy storage systems  in </a:t>
            </a:r>
            <a:r>
              <a:rPr lang="en-US" dirty="0" err="1" smtClean="0"/>
              <a:t>catenary</a:t>
            </a:r>
            <a:r>
              <a:rPr lang="en-US" dirty="0" smtClean="0"/>
              <a:t> free operation of light railway vehicles” </a:t>
            </a:r>
            <a:r>
              <a:rPr lang="en-US" sz="1600" dirty="0" smtClean="0"/>
              <a:t>- 5th </a:t>
            </a:r>
            <a:r>
              <a:rPr lang="en-US" sz="1600" i="1" dirty="0" smtClean="0"/>
              <a:t>I</a:t>
            </a:r>
            <a:r>
              <a:rPr lang="en-US" sz="1600" dirty="0" smtClean="0"/>
              <a:t>nternational </a:t>
            </a:r>
            <a:r>
              <a:rPr lang="en-US" sz="1600" i="1" dirty="0" smtClean="0"/>
              <a:t>C</a:t>
            </a:r>
            <a:r>
              <a:rPr lang="en-US" sz="1600" dirty="0" smtClean="0"/>
              <a:t>onference on </a:t>
            </a:r>
            <a:r>
              <a:rPr lang="en-US" sz="1600" i="1" dirty="0" smtClean="0"/>
              <a:t>C</a:t>
            </a:r>
            <a:r>
              <a:rPr lang="en-US" sz="1600" dirty="0" smtClean="0"/>
              <a:t>lean </a:t>
            </a:r>
            <a:r>
              <a:rPr lang="en-US" sz="1600" i="1" dirty="0" smtClean="0"/>
              <a:t>E</a:t>
            </a:r>
            <a:r>
              <a:rPr lang="en-US" sz="1600" dirty="0" smtClean="0"/>
              <a:t>lectrical </a:t>
            </a:r>
            <a:r>
              <a:rPr lang="en-US" sz="1600" i="1" dirty="0" smtClean="0"/>
              <a:t>P</a:t>
            </a:r>
            <a:r>
              <a:rPr lang="en-US" sz="1600" dirty="0" smtClean="0"/>
              <a:t>ower Renewable Energy Resources Impact 16-18 June 2015 – Taormina, Italy – IEEE Conference.</a:t>
            </a:r>
            <a:endParaRPr lang="it-IT" sz="1600" dirty="0"/>
          </a:p>
        </p:txBody>
      </p:sp>
      <p:sp>
        <p:nvSpPr>
          <p:cNvPr id="7" name="CasellaDiTesto 6"/>
          <p:cNvSpPr txBox="1"/>
          <p:nvPr/>
        </p:nvSpPr>
        <p:spPr>
          <a:xfrm>
            <a:off x="7858148" y="6318000"/>
            <a:ext cx="500066" cy="338554"/>
          </a:xfrm>
          <a:prstGeom prst="rect">
            <a:avLst/>
          </a:prstGeom>
          <a:noFill/>
        </p:spPr>
        <p:txBody>
          <a:bodyPr wrap="square" rtlCol="0">
            <a:spAutoFit/>
          </a:bodyPr>
          <a:lstStyle/>
          <a:p>
            <a:r>
              <a:rPr lang="en-GB" sz="1600" dirty="0" smtClean="0"/>
              <a:t>31</a:t>
            </a:r>
            <a:endParaRPr lang="en-GB"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428860" y="500042"/>
            <a:ext cx="5500726" cy="107157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Further Developments</a:t>
            </a:r>
            <a:endParaRPr lang="en-GB" sz="32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CasellaDiTesto 3"/>
          <p:cNvSpPr txBox="1"/>
          <p:nvPr/>
        </p:nvSpPr>
        <p:spPr>
          <a:xfrm>
            <a:off x="357158" y="2285993"/>
            <a:ext cx="842016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Ø"/>
            </a:pP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validation</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proposed</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357158" y="3714752"/>
            <a:ext cx="8786842"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Ø"/>
            </a:pP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on-line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Light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System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inclusion</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Stationary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SESS</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7858148" y="6318000"/>
            <a:ext cx="500066" cy="338554"/>
          </a:xfrm>
          <a:prstGeom prst="rect">
            <a:avLst/>
          </a:prstGeom>
          <a:noFill/>
        </p:spPr>
        <p:txBody>
          <a:bodyPr wrap="square" rtlCol="0">
            <a:spAutoFit/>
          </a:bodyPr>
          <a:lstStyle/>
          <a:p>
            <a:r>
              <a:rPr lang="en-GB" sz="1600" dirty="0" smtClean="0"/>
              <a:t>32</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59632" y="2348880"/>
            <a:ext cx="6588224" cy="15696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800"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THANKS FOR YOUR</a:t>
            </a:r>
          </a:p>
          <a:p>
            <a:pPr algn="ctr"/>
            <a:r>
              <a:rPr lang="it-IT" sz="4800"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ATTENTION</a:t>
            </a:r>
            <a:endParaRPr lang="it-IT" sz="4800"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asellaDiTesto 4"/>
          <p:cNvSpPr txBox="1"/>
          <p:nvPr/>
        </p:nvSpPr>
        <p:spPr>
          <a:xfrm>
            <a:off x="7858148" y="6318000"/>
            <a:ext cx="500066" cy="338554"/>
          </a:xfrm>
          <a:prstGeom prst="rect">
            <a:avLst/>
          </a:prstGeom>
          <a:noFill/>
        </p:spPr>
        <p:txBody>
          <a:bodyPr wrap="square" rtlCol="0">
            <a:spAutoFit/>
          </a:bodyPr>
          <a:lstStyle/>
          <a:p>
            <a:endParaRPr lang="en-GB" sz="1600" dirty="0"/>
          </a:p>
        </p:txBody>
      </p:sp>
      <p:sp>
        <p:nvSpPr>
          <p:cNvPr id="6" name="CasellaDiTesto 5"/>
          <p:cNvSpPr txBox="1"/>
          <p:nvPr/>
        </p:nvSpPr>
        <p:spPr>
          <a:xfrm>
            <a:off x="7929586" y="6305156"/>
            <a:ext cx="500066" cy="338554"/>
          </a:xfrm>
          <a:prstGeom prst="rect">
            <a:avLst/>
          </a:prstGeom>
          <a:noFill/>
        </p:spPr>
        <p:txBody>
          <a:bodyPr wrap="square" rtlCol="0">
            <a:spAutoFit/>
          </a:bodyPr>
          <a:lstStyle/>
          <a:p>
            <a:r>
              <a:rPr lang="en-GB" sz="1600" dirty="0" smtClean="0"/>
              <a:t>33</a:t>
            </a:r>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51720" y="1844824"/>
            <a:ext cx="5400600" cy="369332"/>
          </a:xfrm>
          <a:prstGeom prst="rect">
            <a:avLst/>
          </a:prstGeom>
          <a:noFill/>
        </p:spPr>
        <p:txBody>
          <a:bodyPr wrap="square" rtlCol="0">
            <a:spAutoFit/>
          </a:bodyPr>
          <a:lstStyle/>
          <a:p>
            <a:endParaRPr lang="it-IT" dirty="0"/>
          </a:p>
        </p:txBody>
      </p:sp>
      <p:sp>
        <p:nvSpPr>
          <p:cNvPr id="3" name="CasellaDiTesto 2"/>
          <p:cNvSpPr txBox="1"/>
          <p:nvPr/>
        </p:nvSpPr>
        <p:spPr>
          <a:xfrm>
            <a:off x="1714480" y="1357298"/>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RESEARCH  ACTIVITY</a:t>
            </a:r>
            <a:endParaRPr lang="it-IT" sz="40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ottotitolo 2"/>
          <p:cNvSpPr txBox="1">
            <a:spLocks/>
          </p:cNvSpPr>
          <p:nvPr/>
        </p:nvSpPr>
        <p:spPr>
          <a:xfrm>
            <a:off x="928662" y="2643182"/>
            <a:ext cx="7358114" cy="2286016"/>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b="1" i="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Electrical Traction Drives and Energy Storage Systems for high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 performance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reliability</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Light Railway Systems </a:t>
            </a:r>
            <a:endParaRPr lang="it-IT"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7858148" y="6318000"/>
            <a:ext cx="360000" cy="338554"/>
          </a:xfrm>
          <a:prstGeom prst="rect">
            <a:avLst/>
          </a:prstGeom>
          <a:noFill/>
        </p:spPr>
        <p:txBody>
          <a:bodyPr wrap="square" rtlCol="0">
            <a:spAutoFit/>
          </a:bodyPr>
          <a:lstStyle/>
          <a:p>
            <a:r>
              <a:rPr lang="en-GB" sz="1600" dirty="0" smtClean="0"/>
              <a:t>4</a:t>
            </a:r>
            <a:endParaRPr lang="en-GB" sz="1600" dirty="0"/>
          </a:p>
        </p:txBody>
      </p:sp>
    </p:spTree>
    <p:extLst>
      <p:ext uri="{BB962C8B-B14F-4D97-AF65-F5344CB8AC3E}">
        <p14:creationId xmlns="" xmlns:p14="http://schemas.microsoft.com/office/powerpoint/2010/main" val="26217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1000"/>
                                        <p:tgtEl>
                                          <p:spTgt spid="4">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4)">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Transport modes_v00.jpg"/>
          <p:cNvPicPr>
            <a:picLocks noChangeAspect="1"/>
          </p:cNvPicPr>
          <p:nvPr/>
        </p:nvPicPr>
        <p:blipFill>
          <a:blip r:embed="rId3"/>
          <a:srcRect l="20312" t="22916" r="33594" b="28125"/>
          <a:stretch>
            <a:fillRect/>
          </a:stretch>
        </p:blipFill>
        <p:spPr>
          <a:xfrm>
            <a:off x="0" y="2214554"/>
            <a:ext cx="4214842" cy="3357586"/>
          </a:xfrm>
          <a:prstGeom prst="rect">
            <a:avLst/>
          </a:prstGeom>
        </p:spPr>
      </p:pic>
      <p:sp>
        <p:nvSpPr>
          <p:cNvPr id="4" name="CasellaDiTesto 3"/>
          <p:cNvSpPr txBox="1"/>
          <p:nvPr/>
        </p:nvSpPr>
        <p:spPr>
          <a:xfrm>
            <a:off x="1714480" y="1149478"/>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Context</a:t>
            </a:r>
            <a:endParaRPr lang="it-IT" sz="40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magine 5" descr="Figure1.1_Public_Transport.jpg"/>
          <p:cNvPicPr/>
          <p:nvPr/>
        </p:nvPicPr>
        <p:blipFill>
          <a:blip r:embed="rId4"/>
          <a:srcRect l="10723" r="13235" b="1181"/>
          <a:stretch>
            <a:fillRect/>
          </a:stretch>
        </p:blipFill>
        <p:spPr>
          <a:xfrm>
            <a:off x="5115966" y="2214554"/>
            <a:ext cx="3528000" cy="2876550"/>
          </a:xfrm>
          <a:prstGeom prst="rect">
            <a:avLst/>
          </a:prstGeom>
        </p:spPr>
      </p:pic>
      <p:pic>
        <p:nvPicPr>
          <p:cNvPr id="1026" name="Picture 2" descr="C:\Users\Domenico Perna\Desktop\Immagine1.jpg"/>
          <p:cNvPicPr>
            <a:picLocks noChangeAspect="1" noChangeArrowheads="1"/>
          </p:cNvPicPr>
          <p:nvPr/>
        </p:nvPicPr>
        <p:blipFill>
          <a:blip r:embed="rId5"/>
          <a:srcRect/>
          <a:stretch>
            <a:fillRect/>
          </a:stretch>
        </p:blipFill>
        <p:spPr bwMode="auto">
          <a:xfrm rot="-1200000">
            <a:off x="3892610" y="2788513"/>
            <a:ext cx="1121632" cy="953644"/>
          </a:xfrm>
          <a:prstGeom prst="rect">
            <a:avLst/>
          </a:prstGeom>
          <a:noFill/>
        </p:spPr>
      </p:pic>
      <p:sp>
        <p:nvSpPr>
          <p:cNvPr id="7" name="Ovale 6"/>
          <p:cNvSpPr/>
          <p:nvPr/>
        </p:nvSpPr>
        <p:spPr>
          <a:xfrm>
            <a:off x="3214678" y="3000372"/>
            <a:ext cx="642942"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magine 7" descr="Sirio_BG.png"/>
          <p:cNvPicPr/>
          <p:nvPr/>
        </p:nvPicPr>
        <p:blipFill>
          <a:blip r:embed="rId6" cstate="print"/>
          <a:srcRect r="966" b="20202"/>
          <a:stretch>
            <a:fillRect/>
          </a:stretch>
        </p:blipFill>
        <p:spPr>
          <a:xfrm>
            <a:off x="5000628" y="2214554"/>
            <a:ext cx="3960000" cy="2880000"/>
          </a:xfrm>
          <a:prstGeom prst="rect">
            <a:avLst/>
          </a:prstGeom>
        </p:spPr>
      </p:pic>
      <p:sp>
        <p:nvSpPr>
          <p:cNvPr id="10" name="CasellaDiTesto 9"/>
          <p:cNvSpPr txBox="1"/>
          <p:nvPr/>
        </p:nvSpPr>
        <p:spPr>
          <a:xfrm>
            <a:off x="7858148" y="6318000"/>
            <a:ext cx="360000" cy="338554"/>
          </a:xfrm>
          <a:prstGeom prst="rect">
            <a:avLst/>
          </a:prstGeom>
          <a:noFill/>
        </p:spPr>
        <p:txBody>
          <a:bodyPr wrap="square" rtlCol="0">
            <a:spAutoFit/>
          </a:bodyPr>
          <a:lstStyle/>
          <a:p>
            <a:r>
              <a:rPr lang="en-GB" sz="1600" dirty="0" smtClean="0"/>
              <a:t>5</a:t>
            </a:r>
            <a:endParaRPr lang="en-GB" sz="1600" dirty="0"/>
          </a:p>
        </p:txBody>
      </p:sp>
      <p:sp>
        <p:nvSpPr>
          <p:cNvPr id="11" name="Rettangolo arrotondato 10"/>
          <p:cNvSpPr/>
          <p:nvPr/>
        </p:nvSpPr>
        <p:spPr>
          <a:xfrm>
            <a:off x="642910" y="2000240"/>
            <a:ext cx="2643206" cy="324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1322"/>
                </a:solidFill>
                <a:effectLst>
                  <a:outerShdw blurRad="38100" dist="38100" dir="2700000" algn="tl">
                    <a:srgbClr val="000000">
                      <a:alpha val="43137"/>
                    </a:srgbClr>
                  </a:outerShdw>
                </a:effectLst>
              </a:rPr>
              <a:t>CO</a:t>
            </a:r>
            <a:r>
              <a:rPr lang="en-GB" sz="2400" b="1" baseline="-25000" dirty="0" smtClean="0">
                <a:solidFill>
                  <a:srgbClr val="001322"/>
                </a:solidFill>
                <a:effectLst>
                  <a:outerShdw blurRad="38100" dist="38100" dir="2700000" algn="tl">
                    <a:srgbClr val="000000">
                      <a:alpha val="43137"/>
                    </a:srgbClr>
                  </a:outerShdw>
                </a:effectLst>
              </a:rPr>
              <a:t>2  </a:t>
            </a:r>
            <a:r>
              <a:rPr lang="en-GB" sz="2400" b="1" dirty="0" smtClean="0">
                <a:solidFill>
                  <a:srgbClr val="001322"/>
                </a:solidFill>
                <a:effectLst>
                  <a:outerShdw blurRad="38100" dist="38100" dir="2700000" algn="tl">
                    <a:srgbClr val="000000">
                      <a:alpha val="43137"/>
                    </a:srgbClr>
                  </a:outerShdw>
                </a:effectLst>
              </a:rPr>
              <a:t>Emissions</a:t>
            </a:r>
            <a:endParaRPr lang="en-GB" sz="2400" b="1" dirty="0">
              <a:solidFill>
                <a:srgbClr val="00132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1000"/>
                                        <p:tgtEl>
                                          <p:spTgt spid="6"/>
                                        </p:tgtEl>
                                        <p:attrNameLst>
                                          <p:attrName>ppt_x</p:attrName>
                                        </p:attrNameLst>
                                      </p:cBhvr>
                                      <p:tavLst>
                                        <p:tav tm="0">
                                          <p:val>
                                            <p:strVal val="ppt_x"/>
                                          </p:val>
                                        </p:tav>
                                        <p:tav tm="100000">
                                          <p:val>
                                            <p:strVal val="ppt_x"/>
                                          </p:val>
                                        </p:tav>
                                      </p:tavLst>
                                    </p:anim>
                                    <p:anim calcmode="lin" valueType="num">
                                      <p:cBhvr additive="base">
                                        <p:cTn id="18" dur="1000"/>
                                        <p:tgtEl>
                                          <p:spTgt spid="6"/>
                                        </p:tgtEl>
                                        <p:attrNameLst>
                                          <p:attrName>ppt_y</p:attrName>
                                        </p:attrNameLst>
                                      </p:cBhvr>
                                      <p:tavLst>
                                        <p:tav tm="0">
                                          <p:val>
                                            <p:strVal val="ppt_y"/>
                                          </p:val>
                                        </p:tav>
                                        <p:tav tm="100000">
                                          <p:val>
                                            <p:strVal val="1+ppt_h/2"/>
                                          </p:val>
                                        </p:tav>
                                      </p:tavLst>
                                    </p:anim>
                                    <p:set>
                                      <p:cBhvr>
                                        <p:cTn id="19" dur="1" fill="hold">
                                          <p:stCondLst>
                                            <p:cond delay="999"/>
                                          </p:stCondLst>
                                        </p:cTn>
                                        <p:tgtEl>
                                          <p:spTgt spid="6"/>
                                        </p:tgtEl>
                                        <p:attrNameLst>
                                          <p:attrName>style.visibility</p:attrName>
                                        </p:attrNameLst>
                                      </p:cBhvr>
                                      <p:to>
                                        <p:strVal val="hidden"/>
                                      </p:to>
                                    </p:set>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14480" y="714356"/>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Context</a:t>
            </a:r>
            <a:endParaRPr lang="it-IT" sz="40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Pentagono 10"/>
          <p:cNvSpPr/>
          <p:nvPr/>
        </p:nvSpPr>
        <p:spPr>
          <a:xfrm>
            <a:off x="642910" y="1714488"/>
            <a:ext cx="1438080" cy="3885486"/>
          </a:xfrm>
          <a:prstGeom prst="homePlate">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GB"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Electrical </a:t>
            </a:r>
          </a:p>
          <a:p>
            <a:pPr algn="ctr"/>
            <a:r>
              <a:rPr lang="en-GB"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Substatio</a:t>
            </a:r>
            <a:r>
              <a:rPr lang="en-GB" sz="1400" b="1" dirty="0" smtClean="0">
                <a:solidFill>
                  <a:schemeClr val="tx1"/>
                </a:solidFill>
                <a:latin typeface="Times New Roman" pitchFamily="18" charset="0"/>
                <a:cs typeface="Times New Roman" pitchFamily="18" charset="0"/>
              </a:rPr>
              <a:t>n</a:t>
            </a:r>
          </a:p>
          <a:p>
            <a:pPr algn="ctr"/>
            <a:r>
              <a:rPr lang="en-GB" sz="1400" b="1" dirty="0" smtClean="0">
                <a:solidFill>
                  <a:schemeClr val="tx1"/>
                </a:solidFill>
                <a:latin typeface="Times New Roman" pitchFamily="18" charset="0"/>
                <a:cs typeface="Times New Roman" pitchFamily="18" charset="0"/>
              </a:rPr>
              <a:t>Energy</a:t>
            </a:r>
            <a:endParaRPr lang="en-GB" sz="1400" b="1" dirty="0">
              <a:solidFill>
                <a:schemeClr val="tx1"/>
              </a:solidFill>
              <a:latin typeface="Times New Roman" pitchFamily="18" charset="0"/>
              <a:cs typeface="Times New Roman" pitchFamily="18" charset="0"/>
            </a:endParaRPr>
          </a:p>
        </p:txBody>
      </p:sp>
      <p:sp>
        <p:nvSpPr>
          <p:cNvPr id="12" name="Pentagono 11"/>
          <p:cNvSpPr/>
          <p:nvPr/>
        </p:nvSpPr>
        <p:spPr>
          <a:xfrm>
            <a:off x="1875550" y="2209411"/>
            <a:ext cx="1438080" cy="2705964"/>
          </a:xfrm>
          <a:prstGeom prst="homePlate">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GB"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Train</a:t>
            </a:r>
            <a:endParaRPr lang="en-GB"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Pentagono 12"/>
          <p:cNvSpPr/>
          <p:nvPr/>
        </p:nvSpPr>
        <p:spPr>
          <a:xfrm>
            <a:off x="2800030" y="3160172"/>
            <a:ext cx="1087045" cy="1769284"/>
          </a:xfrm>
          <a:prstGeom prst="homePlate">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GB" sz="10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Mechanical</a:t>
            </a:r>
            <a:endParaRPr lang="en-GB" sz="10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Pentagono 13"/>
          <p:cNvSpPr/>
          <p:nvPr/>
        </p:nvSpPr>
        <p:spPr>
          <a:xfrm rot="10800000" flipV="1">
            <a:off x="1772830" y="4950065"/>
            <a:ext cx="4108800" cy="481897"/>
          </a:xfrm>
          <a:prstGeom prst="homePlat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Regenerated Energy </a:t>
            </a:r>
            <a:endParaRPr lang="en-GB" sz="1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Pentagono 14"/>
          <p:cNvSpPr/>
          <p:nvPr/>
        </p:nvSpPr>
        <p:spPr>
          <a:xfrm>
            <a:off x="2800030" y="2540593"/>
            <a:ext cx="1294101" cy="619579"/>
          </a:xfrm>
          <a:prstGeom prst="homePlat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Auxiliary Loads</a:t>
            </a:r>
            <a:endParaRPr lang="en-GB" sz="105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Pentagono 15"/>
          <p:cNvSpPr/>
          <p:nvPr/>
        </p:nvSpPr>
        <p:spPr>
          <a:xfrm>
            <a:off x="2800030" y="2127541"/>
            <a:ext cx="1242337" cy="413053"/>
          </a:xfrm>
          <a:prstGeom prst="homePlat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Traction Losses</a:t>
            </a:r>
            <a:endParaRPr lang="en-GB" sz="105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Pentagono 16"/>
          <p:cNvSpPr/>
          <p:nvPr/>
        </p:nvSpPr>
        <p:spPr>
          <a:xfrm>
            <a:off x="1464670" y="1714488"/>
            <a:ext cx="1294101" cy="481895"/>
          </a:xfrm>
          <a:prstGeom prst="homePlat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Catenary</a:t>
            </a:r>
            <a:r>
              <a:rPr lang="en-GB" sz="10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Losses</a:t>
            </a:r>
            <a:endParaRPr lang="en-GB" sz="105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Pentagono 17"/>
          <p:cNvSpPr/>
          <p:nvPr/>
        </p:nvSpPr>
        <p:spPr>
          <a:xfrm>
            <a:off x="3724510" y="3091330"/>
            <a:ext cx="1232640" cy="275368"/>
          </a:xfrm>
          <a:prstGeom prst="homePlat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ysClr val="windowText" lastClr="000000"/>
                </a:solidFill>
                <a:effectLst>
                  <a:outerShdw blurRad="38100" dist="38100" dir="2700000" algn="tl">
                    <a:srgbClr val="000000">
                      <a:alpha val="43137"/>
                    </a:srgbClr>
                  </a:outerShdw>
                </a:effectLst>
              </a:rPr>
              <a:t>Motion</a:t>
            </a:r>
          </a:p>
          <a:p>
            <a:pPr algn="ctr"/>
            <a:r>
              <a:rPr lang="en-GB" sz="1050" b="1" dirty="0" smtClean="0">
                <a:solidFill>
                  <a:sysClr val="windowText" lastClr="000000"/>
                </a:solidFill>
                <a:effectLst>
                  <a:outerShdw blurRad="38100" dist="38100" dir="2700000" algn="tl">
                    <a:srgbClr val="000000">
                      <a:alpha val="43137"/>
                    </a:srgbClr>
                  </a:outerShdw>
                </a:effectLst>
              </a:rPr>
              <a:t>Resistance</a:t>
            </a:r>
            <a:endParaRPr lang="en-GB" sz="1050" b="1" dirty="0">
              <a:solidFill>
                <a:sysClr val="windowText" lastClr="000000"/>
              </a:solidFill>
              <a:effectLst>
                <a:outerShdw blurRad="38100" dist="38100" dir="2700000" algn="tl">
                  <a:srgbClr val="000000">
                    <a:alpha val="43137"/>
                  </a:srgbClr>
                </a:outerShdw>
              </a:effectLst>
            </a:endParaRPr>
          </a:p>
        </p:txBody>
      </p:sp>
      <p:sp>
        <p:nvSpPr>
          <p:cNvPr id="19" name="Pentagono 18"/>
          <p:cNvSpPr/>
          <p:nvPr/>
        </p:nvSpPr>
        <p:spPr>
          <a:xfrm>
            <a:off x="4443550" y="3366699"/>
            <a:ext cx="1345865" cy="275368"/>
          </a:xfrm>
          <a:prstGeom prst="homePlat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Mechanical Brakes</a:t>
            </a:r>
            <a:endParaRPr lang="en-GB" sz="105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Pentagono 19"/>
          <p:cNvSpPr/>
          <p:nvPr/>
        </p:nvSpPr>
        <p:spPr>
          <a:xfrm>
            <a:off x="5778910" y="3710909"/>
            <a:ext cx="1915270" cy="346918"/>
          </a:xfrm>
          <a:prstGeom prst="homePlat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Traction Losses</a:t>
            </a:r>
            <a:endParaRPr lang="en-GB" sz="12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Pentagono 20"/>
          <p:cNvSpPr/>
          <p:nvPr/>
        </p:nvSpPr>
        <p:spPr>
          <a:xfrm rot="10800000" flipV="1">
            <a:off x="4340830" y="5431962"/>
            <a:ext cx="1848960" cy="206526"/>
          </a:xfrm>
          <a:prstGeom prst="homePlat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err="1"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Catenary</a:t>
            </a:r>
            <a:r>
              <a:rPr lang="en-GB" sz="11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Losses</a:t>
            </a:r>
            <a:endParaRPr lang="en-GB" sz="11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2" name="Gruppo 25"/>
          <p:cNvGrpSpPr/>
          <p:nvPr/>
        </p:nvGrpSpPr>
        <p:grpSpPr>
          <a:xfrm>
            <a:off x="3724510" y="3366699"/>
            <a:ext cx="1232640" cy="1561133"/>
            <a:chOff x="2857488" y="2714620"/>
            <a:chExt cx="857256" cy="1584000"/>
          </a:xfrm>
          <a:solidFill>
            <a:schemeClr val="accent1">
              <a:lumMod val="75000"/>
            </a:schemeClr>
          </a:solidFill>
        </p:grpSpPr>
        <p:sp>
          <p:nvSpPr>
            <p:cNvPr id="36" name="Pentagono 35"/>
            <p:cNvSpPr/>
            <p:nvPr/>
          </p:nvSpPr>
          <p:spPr>
            <a:xfrm>
              <a:off x="2857488" y="2714620"/>
              <a:ext cx="828000" cy="1584000"/>
            </a:xfrm>
            <a:prstGeom prst="homePlat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GB" sz="10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Kinetic</a:t>
              </a:r>
              <a:endParaRPr lang="en-GB" sz="10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CasellaDiTesto 36"/>
            <p:cNvSpPr txBox="1"/>
            <p:nvPr/>
          </p:nvSpPr>
          <p:spPr>
            <a:xfrm>
              <a:off x="3214679" y="3437753"/>
              <a:ext cx="500065" cy="283441"/>
            </a:xfrm>
            <a:prstGeom prst="rect">
              <a:avLst/>
            </a:prstGeom>
            <a:grpFill/>
          </p:spPr>
          <p:txBody>
            <a:bodyPr wrap="square" rtlCol="0">
              <a:spAutoFit/>
            </a:bodyPr>
            <a:lstStyle/>
            <a:p>
              <a:r>
                <a:rPr lang="en-GB" sz="1200" b="1" dirty="0" smtClean="0">
                  <a:effectLst>
                    <a:outerShdw blurRad="38100" dist="38100" dir="2700000" algn="tl">
                      <a:srgbClr val="000000">
                        <a:alpha val="43137"/>
                      </a:srgbClr>
                    </a:outerShdw>
                  </a:effectLst>
                </a:rPr>
                <a:t>51%</a:t>
              </a:r>
              <a:endParaRPr lang="en-GB" sz="1200" b="1" dirty="0">
                <a:effectLst>
                  <a:outerShdw blurRad="38100" dist="38100" dir="2700000" algn="tl">
                    <a:srgbClr val="000000">
                      <a:alpha val="43137"/>
                    </a:srgbClr>
                  </a:outerShdw>
                </a:effectLst>
              </a:endParaRPr>
            </a:p>
          </p:txBody>
        </p:sp>
      </p:grpSp>
      <p:sp>
        <p:nvSpPr>
          <p:cNvPr id="23" name="CasellaDiTesto 22"/>
          <p:cNvSpPr txBox="1"/>
          <p:nvPr/>
        </p:nvSpPr>
        <p:spPr>
          <a:xfrm>
            <a:off x="3210910" y="3994712"/>
            <a:ext cx="719039" cy="266933"/>
          </a:xfrm>
          <a:prstGeom prst="rect">
            <a:avLst/>
          </a:prstGeom>
          <a:noFill/>
        </p:spPr>
        <p:txBody>
          <a:bodyPr wrap="square" rtlCol="0">
            <a:spAutoFit/>
          </a:bodyPr>
          <a:lstStyle/>
          <a:p>
            <a:r>
              <a:rPr lang="en-GB" sz="1200" b="1" dirty="0" smtClean="0">
                <a:effectLst>
                  <a:outerShdw blurRad="38100" dist="38100" dir="2700000" algn="tl">
                    <a:srgbClr val="000000">
                      <a:alpha val="43137"/>
                    </a:srgbClr>
                  </a:outerShdw>
                </a:effectLst>
              </a:rPr>
              <a:t>67%</a:t>
            </a:r>
            <a:endParaRPr lang="en-GB" sz="1200" b="1" dirty="0">
              <a:effectLst>
                <a:outerShdw blurRad="38100" dist="38100" dir="2700000" algn="tl">
                  <a:srgbClr val="000000">
                    <a:alpha val="43137"/>
                  </a:srgbClr>
                </a:outerShdw>
              </a:effectLst>
            </a:endParaRPr>
          </a:p>
        </p:txBody>
      </p:sp>
      <p:sp>
        <p:nvSpPr>
          <p:cNvPr id="34" name="Pentagono 13"/>
          <p:cNvSpPr/>
          <p:nvPr/>
        </p:nvSpPr>
        <p:spPr>
          <a:xfrm>
            <a:off x="4751710" y="3642067"/>
            <a:ext cx="1138809" cy="1283598"/>
          </a:xfrm>
          <a:prstGeom prst="homePlate">
            <a:avLst/>
          </a:prstGeom>
          <a:gradFill flip="none" rotWithShape="1">
            <a:gsLst>
              <a:gs pos="0">
                <a:srgbClr val="92D050"/>
              </a:gs>
              <a:gs pos="50000">
                <a:schemeClr val="accent3">
                  <a:tint val="66000"/>
                  <a:satMod val="160000"/>
                  <a:shade val="67500"/>
                  <a:satMod val="115000"/>
                </a:schemeClr>
              </a:gs>
              <a:gs pos="100000">
                <a:schemeClr val="accent3">
                  <a:tint val="66000"/>
                  <a:satMod val="160000"/>
                  <a:shade val="100000"/>
                  <a:satMod val="115000"/>
                </a:schemeClr>
              </a:gs>
            </a:gsLst>
            <a:lin ang="27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GB" sz="9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Electric</a:t>
            </a:r>
          </a:p>
          <a:p>
            <a:pPr algn="ctr"/>
            <a:r>
              <a:rPr lang="en-GB" sz="9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Braking</a:t>
            </a:r>
            <a:endParaRPr lang="en-GB" sz="9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CasellaDiTesto 34"/>
          <p:cNvSpPr txBox="1"/>
          <p:nvPr/>
        </p:nvSpPr>
        <p:spPr>
          <a:xfrm>
            <a:off x="5245322" y="4100460"/>
            <a:ext cx="684000" cy="400110"/>
          </a:xfrm>
          <a:prstGeom prst="rect">
            <a:avLst/>
          </a:prstGeom>
          <a:noFill/>
        </p:spPr>
        <p:txBody>
          <a:bodyPr wrap="square" rtlCol="0">
            <a:spAutoFit/>
          </a:bodyPr>
          <a:lstStyle/>
          <a:p>
            <a:r>
              <a:rPr lang="en-GB" sz="2000" b="1" dirty="0" smtClean="0">
                <a:solidFill>
                  <a:srgbClr val="00FF00"/>
                </a:solidFill>
                <a:effectLst>
                  <a:outerShdw blurRad="38100" dist="38100" dir="2700000" algn="tl">
                    <a:srgbClr val="000000">
                      <a:alpha val="43137"/>
                    </a:srgbClr>
                  </a:outerShdw>
                </a:effectLst>
              </a:rPr>
              <a:t>42%</a:t>
            </a:r>
            <a:endParaRPr lang="en-GB" sz="2000" b="1" dirty="0">
              <a:solidFill>
                <a:srgbClr val="00FF00"/>
              </a:solidFill>
              <a:effectLst>
                <a:outerShdw blurRad="38100" dist="38100" dir="2700000" algn="tl">
                  <a:srgbClr val="000000">
                    <a:alpha val="43137"/>
                  </a:srgbClr>
                </a:outerShdw>
              </a:effectLst>
            </a:endParaRPr>
          </a:p>
        </p:txBody>
      </p:sp>
      <p:grpSp>
        <p:nvGrpSpPr>
          <p:cNvPr id="25" name="Gruppo 24"/>
          <p:cNvGrpSpPr/>
          <p:nvPr/>
        </p:nvGrpSpPr>
        <p:grpSpPr>
          <a:xfrm>
            <a:off x="5857884" y="4071942"/>
            <a:ext cx="2365339" cy="1583368"/>
            <a:chOff x="3927127" y="3357562"/>
            <a:chExt cx="1645007" cy="1643074"/>
          </a:xfrm>
        </p:grpSpPr>
        <p:sp>
          <p:nvSpPr>
            <p:cNvPr id="31" name="Freccia a inversione 15"/>
            <p:cNvSpPr/>
            <p:nvPr/>
          </p:nvSpPr>
          <p:spPr>
            <a:xfrm rot="5400000">
              <a:off x="3891408" y="3393281"/>
              <a:ext cx="1643074" cy="1571636"/>
            </a:xfrm>
            <a:prstGeom prst="uturnArrow">
              <a:avLst>
                <a:gd name="adj1" fmla="val 50000"/>
                <a:gd name="adj2" fmla="val 25000"/>
                <a:gd name="adj3" fmla="val 29077"/>
                <a:gd name="adj4" fmla="val 48625"/>
                <a:gd name="adj5" fmla="val 100000"/>
              </a:avLst>
            </a:prstGeom>
            <a:gradFill flip="none" rotWithShape="1">
              <a:gsLst>
                <a:gs pos="0">
                  <a:srgbClr val="92D050"/>
                </a:gs>
                <a:gs pos="50000">
                  <a:schemeClr val="accent3">
                    <a:shade val="67500"/>
                    <a:satMod val="115000"/>
                  </a:schemeClr>
                </a:gs>
                <a:gs pos="100000">
                  <a:schemeClr val="accent3">
                    <a:shade val="100000"/>
                    <a:satMod val="115000"/>
                  </a:scheme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solidFill>
                  <a:sysClr val="windowText" lastClr="000000"/>
                </a:solidFill>
              </a:endParaRPr>
            </a:p>
          </p:txBody>
        </p:sp>
        <p:sp>
          <p:nvSpPr>
            <p:cNvPr id="32" name="CasellaDiTesto 19"/>
            <p:cNvSpPr txBox="1"/>
            <p:nvPr/>
          </p:nvSpPr>
          <p:spPr>
            <a:xfrm>
              <a:off x="4286249" y="3429000"/>
              <a:ext cx="1285885" cy="420050"/>
            </a:xfrm>
            <a:prstGeom prst="rect">
              <a:avLst/>
            </a:prstGeom>
            <a:noFill/>
            <a:ln>
              <a:noFill/>
            </a:ln>
          </p:spPr>
          <p:txBody>
            <a:bodyPr wrap="square" rtlCol="0">
              <a:spAutoFit/>
            </a:bodyPr>
            <a:lstStyle/>
            <a:p>
              <a:r>
                <a:rPr lang="en-GB" sz="14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Energy reversed</a:t>
              </a:r>
            </a:p>
            <a:p>
              <a:r>
                <a:rPr lang="en-GB" sz="1400" b="1"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in </a:t>
              </a:r>
              <a:r>
                <a:rPr lang="en-GB" sz="1400" b="1" dirty="0" err="1"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catenary</a:t>
              </a:r>
              <a:endParaRPr lang="en-GB" sz="1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CasellaDiTesto 32"/>
            <p:cNvSpPr txBox="1"/>
            <p:nvPr/>
          </p:nvSpPr>
          <p:spPr>
            <a:xfrm>
              <a:off x="3929058" y="3449150"/>
              <a:ext cx="500065" cy="351320"/>
            </a:xfrm>
            <a:prstGeom prst="rect">
              <a:avLst/>
            </a:prstGeom>
            <a:noFill/>
          </p:spPr>
          <p:txBody>
            <a:bodyPr wrap="square" rtlCol="0">
              <a:spAutoFit/>
            </a:bodyPr>
            <a:lstStyle/>
            <a:p>
              <a:r>
                <a:rPr lang="en-GB" sz="1600" b="1" dirty="0" smtClean="0">
                  <a:solidFill>
                    <a:srgbClr val="00FF00"/>
                  </a:solidFill>
                  <a:effectLst>
                    <a:outerShdw blurRad="38100" dist="38100" dir="2700000" algn="tl">
                      <a:srgbClr val="000000">
                        <a:alpha val="43137"/>
                      </a:srgbClr>
                    </a:outerShdw>
                  </a:effectLst>
                </a:rPr>
                <a:t>27%</a:t>
              </a:r>
              <a:endParaRPr lang="en-GB" sz="1600" b="1" dirty="0">
                <a:solidFill>
                  <a:srgbClr val="00FF00"/>
                </a:solidFill>
                <a:effectLst>
                  <a:outerShdw blurRad="38100" dist="38100" dir="2700000" algn="tl">
                    <a:srgbClr val="000000">
                      <a:alpha val="43137"/>
                    </a:srgbClr>
                  </a:outerShdw>
                </a:effectLst>
              </a:endParaRPr>
            </a:p>
          </p:txBody>
        </p:sp>
      </p:grpSp>
      <p:sp>
        <p:nvSpPr>
          <p:cNvPr id="26" name="CasellaDiTesto 25"/>
          <p:cNvSpPr txBox="1"/>
          <p:nvPr/>
        </p:nvSpPr>
        <p:spPr>
          <a:xfrm>
            <a:off x="4032670" y="2686712"/>
            <a:ext cx="719040" cy="266933"/>
          </a:xfrm>
          <a:prstGeom prst="rect">
            <a:avLst/>
          </a:prstGeom>
          <a:noFill/>
        </p:spPr>
        <p:txBody>
          <a:bodyPr wrap="square" rtlCol="0">
            <a:spAutoFit/>
          </a:bodyPr>
          <a:lstStyle/>
          <a:p>
            <a:r>
              <a:rPr lang="en-GB" sz="1200" b="1" dirty="0" smtClean="0">
                <a:effectLst>
                  <a:outerShdw blurRad="38100" dist="38100" dir="2700000" algn="tl">
                    <a:srgbClr val="000000">
                      <a:alpha val="43137"/>
                    </a:srgbClr>
                  </a:outerShdw>
                </a:effectLst>
                <a:latin typeface="Times New Roman" pitchFamily="18" charset="0"/>
                <a:cs typeface="Times New Roman" pitchFamily="18" charset="0"/>
              </a:rPr>
              <a:t>14%</a:t>
            </a:r>
            <a:endParaRPr lang="en-GB"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CasellaDiTesto 26"/>
          <p:cNvSpPr txBox="1"/>
          <p:nvPr/>
        </p:nvSpPr>
        <p:spPr>
          <a:xfrm>
            <a:off x="4032670" y="2196383"/>
            <a:ext cx="719040" cy="266933"/>
          </a:xfrm>
          <a:prstGeom prst="rect">
            <a:avLst/>
          </a:prstGeom>
          <a:noFill/>
        </p:spPr>
        <p:txBody>
          <a:bodyPr wrap="square" rtlCol="0">
            <a:spAutoFit/>
          </a:bodyPr>
          <a:lstStyle/>
          <a:p>
            <a:r>
              <a:rPr lang="en-GB" sz="1200" b="1" dirty="0" smtClean="0">
                <a:effectLst>
                  <a:outerShdw blurRad="38100" dist="38100" dir="2700000" algn="tl">
                    <a:srgbClr val="000000">
                      <a:alpha val="43137"/>
                    </a:srgbClr>
                  </a:outerShdw>
                </a:effectLst>
                <a:latin typeface="Times New Roman" pitchFamily="18" charset="0"/>
                <a:cs typeface="Times New Roman" pitchFamily="18" charset="0"/>
              </a:rPr>
              <a:t>19%</a:t>
            </a:r>
            <a:endParaRPr lang="en-GB"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CasellaDiTesto 27"/>
          <p:cNvSpPr txBox="1"/>
          <p:nvPr/>
        </p:nvSpPr>
        <p:spPr>
          <a:xfrm>
            <a:off x="4957150" y="3099765"/>
            <a:ext cx="719040" cy="266933"/>
          </a:xfrm>
          <a:prstGeom prst="rect">
            <a:avLst/>
          </a:prstGeom>
          <a:noFill/>
        </p:spPr>
        <p:txBody>
          <a:bodyPr wrap="square" rtlCol="0">
            <a:spAutoFit/>
          </a:bodyPr>
          <a:lstStyle/>
          <a:p>
            <a:r>
              <a:rPr lang="en-GB" sz="1200" b="1" dirty="0" smtClean="0">
                <a:effectLst>
                  <a:outerShdw blurRad="38100" dist="38100" dir="2700000" algn="tl">
                    <a:srgbClr val="000000">
                      <a:alpha val="43137"/>
                    </a:srgbClr>
                  </a:outerShdw>
                </a:effectLst>
                <a:latin typeface="Times New Roman" pitchFamily="18" charset="0"/>
                <a:cs typeface="Times New Roman" pitchFamily="18" charset="0"/>
              </a:rPr>
              <a:t>16%</a:t>
            </a:r>
            <a:endParaRPr lang="en-GB"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CasellaDiTesto 28"/>
          <p:cNvSpPr txBox="1"/>
          <p:nvPr/>
        </p:nvSpPr>
        <p:spPr>
          <a:xfrm>
            <a:off x="5778910" y="3366699"/>
            <a:ext cx="719040" cy="266933"/>
          </a:xfrm>
          <a:prstGeom prst="rect">
            <a:avLst/>
          </a:prstGeom>
          <a:noFill/>
        </p:spPr>
        <p:txBody>
          <a:bodyPr wrap="square" rtlCol="0">
            <a:spAutoFit/>
          </a:bodyPr>
          <a:lstStyle/>
          <a:p>
            <a:r>
              <a:rPr lang="en-GB" sz="1200" b="1" dirty="0" smtClean="0">
                <a:effectLst>
                  <a:outerShdw blurRad="38100" dist="38100" dir="2700000" algn="tl">
                    <a:srgbClr val="000000">
                      <a:alpha val="43137"/>
                    </a:srgbClr>
                  </a:outerShdw>
                </a:effectLst>
                <a:latin typeface="Times New Roman" pitchFamily="18" charset="0"/>
                <a:cs typeface="Times New Roman" pitchFamily="18" charset="0"/>
              </a:rPr>
              <a:t>9%</a:t>
            </a:r>
            <a:endParaRPr lang="en-GB"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CasellaDiTesto 29"/>
          <p:cNvSpPr txBox="1"/>
          <p:nvPr/>
        </p:nvSpPr>
        <p:spPr>
          <a:xfrm>
            <a:off x="7627870" y="3710909"/>
            <a:ext cx="719040" cy="338554"/>
          </a:xfrm>
          <a:prstGeom prst="rect">
            <a:avLst/>
          </a:prstGeom>
          <a:noFill/>
        </p:spPr>
        <p:txBody>
          <a:bodyPr wrap="square" rtlCol="0">
            <a:spAutoFit/>
          </a:bodyPr>
          <a:lstStyle/>
          <a:p>
            <a:r>
              <a:rPr lang="en-GB"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en-GB"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CasellaDiTesto 37"/>
          <p:cNvSpPr txBox="1"/>
          <p:nvPr/>
        </p:nvSpPr>
        <p:spPr>
          <a:xfrm>
            <a:off x="7858148" y="6318000"/>
            <a:ext cx="360000" cy="338554"/>
          </a:xfrm>
          <a:prstGeom prst="rect">
            <a:avLst/>
          </a:prstGeom>
          <a:noFill/>
        </p:spPr>
        <p:txBody>
          <a:bodyPr wrap="square" rtlCol="0">
            <a:spAutoFit/>
          </a:bodyPr>
          <a:lstStyle/>
          <a:p>
            <a:r>
              <a:rPr lang="en-GB" sz="1600" dirty="0" smtClean="0"/>
              <a:t>6</a:t>
            </a:r>
            <a:endParaRPr lang="en-GB"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43042" y="642918"/>
            <a:ext cx="64087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a:t>
            </a:r>
            <a:r>
              <a:rPr lang="it-IT" sz="40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Context</a:t>
            </a:r>
            <a:endParaRPr lang="it-IT" sz="40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ttangolo 3"/>
          <p:cNvSpPr/>
          <p:nvPr/>
        </p:nvSpPr>
        <p:spPr>
          <a:xfrm>
            <a:off x="642910" y="1753860"/>
            <a:ext cx="8072494" cy="38897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igura a mano libera 4"/>
          <p:cNvSpPr/>
          <p:nvPr/>
        </p:nvSpPr>
        <p:spPr>
          <a:xfrm>
            <a:off x="735271" y="2288232"/>
            <a:ext cx="1974634" cy="700720"/>
          </a:xfrm>
          <a:custGeom>
            <a:avLst/>
            <a:gdLst>
              <a:gd name="connsiteX0" fmla="*/ 0 w 1972556"/>
              <a:gd name="connsiteY0" fmla="*/ 412447 h 824893"/>
              <a:gd name="connsiteX1" fmla="*/ 605764 w 1972556"/>
              <a:gd name="connsiteY1" fmla="*/ 31933 h 824893"/>
              <a:gd name="connsiteX2" fmla="*/ 986279 w 1972556"/>
              <a:gd name="connsiteY2" fmla="*/ 1 h 824893"/>
              <a:gd name="connsiteX3" fmla="*/ 1366794 w 1972556"/>
              <a:gd name="connsiteY3" fmla="*/ 31933 h 824893"/>
              <a:gd name="connsiteX4" fmla="*/ 1972556 w 1972556"/>
              <a:gd name="connsiteY4" fmla="*/ 412449 h 824893"/>
              <a:gd name="connsiteX5" fmla="*/ 1366793 w 1972556"/>
              <a:gd name="connsiteY5" fmla="*/ 792964 h 824893"/>
              <a:gd name="connsiteX6" fmla="*/ 986278 w 1972556"/>
              <a:gd name="connsiteY6" fmla="*/ 824896 h 824893"/>
              <a:gd name="connsiteX7" fmla="*/ 605763 w 1972556"/>
              <a:gd name="connsiteY7" fmla="*/ 792964 h 824893"/>
              <a:gd name="connsiteX8" fmla="*/ 0 w 1972556"/>
              <a:gd name="connsiteY8" fmla="*/ 412448 h 824893"/>
              <a:gd name="connsiteX9" fmla="*/ 0 w 1972556"/>
              <a:gd name="connsiteY9" fmla="*/ 412447 h 82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2556" h="824893">
                <a:moveTo>
                  <a:pt x="0" y="412447"/>
                </a:moveTo>
                <a:cubicBezTo>
                  <a:pt x="1" y="246136"/>
                  <a:pt x="238858" y="96097"/>
                  <a:pt x="605764" y="31933"/>
                </a:cubicBezTo>
                <a:cubicBezTo>
                  <a:pt x="726293" y="10855"/>
                  <a:pt x="855635" y="1"/>
                  <a:pt x="986279" y="1"/>
                </a:cubicBezTo>
                <a:cubicBezTo>
                  <a:pt x="1116923" y="1"/>
                  <a:pt x="1246265" y="10855"/>
                  <a:pt x="1366794" y="31933"/>
                </a:cubicBezTo>
                <a:cubicBezTo>
                  <a:pt x="1733702" y="96098"/>
                  <a:pt x="1972558" y="246138"/>
                  <a:pt x="1972556" y="412449"/>
                </a:cubicBezTo>
                <a:cubicBezTo>
                  <a:pt x="1972556" y="578760"/>
                  <a:pt x="1733700" y="728800"/>
                  <a:pt x="1366793" y="792964"/>
                </a:cubicBezTo>
                <a:cubicBezTo>
                  <a:pt x="1246264" y="814042"/>
                  <a:pt x="1116922" y="824896"/>
                  <a:pt x="986278" y="824896"/>
                </a:cubicBezTo>
                <a:cubicBezTo>
                  <a:pt x="855634" y="824896"/>
                  <a:pt x="726292" y="814042"/>
                  <a:pt x="605763" y="792964"/>
                </a:cubicBezTo>
                <a:cubicBezTo>
                  <a:pt x="238855" y="728799"/>
                  <a:pt x="-1" y="578760"/>
                  <a:pt x="0" y="412448"/>
                </a:cubicBezTo>
                <a:lnTo>
                  <a:pt x="0" y="412447"/>
                </a:lnTo>
                <a:close/>
              </a:path>
            </a:pathLst>
          </a:custGeom>
          <a:gradFill>
            <a:gsLst>
              <a:gs pos="0">
                <a:srgbClr val="002060"/>
              </a:gs>
              <a:gs pos="39999">
                <a:srgbClr val="0A128C"/>
              </a:gs>
              <a:gs pos="70000">
                <a:srgbClr val="181CC7"/>
              </a:gs>
              <a:gs pos="88000">
                <a:srgbClr val="7005D4"/>
              </a:gs>
              <a:gs pos="100000">
                <a:srgbClr val="8C3D91"/>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bg1"/>
                </a:solidFill>
                <a:latin typeface="Times New Roman" pitchFamily="18" charset="0"/>
                <a:cs typeface="Times New Roman" pitchFamily="18" charset="0"/>
              </a:rPr>
              <a:t>Reduction</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of</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Transducers</a:t>
            </a:r>
            <a:endParaRPr lang="it-IT" sz="1600" b="1" dirty="0">
              <a:solidFill>
                <a:schemeClr val="bg1"/>
              </a:solidFill>
              <a:latin typeface="Times New Roman" pitchFamily="18" charset="0"/>
              <a:cs typeface="Times New Roman" pitchFamily="18" charset="0"/>
            </a:endParaRPr>
          </a:p>
        </p:txBody>
      </p:sp>
      <p:sp>
        <p:nvSpPr>
          <p:cNvPr id="6" name="Ovale 5"/>
          <p:cNvSpPr/>
          <p:nvPr/>
        </p:nvSpPr>
        <p:spPr>
          <a:xfrm>
            <a:off x="3671032" y="1795264"/>
            <a:ext cx="1905242" cy="637123"/>
          </a:xfrm>
          <a:prstGeom prst="ellipse">
            <a:avLst/>
          </a:prstGeom>
          <a:gradFill>
            <a:gsLst>
              <a:gs pos="0">
                <a:srgbClr val="002060"/>
              </a:gs>
              <a:gs pos="39999">
                <a:srgbClr val="0A128C"/>
              </a:gs>
              <a:gs pos="70000">
                <a:srgbClr val="181CC7"/>
              </a:gs>
              <a:gs pos="88000">
                <a:srgbClr val="7005D4"/>
              </a:gs>
              <a:gs pos="100000">
                <a:srgbClr val="8C3D91"/>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Energy </a:t>
            </a:r>
            <a:r>
              <a:rPr lang="it-IT"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Storage</a:t>
            </a:r>
            <a:endParaRPr lang="it-IT"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Ovale 6"/>
          <p:cNvSpPr/>
          <p:nvPr/>
        </p:nvSpPr>
        <p:spPr>
          <a:xfrm flipH="1">
            <a:off x="6688980" y="2246864"/>
            <a:ext cx="1974634" cy="685599"/>
          </a:xfrm>
          <a:prstGeom prst="ellipse">
            <a:avLst/>
          </a:prstGeom>
          <a:gradFill>
            <a:gsLst>
              <a:gs pos="0">
                <a:srgbClr val="002060"/>
              </a:gs>
              <a:gs pos="39999">
                <a:srgbClr val="0A128C"/>
              </a:gs>
              <a:gs pos="70000">
                <a:srgbClr val="181CC7"/>
              </a:gs>
              <a:gs pos="88000">
                <a:srgbClr val="7005D4"/>
              </a:gs>
              <a:gs pos="100000">
                <a:srgbClr val="8C3D91"/>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bg1"/>
                </a:solidFill>
                <a:latin typeface="Times New Roman" pitchFamily="18" charset="0"/>
                <a:cs typeface="Times New Roman" pitchFamily="18" charset="0"/>
              </a:rPr>
              <a:t>Power</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Chain</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Optimization</a:t>
            </a:r>
            <a:endParaRPr lang="it-IT" sz="1600" b="1" dirty="0">
              <a:solidFill>
                <a:schemeClr val="bg1"/>
              </a:solidFill>
              <a:latin typeface="Times New Roman" pitchFamily="18" charset="0"/>
              <a:cs typeface="Times New Roman" pitchFamily="18" charset="0"/>
            </a:endParaRPr>
          </a:p>
        </p:txBody>
      </p:sp>
      <p:sp>
        <p:nvSpPr>
          <p:cNvPr id="8" name="Ovale 7"/>
          <p:cNvSpPr/>
          <p:nvPr/>
        </p:nvSpPr>
        <p:spPr>
          <a:xfrm>
            <a:off x="787650" y="4275871"/>
            <a:ext cx="2086405" cy="716762"/>
          </a:xfrm>
          <a:prstGeom prst="ellipse">
            <a:avLst/>
          </a:prstGeom>
          <a:gradFill>
            <a:gsLst>
              <a:gs pos="0">
                <a:srgbClr val="002060"/>
              </a:gs>
              <a:gs pos="39999">
                <a:srgbClr val="0A128C"/>
              </a:gs>
              <a:gs pos="70000">
                <a:srgbClr val="181CC7"/>
              </a:gs>
              <a:gs pos="88000">
                <a:srgbClr val="7005D4"/>
              </a:gs>
              <a:gs pos="100000">
                <a:srgbClr val="8C3D91"/>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bg1"/>
                </a:solidFill>
                <a:latin typeface="Times New Roman" pitchFamily="18" charset="0"/>
                <a:cs typeface="Times New Roman" pitchFamily="18" charset="0"/>
              </a:rPr>
              <a:t>Weight</a:t>
            </a:r>
            <a:r>
              <a:rPr lang="it-IT" sz="1600" b="1" dirty="0" smtClean="0">
                <a:solidFill>
                  <a:schemeClr val="bg1"/>
                </a:solidFill>
                <a:latin typeface="Times New Roman" pitchFamily="18" charset="0"/>
                <a:cs typeface="Times New Roman" pitchFamily="18" charset="0"/>
              </a:rPr>
              <a:t> and </a:t>
            </a:r>
            <a:r>
              <a:rPr lang="it-IT" sz="1600" b="1" dirty="0" err="1" smtClean="0">
                <a:solidFill>
                  <a:schemeClr val="bg1"/>
                </a:solidFill>
                <a:latin typeface="Times New Roman" pitchFamily="18" charset="0"/>
                <a:cs typeface="Times New Roman" pitchFamily="18" charset="0"/>
              </a:rPr>
              <a:t>Size</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Reduction</a:t>
            </a:r>
            <a:endParaRPr lang="it-IT" sz="1600" b="1" dirty="0">
              <a:solidFill>
                <a:schemeClr val="bg1"/>
              </a:solidFill>
              <a:latin typeface="Times New Roman" pitchFamily="18" charset="0"/>
              <a:cs typeface="Times New Roman" pitchFamily="18" charset="0"/>
            </a:endParaRPr>
          </a:p>
        </p:txBody>
      </p:sp>
      <p:sp>
        <p:nvSpPr>
          <p:cNvPr id="9" name="Ovale 8"/>
          <p:cNvSpPr/>
          <p:nvPr/>
        </p:nvSpPr>
        <p:spPr>
          <a:xfrm>
            <a:off x="3646540" y="4849779"/>
            <a:ext cx="1974634" cy="685599"/>
          </a:xfrm>
          <a:prstGeom prst="ellipse">
            <a:avLst/>
          </a:prstGeom>
          <a:gradFill>
            <a:gsLst>
              <a:gs pos="0">
                <a:srgbClr val="002060"/>
              </a:gs>
              <a:gs pos="39999">
                <a:srgbClr val="0A128C"/>
              </a:gs>
              <a:gs pos="70000">
                <a:srgbClr val="181CC7"/>
              </a:gs>
              <a:gs pos="88000">
                <a:srgbClr val="7005D4"/>
              </a:gs>
              <a:gs pos="100000">
                <a:srgbClr val="8C3D91"/>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Speed</a:t>
            </a:r>
            <a:r>
              <a:rPr lang="it-IT"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it-IT" sz="16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Profile</a:t>
            </a:r>
            <a:r>
              <a:rPr lang="it-IT"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it-IT" sz="16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Optimization</a:t>
            </a:r>
            <a:endParaRPr lang="it-IT"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Ovale 9"/>
          <p:cNvSpPr/>
          <p:nvPr/>
        </p:nvSpPr>
        <p:spPr>
          <a:xfrm flipH="1">
            <a:off x="6688980" y="4275871"/>
            <a:ext cx="1974634" cy="685599"/>
          </a:xfrm>
          <a:prstGeom prst="ellipse">
            <a:avLst/>
          </a:prstGeom>
          <a:gradFill>
            <a:gsLst>
              <a:gs pos="0">
                <a:srgbClr val="002060"/>
              </a:gs>
              <a:gs pos="39999">
                <a:srgbClr val="0A128C"/>
              </a:gs>
              <a:gs pos="70000">
                <a:srgbClr val="181CC7"/>
              </a:gs>
              <a:gs pos="88000">
                <a:srgbClr val="7005D4"/>
              </a:gs>
              <a:gs pos="100000">
                <a:srgbClr val="8C3D91"/>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Braking</a:t>
            </a:r>
            <a:r>
              <a:rPr lang="it-IT"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it-IT" sz="16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losses</a:t>
            </a:r>
            <a:r>
              <a:rPr lang="it-IT"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it-IT" sz="16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Reduction</a:t>
            </a:r>
            <a:endParaRPr lang="it-IT"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1" name="Connettore 2 10"/>
          <p:cNvCxnSpPr/>
          <p:nvPr/>
        </p:nvCxnSpPr>
        <p:spPr>
          <a:xfrm rot="5400000" flipH="1" flipV="1">
            <a:off x="2533085" y="4039612"/>
            <a:ext cx="329130" cy="324341"/>
          </a:xfrm>
          <a:prstGeom prst="straightConnector1">
            <a:avLst/>
          </a:prstGeom>
          <a:ln w="38100" cap="rnd">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10800000" flipH="1" flipV="1">
            <a:off x="2340242" y="2893029"/>
            <a:ext cx="521601" cy="405127"/>
          </a:xfrm>
          <a:prstGeom prst="straightConnector1">
            <a:avLst/>
          </a:prstGeom>
          <a:ln w="38100" cap="rnd">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rot="16200000" flipH="1" flipV="1">
            <a:off x="6431348" y="2738430"/>
            <a:ext cx="418893" cy="468493"/>
          </a:xfrm>
          <a:prstGeom prst="straightConnector1">
            <a:avLst/>
          </a:prstGeom>
          <a:ln w="38100" cap="rnd">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flipV="1">
            <a:off x="6292457" y="3891350"/>
            <a:ext cx="612645" cy="478735"/>
          </a:xfrm>
          <a:prstGeom prst="straightConnector1">
            <a:avLst/>
          </a:prstGeom>
          <a:ln w="38100" cap="rnd">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rot="13620000" flipH="1" flipV="1">
            <a:off x="4395211" y="2500875"/>
            <a:ext cx="448814" cy="504531"/>
          </a:xfrm>
          <a:prstGeom prst="straightConnector1">
            <a:avLst/>
          </a:prstGeom>
          <a:ln w="38100" cap="rnd">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2820000" flipH="1" flipV="1">
            <a:off x="4396676" y="4339729"/>
            <a:ext cx="405127" cy="447086"/>
          </a:xfrm>
          <a:prstGeom prst="straightConnector1">
            <a:avLst/>
          </a:prstGeom>
          <a:ln w="38100" cap="rnd">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Nuvola 16"/>
          <p:cNvSpPr/>
          <p:nvPr/>
        </p:nvSpPr>
        <p:spPr>
          <a:xfrm>
            <a:off x="2502254" y="2960532"/>
            <a:ext cx="4144361" cy="1346441"/>
          </a:xfrm>
          <a:prstGeom prst="cloud">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smtClean="0">
                <a:solidFill>
                  <a:srgbClr val="FF0000"/>
                </a:solidFill>
                <a:latin typeface="Times New Roman" pitchFamily="18" charset="0"/>
                <a:cs typeface="Times New Roman" pitchFamily="18" charset="0"/>
              </a:rPr>
              <a:t>Improvement</a:t>
            </a:r>
            <a:r>
              <a:rPr lang="it-IT" sz="2800" b="1" dirty="0" smtClean="0">
                <a:solidFill>
                  <a:srgbClr val="FF0000"/>
                </a:solidFill>
                <a:latin typeface="Times New Roman" pitchFamily="18" charset="0"/>
                <a:cs typeface="Times New Roman" pitchFamily="18" charset="0"/>
              </a:rPr>
              <a:t> in </a:t>
            </a:r>
            <a:r>
              <a:rPr lang="it-IT" sz="2800" b="1" dirty="0" err="1" smtClean="0">
                <a:solidFill>
                  <a:srgbClr val="FF0000"/>
                </a:solidFill>
                <a:latin typeface="Times New Roman" pitchFamily="18" charset="0"/>
                <a:cs typeface="Times New Roman" pitchFamily="18" charset="0"/>
              </a:rPr>
              <a:t>Rail</a:t>
            </a:r>
            <a:r>
              <a:rPr lang="it-IT" sz="2800" b="1" dirty="0" smtClean="0">
                <a:solidFill>
                  <a:srgbClr val="FF0000"/>
                </a:solidFill>
                <a:latin typeface="Times New Roman" pitchFamily="18" charset="0"/>
                <a:cs typeface="Times New Roman" pitchFamily="18" charset="0"/>
              </a:rPr>
              <a:t> </a:t>
            </a:r>
            <a:r>
              <a:rPr lang="it-IT" sz="2800" b="1" dirty="0" err="1" smtClean="0">
                <a:solidFill>
                  <a:srgbClr val="FF0000"/>
                </a:solidFill>
                <a:latin typeface="Times New Roman" pitchFamily="18" charset="0"/>
                <a:cs typeface="Times New Roman" pitchFamily="18" charset="0"/>
              </a:rPr>
              <a:t>Transport</a:t>
            </a:r>
            <a:endParaRPr lang="it-IT" sz="2800" b="1" dirty="0" smtClean="0">
              <a:solidFill>
                <a:srgbClr val="FF0000"/>
              </a:solidFill>
            </a:endParaRPr>
          </a:p>
          <a:p>
            <a:pPr algn="ctr"/>
            <a:endParaRPr lang="it-IT" dirty="0">
              <a:solidFill>
                <a:srgbClr val="FF0000"/>
              </a:solidFill>
            </a:endParaRPr>
          </a:p>
        </p:txBody>
      </p:sp>
      <p:sp>
        <p:nvSpPr>
          <p:cNvPr id="18" name="CasellaDiTesto 17"/>
          <p:cNvSpPr txBox="1"/>
          <p:nvPr/>
        </p:nvSpPr>
        <p:spPr>
          <a:xfrm>
            <a:off x="7858148" y="6318000"/>
            <a:ext cx="360000" cy="338554"/>
          </a:xfrm>
          <a:prstGeom prst="rect">
            <a:avLst/>
          </a:prstGeom>
          <a:noFill/>
        </p:spPr>
        <p:txBody>
          <a:bodyPr wrap="square" rtlCol="0">
            <a:spAutoFit/>
          </a:bodyPr>
          <a:lstStyle/>
          <a:p>
            <a:r>
              <a:rPr lang="en-GB" sz="1600" dirty="0" smtClean="0"/>
              <a:t>7</a:t>
            </a:r>
            <a:endParaRPr lang="en-GB"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7158" y="3500438"/>
            <a:ext cx="8143932"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
            </a:pP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On-board</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Storage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Design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Catenary-free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Light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Vehicle</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000232" y="1214422"/>
            <a:ext cx="52864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WORK</a:t>
            </a:r>
            <a:endParaRPr lang="it-IT"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357158" y="2071678"/>
            <a:ext cx="842016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
            </a:pP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Saving</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 and PMSM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traction</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drives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Light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57190" y="4832347"/>
            <a:ext cx="8786842"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
            </a:pP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Stationary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Storage</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Management in Light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sellaDiTesto 6"/>
          <p:cNvSpPr txBox="1"/>
          <p:nvPr/>
        </p:nvSpPr>
        <p:spPr>
          <a:xfrm>
            <a:off x="7858148" y="6318000"/>
            <a:ext cx="360000" cy="338554"/>
          </a:xfrm>
          <a:prstGeom prst="rect">
            <a:avLst/>
          </a:prstGeom>
          <a:noFill/>
        </p:spPr>
        <p:txBody>
          <a:bodyPr wrap="square" rtlCol="0">
            <a:spAutoFit/>
          </a:bodyPr>
          <a:lstStyle/>
          <a:p>
            <a:r>
              <a:rPr lang="en-GB" sz="1600" dirty="0" smtClean="0"/>
              <a:t>8</a:t>
            </a:r>
            <a:endParaRPr lang="en-GB"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igure_1_paper_SVC_v01"/>
          <p:cNvPicPr/>
          <p:nvPr/>
        </p:nvPicPr>
        <p:blipFill>
          <a:blip r:embed="rId3"/>
          <a:srcRect/>
          <a:stretch>
            <a:fillRect/>
          </a:stretch>
        </p:blipFill>
        <p:spPr bwMode="auto">
          <a:xfrm>
            <a:off x="214282" y="2000240"/>
            <a:ext cx="4786346" cy="3500462"/>
          </a:xfrm>
          <a:prstGeom prst="rect">
            <a:avLst/>
          </a:prstGeom>
          <a:noFill/>
          <a:ln w="9525">
            <a:noFill/>
            <a:miter lim="800000"/>
            <a:headEnd/>
            <a:tailEnd/>
          </a:ln>
        </p:spPr>
      </p:pic>
      <p:pic>
        <p:nvPicPr>
          <p:cNvPr id="3" name="Immagine 2" descr="Tabella_SVC_algoritmi_v01"/>
          <p:cNvPicPr/>
          <p:nvPr/>
        </p:nvPicPr>
        <p:blipFill>
          <a:blip r:embed="rId4"/>
          <a:srcRect t="3040"/>
          <a:stretch>
            <a:fillRect/>
          </a:stretch>
        </p:blipFill>
        <p:spPr bwMode="auto">
          <a:xfrm>
            <a:off x="5429256" y="2357430"/>
            <a:ext cx="3429024" cy="2643206"/>
          </a:xfrm>
          <a:prstGeom prst="rect">
            <a:avLst/>
          </a:prstGeom>
          <a:noFill/>
          <a:ln w="9525">
            <a:noFill/>
            <a:miter lim="800000"/>
            <a:headEnd/>
            <a:tailEnd/>
          </a:ln>
        </p:spPr>
      </p:pic>
      <p:sp>
        <p:nvSpPr>
          <p:cNvPr id="4" name="CasellaDiTesto 3"/>
          <p:cNvSpPr txBox="1"/>
          <p:nvPr/>
        </p:nvSpPr>
        <p:spPr>
          <a:xfrm>
            <a:off x="2500298" y="1058275"/>
            <a:ext cx="514353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32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2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Strategies</a:t>
            </a:r>
            <a:endParaRPr lang="it-IT" sz="32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723840" y="1142984"/>
            <a:ext cx="842016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
            </a:pP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Energy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Saving</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Sensorless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 and PMSM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traction</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drives</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Light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Railway</a:t>
            </a:r>
            <a:r>
              <a:rPr lang="it-IT" sz="28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endParaRPr lang="it-IT" sz="2800"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2285984" y="292222"/>
            <a:ext cx="5286412"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WORK</a:t>
            </a:r>
            <a:endParaRPr lang="it-IT"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sellaDiTesto 6"/>
          <p:cNvSpPr txBox="1"/>
          <p:nvPr/>
        </p:nvSpPr>
        <p:spPr>
          <a:xfrm>
            <a:off x="7858148" y="6318000"/>
            <a:ext cx="360000" cy="338554"/>
          </a:xfrm>
          <a:prstGeom prst="rect">
            <a:avLst/>
          </a:prstGeom>
          <a:noFill/>
        </p:spPr>
        <p:txBody>
          <a:bodyPr wrap="square" rtlCol="0">
            <a:spAutoFit/>
          </a:bodyPr>
          <a:lstStyle/>
          <a:p>
            <a:r>
              <a:rPr lang="en-GB" sz="1600" dirty="0" smtClean="0"/>
              <a:t>9</a:t>
            </a:r>
            <a:endParaRPr lang="en-GB" sz="1600" dirty="0"/>
          </a:p>
        </p:txBody>
      </p:sp>
      <p:sp>
        <p:nvSpPr>
          <p:cNvPr id="8" name="CasellaDiTesto 7"/>
          <p:cNvSpPr txBox="1"/>
          <p:nvPr/>
        </p:nvSpPr>
        <p:spPr>
          <a:xfrm>
            <a:off x="4929190" y="2129845"/>
            <a:ext cx="335758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Benefits</a:t>
            </a:r>
            <a:r>
              <a:rPr lang="it-IT" sz="32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it-IT"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asellaDiTesto 8"/>
          <p:cNvSpPr txBox="1"/>
          <p:nvPr/>
        </p:nvSpPr>
        <p:spPr>
          <a:xfrm>
            <a:off x="4929190" y="2836601"/>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Improvement</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reliability</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929190" y="3408105"/>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encumbrance</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4929190" y="3896029"/>
            <a:ext cx="4143404"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Possibility</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increase</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motor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rated</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power</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4929190" y="4714884"/>
            <a:ext cx="3857652"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maintenance</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642910" y="2143116"/>
            <a:ext cx="335758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Reasons</a:t>
            </a:r>
            <a:r>
              <a:rPr lang="it-IT" sz="32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it-IT"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642910" y="2849872"/>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642910" y="3421376"/>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Cabling</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Simplicity</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CasellaDiTesto 15"/>
          <p:cNvSpPr txBox="1"/>
          <p:nvPr/>
        </p:nvSpPr>
        <p:spPr>
          <a:xfrm>
            <a:off x="642910" y="3955325"/>
            <a:ext cx="414340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Construction</a:t>
            </a:r>
            <a:r>
              <a:rPr lang="it-IT" sz="2400" i="1" dirty="0"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i="1" dirty="0" err="1" smtClean="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Constraints</a:t>
            </a:r>
            <a:endParaRPr lang="it-IT" sz="2400" i="1" dirty="0">
              <a:solidFill>
                <a:srgbClr val="0013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reccia a destra 16"/>
          <p:cNvSpPr/>
          <p:nvPr/>
        </p:nvSpPr>
        <p:spPr>
          <a:xfrm>
            <a:off x="4714876" y="3286124"/>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arrotondato 17"/>
          <p:cNvSpPr/>
          <p:nvPr/>
        </p:nvSpPr>
        <p:spPr>
          <a:xfrm>
            <a:off x="5572132" y="2643182"/>
            <a:ext cx="3214710" cy="1643074"/>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0000"/>
                </a:solidFill>
                <a:effectLst>
                  <a:outerShdw blurRad="38100" dist="38100" dir="2700000" algn="tl">
                    <a:srgbClr val="000000">
                      <a:alpha val="43137"/>
                    </a:srgbClr>
                  </a:outerShdw>
                </a:effectLst>
              </a:rPr>
              <a:t>Introduction of simple speed estimators in Railway Field</a:t>
            </a:r>
            <a:endParaRPr lang="en-GB"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par>
                          <p:cTn id="20" fill="hold">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par>
                          <p:cTn id="24" fill="hold">
                            <p:stCondLst>
                              <p:cond delay="2000"/>
                            </p:stCondLst>
                            <p:childTnLst>
                              <p:par>
                                <p:cTn id="25" presetID="5"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par>
                          <p:cTn id="37" fill="hold">
                            <p:stCondLst>
                              <p:cond delay="1000"/>
                            </p:stCondLst>
                            <p:childTnLst>
                              <p:par>
                                <p:cTn id="38" presetID="5" presetClass="entr" presetSubtype="1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par>
                          <p:cTn id="41" fill="hold">
                            <p:stCondLst>
                              <p:cond delay="1500"/>
                            </p:stCondLst>
                            <p:childTnLst>
                              <p:par>
                                <p:cTn id="42" presetID="5" presetClass="entr" presetSubtype="1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childTnLst>
                          </p:cTn>
                        </p:par>
                        <p:par>
                          <p:cTn id="45" fill="hold">
                            <p:stCondLst>
                              <p:cond delay="2000"/>
                            </p:stCondLst>
                            <p:childTnLst>
                              <p:par>
                                <p:cTn id="46" presetID="5" presetClass="entr" presetSubtype="1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heckerboard(across)">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1000"/>
                                        <p:tgtEl>
                                          <p:spTgt spid="5"/>
                                        </p:tgtEl>
                                        <p:attrNameLst>
                                          <p:attrName>ppt_x</p:attrName>
                                        </p:attrNameLst>
                                      </p:cBhvr>
                                      <p:tavLst>
                                        <p:tav tm="0">
                                          <p:val>
                                            <p:strVal val="ppt_x"/>
                                          </p:val>
                                        </p:tav>
                                        <p:tav tm="100000">
                                          <p:val>
                                            <p:strVal val="ppt_x"/>
                                          </p:val>
                                        </p:tav>
                                      </p:tavLst>
                                    </p:anim>
                                    <p:anim calcmode="lin" valueType="num">
                                      <p:cBhvr additive="base">
                                        <p:cTn id="53" dur="1000"/>
                                        <p:tgtEl>
                                          <p:spTgt spid="5"/>
                                        </p:tgtEl>
                                        <p:attrNameLst>
                                          <p:attrName>ppt_y</p:attrName>
                                        </p:attrNameLst>
                                      </p:cBhvr>
                                      <p:tavLst>
                                        <p:tav tm="0">
                                          <p:val>
                                            <p:strVal val="ppt_y"/>
                                          </p:val>
                                        </p:tav>
                                        <p:tav tm="100000">
                                          <p:val>
                                            <p:strVal val="1+ppt_h/2"/>
                                          </p:val>
                                        </p:tav>
                                      </p:tavLst>
                                    </p:anim>
                                    <p:set>
                                      <p:cBhvr>
                                        <p:cTn id="54" dur="1" fill="hold">
                                          <p:stCondLst>
                                            <p:cond delay="999"/>
                                          </p:stCondLst>
                                        </p:cTn>
                                        <p:tgtEl>
                                          <p:spTgt spid="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1000"/>
                                        <p:tgtEl>
                                          <p:spTgt spid="6"/>
                                        </p:tgtEl>
                                        <p:attrNameLst>
                                          <p:attrName>ppt_x</p:attrName>
                                        </p:attrNameLst>
                                      </p:cBhvr>
                                      <p:tavLst>
                                        <p:tav tm="0">
                                          <p:val>
                                            <p:strVal val="ppt_x"/>
                                          </p:val>
                                        </p:tav>
                                        <p:tav tm="100000">
                                          <p:val>
                                            <p:strVal val="ppt_x"/>
                                          </p:val>
                                        </p:tav>
                                      </p:tavLst>
                                    </p:anim>
                                    <p:anim calcmode="lin" valueType="num">
                                      <p:cBhvr additive="base">
                                        <p:cTn id="57" dur="1000"/>
                                        <p:tgtEl>
                                          <p:spTgt spid="6"/>
                                        </p:tgtEl>
                                        <p:attrNameLst>
                                          <p:attrName>ppt_y</p:attrName>
                                        </p:attrNameLst>
                                      </p:cBhvr>
                                      <p:tavLst>
                                        <p:tav tm="0">
                                          <p:val>
                                            <p:strVal val="ppt_y"/>
                                          </p:val>
                                        </p:tav>
                                        <p:tav tm="100000">
                                          <p:val>
                                            <p:strVal val="1+ppt_h/2"/>
                                          </p:val>
                                        </p:tav>
                                      </p:tavLst>
                                    </p:anim>
                                    <p:set>
                                      <p:cBhvr>
                                        <p:cTn id="58" dur="1" fill="hold">
                                          <p:stCondLst>
                                            <p:cond delay="999"/>
                                          </p:stCondLst>
                                        </p:cTn>
                                        <p:tgtEl>
                                          <p:spTgt spid="6"/>
                                        </p:tgtEl>
                                        <p:attrNameLst>
                                          <p:attrName>style.visibility</p:attrName>
                                        </p:attrNameLst>
                                      </p:cBhvr>
                                      <p:to>
                                        <p:strVal val="hidden"/>
                                      </p:to>
                                    </p:set>
                                  </p:childTnLst>
                                </p:cTn>
                              </p:par>
                              <p:par>
                                <p:cTn id="59" presetID="2" presetClass="exit" presetSubtype="4" fill="hold" grpId="2" nodeType="with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9"/>
                                        </p:tgtEl>
                                        <p:attrNameLst>
                                          <p:attrName>ppt_x</p:attrName>
                                        </p:attrNameLst>
                                      </p:cBhvr>
                                      <p:tavLst>
                                        <p:tav tm="0">
                                          <p:val>
                                            <p:strVal val="ppt_x"/>
                                          </p:val>
                                        </p:tav>
                                        <p:tav tm="100000">
                                          <p:val>
                                            <p:strVal val="ppt_x"/>
                                          </p:val>
                                        </p:tav>
                                      </p:tavLst>
                                    </p:anim>
                                    <p:anim calcmode="lin" valueType="num">
                                      <p:cBhvr additive="base">
                                        <p:cTn id="65" dur="500"/>
                                        <p:tgtEl>
                                          <p:spTgt spid="9"/>
                                        </p:tgtEl>
                                        <p:attrNameLst>
                                          <p:attrName>ppt_y</p:attrName>
                                        </p:attrNameLst>
                                      </p:cBhvr>
                                      <p:tavLst>
                                        <p:tav tm="0">
                                          <p:val>
                                            <p:strVal val="ppt_y"/>
                                          </p:val>
                                        </p:tav>
                                        <p:tav tm="100000">
                                          <p:val>
                                            <p:strVal val="1+ppt_h/2"/>
                                          </p:val>
                                        </p:tav>
                                      </p:tavLst>
                                    </p:anim>
                                    <p:set>
                                      <p:cBhvr>
                                        <p:cTn id="66" dur="1" fill="hold">
                                          <p:stCondLst>
                                            <p:cond delay="499"/>
                                          </p:stCondLst>
                                        </p:cTn>
                                        <p:tgtEl>
                                          <p:spTgt spid="9"/>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0"/>
                                        </p:tgtEl>
                                        <p:attrNameLst>
                                          <p:attrName>ppt_x</p:attrName>
                                        </p:attrNameLst>
                                      </p:cBhvr>
                                      <p:tavLst>
                                        <p:tav tm="0">
                                          <p:val>
                                            <p:strVal val="ppt_x"/>
                                          </p:val>
                                        </p:tav>
                                        <p:tav tm="100000">
                                          <p:val>
                                            <p:strVal val="ppt_x"/>
                                          </p:val>
                                        </p:tav>
                                      </p:tavLst>
                                    </p:anim>
                                    <p:anim calcmode="lin" valueType="num">
                                      <p:cBhvr additive="base">
                                        <p:cTn id="69" dur="500"/>
                                        <p:tgtEl>
                                          <p:spTgt spid="10"/>
                                        </p:tgtEl>
                                        <p:attrNameLst>
                                          <p:attrName>ppt_y</p:attrName>
                                        </p:attrNameLst>
                                      </p:cBhvr>
                                      <p:tavLst>
                                        <p:tav tm="0">
                                          <p:val>
                                            <p:strVal val="ppt_y"/>
                                          </p:val>
                                        </p:tav>
                                        <p:tav tm="100000">
                                          <p:val>
                                            <p:strVal val="1+ppt_h/2"/>
                                          </p:val>
                                        </p:tav>
                                      </p:tavLst>
                                    </p:anim>
                                    <p:set>
                                      <p:cBhvr>
                                        <p:cTn id="70" dur="1" fill="hold">
                                          <p:stCondLst>
                                            <p:cond delay="499"/>
                                          </p:stCondLst>
                                        </p:cTn>
                                        <p:tgtEl>
                                          <p:spTgt spid="10"/>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1"/>
                                        </p:tgtEl>
                                        <p:attrNameLst>
                                          <p:attrName>ppt_x</p:attrName>
                                        </p:attrNameLst>
                                      </p:cBhvr>
                                      <p:tavLst>
                                        <p:tav tm="0">
                                          <p:val>
                                            <p:strVal val="ppt_x"/>
                                          </p:val>
                                        </p:tav>
                                        <p:tav tm="100000">
                                          <p:val>
                                            <p:strVal val="ppt_x"/>
                                          </p:val>
                                        </p:tav>
                                      </p:tavLst>
                                    </p:anim>
                                    <p:anim calcmode="lin" valueType="num">
                                      <p:cBhvr additive="base">
                                        <p:cTn id="73" dur="500"/>
                                        <p:tgtEl>
                                          <p:spTgt spid="11"/>
                                        </p:tgtEl>
                                        <p:attrNameLst>
                                          <p:attrName>ppt_y</p:attrName>
                                        </p:attrNameLst>
                                      </p:cBhvr>
                                      <p:tavLst>
                                        <p:tav tm="0">
                                          <p:val>
                                            <p:strVal val="ppt_y"/>
                                          </p:val>
                                        </p:tav>
                                        <p:tav tm="100000">
                                          <p:val>
                                            <p:strVal val="1+ppt_h/2"/>
                                          </p:val>
                                        </p:tav>
                                      </p:tavLst>
                                    </p:anim>
                                    <p:set>
                                      <p:cBhvr>
                                        <p:cTn id="74" dur="1" fill="hold">
                                          <p:stCondLst>
                                            <p:cond delay="499"/>
                                          </p:stCondLst>
                                        </p:cTn>
                                        <p:tgtEl>
                                          <p:spTgt spid="11"/>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2"/>
                                        </p:tgtEl>
                                        <p:attrNameLst>
                                          <p:attrName>ppt_x</p:attrName>
                                        </p:attrNameLst>
                                      </p:cBhvr>
                                      <p:tavLst>
                                        <p:tav tm="0">
                                          <p:val>
                                            <p:strVal val="ppt_x"/>
                                          </p:val>
                                        </p:tav>
                                        <p:tav tm="100000">
                                          <p:val>
                                            <p:strVal val="ppt_x"/>
                                          </p:val>
                                        </p:tav>
                                      </p:tavLst>
                                    </p:anim>
                                    <p:anim calcmode="lin" valueType="num">
                                      <p:cBhvr additive="base">
                                        <p:cTn id="77" dur="500"/>
                                        <p:tgtEl>
                                          <p:spTgt spid="12"/>
                                        </p:tgtEl>
                                        <p:attrNameLst>
                                          <p:attrName>ppt_y</p:attrName>
                                        </p:attrNameLst>
                                      </p:cBhvr>
                                      <p:tavLst>
                                        <p:tav tm="0">
                                          <p:val>
                                            <p:strVal val="ppt_y"/>
                                          </p:val>
                                        </p:tav>
                                        <p:tav tm="100000">
                                          <p:val>
                                            <p:strVal val="1+ppt_h/2"/>
                                          </p:val>
                                        </p:tav>
                                      </p:tavLst>
                                    </p:anim>
                                    <p:set>
                                      <p:cBhvr>
                                        <p:cTn id="78" dur="1" fill="hold">
                                          <p:stCondLst>
                                            <p:cond delay="499"/>
                                          </p:stCondLst>
                                        </p:cTn>
                                        <p:tgtEl>
                                          <p:spTgt spid="12"/>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3"/>
                                        </p:tgtEl>
                                        <p:attrNameLst>
                                          <p:attrName>ppt_x</p:attrName>
                                        </p:attrNameLst>
                                      </p:cBhvr>
                                      <p:tavLst>
                                        <p:tav tm="0">
                                          <p:val>
                                            <p:strVal val="ppt_x"/>
                                          </p:val>
                                        </p:tav>
                                        <p:tav tm="100000">
                                          <p:val>
                                            <p:strVal val="ppt_x"/>
                                          </p:val>
                                        </p:tav>
                                      </p:tavLst>
                                    </p:anim>
                                    <p:anim calcmode="lin" valueType="num">
                                      <p:cBhvr additive="base">
                                        <p:cTn id="81" dur="500"/>
                                        <p:tgtEl>
                                          <p:spTgt spid="13"/>
                                        </p:tgtEl>
                                        <p:attrNameLst>
                                          <p:attrName>ppt_y</p:attrName>
                                        </p:attrNameLst>
                                      </p:cBhvr>
                                      <p:tavLst>
                                        <p:tav tm="0">
                                          <p:val>
                                            <p:strVal val="ppt_y"/>
                                          </p:val>
                                        </p:tav>
                                        <p:tav tm="100000">
                                          <p:val>
                                            <p:strVal val="1+ppt_h/2"/>
                                          </p:val>
                                        </p:tav>
                                      </p:tavLst>
                                    </p:anim>
                                    <p:set>
                                      <p:cBhvr>
                                        <p:cTn id="82" dur="1" fill="hold">
                                          <p:stCondLst>
                                            <p:cond delay="499"/>
                                          </p:stCondLst>
                                        </p:cTn>
                                        <p:tgtEl>
                                          <p:spTgt spid="1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4"/>
                                        </p:tgtEl>
                                        <p:attrNameLst>
                                          <p:attrName>ppt_x</p:attrName>
                                        </p:attrNameLst>
                                      </p:cBhvr>
                                      <p:tavLst>
                                        <p:tav tm="0">
                                          <p:val>
                                            <p:strVal val="ppt_x"/>
                                          </p:val>
                                        </p:tav>
                                        <p:tav tm="100000">
                                          <p:val>
                                            <p:strVal val="ppt_x"/>
                                          </p:val>
                                        </p:tav>
                                      </p:tavLst>
                                    </p:anim>
                                    <p:anim calcmode="lin" valueType="num">
                                      <p:cBhvr additive="base">
                                        <p:cTn id="85" dur="500"/>
                                        <p:tgtEl>
                                          <p:spTgt spid="14"/>
                                        </p:tgtEl>
                                        <p:attrNameLst>
                                          <p:attrName>ppt_y</p:attrName>
                                        </p:attrNameLst>
                                      </p:cBhvr>
                                      <p:tavLst>
                                        <p:tav tm="0">
                                          <p:val>
                                            <p:strVal val="ppt_y"/>
                                          </p:val>
                                        </p:tav>
                                        <p:tav tm="100000">
                                          <p:val>
                                            <p:strVal val="1+ppt_h/2"/>
                                          </p:val>
                                        </p:tav>
                                      </p:tavLst>
                                    </p:anim>
                                    <p:set>
                                      <p:cBhvr>
                                        <p:cTn id="86" dur="1" fill="hold">
                                          <p:stCondLst>
                                            <p:cond delay="499"/>
                                          </p:stCondLst>
                                        </p:cTn>
                                        <p:tgtEl>
                                          <p:spTgt spid="14"/>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5"/>
                                        </p:tgtEl>
                                        <p:attrNameLst>
                                          <p:attrName>ppt_x</p:attrName>
                                        </p:attrNameLst>
                                      </p:cBhvr>
                                      <p:tavLst>
                                        <p:tav tm="0">
                                          <p:val>
                                            <p:strVal val="ppt_x"/>
                                          </p:val>
                                        </p:tav>
                                        <p:tav tm="100000">
                                          <p:val>
                                            <p:strVal val="ppt_x"/>
                                          </p:val>
                                        </p:tav>
                                      </p:tavLst>
                                    </p:anim>
                                    <p:anim calcmode="lin" valueType="num">
                                      <p:cBhvr additive="base">
                                        <p:cTn id="89" dur="500"/>
                                        <p:tgtEl>
                                          <p:spTgt spid="15"/>
                                        </p:tgtEl>
                                        <p:attrNameLst>
                                          <p:attrName>ppt_y</p:attrName>
                                        </p:attrNameLst>
                                      </p:cBhvr>
                                      <p:tavLst>
                                        <p:tav tm="0">
                                          <p:val>
                                            <p:strVal val="ppt_y"/>
                                          </p:val>
                                        </p:tav>
                                        <p:tav tm="100000">
                                          <p:val>
                                            <p:strVal val="1+ppt_h/2"/>
                                          </p:val>
                                        </p:tav>
                                      </p:tavLst>
                                    </p:anim>
                                    <p:set>
                                      <p:cBhvr>
                                        <p:cTn id="90" dur="1" fill="hold">
                                          <p:stCondLst>
                                            <p:cond delay="499"/>
                                          </p:stCondLst>
                                        </p:cTn>
                                        <p:tgtEl>
                                          <p:spTgt spid="15"/>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16"/>
                                        </p:tgtEl>
                                        <p:attrNameLst>
                                          <p:attrName>ppt_x</p:attrName>
                                        </p:attrNameLst>
                                      </p:cBhvr>
                                      <p:tavLst>
                                        <p:tav tm="0">
                                          <p:val>
                                            <p:strVal val="ppt_x"/>
                                          </p:val>
                                        </p:tav>
                                        <p:tav tm="100000">
                                          <p:val>
                                            <p:strVal val="ppt_x"/>
                                          </p:val>
                                        </p:tav>
                                      </p:tavLst>
                                    </p:anim>
                                    <p:anim calcmode="lin" valueType="num">
                                      <p:cBhvr additive="base">
                                        <p:cTn id="93" dur="500"/>
                                        <p:tgtEl>
                                          <p:spTgt spid="16"/>
                                        </p:tgtEl>
                                        <p:attrNameLst>
                                          <p:attrName>ppt_y</p:attrName>
                                        </p:attrNameLst>
                                      </p:cBhvr>
                                      <p:tavLst>
                                        <p:tav tm="0">
                                          <p:val>
                                            <p:strVal val="ppt_y"/>
                                          </p:val>
                                        </p:tav>
                                        <p:tav tm="100000">
                                          <p:val>
                                            <p:strVal val="1+ppt_h/2"/>
                                          </p:val>
                                        </p:tav>
                                      </p:tavLst>
                                    </p:anim>
                                    <p:set>
                                      <p:cBhvr>
                                        <p:cTn id="94" dur="1" fill="hold">
                                          <p:stCondLst>
                                            <p:cond delay="499"/>
                                          </p:stCondLst>
                                        </p:cTn>
                                        <p:tgtEl>
                                          <p:spTgt spid="1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checkerboard(across)">
                                      <p:cBhvr>
                                        <p:cTn id="99" dur="500"/>
                                        <p:tgtEl>
                                          <p:spTgt spid="2"/>
                                        </p:tgtEl>
                                      </p:cBhvr>
                                    </p:animEffect>
                                  </p:childTnLst>
                                </p:cTn>
                              </p:par>
                              <p:par>
                                <p:cTn id="100" presetID="5" presetClass="entr" presetSubtype="10" fill="hold" nodeType="with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checkerboard(across)">
                                      <p:cBhvr>
                                        <p:cTn id="102" dur="500"/>
                                        <p:tgtEl>
                                          <p:spTgt spid="3"/>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checkerboard(across)">
                                      <p:cBhvr>
                                        <p:cTn id="105" dur="500"/>
                                        <p:tgtEl>
                                          <p:spTgt spid="4"/>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nodeType="clickEffect">
                                  <p:stCondLst>
                                    <p:cond delay="0"/>
                                  </p:stCondLst>
                                  <p:childTnLst>
                                    <p:anim calcmode="lin" valueType="num">
                                      <p:cBhvr additive="base">
                                        <p:cTn id="109" dur="500"/>
                                        <p:tgtEl>
                                          <p:spTgt spid="3"/>
                                        </p:tgtEl>
                                        <p:attrNameLst>
                                          <p:attrName>ppt_x</p:attrName>
                                        </p:attrNameLst>
                                      </p:cBhvr>
                                      <p:tavLst>
                                        <p:tav tm="0">
                                          <p:val>
                                            <p:strVal val="ppt_x"/>
                                          </p:val>
                                        </p:tav>
                                        <p:tav tm="100000">
                                          <p:val>
                                            <p:strVal val="ppt_x"/>
                                          </p:val>
                                        </p:tav>
                                      </p:tavLst>
                                    </p:anim>
                                    <p:anim calcmode="lin" valueType="num">
                                      <p:cBhvr additive="base">
                                        <p:cTn id="110" dur="500"/>
                                        <p:tgtEl>
                                          <p:spTgt spid="3"/>
                                        </p:tgtEl>
                                        <p:attrNameLst>
                                          <p:attrName>ppt_y</p:attrName>
                                        </p:attrNameLst>
                                      </p:cBhvr>
                                      <p:tavLst>
                                        <p:tav tm="0">
                                          <p:val>
                                            <p:strVal val="ppt_y"/>
                                          </p:val>
                                        </p:tav>
                                        <p:tav tm="100000">
                                          <p:val>
                                            <p:strVal val="1+ppt_h/2"/>
                                          </p:val>
                                        </p:tav>
                                      </p:tavLst>
                                    </p:anim>
                                    <p:set>
                                      <p:cBhvr>
                                        <p:cTn id="111" dur="1" fill="hold">
                                          <p:stCondLst>
                                            <p:cond delay="499"/>
                                          </p:stCondLst>
                                        </p:cTn>
                                        <p:tgtEl>
                                          <p:spTgt spid="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checkerboard(across)">
                                      <p:cBhvr>
                                        <p:cTn id="116" dur="500"/>
                                        <p:tgtEl>
                                          <p:spTgt spid="17"/>
                                        </p:tgtEl>
                                      </p:cBhvr>
                                    </p:animEffect>
                                  </p:childTnLst>
                                </p:cTn>
                              </p:par>
                              <p:par>
                                <p:cTn id="117" presetID="5" presetClass="entr" presetSubtype="10" fill="hold" grpId="1"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checkerboard(across)">
                                      <p:cBhvr>
                                        <p:cTn id="1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8" grpId="1"/>
      <p:bldP spid="8" grpId="2"/>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animBg="1"/>
      <p:bldP spid="18" grpId="1"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13255</TotalTime>
  <Words>4828</Words>
  <Application>Microsoft Office PowerPoint</Application>
  <PresentationFormat>Presentazione su schermo (4:3)</PresentationFormat>
  <Paragraphs>902</Paragraphs>
  <Slides>33</Slides>
  <Notes>30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35" baseType="lpstr">
      <vt:lpstr>Tema di Office</vt:lpstr>
      <vt:lpstr>Equation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Domenico Perna</cp:lastModifiedBy>
  <cp:revision>681</cp:revision>
  <cp:lastPrinted>2015-02-18T13:08:33Z</cp:lastPrinted>
  <dcterms:created xsi:type="dcterms:W3CDTF">2015-02-18T11:42:09Z</dcterms:created>
  <dcterms:modified xsi:type="dcterms:W3CDTF">2017-02-23T23:07:02Z</dcterms:modified>
</cp:coreProperties>
</file>