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3" r:id="rId2"/>
    <p:sldMasterId id="2147483651" r:id="rId3"/>
  </p:sldMasterIdLst>
  <p:notesMasterIdLst>
    <p:notesMasterId r:id="rId13"/>
  </p:notes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25CCD-BB7A-4E24-95E6-502FDC415D7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4108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31743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5820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89867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40985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55745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75272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5778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3993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41162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96988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3229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9045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8946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1781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9F85-309F-45F4-9CFD-9300E2D39E5A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5EC5E9-5765-4FFC-A899-4B25975321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369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405"/>
            <a:ext cx="2486130" cy="1253355"/>
          </a:xfrm>
          <a:prstGeom prst="rect">
            <a:avLst/>
          </a:prstGeom>
        </p:spPr>
      </p:pic>
      <p:cxnSp>
        <p:nvCxnSpPr>
          <p:cNvPr id="13" name="Connettore 1 12"/>
          <p:cNvCxnSpPr/>
          <p:nvPr userDrawn="1"/>
        </p:nvCxnSpPr>
        <p:spPr>
          <a:xfrm>
            <a:off x="0" y="6165304"/>
            <a:ext cx="3347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 userDrawn="1"/>
        </p:nvCxnSpPr>
        <p:spPr>
          <a:xfrm>
            <a:off x="6084168" y="6165304"/>
            <a:ext cx="3059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Daniele\Desktop\Daniele\Università\Dottorato\Dottorato ITEE\Sito Web\logo unina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9284" y="5805264"/>
            <a:ext cx="230886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sellaDiTesto 16"/>
          <p:cNvSpPr txBox="1"/>
          <p:nvPr userDrawn="1"/>
        </p:nvSpPr>
        <p:spPr>
          <a:xfrm>
            <a:off x="107504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25/2/2015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 userDrawn="1"/>
        </p:nvSpPr>
        <p:spPr>
          <a:xfrm>
            <a:off x="3131840" y="630932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PhD student : Domenico Perna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 userDrawn="1"/>
        </p:nvSpPr>
        <p:spPr>
          <a:xfrm>
            <a:off x="7343800" y="6309320"/>
            <a:ext cx="1620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&lt;N&gt;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ttore 1 12"/>
          <p:cNvCxnSpPr/>
          <p:nvPr userDrawn="1"/>
        </p:nvCxnSpPr>
        <p:spPr>
          <a:xfrm>
            <a:off x="0" y="6165304"/>
            <a:ext cx="3347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 userDrawn="1"/>
        </p:nvCxnSpPr>
        <p:spPr>
          <a:xfrm>
            <a:off x="6084168" y="6165304"/>
            <a:ext cx="3059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Daniele\Desktop\Daniele\Università\Dottorato\Dottorato ITEE\Sito Web\logo unina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9284" y="5733256"/>
            <a:ext cx="23088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sellaDiTesto 16"/>
          <p:cNvSpPr txBox="1"/>
          <p:nvPr userDrawn="1"/>
        </p:nvSpPr>
        <p:spPr>
          <a:xfrm>
            <a:off x="107504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25/2/2015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 userDrawn="1"/>
        </p:nvSpPr>
        <p:spPr>
          <a:xfrm>
            <a:off x="3131840" y="630932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PhD student : Domenico Perna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 userDrawn="1"/>
        </p:nvSpPr>
        <p:spPr>
          <a:xfrm>
            <a:off x="7343800" y="6309320"/>
            <a:ext cx="1620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&lt;N&gt;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405"/>
            <a:ext cx="2486130" cy="125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83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 userDrawn="1"/>
        </p:nvCxnSpPr>
        <p:spPr>
          <a:xfrm>
            <a:off x="0" y="6165304"/>
            <a:ext cx="3347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 userDrawn="1"/>
        </p:nvCxnSpPr>
        <p:spPr>
          <a:xfrm>
            <a:off x="6084168" y="6165304"/>
            <a:ext cx="3059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Daniele\Desktop\Daniele\Università\Dottorato\Dottorato ITEE\Sito Web\logo unin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600660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sellaDiTesto 10"/>
          <p:cNvSpPr txBox="1"/>
          <p:nvPr userDrawn="1"/>
        </p:nvSpPr>
        <p:spPr>
          <a:xfrm>
            <a:off x="107504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25/2/2015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CasellaDiTesto 11"/>
          <p:cNvSpPr txBox="1"/>
          <p:nvPr userDrawn="1"/>
        </p:nvSpPr>
        <p:spPr>
          <a:xfrm>
            <a:off x="3131840" y="630932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PhD </a:t>
            </a:r>
            <a:r>
              <a:rPr lang="it-IT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tudent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: Domenico Perna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CasellaDiTesto 12"/>
          <p:cNvSpPr txBox="1"/>
          <p:nvPr userDrawn="1"/>
        </p:nvSpPr>
        <p:spPr>
          <a:xfrm>
            <a:off x="7343800" y="6309320"/>
            <a:ext cx="1620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&lt;N&gt;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405"/>
            <a:ext cx="2486130" cy="125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769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88032" y="2132856"/>
            <a:ext cx="7772400" cy="216267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it-IT" sz="4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PhD Student : Domenico Perna</a:t>
            </a:r>
            <a:br>
              <a:rPr lang="it-IT" sz="4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Tutor : Andrea Del Pizzo</a:t>
            </a:r>
            <a:br>
              <a:rPr lang="it-IT" sz="4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XXIX Cycle - First year presentation</a:t>
            </a:r>
            <a:endParaRPr lang="it-IT" sz="40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835696" y="1124744"/>
            <a:ext cx="5832648" cy="64633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it-IT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it-IT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endParaRPr lang="it-IT" sz="36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988840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GRADUATED IN ELECTRICAL</a:t>
            </a: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ENGINEERING </a:t>
            </a: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WITH THESIS “ </a:t>
            </a: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PLANNING OF STORAGE SYSTEMS IN MICROGRIDS”</a:t>
            </a:r>
            <a:endParaRPr lang="it-IT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55576" y="3236783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SCHOLARSHIP HOLDER XXIX CYCLE PhD ITEE – UNINA SUPPORTED by ANSALDO BREDA S.p.A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4509120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39552" y="4542219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it-IT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POWER CONVERTERS  ELECTRICAL MACHINES AND DRIVES (DIETI – UNINA)</a:t>
            </a:r>
          </a:p>
        </p:txBody>
      </p:sp>
    </p:spTree>
    <p:extLst>
      <p:ext uri="{BB962C8B-B14F-4D97-AF65-F5344CB8AC3E}">
        <p14:creationId xmlns:p14="http://schemas.microsoft.com/office/powerpoint/2010/main" xmlns="" val="391729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51720" y="184482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691680" y="1844824"/>
            <a:ext cx="6408712" cy="64633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ACTIVITY</a:t>
            </a:r>
            <a:endParaRPr lang="it-IT" sz="36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483568" y="2780928"/>
            <a:ext cx="6400800" cy="25142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4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Electrical drives of railway vehicles equipped with energy storage systems for high energy performance </a:t>
            </a:r>
            <a:endParaRPr lang="it-IT" sz="40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71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15616" y="1412776"/>
            <a:ext cx="7344816" cy="175432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STREETCAR WITH ON BOARD SUPERCAPACITORS ENERGY STORAGE SYSTEM</a:t>
            </a:r>
            <a:endParaRPr lang="it-IT" sz="36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6012160" y="3717032"/>
            <a:ext cx="2987824" cy="1431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Storing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energy at station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stop  or while breaking  and </a:t>
            </a:r>
            <a:r>
              <a:rPr lang="en-US" sz="20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Reusing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 to support acceleration phase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7842"/>
          <a:stretch>
            <a:fillRect/>
          </a:stretch>
        </p:blipFill>
        <p:spPr bwMode="auto">
          <a:xfrm>
            <a:off x="323528" y="3861048"/>
            <a:ext cx="496887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284984"/>
            <a:ext cx="106045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95288" y="3356992"/>
            <a:ext cx="3605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691680" y="3789040"/>
            <a:ext cx="2520280" cy="288033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>
            <a:off x="3752850" y="4214986"/>
            <a:ext cx="133350" cy="438150"/>
          </a:xfrm>
          <a:prstGeom prst="upArrow">
            <a:avLst>
              <a:gd name="adj1" fmla="val 50000"/>
              <a:gd name="adj2" fmla="val 82143"/>
            </a:avLst>
          </a:prstGeom>
          <a:solidFill>
            <a:srgbClr val="00FF00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AutoShape 15"/>
          <p:cNvSpPr>
            <a:spLocks noChangeArrowheads="1"/>
          </p:cNvSpPr>
          <p:nvPr/>
        </p:nvSpPr>
        <p:spPr bwMode="auto">
          <a:xfrm>
            <a:off x="3997325" y="4211811"/>
            <a:ext cx="133350" cy="438150"/>
          </a:xfrm>
          <a:prstGeom prst="upArrow">
            <a:avLst>
              <a:gd name="adj1" fmla="val 50000"/>
              <a:gd name="adj2" fmla="val 82143"/>
            </a:avLst>
          </a:prstGeom>
          <a:solidFill>
            <a:srgbClr val="00FF00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auto">
          <a:xfrm flipV="1">
            <a:off x="1720131" y="3366269"/>
            <a:ext cx="115565" cy="422771"/>
          </a:xfrm>
          <a:prstGeom prst="upArrow">
            <a:avLst>
              <a:gd name="adj1" fmla="val 50000"/>
              <a:gd name="adj2" fmla="val 82143"/>
            </a:avLst>
          </a:prstGeom>
          <a:solidFill>
            <a:srgbClr val="00FF00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AutoShape 15"/>
          <p:cNvSpPr>
            <a:spLocks noChangeArrowheads="1"/>
          </p:cNvSpPr>
          <p:nvPr/>
        </p:nvSpPr>
        <p:spPr bwMode="auto">
          <a:xfrm flipV="1">
            <a:off x="1936155" y="3356992"/>
            <a:ext cx="115565" cy="422771"/>
          </a:xfrm>
          <a:prstGeom prst="upArrow">
            <a:avLst>
              <a:gd name="adj1" fmla="val 50000"/>
              <a:gd name="adj2" fmla="val 82143"/>
            </a:avLst>
          </a:prstGeom>
          <a:solidFill>
            <a:srgbClr val="00FF00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563888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9" name="AutoShape 16"/>
          <p:cNvSpPr>
            <a:spLocks noChangeArrowheads="1"/>
          </p:cNvSpPr>
          <p:nvPr/>
        </p:nvSpPr>
        <p:spPr bwMode="auto">
          <a:xfrm rot="10800000">
            <a:off x="2489101" y="4149080"/>
            <a:ext cx="498723" cy="210694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Rettangolo 60"/>
          <p:cNvSpPr/>
          <p:nvPr/>
        </p:nvSpPr>
        <p:spPr>
          <a:xfrm>
            <a:off x="1979712" y="4365104"/>
            <a:ext cx="129614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CasellaDiTesto 62"/>
          <p:cNvSpPr txBox="1"/>
          <p:nvPr/>
        </p:nvSpPr>
        <p:spPr>
          <a:xfrm>
            <a:off x="1835696" y="443711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SUPERCAPACITORS SYSTEM</a:t>
            </a:r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Rectangle 7"/>
          <p:cNvSpPr>
            <a:spLocks noChangeArrowheads="1"/>
          </p:cNvSpPr>
          <p:nvPr/>
        </p:nvSpPr>
        <p:spPr bwMode="auto">
          <a:xfrm>
            <a:off x="3716288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3851920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3995936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" name="Rectangle 7"/>
          <p:cNvSpPr>
            <a:spLocks noChangeArrowheads="1"/>
          </p:cNvSpPr>
          <p:nvPr/>
        </p:nvSpPr>
        <p:spPr bwMode="auto">
          <a:xfrm>
            <a:off x="4139952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" name="Rectangle 7"/>
          <p:cNvSpPr>
            <a:spLocks noChangeArrowheads="1"/>
          </p:cNvSpPr>
          <p:nvPr/>
        </p:nvSpPr>
        <p:spPr bwMode="auto">
          <a:xfrm>
            <a:off x="3419872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2" name="Rectangle 7"/>
          <p:cNvSpPr>
            <a:spLocks noChangeArrowheads="1"/>
          </p:cNvSpPr>
          <p:nvPr/>
        </p:nvSpPr>
        <p:spPr bwMode="auto">
          <a:xfrm>
            <a:off x="3275856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3131840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2987824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5" name="Rectangle 7"/>
          <p:cNvSpPr>
            <a:spLocks noChangeArrowheads="1"/>
          </p:cNvSpPr>
          <p:nvPr/>
        </p:nvSpPr>
        <p:spPr bwMode="auto">
          <a:xfrm>
            <a:off x="2843808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6" name="Rectangle 7"/>
          <p:cNvSpPr>
            <a:spLocks noChangeArrowheads="1"/>
          </p:cNvSpPr>
          <p:nvPr/>
        </p:nvSpPr>
        <p:spPr bwMode="auto">
          <a:xfrm>
            <a:off x="2699792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7" name="Rectangle 7"/>
          <p:cNvSpPr>
            <a:spLocks noChangeArrowheads="1"/>
          </p:cNvSpPr>
          <p:nvPr/>
        </p:nvSpPr>
        <p:spPr bwMode="auto">
          <a:xfrm>
            <a:off x="2555776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8" name="Rectangle 7"/>
          <p:cNvSpPr>
            <a:spLocks noChangeArrowheads="1"/>
          </p:cNvSpPr>
          <p:nvPr/>
        </p:nvSpPr>
        <p:spPr bwMode="auto">
          <a:xfrm>
            <a:off x="2411760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2267744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0" name="Rectangle 7"/>
          <p:cNvSpPr>
            <a:spLocks noChangeArrowheads="1"/>
          </p:cNvSpPr>
          <p:nvPr/>
        </p:nvSpPr>
        <p:spPr bwMode="auto">
          <a:xfrm>
            <a:off x="2123728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" name="Rectangle 7"/>
          <p:cNvSpPr>
            <a:spLocks noChangeArrowheads="1"/>
          </p:cNvSpPr>
          <p:nvPr/>
        </p:nvSpPr>
        <p:spPr bwMode="auto">
          <a:xfrm>
            <a:off x="1979712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" name="Rectangle 7"/>
          <p:cNvSpPr>
            <a:spLocks noChangeArrowheads="1"/>
          </p:cNvSpPr>
          <p:nvPr/>
        </p:nvSpPr>
        <p:spPr bwMode="auto">
          <a:xfrm>
            <a:off x="1835696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3" name="Rectangle 7"/>
          <p:cNvSpPr>
            <a:spLocks noChangeArrowheads="1"/>
          </p:cNvSpPr>
          <p:nvPr/>
        </p:nvSpPr>
        <p:spPr bwMode="auto">
          <a:xfrm>
            <a:off x="1691680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4" name="CasellaDiTesto 83"/>
          <p:cNvSpPr txBox="1"/>
          <p:nvPr/>
        </p:nvSpPr>
        <p:spPr>
          <a:xfrm>
            <a:off x="179512" y="3068960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CATENARY</a:t>
            </a:r>
            <a:endParaRPr lang="it-IT" sz="16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1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1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 animBg="1"/>
      <p:bldP spid="27" grpId="0" animBg="1"/>
      <p:bldP spid="28" grpId="0" animBg="1"/>
      <p:bldP spid="34" grpId="0" animBg="1"/>
      <p:bldP spid="35" grpId="0" animBg="1"/>
      <p:bldP spid="57" grpId="0" animBg="1"/>
      <p:bldP spid="59" grpId="0" animBg="1"/>
      <p:bldP spid="61" grpId="0" animBg="1"/>
      <p:bldP spid="63" grpId="0"/>
      <p:bldP spid="63" grpId="1"/>
      <p:bldP spid="64" grpId="0" animBg="1"/>
      <p:bldP spid="65" grpId="0" animBg="1"/>
      <p:bldP spid="66" grpId="0" animBg="1"/>
      <p:bldP spid="67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67744" y="1556792"/>
            <a:ext cx="4680520" cy="120032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CATENARY-FREE OPERATION</a:t>
            </a:r>
            <a:endParaRPr lang="it-IT" sz="36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37842"/>
          <a:stretch>
            <a:fillRect/>
          </a:stretch>
        </p:blipFill>
        <p:spPr bwMode="auto">
          <a:xfrm>
            <a:off x="323528" y="3861048"/>
            <a:ext cx="496887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284984"/>
            <a:ext cx="106045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95288" y="3356992"/>
            <a:ext cx="3605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91680" y="3789040"/>
            <a:ext cx="2520280" cy="288033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563888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 rot="5400000">
            <a:off x="3923928" y="3861048"/>
            <a:ext cx="288032" cy="14401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979712" y="4437112"/>
            <a:ext cx="129614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835696" y="4551511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SUPERCAPACITORS SYSTEM</a:t>
            </a:r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716288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851920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419872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275856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3131840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2987824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2843808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2699792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2555776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2411760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2267744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2123728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1979712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835696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1691680" y="3789040"/>
            <a:ext cx="72008" cy="2880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AutoShape 15"/>
          <p:cNvSpPr>
            <a:spLocks noChangeArrowheads="1"/>
          </p:cNvSpPr>
          <p:nvPr/>
        </p:nvSpPr>
        <p:spPr bwMode="auto">
          <a:xfrm>
            <a:off x="2411759" y="4077072"/>
            <a:ext cx="214635" cy="369317"/>
          </a:xfrm>
          <a:prstGeom prst="upArrow">
            <a:avLst>
              <a:gd name="adj1" fmla="val 50000"/>
              <a:gd name="adj2" fmla="val 82143"/>
            </a:avLst>
          </a:prstGeom>
          <a:solidFill>
            <a:srgbClr val="00FF00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AutoShape 15"/>
          <p:cNvSpPr>
            <a:spLocks noChangeArrowheads="1"/>
          </p:cNvSpPr>
          <p:nvPr/>
        </p:nvSpPr>
        <p:spPr bwMode="auto">
          <a:xfrm>
            <a:off x="2699792" y="4077072"/>
            <a:ext cx="214635" cy="369317"/>
          </a:xfrm>
          <a:prstGeom prst="upArrow">
            <a:avLst>
              <a:gd name="adj1" fmla="val 50000"/>
              <a:gd name="adj2" fmla="val 82143"/>
            </a:avLst>
          </a:prstGeom>
          <a:solidFill>
            <a:srgbClr val="00FF00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79512" y="3068960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CATENARY</a:t>
            </a:r>
            <a:endParaRPr lang="it-IT" sz="1600" dirty="0"/>
          </a:p>
        </p:txBody>
      </p:sp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6623720" y="3212976"/>
            <a:ext cx="226876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energy stored 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 order to cross the gap without Catenary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-0.11541 " pathEditMode="relative" ptsTypes="AA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-0.11541 " pathEditMode="relative" ptsTypes="AA">
                                      <p:cBhvr>
                                        <p:cTn id="3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0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0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0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0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0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1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2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2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3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3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3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3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 " pathEditMode="relative" ptsTypes="AA">
                                      <p:cBhvr>
                                        <p:cTn id="14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13" grpId="0" animBg="1"/>
      <p:bldP spid="14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2" grpId="0"/>
      <p:bldP spid="32" grpId="1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55776" y="332656"/>
            <a:ext cx="6588224" cy="138499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OPTIMAL SIZING OF SUPERCAPACITORS ENERGY STORAGE SYSTEM</a:t>
            </a:r>
            <a:endParaRPr lang="it-IT" sz="28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 descr="Tensioni_030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016" y="3501008"/>
            <a:ext cx="3203848" cy="165618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31640" y="5343599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EXPERIMENTAL TESTS</a:t>
            </a:r>
            <a:endParaRPr lang="it-IT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magine 5" descr="Architettura_di_trazione_4_2_2_1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844824"/>
            <a:ext cx="7704856" cy="30243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403648" y="5343599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ENERGETIC MODEL OF VEHICLE</a:t>
            </a:r>
            <a:endParaRPr lang="it-IT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magine 10" descr="Diagramma C_l_p_v15.e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1772816"/>
            <a:ext cx="7416824" cy="3538104"/>
          </a:xfrm>
          <a:prstGeom prst="rect">
            <a:avLst/>
          </a:prstGeom>
        </p:spPr>
      </p:pic>
      <p:pic>
        <p:nvPicPr>
          <p:cNvPr id="12" name="Immagine 11" descr="Correnti_030.e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4016" y="1772816"/>
            <a:ext cx="3203848" cy="1656184"/>
          </a:xfrm>
          <a:prstGeom prst="rect">
            <a:avLst/>
          </a:prstGeom>
        </p:spPr>
      </p:pic>
      <p:pic>
        <p:nvPicPr>
          <p:cNvPr id="13" name="Immagine 12" descr="Architettura_di_trazione_4_14_2_1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19872" y="1772816"/>
            <a:ext cx="5400600" cy="3384376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2"/>
      <p:bldP spid="8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899588" y="1556793"/>
          <a:ext cx="7416829" cy="1892652"/>
        </p:xfrm>
        <a:graphic>
          <a:graphicData uri="http://schemas.openxmlformats.org/drawingml/2006/table">
            <a:tbl>
              <a:tblPr/>
              <a:tblGrid>
                <a:gridCol w="1736565"/>
                <a:gridCol w="710033"/>
                <a:gridCol w="710033"/>
                <a:gridCol w="710033"/>
                <a:gridCol w="710033"/>
                <a:gridCol w="710033"/>
                <a:gridCol w="710033"/>
                <a:gridCol w="710033"/>
                <a:gridCol w="710033"/>
              </a:tblGrid>
              <a:tr h="188582"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latin typeface="Arial"/>
                        </a:rPr>
                        <a:t>Credits year 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222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Estimated</a:t>
                      </a: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latin typeface="Arial"/>
                        </a:rPr>
                        <a:t>bimonth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 err="1">
                          <a:latin typeface="Arial"/>
                        </a:rPr>
                        <a:t>bimonth</a:t>
                      </a:r>
                      <a:endParaRPr lang="it-IT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 err="1">
                          <a:latin typeface="Arial"/>
                        </a:rPr>
                        <a:t>bimonth</a:t>
                      </a:r>
                      <a:endParaRPr lang="it-IT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 err="1">
                          <a:latin typeface="Arial"/>
                        </a:rPr>
                        <a:t>bimonth</a:t>
                      </a:r>
                      <a:endParaRPr lang="it-IT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 err="1">
                          <a:latin typeface="Arial"/>
                        </a:rPr>
                        <a:t>bimonth</a:t>
                      </a:r>
                      <a:endParaRPr lang="it-IT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latin typeface="Arial"/>
                        </a:rPr>
                        <a:t>bimonth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latin typeface="Arial"/>
                        </a:rPr>
                        <a:t>Summary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latin typeface="Arial"/>
                        </a:rPr>
                        <a:t>Modules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latin typeface="Arial"/>
                        </a:rPr>
                        <a:t>21</a:t>
                      </a:r>
                      <a:endParaRPr lang="it-IT" sz="12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latin typeface="Arial"/>
                        </a:rPr>
                        <a:t>Seminars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982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latin typeface="Arial"/>
                        </a:rPr>
                        <a:t>Research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39</a:t>
                      </a:r>
                      <a:endParaRPr lang="it-IT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9829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944216" y="692696"/>
            <a:ext cx="6588224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it-IT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it-IT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CREDITS</a:t>
            </a:r>
            <a:endParaRPr lang="it-IT" sz="28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827584" y="3607732"/>
          <a:ext cx="7560840" cy="2088563"/>
        </p:xfrm>
        <a:graphic>
          <a:graphicData uri="http://schemas.openxmlformats.org/drawingml/2006/table">
            <a:tbl>
              <a:tblPr/>
              <a:tblGrid>
                <a:gridCol w="384805"/>
                <a:gridCol w="4553522"/>
                <a:gridCol w="1038972"/>
                <a:gridCol w="575429"/>
                <a:gridCol w="1008112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Year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Lecture</a:t>
                      </a:r>
                      <a:r>
                        <a:rPr lang="it-IT" sz="12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it-IT" sz="12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Activity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Type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Credits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Certification</a:t>
                      </a:r>
                      <a:endParaRPr lang="it-IT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4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Europrogettazione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Ad hoc </a:t>
                      </a: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module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4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Misure per l'Ingegneria dei Materiali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MS </a:t>
                      </a: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Module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it-IT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4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Elettronica Industriale di Potenza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MS </a:t>
                      </a: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Module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8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15th Edition of European PhD School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External</a:t>
                      </a: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Course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3ECTS</a:t>
                      </a:r>
                      <a:endParaRPr lang="it-IT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4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State of the art in Power Converters for High Voltage DC Transmission Systems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Seminar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0,4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03648" y="1609636"/>
            <a:ext cx="6588224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EXPECTED CREDITS</a:t>
            </a:r>
            <a:endParaRPr lang="it-IT" sz="28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971600" y="2492895"/>
          <a:ext cx="7272807" cy="230454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94848"/>
                <a:gridCol w="6017525"/>
                <a:gridCol w="760434"/>
              </a:tblGrid>
              <a:tr h="897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b="1" dirty="0" err="1"/>
                        <a:t>Year</a:t>
                      </a:r>
                      <a:endParaRPr lang="it-IT" sz="20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b="1" dirty="0" err="1" smtClean="0"/>
                        <a:t>Courses</a:t>
                      </a:r>
                      <a:r>
                        <a:rPr lang="it-IT" sz="2000" b="1" dirty="0" smtClean="0"/>
                        <a:t>/</a:t>
                      </a:r>
                      <a:r>
                        <a:rPr lang="it-IT" sz="2000" b="1" dirty="0" err="1" smtClean="0"/>
                        <a:t>Seminars</a:t>
                      </a:r>
                      <a:r>
                        <a:rPr lang="it-IT" sz="2000" b="1" dirty="0" smtClean="0"/>
                        <a:t>/</a:t>
                      </a:r>
                      <a:r>
                        <a:rPr lang="it-IT" sz="2000" b="1" dirty="0" err="1" smtClean="0"/>
                        <a:t>Research</a:t>
                      </a:r>
                      <a:endParaRPr lang="it-IT" sz="20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b="1" dirty="0" err="1"/>
                        <a:t>Credits</a:t>
                      </a:r>
                      <a:endParaRPr lang="it-IT" sz="20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ctr"/>
                </a:tc>
              </a:tr>
              <a:tr h="351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smtClean="0"/>
                        <a:t>2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smtClean="0"/>
                        <a:t>Non Linear </a:t>
                      </a:r>
                      <a:r>
                        <a:rPr lang="it-IT" sz="2000" dirty="0" err="1" smtClean="0"/>
                        <a:t>Dinamic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smtClean="0"/>
                        <a:t>6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ctr"/>
                </a:tc>
              </a:tr>
              <a:tr h="351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smtClean="0"/>
                        <a:t>2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err="1" smtClean="0"/>
                        <a:t>Functional</a:t>
                      </a:r>
                      <a:r>
                        <a:rPr lang="it-IT" sz="2000" dirty="0" smtClean="0"/>
                        <a:t> </a:t>
                      </a:r>
                      <a:r>
                        <a:rPr lang="it-IT" sz="2000" dirty="0" err="1" smtClean="0"/>
                        <a:t>Analysis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/>
                        <a:t>9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ctr"/>
                </a:tc>
              </a:tr>
              <a:tr h="351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smtClean="0"/>
                        <a:t>2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err="1" smtClean="0"/>
                        <a:t>Seminars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smtClean="0"/>
                        <a:t>5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ctr"/>
                </a:tc>
              </a:tr>
              <a:tr h="351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smtClean="0"/>
                        <a:t>2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/>
                        <a:t>Research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000" dirty="0" smtClean="0"/>
                        <a:t>40</a:t>
                      </a:r>
                      <a:endParaRPr lang="it-IT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063" marR="8063" marT="8063" marB="0" anchor="ctr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59632" y="2348880"/>
            <a:ext cx="6588224" cy="156966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48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THANKS FOR YOUR</a:t>
            </a:r>
          </a:p>
          <a:p>
            <a:pPr algn="ctr"/>
            <a:r>
              <a:rPr lang="it-IT" sz="48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ATTENTION</a:t>
            </a:r>
            <a:endParaRPr lang="it-IT" sz="48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740352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271</Words>
  <Application>Microsoft Office PowerPoint</Application>
  <PresentationFormat>Presentazione su schermo (4:3)</PresentationFormat>
  <Paragraphs>129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Tema di Office</vt:lpstr>
      <vt:lpstr>1_Tema di Office</vt:lpstr>
      <vt:lpstr>Personalizza struttura</vt:lpstr>
      <vt:lpstr>PhD Student : Domenico Perna Tutor : Andrea Del Pizzo XXIX Cycle - First year presentation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Domenico Perna</cp:lastModifiedBy>
  <cp:revision>182</cp:revision>
  <cp:lastPrinted>2015-02-18T13:08:33Z</cp:lastPrinted>
  <dcterms:created xsi:type="dcterms:W3CDTF">2015-02-18T11:42:09Z</dcterms:created>
  <dcterms:modified xsi:type="dcterms:W3CDTF">2015-02-23T16:25:47Z</dcterms:modified>
</cp:coreProperties>
</file>