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3" r:id="rId6"/>
    <p:sldId id="265" r:id="rId7"/>
    <p:sldId id="271" r:id="rId8"/>
    <p:sldId id="270" r:id="rId9"/>
    <p:sldId id="267" r:id="rId10"/>
    <p:sldId id="260" r:id="rId11"/>
    <p:sldId id="268" r:id="rId12"/>
    <p:sldId id="269" r:id="rId13"/>
    <p:sldId id="261" r:id="rId14"/>
    <p:sldId id="262" r:id="rId15"/>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4656"/>
  </p:normalViewPr>
  <p:slideViewPr>
    <p:cSldViewPr>
      <p:cViewPr varScale="1">
        <p:scale>
          <a:sx n="71" d="100"/>
          <a:sy n="71" d="100"/>
        </p:scale>
        <p:origin x="168" y="5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04/11/19</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25/02/2015</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25/02/2015</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25/02/2015</a:t>
            </a:r>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25/02/2015</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Nicola </a:t>
            </a:r>
            <a:r>
              <a:rPr lang="it-IT" dirty="0" err="1"/>
              <a:t>Moccaldi</a:t>
            </a:r>
            <a:br>
              <a:rPr lang="it-IT" dirty="0"/>
            </a:br>
            <a:r>
              <a:rPr lang="it-IT" sz="3600" dirty="0"/>
              <a:t>Tutor: Pasquale Arpaia</a:t>
            </a:r>
            <a:br>
              <a:rPr lang="it-IT" sz="3600" dirty="0"/>
            </a:br>
            <a:r>
              <a:rPr lang="it-IT" sz="2700" dirty="0"/>
              <a:t>XXXIV </a:t>
            </a:r>
            <a:r>
              <a:rPr lang="it-IT" sz="2700" dirty="0" err="1"/>
              <a:t>Cycle</a:t>
            </a:r>
            <a:r>
              <a:rPr lang="it-IT" sz="2700" dirty="0"/>
              <a:t> - I </a:t>
            </a:r>
            <a:r>
              <a:rPr lang="it-IT" sz="2700" dirty="0" err="1"/>
              <a:t>year</a:t>
            </a:r>
            <a:r>
              <a:rPr lang="it-IT" sz="2700" dirty="0"/>
              <a:t> </a:t>
            </a:r>
            <a:r>
              <a:rPr lang="it-IT" sz="2700" dirty="0" err="1"/>
              <a:t>presentation</a:t>
            </a:r>
            <a:endParaRPr lang="it-IT" dirty="0"/>
          </a:p>
        </p:txBody>
      </p:sp>
      <p:sp>
        <p:nvSpPr>
          <p:cNvPr id="3" name="Sottotitolo 2"/>
          <p:cNvSpPr>
            <a:spLocks noGrp="1"/>
          </p:cNvSpPr>
          <p:nvPr>
            <p:ph type="subTitle" idx="1"/>
          </p:nvPr>
        </p:nvSpPr>
        <p:spPr/>
        <p:txBody>
          <a:bodyPr>
            <a:normAutofit/>
          </a:bodyPr>
          <a:lstStyle/>
          <a:p>
            <a:r>
              <a:rPr lang="it-IT" dirty="0" err="1"/>
              <a:t>Cyberphysics</a:t>
            </a:r>
            <a:r>
              <a:rPr lang="it-IT" dirty="0"/>
              <a:t> and Mixed Reality for </a:t>
            </a:r>
            <a:r>
              <a:rPr lang="it-IT" dirty="0" err="1"/>
              <a:t>Health</a:t>
            </a:r>
            <a:r>
              <a:rPr lang="it-IT" dirty="0"/>
              <a:t> </a:t>
            </a:r>
            <a:r>
              <a:rPr lang="it-IT" dirty="0" err="1"/>
              <a:t>Telemonitoring</a:t>
            </a:r>
            <a:r>
              <a:rPr lang="it-IT" dirty="0"/>
              <a:t> in the </a:t>
            </a:r>
            <a:r>
              <a:rPr lang="it-IT" dirty="0" err="1"/>
              <a:t>Industry</a:t>
            </a:r>
            <a:r>
              <a:rPr lang="it-IT" dirty="0"/>
              <a:t> 4.0 </a:t>
            </a:r>
            <a:r>
              <a:rPr lang="it-IT" dirty="0" err="1"/>
              <a:t>Perspective</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0446" y="9636"/>
            <a:ext cx="8229600" cy="1143000"/>
          </a:xfrm>
        </p:spPr>
        <p:txBody>
          <a:bodyPr/>
          <a:lstStyle/>
          <a:p>
            <a:r>
              <a:rPr lang="en-GB" dirty="0"/>
              <a:t>1</a:t>
            </a:r>
            <a:r>
              <a:rPr lang="en-GB" baseline="30000" dirty="0"/>
              <a:t>st</a:t>
            </a:r>
            <a:r>
              <a:rPr lang="en-GB" dirty="0"/>
              <a:t> year production</a:t>
            </a:r>
          </a:p>
        </p:txBody>
      </p:sp>
      <p:sp>
        <p:nvSpPr>
          <p:cNvPr id="3" name="Segnaposto contenuto 2"/>
          <p:cNvSpPr>
            <a:spLocks noGrp="1"/>
          </p:cNvSpPr>
          <p:nvPr>
            <p:ph idx="1"/>
          </p:nvPr>
        </p:nvSpPr>
        <p:spPr>
          <a:xfrm>
            <a:off x="252550" y="1152636"/>
            <a:ext cx="8638899" cy="4819674"/>
          </a:xfrm>
        </p:spPr>
        <p:txBody>
          <a:bodyPr>
            <a:normAutofit fontScale="70000" lnSpcReduction="20000"/>
          </a:bodyPr>
          <a:lstStyle/>
          <a:p>
            <a:pPr lvl="0"/>
            <a:r>
              <a:rPr lang="en-GB" sz="2400" b="1" dirty="0"/>
              <a:t>Published (‘*’ = journal papers. Others = proceeding papers )</a:t>
            </a:r>
          </a:p>
          <a:p>
            <a:pPr marL="0" lvl="0" indent="0">
              <a:buNone/>
            </a:pPr>
            <a:endParaRPr lang="en-GB" sz="2400" dirty="0"/>
          </a:p>
          <a:p>
            <a:pPr lvl="0"/>
            <a:r>
              <a:rPr lang="en-GB" sz="2300" dirty="0"/>
              <a:t>*</a:t>
            </a:r>
            <a:r>
              <a:rPr lang="en-GB" sz="2300" dirty="0" err="1"/>
              <a:t>Angrisani</a:t>
            </a:r>
            <a:r>
              <a:rPr lang="en-GB" sz="2300" dirty="0"/>
              <a:t>, Leopoldo, et al. "Single-Channel, Steady State Visually Evoked Potential-based Brain Computer Interface: a Proof of Principle for Biomedical Daily Use." Journal of Physics: Conference Series. Vol. 1065. No. 13. IOP Publishing, 2018. </a:t>
            </a:r>
            <a:r>
              <a:rPr lang="en-GB" sz="2300" i="1" dirty="0"/>
              <a:t>Published online: 13 November 2018</a:t>
            </a:r>
          </a:p>
          <a:p>
            <a:pPr lvl="0"/>
            <a:endParaRPr lang="en-GB" sz="2300" i="1" dirty="0"/>
          </a:p>
          <a:p>
            <a:pPr lvl="0"/>
            <a:r>
              <a:rPr lang="en-GB" sz="2300" dirty="0"/>
              <a:t>*</a:t>
            </a:r>
            <a:r>
              <a:rPr lang="en-GB" sz="2300" dirty="0" err="1"/>
              <a:t>Angrisani</a:t>
            </a:r>
            <a:r>
              <a:rPr lang="en-GB" sz="2300" dirty="0"/>
              <a:t>, L., </a:t>
            </a:r>
            <a:r>
              <a:rPr lang="en-GB" sz="2300" dirty="0" err="1"/>
              <a:t>Arpaia</a:t>
            </a:r>
            <a:r>
              <a:rPr lang="en-GB" sz="2300" dirty="0"/>
              <a:t>, P., </a:t>
            </a:r>
            <a:r>
              <a:rPr lang="en-GB" sz="2300" dirty="0" err="1"/>
              <a:t>Capaldo</a:t>
            </a:r>
            <a:r>
              <a:rPr lang="en-GB" sz="2300" dirty="0"/>
              <a:t>, G., </a:t>
            </a:r>
            <a:r>
              <a:rPr lang="en-GB" sz="2300" dirty="0" err="1"/>
              <a:t>Moccaldi</a:t>
            </a:r>
            <a:r>
              <a:rPr lang="en-GB" sz="2300" dirty="0"/>
              <a:t>, N., </a:t>
            </a:r>
            <a:r>
              <a:rPr lang="en-GB" sz="2300" dirty="0" err="1"/>
              <a:t>Salatino</a:t>
            </a:r>
            <a:r>
              <a:rPr lang="en-GB" sz="2300" dirty="0"/>
              <a:t>, P., &amp; </a:t>
            </a:r>
            <a:r>
              <a:rPr lang="en-GB" sz="2300" dirty="0" err="1"/>
              <a:t>Ventre</a:t>
            </a:r>
            <a:r>
              <a:rPr lang="en-GB" sz="2300" dirty="0"/>
              <a:t>, G. (2018, August). Evolution of the academic </a:t>
            </a:r>
            <a:r>
              <a:rPr lang="en-GB" sz="2300" dirty="0" err="1"/>
              <a:t>FabLab</a:t>
            </a:r>
            <a:r>
              <a:rPr lang="en-GB" sz="2300" dirty="0"/>
              <a:t> at University of Naples Federico II. In Journal of Physics: Conference Series (Vol. 1065, No. 2, p. 022013). IOP Publishing. </a:t>
            </a:r>
            <a:r>
              <a:rPr lang="en-GB" sz="2300" i="1" dirty="0"/>
              <a:t>Published online: 13 November 2018</a:t>
            </a:r>
          </a:p>
          <a:p>
            <a:pPr lvl="0"/>
            <a:endParaRPr lang="en-GB" sz="2300" i="1" dirty="0"/>
          </a:p>
          <a:p>
            <a:pPr lvl="0"/>
            <a:r>
              <a:rPr lang="en-GB" sz="2300" dirty="0" err="1"/>
              <a:t>Angrisani</a:t>
            </a:r>
            <a:r>
              <a:rPr lang="en-GB" sz="2300" dirty="0"/>
              <a:t>, L., </a:t>
            </a:r>
            <a:r>
              <a:rPr lang="en-GB" sz="2300" dirty="0" err="1"/>
              <a:t>Arpaia</a:t>
            </a:r>
            <a:r>
              <a:rPr lang="en-GB" sz="2300" dirty="0"/>
              <a:t>, P., </a:t>
            </a:r>
            <a:r>
              <a:rPr lang="en-GB" sz="2300" dirty="0" err="1"/>
              <a:t>Moccaldi</a:t>
            </a:r>
            <a:r>
              <a:rPr lang="en-GB" sz="2300" dirty="0"/>
              <a:t>, N., &amp; Esposito, A. (2018, September). Wearable Augmented Reality and Brain Computer Interface to Improve Human-Robot Interactions in Smart Industry: A Feasibility Study for SSVEP Signals. In 2018 IEEE 4th International Forum on Research and Technology for Society and Industry (RTSI) (pp. 1-5). IEEE. </a:t>
            </a:r>
            <a:r>
              <a:rPr lang="en-GB" sz="2300" i="1" dirty="0"/>
              <a:t>Date Added to IEEE Xplore: 29 November 2018</a:t>
            </a:r>
          </a:p>
          <a:p>
            <a:pPr marL="0" lvl="0" indent="0">
              <a:buNone/>
            </a:pPr>
            <a:endParaRPr lang="en-GB" sz="2300" i="1" dirty="0"/>
          </a:p>
          <a:p>
            <a:pPr lvl="0"/>
            <a:r>
              <a:rPr lang="en-GB" sz="2300" dirty="0"/>
              <a:t>*</a:t>
            </a:r>
            <a:r>
              <a:rPr lang="en-GB" sz="2300" dirty="0" err="1"/>
              <a:t>Arpaia</a:t>
            </a:r>
            <a:r>
              <a:rPr lang="en-GB" sz="2300" dirty="0"/>
              <a:t>, P., Cuomo, O., </a:t>
            </a:r>
            <a:r>
              <a:rPr lang="en-GB" sz="2300" dirty="0" err="1"/>
              <a:t>Moccaldi</a:t>
            </a:r>
            <a:r>
              <a:rPr lang="en-GB" sz="2300" dirty="0"/>
              <a:t>, N., </a:t>
            </a:r>
            <a:r>
              <a:rPr lang="en-GB" sz="2300" dirty="0" err="1"/>
              <a:t>Smarra</a:t>
            </a:r>
            <a:r>
              <a:rPr lang="en-GB" sz="2300" dirty="0"/>
              <a:t>, A., &amp; </a:t>
            </a:r>
            <a:r>
              <a:rPr lang="en-GB" sz="2300" dirty="0" err="1"/>
              <a:t>Taglialatela</a:t>
            </a:r>
            <a:r>
              <a:rPr lang="en-GB" sz="2300" dirty="0"/>
              <a:t>, M. (2018, August). Non-invasive real-time in-vivo monitoring of insulin absorption from subcutaneous tissues. In Journal of Physics: Conference Series (Vol. 1065, No. 13, p. 132008). IOP Publishing. </a:t>
            </a:r>
            <a:r>
              <a:rPr lang="en-GB" sz="2300" i="1" dirty="0"/>
              <a:t>Published online: 13 November 2018</a:t>
            </a:r>
          </a:p>
          <a:p>
            <a:pPr lvl="0"/>
            <a:endParaRPr lang="en-GB" sz="2400" i="1" dirty="0"/>
          </a:p>
          <a:p>
            <a:pPr lvl="0"/>
            <a:endParaRPr lang="en-GB" sz="2400" dirty="0"/>
          </a:p>
          <a:p>
            <a:pPr lvl="0"/>
            <a:endParaRPr lang="en-GB" sz="2400" dirty="0"/>
          </a:p>
          <a:p>
            <a:pPr lvl="0"/>
            <a:endParaRPr lang="en-GB" sz="2400" dirty="0"/>
          </a:p>
          <a:p>
            <a:pPr marL="0" indent="0">
              <a:buNone/>
            </a:pPr>
            <a:endParaRPr lang="it-IT" sz="1800"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10</a:t>
            </a:fld>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109998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en-GB" dirty="0"/>
              <a:t>1</a:t>
            </a:r>
            <a:r>
              <a:rPr lang="en-GB" baseline="30000" dirty="0"/>
              <a:t>st</a:t>
            </a:r>
            <a:r>
              <a:rPr lang="en-GB" dirty="0"/>
              <a:t> year production</a:t>
            </a:r>
          </a:p>
        </p:txBody>
      </p:sp>
      <p:sp>
        <p:nvSpPr>
          <p:cNvPr id="3" name="Segnaposto contenuto 2"/>
          <p:cNvSpPr>
            <a:spLocks noGrp="1"/>
          </p:cNvSpPr>
          <p:nvPr>
            <p:ph idx="1"/>
          </p:nvPr>
        </p:nvSpPr>
        <p:spPr>
          <a:xfrm>
            <a:off x="457200" y="1417638"/>
            <a:ext cx="8361211" cy="4315618"/>
          </a:xfrm>
        </p:spPr>
        <p:txBody>
          <a:bodyPr>
            <a:normAutofit fontScale="77500" lnSpcReduction="20000"/>
          </a:bodyPr>
          <a:lstStyle/>
          <a:p>
            <a:pPr lvl="0"/>
            <a:r>
              <a:rPr lang="en-GB" sz="1900" dirty="0"/>
              <a:t>*</a:t>
            </a:r>
            <a:r>
              <a:rPr lang="en-GB" sz="1900" dirty="0" err="1"/>
              <a:t>Angrisani</a:t>
            </a:r>
            <a:r>
              <a:rPr lang="en-GB" sz="1900" dirty="0"/>
              <a:t>, Leopoldo, et al. "A Single-Channel SSVEP-Based Instrument With Off-the-Shelf Components for </a:t>
            </a:r>
            <a:r>
              <a:rPr lang="en-GB" sz="1900" dirty="0" err="1"/>
              <a:t>Trainingless</a:t>
            </a:r>
            <a:r>
              <a:rPr lang="en-GB" sz="1900" dirty="0"/>
              <a:t> Brain-Computer Interfaces." IEEE Transactions on Instrumentation and Measurement (2018). </a:t>
            </a:r>
            <a:r>
              <a:rPr lang="en-GB" sz="1900" i="1" dirty="0"/>
              <a:t>Date of Publication: 11 December 2018</a:t>
            </a:r>
          </a:p>
          <a:p>
            <a:pPr lvl="0"/>
            <a:endParaRPr lang="en-GB" sz="1900" i="1" dirty="0"/>
          </a:p>
          <a:p>
            <a:pPr lvl="0"/>
            <a:r>
              <a:rPr lang="en-GB" sz="1900" dirty="0"/>
              <a:t>*</a:t>
            </a:r>
            <a:r>
              <a:rPr lang="en-GB" sz="1900" dirty="0" err="1"/>
              <a:t>Angrisani</a:t>
            </a:r>
            <a:r>
              <a:rPr lang="en-GB" sz="1900" dirty="0"/>
              <a:t>, Leopoldo, et al. "A Wearable Brain-Computer Interface Instrument for Augmented Reality-based Inspection in Industry 4.0." IEEE Transactions on Instrumentation and Measurement (2019). </a:t>
            </a:r>
            <a:r>
              <a:rPr lang="en-GB" sz="1900" i="1" dirty="0"/>
              <a:t>Date of Publication: 03 May 2019</a:t>
            </a:r>
          </a:p>
          <a:p>
            <a:pPr lvl="0"/>
            <a:endParaRPr lang="en-GB" sz="1900" i="1" dirty="0"/>
          </a:p>
          <a:p>
            <a:pPr lvl="0"/>
            <a:r>
              <a:rPr lang="en-GB" sz="1900" dirty="0" err="1"/>
              <a:t>Arpaia</a:t>
            </a:r>
            <a:r>
              <a:rPr lang="en-GB" sz="1900" dirty="0"/>
              <a:t>, P., </a:t>
            </a:r>
            <a:r>
              <a:rPr lang="en-GB" sz="1900" dirty="0" err="1"/>
              <a:t>Cuocolo</a:t>
            </a:r>
            <a:r>
              <a:rPr lang="en-GB" sz="1900" dirty="0"/>
              <a:t>, R., </a:t>
            </a:r>
            <a:r>
              <a:rPr lang="en-GB" sz="1900" dirty="0" err="1"/>
              <a:t>Donnarumma</a:t>
            </a:r>
            <a:r>
              <a:rPr lang="en-GB" sz="1900" dirty="0"/>
              <a:t>, F., </a:t>
            </a:r>
            <a:r>
              <a:rPr lang="en-GB" sz="1900" dirty="0" err="1"/>
              <a:t>D’Andrea</a:t>
            </a:r>
            <a:r>
              <a:rPr lang="en-GB" sz="1900" dirty="0"/>
              <a:t>, D., Esposito, A., </a:t>
            </a:r>
            <a:r>
              <a:rPr lang="en-GB" sz="1900" dirty="0" err="1"/>
              <a:t>Moccaldi</a:t>
            </a:r>
            <a:r>
              <a:rPr lang="en-GB" sz="1900" dirty="0"/>
              <a:t>, N., ... &amp; </a:t>
            </a:r>
            <a:r>
              <a:rPr lang="en-GB" sz="1900" dirty="0" err="1"/>
              <a:t>Prevete</a:t>
            </a:r>
            <a:r>
              <a:rPr lang="en-GB" sz="1900" dirty="0"/>
              <a:t>, R. (2019, June). Feasibility of cardiovascular risk assessment through non-invasive measurements. In 2019 II Workshop on Metrology for Industry 4.0 and IoT (MetroInd4. 0&amp;IoT) (pp. 263-267). IEEE. </a:t>
            </a:r>
            <a:r>
              <a:rPr lang="en-GB" sz="1900" i="1" dirty="0"/>
              <a:t>Date Added to IEEE Xplore: 12 August 2019</a:t>
            </a:r>
          </a:p>
          <a:p>
            <a:pPr lvl="0"/>
            <a:endParaRPr lang="en-GB" sz="1900" i="1" dirty="0"/>
          </a:p>
          <a:p>
            <a:pPr lvl="0"/>
            <a:r>
              <a:rPr lang="en-GB" sz="1900" dirty="0" err="1"/>
              <a:t>Angrisani</a:t>
            </a:r>
            <a:r>
              <a:rPr lang="en-GB" sz="1900" dirty="0"/>
              <a:t>, Leopoldo, et al. "Metrological performance of a single-channel Brain-Computer Interface based on Motor Imagery." 2019 IEEE International Instrumentation and Measurement Technology Conference (I2MTC). IEEE, 2019. </a:t>
            </a:r>
            <a:r>
              <a:rPr lang="en-GB" sz="1900" i="1" dirty="0"/>
              <a:t>Date Added to IEEE Xplore: 09 September 2019</a:t>
            </a:r>
          </a:p>
          <a:p>
            <a:pPr lvl="0"/>
            <a:endParaRPr lang="en-GB" sz="1900" i="1" dirty="0"/>
          </a:p>
          <a:p>
            <a:r>
              <a:rPr lang="en-GB" sz="2000" dirty="0"/>
              <a:t>*</a:t>
            </a:r>
            <a:r>
              <a:rPr lang="en-GB" sz="2000" dirty="0" err="1"/>
              <a:t>Angrisani</a:t>
            </a:r>
            <a:r>
              <a:rPr lang="en-GB" sz="2000" dirty="0"/>
              <a:t>, Leopoldo, et al. "A “learning small enterprise” networked with a </a:t>
            </a:r>
            <a:r>
              <a:rPr lang="en-GB" sz="2000" dirty="0" err="1"/>
              <a:t>FabLab</a:t>
            </a:r>
            <a:r>
              <a:rPr lang="en-GB" sz="2000" dirty="0"/>
              <a:t>: An academic course 4.0 in instrumentation and measurement." Measurement 150 (2020): 107063. Available online 23 September 2019</a:t>
            </a:r>
          </a:p>
          <a:p>
            <a:pPr lvl="0"/>
            <a:endParaRPr lang="en-GB" sz="1900" i="1" dirty="0"/>
          </a:p>
          <a:p>
            <a:pPr lvl="0"/>
            <a:endParaRPr lang="en-GB" sz="2400" dirty="0"/>
          </a:p>
          <a:p>
            <a:pPr lvl="0"/>
            <a:endParaRPr lang="en-GB" sz="2400" dirty="0"/>
          </a:p>
          <a:p>
            <a:pPr marL="0" indent="0">
              <a:buNone/>
            </a:pPr>
            <a:endParaRPr lang="it-IT" sz="1800"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11</a:t>
            </a:fld>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414221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GB" dirty="0"/>
              <a:t>1</a:t>
            </a:r>
            <a:r>
              <a:rPr lang="en-GB" baseline="30000" dirty="0"/>
              <a:t>st</a:t>
            </a:r>
            <a:r>
              <a:rPr lang="en-GB" dirty="0"/>
              <a:t> year production</a:t>
            </a:r>
          </a:p>
        </p:txBody>
      </p:sp>
      <p:sp>
        <p:nvSpPr>
          <p:cNvPr id="3" name="Segnaposto contenuto 2"/>
          <p:cNvSpPr>
            <a:spLocks noGrp="1"/>
          </p:cNvSpPr>
          <p:nvPr>
            <p:ph idx="1"/>
          </p:nvPr>
        </p:nvSpPr>
        <p:spPr>
          <a:xfrm>
            <a:off x="390364" y="1196752"/>
            <a:ext cx="8363272" cy="4819674"/>
          </a:xfrm>
        </p:spPr>
        <p:txBody>
          <a:bodyPr>
            <a:normAutofit fontScale="62500" lnSpcReduction="20000"/>
          </a:bodyPr>
          <a:lstStyle/>
          <a:p>
            <a:pPr marL="0" lvl="0" indent="0">
              <a:buNone/>
            </a:pPr>
            <a:r>
              <a:rPr lang="en-GB" sz="2400" b="1" dirty="0"/>
              <a:t>To be submitted</a:t>
            </a:r>
          </a:p>
          <a:p>
            <a:pPr lvl="0"/>
            <a:endParaRPr lang="en-GB" sz="2400" dirty="0"/>
          </a:p>
          <a:p>
            <a:pPr lvl="0"/>
            <a:r>
              <a:rPr lang="en-GB" sz="2400" dirty="0"/>
              <a:t>P. </a:t>
            </a:r>
            <a:r>
              <a:rPr lang="en-GB" sz="2400" dirty="0" err="1"/>
              <a:t>Arpaia</a:t>
            </a:r>
            <a:r>
              <a:rPr lang="en-GB" sz="2400" dirty="0"/>
              <a:t>, R. </a:t>
            </a:r>
            <a:r>
              <a:rPr lang="en-GB" sz="2400" dirty="0" err="1"/>
              <a:t>Cuocolo</a:t>
            </a:r>
            <a:r>
              <a:rPr lang="en-GB" sz="2400" dirty="0"/>
              <a:t>, F. </a:t>
            </a:r>
            <a:r>
              <a:rPr lang="en-GB" sz="2400" dirty="0" err="1"/>
              <a:t>Donnarumma</a:t>
            </a:r>
            <a:r>
              <a:rPr lang="en-GB" sz="2400" dirty="0"/>
              <a:t>, A. Esposito, N. </a:t>
            </a:r>
            <a:r>
              <a:rPr lang="en-GB" sz="2400" dirty="0" err="1"/>
              <a:t>Moccaldi</a:t>
            </a:r>
            <a:r>
              <a:rPr lang="en-GB" sz="2400" dirty="0"/>
              <a:t>, A. </a:t>
            </a:r>
            <a:r>
              <a:rPr lang="en-GB" sz="2400" dirty="0" err="1"/>
              <a:t>Natalizio</a:t>
            </a:r>
            <a:r>
              <a:rPr lang="en-GB" sz="2400" dirty="0"/>
              <a:t>, R. </a:t>
            </a:r>
            <a:r>
              <a:rPr lang="en-GB" sz="2400" dirty="0" err="1"/>
              <a:t>Prevete</a:t>
            </a:r>
            <a:r>
              <a:rPr lang="en-GB" sz="2400" dirty="0"/>
              <a:t> “A machine learning-based soft transducer for real-time </a:t>
            </a:r>
            <a:r>
              <a:rPr lang="en-GB" sz="2400" dirty="0" err="1"/>
              <a:t>noninvasive</a:t>
            </a:r>
            <a:r>
              <a:rPr lang="en-GB" sz="2400" dirty="0"/>
              <a:t> cardiovascular risk measurement”, to be submitted to Measurement.</a:t>
            </a:r>
          </a:p>
          <a:p>
            <a:pPr marL="0" lvl="0" indent="0">
              <a:buNone/>
            </a:pPr>
            <a:endParaRPr lang="en-GB" sz="2400" dirty="0"/>
          </a:p>
          <a:p>
            <a:pPr marL="0" lvl="0" indent="0">
              <a:buNone/>
            </a:pPr>
            <a:r>
              <a:rPr lang="en-GB" sz="2400" b="1" dirty="0"/>
              <a:t>Submitted</a:t>
            </a:r>
          </a:p>
          <a:p>
            <a:pPr lvl="0"/>
            <a:endParaRPr lang="en-GB" sz="2400" dirty="0"/>
          </a:p>
          <a:p>
            <a:pPr lvl="0"/>
            <a:r>
              <a:rPr lang="en-GB" sz="2400" dirty="0"/>
              <a:t>P. </a:t>
            </a:r>
            <a:r>
              <a:rPr lang="en-GB" sz="2400" dirty="0" err="1"/>
              <a:t>Arpaia</a:t>
            </a:r>
            <a:r>
              <a:rPr lang="en-GB" sz="2400" dirty="0"/>
              <a:t>, N. </a:t>
            </a:r>
            <a:r>
              <a:rPr lang="en-GB" sz="2400" dirty="0" err="1"/>
              <a:t>Moccaldi</a:t>
            </a:r>
            <a:r>
              <a:rPr lang="en-GB" sz="2400" dirty="0"/>
              <a:t>, R. </a:t>
            </a:r>
            <a:r>
              <a:rPr lang="en-GB" sz="2400" dirty="0" err="1"/>
              <a:t>Prevete</a:t>
            </a:r>
            <a:r>
              <a:rPr lang="en-GB" sz="2400" dirty="0"/>
              <a:t>, I. </a:t>
            </a:r>
            <a:r>
              <a:rPr lang="en-GB" sz="2400" dirty="0" err="1"/>
              <a:t>Sannino</a:t>
            </a:r>
            <a:r>
              <a:rPr lang="en-GB" sz="2400" dirty="0"/>
              <a:t>, A. Tedesco, “A wearable EEG instrument for real-time frontal asymmetry monitoring in worker stress analysis”, submitted to IEEE Transactions on Instrumentation and Measurement.</a:t>
            </a:r>
          </a:p>
          <a:p>
            <a:pPr lvl="0"/>
            <a:endParaRPr lang="en-GB" sz="2400" dirty="0"/>
          </a:p>
          <a:p>
            <a:pPr lvl="0"/>
            <a:r>
              <a:rPr lang="en-GB" sz="2400" dirty="0"/>
              <a:t>P. </a:t>
            </a:r>
            <a:r>
              <a:rPr lang="en-GB" sz="2400" dirty="0" err="1"/>
              <a:t>Arpaia</a:t>
            </a:r>
            <a:r>
              <a:rPr lang="en-GB" sz="2400" dirty="0"/>
              <a:t>, U. </a:t>
            </a:r>
            <a:r>
              <a:rPr lang="en-GB" sz="2400" dirty="0" err="1"/>
              <a:t>Cesaro</a:t>
            </a:r>
            <a:r>
              <a:rPr lang="en-GB" sz="2400" dirty="0"/>
              <a:t>, M. </a:t>
            </a:r>
            <a:r>
              <a:rPr lang="en-GB" sz="2400" dirty="0" err="1"/>
              <a:t>Frosolone</a:t>
            </a:r>
            <a:r>
              <a:rPr lang="en-GB" sz="2400" dirty="0"/>
              <a:t>, N. </a:t>
            </a:r>
            <a:r>
              <a:rPr lang="en-GB" sz="2400" dirty="0" err="1"/>
              <a:t>Moccaldi</a:t>
            </a:r>
            <a:r>
              <a:rPr lang="en-GB" sz="2400" dirty="0"/>
              <a:t>, M. </a:t>
            </a:r>
            <a:r>
              <a:rPr lang="en-GB" sz="2400" dirty="0" err="1"/>
              <a:t>Taglialatela</a:t>
            </a:r>
            <a:r>
              <a:rPr lang="en-GB" sz="2400" dirty="0"/>
              <a:t>, “A micro-</a:t>
            </a:r>
            <a:r>
              <a:rPr lang="en-GB" sz="2400" dirty="0" err="1"/>
              <a:t>bioimpedance</a:t>
            </a:r>
            <a:r>
              <a:rPr lang="en-GB" sz="2400" dirty="0"/>
              <a:t> meter for monitoring insulin bioavailability in personalized diabetes therapy”, submitted to Nature Scientific Report. </a:t>
            </a:r>
          </a:p>
          <a:p>
            <a:pPr marL="0" lvl="0" indent="0">
              <a:buNone/>
            </a:pPr>
            <a:endParaRPr lang="en-GB" sz="2400" b="1" dirty="0"/>
          </a:p>
          <a:p>
            <a:pPr marL="0" lvl="0" indent="0">
              <a:buNone/>
            </a:pPr>
            <a:r>
              <a:rPr lang="en-GB" sz="2400" b="1" dirty="0"/>
              <a:t>Under revision</a:t>
            </a:r>
          </a:p>
          <a:p>
            <a:pPr lvl="0"/>
            <a:endParaRPr lang="en-GB" sz="2400" dirty="0"/>
          </a:p>
          <a:p>
            <a:pPr lvl="0"/>
            <a:r>
              <a:rPr lang="en-GB" sz="2400" dirty="0"/>
              <a:t>P. </a:t>
            </a:r>
            <a:r>
              <a:rPr lang="en-GB" sz="2400" dirty="0" err="1"/>
              <a:t>Arpaia</a:t>
            </a:r>
            <a:r>
              <a:rPr lang="en-GB" sz="2400" dirty="0"/>
              <a:t>, L. </a:t>
            </a:r>
            <a:r>
              <a:rPr lang="en-GB" sz="2400" dirty="0" err="1"/>
              <a:t>Duraccio</a:t>
            </a:r>
            <a:r>
              <a:rPr lang="en-GB" sz="2400" dirty="0"/>
              <a:t>, N. </a:t>
            </a:r>
            <a:r>
              <a:rPr lang="en-GB" sz="2400" dirty="0" err="1"/>
              <a:t>Moccaldi</a:t>
            </a:r>
            <a:r>
              <a:rPr lang="en-GB" sz="2400" dirty="0"/>
              <a:t>, S. Rossi, “Wearable Brain-Computer Interface instrumentation for Augmented Reality telemonitoring of robot-based rehabilitation”, under revision by IEEE Transactions on Instrumentation and Measurement.</a:t>
            </a:r>
          </a:p>
          <a:p>
            <a:pPr lvl="0"/>
            <a:endParaRPr lang="en-GB" sz="2400" dirty="0"/>
          </a:p>
          <a:p>
            <a:pPr lvl="0"/>
            <a:endParaRPr lang="en-GB" sz="2400" dirty="0"/>
          </a:p>
          <a:p>
            <a:pPr lvl="0"/>
            <a:endParaRPr lang="en-GB" sz="2400" dirty="0"/>
          </a:p>
          <a:p>
            <a:pPr lvl="0"/>
            <a:endParaRPr lang="en-GB" sz="2400" dirty="0"/>
          </a:p>
          <a:p>
            <a:pPr lvl="0"/>
            <a:endParaRPr lang="en-GB" sz="2400" dirty="0"/>
          </a:p>
          <a:p>
            <a:pPr lvl="0"/>
            <a:endParaRPr lang="en-GB" sz="2400" dirty="0"/>
          </a:p>
          <a:p>
            <a:pPr marL="0" indent="0">
              <a:buNone/>
            </a:pPr>
            <a:endParaRPr lang="it-IT" sz="1800"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12</a:t>
            </a:fld>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277721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lstStyle/>
          <a:p>
            <a:r>
              <a:rPr lang="en-GB" dirty="0"/>
              <a:t>Next year</a:t>
            </a:r>
          </a:p>
        </p:txBody>
      </p:sp>
      <p:sp>
        <p:nvSpPr>
          <p:cNvPr id="3" name="Segnaposto contenuto 2"/>
          <p:cNvSpPr>
            <a:spLocks noGrp="1"/>
          </p:cNvSpPr>
          <p:nvPr>
            <p:ph idx="1"/>
          </p:nvPr>
        </p:nvSpPr>
        <p:spPr>
          <a:xfrm>
            <a:off x="434783" y="1052736"/>
            <a:ext cx="8363272" cy="4819674"/>
          </a:xfrm>
        </p:spPr>
        <p:txBody>
          <a:bodyPr>
            <a:normAutofit/>
          </a:bodyPr>
          <a:lstStyle/>
          <a:p>
            <a:pPr marL="0" lvl="0" indent="0">
              <a:buNone/>
            </a:pPr>
            <a:r>
              <a:rPr lang="en-GB" sz="1600" b="1" dirty="0"/>
              <a:t>Research activity:</a:t>
            </a:r>
            <a:endParaRPr lang="it-IT" sz="1600" b="1" dirty="0"/>
          </a:p>
          <a:p>
            <a:r>
              <a:rPr lang="it-IT" sz="1600" dirty="0" err="1"/>
              <a:t>Clinical</a:t>
            </a:r>
            <a:r>
              <a:rPr lang="it-IT" sz="1600" dirty="0"/>
              <a:t> </a:t>
            </a:r>
            <a:r>
              <a:rPr lang="it-IT" sz="1600" dirty="0" err="1"/>
              <a:t>experiments</a:t>
            </a:r>
            <a:r>
              <a:rPr lang="it-IT" sz="1600" dirty="0"/>
              <a:t> for </a:t>
            </a:r>
            <a:r>
              <a:rPr lang="it-IT" sz="1600" dirty="0" err="1"/>
              <a:t>validation</a:t>
            </a:r>
            <a:r>
              <a:rPr lang="it-IT" sz="1600" dirty="0"/>
              <a:t> of </a:t>
            </a:r>
            <a:r>
              <a:rPr lang="it-IT" sz="1600" dirty="0" err="1"/>
              <a:t>prototypes</a:t>
            </a:r>
            <a:r>
              <a:rPr lang="it-IT" sz="1600" dirty="0"/>
              <a:t>.</a:t>
            </a:r>
          </a:p>
          <a:p>
            <a:endParaRPr lang="it-IT" sz="1600" dirty="0"/>
          </a:p>
          <a:p>
            <a:pPr marL="0" indent="0">
              <a:buNone/>
            </a:pPr>
            <a:r>
              <a:rPr lang="it-IT" sz="1600" b="1" dirty="0" err="1"/>
              <a:t>Conferences</a:t>
            </a:r>
            <a:r>
              <a:rPr lang="it-IT" sz="1600" b="1" dirty="0"/>
              <a:t> and </a:t>
            </a:r>
            <a:r>
              <a:rPr lang="it-IT" sz="1600" b="1" dirty="0" err="1"/>
              <a:t>PhD</a:t>
            </a:r>
            <a:r>
              <a:rPr lang="it-IT" sz="1600" b="1" dirty="0"/>
              <a:t> Schools:</a:t>
            </a:r>
          </a:p>
          <a:p>
            <a:r>
              <a:rPr lang="it-IT" sz="1600" dirty="0"/>
              <a:t>2020 IEEE International Symposium on </a:t>
            </a:r>
            <a:r>
              <a:rPr lang="it-IT" sz="1600" dirty="0" err="1"/>
              <a:t>Medical</a:t>
            </a:r>
            <a:r>
              <a:rPr lang="it-IT" sz="1600" dirty="0"/>
              <a:t> </a:t>
            </a:r>
            <a:r>
              <a:rPr lang="it-IT" sz="1600" dirty="0" err="1"/>
              <a:t>Measurements</a:t>
            </a:r>
            <a:r>
              <a:rPr lang="it-IT" sz="1600" dirty="0"/>
              <a:t> &amp; Applications (</a:t>
            </a:r>
            <a:r>
              <a:rPr lang="it-IT" sz="1600" dirty="0" err="1"/>
              <a:t>MeMeA</a:t>
            </a:r>
            <a:r>
              <a:rPr lang="it-IT" sz="1600" dirty="0"/>
              <a:t>) </a:t>
            </a:r>
            <a:r>
              <a:rPr lang="it-IT" sz="1600" dirty="0" err="1"/>
              <a:t>june</a:t>
            </a:r>
            <a:r>
              <a:rPr lang="it-IT" sz="1600" dirty="0"/>
              <a:t> 2020</a:t>
            </a:r>
          </a:p>
          <a:p>
            <a:r>
              <a:rPr lang="it-IT" sz="1600" dirty="0"/>
              <a:t>Italo </a:t>
            </a:r>
            <a:r>
              <a:rPr lang="it-IT" sz="1600" dirty="0" err="1"/>
              <a:t>Gorini</a:t>
            </a:r>
            <a:r>
              <a:rPr lang="it-IT" sz="1600" dirty="0"/>
              <a:t> </a:t>
            </a:r>
            <a:r>
              <a:rPr lang="it-IT" sz="1600" dirty="0" err="1"/>
              <a:t>PhD</a:t>
            </a:r>
            <a:r>
              <a:rPr lang="it-IT" sz="1600" dirty="0"/>
              <a:t> School, Reggia Calabria, </a:t>
            </a:r>
            <a:r>
              <a:rPr lang="it-IT" sz="1600" dirty="0" err="1"/>
              <a:t>Italy</a:t>
            </a:r>
            <a:r>
              <a:rPr lang="it-IT" sz="1600" dirty="0"/>
              <a:t>, </a:t>
            </a:r>
            <a:r>
              <a:rPr lang="it-IT" sz="1600" dirty="0" err="1"/>
              <a:t>September</a:t>
            </a:r>
            <a:r>
              <a:rPr lang="it-IT" sz="1600" dirty="0"/>
              <a:t> 2020</a:t>
            </a:r>
          </a:p>
          <a:p>
            <a:pPr marL="0" indent="0">
              <a:buNone/>
            </a:pPr>
            <a:endParaRPr lang="it-IT" sz="1600" b="1" dirty="0"/>
          </a:p>
          <a:p>
            <a:pPr marL="0" indent="0">
              <a:buNone/>
            </a:pPr>
            <a:r>
              <a:rPr lang="it-IT" sz="1600" b="1" dirty="0"/>
              <a:t>Credit </a:t>
            </a:r>
            <a:r>
              <a:rPr lang="it-IT" sz="1600" b="1" dirty="0" err="1"/>
              <a:t>Summury</a:t>
            </a:r>
            <a:r>
              <a:rPr lang="it-IT" sz="1600" b="1" dirty="0"/>
              <a:t>:</a:t>
            </a:r>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13</a:t>
            </a:fld>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pic>
        <p:nvPicPr>
          <p:cNvPr id="7" name="Immagine 6">
            <a:extLst>
              <a:ext uri="{FF2B5EF4-FFF2-40B4-BE49-F238E27FC236}">
                <a16:creationId xmlns:a16="http://schemas.microsoft.com/office/drawing/2014/main" id="{E73A320A-9BFF-3B44-BD23-665028D9B8C1}"/>
              </a:ext>
            </a:extLst>
          </p:cNvPr>
          <p:cNvPicPr>
            <a:picLocks noChangeAspect="1"/>
          </p:cNvPicPr>
          <p:nvPr/>
        </p:nvPicPr>
        <p:blipFill>
          <a:blip r:embed="rId3"/>
          <a:stretch>
            <a:fillRect/>
          </a:stretch>
        </p:blipFill>
        <p:spPr>
          <a:xfrm>
            <a:off x="479612" y="3795836"/>
            <a:ext cx="7764796" cy="1847772"/>
          </a:xfrm>
          <a:prstGeom prst="rect">
            <a:avLst/>
          </a:prstGeom>
        </p:spPr>
      </p:pic>
    </p:spTree>
    <p:extLst>
      <p:ext uri="{BB962C8B-B14F-4D97-AF65-F5344CB8AC3E}">
        <p14:creationId xmlns:p14="http://schemas.microsoft.com/office/powerpoint/2010/main" val="216833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492896"/>
            <a:ext cx="8363272" cy="1008112"/>
          </a:xfrm>
        </p:spPr>
        <p:txBody>
          <a:bodyPr>
            <a:noAutofit/>
          </a:bodyPr>
          <a:lstStyle/>
          <a:p>
            <a:pPr marL="0" lvl="0" indent="0" algn="ctr">
              <a:buNone/>
            </a:pPr>
            <a:r>
              <a:rPr lang="en-US" sz="4400" dirty="0"/>
              <a:t>Thank you for your kind attention</a:t>
            </a:r>
            <a:endParaRPr lang="it-IT" sz="2800" b="1" dirty="0"/>
          </a:p>
        </p:txBody>
      </p:sp>
      <p:sp>
        <p:nvSpPr>
          <p:cNvPr id="4" name="Segnaposto piè di pagina 3"/>
          <p:cNvSpPr>
            <a:spLocks noGrp="1"/>
          </p:cNvSpPr>
          <p:nvPr>
            <p:ph type="ftr" sz="quarter" idx="11"/>
          </p:nvPr>
        </p:nvSpPr>
        <p:spPr/>
        <p:txBody>
          <a:bodyPr/>
          <a:lstStyle/>
          <a:p>
            <a:r>
              <a:rPr lang="it-IT" dirty="0"/>
              <a:t>Antonella Cioffi</a:t>
            </a:r>
          </a:p>
        </p:txBody>
      </p:sp>
      <p:sp>
        <p:nvSpPr>
          <p:cNvPr id="5" name="Segnaposto numero diapositiva 4"/>
          <p:cNvSpPr>
            <a:spLocks noGrp="1"/>
          </p:cNvSpPr>
          <p:nvPr>
            <p:ph type="sldNum" sz="quarter" idx="12"/>
          </p:nvPr>
        </p:nvSpPr>
        <p:spPr/>
        <p:txBody>
          <a:bodyPr/>
          <a:lstStyle/>
          <a:p>
            <a:fld id="{26848A72-3DD7-42C3-AB6C-2FF2861DA9F6}" type="slidenum">
              <a:rPr lang="it-IT" smtClean="0"/>
              <a:t>14</a:t>
            </a:fld>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192786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a:t>Content</a:t>
            </a:r>
          </a:p>
        </p:txBody>
      </p:sp>
      <p:sp>
        <p:nvSpPr>
          <p:cNvPr id="3" name="Segnaposto contenuto 2"/>
          <p:cNvSpPr>
            <a:spLocks noGrp="1"/>
          </p:cNvSpPr>
          <p:nvPr>
            <p:ph idx="1"/>
          </p:nvPr>
        </p:nvSpPr>
        <p:spPr>
          <a:xfrm>
            <a:off x="457200" y="692696"/>
            <a:ext cx="8229600" cy="5040560"/>
          </a:xfrm>
        </p:spPr>
        <p:txBody>
          <a:bodyPr>
            <a:normAutofit lnSpcReduction="10000"/>
          </a:bodyPr>
          <a:lstStyle/>
          <a:p>
            <a:pPr marL="457200" lvl="1" indent="0">
              <a:buNone/>
            </a:pPr>
            <a:endParaRPr lang="en-US" dirty="0"/>
          </a:p>
          <a:p>
            <a:pPr lvl="1">
              <a:buFont typeface="Wingdings" panose="05000000000000000000" pitchFamily="2" charset="2"/>
              <a:buChar char="Ø"/>
            </a:pPr>
            <a:r>
              <a:rPr lang="en-US" dirty="0"/>
              <a:t> My background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Problem </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Research activity</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Products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Next years</a:t>
            </a:r>
          </a:p>
          <a:p>
            <a:pPr lvl="1"/>
            <a:endParaRPr lang="en-US" dirty="0"/>
          </a:p>
          <a:p>
            <a:pPr marL="0" indent="0">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a:t>Nicola </a:t>
            </a:r>
            <a:r>
              <a:rPr lang="it-IT" sz="2000" dirty="0" err="1"/>
              <a:t>Moccaldi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a:t>
            </a:fld>
            <a:endParaRPr lang="it-IT"/>
          </a:p>
        </p:txBody>
      </p:sp>
    </p:spTree>
    <p:extLst>
      <p:ext uri="{BB962C8B-B14F-4D97-AF65-F5344CB8AC3E}">
        <p14:creationId xmlns:p14="http://schemas.microsoft.com/office/powerpoint/2010/main" val="415977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Background</a:t>
            </a:r>
          </a:p>
        </p:txBody>
      </p:sp>
      <p:sp>
        <p:nvSpPr>
          <p:cNvPr id="3" name="Segnaposto contenuto 2"/>
          <p:cNvSpPr>
            <a:spLocks noGrp="1"/>
          </p:cNvSpPr>
          <p:nvPr>
            <p:ph idx="1"/>
          </p:nvPr>
        </p:nvSpPr>
        <p:spPr>
          <a:xfrm>
            <a:off x="457200" y="1201614"/>
            <a:ext cx="8363272" cy="4819674"/>
          </a:xfrm>
        </p:spPr>
        <p:txBody>
          <a:bodyPr>
            <a:normAutofit fontScale="92500" lnSpcReduction="20000"/>
          </a:bodyPr>
          <a:lstStyle/>
          <a:p>
            <a:pPr marL="0" indent="0">
              <a:buNone/>
            </a:pPr>
            <a:r>
              <a:rPr lang="it-IT" sz="2000" b="1" dirty="0" err="1"/>
              <a:t>Graduation</a:t>
            </a:r>
            <a:r>
              <a:rPr lang="it-IT" sz="2000" b="1" dirty="0"/>
              <a:t> and </a:t>
            </a:r>
            <a:r>
              <a:rPr lang="it-IT" sz="2000" b="1" dirty="0" err="1"/>
              <a:t>porfessional</a:t>
            </a:r>
            <a:r>
              <a:rPr lang="it-IT" sz="2000" b="1" dirty="0"/>
              <a:t> </a:t>
            </a:r>
            <a:r>
              <a:rPr lang="it-IT" sz="2000" b="1" dirty="0" err="1"/>
              <a:t>activities</a:t>
            </a:r>
            <a:r>
              <a:rPr lang="it-IT" sz="2000" b="1" dirty="0"/>
              <a:t>:</a:t>
            </a:r>
          </a:p>
          <a:p>
            <a:r>
              <a:rPr lang="en-US" sz="2000" dirty="0"/>
              <a:t>M.S. degree (cum laude) in communication science from the Faculty of Arts and Philosophy, University of Salerno, </a:t>
            </a:r>
            <a:r>
              <a:rPr lang="en-US" sz="2000" dirty="0" err="1"/>
              <a:t>Fisciano</a:t>
            </a:r>
            <a:r>
              <a:rPr lang="en-US" sz="2000" dirty="0"/>
              <a:t>, Italy, in 1999.</a:t>
            </a:r>
          </a:p>
          <a:p>
            <a:r>
              <a:rPr lang="en-US" sz="2000" dirty="0"/>
              <a:t> M.Sc. degree in electronic engineering from the University of Naples Federico II, Naples, Italy, in 2018. </a:t>
            </a:r>
          </a:p>
          <a:p>
            <a:r>
              <a:rPr lang="en-US" sz="2000" dirty="0"/>
              <a:t>Since 1999, numerous professional assignments in the social and health sector policies including planning and implementation of corporate communication, coordination of complex services, design, and the evaluation of services, on behalf of several nonprofit organizations and government agencies.</a:t>
            </a:r>
          </a:p>
          <a:p>
            <a:r>
              <a:rPr lang="en-US" sz="2000" dirty="0"/>
              <a:t>Since 2015, Researcher in electronic engineering applied to biomedical field with </a:t>
            </a:r>
            <a:r>
              <a:rPr lang="en-US" sz="2000" dirty="0" err="1"/>
              <a:t>Innovum</a:t>
            </a:r>
            <a:r>
              <a:rPr lang="en-US" sz="2000" dirty="0"/>
              <a:t> S.R.L., Naples </a:t>
            </a:r>
            <a:endParaRPr lang="it-IT" sz="2000" dirty="0"/>
          </a:p>
          <a:p>
            <a:pPr marL="0" indent="0">
              <a:buNone/>
            </a:pPr>
            <a:r>
              <a:rPr lang="it-IT" sz="2000" b="1" dirty="0" err="1"/>
              <a:t>Fellowship</a:t>
            </a:r>
            <a:r>
              <a:rPr lang="it-IT" sz="2000" b="1" dirty="0"/>
              <a:t>:</a:t>
            </a:r>
          </a:p>
          <a:p>
            <a:r>
              <a:rPr lang="en-US" sz="2000" dirty="0"/>
              <a:t>PhD Student of XXXIV cycle in Information Technology and Electrical Engineering (ITEE).</a:t>
            </a:r>
            <a:br>
              <a:rPr lang="en-US" sz="2000" dirty="0"/>
            </a:br>
            <a:r>
              <a:rPr lang="en-US" sz="1700" i="1" dirty="0"/>
              <a:t>Theme: “</a:t>
            </a:r>
            <a:r>
              <a:rPr lang="it-IT" sz="1800" dirty="0" err="1"/>
              <a:t>Cyberphysics</a:t>
            </a:r>
            <a:r>
              <a:rPr lang="it-IT" sz="1800" dirty="0"/>
              <a:t> and Mixed Reality for </a:t>
            </a:r>
            <a:r>
              <a:rPr lang="it-IT" sz="1800" dirty="0" err="1"/>
              <a:t>Health</a:t>
            </a:r>
            <a:r>
              <a:rPr lang="it-IT" sz="1800" dirty="0"/>
              <a:t> </a:t>
            </a:r>
            <a:r>
              <a:rPr lang="it-IT" sz="1800" dirty="0" err="1"/>
              <a:t>Telemonitoring</a:t>
            </a:r>
            <a:r>
              <a:rPr lang="it-IT" sz="1800" dirty="0"/>
              <a:t> in the </a:t>
            </a:r>
            <a:r>
              <a:rPr lang="it-IT" sz="1800" dirty="0" err="1"/>
              <a:t>Industry</a:t>
            </a:r>
            <a:r>
              <a:rPr lang="it-IT" sz="1800" dirty="0"/>
              <a:t> 4.0 </a:t>
            </a:r>
            <a:r>
              <a:rPr lang="it-IT" sz="1800" dirty="0" err="1"/>
              <a:t>Perspective</a:t>
            </a:r>
            <a:r>
              <a:rPr lang="en-US" sz="1700" i="1" dirty="0"/>
              <a:t>”</a:t>
            </a:r>
            <a:endParaRPr lang="en-US" sz="2000" dirty="0"/>
          </a:p>
          <a:p>
            <a:r>
              <a:rPr lang="en-US" sz="2000" dirty="0"/>
              <a:t>My fellowship is financed by Centro di </a:t>
            </a:r>
            <a:r>
              <a:rPr lang="en-US" sz="2000" dirty="0" err="1"/>
              <a:t>Servizi</a:t>
            </a:r>
            <a:r>
              <a:rPr lang="en-US" sz="2000" dirty="0"/>
              <a:t> </a:t>
            </a:r>
            <a:r>
              <a:rPr lang="en-US" sz="2000" dirty="0" err="1"/>
              <a:t>Metrologici</a:t>
            </a:r>
            <a:r>
              <a:rPr lang="en-US" sz="2000" dirty="0"/>
              <a:t> </a:t>
            </a:r>
            <a:r>
              <a:rPr lang="en-US" sz="2000" dirty="0" err="1"/>
              <a:t>Avanzati</a:t>
            </a:r>
            <a:r>
              <a:rPr lang="en-US" sz="2000" dirty="0"/>
              <a:t> (</a:t>
            </a:r>
            <a:r>
              <a:rPr lang="en-US" sz="2000" dirty="0" err="1"/>
              <a:t>CeSMA</a:t>
            </a:r>
            <a:r>
              <a:rPr lang="en-US" sz="2000" dirty="0"/>
              <a:t>) .</a:t>
            </a:r>
          </a:p>
          <a:p>
            <a:endParaRPr lang="it-IT" sz="2000"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3</a:t>
            </a:fld>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369673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Cooperation</a:t>
            </a:r>
          </a:p>
        </p:txBody>
      </p:sp>
      <p:sp>
        <p:nvSpPr>
          <p:cNvPr id="3" name="Segnaposto contenuto 2"/>
          <p:cNvSpPr>
            <a:spLocks noGrp="1"/>
          </p:cNvSpPr>
          <p:nvPr>
            <p:ph idx="1"/>
          </p:nvPr>
        </p:nvSpPr>
        <p:spPr>
          <a:xfrm>
            <a:off x="455139" y="1417638"/>
            <a:ext cx="8363272" cy="4819674"/>
          </a:xfrm>
        </p:spPr>
        <p:txBody>
          <a:bodyPr>
            <a:normAutofit/>
          </a:bodyPr>
          <a:lstStyle/>
          <a:p>
            <a:r>
              <a:rPr lang="it-IT" sz="2400" dirty="0"/>
              <a:t>Research Group: Prof. Pasquale Arpaia (tutor), </a:t>
            </a:r>
            <a:r>
              <a:rPr lang="it-IT" sz="2400" dirty="0" err="1"/>
              <a:t>Cooperation</a:t>
            </a:r>
            <a:r>
              <a:rPr lang="it-IT" sz="2400" dirty="0"/>
              <a:t>: </a:t>
            </a:r>
            <a:r>
              <a:rPr lang="it-IT" sz="2400" dirty="0" err="1"/>
              <a:t>ARHemLab</a:t>
            </a:r>
            <a:r>
              <a:rPr lang="it-IT" sz="2400" dirty="0"/>
              <a:t>, </a:t>
            </a:r>
            <a:r>
              <a:rPr lang="it-IT" sz="2400" dirty="0" err="1"/>
              <a:t>CeSMA</a:t>
            </a:r>
            <a:endParaRPr lang="en-GB" sz="2400" dirty="0"/>
          </a:p>
          <a:p>
            <a:pPr marL="0" indent="0">
              <a:buNone/>
            </a:pPr>
            <a:endParaRPr lang="it-IT" sz="2400"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4</a:t>
            </a:fld>
            <a:endParaRPr lang="it-IT" dirty="0"/>
          </a:p>
        </p:txBody>
      </p:sp>
      <p:pic>
        <p:nvPicPr>
          <p:cNvPr id="7" name="Immagine 6"/>
          <p:cNvPicPr>
            <a:picLocks noChangeAspect="1"/>
          </p:cNvPicPr>
          <p:nvPr/>
        </p:nvPicPr>
        <p:blipFill>
          <a:blip r:embed="rId2"/>
          <a:stretch>
            <a:fillRect/>
          </a:stretch>
        </p:blipFill>
        <p:spPr>
          <a:xfrm>
            <a:off x="1566349" y="3356992"/>
            <a:ext cx="2387352" cy="1798579"/>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pic>
        <p:nvPicPr>
          <p:cNvPr id="9" name="Immagine 8">
            <a:extLst>
              <a:ext uri="{FF2B5EF4-FFF2-40B4-BE49-F238E27FC236}">
                <a16:creationId xmlns:a16="http://schemas.microsoft.com/office/drawing/2014/main" id="{488DC435-BCB8-F048-BDC4-BFA0F2D03ED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3216" y="3356992"/>
            <a:ext cx="1631032" cy="1627780"/>
          </a:xfrm>
          <a:prstGeom prst="rect">
            <a:avLst/>
          </a:prstGeom>
        </p:spPr>
      </p:pic>
    </p:spTree>
    <p:extLst>
      <p:ext uri="{BB962C8B-B14F-4D97-AF65-F5344CB8AC3E}">
        <p14:creationId xmlns:p14="http://schemas.microsoft.com/office/powerpoint/2010/main" val="306315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856"/>
            <a:ext cx="8229600" cy="1143000"/>
          </a:xfrm>
        </p:spPr>
        <p:txBody>
          <a:bodyPr/>
          <a:lstStyle/>
          <a:p>
            <a:r>
              <a:rPr lang="en-GB" dirty="0"/>
              <a:t>Problem 1: BCI-AR</a:t>
            </a:r>
          </a:p>
        </p:txBody>
      </p:sp>
      <p:sp>
        <p:nvSpPr>
          <p:cNvPr id="3" name="Segnaposto contenuto 2"/>
          <p:cNvSpPr>
            <a:spLocks noGrp="1"/>
          </p:cNvSpPr>
          <p:nvPr>
            <p:ph idx="1"/>
          </p:nvPr>
        </p:nvSpPr>
        <p:spPr>
          <a:xfrm>
            <a:off x="457200" y="1556792"/>
            <a:ext cx="4258816" cy="4177508"/>
          </a:xfrm>
        </p:spPr>
        <p:txBody>
          <a:bodyPr>
            <a:normAutofit fontScale="62500" lnSpcReduction="20000"/>
          </a:bodyPr>
          <a:lstStyle/>
          <a:p>
            <a:r>
              <a:rPr lang="it-IT" sz="3400" dirty="0"/>
              <a:t>In </a:t>
            </a:r>
            <a:r>
              <a:rPr lang="it-IT" sz="3400" dirty="0" err="1"/>
              <a:t>Industry</a:t>
            </a:r>
            <a:r>
              <a:rPr lang="it-IT" sz="3400" dirty="0"/>
              <a:t> 4.0, </a:t>
            </a:r>
            <a:r>
              <a:rPr lang="it-IT" sz="3400" dirty="0" err="1"/>
              <a:t>humans</a:t>
            </a:r>
            <a:r>
              <a:rPr lang="it-IT" sz="3400" dirty="0"/>
              <a:t> are </a:t>
            </a:r>
            <a:r>
              <a:rPr lang="it-IT" sz="3400" dirty="0" err="1"/>
              <a:t>becoming</a:t>
            </a:r>
            <a:r>
              <a:rPr lang="it-IT" sz="3400" dirty="0"/>
              <a:t> a composite </a:t>
            </a:r>
            <a:r>
              <a:rPr lang="it-IT" sz="3400" dirty="0" err="1"/>
              <a:t>factor</a:t>
            </a:r>
            <a:r>
              <a:rPr lang="it-IT" sz="3400" dirty="0"/>
              <a:t> in a </a:t>
            </a:r>
            <a:r>
              <a:rPr lang="it-IT" sz="3400" dirty="0" err="1"/>
              <a:t>highly</a:t>
            </a:r>
            <a:r>
              <a:rPr lang="it-IT" sz="3400" dirty="0"/>
              <a:t> </a:t>
            </a:r>
            <a:r>
              <a:rPr lang="it-IT" sz="3400" dirty="0" err="1"/>
              <a:t>automated</a:t>
            </a:r>
            <a:r>
              <a:rPr lang="it-IT" sz="3400" dirty="0"/>
              <a:t> </a:t>
            </a:r>
            <a:r>
              <a:rPr lang="it-IT" sz="3400" dirty="0" err="1"/>
              <a:t>system</a:t>
            </a:r>
            <a:endParaRPr lang="it-IT" sz="3400" dirty="0"/>
          </a:p>
          <a:p>
            <a:endParaRPr lang="it-IT" sz="3400" dirty="0"/>
          </a:p>
          <a:p>
            <a:r>
              <a:rPr lang="it-IT" sz="3400" dirty="0"/>
              <a:t>To </a:t>
            </a:r>
            <a:r>
              <a:rPr lang="it-IT" sz="3400" dirty="0" err="1"/>
              <a:t>improve</a:t>
            </a:r>
            <a:r>
              <a:rPr lang="it-IT" sz="3400" dirty="0"/>
              <a:t> the </a:t>
            </a:r>
            <a:r>
              <a:rPr lang="it-IT" sz="3400" dirty="0" err="1"/>
              <a:t>collaboration</a:t>
            </a:r>
            <a:r>
              <a:rPr lang="it-IT" sz="3400" dirty="0"/>
              <a:t> </a:t>
            </a:r>
            <a:r>
              <a:rPr lang="it-IT" sz="3400" dirty="0" err="1"/>
              <a:t>between</a:t>
            </a:r>
            <a:r>
              <a:rPr lang="it-IT" sz="3400" dirty="0"/>
              <a:t> men and </a:t>
            </a:r>
            <a:r>
              <a:rPr lang="it-IT" sz="3400" dirty="0" err="1"/>
              <a:t>robots</a:t>
            </a:r>
            <a:r>
              <a:rPr lang="it-IT" sz="3400" dirty="0"/>
              <a:t>, </a:t>
            </a:r>
            <a:r>
              <a:rPr lang="it-IT" sz="3400" dirty="0" err="1"/>
              <a:t>there</a:t>
            </a:r>
            <a:r>
              <a:rPr lang="it-IT" sz="3400" dirty="0"/>
              <a:t> </a:t>
            </a:r>
            <a:r>
              <a:rPr lang="it-IT" sz="3400" dirty="0" err="1"/>
              <a:t>is</a:t>
            </a:r>
            <a:r>
              <a:rPr lang="it-IT" sz="3400" dirty="0"/>
              <a:t> the </a:t>
            </a:r>
            <a:r>
              <a:rPr lang="it-IT" sz="3400" dirty="0" err="1"/>
              <a:t>need</a:t>
            </a:r>
            <a:r>
              <a:rPr lang="it-IT" sz="3400" dirty="0"/>
              <a:t> of </a:t>
            </a:r>
            <a:r>
              <a:rPr lang="it-IT" sz="3400" dirty="0" err="1"/>
              <a:t>enhancing</a:t>
            </a:r>
            <a:r>
              <a:rPr lang="it-IT" sz="3400" dirty="0"/>
              <a:t> the human-machine </a:t>
            </a:r>
            <a:r>
              <a:rPr lang="it-IT" sz="3400" dirty="0" err="1"/>
              <a:t>interaction</a:t>
            </a:r>
            <a:endParaRPr lang="it-IT" sz="3400" dirty="0"/>
          </a:p>
          <a:p>
            <a:endParaRPr lang="it-IT" sz="3400" dirty="0"/>
          </a:p>
          <a:p>
            <a:r>
              <a:rPr lang="it-IT" sz="3400" dirty="0"/>
              <a:t>An alternative </a:t>
            </a:r>
            <a:r>
              <a:rPr lang="it-IT" sz="3400" dirty="0" err="1"/>
              <a:t>communication</a:t>
            </a:r>
            <a:r>
              <a:rPr lang="it-IT" sz="3400" dirty="0"/>
              <a:t> </a:t>
            </a:r>
            <a:r>
              <a:rPr lang="it-IT" sz="3400" dirty="0" err="1"/>
              <a:t>channel</a:t>
            </a:r>
            <a:r>
              <a:rPr lang="it-IT" sz="3400" dirty="0"/>
              <a:t>, </a:t>
            </a:r>
            <a:r>
              <a:rPr lang="it-IT" sz="3400" dirty="0" err="1"/>
              <a:t>is</a:t>
            </a:r>
            <a:r>
              <a:rPr lang="it-IT" sz="3400" dirty="0"/>
              <a:t> </a:t>
            </a:r>
            <a:r>
              <a:rPr lang="it-IT" sz="3400" dirty="0" err="1"/>
              <a:t>offered</a:t>
            </a:r>
            <a:r>
              <a:rPr lang="it-IT" sz="3400" dirty="0"/>
              <a:t> by the </a:t>
            </a:r>
            <a:r>
              <a:rPr lang="it-IT" sz="3400" dirty="0" err="1"/>
              <a:t>combination</a:t>
            </a:r>
            <a:r>
              <a:rPr lang="it-IT" sz="3400" dirty="0"/>
              <a:t> of BCI and AR:</a:t>
            </a:r>
          </a:p>
          <a:p>
            <a:endParaRPr lang="it-IT" sz="2400" dirty="0"/>
          </a:p>
          <a:p>
            <a:endParaRPr lang="it-IT" sz="1800"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5</a:t>
            </a:fld>
            <a:endParaRPr lang="it-IT"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pic>
        <p:nvPicPr>
          <p:cNvPr id="9" name="Immagine 8">
            <a:extLst>
              <a:ext uri="{FF2B5EF4-FFF2-40B4-BE49-F238E27FC236}">
                <a16:creationId xmlns:a16="http://schemas.microsoft.com/office/drawing/2014/main" id="{DF24CD5A-53A2-DE4A-AA63-CCB6EDF74760}"/>
              </a:ext>
            </a:extLst>
          </p:cNvPr>
          <p:cNvPicPr>
            <a:picLocks noChangeAspect="1"/>
          </p:cNvPicPr>
          <p:nvPr/>
        </p:nvPicPr>
        <p:blipFill>
          <a:blip r:embed="rId3"/>
          <a:stretch>
            <a:fillRect/>
          </a:stretch>
        </p:blipFill>
        <p:spPr>
          <a:xfrm>
            <a:off x="4827992" y="1988840"/>
            <a:ext cx="3903632" cy="3041699"/>
          </a:xfrm>
          <a:prstGeom prst="rect">
            <a:avLst/>
          </a:prstGeom>
        </p:spPr>
      </p:pic>
    </p:spTree>
    <p:extLst>
      <p:ext uri="{BB962C8B-B14F-4D97-AF65-F5344CB8AC3E}">
        <p14:creationId xmlns:p14="http://schemas.microsoft.com/office/powerpoint/2010/main" val="216574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Problem 2: </a:t>
            </a:r>
            <a:r>
              <a:rPr lang="en-GB" dirty="0" err="1"/>
              <a:t>Insulinmeter</a:t>
            </a:r>
            <a:endParaRPr lang="en-GB" dirty="0"/>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6</a:t>
            </a:fld>
            <a:endParaRPr lang="it-IT"/>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10" name="CasellaDiTesto 9">
            <a:extLst>
              <a:ext uri="{FF2B5EF4-FFF2-40B4-BE49-F238E27FC236}">
                <a16:creationId xmlns:a16="http://schemas.microsoft.com/office/drawing/2014/main" id="{E7811498-1F29-D944-A97E-A135E1C3976E}"/>
              </a:ext>
            </a:extLst>
          </p:cNvPr>
          <p:cNvSpPr txBox="1"/>
          <p:nvPr/>
        </p:nvSpPr>
        <p:spPr>
          <a:xfrm>
            <a:off x="683568" y="1739500"/>
            <a:ext cx="7061357" cy="646331"/>
          </a:xfrm>
          <a:prstGeom prst="rect">
            <a:avLst/>
          </a:prstGeom>
          <a:noFill/>
        </p:spPr>
        <p:txBody>
          <a:bodyPr wrap="square" rtlCol="0">
            <a:spAutoFit/>
          </a:bodyPr>
          <a:lstStyle/>
          <a:p>
            <a:r>
              <a:rPr lang="en-US" altLang="it-IT" dirty="0">
                <a:latin typeface="Calibri" panose="020F0502020204030204" pitchFamily="34" charset="0"/>
              </a:rPr>
              <a:t>For diabetic patients, a full control of the blood glucose level is a problem of strong clinical, social, and economic importance.</a:t>
            </a:r>
            <a:endParaRPr lang="it-IT" dirty="0"/>
          </a:p>
        </p:txBody>
      </p:sp>
      <p:sp>
        <p:nvSpPr>
          <p:cNvPr id="12" name="CasellaDiTesto 11">
            <a:extLst>
              <a:ext uri="{FF2B5EF4-FFF2-40B4-BE49-F238E27FC236}">
                <a16:creationId xmlns:a16="http://schemas.microsoft.com/office/drawing/2014/main" id="{B4EFAD2F-1CD1-BE4F-A092-CB143D49A5ED}"/>
              </a:ext>
            </a:extLst>
          </p:cNvPr>
          <p:cNvSpPr txBox="1"/>
          <p:nvPr/>
        </p:nvSpPr>
        <p:spPr>
          <a:xfrm>
            <a:off x="594385" y="2970818"/>
            <a:ext cx="5472607" cy="1754326"/>
          </a:xfrm>
          <a:prstGeom prst="rect">
            <a:avLst/>
          </a:prstGeom>
          <a:noFill/>
        </p:spPr>
        <p:txBody>
          <a:bodyPr wrap="square" rtlCol="0">
            <a:spAutoFit/>
          </a:bodyPr>
          <a:lstStyle/>
          <a:p>
            <a:pPr lvl="0" algn="just"/>
            <a:r>
              <a:rPr lang="en-US" altLang="it-IT" dirty="0">
                <a:latin typeface="Calibri" panose="020F0502020204030204" pitchFamily="34" charset="0"/>
              </a:rPr>
              <a:t>in case of bolus administration, even the most recent automated systems cannot react to the quick variations of glucose due to food ingestion, moreover the presence of lipo-hypertrophic skin alterations is associated with poor metabolic control and considerable intra-individual glycemic instability.</a:t>
            </a:r>
          </a:p>
        </p:txBody>
      </p:sp>
      <p:pic>
        <p:nvPicPr>
          <p:cNvPr id="15" name="Immagine 14">
            <a:extLst>
              <a:ext uri="{FF2B5EF4-FFF2-40B4-BE49-F238E27FC236}">
                <a16:creationId xmlns:a16="http://schemas.microsoft.com/office/drawing/2014/main" id="{33163494-3908-D142-9424-E393B9A06101}"/>
              </a:ext>
            </a:extLst>
          </p:cNvPr>
          <p:cNvPicPr>
            <a:picLocks noChangeAspect="1"/>
          </p:cNvPicPr>
          <p:nvPr/>
        </p:nvPicPr>
        <p:blipFill>
          <a:blip r:embed="rId3"/>
          <a:stretch>
            <a:fillRect/>
          </a:stretch>
        </p:blipFill>
        <p:spPr>
          <a:xfrm>
            <a:off x="1024189" y="12330461"/>
            <a:ext cx="4373028" cy="2808312"/>
          </a:xfrm>
          <a:prstGeom prst="rect">
            <a:avLst/>
          </a:prstGeom>
        </p:spPr>
      </p:pic>
      <p:pic>
        <p:nvPicPr>
          <p:cNvPr id="18" name="Immagine 17">
            <a:extLst>
              <a:ext uri="{FF2B5EF4-FFF2-40B4-BE49-F238E27FC236}">
                <a16:creationId xmlns:a16="http://schemas.microsoft.com/office/drawing/2014/main" id="{CB2FA30D-7174-A746-B12A-D842A2EA78A2}"/>
              </a:ext>
            </a:extLst>
          </p:cNvPr>
          <p:cNvPicPr>
            <a:picLocks noChangeAspect="1"/>
          </p:cNvPicPr>
          <p:nvPr/>
        </p:nvPicPr>
        <p:blipFill>
          <a:blip r:embed="rId4"/>
          <a:stretch>
            <a:fillRect/>
          </a:stretch>
        </p:blipFill>
        <p:spPr>
          <a:xfrm>
            <a:off x="6317749" y="2945212"/>
            <a:ext cx="2604501" cy="1673240"/>
          </a:xfrm>
          <a:prstGeom prst="rect">
            <a:avLst/>
          </a:prstGeom>
        </p:spPr>
      </p:pic>
    </p:spTree>
    <p:extLst>
      <p:ext uri="{BB962C8B-B14F-4D97-AF65-F5344CB8AC3E}">
        <p14:creationId xmlns:p14="http://schemas.microsoft.com/office/powerpoint/2010/main" val="261439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a:t>Problem 3: Cardiovascular risk Assessment</a:t>
            </a:r>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7</a:t>
            </a:fld>
            <a:endParaRPr lang="it-IT"/>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10" name="CasellaDiTesto 9">
            <a:extLst>
              <a:ext uri="{FF2B5EF4-FFF2-40B4-BE49-F238E27FC236}">
                <a16:creationId xmlns:a16="http://schemas.microsoft.com/office/drawing/2014/main" id="{E7811498-1F29-D944-A97E-A135E1C3976E}"/>
              </a:ext>
            </a:extLst>
          </p:cNvPr>
          <p:cNvSpPr txBox="1"/>
          <p:nvPr/>
        </p:nvSpPr>
        <p:spPr>
          <a:xfrm>
            <a:off x="611560" y="1717447"/>
            <a:ext cx="7878216" cy="923330"/>
          </a:xfrm>
          <a:prstGeom prst="rect">
            <a:avLst/>
          </a:prstGeom>
          <a:noFill/>
        </p:spPr>
        <p:txBody>
          <a:bodyPr wrap="square" rtlCol="0">
            <a:spAutoFit/>
          </a:bodyPr>
          <a:lstStyle/>
          <a:p>
            <a:r>
              <a:rPr lang="en-US" altLang="it-IT" dirty="0">
                <a:latin typeface="Calibri" panose="020F0502020204030204" pitchFamily="34" charset="0"/>
              </a:rPr>
              <a:t>Worldwide,  the  number  of  elderly  people  is  increasing. According  to  the  World  Health Organization,  the  population  expecting  to  live  into  their  sixties  and  beyond  will  nearly  double between 2015 and 2050. </a:t>
            </a:r>
            <a:endParaRPr lang="it-IT" dirty="0"/>
          </a:p>
        </p:txBody>
      </p:sp>
      <p:sp>
        <p:nvSpPr>
          <p:cNvPr id="12" name="CasellaDiTesto 11">
            <a:extLst>
              <a:ext uri="{FF2B5EF4-FFF2-40B4-BE49-F238E27FC236}">
                <a16:creationId xmlns:a16="http://schemas.microsoft.com/office/drawing/2014/main" id="{B4EFAD2F-1CD1-BE4F-A092-CB143D49A5ED}"/>
              </a:ext>
            </a:extLst>
          </p:cNvPr>
          <p:cNvSpPr txBox="1"/>
          <p:nvPr/>
        </p:nvSpPr>
        <p:spPr>
          <a:xfrm>
            <a:off x="599249" y="2837136"/>
            <a:ext cx="7361991" cy="923330"/>
          </a:xfrm>
          <a:prstGeom prst="rect">
            <a:avLst/>
          </a:prstGeom>
          <a:noFill/>
        </p:spPr>
        <p:txBody>
          <a:bodyPr wrap="square" rtlCol="0">
            <a:spAutoFit/>
          </a:bodyPr>
          <a:lstStyle/>
          <a:p>
            <a:pPr lvl="0" algn="just"/>
            <a:r>
              <a:rPr lang="en-US" altLang="it-IT" dirty="0">
                <a:latin typeface="Calibri" panose="020F0502020204030204" pitchFamily="34" charset="0"/>
              </a:rPr>
              <a:t>With the aim of contributing to a healthy ageing of population, heart health  is  a  major  issue.   Current  clinical  practice  indicates  risk  calculators  as  the  key  tools  for cardiovascular  risk  assessment. </a:t>
            </a:r>
          </a:p>
        </p:txBody>
      </p:sp>
      <p:pic>
        <p:nvPicPr>
          <p:cNvPr id="15" name="Immagine 14">
            <a:extLst>
              <a:ext uri="{FF2B5EF4-FFF2-40B4-BE49-F238E27FC236}">
                <a16:creationId xmlns:a16="http://schemas.microsoft.com/office/drawing/2014/main" id="{33163494-3908-D142-9424-E393B9A06101}"/>
              </a:ext>
            </a:extLst>
          </p:cNvPr>
          <p:cNvPicPr>
            <a:picLocks noChangeAspect="1"/>
          </p:cNvPicPr>
          <p:nvPr/>
        </p:nvPicPr>
        <p:blipFill>
          <a:blip r:embed="rId3"/>
          <a:stretch>
            <a:fillRect/>
          </a:stretch>
        </p:blipFill>
        <p:spPr>
          <a:xfrm>
            <a:off x="1024189" y="12330461"/>
            <a:ext cx="4373028" cy="2808312"/>
          </a:xfrm>
          <a:prstGeom prst="rect">
            <a:avLst/>
          </a:prstGeom>
        </p:spPr>
      </p:pic>
      <p:sp>
        <p:nvSpPr>
          <p:cNvPr id="3" name="CasellaDiTesto 2">
            <a:extLst>
              <a:ext uri="{FF2B5EF4-FFF2-40B4-BE49-F238E27FC236}">
                <a16:creationId xmlns:a16="http://schemas.microsoft.com/office/drawing/2014/main" id="{B632A1E9-1EFD-0145-9EB8-2FA86EDB32DC}"/>
              </a:ext>
            </a:extLst>
          </p:cNvPr>
          <p:cNvSpPr txBox="1"/>
          <p:nvPr/>
        </p:nvSpPr>
        <p:spPr>
          <a:xfrm>
            <a:off x="599249" y="3869698"/>
            <a:ext cx="4692831" cy="1754326"/>
          </a:xfrm>
          <a:prstGeom prst="rect">
            <a:avLst/>
          </a:prstGeom>
          <a:noFill/>
        </p:spPr>
        <p:txBody>
          <a:bodyPr wrap="square" rtlCol="0">
            <a:spAutoFit/>
          </a:bodyPr>
          <a:lstStyle/>
          <a:p>
            <a:r>
              <a:rPr lang="it-IT" dirty="0"/>
              <a:t>A </a:t>
            </a:r>
            <a:r>
              <a:rPr lang="it-IT" dirty="0" err="1"/>
              <a:t>recent</a:t>
            </a:r>
            <a:r>
              <a:rPr lang="it-IT" dirty="0"/>
              <a:t> trend in </a:t>
            </a:r>
            <a:r>
              <a:rPr lang="it-IT" dirty="0" err="1"/>
              <a:t>cardiovascular</a:t>
            </a:r>
            <a:r>
              <a:rPr lang="it-IT" dirty="0"/>
              <a:t> </a:t>
            </a:r>
            <a:r>
              <a:rPr lang="it-IT" dirty="0" err="1"/>
              <a:t>risk</a:t>
            </a:r>
            <a:r>
              <a:rPr lang="it-IT" dirty="0"/>
              <a:t> </a:t>
            </a:r>
            <a:r>
              <a:rPr lang="it-IT" dirty="0" err="1"/>
              <a:t>assessment</a:t>
            </a:r>
            <a:r>
              <a:rPr lang="it-IT" dirty="0"/>
              <a:t> </a:t>
            </a:r>
            <a:r>
              <a:rPr lang="it-IT" dirty="0" err="1"/>
              <a:t>foresees</a:t>
            </a:r>
            <a:r>
              <a:rPr lang="it-IT" dirty="0"/>
              <a:t> the </a:t>
            </a:r>
            <a:r>
              <a:rPr lang="it-IT" dirty="0" err="1"/>
              <a:t>employment</a:t>
            </a:r>
            <a:r>
              <a:rPr lang="it-IT" dirty="0"/>
              <a:t> of </a:t>
            </a:r>
            <a:r>
              <a:rPr lang="it-IT" dirty="0" err="1"/>
              <a:t>further</a:t>
            </a:r>
            <a:r>
              <a:rPr lang="it-IT" dirty="0"/>
              <a:t> </a:t>
            </a:r>
            <a:r>
              <a:rPr lang="it-IT" dirty="0" err="1"/>
              <a:t>parameters</a:t>
            </a:r>
            <a:r>
              <a:rPr lang="it-IT" dirty="0"/>
              <a:t> to  </a:t>
            </a:r>
            <a:r>
              <a:rPr lang="it-IT" dirty="0" err="1"/>
              <a:t>enhance</a:t>
            </a:r>
            <a:r>
              <a:rPr lang="it-IT" dirty="0"/>
              <a:t>  the  </a:t>
            </a:r>
            <a:r>
              <a:rPr lang="it-IT" dirty="0" err="1"/>
              <a:t>resolution</a:t>
            </a:r>
            <a:r>
              <a:rPr lang="it-IT" dirty="0"/>
              <a:t>.  A  </a:t>
            </a:r>
            <a:r>
              <a:rPr lang="it-IT" dirty="0" err="1"/>
              <a:t>wearable</a:t>
            </a:r>
            <a:r>
              <a:rPr lang="it-IT" dirty="0"/>
              <a:t>  </a:t>
            </a:r>
            <a:r>
              <a:rPr lang="it-IT" dirty="0" err="1"/>
              <a:t>system</a:t>
            </a:r>
            <a:r>
              <a:rPr lang="it-IT" dirty="0"/>
              <a:t>  </a:t>
            </a:r>
            <a:r>
              <a:rPr lang="it-IT" dirty="0" err="1"/>
              <a:t>helps</a:t>
            </a:r>
            <a:r>
              <a:rPr lang="it-IT" dirty="0"/>
              <a:t>  in  </a:t>
            </a:r>
            <a:r>
              <a:rPr lang="it-IT" dirty="0" err="1"/>
              <a:t>recording</a:t>
            </a:r>
            <a:r>
              <a:rPr lang="it-IT" dirty="0"/>
              <a:t>  </a:t>
            </a:r>
            <a:r>
              <a:rPr lang="it-IT" dirty="0" err="1"/>
              <a:t>secondary</a:t>
            </a:r>
            <a:r>
              <a:rPr lang="it-IT" dirty="0"/>
              <a:t>  </a:t>
            </a:r>
            <a:r>
              <a:rPr lang="it-IT" dirty="0" err="1"/>
              <a:t>risk</a:t>
            </a:r>
            <a:r>
              <a:rPr lang="it-IT" dirty="0"/>
              <a:t>  </a:t>
            </a:r>
            <a:r>
              <a:rPr lang="it-IT" dirty="0" err="1"/>
              <a:t>markers</a:t>
            </a:r>
            <a:r>
              <a:rPr lang="it-IT" dirty="0"/>
              <a:t>, non-</a:t>
            </a:r>
            <a:r>
              <a:rPr lang="it-IT" dirty="0" err="1"/>
              <a:t>detectable</a:t>
            </a:r>
            <a:r>
              <a:rPr lang="it-IT" dirty="0"/>
              <a:t> in the </a:t>
            </a:r>
            <a:r>
              <a:rPr lang="it-IT" dirty="0" err="1"/>
              <a:t>current</a:t>
            </a:r>
            <a:r>
              <a:rPr lang="it-IT" dirty="0"/>
              <a:t> </a:t>
            </a:r>
            <a:r>
              <a:rPr lang="it-IT" dirty="0" err="1"/>
              <a:t>clinical</a:t>
            </a:r>
            <a:r>
              <a:rPr lang="it-IT" dirty="0"/>
              <a:t> </a:t>
            </a:r>
            <a:r>
              <a:rPr lang="it-IT" dirty="0" err="1"/>
              <a:t>practice</a:t>
            </a:r>
            <a:r>
              <a:rPr lang="it-IT" dirty="0"/>
              <a:t>. </a:t>
            </a:r>
          </a:p>
        </p:txBody>
      </p:sp>
      <p:pic>
        <p:nvPicPr>
          <p:cNvPr id="7" name="Immagine 6">
            <a:extLst>
              <a:ext uri="{FF2B5EF4-FFF2-40B4-BE49-F238E27FC236}">
                <a16:creationId xmlns:a16="http://schemas.microsoft.com/office/drawing/2014/main" id="{4FF3A876-A404-D94B-87E0-20E83710B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303" y="3380892"/>
            <a:ext cx="3467473" cy="3072444"/>
          </a:xfrm>
          <a:prstGeom prst="rect">
            <a:avLst/>
          </a:prstGeom>
        </p:spPr>
      </p:pic>
    </p:spTree>
    <p:extLst>
      <p:ext uri="{BB962C8B-B14F-4D97-AF65-F5344CB8AC3E}">
        <p14:creationId xmlns:p14="http://schemas.microsoft.com/office/powerpoint/2010/main" val="132693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a:t>Problem 4: Innovative teaching strategies</a:t>
            </a:r>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8</a:t>
            </a:fld>
            <a:endParaRPr lang="it-IT"/>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10" name="CasellaDiTesto 9">
            <a:extLst>
              <a:ext uri="{FF2B5EF4-FFF2-40B4-BE49-F238E27FC236}">
                <a16:creationId xmlns:a16="http://schemas.microsoft.com/office/drawing/2014/main" id="{E7811498-1F29-D944-A97E-A135E1C3976E}"/>
              </a:ext>
            </a:extLst>
          </p:cNvPr>
          <p:cNvSpPr txBox="1"/>
          <p:nvPr/>
        </p:nvSpPr>
        <p:spPr>
          <a:xfrm>
            <a:off x="611560" y="1929606"/>
            <a:ext cx="7416824" cy="923330"/>
          </a:xfrm>
          <a:prstGeom prst="rect">
            <a:avLst/>
          </a:prstGeom>
          <a:noFill/>
        </p:spPr>
        <p:txBody>
          <a:bodyPr wrap="square" rtlCol="0">
            <a:spAutoFit/>
          </a:bodyPr>
          <a:lstStyle/>
          <a:p>
            <a:r>
              <a:rPr lang="en-US" altLang="it-IT" dirty="0">
                <a:latin typeface="Calibri" panose="020F0502020204030204" pitchFamily="34" charset="0"/>
              </a:rPr>
              <a:t>With the  advent  of  I4.0 companies expect their employees not only to utilize deep knowledge, but also to operationalize this knowledge in unimaginable situations.</a:t>
            </a:r>
            <a:endParaRPr lang="it-IT" dirty="0"/>
          </a:p>
        </p:txBody>
      </p:sp>
      <p:sp>
        <p:nvSpPr>
          <p:cNvPr id="12" name="CasellaDiTesto 11">
            <a:extLst>
              <a:ext uri="{FF2B5EF4-FFF2-40B4-BE49-F238E27FC236}">
                <a16:creationId xmlns:a16="http://schemas.microsoft.com/office/drawing/2014/main" id="{B4EFAD2F-1CD1-BE4F-A092-CB143D49A5ED}"/>
              </a:ext>
            </a:extLst>
          </p:cNvPr>
          <p:cNvSpPr txBox="1"/>
          <p:nvPr/>
        </p:nvSpPr>
        <p:spPr>
          <a:xfrm>
            <a:off x="547193" y="3140968"/>
            <a:ext cx="7337175" cy="1477328"/>
          </a:xfrm>
          <a:prstGeom prst="rect">
            <a:avLst/>
          </a:prstGeom>
          <a:noFill/>
        </p:spPr>
        <p:txBody>
          <a:bodyPr wrap="square" rtlCol="0">
            <a:spAutoFit/>
          </a:bodyPr>
          <a:lstStyle/>
          <a:p>
            <a:pPr lvl="0" algn="just"/>
            <a:r>
              <a:rPr lang="en-US" altLang="it-IT" dirty="0">
                <a:latin typeface="Calibri" panose="020F0502020204030204" pitchFamily="34" charset="0"/>
              </a:rPr>
              <a:t>An innovative educational space is the Academic </a:t>
            </a:r>
            <a:r>
              <a:rPr lang="en-US" altLang="it-IT" dirty="0" err="1">
                <a:latin typeface="Calibri" panose="020F0502020204030204" pitchFamily="34" charset="0"/>
              </a:rPr>
              <a:t>Fablab</a:t>
            </a:r>
            <a:r>
              <a:rPr lang="en-US" altLang="it-IT" dirty="0">
                <a:latin typeface="Calibri" panose="020F0502020204030204" pitchFamily="34" charset="0"/>
              </a:rPr>
              <a:t>: peers maybe even more knowledge-able  than  stewards  or  teachers,  and  the  line  between them is blurred as they learn alongside.  </a:t>
            </a:r>
          </a:p>
          <a:p>
            <a:pPr lvl="0" algn="just"/>
            <a:r>
              <a:rPr lang="en-US" altLang="it-IT" dirty="0">
                <a:latin typeface="Calibri" panose="020F0502020204030204" pitchFamily="34" charset="0"/>
              </a:rPr>
              <a:t>This requires new attitudes and competences </a:t>
            </a:r>
          </a:p>
          <a:p>
            <a:pPr lvl="0" algn="just"/>
            <a:r>
              <a:rPr lang="en-US" altLang="it-IT" dirty="0">
                <a:latin typeface="Calibri" panose="020F0502020204030204" pitchFamily="34" charset="0"/>
              </a:rPr>
              <a:t>to teachers.</a:t>
            </a:r>
          </a:p>
        </p:txBody>
      </p:sp>
      <p:pic>
        <p:nvPicPr>
          <p:cNvPr id="15" name="Immagine 14">
            <a:extLst>
              <a:ext uri="{FF2B5EF4-FFF2-40B4-BE49-F238E27FC236}">
                <a16:creationId xmlns:a16="http://schemas.microsoft.com/office/drawing/2014/main" id="{33163494-3908-D142-9424-E393B9A06101}"/>
              </a:ext>
            </a:extLst>
          </p:cNvPr>
          <p:cNvPicPr>
            <a:picLocks noChangeAspect="1"/>
          </p:cNvPicPr>
          <p:nvPr/>
        </p:nvPicPr>
        <p:blipFill>
          <a:blip r:embed="rId3"/>
          <a:stretch>
            <a:fillRect/>
          </a:stretch>
        </p:blipFill>
        <p:spPr>
          <a:xfrm>
            <a:off x="1024189" y="12330461"/>
            <a:ext cx="4373028" cy="2808312"/>
          </a:xfrm>
          <a:prstGeom prst="rect">
            <a:avLst/>
          </a:prstGeom>
        </p:spPr>
      </p:pic>
      <p:pic>
        <p:nvPicPr>
          <p:cNvPr id="6" name="Immagine 5">
            <a:extLst>
              <a:ext uri="{FF2B5EF4-FFF2-40B4-BE49-F238E27FC236}">
                <a16:creationId xmlns:a16="http://schemas.microsoft.com/office/drawing/2014/main" id="{1FD9AE51-141A-3043-9D92-8B2BA7E41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975297"/>
            <a:ext cx="3358333" cy="2298328"/>
          </a:xfrm>
          <a:prstGeom prst="rect">
            <a:avLst/>
          </a:prstGeom>
        </p:spPr>
      </p:pic>
    </p:spTree>
    <p:extLst>
      <p:ext uri="{BB962C8B-B14F-4D97-AF65-F5344CB8AC3E}">
        <p14:creationId xmlns:p14="http://schemas.microsoft.com/office/powerpoint/2010/main" val="301240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Research activity</a:t>
            </a:r>
          </a:p>
        </p:txBody>
      </p:sp>
      <p:sp>
        <p:nvSpPr>
          <p:cNvPr id="4" name="Segnaposto piè di pagina 3"/>
          <p:cNvSpPr>
            <a:spLocks noGrp="1"/>
          </p:cNvSpPr>
          <p:nvPr>
            <p:ph type="ftr" sz="quarter" idx="11"/>
          </p:nvPr>
        </p:nvSpPr>
        <p:spPr/>
        <p:txBody>
          <a:bodyPr/>
          <a:lstStyle/>
          <a:p>
            <a:r>
              <a:rPr lang="it-IT" dirty="0"/>
              <a:t>Nicola </a:t>
            </a:r>
            <a:r>
              <a:rPr lang="it-IT" dirty="0" err="1"/>
              <a:t>Moccaldi</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9</a:t>
            </a:fld>
            <a:endParaRPr lang="it-IT"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7" name="CasellaDiTesto 6">
            <a:extLst>
              <a:ext uri="{FF2B5EF4-FFF2-40B4-BE49-F238E27FC236}">
                <a16:creationId xmlns:a16="http://schemas.microsoft.com/office/drawing/2014/main" id="{2D0D973D-10E8-3642-8B24-6B7C353AD370}"/>
              </a:ext>
            </a:extLst>
          </p:cNvPr>
          <p:cNvSpPr txBox="1"/>
          <p:nvPr/>
        </p:nvSpPr>
        <p:spPr>
          <a:xfrm>
            <a:off x="457200" y="2924944"/>
            <a:ext cx="7584186" cy="923330"/>
          </a:xfrm>
          <a:prstGeom prst="rect">
            <a:avLst/>
          </a:prstGeom>
          <a:noFill/>
        </p:spPr>
        <p:txBody>
          <a:bodyPr wrap="square" rtlCol="0">
            <a:spAutoFit/>
          </a:bodyPr>
          <a:lstStyle/>
          <a:p>
            <a:pPr marL="342900" indent="-342900">
              <a:buFont typeface="+mj-lt"/>
              <a:buAutoNum type="arabicPeriod" startAt="2"/>
            </a:pPr>
            <a:r>
              <a:rPr lang="en-US" altLang="it-IT" dirty="0">
                <a:latin typeface="Calibri" panose="020F0502020204030204" pitchFamily="34" charset="0"/>
              </a:rPr>
              <a:t>The research explores the feasibility of insulin absorption assessment based on impedance spectroscopy. </a:t>
            </a:r>
          </a:p>
          <a:p>
            <a:endParaRPr lang="it-IT" dirty="0"/>
          </a:p>
        </p:txBody>
      </p:sp>
      <p:sp>
        <p:nvSpPr>
          <p:cNvPr id="9" name="CasellaDiTesto 8">
            <a:extLst>
              <a:ext uri="{FF2B5EF4-FFF2-40B4-BE49-F238E27FC236}">
                <a16:creationId xmlns:a16="http://schemas.microsoft.com/office/drawing/2014/main" id="{B104DDCB-CE8A-C540-93EF-50019E43664E}"/>
              </a:ext>
            </a:extLst>
          </p:cNvPr>
          <p:cNvSpPr txBox="1"/>
          <p:nvPr/>
        </p:nvSpPr>
        <p:spPr>
          <a:xfrm>
            <a:off x="457200" y="3717032"/>
            <a:ext cx="7584186" cy="646331"/>
          </a:xfrm>
          <a:prstGeom prst="rect">
            <a:avLst/>
          </a:prstGeom>
          <a:noFill/>
        </p:spPr>
        <p:txBody>
          <a:bodyPr wrap="square" rtlCol="0">
            <a:spAutoFit/>
          </a:bodyPr>
          <a:lstStyle/>
          <a:p>
            <a:pPr marL="342900" indent="-342900">
              <a:buFont typeface="+mj-lt"/>
              <a:buAutoNum type="arabicPeriod" startAt="3"/>
            </a:pPr>
            <a:r>
              <a:rPr lang="en-US" altLang="it-IT" dirty="0">
                <a:latin typeface="Calibri" panose="020F0502020204030204" pitchFamily="34" charset="0"/>
              </a:rPr>
              <a:t>The goal of </a:t>
            </a:r>
            <a:r>
              <a:rPr lang="en-US" altLang="it-IT" dirty="0" err="1">
                <a:latin typeface="Calibri" panose="020F0502020204030204" pitchFamily="34" charset="0"/>
              </a:rPr>
              <a:t>reaserch</a:t>
            </a:r>
            <a:r>
              <a:rPr lang="en-US" altLang="it-IT" dirty="0">
                <a:latin typeface="Calibri" panose="020F0502020204030204" pitchFamily="34" charset="0"/>
              </a:rPr>
              <a:t> is developing a machine-learning algorithm for cardiovascular risk assessment based on </a:t>
            </a:r>
            <a:r>
              <a:rPr lang="en-US" altLang="it-IT" dirty="0" err="1">
                <a:latin typeface="Calibri" panose="020F0502020204030204" pitchFamily="34" charset="0"/>
              </a:rPr>
              <a:t>biosignals</a:t>
            </a:r>
            <a:r>
              <a:rPr lang="en-US" altLang="it-IT" dirty="0">
                <a:latin typeface="Calibri" panose="020F0502020204030204" pitchFamily="34" charset="0"/>
              </a:rPr>
              <a:t> non-invasively acquired.</a:t>
            </a:r>
            <a:endParaRPr lang="it-IT" dirty="0"/>
          </a:p>
        </p:txBody>
      </p:sp>
      <p:sp>
        <p:nvSpPr>
          <p:cNvPr id="10" name="CasellaDiTesto 9">
            <a:extLst>
              <a:ext uri="{FF2B5EF4-FFF2-40B4-BE49-F238E27FC236}">
                <a16:creationId xmlns:a16="http://schemas.microsoft.com/office/drawing/2014/main" id="{5140C83E-43F7-B64F-8BD3-53033808DE7D}"/>
              </a:ext>
            </a:extLst>
          </p:cNvPr>
          <p:cNvSpPr txBox="1"/>
          <p:nvPr/>
        </p:nvSpPr>
        <p:spPr>
          <a:xfrm>
            <a:off x="457200" y="4526490"/>
            <a:ext cx="7584186" cy="923330"/>
          </a:xfrm>
          <a:prstGeom prst="rect">
            <a:avLst/>
          </a:prstGeom>
          <a:noFill/>
        </p:spPr>
        <p:txBody>
          <a:bodyPr wrap="square" rtlCol="0">
            <a:spAutoFit/>
          </a:bodyPr>
          <a:lstStyle/>
          <a:p>
            <a:pPr marL="342900" indent="-342900">
              <a:buFont typeface="+mj-lt"/>
              <a:buAutoNum type="arabicPeriod" startAt="4"/>
            </a:pPr>
            <a:r>
              <a:rPr lang="en-US" altLang="it-IT" dirty="0">
                <a:latin typeface="Calibri" panose="020F0502020204030204" pitchFamily="34" charset="0"/>
              </a:rPr>
              <a:t>The Research focalizes innovative didactic strategies as Cooperative Project-Based and Scenario-Based learning approaches adequate </a:t>
            </a:r>
            <a:r>
              <a:rPr lang="it-IT" dirty="0"/>
              <a:t>to </a:t>
            </a:r>
            <a:r>
              <a:rPr lang="it-IT" dirty="0" err="1"/>
              <a:t>meet</a:t>
            </a:r>
            <a:r>
              <a:rPr lang="it-IT" dirty="0"/>
              <a:t> the new training </a:t>
            </a:r>
            <a:r>
              <a:rPr lang="it-IT" dirty="0" err="1"/>
              <a:t>needs</a:t>
            </a:r>
            <a:r>
              <a:rPr lang="it-IT" dirty="0"/>
              <a:t> of the i4.0 </a:t>
            </a:r>
            <a:r>
              <a:rPr lang="it-IT" dirty="0" err="1"/>
              <a:t>context</a:t>
            </a:r>
            <a:r>
              <a:rPr lang="it-IT" dirty="0"/>
              <a:t>.</a:t>
            </a:r>
          </a:p>
        </p:txBody>
      </p:sp>
      <p:sp>
        <p:nvSpPr>
          <p:cNvPr id="11" name="CasellaDiTesto 10">
            <a:extLst>
              <a:ext uri="{FF2B5EF4-FFF2-40B4-BE49-F238E27FC236}">
                <a16:creationId xmlns:a16="http://schemas.microsoft.com/office/drawing/2014/main" id="{BF8AA767-89D4-554A-90CE-EB88170CC1DA}"/>
              </a:ext>
            </a:extLst>
          </p:cNvPr>
          <p:cNvSpPr txBox="1"/>
          <p:nvPr/>
        </p:nvSpPr>
        <p:spPr>
          <a:xfrm>
            <a:off x="457200" y="1412776"/>
            <a:ext cx="7597188" cy="1477328"/>
          </a:xfrm>
          <a:prstGeom prst="rect">
            <a:avLst/>
          </a:prstGeom>
          <a:noFill/>
        </p:spPr>
        <p:txBody>
          <a:bodyPr wrap="square" rtlCol="0">
            <a:spAutoFit/>
          </a:bodyPr>
          <a:lstStyle/>
          <a:p>
            <a:pPr marL="342900" indent="-342900">
              <a:buFont typeface="+mj-lt"/>
              <a:buAutoNum type="arabicPeriod"/>
            </a:pPr>
            <a:r>
              <a:rPr lang="en-US" altLang="it-IT" dirty="0">
                <a:latin typeface="Calibri" panose="020F0502020204030204" pitchFamily="34" charset="0"/>
              </a:rPr>
              <a:t>The combination of AR with a Brain-Computer Interface (BCI) can provide the solution to a hands-free user input,  thus providing a novel way of gathering information from the surrounding environment. The research proposes wearable monitoring systems for inspection in the framework of Industry 4.0</a:t>
            </a:r>
            <a:endParaRPr lang="it-IT" dirty="0"/>
          </a:p>
        </p:txBody>
      </p:sp>
    </p:spTree>
    <p:extLst>
      <p:ext uri="{BB962C8B-B14F-4D97-AF65-F5344CB8AC3E}">
        <p14:creationId xmlns:p14="http://schemas.microsoft.com/office/powerpoint/2010/main" val="23819365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2840</TotalTime>
  <Words>1394</Words>
  <Application>Microsoft Macintosh PowerPoint</Application>
  <PresentationFormat>Presentazione su schermo (4:3)</PresentationFormat>
  <Paragraphs>127</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Wingdings</vt:lpstr>
      <vt:lpstr>Tema di Office</vt:lpstr>
      <vt:lpstr>Nicola Moccaldi Tutor: Pasquale Arpaia XXXIV Cycle - I year presentation</vt:lpstr>
      <vt:lpstr>Content</vt:lpstr>
      <vt:lpstr>Background</vt:lpstr>
      <vt:lpstr>Cooperation</vt:lpstr>
      <vt:lpstr>Problem 1: BCI-AR</vt:lpstr>
      <vt:lpstr>Problem 2: Insulinmeter</vt:lpstr>
      <vt:lpstr>Problem 3: Cardiovascular risk Assessment</vt:lpstr>
      <vt:lpstr>Problem 4: Innovative teaching strategies</vt:lpstr>
      <vt:lpstr>Research activity</vt:lpstr>
      <vt:lpstr>1st year production</vt:lpstr>
      <vt:lpstr>1st year production</vt:lpstr>
      <vt:lpstr>1st year production</vt:lpstr>
      <vt:lpstr>Next year</vt:lpstr>
      <vt:lpstr>Presentazione standard di PowerPoint</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MacBook Pro Retina</cp:lastModifiedBy>
  <cp:revision>71</cp:revision>
  <cp:lastPrinted>2015-02-18T13:08:33Z</cp:lastPrinted>
  <dcterms:created xsi:type="dcterms:W3CDTF">2015-02-18T11:42:09Z</dcterms:created>
  <dcterms:modified xsi:type="dcterms:W3CDTF">2019-11-05T23:55:23Z</dcterms:modified>
</cp:coreProperties>
</file>