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sldIdLst>
    <p:sldId id="256" r:id="rId2"/>
    <p:sldId id="258" r:id="rId3"/>
    <p:sldId id="260" r:id="rId4"/>
    <p:sldId id="259" r:id="rId5"/>
    <p:sldId id="265" r:id="rId6"/>
    <p:sldId id="282" r:id="rId7"/>
    <p:sldId id="261" r:id="rId8"/>
    <p:sldId id="262" r:id="rId9"/>
    <p:sldId id="267" r:id="rId10"/>
    <p:sldId id="266" r:id="rId11"/>
    <p:sldId id="268" r:id="rId12"/>
    <p:sldId id="283" r:id="rId13"/>
    <p:sldId id="269" r:id="rId14"/>
    <p:sldId id="270" r:id="rId15"/>
    <p:sldId id="271" r:id="rId16"/>
    <p:sldId id="272" r:id="rId17"/>
    <p:sldId id="273" r:id="rId18"/>
    <p:sldId id="275" r:id="rId19"/>
    <p:sldId id="284" r:id="rId20"/>
    <p:sldId id="274" r:id="rId21"/>
    <p:sldId id="276" r:id="rId22"/>
    <p:sldId id="277" r:id="rId23"/>
    <p:sldId id="278" r:id="rId24"/>
    <p:sldId id="280" r:id="rId25"/>
    <p:sldId id="281" r:id="rId26"/>
    <p:sldId id="286" r:id="rId27"/>
    <p:sldId id="289" r:id="rId28"/>
    <p:sldId id="290" r:id="rId29"/>
    <p:sldId id="291" r:id="rId30"/>
    <p:sldId id="292" r:id="rId31"/>
    <p:sldId id="293" r:id="rId32"/>
    <p:sldId id="294" r:id="rId33"/>
    <p:sldId id="295" r:id="rId34"/>
    <p:sldId id="296" r:id="rId35"/>
    <p:sldId id="287" r:id="rId36"/>
    <p:sldId id="298" r:id="rId37"/>
    <p:sldId id="297" r:id="rId38"/>
    <p:sldId id="299" r:id="rId39"/>
    <p:sldId id="300" r:id="rId40"/>
    <p:sldId id="301" r:id="rId41"/>
    <p:sldId id="302" r:id="rId42"/>
    <p:sldId id="303" r:id="rId43"/>
    <p:sldId id="315" r:id="rId44"/>
    <p:sldId id="304" r:id="rId45"/>
    <p:sldId id="305" r:id="rId46"/>
    <p:sldId id="306" r:id="rId47"/>
    <p:sldId id="307" r:id="rId48"/>
    <p:sldId id="309" r:id="rId49"/>
    <p:sldId id="308" r:id="rId50"/>
    <p:sldId id="311" r:id="rId51"/>
    <p:sldId id="312" r:id="rId52"/>
    <p:sldId id="288" r:id="rId53"/>
    <p:sldId id="313" r:id="rId54"/>
    <p:sldId id="263" r:id="rId55"/>
    <p:sldId id="314" r:id="rId56"/>
    <p:sldId id="264" r:id="rId57"/>
    <p:sldId id="316" r:id="rId58"/>
    <p:sldId id="317" r:id="rId59"/>
    <p:sldId id="318" r:id="rId60"/>
    <p:sldId id="319" r:id="rId61"/>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9" autoAdjust="0"/>
    <p:restoredTop sz="94660"/>
  </p:normalViewPr>
  <p:slideViewPr>
    <p:cSldViewPr>
      <p:cViewPr>
        <p:scale>
          <a:sx n="100" d="100"/>
          <a:sy n="100" d="100"/>
        </p:scale>
        <p:origin x="546" y="-7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35A64C9-3627-415C-AAFA-C3176265E098}" type="datetimeFigureOut">
              <a:rPr lang="it-IT" smtClean="0"/>
              <a:t>15/11/2017</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7025CCD-BB7A-4E24-95E6-502FDC415D78}" type="slidenum">
              <a:rPr lang="it-IT" smtClean="0"/>
              <a:t>‹N›</a:t>
            </a:fld>
            <a:endParaRPr lang="it-IT"/>
          </a:p>
        </p:txBody>
      </p:sp>
    </p:spTree>
    <p:extLst>
      <p:ext uri="{BB962C8B-B14F-4D97-AF65-F5344CB8AC3E}">
        <p14:creationId xmlns:p14="http://schemas.microsoft.com/office/powerpoint/2010/main" val="166631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r>
              <a:rPr lang="it-IT"/>
              <a:t>Pasquale Natale</a:t>
            </a:r>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8317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r>
              <a:rPr lang="it-IT"/>
              <a:t>Pasquale Natale</a:t>
            </a:r>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1870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r>
              <a:rPr lang="it-IT"/>
              <a:t>Pasquale Natale</a:t>
            </a:r>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7750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r>
              <a:rPr lang="it-IT"/>
              <a:t>Pasquale Natale</a:t>
            </a:r>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239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r>
              <a:rPr lang="it-IT"/>
              <a:t>Pasquale Natale</a:t>
            </a:r>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779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r>
              <a:rPr lang="it-IT"/>
              <a:t>Pasquale Natale</a:t>
            </a:r>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71648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25/02/2015</a:t>
            </a:r>
          </a:p>
        </p:txBody>
      </p:sp>
      <p:sp>
        <p:nvSpPr>
          <p:cNvPr id="8" name="Segnaposto piè di pagina 7"/>
          <p:cNvSpPr>
            <a:spLocks noGrp="1"/>
          </p:cNvSpPr>
          <p:nvPr>
            <p:ph type="ftr" sz="quarter" idx="11"/>
          </p:nvPr>
        </p:nvSpPr>
        <p:spPr/>
        <p:txBody>
          <a:bodyPr/>
          <a:lstStyle/>
          <a:p>
            <a:r>
              <a:rPr lang="it-IT"/>
              <a:t>Pasquale Natale</a:t>
            </a:r>
          </a:p>
        </p:txBody>
      </p:sp>
      <p:sp>
        <p:nvSpPr>
          <p:cNvPr id="9" name="Segnaposto numero diapositiva 8"/>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4398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25/02/2015</a:t>
            </a:r>
          </a:p>
        </p:txBody>
      </p:sp>
      <p:sp>
        <p:nvSpPr>
          <p:cNvPr id="4" name="Segnaposto piè di pagina 3"/>
          <p:cNvSpPr>
            <a:spLocks noGrp="1"/>
          </p:cNvSpPr>
          <p:nvPr>
            <p:ph type="ftr" sz="quarter" idx="11"/>
          </p:nvPr>
        </p:nvSpPr>
        <p:spPr/>
        <p:txBody>
          <a:bodyPr/>
          <a:lstStyle/>
          <a:p>
            <a:r>
              <a:rPr lang="it-IT"/>
              <a:t>Pasquale Natale</a:t>
            </a:r>
          </a:p>
        </p:txBody>
      </p:sp>
      <p:sp>
        <p:nvSpPr>
          <p:cNvPr id="5" name="Segnaposto numero diapositiva 4"/>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511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25/02/2015</a:t>
            </a:r>
          </a:p>
        </p:txBody>
      </p:sp>
      <p:sp>
        <p:nvSpPr>
          <p:cNvPr id="3" name="Segnaposto piè di pagina 2"/>
          <p:cNvSpPr>
            <a:spLocks noGrp="1"/>
          </p:cNvSpPr>
          <p:nvPr>
            <p:ph type="ftr" sz="quarter" idx="11"/>
          </p:nvPr>
        </p:nvSpPr>
        <p:spPr/>
        <p:txBody>
          <a:bodyPr/>
          <a:lstStyle/>
          <a:p>
            <a:r>
              <a:rPr lang="it-IT"/>
              <a:t>Pasquale Natale</a:t>
            </a:r>
          </a:p>
        </p:txBody>
      </p:sp>
      <p:sp>
        <p:nvSpPr>
          <p:cNvPr id="4" name="Segnaposto numero diapositiva 3"/>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22508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r>
              <a:rPr lang="it-IT"/>
              <a:t>Pasquale Natale</a:t>
            </a:r>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380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r>
              <a:rPr lang="it-IT"/>
              <a:t>Pasquale Natale</a:t>
            </a:r>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06933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25/02/2015</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Pasquale Natale</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8A72-3DD7-42C3-AB6C-2FF2861DA9F6}" type="slidenum">
              <a:rPr lang="it-IT" smtClean="0"/>
              <a:t>‹N›</a:t>
            </a:fld>
            <a:endParaRPr lang="it-IT"/>
          </a:p>
        </p:txBody>
      </p:sp>
    </p:spTree>
    <p:extLst>
      <p:ext uri="{BB962C8B-B14F-4D97-AF65-F5344CB8AC3E}">
        <p14:creationId xmlns:p14="http://schemas.microsoft.com/office/powerpoint/2010/main" val="250284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26.png"/><Relationship Id="rId4" Type="http://schemas.openxmlformats.org/officeDocument/2006/relationships/image" Target="../media/image46.png"/><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6.emf"/></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5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a:t>Pasquale Natale</a:t>
            </a:r>
            <a:br>
              <a:rPr lang="it-IT" dirty="0"/>
            </a:br>
            <a:r>
              <a:rPr lang="it-IT" sz="3600" dirty="0"/>
              <a:t>Tutor: Diego </a:t>
            </a:r>
            <a:r>
              <a:rPr lang="it-IT" sz="3600" dirty="0" err="1"/>
              <a:t>Iannuzzi</a:t>
            </a:r>
            <a:br>
              <a:rPr lang="it-IT" sz="3600" dirty="0"/>
            </a:br>
            <a:r>
              <a:rPr lang="it-IT" sz="2700" dirty="0"/>
              <a:t>XXX </a:t>
            </a:r>
            <a:r>
              <a:rPr lang="it-IT" sz="2700" dirty="0" err="1"/>
              <a:t>Cycle</a:t>
            </a:r>
            <a:r>
              <a:rPr lang="it-IT" sz="2700" dirty="0"/>
              <a:t> - III </a:t>
            </a:r>
            <a:r>
              <a:rPr lang="it-IT" sz="2700" dirty="0" err="1"/>
              <a:t>year</a:t>
            </a:r>
            <a:r>
              <a:rPr lang="it-IT" sz="2700" dirty="0"/>
              <a:t> </a:t>
            </a:r>
            <a:r>
              <a:rPr lang="it-IT" sz="2700" dirty="0" err="1"/>
              <a:t>presentation</a:t>
            </a:r>
            <a:endParaRPr lang="it-IT" dirty="0"/>
          </a:p>
        </p:txBody>
      </p:sp>
      <p:sp>
        <p:nvSpPr>
          <p:cNvPr id="3" name="Sottotitolo 2"/>
          <p:cNvSpPr>
            <a:spLocks noGrp="1"/>
          </p:cNvSpPr>
          <p:nvPr>
            <p:ph type="subTitle" idx="1"/>
          </p:nvPr>
        </p:nvSpPr>
        <p:spPr>
          <a:xfrm>
            <a:off x="1371600" y="3717032"/>
            <a:ext cx="6400800" cy="1345704"/>
          </a:xfrm>
        </p:spPr>
        <p:txBody>
          <a:bodyPr>
            <a:normAutofit fontScale="70000" lnSpcReduction="20000"/>
          </a:bodyPr>
          <a:lstStyle/>
          <a:p>
            <a:endParaRPr lang="it-IT" dirty="0"/>
          </a:p>
          <a:p>
            <a:r>
              <a:rPr lang="en-US" dirty="0"/>
              <a:t> </a:t>
            </a:r>
            <a:r>
              <a:rPr lang="en-US" b="1" i="1" dirty="0"/>
              <a:t>Energy Management Strategies of Wayside Supercapacitor-based Storage Systems for DC Urban Railway Networks </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941169"/>
            <a:ext cx="6336704" cy="111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74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224" y="-123994"/>
            <a:ext cx="8229600" cy="1584176"/>
          </a:xfrm>
        </p:spPr>
        <p:txBody>
          <a:bodyPr>
            <a:normAutofit/>
          </a:bodyPr>
          <a:lstStyle/>
          <a:p>
            <a:r>
              <a:rPr lang="en-US" dirty="0"/>
              <a:t>Energy saving requirements in urban railway systems</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10</a:t>
            </a:fld>
            <a:endParaRPr lang="it-IT" dirty="0"/>
          </a:p>
        </p:txBody>
      </p:sp>
      <p:sp>
        <p:nvSpPr>
          <p:cNvPr id="11" name="Callout con freccia in giù 2">
            <a:extLst>
              <a:ext uri="{FF2B5EF4-FFF2-40B4-BE49-F238E27FC236}">
                <a16:creationId xmlns:a16="http://schemas.microsoft.com/office/drawing/2014/main" id="{197B55A8-1DD7-4131-A35D-FE79E0707DDB}"/>
              </a:ext>
            </a:extLst>
          </p:cNvPr>
          <p:cNvSpPr/>
          <p:nvPr/>
        </p:nvSpPr>
        <p:spPr>
          <a:xfrm>
            <a:off x="2312445" y="1429878"/>
            <a:ext cx="1872208" cy="1928727"/>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  CO</a:t>
            </a:r>
            <a:r>
              <a:rPr lang="en-US" sz="1100" b="1" baseline="-25000" dirty="0"/>
              <a:t>2</a:t>
            </a:r>
            <a:r>
              <a:rPr lang="en-US" sz="1400" b="1" baseline="-25000" dirty="0"/>
              <a:t> </a:t>
            </a:r>
            <a:r>
              <a:rPr lang="en-US" sz="1050" b="1" baseline="-25000" dirty="0"/>
              <a:t> </a:t>
            </a:r>
            <a:r>
              <a:rPr lang="en-US" sz="1600" b="1" dirty="0"/>
              <a:t>reduction policies </a:t>
            </a:r>
          </a:p>
        </p:txBody>
      </p:sp>
      <p:sp>
        <p:nvSpPr>
          <p:cNvPr id="12" name="Callout con freccia in giù 8">
            <a:extLst>
              <a:ext uri="{FF2B5EF4-FFF2-40B4-BE49-F238E27FC236}">
                <a16:creationId xmlns:a16="http://schemas.microsoft.com/office/drawing/2014/main" id="{94F85B48-2A22-4E54-8088-414D04F4B390}"/>
              </a:ext>
            </a:extLst>
          </p:cNvPr>
          <p:cNvSpPr/>
          <p:nvPr/>
        </p:nvSpPr>
        <p:spPr>
          <a:xfrm>
            <a:off x="5984989" y="1429878"/>
            <a:ext cx="1872208" cy="1928727"/>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Energy system analysis during the whole  lifecycle </a:t>
            </a:r>
          </a:p>
        </p:txBody>
      </p:sp>
      <p:sp>
        <p:nvSpPr>
          <p:cNvPr id="13" name="Rettangolo arrotondato 4">
            <a:extLst>
              <a:ext uri="{FF2B5EF4-FFF2-40B4-BE49-F238E27FC236}">
                <a16:creationId xmlns:a16="http://schemas.microsoft.com/office/drawing/2014/main" id="{2F265505-4E1F-4425-9B2F-18F82418EC86}"/>
              </a:ext>
            </a:extLst>
          </p:cNvPr>
          <p:cNvSpPr/>
          <p:nvPr/>
        </p:nvSpPr>
        <p:spPr>
          <a:xfrm>
            <a:off x="1835696" y="3358605"/>
            <a:ext cx="6552728"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800" b="1" dirty="0"/>
              <a:t>New </a:t>
            </a:r>
            <a:r>
              <a:rPr lang="en-US" sz="1800" b="1" dirty="0"/>
              <a:t>requirements</a:t>
            </a:r>
            <a:r>
              <a:rPr lang="it-IT" sz="1800" b="1" dirty="0"/>
              <a:t> in </a:t>
            </a:r>
            <a:r>
              <a:rPr lang="en-US" sz="1800" b="1" dirty="0"/>
              <a:t>tenders  in which rail companies are involved  and an increasingly receptive market for solutions related to energy saving</a:t>
            </a:r>
            <a:endParaRPr lang="it-IT" sz="1800" b="1" dirty="0"/>
          </a:p>
        </p:txBody>
      </p:sp>
      <p:sp>
        <p:nvSpPr>
          <p:cNvPr id="14" name="Freccia circolare a destra 13">
            <a:extLst>
              <a:ext uri="{FF2B5EF4-FFF2-40B4-BE49-F238E27FC236}">
                <a16:creationId xmlns:a16="http://schemas.microsoft.com/office/drawing/2014/main" id="{C1C348E3-8EB3-4064-A564-9180DF36EB38}"/>
              </a:ext>
            </a:extLst>
          </p:cNvPr>
          <p:cNvSpPr/>
          <p:nvPr/>
        </p:nvSpPr>
        <p:spPr>
          <a:xfrm>
            <a:off x="1214931" y="4150693"/>
            <a:ext cx="620765" cy="1584176"/>
          </a:xfrm>
          <a:prstGeom prst="curv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solidFill>
                <a:schemeClr val="tx1"/>
              </a:solidFill>
            </a:endParaRPr>
          </a:p>
        </p:txBody>
      </p:sp>
      <p:sp>
        <p:nvSpPr>
          <p:cNvPr id="15" name="Freccia circolare a sinistra 14">
            <a:extLst>
              <a:ext uri="{FF2B5EF4-FFF2-40B4-BE49-F238E27FC236}">
                <a16:creationId xmlns:a16="http://schemas.microsoft.com/office/drawing/2014/main" id="{5A6A7DDA-A0B1-425E-BEC6-287BA8CCAA5A}"/>
              </a:ext>
            </a:extLst>
          </p:cNvPr>
          <p:cNvSpPr/>
          <p:nvPr/>
        </p:nvSpPr>
        <p:spPr>
          <a:xfrm>
            <a:off x="8388424" y="4078685"/>
            <a:ext cx="648072" cy="1584176"/>
          </a:xfrm>
          <a:prstGeom prst="curved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solidFill>
                <a:schemeClr val="tx1"/>
              </a:solidFill>
            </a:endParaRPr>
          </a:p>
        </p:txBody>
      </p:sp>
      <p:sp>
        <p:nvSpPr>
          <p:cNvPr id="16" name="Rettangolo arrotondato 13">
            <a:extLst>
              <a:ext uri="{FF2B5EF4-FFF2-40B4-BE49-F238E27FC236}">
                <a16:creationId xmlns:a16="http://schemas.microsoft.com/office/drawing/2014/main" id="{F14AD844-0B3C-4DB4-B45F-F5DA61F8BB5B}"/>
              </a:ext>
            </a:extLst>
          </p:cNvPr>
          <p:cNvSpPr/>
          <p:nvPr/>
        </p:nvSpPr>
        <p:spPr>
          <a:xfrm>
            <a:off x="1966903" y="5086797"/>
            <a:ext cx="6349513" cy="86409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a:t>Research and Development activities  on energy saving measures (Horizon 2020)</a:t>
            </a:r>
          </a:p>
        </p:txBody>
      </p:sp>
    </p:spTree>
    <p:extLst>
      <p:ext uri="{BB962C8B-B14F-4D97-AF65-F5344CB8AC3E}">
        <p14:creationId xmlns:p14="http://schemas.microsoft.com/office/powerpoint/2010/main" val="20451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705"/>
            <a:ext cx="8229600" cy="912543"/>
          </a:xfrm>
        </p:spPr>
        <p:txBody>
          <a:bodyPr>
            <a:normAutofit/>
          </a:bodyPr>
          <a:lstStyle/>
          <a:p>
            <a:r>
              <a:rPr lang="en-US" dirty="0"/>
              <a:t>Urban railway systems (UNI-8379)</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11</a:t>
            </a:fld>
            <a:endParaRPr lang="it-IT" dirty="0"/>
          </a:p>
        </p:txBody>
      </p:sp>
      <p:sp>
        <p:nvSpPr>
          <p:cNvPr id="17" name="Text Box 33">
            <a:extLst>
              <a:ext uri="{FF2B5EF4-FFF2-40B4-BE49-F238E27FC236}">
                <a16:creationId xmlns:a16="http://schemas.microsoft.com/office/drawing/2014/main" id="{76BEAB8E-C71D-4956-8E87-AE2FD01FCCBF}"/>
              </a:ext>
            </a:extLst>
          </p:cNvPr>
          <p:cNvSpPr txBox="1">
            <a:spLocks noChangeArrowheads="1"/>
          </p:cNvSpPr>
          <p:nvPr/>
        </p:nvSpPr>
        <p:spPr bwMode="auto">
          <a:xfrm>
            <a:off x="-10962" y="799119"/>
            <a:ext cx="5990403" cy="4493538"/>
          </a:xfrm>
          <a:prstGeom prst="rect">
            <a:avLst/>
          </a:prstGeom>
          <a:noFill/>
          <a:ln w="3175" cap="rnd">
            <a:noFill/>
            <a:miter lim="800000"/>
            <a:headEnd/>
            <a:tailEnd/>
          </a:ln>
        </p:spPr>
        <p:txBody>
          <a:bodyPr wrap="square">
            <a:spAutoFit/>
          </a:bodyPr>
          <a:lstStyle/>
          <a:p>
            <a:pPr marL="285750" indent="-285750">
              <a:spcBef>
                <a:spcPct val="30000"/>
              </a:spcBef>
              <a:buFont typeface="Wingdings" panose="05000000000000000000" pitchFamily="2" charset="2"/>
              <a:buChar char="Ø"/>
            </a:pPr>
            <a:r>
              <a:rPr lang="en-US" b="1" i="1" dirty="0">
                <a:solidFill>
                  <a:srgbClr val="0070C0"/>
                </a:solidFill>
              </a:rPr>
              <a:t>Regular Rapid Transit or Metro-Railway (RRT): </a:t>
            </a:r>
            <a:r>
              <a:rPr lang="en-US" dirty="0"/>
              <a:t>mass passenger </a:t>
            </a:r>
            <a:r>
              <a:rPr lang="en-US" b="1" dirty="0"/>
              <a:t>rapid </a:t>
            </a:r>
            <a:r>
              <a:rPr lang="en-US" dirty="0"/>
              <a:t>transport system, with </a:t>
            </a:r>
            <a:r>
              <a:rPr lang="en-US" b="1" dirty="0"/>
              <a:t>high capacity and frequency </a:t>
            </a:r>
            <a:r>
              <a:rPr lang="en-US" dirty="0"/>
              <a:t>in urban areas, consisting of vehicles propelled or driven by power cars, with </a:t>
            </a:r>
            <a:r>
              <a:rPr lang="en-US" b="1" dirty="0"/>
              <a:t>guided way, </a:t>
            </a:r>
            <a:r>
              <a:rPr lang="en-US" dirty="0"/>
              <a:t>circulation </a:t>
            </a:r>
            <a:r>
              <a:rPr lang="en-US" b="1" dirty="0"/>
              <a:t>regulated by signals </a:t>
            </a:r>
            <a:r>
              <a:rPr lang="en-US" dirty="0"/>
              <a:t>and </a:t>
            </a:r>
            <a:r>
              <a:rPr lang="en-US" b="1" dirty="0"/>
              <a:t>completely independent by other traffic.</a:t>
            </a:r>
          </a:p>
          <a:p>
            <a:pPr marL="285750" indent="-285750">
              <a:spcBef>
                <a:spcPct val="30000"/>
              </a:spcBef>
              <a:buFont typeface="Wingdings" panose="05000000000000000000" pitchFamily="2" charset="2"/>
              <a:buChar char="Ø"/>
            </a:pPr>
            <a:r>
              <a:rPr lang="en-US" b="1" i="1" dirty="0">
                <a:solidFill>
                  <a:srgbClr val="0070C0"/>
                </a:solidFill>
              </a:rPr>
              <a:t>Light Rail Transit (LRT)</a:t>
            </a:r>
            <a:r>
              <a:rPr lang="en-US" i="1" dirty="0">
                <a:solidFill>
                  <a:srgbClr val="0070C0"/>
                </a:solidFill>
              </a:rPr>
              <a:t>: </a:t>
            </a:r>
            <a:r>
              <a:rPr lang="en-US" dirty="0"/>
              <a:t>mass passenger rapid transport system that, while maintaining the same features of a RRT, has a </a:t>
            </a:r>
            <a:r>
              <a:rPr lang="en-US" b="1" dirty="0"/>
              <a:t>reduced hourly capacity</a:t>
            </a:r>
            <a:r>
              <a:rPr lang="en-US" dirty="0"/>
              <a:t>, due to reduced seat capacity of trains, both for dimension of the single car and for the train composition. It utilizes </a:t>
            </a:r>
            <a:r>
              <a:rPr lang="en-US" b="1" dirty="0"/>
              <a:t>less massive (“light”) equipment and infrastructure </a:t>
            </a:r>
            <a:r>
              <a:rPr lang="en-US" dirty="0"/>
              <a:t>with to respect those used for metro systems and is classified as </a:t>
            </a:r>
            <a:r>
              <a:rPr lang="en-US" b="1" dirty="0"/>
              <a:t>semi-segregated systems.</a:t>
            </a:r>
          </a:p>
          <a:p>
            <a:pPr>
              <a:spcBef>
                <a:spcPct val="30000"/>
              </a:spcBef>
            </a:pPr>
            <a:endParaRPr lang="en-US" altLang="ja-JP" sz="2200" b="1" dirty="0">
              <a:latin typeface="Arial" charset="0"/>
            </a:endParaRPr>
          </a:p>
        </p:txBody>
      </p:sp>
      <p:pic>
        <p:nvPicPr>
          <p:cNvPr id="3" name="Immagine 2">
            <a:extLst>
              <a:ext uri="{FF2B5EF4-FFF2-40B4-BE49-F238E27FC236}">
                <a16:creationId xmlns:a16="http://schemas.microsoft.com/office/drawing/2014/main" id="{3CA5B6B1-6185-4EF3-A40F-0EF7B99F3311}"/>
              </a:ext>
            </a:extLst>
          </p:cNvPr>
          <p:cNvPicPr>
            <a:picLocks noChangeAspect="1"/>
          </p:cNvPicPr>
          <p:nvPr/>
        </p:nvPicPr>
        <p:blipFill>
          <a:blip r:embed="rId3"/>
          <a:stretch>
            <a:fillRect/>
          </a:stretch>
        </p:blipFill>
        <p:spPr>
          <a:xfrm>
            <a:off x="6019800" y="800276"/>
            <a:ext cx="2702024" cy="1661462"/>
          </a:xfrm>
          <a:prstGeom prst="rect">
            <a:avLst/>
          </a:prstGeom>
        </p:spPr>
      </p:pic>
      <p:sp>
        <p:nvSpPr>
          <p:cNvPr id="18" name="Text Box 33">
            <a:extLst>
              <a:ext uri="{FF2B5EF4-FFF2-40B4-BE49-F238E27FC236}">
                <a16:creationId xmlns:a16="http://schemas.microsoft.com/office/drawing/2014/main" id="{D751C250-FB7D-4B6A-B77B-11BF061304F7}"/>
              </a:ext>
            </a:extLst>
          </p:cNvPr>
          <p:cNvSpPr txBox="1">
            <a:spLocks noChangeArrowheads="1"/>
          </p:cNvSpPr>
          <p:nvPr/>
        </p:nvSpPr>
        <p:spPr bwMode="auto">
          <a:xfrm>
            <a:off x="1637250" y="4635794"/>
            <a:ext cx="5223865" cy="1754326"/>
          </a:xfrm>
          <a:prstGeom prst="rect">
            <a:avLst/>
          </a:prstGeom>
          <a:noFill/>
          <a:ln w="3175" cap="rnd">
            <a:noFill/>
            <a:miter lim="800000"/>
            <a:headEnd/>
            <a:tailEnd/>
          </a:ln>
        </p:spPr>
        <p:txBody>
          <a:bodyPr wrap="square">
            <a:spAutoFit/>
          </a:bodyPr>
          <a:lstStyle/>
          <a:p>
            <a:pPr marL="285750" indent="-285750">
              <a:spcBef>
                <a:spcPct val="30000"/>
              </a:spcBef>
              <a:buFont typeface="Wingdings" panose="05000000000000000000" pitchFamily="2" charset="2"/>
              <a:buChar char="Ø"/>
            </a:pPr>
            <a:r>
              <a:rPr lang="en-US" b="1" i="1" dirty="0">
                <a:solidFill>
                  <a:schemeClr val="accent1"/>
                </a:solidFill>
              </a:rPr>
              <a:t>Tramway</a:t>
            </a:r>
            <a:r>
              <a:rPr lang="en-US" dirty="0">
                <a:solidFill>
                  <a:schemeClr val="accent1"/>
                </a:solidFill>
              </a:rPr>
              <a:t>: </a:t>
            </a:r>
            <a:r>
              <a:rPr lang="en-US" dirty="0"/>
              <a:t>passenger transport system in urban areas and/or metropolitan areas</a:t>
            </a:r>
            <a:r>
              <a:rPr lang="en-US" i="1" dirty="0"/>
              <a:t>, </a:t>
            </a:r>
            <a:r>
              <a:rPr lang="en-US" dirty="0"/>
              <a:t>consisting of vehicles propelled or driven by power cars, with guided way, </a:t>
            </a:r>
            <a:r>
              <a:rPr lang="en-US" b="1" dirty="0"/>
              <a:t>generally on public roads and then subjected to the Road Code </a:t>
            </a:r>
            <a:r>
              <a:rPr lang="en-US" dirty="0"/>
              <a:t>and therefore with driving by sight </a:t>
            </a:r>
            <a:endParaRPr lang="en-US" altLang="ja-JP" sz="2200" b="1" dirty="0">
              <a:latin typeface="Arial" charset="0"/>
            </a:endParaRPr>
          </a:p>
        </p:txBody>
      </p:sp>
      <p:pic>
        <p:nvPicPr>
          <p:cNvPr id="5" name="Immagine 4">
            <a:extLst>
              <a:ext uri="{FF2B5EF4-FFF2-40B4-BE49-F238E27FC236}">
                <a16:creationId xmlns:a16="http://schemas.microsoft.com/office/drawing/2014/main" id="{6F1F5EAC-F0A5-483B-8B35-71F58BE7536B}"/>
              </a:ext>
            </a:extLst>
          </p:cNvPr>
          <p:cNvPicPr>
            <a:picLocks noChangeAspect="1"/>
          </p:cNvPicPr>
          <p:nvPr/>
        </p:nvPicPr>
        <p:blipFill>
          <a:blip r:embed="rId4"/>
          <a:stretch>
            <a:fillRect/>
          </a:stretch>
        </p:blipFill>
        <p:spPr>
          <a:xfrm>
            <a:off x="6019800" y="2623461"/>
            <a:ext cx="2814261" cy="1893760"/>
          </a:xfrm>
          <a:prstGeom prst="rect">
            <a:avLst/>
          </a:prstGeom>
        </p:spPr>
      </p:pic>
      <p:pic>
        <p:nvPicPr>
          <p:cNvPr id="8" name="Immagine 7">
            <a:extLst>
              <a:ext uri="{FF2B5EF4-FFF2-40B4-BE49-F238E27FC236}">
                <a16:creationId xmlns:a16="http://schemas.microsoft.com/office/drawing/2014/main" id="{69EC5409-0BC2-409B-910D-15C24155110B}"/>
              </a:ext>
            </a:extLst>
          </p:cNvPr>
          <p:cNvPicPr>
            <a:picLocks noChangeAspect="1"/>
          </p:cNvPicPr>
          <p:nvPr/>
        </p:nvPicPr>
        <p:blipFill>
          <a:blip r:embed="rId5"/>
          <a:stretch>
            <a:fillRect/>
          </a:stretch>
        </p:blipFill>
        <p:spPr>
          <a:xfrm>
            <a:off x="6569409" y="4742436"/>
            <a:ext cx="2495226" cy="1494876"/>
          </a:xfrm>
          <a:prstGeom prst="rect">
            <a:avLst/>
          </a:prstGeom>
        </p:spPr>
      </p:pic>
    </p:spTree>
    <p:extLst>
      <p:ext uri="{BB962C8B-B14F-4D97-AF65-F5344CB8AC3E}">
        <p14:creationId xmlns:p14="http://schemas.microsoft.com/office/powerpoint/2010/main" val="326605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latin typeface="Times New Roman" pitchFamily="18" charset="0"/>
                <a:cs typeface="Times New Roman" pitchFamily="18" charset="0"/>
              </a:rPr>
              <a:t>Pasquale Natale</a:t>
            </a:r>
            <a:endParaRPr lang="it-IT" dirty="0">
              <a:latin typeface="Times New Roman" pitchFamily="18" charset="0"/>
              <a:cs typeface="Times New Roman" pitchFamily="18" charset="0"/>
            </a:endParaRPr>
          </a:p>
        </p:txBody>
      </p:sp>
      <p:sp>
        <p:nvSpPr>
          <p:cNvPr id="7" name="Segnaposto numero diapositiva 6"/>
          <p:cNvSpPr>
            <a:spLocks noGrp="1"/>
          </p:cNvSpPr>
          <p:nvPr>
            <p:ph type="sldNum" sz="quarter" idx="12"/>
          </p:nvPr>
        </p:nvSpPr>
        <p:spPr/>
        <p:txBody>
          <a:bodyPr/>
          <a:lstStyle/>
          <a:p>
            <a:fld id="{26848A72-3DD7-42C3-AB6C-2FF2861DA9F6}" type="slidenum">
              <a:rPr lang="it-IT" smtClean="0"/>
              <a:pPr/>
              <a:t>12</a:t>
            </a:fld>
            <a:endParaRPr lang="it-IT"/>
          </a:p>
        </p:txBody>
      </p:sp>
      <p:sp>
        <p:nvSpPr>
          <p:cNvPr id="9" name="CasellaDiTesto 8">
            <a:extLst>
              <a:ext uri="{FF2B5EF4-FFF2-40B4-BE49-F238E27FC236}">
                <a16:creationId xmlns:a16="http://schemas.microsoft.com/office/drawing/2014/main" id="{64377AB3-4834-4D1A-B289-25F69EF2D0FD}"/>
              </a:ext>
            </a:extLst>
          </p:cNvPr>
          <p:cNvSpPr txBox="1"/>
          <p:nvPr/>
        </p:nvSpPr>
        <p:spPr>
          <a:xfrm>
            <a:off x="971599" y="3140968"/>
            <a:ext cx="7200800" cy="1754316"/>
          </a:xfrm>
          <a:prstGeom prst="rect">
            <a:avLst/>
          </a:prstGeom>
        </p:spPr>
        <p:txBody>
          <a:bodyPr wrap="square" lIns="91429" tIns="45715" rIns="91429" bIns="45715" rtlCol="0">
            <a:spAutoFit/>
          </a:bodyPr>
          <a:lstStyle/>
          <a:p>
            <a:pPr marL="914400" indent="-914400" algn="ctr">
              <a:buFont typeface="+mj-lt"/>
              <a:buAutoNum type="arabicPeriod" startAt="2"/>
            </a:pPr>
            <a:r>
              <a:rPr lang="en-GB" sz="5400" b="1" dirty="0">
                <a:solidFill>
                  <a:schemeClr val="tx1">
                    <a:lumMod val="65000"/>
                    <a:lumOff val="35000"/>
                  </a:schemeClr>
                </a:solidFill>
              </a:rPr>
              <a:t>Energy efficiency measures</a:t>
            </a:r>
          </a:p>
        </p:txBody>
      </p:sp>
      <p:pic>
        <p:nvPicPr>
          <p:cNvPr id="8" name="Immagine 7">
            <a:extLst>
              <a:ext uri="{FF2B5EF4-FFF2-40B4-BE49-F238E27FC236}">
                <a16:creationId xmlns:a16="http://schemas.microsoft.com/office/drawing/2014/main" id="{774A138E-4567-4766-BED5-5CA7F8B6D1FC}"/>
              </a:ext>
            </a:extLst>
          </p:cNvPr>
          <p:cNvPicPr>
            <a:picLocks noChangeAspect="1"/>
          </p:cNvPicPr>
          <p:nvPr/>
        </p:nvPicPr>
        <p:blipFill>
          <a:blip r:embed="rId3"/>
          <a:stretch>
            <a:fillRect/>
          </a:stretch>
        </p:blipFill>
        <p:spPr>
          <a:xfrm>
            <a:off x="1371322" y="178172"/>
            <a:ext cx="6401355" cy="1816765"/>
          </a:xfrm>
          <a:prstGeom prst="rect">
            <a:avLst/>
          </a:prstGeom>
        </p:spPr>
      </p:pic>
    </p:spTree>
    <p:extLst>
      <p:ext uri="{BB962C8B-B14F-4D97-AF65-F5344CB8AC3E}">
        <p14:creationId xmlns:p14="http://schemas.microsoft.com/office/powerpoint/2010/main" val="149998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3AE32E2F-9355-46EB-A980-0667D7E5A518}"/>
              </a:ext>
            </a:extLst>
          </p:cNvPr>
          <p:cNvPicPr>
            <a:picLocks noChangeAspect="1"/>
          </p:cNvPicPr>
          <p:nvPr/>
        </p:nvPicPr>
        <p:blipFill>
          <a:blip r:embed="rId2"/>
          <a:stretch>
            <a:fillRect/>
          </a:stretch>
        </p:blipFill>
        <p:spPr>
          <a:xfrm>
            <a:off x="2051720" y="3268875"/>
            <a:ext cx="6392017" cy="3333562"/>
          </a:xfrm>
          <a:prstGeom prst="rect">
            <a:avLst/>
          </a:prstGeom>
        </p:spPr>
      </p:pic>
      <p:sp>
        <p:nvSpPr>
          <p:cNvPr id="2" name="Titolo 1"/>
          <p:cNvSpPr>
            <a:spLocks noGrp="1"/>
          </p:cNvSpPr>
          <p:nvPr>
            <p:ph type="title"/>
          </p:nvPr>
        </p:nvSpPr>
        <p:spPr>
          <a:xfrm>
            <a:off x="457200" y="-7705"/>
            <a:ext cx="8229600" cy="912543"/>
          </a:xfrm>
        </p:spPr>
        <p:txBody>
          <a:bodyPr>
            <a:normAutofit/>
          </a:bodyPr>
          <a:lstStyle/>
          <a:p>
            <a:r>
              <a:rPr lang="en-US" dirty="0"/>
              <a:t>System energy flows analysis</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13</a:t>
            </a:fld>
            <a:endParaRPr lang="it-IT" dirty="0"/>
          </a:p>
        </p:txBody>
      </p:sp>
      <p:sp>
        <p:nvSpPr>
          <p:cNvPr id="11" name="Rettangolo arrotondato 7">
            <a:extLst>
              <a:ext uri="{FF2B5EF4-FFF2-40B4-BE49-F238E27FC236}">
                <a16:creationId xmlns:a16="http://schemas.microsoft.com/office/drawing/2014/main" id="{A80F5902-099F-4F1B-BEF3-572B7E343B89}"/>
              </a:ext>
            </a:extLst>
          </p:cNvPr>
          <p:cNvSpPr/>
          <p:nvPr/>
        </p:nvSpPr>
        <p:spPr>
          <a:xfrm>
            <a:off x="6355647" y="1180123"/>
            <a:ext cx="2366177" cy="13201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Non –traction: depots, stations, </a:t>
            </a:r>
            <a:r>
              <a:rPr lang="en-US" b="1" dirty="0" err="1"/>
              <a:t>etc</a:t>
            </a:r>
            <a:r>
              <a:rPr lang="en-US" b="1" dirty="0"/>
              <a:t> </a:t>
            </a:r>
          </a:p>
        </p:txBody>
      </p:sp>
      <p:sp>
        <p:nvSpPr>
          <p:cNvPr id="14" name="Callout: freccia bidirezionale orizzontale 13">
            <a:extLst>
              <a:ext uri="{FF2B5EF4-FFF2-40B4-BE49-F238E27FC236}">
                <a16:creationId xmlns:a16="http://schemas.microsoft.com/office/drawing/2014/main" id="{EFB6ECF0-DBF0-4AF5-ACEC-D2E21F4B66C6}"/>
              </a:ext>
            </a:extLst>
          </p:cNvPr>
          <p:cNvSpPr/>
          <p:nvPr/>
        </p:nvSpPr>
        <p:spPr>
          <a:xfrm>
            <a:off x="2699792" y="1001011"/>
            <a:ext cx="3515903" cy="1678368"/>
          </a:xfrm>
          <a:prstGeom prst="lef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Energy consumption in urban rail systems</a:t>
            </a:r>
          </a:p>
        </p:txBody>
      </p:sp>
      <p:sp>
        <p:nvSpPr>
          <p:cNvPr id="15" name="Rettangolo arrotondato 7">
            <a:extLst>
              <a:ext uri="{FF2B5EF4-FFF2-40B4-BE49-F238E27FC236}">
                <a16:creationId xmlns:a16="http://schemas.microsoft.com/office/drawing/2014/main" id="{7237704E-FB57-4B8B-B3FD-C434E5484901}"/>
              </a:ext>
            </a:extLst>
          </p:cNvPr>
          <p:cNvSpPr/>
          <p:nvPr/>
        </p:nvSpPr>
        <p:spPr>
          <a:xfrm>
            <a:off x="372695" y="1267737"/>
            <a:ext cx="2209666" cy="13201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Traction: energy required to operate the rolling stock (propulsion and auxiliaries)</a:t>
            </a:r>
          </a:p>
        </p:txBody>
      </p:sp>
      <p:sp>
        <p:nvSpPr>
          <p:cNvPr id="20" name="Freccia a destra 19">
            <a:extLst>
              <a:ext uri="{FF2B5EF4-FFF2-40B4-BE49-F238E27FC236}">
                <a16:creationId xmlns:a16="http://schemas.microsoft.com/office/drawing/2014/main" id="{E4407565-5E52-4EC1-B710-E987DFDFD6FE}"/>
              </a:ext>
            </a:extLst>
          </p:cNvPr>
          <p:cNvSpPr/>
          <p:nvPr/>
        </p:nvSpPr>
        <p:spPr>
          <a:xfrm rot="5400000">
            <a:off x="4133707" y="2703544"/>
            <a:ext cx="648072" cy="792088"/>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5535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B810127-A9D2-4EB2-9DF3-57D39380C345}"/>
              </a:ext>
            </a:extLst>
          </p:cNvPr>
          <p:cNvPicPr>
            <a:picLocks noChangeAspect="1"/>
          </p:cNvPicPr>
          <p:nvPr/>
        </p:nvPicPr>
        <p:blipFill>
          <a:blip r:embed="rId2"/>
          <a:stretch>
            <a:fillRect/>
          </a:stretch>
        </p:blipFill>
        <p:spPr>
          <a:xfrm>
            <a:off x="1403648" y="692987"/>
            <a:ext cx="7013018" cy="5584146"/>
          </a:xfrm>
          <a:prstGeom prst="rect">
            <a:avLst/>
          </a:prstGeom>
        </p:spPr>
      </p:pic>
      <p:sp>
        <p:nvSpPr>
          <p:cNvPr id="2" name="Titolo 1"/>
          <p:cNvSpPr>
            <a:spLocks noGrp="1"/>
          </p:cNvSpPr>
          <p:nvPr>
            <p:ph type="title"/>
          </p:nvPr>
        </p:nvSpPr>
        <p:spPr>
          <a:xfrm>
            <a:off x="457200" y="-7705"/>
            <a:ext cx="8229600" cy="912543"/>
          </a:xfrm>
        </p:spPr>
        <p:txBody>
          <a:bodyPr>
            <a:normAutofit/>
          </a:bodyPr>
          <a:lstStyle/>
          <a:p>
            <a:r>
              <a:rPr lang="en-US" dirty="0"/>
              <a:t>Traction Energy flows </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14</a:t>
            </a:fld>
            <a:endParaRPr lang="it-IT" dirty="0"/>
          </a:p>
        </p:txBody>
      </p:sp>
      <p:sp>
        <p:nvSpPr>
          <p:cNvPr id="5" name="Rettangolo 4">
            <a:extLst>
              <a:ext uri="{FF2B5EF4-FFF2-40B4-BE49-F238E27FC236}">
                <a16:creationId xmlns:a16="http://schemas.microsoft.com/office/drawing/2014/main" id="{1BC23B93-9708-4784-881E-225D425DE0DB}"/>
              </a:ext>
            </a:extLst>
          </p:cNvPr>
          <p:cNvSpPr/>
          <p:nvPr/>
        </p:nvSpPr>
        <p:spPr>
          <a:xfrm>
            <a:off x="5295251" y="5292530"/>
            <a:ext cx="2232248" cy="682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relaxedInset"/>
            </a:sp3d>
          </a:bodyPr>
          <a:lstStyle/>
          <a:p>
            <a:pPr algn="ctr"/>
            <a:endParaRPr lang="it-IT"/>
          </a:p>
        </p:txBody>
      </p:sp>
    </p:spTree>
    <p:extLst>
      <p:ext uri="{BB962C8B-B14F-4D97-AF65-F5344CB8AC3E}">
        <p14:creationId xmlns:p14="http://schemas.microsoft.com/office/powerpoint/2010/main" val="115874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0A8BF39-6440-4705-B816-B843AEE0147B}"/>
              </a:ext>
            </a:extLst>
          </p:cNvPr>
          <p:cNvPicPr>
            <a:picLocks noChangeAspect="1"/>
          </p:cNvPicPr>
          <p:nvPr/>
        </p:nvPicPr>
        <p:blipFill>
          <a:blip r:embed="rId2"/>
          <a:stretch>
            <a:fillRect/>
          </a:stretch>
        </p:blipFill>
        <p:spPr>
          <a:xfrm>
            <a:off x="1331640" y="713814"/>
            <a:ext cx="7714429" cy="5523498"/>
          </a:xfrm>
          <a:prstGeom prst="rect">
            <a:avLst/>
          </a:prstGeom>
        </p:spPr>
      </p:pic>
      <p:sp>
        <p:nvSpPr>
          <p:cNvPr id="2" name="Titolo 1"/>
          <p:cNvSpPr>
            <a:spLocks noGrp="1"/>
          </p:cNvSpPr>
          <p:nvPr>
            <p:ph type="title"/>
          </p:nvPr>
        </p:nvSpPr>
        <p:spPr>
          <a:xfrm>
            <a:off x="457200" y="-7705"/>
            <a:ext cx="8229600" cy="912543"/>
          </a:xfrm>
        </p:spPr>
        <p:txBody>
          <a:bodyPr>
            <a:normAutofit/>
          </a:bodyPr>
          <a:lstStyle/>
          <a:p>
            <a:r>
              <a:rPr lang="en-US" dirty="0"/>
              <a:t>Energy-efficiency strategies</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15</a:t>
            </a:fld>
            <a:endParaRPr lang="it-IT" dirty="0"/>
          </a:p>
        </p:txBody>
      </p:sp>
    </p:spTree>
    <p:extLst>
      <p:ext uri="{BB962C8B-B14F-4D97-AF65-F5344CB8AC3E}">
        <p14:creationId xmlns:p14="http://schemas.microsoft.com/office/powerpoint/2010/main" val="373667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B3F62BB-21B9-4345-863A-3EC1FCB11B53}"/>
              </a:ext>
            </a:extLst>
          </p:cNvPr>
          <p:cNvPicPr>
            <a:picLocks noChangeAspect="1"/>
          </p:cNvPicPr>
          <p:nvPr/>
        </p:nvPicPr>
        <p:blipFill>
          <a:blip r:embed="rId2"/>
          <a:stretch>
            <a:fillRect/>
          </a:stretch>
        </p:blipFill>
        <p:spPr>
          <a:xfrm rot="5400000">
            <a:off x="1737842" y="-786454"/>
            <a:ext cx="5668316" cy="8662844"/>
          </a:xfrm>
          <a:prstGeom prst="rect">
            <a:avLst/>
          </a:prstGeom>
        </p:spPr>
      </p:pic>
      <p:sp>
        <p:nvSpPr>
          <p:cNvPr id="2" name="Titolo 1"/>
          <p:cNvSpPr>
            <a:spLocks noGrp="1"/>
          </p:cNvSpPr>
          <p:nvPr>
            <p:ph type="title"/>
          </p:nvPr>
        </p:nvSpPr>
        <p:spPr>
          <a:xfrm>
            <a:off x="457200" y="-7705"/>
            <a:ext cx="8229600" cy="912543"/>
          </a:xfrm>
        </p:spPr>
        <p:txBody>
          <a:bodyPr>
            <a:normAutofit/>
          </a:bodyPr>
          <a:lstStyle/>
          <a:p>
            <a:r>
              <a:rPr lang="en-US" dirty="0"/>
              <a:t>Energy-efficiency strategies/2</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16</a:t>
            </a:fld>
            <a:endParaRPr lang="it-IT" dirty="0"/>
          </a:p>
        </p:txBody>
      </p:sp>
      <p:sp>
        <p:nvSpPr>
          <p:cNvPr id="9" name="Rettangolo 8">
            <a:extLst>
              <a:ext uri="{FF2B5EF4-FFF2-40B4-BE49-F238E27FC236}">
                <a16:creationId xmlns:a16="http://schemas.microsoft.com/office/drawing/2014/main" id="{52399E80-CEB3-4458-B157-3F577738EF1B}"/>
              </a:ext>
            </a:extLst>
          </p:cNvPr>
          <p:cNvSpPr/>
          <p:nvPr/>
        </p:nvSpPr>
        <p:spPr>
          <a:xfrm>
            <a:off x="392306" y="1412776"/>
            <a:ext cx="829449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relaxedInset"/>
            </a:sp3d>
          </a:bodyPr>
          <a:lstStyle/>
          <a:p>
            <a:pPr algn="ctr"/>
            <a:endParaRPr lang="it-IT"/>
          </a:p>
        </p:txBody>
      </p:sp>
    </p:spTree>
    <p:extLst>
      <p:ext uri="{BB962C8B-B14F-4D97-AF65-F5344CB8AC3E}">
        <p14:creationId xmlns:p14="http://schemas.microsoft.com/office/powerpoint/2010/main" val="25182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9">
            <a:extLst>
              <a:ext uri="{FF2B5EF4-FFF2-40B4-BE49-F238E27FC236}">
                <a16:creationId xmlns:a16="http://schemas.microsoft.com/office/drawing/2014/main" id="{0A2D3554-09B7-49E5-94AD-3F3138E94993}"/>
              </a:ext>
            </a:extLst>
          </p:cNvPr>
          <p:cNvSpPr/>
          <p:nvPr/>
        </p:nvSpPr>
        <p:spPr>
          <a:xfrm>
            <a:off x="1827022" y="3527485"/>
            <a:ext cx="2531549" cy="2205771"/>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 name="Titolo 1"/>
          <p:cNvSpPr>
            <a:spLocks noGrp="1"/>
          </p:cNvSpPr>
          <p:nvPr>
            <p:ph type="title"/>
          </p:nvPr>
        </p:nvSpPr>
        <p:spPr>
          <a:xfrm>
            <a:off x="90417" y="48215"/>
            <a:ext cx="8963166" cy="912543"/>
          </a:xfrm>
        </p:spPr>
        <p:txBody>
          <a:bodyPr>
            <a:noAutofit/>
          </a:bodyPr>
          <a:lstStyle/>
          <a:p>
            <a:r>
              <a:rPr lang="en-US" dirty="0"/>
              <a:t>Braking energy recovery: on-board ESS</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17</a:t>
            </a:fld>
            <a:endParaRPr lang="it-IT" dirty="0"/>
          </a:p>
        </p:txBody>
      </p:sp>
      <p:pic>
        <p:nvPicPr>
          <p:cNvPr id="10" name="Immagine 9">
            <a:extLst>
              <a:ext uri="{FF2B5EF4-FFF2-40B4-BE49-F238E27FC236}">
                <a16:creationId xmlns:a16="http://schemas.microsoft.com/office/drawing/2014/main" id="{A1F109F6-B798-4D59-AA7D-2ACB5E99C238}"/>
              </a:ext>
            </a:extLst>
          </p:cNvPr>
          <p:cNvPicPr>
            <a:picLocks noChangeAspect="1"/>
          </p:cNvPicPr>
          <p:nvPr/>
        </p:nvPicPr>
        <p:blipFill>
          <a:blip r:embed="rId3"/>
          <a:stretch>
            <a:fillRect/>
          </a:stretch>
        </p:blipFill>
        <p:spPr>
          <a:xfrm>
            <a:off x="406013" y="1033038"/>
            <a:ext cx="7905116" cy="1883464"/>
          </a:xfrm>
          <a:prstGeom prst="rect">
            <a:avLst/>
          </a:prstGeom>
        </p:spPr>
      </p:pic>
      <p:sp>
        <p:nvSpPr>
          <p:cNvPr id="13" name="Rettangolo arrotondato 9">
            <a:extLst>
              <a:ext uri="{FF2B5EF4-FFF2-40B4-BE49-F238E27FC236}">
                <a16:creationId xmlns:a16="http://schemas.microsoft.com/office/drawing/2014/main" id="{0AF0F4CD-D8D9-4CCC-A82A-EE8A062B3994}"/>
              </a:ext>
            </a:extLst>
          </p:cNvPr>
          <p:cNvSpPr/>
          <p:nvPr/>
        </p:nvSpPr>
        <p:spPr>
          <a:xfrm>
            <a:off x="4765619" y="3516533"/>
            <a:ext cx="2531549" cy="2216723"/>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CasellaDiTesto 17">
            <a:extLst>
              <a:ext uri="{FF2B5EF4-FFF2-40B4-BE49-F238E27FC236}">
                <a16:creationId xmlns:a16="http://schemas.microsoft.com/office/drawing/2014/main" id="{439D5FE0-3A8C-4838-9FC3-A2FA4BB58564}"/>
              </a:ext>
            </a:extLst>
          </p:cNvPr>
          <p:cNvSpPr txBox="1"/>
          <p:nvPr/>
        </p:nvSpPr>
        <p:spPr>
          <a:xfrm>
            <a:off x="4841233" y="3632299"/>
            <a:ext cx="2380320" cy="1969760"/>
          </a:xfrm>
          <a:prstGeom prst="rect">
            <a:avLst/>
          </a:prstGeom>
          <a:noFill/>
        </p:spPr>
        <p:txBody>
          <a:bodyPr wrap="square" lIns="91429" tIns="45715" rIns="91429" bIns="45715" rtlCol="0">
            <a:spAutoFit/>
          </a:bodyPr>
          <a:lstStyle/>
          <a:p>
            <a:r>
              <a:rPr lang="en-US" sz="1600" b="1" u="sng" dirty="0"/>
              <a:t>Advantages</a:t>
            </a:r>
          </a:p>
          <a:p>
            <a:endParaRPr lang="en-US" sz="1000" dirty="0"/>
          </a:p>
          <a:p>
            <a:pPr marL="285750" indent="-285750">
              <a:buFont typeface="Arial" panose="020B0604020202020204" pitchFamily="34" charset="0"/>
              <a:buChar char="•"/>
            </a:pPr>
            <a:r>
              <a:rPr lang="en-US" sz="1600" dirty="0"/>
              <a:t>Catenary free operation </a:t>
            </a:r>
          </a:p>
          <a:p>
            <a:pPr marL="285750" indent="-285750">
              <a:buFont typeface="Arial" panose="020B0604020202020204" pitchFamily="34" charset="0"/>
              <a:buChar char="•"/>
            </a:pPr>
            <a:r>
              <a:rPr lang="en-US" sz="1600" dirty="0"/>
              <a:t>No line transmission losses</a:t>
            </a:r>
          </a:p>
          <a:p>
            <a:pPr marL="285750" indent="-285750">
              <a:buFont typeface="Arial" panose="020B0604020202020204" pitchFamily="34" charset="0"/>
              <a:buChar char="•"/>
            </a:pPr>
            <a:r>
              <a:rPr lang="en-US" sz="1600" dirty="0"/>
              <a:t>Simple control implementation</a:t>
            </a:r>
          </a:p>
        </p:txBody>
      </p:sp>
      <p:sp>
        <p:nvSpPr>
          <p:cNvPr id="19" name="CasellaDiTesto 18">
            <a:extLst>
              <a:ext uri="{FF2B5EF4-FFF2-40B4-BE49-F238E27FC236}">
                <a16:creationId xmlns:a16="http://schemas.microsoft.com/office/drawing/2014/main" id="{2EAD86F9-E67A-4C30-BD12-5F9D4566232F}"/>
              </a:ext>
            </a:extLst>
          </p:cNvPr>
          <p:cNvSpPr txBox="1"/>
          <p:nvPr/>
        </p:nvSpPr>
        <p:spPr>
          <a:xfrm>
            <a:off x="2091680" y="3666136"/>
            <a:ext cx="2380320" cy="1231096"/>
          </a:xfrm>
          <a:prstGeom prst="rect">
            <a:avLst/>
          </a:prstGeom>
          <a:noFill/>
        </p:spPr>
        <p:txBody>
          <a:bodyPr wrap="square" lIns="91429" tIns="45715" rIns="91429" bIns="45715" rtlCol="0">
            <a:spAutoFit/>
          </a:bodyPr>
          <a:lstStyle/>
          <a:p>
            <a:r>
              <a:rPr lang="en-US" sz="1600" b="1" u="sng" dirty="0"/>
              <a:t>Drawbacks</a:t>
            </a:r>
          </a:p>
          <a:p>
            <a:endParaRPr lang="en-US" sz="1000" dirty="0"/>
          </a:p>
          <a:p>
            <a:pPr marL="285750" indent="-285750">
              <a:buFont typeface="Arial" panose="020B0604020202020204" pitchFamily="34" charset="0"/>
              <a:buChar char="•"/>
            </a:pPr>
            <a:r>
              <a:rPr lang="en-US" sz="1600" dirty="0"/>
              <a:t>Space restrictions</a:t>
            </a:r>
          </a:p>
          <a:p>
            <a:pPr marL="285750" indent="-285750">
              <a:buFont typeface="Arial" panose="020B0604020202020204" pitchFamily="34" charset="0"/>
              <a:buChar char="•"/>
            </a:pPr>
            <a:r>
              <a:rPr lang="en-US" sz="1600" dirty="0" err="1"/>
              <a:t>Weigth</a:t>
            </a:r>
            <a:r>
              <a:rPr lang="en-US" sz="1600" dirty="0"/>
              <a:t> restrictions</a:t>
            </a:r>
          </a:p>
          <a:p>
            <a:pPr marL="285750" indent="-285750">
              <a:buFont typeface="Arial" panose="020B0604020202020204" pitchFamily="34" charset="0"/>
              <a:buChar char="•"/>
            </a:pPr>
            <a:r>
              <a:rPr lang="en-US" sz="1600" dirty="0"/>
              <a:t>Critical sizing</a:t>
            </a:r>
          </a:p>
        </p:txBody>
      </p:sp>
    </p:spTree>
    <p:extLst>
      <p:ext uri="{BB962C8B-B14F-4D97-AF65-F5344CB8AC3E}">
        <p14:creationId xmlns:p14="http://schemas.microsoft.com/office/powerpoint/2010/main" val="3356711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9">
            <a:extLst>
              <a:ext uri="{FF2B5EF4-FFF2-40B4-BE49-F238E27FC236}">
                <a16:creationId xmlns:a16="http://schemas.microsoft.com/office/drawing/2014/main" id="{0A2D3554-09B7-49E5-94AD-3F3138E94993}"/>
              </a:ext>
            </a:extLst>
          </p:cNvPr>
          <p:cNvSpPr/>
          <p:nvPr/>
        </p:nvSpPr>
        <p:spPr>
          <a:xfrm>
            <a:off x="4754025" y="4838156"/>
            <a:ext cx="2531549" cy="1438977"/>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 name="Titolo 1"/>
          <p:cNvSpPr>
            <a:spLocks noGrp="1"/>
          </p:cNvSpPr>
          <p:nvPr>
            <p:ph type="title"/>
          </p:nvPr>
        </p:nvSpPr>
        <p:spPr>
          <a:xfrm>
            <a:off x="74408" y="57102"/>
            <a:ext cx="8686800" cy="912543"/>
          </a:xfrm>
        </p:spPr>
        <p:txBody>
          <a:bodyPr>
            <a:noAutofit/>
          </a:bodyPr>
          <a:lstStyle/>
          <a:p>
            <a:r>
              <a:rPr lang="en-US" dirty="0"/>
              <a:t>Braking energy recovery: wayside ESS</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18</a:t>
            </a:fld>
            <a:endParaRPr lang="it-IT" dirty="0"/>
          </a:p>
        </p:txBody>
      </p:sp>
      <p:sp>
        <p:nvSpPr>
          <p:cNvPr id="13" name="Rettangolo arrotondato 9">
            <a:extLst>
              <a:ext uri="{FF2B5EF4-FFF2-40B4-BE49-F238E27FC236}">
                <a16:creationId xmlns:a16="http://schemas.microsoft.com/office/drawing/2014/main" id="{0AF0F4CD-D8D9-4CCC-A82A-EE8A062B3994}"/>
              </a:ext>
            </a:extLst>
          </p:cNvPr>
          <p:cNvSpPr/>
          <p:nvPr/>
        </p:nvSpPr>
        <p:spPr>
          <a:xfrm>
            <a:off x="6193041" y="969645"/>
            <a:ext cx="2531549" cy="3809078"/>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CasellaDiTesto 17">
            <a:extLst>
              <a:ext uri="{FF2B5EF4-FFF2-40B4-BE49-F238E27FC236}">
                <a16:creationId xmlns:a16="http://schemas.microsoft.com/office/drawing/2014/main" id="{439D5FE0-3A8C-4838-9FC3-A2FA4BB58564}"/>
              </a:ext>
            </a:extLst>
          </p:cNvPr>
          <p:cNvSpPr txBox="1"/>
          <p:nvPr/>
        </p:nvSpPr>
        <p:spPr>
          <a:xfrm>
            <a:off x="6415083" y="1085414"/>
            <a:ext cx="2380320" cy="3693309"/>
          </a:xfrm>
          <a:prstGeom prst="rect">
            <a:avLst/>
          </a:prstGeom>
          <a:noFill/>
        </p:spPr>
        <p:txBody>
          <a:bodyPr wrap="square" lIns="91429" tIns="45715" rIns="91429" bIns="45715" rtlCol="0">
            <a:spAutoFit/>
          </a:bodyPr>
          <a:lstStyle/>
          <a:p>
            <a:r>
              <a:rPr lang="en-US" sz="1600" b="1" u="sng" dirty="0"/>
              <a:t>Advantages</a:t>
            </a:r>
          </a:p>
          <a:p>
            <a:endParaRPr lang="en-US" sz="1000" dirty="0"/>
          </a:p>
          <a:p>
            <a:pPr marL="285750" indent="-285750">
              <a:buFont typeface="Arial" panose="020B0604020202020204" pitchFamily="34" charset="0"/>
              <a:buChar char="•"/>
            </a:pPr>
            <a:r>
              <a:rPr lang="en-US" sz="1600" dirty="0"/>
              <a:t>The energy can be exchanged by all the vehicles  in operation on the track (energy flows optimization);</a:t>
            </a:r>
          </a:p>
          <a:p>
            <a:pPr marL="285750" indent="-285750">
              <a:buFont typeface="Arial" panose="020B0604020202020204" pitchFamily="34" charset="0"/>
              <a:buChar char="•"/>
            </a:pPr>
            <a:r>
              <a:rPr lang="en-US" sz="1600" dirty="0"/>
              <a:t>Few weight and space restrictions</a:t>
            </a:r>
          </a:p>
          <a:p>
            <a:pPr marL="285750" indent="-285750">
              <a:buFont typeface="Arial" panose="020B0604020202020204" pitchFamily="34" charset="0"/>
              <a:buChar char="•"/>
            </a:pPr>
            <a:r>
              <a:rPr lang="en-US" sz="1600" dirty="0"/>
              <a:t>Operations no affected by installation and maintenance </a:t>
            </a:r>
          </a:p>
          <a:p>
            <a:pPr marL="285750" indent="-285750">
              <a:buFont typeface="Arial" panose="020B0604020202020204" pitchFamily="34" charset="0"/>
              <a:buChar char="•"/>
            </a:pPr>
            <a:r>
              <a:rPr lang="en-US" sz="1600" dirty="0"/>
              <a:t>Increase of TPS distance and/or service frequency</a:t>
            </a:r>
          </a:p>
        </p:txBody>
      </p:sp>
      <p:pic>
        <p:nvPicPr>
          <p:cNvPr id="8" name="Immagine 7">
            <a:extLst>
              <a:ext uri="{FF2B5EF4-FFF2-40B4-BE49-F238E27FC236}">
                <a16:creationId xmlns:a16="http://schemas.microsoft.com/office/drawing/2014/main" id="{C67B797F-C1C1-4D8B-8A2A-4E06F6C8DB2F}"/>
              </a:ext>
            </a:extLst>
          </p:cNvPr>
          <p:cNvPicPr>
            <a:picLocks noChangeAspect="1"/>
          </p:cNvPicPr>
          <p:nvPr/>
        </p:nvPicPr>
        <p:blipFill>
          <a:blip r:embed="rId3"/>
          <a:stretch>
            <a:fillRect/>
          </a:stretch>
        </p:blipFill>
        <p:spPr>
          <a:xfrm>
            <a:off x="107504" y="836712"/>
            <a:ext cx="5471929" cy="3703058"/>
          </a:xfrm>
          <a:prstGeom prst="rect">
            <a:avLst/>
          </a:prstGeom>
        </p:spPr>
      </p:pic>
      <p:sp>
        <p:nvSpPr>
          <p:cNvPr id="14" name="CasellaDiTesto 13">
            <a:extLst>
              <a:ext uri="{FF2B5EF4-FFF2-40B4-BE49-F238E27FC236}">
                <a16:creationId xmlns:a16="http://schemas.microsoft.com/office/drawing/2014/main" id="{1B0FA3B6-5903-4099-A55B-3F9C2358B71F}"/>
              </a:ext>
            </a:extLst>
          </p:cNvPr>
          <p:cNvSpPr txBox="1"/>
          <p:nvPr/>
        </p:nvSpPr>
        <p:spPr>
          <a:xfrm>
            <a:off x="4829639" y="4897998"/>
            <a:ext cx="2380320" cy="1231096"/>
          </a:xfrm>
          <a:prstGeom prst="rect">
            <a:avLst/>
          </a:prstGeom>
          <a:noFill/>
        </p:spPr>
        <p:txBody>
          <a:bodyPr wrap="square" lIns="91429" tIns="45715" rIns="91429" bIns="45715" rtlCol="0">
            <a:spAutoFit/>
          </a:bodyPr>
          <a:lstStyle/>
          <a:p>
            <a:r>
              <a:rPr lang="en-US" sz="1600" b="1" u="sng" dirty="0"/>
              <a:t>Drawbacks</a:t>
            </a:r>
          </a:p>
          <a:p>
            <a:endParaRPr lang="en-US" sz="1000" dirty="0"/>
          </a:p>
          <a:p>
            <a:pPr marL="285750" indent="-285750">
              <a:buFont typeface="Arial" panose="020B0604020202020204" pitchFamily="34" charset="0"/>
              <a:buChar char="•"/>
            </a:pPr>
            <a:r>
              <a:rPr lang="en-US" sz="1600" dirty="0"/>
              <a:t>Fine-tuned analysis for optimal sizing and allocation</a:t>
            </a:r>
          </a:p>
        </p:txBody>
      </p:sp>
    </p:spTree>
    <p:extLst>
      <p:ext uri="{BB962C8B-B14F-4D97-AF65-F5344CB8AC3E}">
        <p14:creationId xmlns:p14="http://schemas.microsoft.com/office/powerpoint/2010/main" val="193460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latin typeface="Times New Roman" pitchFamily="18" charset="0"/>
                <a:cs typeface="Times New Roman" pitchFamily="18" charset="0"/>
              </a:rPr>
              <a:t>Pasquale Natale</a:t>
            </a:r>
            <a:endParaRPr lang="it-IT" dirty="0">
              <a:latin typeface="Times New Roman" pitchFamily="18" charset="0"/>
              <a:cs typeface="Times New Roman" pitchFamily="18" charset="0"/>
            </a:endParaRPr>
          </a:p>
        </p:txBody>
      </p:sp>
      <p:sp>
        <p:nvSpPr>
          <p:cNvPr id="7" name="Segnaposto numero diapositiva 6"/>
          <p:cNvSpPr>
            <a:spLocks noGrp="1"/>
          </p:cNvSpPr>
          <p:nvPr>
            <p:ph type="sldNum" sz="quarter" idx="12"/>
          </p:nvPr>
        </p:nvSpPr>
        <p:spPr/>
        <p:txBody>
          <a:bodyPr/>
          <a:lstStyle/>
          <a:p>
            <a:fld id="{26848A72-3DD7-42C3-AB6C-2FF2861DA9F6}" type="slidenum">
              <a:rPr lang="it-IT" smtClean="0"/>
              <a:pPr/>
              <a:t>19</a:t>
            </a:fld>
            <a:endParaRPr lang="it-IT"/>
          </a:p>
        </p:txBody>
      </p:sp>
      <p:sp>
        <p:nvSpPr>
          <p:cNvPr id="9" name="CasellaDiTesto 8">
            <a:extLst>
              <a:ext uri="{FF2B5EF4-FFF2-40B4-BE49-F238E27FC236}">
                <a16:creationId xmlns:a16="http://schemas.microsoft.com/office/drawing/2014/main" id="{64377AB3-4834-4D1A-B289-25F69EF2D0FD}"/>
              </a:ext>
            </a:extLst>
          </p:cNvPr>
          <p:cNvSpPr txBox="1"/>
          <p:nvPr/>
        </p:nvSpPr>
        <p:spPr>
          <a:xfrm>
            <a:off x="971599" y="3140968"/>
            <a:ext cx="7200800" cy="1754316"/>
          </a:xfrm>
          <a:prstGeom prst="rect">
            <a:avLst/>
          </a:prstGeom>
        </p:spPr>
        <p:txBody>
          <a:bodyPr wrap="square" lIns="91429" tIns="45715" rIns="91429" bIns="45715" rtlCol="0">
            <a:spAutoFit/>
          </a:bodyPr>
          <a:lstStyle/>
          <a:p>
            <a:pPr marL="914400" indent="-914400" algn="ctr">
              <a:buFont typeface="+mj-lt"/>
              <a:buAutoNum type="arabicPeriod" startAt="3"/>
            </a:pPr>
            <a:r>
              <a:rPr lang="en-GB" sz="5400" b="1" dirty="0">
                <a:solidFill>
                  <a:schemeClr val="tx1">
                    <a:lumMod val="65000"/>
                    <a:lumOff val="35000"/>
                  </a:schemeClr>
                </a:solidFill>
              </a:rPr>
              <a:t>ESSs in urban railway systems</a:t>
            </a:r>
          </a:p>
        </p:txBody>
      </p:sp>
      <p:pic>
        <p:nvPicPr>
          <p:cNvPr id="8" name="Immagine 7">
            <a:extLst>
              <a:ext uri="{FF2B5EF4-FFF2-40B4-BE49-F238E27FC236}">
                <a16:creationId xmlns:a16="http://schemas.microsoft.com/office/drawing/2014/main" id="{774A138E-4567-4766-BED5-5CA7F8B6D1FC}"/>
              </a:ext>
            </a:extLst>
          </p:cNvPr>
          <p:cNvPicPr>
            <a:picLocks noChangeAspect="1"/>
          </p:cNvPicPr>
          <p:nvPr/>
        </p:nvPicPr>
        <p:blipFill>
          <a:blip r:embed="rId3"/>
          <a:stretch>
            <a:fillRect/>
          </a:stretch>
        </p:blipFill>
        <p:spPr>
          <a:xfrm>
            <a:off x="1371322" y="178172"/>
            <a:ext cx="6401355" cy="1816765"/>
          </a:xfrm>
          <a:prstGeom prst="rect">
            <a:avLst/>
          </a:prstGeom>
        </p:spPr>
      </p:pic>
    </p:spTree>
    <p:extLst>
      <p:ext uri="{BB962C8B-B14F-4D97-AF65-F5344CB8AC3E}">
        <p14:creationId xmlns:p14="http://schemas.microsoft.com/office/powerpoint/2010/main" val="216207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a:t>My</a:t>
            </a:r>
            <a:r>
              <a:rPr lang="it-IT" dirty="0"/>
              <a:t> background</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pPr/>
              <a:t>2</a:t>
            </a:fld>
            <a:endParaRPr lang="it-IT"/>
          </a:p>
        </p:txBody>
      </p:sp>
      <p:sp>
        <p:nvSpPr>
          <p:cNvPr id="9" name="Segnaposto contenuto 2"/>
          <p:cNvSpPr>
            <a:spLocks noGrp="1"/>
          </p:cNvSpPr>
          <p:nvPr>
            <p:ph idx="1"/>
          </p:nvPr>
        </p:nvSpPr>
        <p:spPr>
          <a:xfrm>
            <a:off x="611560" y="1268760"/>
            <a:ext cx="8229600" cy="4525963"/>
          </a:xfrm>
        </p:spPr>
        <p:txBody>
          <a:bodyPr>
            <a:normAutofit/>
          </a:bodyPr>
          <a:lstStyle/>
          <a:p>
            <a:pPr lvl="1">
              <a:buFont typeface="Arial" pitchFamily="34" charset="0"/>
              <a:buChar char="•"/>
            </a:pPr>
            <a:r>
              <a:rPr lang="en-US" dirty="0">
                <a:latin typeface="Times New Roman" pitchFamily="18" charset="0"/>
                <a:cs typeface="Times New Roman" pitchFamily="18" charset="0"/>
              </a:rPr>
              <a:t>Graduated cum laude in Electrical Engineering at University of Naples “Federico II” with a thesis on “</a:t>
            </a:r>
            <a:r>
              <a:rPr lang="en-US" i="1" dirty="0"/>
              <a:t>optimal sizing and control of supercapacitors storage systems for  tramway network</a:t>
            </a:r>
            <a:r>
              <a:rPr lang="en-US" dirty="0">
                <a:latin typeface="Times New Roman" pitchFamily="18" charset="0"/>
                <a:cs typeface="Times New Roman" pitchFamily="18" charset="0"/>
              </a:rPr>
              <a:t>”</a:t>
            </a:r>
          </a:p>
          <a:p>
            <a:pPr marL="457200" lvl="1" indent="0">
              <a:buNone/>
            </a:pPr>
            <a:endParaRPr lang="en-US" dirty="0">
              <a:latin typeface="Times New Roman" pitchFamily="18" charset="0"/>
              <a:cs typeface="Times New Roman" pitchFamily="18" charset="0"/>
            </a:endParaRPr>
          </a:p>
          <a:p>
            <a:pPr lvl="1">
              <a:buFont typeface="Arial" pitchFamily="34" charset="0"/>
              <a:buChar char="•"/>
            </a:pPr>
            <a:r>
              <a:rPr lang="en-US" dirty="0">
                <a:latin typeface="Times New Roman" pitchFamily="18" charset="0"/>
                <a:cs typeface="Times New Roman" pitchFamily="18" charset="0"/>
              </a:rPr>
              <a:t>Research group:  Power converters, electrical machines and drives (DIETI – UNINA)</a:t>
            </a:r>
          </a:p>
          <a:p>
            <a:pPr marL="457200" lvl="1" indent="0">
              <a:buNone/>
            </a:pPr>
            <a:endParaRPr lang="en-US" dirty="0">
              <a:latin typeface="Times New Roman" pitchFamily="18" charset="0"/>
              <a:cs typeface="Times New Roman" pitchFamily="18" charset="0"/>
            </a:endParaRPr>
          </a:p>
          <a:p>
            <a:pPr lvl="1">
              <a:buFont typeface="Arial" pitchFamily="34" charset="0"/>
              <a:buChar char="•"/>
            </a:pPr>
            <a:r>
              <a:rPr lang="en-US" dirty="0">
                <a:latin typeface="Times New Roman" pitchFamily="18" charset="0"/>
                <a:cs typeface="Times New Roman" pitchFamily="18" charset="0"/>
              </a:rPr>
              <a:t>Fellowship supported by </a:t>
            </a:r>
            <a:r>
              <a:rPr lang="en-US" dirty="0" err="1">
                <a:latin typeface="Times New Roman" pitchFamily="18" charset="0"/>
                <a:cs typeface="Times New Roman" pitchFamily="18" charset="0"/>
              </a:rPr>
              <a:t>Ansaldo</a:t>
            </a:r>
            <a:r>
              <a:rPr lang="en-US" dirty="0">
                <a:latin typeface="Times New Roman" pitchFamily="18" charset="0"/>
                <a:cs typeface="Times New Roman" pitchFamily="18" charset="0"/>
              </a:rPr>
              <a:t> STS </a:t>
            </a:r>
            <a:r>
              <a:rPr lang="en-US" dirty="0" err="1">
                <a:latin typeface="Times New Roman" pitchFamily="18" charset="0"/>
                <a:cs typeface="Times New Roman" pitchFamily="18" charset="0"/>
              </a:rPr>
              <a:t>S.p.A</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972822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924" y="116632"/>
            <a:ext cx="8686800" cy="912543"/>
          </a:xfrm>
        </p:spPr>
        <p:txBody>
          <a:bodyPr>
            <a:noAutofit/>
          </a:bodyPr>
          <a:lstStyle/>
          <a:p>
            <a:r>
              <a:rPr lang="en-US" dirty="0"/>
              <a:t>  Available technological solutions</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20</a:t>
            </a:fld>
            <a:endParaRPr lang="it-IT" dirty="0"/>
          </a:p>
        </p:txBody>
      </p:sp>
      <p:sp>
        <p:nvSpPr>
          <p:cNvPr id="13" name="Rettangolo arrotondato 9">
            <a:extLst>
              <a:ext uri="{FF2B5EF4-FFF2-40B4-BE49-F238E27FC236}">
                <a16:creationId xmlns:a16="http://schemas.microsoft.com/office/drawing/2014/main" id="{0AF0F4CD-D8D9-4CCC-A82A-EE8A062B3994}"/>
              </a:ext>
            </a:extLst>
          </p:cNvPr>
          <p:cNvSpPr/>
          <p:nvPr/>
        </p:nvSpPr>
        <p:spPr>
          <a:xfrm>
            <a:off x="6372200" y="1196752"/>
            <a:ext cx="2664296" cy="146584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CasellaDiTesto 13">
            <a:extLst>
              <a:ext uri="{FF2B5EF4-FFF2-40B4-BE49-F238E27FC236}">
                <a16:creationId xmlns:a16="http://schemas.microsoft.com/office/drawing/2014/main" id="{1B0FA3B6-5903-4099-A55B-3F9C2358B71F}"/>
              </a:ext>
            </a:extLst>
          </p:cNvPr>
          <p:cNvSpPr txBox="1"/>
          <p:nvPr/>
        </p:nvSpPr>
        <p:spPr>
          <a:xfrm>
            <a:off x="6447814" y="1301941"/>
            <a:ext cx="1148522" cy="1107986"/>
          </a:xfrm>
          <a:prstGeom prst="rect">
            <a:avLst/>
          </a:prstGeom>
          <a:noFill/>
        </p:spPr>
        <p:txBody>
          <a:bodyPr wrap="square" lIns="91429" tIns="45715" rIns="91429" bIns="45715" rtlCol="0">
            <a:spAutoFit/>
          </a:bodyPr>
          <a:lstStyle/>
          <a:p>
            <a:r>
              <a:rPr lang="en-US" sz="1600" b="1" u="sng" dirty="0"/>
              <a:t>Batteries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High energy density</a:t>
            </a:r>
          </a:p>
          <a:p>
            <a:pPr marL="171450" indent="-171450">
              <a:buFont typeface="Arial" panose="020B0604020202020204" pitchFamily="34" charset="0"/>
              <a:buChar char="•"/>
            </a:pPr>
            <a:r>
              <a:rPr lang="en-US" sz="1000" dirty="0"/>
              <a:t>Low power density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4" y="2019893"/>
            <a:ext cx="620077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56166">
            <a:off x="4821000" y="3793542"/>
            <a:ext cx="1682302" cy="102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ttangolo arrotondato 9">
            <a:extLst>
              <a:ext uri="{FF2B5EF4-FFF2-40B4-BE49-F238E27FC236}">
                <a16:creationId xmlns:a16="http://schemas.microsoft.com/office/drawing/2014/main" id="{0AF0F4CD-D8D9-4CCC-A82A-EE8A062B3994}"/>
              </a:ext>
            </a:extLst>
          </p:cNvPr>
          <p:cNvSpPr/>
          <p:nvPr/>
        </p:nvSpPr>
        <p:spPr>
          <a:xfrm>
            <a:off x="6732240" y="2831564"/>
            <a:ext cx="2304256" cy="146584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1" name="Rettangolo arrotondato 9">
            <a:extLst>
              <a:ext uri="{FF2B5EF4-FFF2-40B4-BE49-F238E27FC236}">
                <a16:creationId xmlns:a16="http://schemas.microsoft.com/office/drawing/2014/main" id="{0AF0F4CD-D8D9-4CCC-A82A-EE8A062B3994}"/>
              </a:ext>
            </a:extLst>
          </p:cNvPr>
          <p:cNvSpPr/>
          <p:nvPr/>
        </p:nvSpPr>
        <p:spPr>
          <a:xfrm>
            <a:off x="6216470" y="4780625"/>
            <a:ext cx="2820026" cy="146584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4056" y="1485506"/>
            <a:ext cx="1465630" cy="952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CasellaDiTesto 21">
            <a:extLst>
              <a:ext uri="{FF2B5EF4-FFF2-40B4-BE49-F238E27FC236}">
                <a16:creationId xmlns:a16="http://schemas.microsoft.com/office/drawing/2014/main" id="{1B0FA3B6-5903-4099-A55B-3F9C2358B71F}"/>
              </a:ext>
            </a:extLst>
          </p:cNvPr>
          <p:cNvSpPr txBox="1"/>
          <p:nvPr/>
        </p:nvSpPr>
        <p:spPr>
          <a:xfrm>
            <a:off x="6838376" y="2933547"/>
            <a:ext cx="1148522" cy="1261874"/>
          </a:xfrm>
          <a:prstGeom prst="rect">
            <a:avLst/>
          </a:prstGeom>
          <a:noFill/>
        </p:spPr>
        <p:txBody>
          <a:bodyPr wrap="square" lIns="91429" tIns="45715" rIns="91429" bIns="45715" rtlCol="0">
            <a:spAutoFit/>
          </a:bodyPr>
          <a:lstStyle/>
          <a:p>
            <a:r>
              <a:rPr lang="en-US" sz="1600" b="1" u="sng" dirty="0"/>
              <a:t>Flywheels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High energy and power densities</a:t>
            </a:r>
          </a:p>
          <a:p>
            <a:pPr marL="171450" indent="-171450">
              <a:buFont typeface="Arial" panose="020B0604020202020204" pitchFamily="34" charset="0"/>
              <a:buChar char="•"/>
            </a:pPr>
            <a:r>
              <a:rPr lang="en-US" sz="1000" dirty="0"/>
              <a:t>Low safety  and efficiency</a:t>
            </a:r>
          </a:p>
        </p:txBody>
      </p:sp>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60" y="3188268"/>
            <a:ext cx="1167326" cy="78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9218" y="4853761"/>
            <a:ext cx="1327091" cy="131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asellaDiTesto 24">
            <a:extLst>
              <a:ext uri="{FF2B5EF4-FFF2-40B4-BE49-F238E27FC236}">
                <a16:creationId xmlns:a16="http://schemas.microsoft.com/office/drawing/2014/main" id="{1B0FA3B6-5903-4099-A55B-3F9C2358B71F}"/>
              </a:ext>
            </a:extLst>
          </p:cNvPr>
          <p:cNvSpPr txBox="1"/>
          <p:nvPr/>
        </p:nvSpPr>
        <p:spPr>
          <a:xfrm>
            <a:off x="6391221" y="4853761"/>
            <a:ext cx="1148522" cy="1354207"/>
          </a:xfrm>
          <a:prstGeom prst="rect">
            <a:avLst/>
          </a:prstGeom>
          <a:noFill/>
        </p:spPr>
        <p:txBody>
          <a:bodyPr wrap="square" lIns="91429" tIns="45715" rIns="91429" bIns="45715" rtlCol="0">
            <a:spAutoFit/>
          </a:bodyPr>
          <a:lstStyle/>
          <a:p>
            <a:r>
              <a:rPr lang="en-US" sz="1600" b="1" u="sng" dirty="0"/>
              <a:t>Super Capacitors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High power density</a:t>
            </a:r>
          </a:p>
          <a:p>
            <a:pPr marL="171450" indent="-171450">
              <a:buFont typeface="Arial" panose="020B0604020202020204" pitchFamily="34" charset="0"/>
              <a:buChar char="•"/>
            </a:pPr>
            <a:r>
              <a:rPr lang="en-US" sz="1000" dirty="0"/>
              <a:t> Low energy density</a:t>
            </a:r>
          </a:p>
        </p:txBody>
      </p:sp>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0199">
            <a:off x="5091452" y="2896206"/>
            <a:ext cx="1615125" cy="10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8630">
            <a:off x="4986703" y="2416199"/>
            <a:ext cx="1483547" cy="900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0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fade">
                                      <p:cBhvr>
                                        <p:cTn id="31" dur="500"/>
                                        <p:tgtEl>
                                          <p:spTgt spid="30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3079"/>
                                        </p:tgtEl>
                                        <p:attrNameLst>
                                          <p:attrName>style.visibility</p:attrName>
                                        </p:attrNameLst>
                                      </p:cBhvr>
                                      <p:to>
                                        <p:strVal val="visible"/>
                                      </p:to>
                                    </p:set>
                                    <p:animEffect transition="in" filter="fade">
                                      <p:cBhvr>
                                        <p:cTn id="37" dur="500"/>
                                        <p:tgtEl>
                                          <p:spTgt spid="30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0" grpId="0" animBg="1"/>
      <p:bldP spid="21" grpId="0" animBg="1"/>
      <p:bldP spid="22"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924" y="116632"/>
            <a:ext cx="8686800" cy="912543"/>
          </a:xfrm>
        </p:spPr>
        <p:txBody>
          <a:bodyPr>
            <a:noAutofit/>
          </a:bodyPr>
          <a:lstStyle/>
          <a:p>
            <a:r>
              <a:rPr lang="en-US" dirty="0"/>
              <a:t>   Load characteristics and ESS requirements</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21</a:t>
            </a:fld>
            <a:endParaRPr lang="it-IT" dirty="0"/>
          </a:p>
        </p:txBody>
      </p:sp>
      <p:sp>
        <p:nvSpPr>
          <p:cNvPr id="13" name="Rettangolo arrotondato 9">
            <a:extLst>
              <a:ext uri="{FF2B5EF4-FFF2-40B4-BE49-F238E27FC236}">
                <a16:creationId xmlns:a16="http://schemas.microsoft.com/office/drawing/2014/main" id="{0AF0F4CD-D8D9-4CCC-A82A-EE8A062B3994}"/>
              </a:ext>
            </a:extLst>
          </p:cNvPr>
          <p:cNvSpPr/>
          <p:nvPr/>
        </p:nvSpPr>
        <p:spPr>
          <a:xfrm>
            <a:off x="899591" y="4045209"/>
            <a:ext cx="3528392" cy="158417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5" name="CasellaDiTesto 24">
            <a:extLst>
              <a:ext uri="{FF2B5EF4-FFF2-40B4-BE49-F238E27FC236}">
                <a16:creationId xmlns:a16="http://schemas.microsoft.com/office/drawing/2014/main" id="{1B0FA3B6-5903-4099-A55B-3F9C2358B71F}"/>
              </a:ext>
            </a:extLst>
          </p:cNvPr>
          <p:cNvSpPr txBox="1"/>
          <p:nvPr/>
        </p:nvSpPr>
        <p:spPr>
          <a:xfrm>
            <a:off x="1134626" y="4027766"/>
            <a:ext cx="2524763" cy="1938982"/>
          </a:xfrm>
          <a:prstGeom prst="rect">
            <a:avLst/>
          </a:prstGeom>
          <a:noFill/>
        </p:spPr>
        <p:txBody>
          <a:bodyPr wrap="square" lIns="91429" tIns="45715" rIns="91429" bIns="45715" rtlCol="0">
            <a:spAutoFit/>
          </a:bodyPr>
          <a:lstStyle/>
          <a:p>
            <a:r>
              <a:rPr lang="en-US" b="1" u="sng" dirty="0"/>
              <a:t>ESS requirements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200" dirty="0"/>
              <a:t>Short time rates (1÷60 s)</a:t>
            </a:r>
          </a:p>
          <a:p>
            <a:pPr marL="171450" indent="-171450">
              <a:buFont typeface="Arial" panose="020B0604020202020204" pitchFamily="34" charset="0"/>
              <a:buChar char="•"/>
            </a:pPr>
            <a:r>
              <a:rPr lang="en-US" sz="1200" dirty="0"/>
              <a:t>High power rates (0,1÷1 MW)</a:t>
            </a:r>
          </a:p>
          <a:p>
            <a:pPr marL="171450" indent="-171450">
              <a:buFont typeface="Arial" panose="020B0604020202020204" pitchFamily="34" charset="0"/>
              <a:buChar char="•"/>
            </a:pPr>
            <a:r>
              <a:rPr lang="en-US" sz="1200" dirty="0"/>
              <a:t>High lifecycle (100000÷300000 per year)</a:t>
            </a:r>
          </a:p>
          <a:p>
            <a:pPr marL="171450" indent="-171450">
              <a:buFont typeface="Arial" panose="020B0604020202020204" pitchFamily="34" charset="0"/>
              <a:buChar char="•"/>
            </a:pPr>
            <a:r>
              <a:rPr lang="en-US" sz="1200" dirty="0"/>
              <a:t>Reduced weight and volume</a:t>
            </a:r>
          </a:p>
          <a:p>
            <a:pPr marL="171450" indent="-171450">
              <a:buFont typeface="Arial" panose="020B0604020202020204" pitchFamily="34" charset="0"/>
              <a:buChar char="•"/>
            </a:pPr>
            <a:r>
              <a:rPr lang="en-US" sz="1200" dirty="0"/>
              <a:t>Intermediate energy rates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endParaRPr lang="en-US" sz="1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6947"/>
            <a:ext cx="4813508" cy="199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396947"/>
            <a:ext cx="3250430" cy="386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ccia a destra 22">
            <a:extLst>
              <a:ext uri="{FF2B5EF4-FFF2-40B4-BE49-F238E27FC236}">
                <a16:creationId xmlns:a16="http://schemas.microsoft.com/office/drawing/2014/main" id="{E4407565-5E52-4EC1-B710-E987DFDFD6FE}"/>
              </a:ext>
            </a:extLst>
          </p:cNvPr>
          <p:cNvSpPr/>
          <p:nvPr/>
        </p:nvSpPr>
        <p:spPr>
          <a:xfrm rot="5400000">
            <a:off x="2412375" y="3270615"/>
            <a:ext cx="648072" cy="792088"/>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a:extLst>
              <a:ext uri="{FF2B5EF4-FFF2-40B4-BE49-F238E27FC236}">
                <a16:creationId xmlns:a16="http://schemas.microsoft.com/office/drawing/2014/main" id="{E4407565-5E52-4EC1-B710-E987DFDFD6FE}"/>
              </a:ext>
            </a:extLst>
          </p:cNvPr>
          <p:cNvSpPr/>
          <p:nvPr/>
        </p:nvSpPr>
        <p:spPr>
          <a:xfrm rot="10800000">
            <a:off x="4644008" y="4327571"/>
            <a:ext cx="648072" cy="792088"/>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2419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9">
            <a:extLst>
              <a:ext uri="{FF2B5EF4-FFF2-40B4-BE49-F238E27FC236}">
                <a16:creationId xmlns:a16="http://schemas.microsoft.com/office/drawing/2014/main" id="{0AF0F4CD-D8D9-4CCC-A82A-EE8A062B3994}"/>
              </a:ext>
            </a:extLst>
          </p:cNvPr>
          <p:cNvSpPr/>
          <p:nvPr/>
        </p:nvSpPr>
        <p:spPr>
          <a:xfrm>
            <a:off x="82740" y="1029175"/>
            <a:ext cx="4849299" cy="470408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CasellaDiTesto 15">
            <a:extLst>
              <a:ext uri="{FF2B5EF4-FFF2-40B4-BE49-F238E27FC236}">
                <a16:creationId xmlns:a16="http://schemas.microsoft.com/office/drawing/2014/main" id="{1B0FA3B6-5903-4099-A55B-3F9C2358B71F}"/>
              </a:ext>
            </a:extLst>
          </p:cNvPr>
          <p:cNvSpPr txBox="1"/>
          <p:nvPr/>
        </p:nvSpPr>
        <p:spPr>
          <a:xfrm>
            <a:off x="621053" y="1067417"/>
            <a:ext cx="2615806" cy="369322"/>
          </a:xfrm>
          <a:prstGeom prst="rect">
            <a:avLst/>
          </a:prstGeom>
          <a:noFill/>
        </p:spPr>
        <p:txBody>
          <a:bodyPr wrap="square" lIns="91429" tIns="45715" rIns="91429" bIns="45715" rtlCol="0">
            <a:spAutoFit/>
          </a:bodyPr>
          <a:lstStyle/>
          <a:p>
            <a:r>
              <a:rPr lang="en-US" b="1" u="sng" dirty="0" err="1"/>
              <a:t>Ragone</a:t>
            </a:r>
            <a:r>
              <a:rPr lang="en-US" b="1" u="sng" dirty="0"/>
              <a:t> plot</a:t>
            </a:r>
          </a:p>
        </p:txBody>
      </p:sp>
      <p:sp>
        <p:nvSpPr>
          <p:cNvPr id="2" name="Titolo 1"/>
          <p:cNvSpPr>
            <a:spLocks noGrp="1"/>
          </p:cNvSpPr>
          <p:nvPr>
            <p:ph type="title"/>
          </p:nvPr>
        </p:nvSpPr>
        <p:spPr>
          <a:xfrm>
            <a:off x="31924" y="116632"/>
            <a:ext cx="8686800" cy="912543"/>
          </a:xfrm>
        </p:spPr>
        <p:txBody>
          <a:bodyPr>
            <a:noAutofit/>
          </a:bodyPr>
          <a:lstStyle/>
          <a:p>
            <a:r>
              <a:rPr lang="en-US" dirty="0"/>
              <a:t>Comparison of available solutions</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22</a:t>
            </a:fld>
            <a:endParaRPr lang="it-IT"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5" y="1681948"/>
            <a:ext cx="4476036" cy="374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611" y="1029175"/>
            <a:ext cx="3643113" cy="516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4149079"/>
            <a:ext cx="1224136" cy="22587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a:extLst>
              <a:ext uri="{FF2B5EF4-FFF2-40B4-BE49-F238E27FC236}">
                <a16:creationId xmlns:a16="http://schemas.microsoft.com/office/drawing/2014/main" id="{52399E80-CEB3-4458-B157-3F577738EF1B}"/>
              </a:ext>
            </a:extLst>
          </p:cNvPr>
          <p:cNvSpPr/>
          <p:nvPr/>
        </p:nvSpPr>
        <p:spPr>
          <a:xfrm>
            <a:off x="5148064" y="5691971"/>
            <a:ext cx="357066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relaxedInset"/>
            </a:sp3d>
          </a:bodyPr>
          <a:lstStyle/>
          <a:p>
            <a:pPr algn="ctr"/>
            <a:endParaRPr lang="it-IT"/>
          </a:p>
        </p:txBody>
      </p:sp>
      <p:sp>
        <p:nvSpPr>
          <p:cNvPr id="12" name="Rettangolo 11">
            <a:extLst>
              <a:ext uri="{FF2B5EF4-FFF2-40B4-BE49-F238E27FC236}">
                <a16:creationId xmlns:a16="http://schemas.microsoft.com/office/drawing/2014/main" id="{52399E80-CEB3-4458-B157-3F577738EF1B}"/>
              </a:ext>
            </a:extLst>
          </p:cNvPr>
          <p:cNvSpPr/>
          <p:nvPr/>
        </p:nvSpPr>
        <p:spPr>
          <a:xfrm>
            <a:off x="5148064" y="3068960"/>
            <a:ext cx="357066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relaxedInset"/>
            </a:sp3d>
          </a:bodyPr>
          <a:lstStyle/>
          <a:p>
            <a:pPr algn="ctr"/>
            <a:endParaRPr lang="it-IT"/>
          </a:p>
        </p:txBody>
      </p:sp>
    </p:spTree>
    <p:extLst>
      <p:ext uri="{BB962C8B-B14F-4D97-AF65-F5344CB8AC3E}">
        <p14:creationId xmlns:p14="http://schemas.microsoft.com/office/powerpoint/2010/main" val="2955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arrotondato 9">
            <a:extLst>
              <a:ext uri="{FF2B5EF4-FFF2-40B4-BE49-F238E27FC236}">
                <a16:creationId xmlns:a16="http://schemas.microsoft.com/office/drawing/2014/main" id="{0AF0F4CD-D8D9-4CCC-A82A-EE8A062B3994}"/>
              </a:ext>
            </a:extLst>
          </p:cNvPr>
          <p:cNvSpPr/>
          <p:nvPr/>
        </p:nvSpPr>
        <p:spPr>
          <a:xfrm>
            <a:off x="179512" y="3717032"/>
            <a:ext cx="4680520" cy="2016225"/>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Rettangolo arrotondato 9">
            <a:extLst>
              <a:ext uri="{FF2B5EF4-FFF2-40B4-BE49-F238E27FC236}">
                <a16:creationId xmlns:a16="http://schemas.microsoft.com/office/drawing/2014/main" id="{0AF0F4CD-D8D9-4CCC-A82A-EE8A062B3994}"/>
              </a:ext>
            </a:extLst>
          </p:cNvPr>
          <p:cNvSpPr/>
          <p:nvPr/>
        </p:nvSpPr>
        <p:spPr>
          <a:xfrm>
            <a:off x="5292080" y="910978"/>
            <a:ext cx="3716648" cy="482228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5" name="Rettangolo arrotondato 9">
            <a:extLst>
              <a:ext uri="{FF2B5EF4-FFF2-40B4-BE49-F238E27FC236}">
                <a16:creationId xmlns:a16="http://schemas.microsoft.com/office/drawing/2014/main" id="{0AF0F4CD-D8D9-4CCC-A82A-EE8A062B3994}"/>
              </a:ext>
            </a:extLst>
          </p:cNvPr>
          <p:cNvSpPr/>
          <p:nvPr/>
        </p:nvSpPr>
        <p:spPr>
          <a:xfrm>
            <a:off x="107504" y="882689"/>
            <a:ext cx="4680520" cy="2762335"/>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 name="Titolo 1"/>
          <p:cNvSpPr>
            <a:spLocks noGrp="1"/>
          </p:cNvSpPr>
          <p:nvPr>
            <p:ph type="title"/>
          </p:nvPr>
        </p:nvSpPr>
        <p:spPr>
          <a:xfrm>
            <a:off x="-7161" y="43222"/>
            <a:ext cx="8686800" cy="912543"/>
          </a:xfrm>
        </p:spPr>
        <p:txBody>
          <a:bodyPr>
            <a:noAutofit/>
          </a:bodyPr>
          <a:lstStyle/>
          <a:p>
            <a:r>
              <a:rPr lang="en-US" dirty="0"/>
              <a:t>  The Super Capacitor</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23</a:t>
            </a:fld>
            <a:endParaRPr lang="it-IT"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30849"/>
            <a:ext cx="4068452" cy="166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magine 10"/>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365267"/>
            <a:ext cx="3181728" cy="2080506"/>
          </a:xfrm>
          <a:prstGeom prst="rect">
            <a:avLst/>
          </a:prstGeom>
          <a:noFill/>
          <a:ln>
            <a:noFill/>
          </a:ln>
        </p:spPr>
      </p:pic>
      <p:pic>
        <p:nvPicPr>
          <p:cNvPr id="12" name="Immagine 1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573016"/>
            <a:ext cx="3181728" cy="2016224"/>
          </a:xfrm>
          <a:prstGeom prst="rect">
            <a:avLst/>
          </a:prstGeom>
          <a:noFill/>
          <a:ln>
            <a:noFill/>
          </a:ln>
        </p:spPr>
      </p:pic>
      <p:pic>
        <p:nvPicPr>
          <p:cNvPr id="14" name="Immagine 13"/>
          <p:cNvPicPr/>
          <p:nvPr/>
        </p:nvPicPr>
        <p:blipFill>
          <a:blip r:embed="rId6">
            <a:extLst>
              <a:ext uri="{28A0092B-C50C-407E-A947-70E740481C1C}">
                <a14:useLocalDpi xmlns:a14="http://schemas.microsoft.com/office/drawing/2010/main" val="0"/>
              </a:ext>
            </a:extLst>
          </a:blip>
          <a:srcRect/>
          <a:stretch>
            <a:fillRect/>
          </a:stretch>
        </p:blipFill>
        <p:spPr bwMode="auto">
          <a:xfrm>
            <a:off x="251520" y="1250798"/>
            <a:ext cx="2880320" cy="2194975"/>
          </a:xfrm>
          <a:prstGeom prst="rect">
            <a:avLst/>
          </a:prstGeom>
          <a:noFill/>
          <a:ln>
            <a:noFill/>
          </a:ln>
        </p:spPr>
      </p:pic>
      <p:sp>
        <p:nvSpPr>
          <p:cNvPr id="16" name="CasellaDiTesto 15">
            <a:extLst>
              <a:ext uri="{FF2B5EF4-FFF2-40B4-BE49-F238E27FC236}">
                <a16:creationId xmlns:a16="http://schemas.microsoft.com/office/drawing/2014/main" id="{1B0FA3B6-5903-4099-A55B-3F9C2358B71F}"/>
              </a:ext>
            </a:extLst>
          </p:cNvPr>
          <p:cNvSpPr txBox="1"/>
          <p:nvPr/>
        </p:nvSpPr>
        <p:spPr>
          <a:xfrm>
            <a:off x="323528" y="895481"/>
            <a:ext cx="2524763" cy="338544"/>
          </a:xfrm>
          <a:prstGeom prst="rect">
            <a:avLst/>
          </a:prstGeom>
          <a:noFill/>
        </p:spPr>
        <p:txBody>
          <a:bodyPr wrap="square" lIns="91429" tIns="45715" rIns="91429" bIns="45715" rtlCol="0">
            <a:spAutoFit/>
          </a:bodyPr>
          <a:lstStyle/>
          <a:p>
            <a:r>
              <a:rPr lang="en-US" sz="1600" b="1" u="sng" dirty="0"/>
              <a:t>SC elementary cell</a:t>
            </a:r>
          </a:p>
        </p:txBody>
      </p:sp>
      <p:sp>
        <p:nvSpPr>
          <p:cNvPr id="17" name="CasellaDiTesto 16">
            <a:extLst>
              <a:ext uri="{FF2B5EF4-FFF2-40B4-BE49-F238E27FC236}">
                <a16:creationId xmlns:a16="http://schemas.microsoft.com/office/drawing/2014/main" id="{1B0FA3B6-5903-4099-A55B-3F9C2358B71F}"/>
              </a:ext>
            </a:extLst>
          </p:cNvPr>
          <p:cNvSpPr txBox="1"/>
          <p:nvPr/>
        </p:nvSpPr>
        <p:spPr>
          <a:xfrm>
            <a:off x="3275856" y="1234025"/>
            <a:ext cx="1512168" cy="1169541"/>
          </a:xfrm>
          <a:prstGeom prst="rect">
            <a:avLst/>
          </a:prstGeom>
          <a:noFill/>
        </p:spPr>
        <p:txBody>
          <a:bodyPr wrap="square" lIns="91429" tIns="45715" rIns="91429" bIns="45715" rtlCol="0">
            <a:spAutoFit/>
          </a:bodyPr>
          <a:lstStyle/>
          <a:p>
            <a:r>
              <a:rPr lang="en-US" sz="1000" b="1" dirty="0"/>
              <a:t>Legend</a:t>
            </a:r>
          </a:p>
          <a:p>
            <a:pPr marL="228600" indent="-228600">
              <a:buAutoNum type="arabicParenR"/>
            </a:pPr>
            <a:r>
              <a:rPr lang="en-US" sz="1000" dirty="0"/>
              <a:t>Charger</a:t>
            </a:r>
          </a:p>
          <a:p>
            <a:pPr marL="228600" indent="-228600">
              <a:buAutoNum type="arabicParenR"/>
            </a:pPr>
            <a:r>
              <a:rPr lang="en-US" sz="1000" dirty="0"/>
              <a:t>Current collectors</a:t>
            </a:r>
          </a:p>
          <a:p>
            <a:pPr marL="228600" indent="-228600">
              <a:buAutoNum type="arabicParenR"/>
            </a:pPr>
            <a:r>
              <a:rPr lang="en-US" sz="1000" dirty="0"/>
              <a:t>Polarized electrodes</a:t>
            </a:r>
          </a:p>
          <a:p>
            <a:pPr marL="228600" indent="-228600">
              <a:buAutoNum type="arabicParenR"/>
            </a:pPr>
            <a:r>
              <a:rPr lang="en-US" sz="1000" dirty="0"/>
              <a:t>Electric double layer</a:t>
            </a:r>
          </a:p>
          <a:p>
            <a:pPr marL="228600" indent="-228600">
              <a:buAutoNum type="arabicParenR"/>
            </a:pPr>
            <a:r>
              <a:rPr lang="en-US" sz="1000" dirty="0"/>
              <a:t>Electrolyte</a:t>
            </a:r>
          </a:p>
          <a:p>
            <a:pPr marL="228600" indent="-228600">
              <a:buAutoNum type="arabicParenR"/>
            </a:pPr>
            <a:r>
              <a:rPr lang="en-US" sz="1000" dirty="0"/>
              <a:t>Separator</a:t>
            </a:r>
          </a:p>
        </p:txBody>
      </p:sp>
      <p:sp>
        <p:nvSpPr>
          <p:cNvPr id="19" name="CasellaDiTesto 18">
            <a:extLst>
              <a:ext uri="{FF2B5EF4-FFF2-40B4-BE49-F238E27FC236}">
                <a16:creationId xmlns:a16="http://schemas.microsoft.com/office/drawing/2014/main" id="{1B0FA3B6-5903-4099-A55B-3F9C2358B71F}"/>
              </a:ext>
            </a:extLst>
          </p:cNvPr>
          <p:cNvSpPr txBox="1"/>
          <p:nvPr/>
        </p:nvSpPr>
        <p:spPr>
          <a:xfrm>
            <a:off x="5940152" y="939262"/>
            <a:ext cx="2668086" cy="338544"/>
          </a:xfrm>
          <a:prstGeom prst="rect">
            <a:avLst/>
          </a:prstGeom>
          <a:noFill/>
        </p:spPr>
        <p:txBody>
          <a:bodyPr wrap="square" lIns="91429" tIns="45715" rIns="91429" bIns="45715" rtlCol="0">
            <a:spAutoFit/>
          </a:bodyPr>
          <a:lstStyle/>
          <a:p>
            <a:r>
              <a:rPr lang="en-US" sz="1600" b="1" u="sng" dirty="0"/>
              <a:t>Electrodes (activated carbon)</a:t>
            </a:r>
          </a:p>
        </p:txBody>
      </p:sp>
      <p:sp>
        <p:nvSpPr>
          <p:cNvPr id="22" name="CasellaDiTesto 21">
            <a:extLst>
              <a:ext uri="{FF2B5EF4-FFF2-40B4-BE49-F238E27FC236}">
                <a16:creationId xmlns:a16="http://schemas.microsoft.com/office/drawing/2014/main" id="{1B0FA3B6-5903-4099-A55B-3F9C2358B71F}"/>
              </a:ext>
            </a:extLst>
          </p:cNvPr>
          <p:cNvSpPr txBox="1"/>
          <p:nvPr/>
        </p:nvSpPr>
        <p:spPr>
          <a:xfrm>
            <a:off x="429298" y="3717032"/>
            <a:ext cx="3206598" cy="338544"/>
          </a:xfrm>
          <a:prstGeom prst="rect">
            <a:avLst/>
          </a:prstGeom>
          <a:noFill/>
        </p:spPr>
        <p:txBody>
          <a:bodyPr wrap="square" lIns="91429" tIns="45715" rIns="91429" bIns="45715" rtlCol="0">
            <a:spAutoFit/>
          </a:bodyPr>
          <a:lstStyle/>
          <a:p>
            <a:r>
              <a:rPr lang="en-US" sz="1600" b="1" u="sng" dirty="0"/>
              <a:t>Charging/discharging process</a:t>
            </a:r>
          </a:p>
        </p:txBody>
      </p:sp>
    </p:spTree>
    <p:extLst>
      <p:ext uri="{BB962C8B-B14F-4D97-AF65-F5344CB8AC3E}">
        <p14:creationId xmlns:p14="http://schemas.microsoft.com/office/powerpoint/2010/main" val="315990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arrotondato 9">
            <a:extLst>
              <a:ext uri="{FF2B5EF4-FFF2-40B4-BE49-F238E27FC236}">
                <a16:creationId xmlns:a16="http://schemas.microsoft.com/office/drawing/2014/main" id="{0AF0F4CD-D8D9-4CCC-A82A-EE8A062B3994}"/>
              </a:ext>
            </a:extLst>
          </p:cNvPr>
          <p:cNvSpPr/>
          <p:nvPr/>
        </p:nvSpPr>
        <p:spPr>
          <a:xfrm>
            <a:off x="4680012" y="895481"/>
            <a:ext cx="4392488" cy="4909783"/>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Rettangolo arrotondato 9">
            <a:extLst>
              <a:ext uri="{FF2B5EF4-FFF2-40B4-BE49-F238E27FC236}">
                <a16:creationId xmlns:a16="http://schemas.microsoft.com/office/drawing/2014/main" id="{0AF0F4CD-D8D9-4CCC-A82A-EE8A062B3994}"/>
              </a:ext>
            </a:extLst>
          </p:cNvPr>
          <p:cNvSpPr/>
          <p:nvPr/>
        </p:nvSpPr>
        <p:spPr>
          <a:xfrm>
            <a:off x="107504" y="882689"/>
            <a:ext cx="4392488" cy="218627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5" name="CasellaDiTesto 14">
            <a:extLst>
              <a:ext uri="{FF2B5EF4-FFF2-40B4-BE49-F238E27FC236}">
                <a16:creationId xmlns:a16="http://schemas.microsoft.com/office/drawing/2014/main" id="{1B0FA3B6-5903-4099-A55B-3F9C2358B71F}"/>
              </a:ext>
            </a:extLst>
          </p:cNvPr>
          <p:cNvSpPr txBox="1"/>
          <p:nvPr/>
        </p:nvSpPr>
        <p:spPr>
          <a:xfrm>
            <a:off x="323528" y="895481"/>
            <a:ext cx="2524763" cy="338544"/>
          </a:xfrm>
          <a:prstGeom prst="rect">
            <a:avLst/>
          </a:prstGeom>
          <a:noFill/>
        </p:spPr>
        <p:txBody>
          <a:bodyPr wrap="square" lIns="91429" tIns="45715" rIns="91429" bIns="45715" rtlCol="0">
            <a:spAutoFit/>
          </a:bodyPr>
          <a:lstStyle/>
          <a:p>
            <a:r>
              <a:rPr lang="en-US" sz="1600" b="1" u="sng" dirty="0"/>
              <a:t>Voltage evolution</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24</a:t>
            </a:fld>
            <a:endParaRPr lang="it-IT" dirty="0"/>
          </a:p>
        </p:txBody>
      </p:sp>
      <p:pic>
        <p:nvPicPr>
          <p:cNvPr id="13" name="Immagine 12"/>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3877310" cy="1619250"/>
          </a:xfrm>
          <a:prstGeom prst="rect">
            <a:avLst/>
          </a:prstGeom>
          <a:noFill/>
          <a:ln>
            <a:noFill/>
          </a:ln>
        </p:spPr>
      </p:pic>
      <p:sp>
        <p:nvSpPr>
          <p:cNvPr id="10" name="Titolo 1"/>
          <p:cNvSpPr txBox="1">
            <a:spLocks/>
          </p:cNvSpPr>
          <p:nvPr/>
        </p:nvSpPr>
        <p:spPr>
          <a:xfrm>
            <a:off x="-7161" y="43222"/>
            <a:ext cx="8686800"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The Super Capacitor/2</a:t>
            </a:r>
            <a:endParaRPr lang="it-IT"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268760"/>
            <a:ext cx="3888432" cy="432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ttangolo arrotondato 9">
            <a:extLst>
              <a:ext uri="{FF2B5EF4-FFF2-40B4-BE49-F238E27FC236}">
                <a16:creationId xmlns:a16="http://schemas.microsoft.com/office/drawing/2014/main" id="{0AF0F4CD-D8D9-4CCC-A82A-EE8A062B3994}"/>
              </a:ext>
            </a:extLst>
          </p:cNvPr>
          <p:cNvSpPr/>
          <p:nvPr/>
        </p:nvSpPr>
        <p:spPr>
          <a:xfrm>
            <a:off x="95533" y="3429000"/>
            <a:ext cx="4392488" cy="218627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CasellaDiTesto 16">
            <a:extLst>
              <a:ext uri="{FF2B5EF4-FFF2-40B4-BE49-F238E27FC236}">
                <a16:creationId xmlns:a16="http://schemas.microsoft.com/office/drawing/2014/main" id="{1B0FA3B6-5903-4099-A55B-3F9C2358B71F}"/>
              </a:ext>
            </a:extLst>
          </p:cNvPr>
          <p:cNvSpPr txBox="1"/>
          <p:nvPr/>
        </p:nvSpPr>
        <p:spPr>
          <a:xfrm>
            <a:off x="311557" y="3441792"/>
            <a:ext cx="4116427" cy="584765"/>
          </a:xfrm>
          <a:prstGeom prst="rect">
            <a:avLst/>
          </a:prstGeom>
          <a:noFill/>
        </p:spPr>
        <p:txBody>
          <a:bodyPr wrap="square" lIns="91429" tIns="45715" rIns="91429" bIns="45715" rtlCol="0">
            <a:spAutoFit/>
          </a:bodyPr>
          <a:lstStyle/>
          <a:p>
            <a:pPr algn="ctr"/>
            <a:r>
              <a:rPr lang="en-US" sz="1600" b="1" u="sng" dirty="0"/>
              <a:t>Simplified equivalent circuit and mathematical model</a:t>
            </a: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37" y="4035952"/>
            <a:ext cx="1669719" cy="144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0021" y="4059025"/>
            <a:ext cx="16383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0102" y="4415770"/>
            <a:ext cx="432594"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1777" y="4792094"/>
            <a:ext cx="20288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asellaDiTesto 23">
            <a:extLst>
              <a:ext uri="{FF2B5EF4-FFF2-40B4-BE49-F238E27FC236}">
                <a16:creationId xmlns:a16="http://schemas.microsoft.com/office/drawing/2014/main" id="{1B0FA3B6-5903-4099-A55B-3F9C2358B71F}"/>
              </a:ext>
            </a:extLst>
          </p:cNvPr>
          <p:cNvSpPr txBox="1"/>
          <p:nvPr/>
        </p:nvSpPr>
        <p:spPr>
          <a:xfrm>
            <a:off x="5220072" y="934224"/>
            <a:ext cx="2524763" cy="338544"/>
          </a:xfrm>
          <a:prstGeom prst="rect">
            <a:avLst/>
          </a:prstGeom>
          <a:noFill/>
        </p:spPr>
        <p:txBody>
          <a:bodyPr wrap="square" lIns="91429" tIns="45715" rIns="91429" bIns="45715" rtlCol="0">
            <a:spAutoFit/>
          </a:bodyPr>
          <a:lstStyle/>
          <a:p>
            <a:r>
              <a:rPr lang="en-US" sz="1600" b="1" u="sng" dirty="0"/>
              <a:t>Commercial solutions</a:t>
            </a:r>
          </a:p>
        </p:txBody>
      </p:sp>
    </p:spTree>
    <p:extLst>
      <p:ext uri="{BB962C8B-B14F-4D97-AF65-F5344CB8AC3E}">
        <p14:creationId xmlns:p14="http://schemas.microsoft.com/office/powerpoint/2010/main" val="234322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25</a:t>
            </a:fld>
            <a:endParaRPr lang="it-IT" dirty="0"/>
          </a:p>
        </p:txBody>
      </p:sp>
      <p:sp>
        <p:nvSpPr>
          <p:cNvPr id="10" name="Titolo 1"/>
          <p:cNvSpPr txBox="1">
            <a:spLocks/>
          </p:cNvSpPr>
          <p:nvPr/>
        </p:nvSpPr>
        <p:spPr>
          <a:xfrm>
            <a:off x="-7161" y="43222"/>
            <a:ext cx="8686800"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The Super Capacitor/3</a:t>
            </a:r>
            <a:endParaRPr lang="it-IT" dirty="0"/>
          </a:p>
        </p:txBody>
      </p:sp>
      <p:sp>
        <p:nvSpPr>
          <p:cNvPr id="16" name="Rettangolo arrotondato 9">
            <a:extLst>
              <a:ext uri="{FF2B5EF4-FFF2-40B4-BE49-F238E27FC236}">
                <a16:creationId xmlns:a16="http://schemas.microsoft.com/office/drawing/2014/main" id="{0AF0F4CD-D8D9-4CCC-A82A-EE8A062B3994}"/>
              </a:ext>
            </a:extLst>
          </p:cNvPr>
          <p:cNvSpPr/>
          <p:nvPr/>
        </p:nvSpPr>
        <p:spPr>
          <a:xfrm>
            <a:off x="35496" y="955765"/>
            <a:ext cx="4284892" cy="4273435"/>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CasellaDiTesto 16">
            <a:extLst>
              <a:ext uri="{FF2B5EF4-FFF2-40B4-BE49-F238E27FC236}">
                <a16:creationId xmlns:a16="http://schemas.microsoft.com/office/drawing/2014/main" id="{1B0FA3B6-5903-4099-A55B-3F9C2358B71F}"/>
              </a:ext>
            </a:extLst>
          </p:cNvPr>
          <p:cNvSpPr txBox="1"/>
          <p:nvPr/>
        </p:nvSpPr>
        <p:spPr>
          <a:xfrm>
            <a:off x="203961" y="1052736"/>
            <a:ext cx="4116427" cy="707876"/>
          </a:xfrm>
          <a:prstGeom prst="rect">
            <a:avLst/>
          </a:prstGeom>
          <a:noFill/>
        </p:spPr>
        <p:txBody>
          <a:bodyPr wrap="square" lIns="91429" tIns="45715" rIns="91429" bIns="45715" rtlCol="0">
            <a:spAutoFit/>
          </a:bodyPr>
          <a:lstStyle/>
          <a:p>
            <a:pPr algn="ctr"/>
            <a:r>
              <a:rPr lang="en-US" sz="2000" b="1" u="sng" dirty="0"/>
              <a:t>Useful features for urban rail applications</a:t>
            </a:r>
          </a:p>
        </p:txBody>
      </p:sp>
      <p:sp>
        <p:nvSpPr>
          <p:cNvPr id="22" name="Segnaposto contenuto 6"/>
          <p:cNvSpPr>
            <a:spLocks noGrp="1"/>
          </p:cNvSpPr>
          <p:nvPr>
            <p:ph sz="quarter" idx="4294967295"/>
          </p:nvPr>
        </p:nvSpPr>
        <p:spPr>
          <a:xfrm>
            <a:off x="183411" y="1916832"/>
            <a:ext cx="3816424" cy="2808312"/>
          </a:xfrm>
          <a:prstGeom prst="rect">
            <a:avLst/>
          </a:prstGeom>
        </p:spPr>
        <p:txBody>
          <a:bodyPr>
            <a:normAutofit/>
          </a:bodyPr>
          <a:lstStyle/>
          <a:p>
            <a:pPr marL="0" algn="just">
              <a:lnSpc>
                <a:spcPct val="150000"/>
              </a:lnSpc>
              <a:buFont typeface="Wingdings" panose="05000000000000000000" pitchFamily="2" charset="2"/>
              <a:buChar char="Ø"/>
            </a:pPr>
            <a:r>
              <a:rPr lang="en-US" sz="1700" dirty="0"/>
              <a:t>Sufficient energy density</a:t>
            </a:r>
          </a:p>
          <a:p>
            <a:pPr marL="355600" indent="-355600" algn="just">
              <a:lnSpc>
                <a:spcPct val="150000"/>
              </a:lnSpc>
              <a:buFont typeface="Wingdings" panose="05000000000000000000" pitchFamily="2" charset="2"/>
              <a:buChar char="Ø"/>
            </a:pPr>
            <a:r>
              <a:rPr lang="en-US" sz="1700" dirty="0"/>
              <a:t>High power density (useful  for urban railway  transportation)</a:t>
            </a:r>
          </a:p>
          <a:p>
            <a:pPr marL="0" algn="just">
              <a:lnSpc>
                <a:spcPct val="150000"/>
              </a:lnSpc>
              <a:buFont typeface="Wingdings" panose="05000000000000000000" pitchFamily="2" charset="2"/>
              <a:buChar char="Ø"/>
            </a:pPr>
            <a:r>
              <a:rPr lang="en-US" sz="1700" dirty="0"/>
              <a:t>High lifecycle</a:t>
            </a:r>
          </a:p>
          <a:p>
            <a:pPr marL="0" algn="just">
              <a:lnSpc>
                <a:spcPct val="150000"/>
              </a:lnSpc>
              <a:buFont typeface="Wingdings" panose="05000000000000000000" pitchFamily="2" charset="2"/>
              <a:buChar char="Ø"/>
            </a:pPr>
            <a:r>
              <a:rPr lang="en-US" sz="1700" dirty="0"/>
              <a:t>Fast charge and discharge dynamics </a:t>
            </a:r>
          </a:p>
          <a:p>
            <a:pPr marL="0" algn="just">
              <a:lnSpc>
                <a:spcPct val="150000"/>
              </a:lnSpc>
              <a:buFont typeface="Wingdings" panose="05000000000000000000" pitchFamily="2" charset="2"/>
              <a:buChar char="Ø"/>
            </a:pPr>
            <a:r>
              <a:rPr lang="en-US" sz="1700" dirty="0"/>
              <a:t>High reliability</a:t>
            </a:r>
            <a:endParaRPr lang="en-US" sz="2000" dirty="0">
              <a:latin typeface="Georgia" pitchFamily="18" charset="0"/>
            </a:endParaRPr>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04250"/>
            <a:ext cx="419974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00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latin typeface="Times New Roman" pitchFamily="18" charset="0"/>
                <a:cs typeface="Times New Roman" pitchFamily="18" charset="0"/>
              </a:rPr>
              <a:t>Pasquale Natale</a:t>
            </a:r>
            <a:endParaRPr lang="it-IT" dirty="0">
              <a:latin typeface="Times New Roman" pitchFamily="18" charset="0"/>
              <a:cs typeface="Times New Roman" pitchFamily="18" charset="0"/>
            </a:endParaRPr>
          </a:p>
        </p:txBody>
      </p:sp>
      <p:sp>
        <p:nvSpPr>
          <p:cNvPr id="7" name="Segnaposto numero diapositiva 6"/>
          <p:cNvSpPr>
            <a:spLocks noGrp="1"/>
          </p:cNvSpPr>
          <p:nvPr>
            <p:ph type="sldNum" sz="quarter" idx="12"/>
          </p:nvPr>
        </p:nvSpPr>
        <p:spPr/>
        <p:txBody>
          <a:bodyPr/>
          <a:lstStyle/>
          <a:p>
            <a:fld id="{26848A72-3DD7-42C3-AB6C-2FF2861DA9F6}" type="slidenum">
              <a:rPr lang="it-IT" smtClean="0"/>
              <a:pPr/>
              <a:t>26</a:t>
            </a:fld>
            <a:endParaRPr lang="it-IT"/>
          </a:p>
        </p:txBody>
      </p:sp>
      <p:sp>
        <p:nvSpPr>
          <p:cNvPr id="9" name="CasellaDiTesto 8">
            <a:extLst>
              <a:ext uri="{FF2B5EF4-FFF2-40B4-BE49-F238E27FC236}">
                <a16:creationId xmlns:a16="http://schemas.microsoft.com/office/drawing/2014/main" id="{64377AB3-4834-4D1A-B289-25F69EF2D0FD}"/>
              </a:ext>
            </a:extLst>
          </p:cNvPr>
          <p:cNvSpPr txBox="1"/>
          <p:nvPr/>
        </p:nvSpPr>
        <p:spPr>
          <a:xfrm>
            <a:off x="971599" y="3140968"/>
            <a:ext cx="7200800" cy="923320"/>
          </a:xfrm>
          <a:prstGeom prst="rect">
            <a:avLst/>
          </a:prstGeom>
        </p:spPr>
        <p:txBody>
          <a:bodyPr wrap="square" lIns="91429" tIns="45715" rIns="91429" bIns="45715" rtlCol="0">
            <a:spAutoFit/>
          </a:bodyPr>
          <a:lstStyle/>
          <a:p>
            <a:pPr marL="914400" indent="-914400" algn="ctr">
              <a:buFont typeface="+mj-lt"/>
              <a:buAutoNum type="arabicPeriod" startAt="4"/>
            </a:pPr>
            <a:r>
              <a:rPr lang="en-GB" sz="5400" b="1" dirty="0">
                <a:solidFill>
                  <a:schemeClr val="tx1">
                    <a:lumMod val="65000"/>
                    <a:lumOff val="35000"/>
                  </a:schemeClr>
                </a:solidFill>
              </a:rPr>
              <a:t>ESS control strategies</a:t>
            </a:r>
          </a:p>
        </p:txBody>
      </p:sp>
      <p:pic>
        <p:nvPicPr>
          <p:cNvPr id="8" name="Immagine 7">
            <a:extLst>
              <a:ext uri="{FF2B5EF4-FFF2-40B4-BE49-F238E27FC236}">
                <a16:creationId xmlns:a16="http://schemas.microsoft.com/office/drawing/2014/main" id="{774A138E-4567-4766-BED5-5CA7F8B6D1FC}"/>
              </a:ext>
            </a:extLst>
          </p:cNvPr>
          <p:cNvPicPr>
            <a:picLocks noChangeAspect="1"/>
          </p:cNvPicPr>
          <p:nvPr/>
        </p:nvPicPr>
        <p:blipFill>
          <a:blip r:embed="rId3"/>
          <a:stretch>
            <a:fillRect/>
          </a:stretch>
        </p:blipFill>
        <p:spPr>
          <a:xfrm>
            <a:off x="1371322" y="178172"/>
            <a:ext cx="6401355" cy="1816765"/>
          </a:xfrm>
          <a:prstGeom prst="rect">
            <a:avLst/>
          </a:prstGeom>
        </p:spPr>
      </p:pic>
    </p:spTree>
    <p:extLst>
      <p:ext uri="{BB962C8B-B14F-4D97-AF65-F5344CB8AC3E}">
        <p14:creationId xmlns:p14="http://schemas.microsoft.com/office/powerpoint/2010/main" val="2836238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27</a:t>
            </a:fld>
            <a:endParaRPr lang="it-IT" dirty="0"/>
          </a:p>
        </p:txBody>
      </p:sp>
      <p:sp>
        <p:nvSpPr>
          <p:cNvPr id="10" name="Titolo 1"/>
          <p:cNvSpPr txBox="1">
            <a:spLocks/>
          </p:cNvSpPr>
          <p:nvPr/>
        </p:nvSpPr>
        <p:spPr>
          <a:xfrm>
            <a:off x="-7161" y="43222"/>
            <a:ext cx="8686800"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Proposed control strategies</a:t>
            </a:r>
            <a:endParaRPr lang="it-IT" dirty="0"/>
          </a:p>
        </p:txBody>
      </p:sp>
      <p:sp>
        <p:nvSpPr>
          <p:cNvPr id="20" name="Rettangolo arrotondato 19"/>
          <p:cNvSpPr/>
          <p:nvPr/>
        </p:nvSpPr>
        <p:spPr>
          <a:xfrm>
            <a:off x="6454294" y="2105966"/>
            <a:ext cx="2366177" cy="11521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t>Analitycal</a:t>
            </a:r>
            <a:r>
              <a:rPr lang="en-US" b="1" dirty="0"/>
              <a:t> method</a:t>
            </a:r>
          </a:p>
        </p:txBody>
      </p:sp>
      <p:sp>
        <p:nvSpPr>
          <p:cNvPr id="21" name="Freccia in giù 20"/>
          <p:cNvSpPr/>
          <p:nvPr/>
        </p:nvSpPr>
        <p:spPr>
          <a:xfrm>
            <a:off x="1099012" y="3190856"/>
            <a:ext cx="446970" cy="651643"/>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600" dirty="0"/>
          </a:p>
        </p:txBody>
      </p:sp>
      <p:sp>
        <p:nvSpPr>
          <p:cNvPr id="23" name="Freccia in giù 22"/>
          <p:cNvSpPr/>
          <p:nvPr/>
        </p:nvSpPr>
        <p:spPr>
          <a:xfrm>
            <a:off x="7413897" y="3354679"/>
            <a:ext cx="446970" cy="65164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dirty="0">
              <a:solidFill>
                <a:srgbClr val="FF0000"/>
              </a:solidFill>
              <a:highlight>
                <a:srgbClr val="FFFF00"/>
              </a:highlight>
            </a:endParaRPr>
          </a:p>
        </p:txBody>
      </p:sp>
      <p:sp>
        <p:nvSpPr>
          <p:cNvPr id="24" name="Callout: freccia bidirezionale orizzontale 2"/>
          <p:cNvSpPr/>
          <p:nvPr/>
        </p:nvSpPr>
        <p:spPr>
          <a:xfrm>
            <a:off x="2627784" y="1801366"/>
            <a:ext cx="3515903" cy="1678368"/>
          </a:xfrm>
          <a:prstGeom prst="lef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Approaches</a:t>
            </a:r>
          </a:p>
        </p:txBody>
      </p:sp>
      <p:sp>
        <p:nvSpPr>
          <p:cNvPr id="25" name="Rettangolo arrotondato 7"/>
          <p:cNvSpPr/>
          <p:nvPr/>
        </p:nvSpPr>
        <p:spPr>
          <a:xfrm>
            <a:off x="217664" y="2105966"/>
            <a:ext cx="2209666" cy="10081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Heuristic method</a:t>
            </a:r>
          </a:p>
        </p:txBody>
      </p:sp>
      <p:sp>
        <p:nvSpPr>
          <p:cNvPr id="26" name="Rettangolo arrotondato 7"/>
          <p:cNvSpPr/>
          <p:nvPr/>
        </p:nvSpPr>
        <p:spPr>
          <a:xfrm>
            <a:off x="6454294" y="4102907"/>
            <a:ext cx="2410120" cy="1118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Optimal line voltage reference</a:t>
            </a:r>
          </a:p>
        </p:txBody>
      </p:sp>
      <p:sp>
        <p:nvSpPr>
          <p:cNvPr id="27" name="Rettangolo arrotondato 7"/>
          <p:cNvSpPr/>
          <p:nvPr/>
        </p:nvSpPr>
        <p:spPr>
          <a:xfrm>
            <a:off x="77221" y="3905962"/>
            <a:ext cx="2694580" cy="12703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Multi-threshold line voltage control</a:t>
            </a:r>
          </a:p>
        </p:txBody>
      </p:sp>
    </p:spTree>
    <p:extLst>
      <p:ext uri="{BB962C8B-B14F-4D97-AF65-F5344CB8AC3E}">
        <p14:creationId xmlns:p14="http://schemas.microsoft.com/office/powerpoint/2010/main" val="1370502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9">
            <a:extLst>
              <a:ext uri="{FF2B5EF4-FFF2-40B4-BE49-F238E27FC236}">
                <a16:creationId xmlns:a16="http://schemas.microsoft.com/office/drawing/2014/main" id="{0AF0F4CD-D8D9-4CCC-A82A-EE8A062B3994}"/>
              </a:ext>
            </a:extLst>
          </p:cNvPr>
          <p:cNvSpPr/>
          <p:nvPr/>
        </p:nvSpPr>
        <p:spPr>
          <a:xfrm>
            <a:off x="201024" y="2805825"/>
            <a:ext cx="3909079" cy="2808312"/>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28</a:t>
            </a:fld>
            <a:endParaRPr lang="it-IT" dirty="0"/>
          </a:p>
        </p:txBody>
      </p:sp>
      <p:sp>
        <p:nvSpPr>
          <p:cNvPr id="10" name="Titolo 1"/>
          <p:cNvSpPr txBox="1">
            <a:spLocks/>
          </p:cNvSpPr>
          <p:nvPr/>
        </p:nvSpPr>
        <p:spPr>
          <a:xfrm>
            <a:off x="-7161" y="43222"/>
            <a:ext cx="8686800"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First case study: single track section</a:t>
            </a:r>
            <a:endParaRPr lang="it-IT"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242" y="1052736"/>
            <a:ext cx="5844958" cy="163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429000"/>
            <a:ext cx="3347094" cy="209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asellaDiTesto 15">
            <a:extLst>
              <a:ext uri="{FF2B5EF4-FFF2-40B4-BE49-F238E27FC236}">
                <a16:creationId xmlns:a16="http://schemas.microsoft.com/office/drawing/2014/main" id="{1B0FA3B6-5903-4099-A55B-3F9C2358B71F}"/>
              </a:ext>
            </a:extLst>
          </p:cNvPr>
          <p:cNvSpPr txBox="1"/>
          <p:nvPr/>
        </p:nvSpPr>
        <p:spPr>
          <a:xfrm>
            <a:off x="323528" y="2953385"/>
            <a:ext cx="2303428" cy="400099"/>
          </a:xfrm>
          <a:prstGeom prst="rect">
            <a:avLst/>
          </a:prstGeom>
          <a:noFill/>
        </p:spPr>
        <p:txBody>
          <a:bodyPr wrap="square" lIns="91429" tIns="45715" rIns="91429" bIns="45715" rtlCol="0">
            <a:spAutoFit/>
          </a:bodyPr>
          <a:lstStyle/>
          <a:p>
            <a:pPr algn="ctr"/>
            <a:r>
              <a:rPr lang="en-US" sz="2000" b="1" u="sng" dirty="0"/>
              <a:t>Equivalent circuit</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233863" y="3827930"/>
            <a:ext cx="6762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ttangolo arrotondato 9">
            <a:extLst>
              <a:ext uri="{FF2B5EF4-FFF2-40B4-BE49-F238E27FC236}">
                <a16:creationId xmlns:a16="http://schemas.microsoft.com/office/drawing/2014/main" id="{0AF0F4CD-D8D9-4CCC-A82A-EE8A062B3994}"/>
              </a:ext>
            </a:extLst>
          </p:cNvPr>
          <p:cNvSpPr/>
          <p:nvPr/>
        </p:nvSpPr>
        <p:spPr>
          <a:xfrm>
            <a:off x="5004048" y="2924944"/>
            <a:ext cx="3909079" cy="2808312"/>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2" name="CasellaDiTesto 21">
            <a:extLst>
              <a:ext uri="{FF2B5EF4-FFF2-40B4-BE49-F238E27FC236}">
                <a16:creationId xmlns:a16="http://schemas.microsoft.com/office/drawing/2014/main" id="{1B0FA3B6-5903-4099-A55B-3F9C2358B71F}"/>
              </a:ext>
            </a:extLst>
          </p:cNvPr>
          <p:cNvSpPr txBox="1"/>
          <p:nvPr/>
        </p:nvSpPr>
        <p:spPr>
          <a:xfrm>
            <a:off x="5076056" y="3105557"/>
            <a:ext cx="2664296" cy="400099"/>
          </a:xfrm>
          <a:prstGeom prst="rect">
            <a:avLst/>
          </a:prstGeom>
          <a:noFill/>
        </p:spPr>
        <p:txBody>
          <a:bodyPr wrap="square" lIns="91429" tIns="45715" rIns="91429" bIns="45715" rtlCol="0">
            <a:spAutoFit/>
          </a:bodyPr>
          <a:lstStyle/>
          <a:p>
            <a:pPr algn="ctr"/>
            <a:r>
              <a:rPr lang="en-US" sz="2000" b="1" u="sng" dirty="0"/>
              <a:t>Mathematical model</a:t>
            </a: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7493" y="3528148"/>
            <a:ext cx="36480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225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9">
            <a:extLst>
              <a:ext uri="{FF2B5EF4-FFF2-40B4-BE49-F238E27FC236}">
                <a16:creationId xmlns:a16="http://schemas.microsoft.com/office/drawing/2014/main" id="{0AF0F4CD-D8D9-4CCC-A82A-EE8A062B3994}"/>
              </a:ext>
            </a:extLst>
          </p:cNvPr>
          <p:cNvSpPr/>
          <p:nvPr/>
        </p:nvSpPr>
        <p:spPr>
          <a:xfrm>
            <a:off x="539552" y="1726626"/>
            <a:ext cx="3681456" cy="345579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29</a:t>
            </a:fld>
            <a:endParaRPr lang="it-IT" dirty="0"/>
          </a:p>
        </p:txBody>
      </p:sp>
      <p:sp>
        <p:nvSpPr>
          <p:cNvPr id="10" name="Titolo 1"/>
          <p:cNvSpPr txBox="1">
            <a:spLocks/>
          </p:cNvSpPr>
          <p:nvPr/>
        </p:nvSpPr>
        <p:spPr>
          <a:xfrm>
            <a:off x="-7163" y="188640"/>
            <a:ext cx="9115665"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Second case study: complex metro rail network</a:t>
            </a:r>
            <a:endParaRPr lang="it-IT" dirty="0"/>
          </a:p>
        </p:txBody>
      </p:sp>
      <p:sp>
        <p:nvSpPr>
          <p:cNvPr id="16" name="CasellaDiTesto 15">
            <a:extLst>
              <a:ext uri="{FF2B5EF4-FFF2-40B4-BE49-F238E27FC236}">
                <a16:creationId xmlns:a16="http://schemas.microsoft.com/office/drawing/2014/main" id="{1B0FA3B6-5903-4099-A55B-3F9C2358B71F}"/>
              </a:ext>
            </a:extLst>
          </p:cNvPr>
          <p:cNvSpPr txBox="1"/>
          <p:nvPr/>
        </p:nvSpPr>
        <p:spPr>
          <a:xfrm>
            <a:off x="692615" y="1801617"/>
            <a:ext cx="2303428" cy="400099"/>
          </a:xfrm>
          <a:prstGeom prst="rect">
            <a:avLst/>
          </a:prstGeom>
          <a:noFill/>
        </p:spPr>
        <p:txBody>
          <a:bodyPr wrap="square" lIns="91429" tIns="45715" rIns="91429" bIns="45715" rtlCol="0">
            <a:spAutoFit/>
          </a:bodyPr>
          <a:lstStyle/>
          <a:p>
            <a:pPr algn="ctr"/>
            <a:r>
              <a:rPr lang="en-US" sz="2000" b="1" u="sng" dirty="0"/>
              <a:t>Schematic view</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427984" y="3005012"/>
            <a:ext cx="6762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ttangolo arrotondato 9">
            <a:extLst>
              <a:ext uri="{FF2B5EF4-FFF2-40B4-BE49-F238E27FC236}">
                <a16:creationId xmlns:a16="http://schemas.microsoft.com/office/drawing/2014/main" id="{0AF0F4CD-D8D9-4CCC-A82A-EE8A062B3994}"/>
              </a:ext>
            </a:extLst>
          </p:cNvPr>
          <p:cNvSpPr/>
          <p:nvPr/>
        </p:nvSpPr>
        <p:spPr>
          <a:xfrm>
            <a:off x="5309024" y="1692797"/>
            <a:ext cx="3448487" cy="3489619"/>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2" name="CasellaDiTesto 21">
            <a:extLst>
              <a:ext uri="{FF2B5EF4-FFF2-40B4-BE49-F238E27FC236}">
                <a16:creationId xmlns:a16="http://schemas.microsoft.com/office/drawing/2014/main" id="{1B0FA3B6-5903-4099-A55B-3F9C2358B71F}"/>
              </a:ext>
            </a:extLst>
          </p:cNvPr>
          <p:cNvSpPr txBox="1"/>
          <p:nvPr/>
        </p:nvSpPr>
        <p:spPr>
          <a:xfrm>
            <a:off x="5381032" y="1873411"/>
            <a:ext cx="2664296" cy="400099"/>
          </a:xfrm>
          <a:prstGeom prst="rect">
            <a:avLst/>
          </a:prstGeom>
          <a:noFill/>
        </p:spPr>
        <p:txBody>
          <a:bodyPr wrap="square" lIns="91429" tIns="45715" rIns="91429" bIns="45715" rtlCol="0">
            <a:spAutoFit/>
          </a:bodyPr>
          <a:lstStyle/>
          <a:p>
            <a:pPr algn="ctr"/>
            <a:r>
              <a:rPr lang="en-US" sz="2000" b="1" u="sng" dirty="0"/>
              <a:t>Mathematical model</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10" y="2225853"/>
            <a:ext cx="3059065" cy="265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160" y="2360983"/>
            <a:ext cx="2592288" cy="140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1217" y="4115200"/>
            <a:ext cx="8001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359" y="4086625"/>
            <a:ext cx="8763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asellaDiTesto 17">
            <a:extLst>
              <a:ext uri="{FF2B5EF4-FFF2-40B4-BE49-F238E27FC236}">
                <a16:creationId xmlns:a16="http://schemas.microsoft.com/office/drawing/2014/main" id="{1B0FA3B6-5903-4099-A55B-3F9C2358B71F}"/>
              </a:ext>
            </a:extLst>
          </p:cNvPr>
          <p:cNvSpPr txBox="1"/>
          <p:nvPr/>
        </p:nvSpPr>
        <p:spPr>
          <a:xfrm>
            <a:off x="5381032" y="3761563"/>
            <a:ext cx="1224137" cy="400099"/>
          </a:xfrm>
          <a:prstGeom prst="rect">
            <a:avLst/>
          </a:prstGeom>
          <a:noFill/>
        </p:spPr>
        <p:txBody>
          <a:bodyPr wrap="square" lIns="91429" tIns="45715" rIns="91429" bIns="45715" rtlCol="0">
            <a:spAutoFit/>
          </a:bodyPr>
          <a:lstStyle/>
          <a:p>
            <a:pPr algn="ctr"/>
            <a:r>
              <a:rPr lang="en-US" sz="2000" b="1" dirty="0"/>
              <a:t>with:</a:t>
            </a:r>
          </a:p>
        </p:txBody>
      </p:sp>
    </p:spTree>
    <p:extLst>
      <p:ext uri="{BB962C8B-B14F-4D97-AF65-F5344CB8AC3E}">
        <p14:creationId xmlns:p14="http://schemas.microsoft.com/office/powerpoint/2010/main" val="316655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a:t>Credits</a:t>
            </a:r>
            <a:r>
              <a:rPr lang="it-IT" dirty="0"/>
              <a:t> </a:t>
            </a:r>
            <a:r>
              <a:rPr lang="it-IT" dirty="0" err="1"/>
              <a:t>summary</a:t>
            </a:r>
            <a:endParaRPr lang="it-IT" dirty="0"/>
          </a:p>
        </p:txBody>
      </p:sp>
      <p:sp>
        <p:nvSpPr>
          <p:cNvPr id="3" name="Segnaposto contenuto 2"/>
          <p:cNvSpPr>
            <a:spLocks noGrp="1"/>
          </p:cNvSpPr>
          <p:nvPr>
            <p:ph idx="1"/>
          </p:nvPr>
        </p:nvSpPr>
        <p:spPr>
          <a:xfrm>
            <a:off x="262925" y="1196752"/>
            <a:ext cx="3577590" cy="533802"/>
          </a:xfrm>
        </p:spPr>
        <p:txBody>
          <a:bodyPr>
            <a:normAutofit/>
          </a:bodyPr>
          <a:lstStyle/>
          <a:p>
            <a:pPr marL="0" lvl="2" indent="0" algn="ctr">
              <a:buNone/>
            </a:pPr>
            <a:r>
              <a:rPr lang="en-US" dirty="0">
                <a:cs typeface="Times New Roman" pitchFamily="18" charset="0"/>
              </a:rPr>
              <a:t>III year credits</a:t>
            </a:r>
          </a:p>
          <a:p>
            <a:pPr marL="0" lvl="2" indent="0">
              <a:buNone/>
            </a:pPr>
            <a:endParaRPr lang="en-US" dirty="0">
              <a:latin typeface="Times New Roman" pitchFamily="18" charset="0"/>
              <a:cs typeface="Times New Roman"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latin typeface="Times New Roman" pitchFamily="18" charset="0"/>
                <a:cs typeface="Times New Roman" pitchFamily="18" charset="0"/>
              </a:rPr>
              <a:t>Pasquale Natale</a:t>
            </a:r>
            <a:endParaRPr lang="it-IT" dirty="0">
              <a:latin typeface="Times New Roman" pitchFamily="18" charset="0"/>
              <a:cs typeface="Times New Roman" pitchFamily="18" charset="0"/>
            </a:endParaRPr>
          </a:p>
        </p:txBody>
      </p:sp>
      <p:sp>
        <p:nvSpPr>
          <p:cNvPr id="7" name="Segnaposto numero diapositiva 6"/>
          <p:cNvSpPr>
            <a:spLocks noGrp="1"/>
          </p:cNvSpPr>
          <p:nvPr>
            <p:ph type="sldNum" sz="quarter" idx="12"/>
          </p:nvPr>
        </p:nvSpPr>
        <p:spPr/>
        <p:txBody>
          <a:bodyPr/>
          <a:lstStyle/>
          <a:p>
            <a:fld id="{26848A72-3DD7-42C3-AB6C-2FF2861DA9F6}" type="slidenum">
              <a:rPr lang="it-IT" smtClean="0"/>
              <a:pPr/>
              <a:t>3</a:t>
            </a:fld>
            <a:endParaRPr lang="it-IT"/>
          </a:p>
        </p:txBody>
      </p:sp>
      <p:graphicFrame>
        <p:nvGraphicFramePr>
          <p:cNvPr id="8" name="Tabella 7">
            <a:extLst>
              <a:ext uri="{FF2B5EF4-FFF2-40B4-BE49-F238E27FC236}">
                <a16:creationId xmlns:a16="http://schemas.microsoft.com/office/drawing/2014/main" id="{9DC45646-7E4D-4221-927B-98EC3329D679}"/>
              </a:ext>
            </a:extLst>
          </p:cNvPr>
          <p:cNvGraphicFramePr>
            <a:graphicFrameLocks noGrp="1"/>
          </p:cNvGraphicFramePr>
          <p:nvPr>
            <p:extLst>
              <p:ext uri="{D42A27DB-BD31-4B8C-83A1-F6EECF244321}">
                <p14:modId xmlns:p14="http://schemas.microsoft.com/office/powerpoint/2010/main" val="868967216"/>
              </p:ext>
            </p:extLst>
          </p:nvPr>
        </p:nvGraphicFramePr>
        <p:xfrm>
          <a:off x="774700" y="3894931"/>
          <a:ext cx="7594600" cy="1838325"/>
        </p:xfrm>
        <a:graphic>
          <a:graphicData uri="http://schemas.openxmlformats.org/drawingml/2006/table">
            <a:tbl>
              <a:tblPr>
                <a:tableStyleId>{5C22544A-7EE6-4342-B048-85BDC9FD1C3A}</a:tableStyleId>
              </a:tblPr>
              <a:tblGrid>
                <a:gridCol w="371165">
                  <a:extLst>
                    <a:ext uri="{9D8B030D-6E8A-4147-A177-3AD203B41FA5}">
                      <a16:colId xmlns:a16="http://schemas.microsoft.com/office/drawing/2014/main" val="2545627015"/>
                    </a:ext>
                  </a:extLst>
                </a:gridCol>
                <a:gridCol w="3794128">
                  <a:extLst>
                    <a:ext uri="{9D8B030D-6E8A-4147-A177-3AD203B41FA5}">
                      <a16:colId xmlns:a16="http://schemas.microsoft.com/office/drawing/2014/main" val="4213461536"/>
                    </a:ext>
                  </a:extLst>
                </a:gridCol>
                <a:gridCol w="1072167">
                  <a:extLst>
                    <a:ext uri="{9D8B030D-6E8A-4147-A177-3AD203B41FA5}">
                      <a16:colId xmlns:a16="http://schemas.microsoft.com/office/drawing/2014/main" val="612680998"/>
                    </a:ext>
                  </a:extLst>
                </a:gridCol>
                <a:gridCol w="364906">
                  <a:extLst>
                    <a:ext uri="{9D8B030D-6E8A-4147-A177-3AD203B41FA5}">
                      <a16:colId xmlns:a16="http://schemas.microsoft.com/office/drawing/2014/main" val="2420604766"/>
                    </a:ext>
                  </a:extLst>
                </a:gridCol>
                <a:gridCol w="812121">
                  <a:extLst>
                    <a:ext uri="{9D8B030D-6E8A-4147-A177-3AD203B41FA5}">
                      <a16:colId xmlns:a16="http://schemas.microsoft.com/office/drawing/2014/main" val="3408817852"/>
                    </a:ext>
                  </a:extLst>
                </a:gridCol>
                <a:gridCol w="1180113">
                  <a:extLst>
                    <a:ext uri="{9D8B030D-6E8A-4147-A177-3AD203B41FA5}">
                      <a16:colId xmlns:a16="http://schemas.microsoft.com/office/drawing/2014/main" val="2792425330"/>
                    </a:ext>
                  </a:extLst>
                </a:gridCol>
              </a:tblGrid>
              <a:tr h="0">
                <a:tc>
                  <a:txBody>
                    <a:bodyPr/>
                    <a:lstStyle/>
                    <a:p>
                      <a:pPr algn="l" fontAlgn="b"/>
                      <a:r>
                        <a:rPr lang="it-IT" sz="1000" u="none" strike="noStrike">
                          <a:effectLst/>
                        </a:rPr>
                        <a:t>Year</a:t>
                      </a:r>
                      <a:endParaRPr lang="it-IT" sz="1000" b="1" i="0" u="none" strike="noStrike">
                        <a:effectLst/>
                        <a:latin typeface="Arial" panose="020B0604020202020204" pitchFamily="34" charset="0"/>
                      </a:endParaRPr>
                    </a:p>
                  </a:txBody>
                  <a:tcPr marL="9525" marR="9525" marT="9525" marB="0" anchor="b"/>
                </a:tc>
                <a:tc>
                  <a:txBody>
                    <a:bodyPr/>
                    <a:lstStyle/>
                    <a:p>
                      <a:pPr algn="l" fontAlgn="b"/>
                      <a:r>
                        <a:rPr lang="it-IT" sz="1000" u="none" strike="noStrike">
                          <a:effectLst/>
                        </a:rPr>
                        <a:t>Lecture/Activity</a:t>
                      </a:r>
                      <a:endParaRPr lang="it-IT" sz="1000" b="1"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Type</a:t>
                      </a:r>
                      <a:endParaRPr lang="it-IT" sz="1000" b="1" i="0" u="none" strike="noStrike">
                        <a:effectLst/>
                        <a:latin typeface="Arial" panose="020B0604020202020204" pitchFamily="34" charset="0"/>
                      </a:endParaRPr>
                    </a:p>
                  </a:txBody>
                  <a:tcPr marL="9525" marR="9525" marT="9525" marB="0" anchor="b"/>
                </a:tc>
                <a:tc>
                  <a:txBody>
                    <a:bodyPr/>
                    <a:lstStyle/>
                    <a:p>
                      <a:pPr algn="l" fontAlgn="b"/>
                      <a:r>
                        <a:rPr lang="it-IT" sz="1000" u="none" strike="noStrike">
                          <a:effectLst/>
                        </a:rPr>
                        <a:t>Credits</a:t>
                      </a:r>
                      <a:endParaRPr lang="it-IT" sz="1000" b="1"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Certification</a:t>
                      </a:r>
                      <a:endParaRPr lang="it-IT" sz="1000" b="1"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Notes</a:t>
                      </a:r>
                      <a:endParaRPr lang="it-IT"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852660040"/>
                  </a:ext>
                </a:extLst>
              </a:tr>
              <a:tr h="381000">
                <a:tc>
                  <a:txBody>
                    <a:bodyPr/>
                    <a:lstStyle/>
                    <a:p>
                      <a:pPr algn="ctr" fontAlgn="ctr"/>
                      <a:r>
                        <a:rPr lang="it-IT" sz="1000" u="none" strike="noStrike">
                          <a:effectLst/>
                        </a:rPr>
                        <a:t>3</a:t>
                      </a:r>
                      <a:endParaRPr lang="it-IT" sz="1000" b="0" i="0" u="none" strike="noStrike">
                        <a:effectLst/>
                        <a:latin typeface="Arial" panose="020B0604020202020204" pitchFamily="34" charset="0"/>
                      </a:endParaRPr>
                    </a:p>
                  </a:txBody>
                  <a:tcPr marL="9525" marR="9525" marT="9525" marB="0" anchor="ctr"/>
                </a:tc>
                <a:tc>
                  <a:txBody>
                    <a:bodyPr/>
                    <a:lstStyle/>
                    <a:p>
                      <a:pPr algn="l" fontAlgn="ctr"/>
                      <a:r>
                        <a:rPr lang="it-IT" sz="1000" u="none" strike="noStrike">
                          <a:effectLst/>
                        </a:rPr>
                        <a:t>FCE  preparation course</a:t>
                      </a:r>
                      <a:endParaRPr lang="it-IT"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External course</a:t>
                      </a:r>
                      <a:endParaRPr lang="it-IT"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0</a:t>
                      </a:r>
                      <a:endParaRPr lang="it-IT"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x</a:t>
                      </a:r>
                      <a:endParaRPr lang="it-IT" sz="1000" b="0" i="0" u="none" strike="noStrike">
                        <a:effectLst/>
                        <a:latin typeface="Arial" panose="020B0604020202020204" pitchFamily="34" charset="0"/>
                      </a:endParaRPr>
                    </a:p>
                  </a:txBody>
                  <a:tcPr marL="9525" marR="9525" marT="9525" marB="0" anchor="ctr"/>
                </a:tc>
                <a:tc>
                  <a:txBody>
                    <a:bodyPr/>
                    <a:lstStyle/>
                    <a:p>
                      <a:pPr algn="l" fontAlgn="ctr"/>
                      <a:r>
                        <a:rPr lang="it-IT" sz="1000" u="none" strike="noStrike">
                          <a:effectLst/>
                        </a:rPr>
                        <a:t>I got the certification</a:t>
                      </a:r>
                      <a:endParaRPr lang="it-IT"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821592875"/>
                  </a:ext>
                </a:extLst>
              </a:tr>
              <a:tr h="381000">
                <a:tc>
                  <a:txBody>
                    <a:bodyPr/>
                    <a:lstStyle/>
                    <a:p>
                      <a:pPr algn="ctr" fontAlgn="ctr"/>
                      <a:r>
                        <a:rPr lang="it-IT" sz="1000" u="none" strike="noStrike">
                          <a:effectLst/>
                        </a:rPr>
                        <a:t>3</a:t>
                      </a:r>
                      <a:endParaRPr lang="it-IT" sz="1000" b="0" i="0" u="none" strike="noStrike">
                        <a:effectLst/>
                        <a:latin typeface="Arial" panose="020B0604020202020204" pitchFamily="34" charset="0"/>
                      </a:endParaRPr>
                    </a:p>
                  </a:txBody>
                  <a:tcPr marL="9525" marR="9525" marT="9525" marB="0" anchor="ctr"/>
                </a:tc>
                <a:tc>
                  <a:txBody>
                    <a:bodyPr/>
                    <a:lstStyle/>
                    <a:p>
                      <a:pPr algn="l" fontAlgn="ctr"/>
                      <a:r>
                        <a:rPr lang="en-US" sz="1000" u="none" strike="noStrike">
                          <a:effectLst/>
                        </a:rPr>
                        <a:t>Software design diversity from conceptual models to practical implementations</a:t>
                      </a:r>
                      <a:endParaRPr lang="en-US"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Seminar</a:t>
                      </a:r>
                      <a:endParaRPr lang="it-IT"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0,4</a:t>
                      </a:r>
                      <a:endParaRPr lang="it-IT"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x</a:t>
                      </a:r>
                      <a:endParaRPr lang="it-IT" sz="1000" b="0" i="0" u="none" strike="noStrike">
                        <a:effectLst/>
                        <a:latin typeface="Arial" panose="020B0604020202020204" pitchFamily="34" charset="0"/>
                      </a:endParaRPr>
                    </a:p>
                  </a:txBody>
                  <a:tcPr marL="9525" marR="9525" marT="9525" marB="0" anchor="ctr"/>
                </a:tc>
                <a:tc>
                  <a:txBody>
                    <a:bodyPr/>
                    <a:lstStyle/>
                    <a:p>
                      <a:pPr algn="l" fontAlgn="ctr"/>
                      <a:r>
                        <a:rPr lang="it-IT" sz="1000" u="none" strike="noStrike">
                          <a:effectLst/>
                        </a:rPr>
                        <a:t> </a:t>
                      </a:r>
                      <a:endParaRPr lang="it-IT"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2912075244"/>
                  </a:ext>
                </a:extLst>
              </a:tr>
              <a:tr h="381000">
                <a:tc>
                  <a:txBody>
                    <a:bodyPr/>
                    <a:lstStyle/>
                    <a:p>
                      <a:pPr algn="ctr" fontAlgn="ctr"/>
                      <a:r>
                        <a:rPr lang="it-IT" sz="1000" u="none" strike="noStrike">
                          <a:effectLst/>
                        </a:rPr>
                        <a:t>3</a:t>
                      </a:r>
                      <a:endParaRPr lang="it-IT" sz="1000" b="0" i="0" u="none" strike="noStrike">
                        <a:effectLst/>
                        <a:latin typeface="Arial" panose="020B0604020202020204" pitchFamily="34" charset="0"/>
                      </a:endParaRPr>
                    </a:p>
                  </a:txBody>
                  <a:tcPr marL="9525" marR="9525" marT="9525" marB="0" anchor="ctr"/>
                </a:tc>
                <a:tc>
                  <a:txBody>
                    <a:bodyPr/>
                    <a:lstStyle/>
                    <a:p>
                      <a:pPr algn="l" fontAlgn="ctr"/>
                      <a:r>
                        <a:rPr lang="it-IT" sz="1000" u="none" strike="noStrike">
                          <a:effectLst/>
                        </a:rPr>
                        <a:t>L’innovazione nel mercato IT</a:t>
                      </a:r>
                      <a:endParaRPr lang="it-IT"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Seminar</a:t>
                      </a:r>
                      <a:endParaRPr lang="it-IT"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0,8</a:t>
                      </a:r>
                      <a:endParaRPr lang="it-IT"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x</a:t>
                      </a:r>
                      <a:endParaRPr lang="it-IT" sz="1000" b="0" i="0" u="none" strike="noStrike">
                        <a:effectLst/>
                        <a:latin typeface="Arial" panose="020B0604020202020204" pitchFamily="34" charset="0"/>
                      </a:endParaRPr>
                    </a:p>
                  </a:txBody>
                  <a:tcPr marL="9525" marR="9525" marT="9525" marB="0" anchor="ctr"/>
                </a:tc>
                <a:tc>
                  <a:txBody>
                    <a:bodyPr/>
                    <a:lstStyle/>
                    <a:p>
                      <a:pPr algn="l" fontAlgn="ctr"/>
                      <a:r>
                        <a:rPr lang="it-IT" sz="1000" u="none" strike="noStrike">
                          <a:effectLst/>
                        </a:rPr>
                        <a:t> </a:t>
                      </a:r>
                      <a:endParaRPr lang="it-IT"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83711268"/>
                  </a:ext>
                </a:extLst>
              </a:tr>
              <a:tr h="381000">
                <a:tc>
                  <a:txBody>
                    <a:bodyPr/>
                    <a:lstStyle/>
                    <a:p>
                      <a:pPr algn="ctr" fontAlgn="ctr"/>
                      <a:r>
                        <a:rPr lang="it-IT" sz="1000" u="none" strike="noStrike">
                          <a:effectLst/>
                        </a:rPr>
                        <a:t>3</a:t>
                      </a:r>
                      <a:endParaRPr lang="it-IT" sz="1000" b="0" i="0" u="none" strike="noStrike">
                        <a:effectLst/>
                        <a:latin typeface="Arial" panose="020B0604020202020204" pitchFamily="34" charset="0"/>
                      </a:endParaRPr>
                    </a:p>
                  </a:txBody>
                  <a:tcPr marL="9525" marR="9525" marT="9525" marB="0" anchor="ctr"/>
                </a:tc>
                <a:tc>
                  <a:txBody>
                    <a:bodyPr/>
                    <a:lstStyle/>
                    <a:p>
                      <a:pPr algn="l" fontAlgn="ctr"/>
                      <a:r>
                        <a:rPr lang="en-US" sz="1000" u="none" strike="noStrike">
                          <a:effectLst/>
                        </a:rPr>
                        <a:t>Power system stability and syncronization: application to the lost power grid system</a:t>
                      </a:r>
                      <a:endParaRPr lang="en-US"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Seminar</a:t>
                      </a:r>
                      <a:endParaRPr lang="it-IT"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0,3</a:t>
                      </a:r>
                      <a:endParaRPr lang="it-IT" sz="1000" b="0" i="0" u="none" strike="noStrike">
                        <a:effectLst/>
                        <a:latin typeface="Arial" panose="020B0604020202020204" pitchFamily="34" charset="0"/>
                      </a:endParaRPr>
                    </a:p>
                  </a:txBody>
                  <a:tcPr marL="9525" marR="9525" marT="9525" marB="0" anchor="ctr"/>
                </a:tc>
                <a:tc>
                  <a:txBody>
                    <a:bodyPr/>
                    <a:lstStyle/>
                    <a:p>
                      <a:pPr algn="ctr" fontAlgn="ctr"/>
                      <a:r>
                        <a:rPr lang="it-IT" sz="1000" u="none" strike="noStrike">
                          <a:effectLst/>
                        </a:rPr>
                        <a:t>x</a:t>
                      </a:r>
                      <a:endParaRPr lang="it-IT" sz="1000" b="0" i="0" u="none" strike="noStrike">
                        <a:effectLst/>
                        <a:latin typeface="Arial" panose="020B0604020202020204" pitchFamily="34" charset="0"/>
                      </a:endParaRPr>
                    </a:p>
                  </a:txBody>
                  <a:tcPr marL="9525" marR="9525" marT="9525" marB="0" anchor="ctr"/>
                </a:tc>
                <a:tc>
                  <a:txBody>
                    <a:bodyPr/>
                    <a:lstStyle/>
                    <a:p>
                      <a:pPr algn="l" fontAlgn="ctr"/>
                      <a:r>
                        <a:rPr lang="it-IT" sz="1000" u="none" strike="noStrike" dirty="0">
                          <a:effectLst/>
                        </a:rPr>
                        <a:t> </a:t>
                      </a:r>
                      <a:endParaRPr lang="it-IT" sz="1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806631359"/>
                  </a:ext>
                </a:extLst>
              </a:tr>
            </a:tbl>
          </a:graphicData>
        </a:graphic>
      </p:graphicFrame>
      <p:graphicFrame>
        <p:nvGraphicFramePr>
          <p:cNvPr id="9" name="Tabella 8">
            <a:extLst>
              <a:ext uri="{FF2B5EF4-FFF2-40B4-BE49-F238E27FC236}">
                <a16:creationId xmlns:a16="http://schemas.microsoft.com/office/drawing/2014/main" id="{CBEAAB25-3307-4451-8504-EC74CB0D9AD4}"/>
              </a:ext>
            </a:extLst>
          </p:cNvPr>
          <p:cNvGraphicFramePr>
            <a:graphicFrameLocks noGrp="1"/>
          </p:cNvGraphicFramePr>
          <p:nvPr>
            <p:extLst>
              <p:ext uri="{D42A27DB-BD31-4B8C-83A1-F6EECF244321}">
                <p14:modId xmlns:p14="http://schemas.microsoft.com/office/powerpoint/2010/main" val="3637082355"/>
              </p:ext>
            </p:extLst>
          </p:nvPr>
        </p:nvGraphicFramePr>
        <p:xfrm>
          <a:off x="155698" y="1812496"/>
          <a:ext cx="8229601" cy="1770888"/>
        </p:xfrm>
        <a:graphic>
          <a:graphicData uri="http://schemas.openxmlformats.org/drawingml/2006/table">
            <a:tbl>
              <a:tblPr firstRow="1" firstCol="1" bandRow="1"/>
              <a:tblGrid>
                <a:gridCol w="992490">
                  <a:extLst>
                    <a:ext uri="{9D8B030D-6E8A-4147-A177-3AD203B41FA5}">
                      <a16:colId xmlns:a16="http://schemas.microsoft.com/office/drawing/2014/main" val="2399649562"/>
                    </a:ext>
                  </a:extLst>
                </a:gridCol>
                <a:gridCol w="925007">
                  <a:extLst>
                    <a:ext uri="{9D8B030D-6E8A-4147-A177-3AD203B41FA5}">
                      <a16:colId xmlns:a16="http://schemas.microsoft.com/office/drawing/2014/main" val="2179546088"/>
                    </a:ext>
                  </a:extLst>
                </a:gridCol>
                <a:gridCol w="697870">
                  <a:extLst>
                    <a:ext uri="{9D8B030D-6E8A-4147-A177-3AD203B41FA5}">
                      <a16:colId xmlns:a16="http://schemas.microsoft.com/office/drawing/2014/main" val="3149994851"/>
                    </a:ext>
                  </a:extLst>
                </a:gridCol>
                <a:gridCol w="696224">
                  <a:extLst>
                    <a:ext uri="{9D8B030D-6E8A-4147-A177-3AD203B41FA5}">
                      <a16:colId xmlns:a16="http://schemas.microsoft.com/office/drawing/2014/main" val="2391218889"/>
                    </a:ext>
                  </a:extLst>
                </a:gridCol>
                <a:gridCol w="1069848">
                  <a:extLst>
                    <a:ext uri="{9D8B030D-6E8A-4147-A177-3AD203B41FA5}">
                      <a16:colId xmlns:a16="http://schemas.microsoft.com/office/drawing/2014/main" val="2635093467"/>
                    </a:ext>
                  </a:extLst>
                </a:gridCol>
                <a:gridCol w="788396">
                  <a:extLst>
                    <a:ext uri="{9D8B030D-6E8A-4147-A177-3AD203B41FA5}">
                      <a16:colId xmlns:a16="http://schemas.microsoft.com/office/drawing/2014/main" val="299056622"/>
                    </a:ext>
                  </a:extLst>
                </a:gridCol>
                <a:gridCol w="788396">
                  <a:extLst>
                    <a:ext uri="{9D8B030D-6E8A-4147-A177-3AD203B41FA5}">
                      <a16:colId xmlns:a16="http://schemas.microsoft.com/office/drawing/2014/main" val="4095632659"/>
                    </a:ext>
                  </a:extLst>
                </a:gridCol>
                <a:gridCol w="696224">
                  <a:extLst>
                    <a:ext uri="{9D8B030D-6E8A-4147-A177-3AD203B41FA5}">
                      <a16:colId xmlns:a16="http://schemas.microsoft.com/office/drawing/2014/main" val="1480524159"/>
                    </a:ext>
                  </a:extLst>
                </a:gridCol>
                <a:gridCol w="788396">
                  <a:extLst>
                    <a:ext uri="{9D8B030D-6E8A-4147-A177-3AD203B41FA5}">
                      <a16:colId xmlns:a16="http://schemas.microsoft.com/office/drawing/2014/main" val="2922217599"/>
                    </a:ext>
                  </a:extLst>
                </a:gridCol>
                <a:gridCol w="786750">
                  <a:extLst>
                    <a:ext uri="{9D8B030D-6E8A-4147-A177-3AD203B41FA5}">
                      <a16:colId xmlns:a16="http://schemas.microsoft.com/office/drawing/2014/main" val="229975447"/>
                    </a:ext>
                  </a:extLst>
                </a:gridCol>
              </a:tblGrid>
              <a:tr h="192786">
                <a:tc>
                  <a:txBody>
                    <a:bodyPr/>
                    <a:lstStyle/>
                    <a:p>
                      <a:pPr>
                        <a:lnSpc>
                          <a:spcPct val="115000"/>
                        </a:lnSpc>
                      </a:pPr>
                      <a:endParaRPr lang="it-IT"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it-IT"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a:lnSpc>
                          <a:spcPct val="115000"/>
                        </a:lnSpc>
                        <a:spcAft>
                          <a:spcPts val="0"/>
                        </a:spcAft>
                      </a:pPr>
                      <a:r>
                        <a:rPr lang="it-IT" sz="1000" b="1">
                          <a:effectLst/>
                          <a:latin typeface="Arial" panose="020B0604020202020204" pitchFamily="34" charset="0"/>
                          <a:ea typeface="Times New Roman" panose="02020603050405020304" pitchFamily="18" charset="0"/>
                          <a:cs typeface="Times New Roman" panose="02020603050405020304" pitchFamily="18" charset="0"/>
                        </a:rPr>
                        <a:t>Credits year 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552957021"/>
                  </a:ext>
                </a:extLst>
              </a:tr>
              <a:tr h="192786">
                <a:tc>
                  <a:txBody>
                    <a:bodyPr/>
                    <a:lstStyle/>
                    <a:p>
                      <a:pPr>
                        <a:lnSpc>
                          <a:spcPct val="115000"/>
                        </a:lnSpc>
                      </a:pPr>
                      <a:endParaRPr lang="it-IT"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it-IT"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it-IT" sz="1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b="1">
                          <a:effectLst/>
                          <a:latin typeface="Arial" panose="020B0604020202020204" pitchFamily="34" charset="0"/>
                          <a:ea typeface="Times New Roman" panose="02020603050405020304" pitchFamily="18"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076125"/>
                  </a:ext>
                </a:extLst>
              </a:tr>
              <a:tr h="666750">
                <a:tc>
                  <a:txBody>
                    <a:bodyPr/>
                    <a:lstStyle/>
                    <a:p>
                      <a:pPr>
                        <a:lnSpc>
                          <a:spcPct val="115000"/>
                        </a:lnSpc>
                      </a:pPr>
                      <a:endParaRPr lang="it-IT"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Estimated</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Bimonth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bimonth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bimonth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bimonth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bimonth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bimonth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b="1">
                          <a:effectLst/>
                          <a:latin typeface="Arial" panose="020B0604020202020204" pitchFamily="34" charset="0"/>
                          <a:ea typeface="Times New Roman" panose="02020603050405020304" pitchFamily="18" charset="0"/>
                          <a:cs typeface="Times New Roman" panose="02020603050405020304" pitchFamily="18" charset="0"/>
                        </a:rPr>
                        <a:t>Summary</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374049"/>
                  </a:ext>
                </a:extLst>
              </a:tr>
              <a:tr h="175260">
                <a:tc gridSpan="2">
                  <a:txBody>
                    <a:bodyPr/>
                    <a:lstStyle/>
                    <a:p>
                      <a:pPr algn="ctr">
                        <a:lnSpc>
                          <a:spcPct val="115000"/>
                        </a:lnSpc>
                        <a:spcAft>
                          <a:spcPts val="0"/>
                        </a:spcAft>
                      </a:pPr>
                      <a:r>
                        <a:rPr lang="it-IT" sz="1000" b="1">
                          <a:effectLst/>
                          <a:latin typeface="Arial" panose="020B0604020202020204" pitchFamily="34" charset="0"/>
                          <a:ea typeface="Times New Roman" panose="02020603050405020304" pitchFamily="18" charset="0"/>
                          <a:cs typeface="Times New Roman" panose="02020603050405020304" pitchFamily="18" charset="0"/>
                        </a:rPr>
                        <a:t>Modules</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a:lnSpc>
                          <a:spcPct val="115000"/>
                        </a:lnSpc>
                        <a:spcAft>
                          <a:spcPts val="0"/>
                        </a:spcAft>
                      </a:pPr>
                      <a:r>
                        <a:rPr lang="it-IT" sz="1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 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 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 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 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b="1">
                          <a:effectLst/>
                          <a:latin typeface="Arial" panose="020B0604020202020204" pitchFamily="34" charset="0"/>
                          <a:ea typeface="Times New Roman" panose="02020603050405020304" pitchFamily="18" charset="0"/>
                          <a:cs typeface="Times New Roman" panose="02020603050405020304" pitchFamily="18" charset="0"/>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070927"/>
                  </a:ext>
                </a:extLst>
              </a:tr>
              <a:tr h="175260">
                <a:tc gridSpan="2">
                  <a:txBody>
                    <a:bodyPr/>
                    <a:lstStyle/>
                    <a:p>
                      <a:pPr algn="ctr">
                        <a:lnSpc>
                          <a:spcPct val="115000"/>
                        </a:lnSpc>
                        <a:spcAft>
                          <a:spcPts val="0"/>
                        </a:spcAft>
                      </a:pPr>
                      <a:r>
                        <a:rPr lang="it-IT" sz="1000" b="1">
                          <a:effectLst/>
                          <a:latin typeface="Arial" panose="020B0604020202020204" pitchFamily="34" charset="0"/>
                          <a:ea typeface="Times New Roman" panose="02020603050405020304" pitchFamily="18" charset="0"/>
                          <a:cs typeface="Times New Roman" panose="02020603050405020304" pitchFamily="18" charset="0"/>
                        </a:rPr>
                        <a:t>Seminars</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a:lnSpc>
                          <a:spcPct val="115000"/>
                        </a:lnSpc>
                        <a:spcAft>
                          <a:spcPts val="0"/>
                        </a:spcAft>
                      </a:pPr>
                      <a:r>
                        <a:rPr lang="it-IT" sz="1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422799"/>
                  </a:ext>
                </a:extLst>
              </a:tr>
              <a:tr h="175260">
                <a:tc gridSpan="2">
                  <a:txBody>
                    <a:bodyPr/>
                    <a:lstStyle/>
                    <a:p>
                      <a:pPr algn="ctr">
                        <a:lnSpc>
                          <a:spcPct val="115000"/>
                        </a:lnSpc>
                        <a:spcAft>
                          <a:spcPts val="0"/>
                        </a:spcAft>
                      </a:pPr>
                      <a:r>
                        <a:rPr lang="it-IT" sz="1000" b="1">
                          <a:effectLst/>
                          <a:latin typeface="Arial" panose="020B0604020202020204" pitchFamily="34" charset="0"/>
                          <a:ea typeface="Times New Roman" panose="02020603050405020304" pitchFamily="18" charset="0"/>
                          <a:cs typeface="Times New Roman" panose="02020603050405020304" pitchFamily="18" charset="0"/>
                        </a:rPr>
                        <a:t>Research</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a:lnSpc>
                          <a:spcPct val="115000"/>
                        </a:lnSpc>
                        <a:spcAft>
                          <a:spcPts val="0"/>
                        </a:spcAft>
                      </a:pPr>
                      <a:r>
                        <a:rPr lang="it-IT" sz="1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58,5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907724"/>
                  </a:ext>
                </a:extLst>
              </a:tr>
              <a:tr h="192786">
                <a:tc>
                  <a:txBody>
                    <a:bodyPr/>
                    <a:lstStyle/>
                    <a:p>
                      <a:pPr>
                        <a:lnSpc>
                          <a:spcPct val="115000"/>
                        </a:lnSpc>
                      </a:pPr>
                      <a:endParaRPr lang="it-IT"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it-IT"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it-IT" sz="1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16,2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15,3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a:effectLst/>
                          <a:latin typeface="Arial" panose="020B0604020202020204" pitchFamily="34" charset="0"/>
                          <a:ea typeface="Times New Roman" panose="02020603050405020304" pitchFamily="18" charset="0"/>
                          <a:cs typeface="Times New Roman" panose="02020603050405020304" pitchFamily="18"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000" b="1" dirty="0">
                          <a:effectLst/>
                          <a:latin typeface="Arial" panose="020B0604020202020204" pitchFamily="34" charset="0"/>
                          <a:ea typeface="Times New Roman" panose="02020603050405020304" pitchFamily="18" charset="0"/>
                          <a:cs typeface="Times New Roman" panose="02020603050405020304" pitchFamily="18" charset="0"/>
                        </a:rPr>
                        <a:t>60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588187"/>
                  </a:ext>
                </a:extLst>
              </a:tr>
            </a:tbl>
          </a:graphicData>
        </a:graphic>
      </p:graphicFrame>
    </p:spTree>
    <p:extLst>
      <p:ext uri="{BB962C8B-B14F-4D97-AF65-F5344CB8AC3E}">
        <p14:creationId xmlns:p14="http://schemas.microsoft.com/office/powerpoint/2010/main" val="135209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9">
            <a:extLst>
              <a:ext uri="{FF2B5EF4-FFF2-40B4-BE49-F238E27FC236}">
                <a16:creationId xmlns:a16="http://schemas.microsoft.com/office/drawing/2014/main" id="{0AF0F4CD-D8D9-4CCC-A82A-EE8A062B3994}"/>
              </a:ext>
            </a:extLst>
          </p:cNvPr>
          <p:cNvSpPr/>
          <p:nvPr/>
        </p:nvSpPr>
        <p:spPr>
          <a:xfrm>
            <a:off x="136853" y="1390053"/>
            <a:ext cx="4291131" cy="1750915"/>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30</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:first case study</a:t>
            </a:r>
            <a:endParaRPr lang="it-IT" dirty="0"/>
          </a:p>
        </p:txBody>
      </p:sp>
      <p:sp>
        <p:nvSpPr>
          <p:cNvPr id="16" name="CasellaDiTesto 15">
            <a:extLst>
              <a:ext uri="{FF2B5EF4-FFF2-40B4-BE49-F238E27FC236}">
                <a16:creationId xmlns:a16="http://schemas.microsoft.com/office/drawing/2014/main" id="{1B0FA3B6-5903-4099-A55B-3F9C2358B71F}"/>
              </a:ext>
            </a:extLst>
          </p:cNvPr>
          <p:cNvSpPr txBox="1"/>
          <p:nvPr/>
        </p:nvSpPr>
        <p:spPr>
          <a:xfrm>
            <a:off x="220402" y="1402946"/>
            <a:ext cx="1944216" cy="1077208"/>
          </a:xfrm>
          <a:prstGeom prst="rect">
            <a:avLst/>
          </a:prstGeom>
          <a:noFill/>
        </p:spPr>
        <p:txBody>
          <a:bodyPr wrap="square" lIns="91429" tIns="45715" rIns="91429" bIns="45715" rtlCol="0">
            <a:spAutoFit/>
          </a:bodyPr>
          <a:lstStyle/>
          <a:p>
            <a:pPr algn="ctr"/>
            <a:r>
              <a:rPr lang="en-US" sz="1600" b="1" u="sng" dirty="0"/>
              <a:t>Optimization problem: minimization of line losses</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97866"/>
            <a:ext cx="6762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ttangolo arrotondato 9">
            <a:extLst>
              <a:ext uri="{FF2B5EF4-FFF2-40B4-BE49-F238E27FC236}">
                <a16:creationId xmlns:a16="http://schemas.microsoft.com/office/drawing/2014/main" id="{0AF0F4CD-D8D9-4CCC-A82A-EE8A062B3994}"/>
              </a:ext>
            </a:extLst>
          </p:cNvPr>
          <p:cNvSpPr/>
          <p:nvPr/>
        </p:nvSpPr>
        <p:spPr>
          <a:xfrm>
            <a:off x="5299046" y="1396501"/>
            <a:ext cx="3151408" cy="1744468"/>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2" name="CasellaDiTesto 21">
            <a:extLst>
              <a:ext uri="{FF2B5EF4-FFF2-40B4-BE49-F238E27FC236}">
                <a16:creationId xmlns:a16="http://schemas.microsoft.com/office/drawing/2014/main" id="{1B0FA3B6-5903-4099-A55B-3F9C2358B71F}"/>
              </a:ext>
            </a:extLst>
          </p:cNvPr>
          <p:cNvSpPr txBox="1"/>
          <p:nvPr/>
        </p:nvSpPr>
        <p:spPr>
          <a:xfrm>
            <a:off x="5495114" y="1396499"/>
            <a:ext cx="2739315" cy="338544"/>
          </a:xfrm>
          <a:prstGeom prst="rect">
            <a:avLst/>
          </a:prstGeom>
          <a:noFill/>
        </p:spPr>
        <p:txBody>
          <a:bodyPr wrap="square" lIns="91429" tIns="45715" rIns="91429" bIns="45715" rtlCol="0">
            <a:spAutoFit/>
          </a:bodyPr>
          <a:lstStyle/>
          <a:p>
            <a:pPr algn="ctr"/>
            <a:r>
              <a:rPr lang="en-US" sz="1600" b="1" u="sng" dirty="0"/>
              <a:t>Objective function: line losses </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133" y="1807667"/>
            <a:ext cx="1514475" cy="520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476" y="2512562"/>
            <a:ext cx="2236295" cy="54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1509649"/>
            <a:ext cx="1485952"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37997" y="3032410"/>
            <a:ext cx="504056"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ttangolo arrotondato 9">
            <a:extLst>
              <a:ext uri="{FF2B5EF4-FFF2-40B4-BE49-F238E27FC236}">
                <a16:creationId xmlns:a16="http://schemas.microsoft.com/office/drawing/2014/main" id="{0AF0F4CD-D8D9-4CCC-A82A-EE8A062B3994}"/>
              </a:ext>
            </a:extLst>
          </p:cNvPr>
          <p:cNvSpPr/>
          <p:nvPr/>
        </p:nvSpPr>
        <p:spPr>
          <a:xfrm>
            <a:off x="784637" y="3717032"/>
            <a:ext cx="3151408" cy="186792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6" name="CasellaDiTesto 25">
            <a:extLst>
              <a:ext uri="{FF2B5EF4-FFF2-40B4-BE49-F238E27FC236}">
                <a16:creationId xmlns:a16="http://schemas.microsoft.com/office/drawing/2014/main" id="{1B0FA3B6-5903-4099-A55B-3F9C2358B71F}"/>
              </a:ext>
            </a:extLst>
          </p:cNvPr>
          <p:cNvSpPr txBox="1"/>
          <p:nvPr/>
        </p:nvSpPr>
        <p:spPr>
          <a:xfrm>
            <a:off x="885323" y="3734363"/>
            <a:ext cx="2827896" cy="338544"/>
          </a:xfrm>
          <a:prstGeom prst="rect">
            <a:avLst/>
          </a:prstGeom>
          <a:noFill/>
        </p:spPr>
        <p:txBody>
          <a:bodyPr wrap="square" lIns="91429" tIns="45715" rIns="91429" bIns="45715" rtlCol="0">
            <a:spAutoFit/>
          </a:bodyPr>
          <a:lstStyle/>
          <a:p>
            <a:pPr algn="ctr"/>
            <a:r>
              <a:rPr lang="en-US" sz="1600" b="1" u="sng" dirty="0"/>
              <a:t>Calculated analytical solution</a:t>
            </a:r>
          </a:p>
        </p:txBody>
      </p:sp>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119" y="4072907"/>
            <a:ext cx="17145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119" y="4806332"/>
            <a:ext cx="27051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92307" y="4218398"/>
            <a:ext cx="6762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ttangolo arrotondato 9">
            <a:extLst>
              <a:ext uri="{FF2B5EF4-FFF2-40B4-BE49-F238E27FC236}">
                <a16:creationId xmlns:a16="http://schemas.microsoft.com/office/drawing/2014/main" id="{0AF0F4CD-D8D9-4CCC-A82A-EE8A062B3994}"/>
              </a:ext>
            </a:extLst>
          </p:cNvPr>
          <p:cNvSpPr/>
          <p:nvPr/>
        </p:nvSpPr>
        <p:spPr>
          <a:xfrm>
            <a:off x="5051695" y="3717032"/>
            <a:ext cx="3151408" cy="186792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1" name="CasellaDiTesto 30">
            <a:extLst>
              <a:ext uri="{FF2B5EF4-FFF2-40B4-BE49-F238E27FC236}">
                <a16:creationId xmlns:a16="http://schemas.microsoft.com/office/drawing/2014/main" id="{1B0FA3B6-5903-4099-A55B-3F9C2358B71F}"/>
              </a:ext>
            </a:extLst>
          </p:cNvPr>
          <p:cNvSpPr txBox="1"/>
          <p:nvPr/>
        </p:nvSpPr>
        <p:spPr>
          <a:xfrm>
            <a:off x="5152381" y="3734363"/>
            <a:ext cx="2827896" cy="338544"/>
          </a:xfrm>
          <a:prstGeom prst="rect">
            <a:avLst/>
          </a:prstGeom>
          <a:noFill/>
        </p:spPr>
        <p:txBody>
          <a:bodyPr wrap="square" lIns="91429" tIns="45715" rIns="91429" bIns="45715" rtlCol="0">
            <a:spAutoFit/>
          </a:bodyPr>
          <a:lstStyle/>
          <a:p>
            <a:pPr algn="ctr"/>
            <a:r>
              <a:rPr lang="en-US" sz="1600" b="1" u="sng" dirty="0"/>
              <a:t>Simplified analytical solution</a:t>
            </a:r>
          </a:p>
        </p:txBody>
      </p:sp>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9046" y="4055122"/>
            <a:ext cx="2502725" cy="141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1649" y="4869160"/>
            <a:ext cx="1791500" cy="56582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0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arrotondato 9">
            <a:extLst>
              <a:ext uri="{FF2B5EF4-FFF2-40B4-BE49-F238E27FC236}">
                <a16:creationId xmlns:a16="http://schemas.microsoft.com/office/drawing/2014/main" id="{0AF0F4CD-D8D9-4CCC-A82A-EE8A062B3994}"/>
              </a:ext>
            </a:extLst>
          </p:cNvPr>
          <p:cNvSpPr/>
          <p:nvPr/>
        </p:nvSpPr>
        <p:spPr>
          <a:xfrm>
            <a:off x="784636" y="3717032"/>
            <a:ext cx="3427323" cy="186792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5" name="Rettangolo arrotondato 9">
            <a:extLst>
              <a:ext uri="{FF2B5EF4-FFF2-40B4-BE49-F238E27FC236}">
                <a16:creationId xmlns:a16="http://schemas.microsoft.com/office/drawing/2014/main" id="{0AF0F4CD-D8D9-4CCC-A82A-EE8A062B3994}"/>
              </a:ext>
            </a:extLst>
          </p:cNvPr>
          <p:cNvSpPr/>
          <p:nvPr/>
        </p:nvSpPr>
        <p:spPr>
          <a:xfrm>
            <a:off x="136853" y="1390053"/>
            <a:ext cx="4291131" cy="1750915"/>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31</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:second case study</a:t>
            </a:r>
            <a:endParaRPr lang="it-IT" dirty="0"/>
          </a:p>
        </p:txBody>
      </p:sp>
      <p:sp>
        <p:nvSpPr>
          <p:cNvPr id="16" name="CasellaDiTesto 15">
            <a:extLst>
              <a:ext uri="{FF2B5EF4-FFF2-40B4-BE49-F238E27FC236}">
                <a16:creationId xmlns:a16="http://schemas.microsoft.com/office/drawing/2014/main" id="{1B0FA3B6-5903-4099-A55B-3F9C2358B71F}"/>
              </a:ext>
            </a:extLst>
          </p:cNvPr>
          <p:cNvSpPr txBox="1"/>
          <p:nvPr/>
        </p:nvSpPr>
        <p:spPr>
          <a:xfrm>
            <a:off x="220402" y="1402946"/>
            <a:ext cx="1944216" cy="1077208"/>
          </a:xfrm>
          <a:prstGeom prst="rect">
            <a:avLst/>
          </a:prstGeom>
          <a:noFill/>
        </p:spPr>
        <p:txBody>
          <a:bodyPr wrap="square" lIns="91429" tIns="45715" rIns="91429" bIns="45715" rtlCol="0">
            <a:spAutoFit/>
          </a:bodyPr>
          <a:lstStyle/>
          <a:p>
            <a:pPr algn="ctr"/>
            <a:r>
              <a:rPr lang="en-US" sz="1600" b="1" u="sng" dirty="0"/>
              <a:t>Optimization problem: minimization of line losses</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97866"/>
            <a:ext cx="6762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ttangolo arrotondato 9">
            <a:extLst>
              <a:ext uri="{FF2B5EF4-FFF2-40B4-BE49-F238E27FC236}">
                <a16:creationId xmlns:a16="http://schemas.microsoft.com/office/drawing/2014/main" id="{0AF0F4CD-D8D9-4CCC-A82A-EE8A062B3994}"/>
              </a:ext>
            </a:extLst>
          </p:cNvPr>
          <p:cNvSpPr/>
          <p:nvPr/>
        </p:nvSpPr>
        <p:spPr>
          <a:xfrm>
            <a:off x="5299046" y="1396501"/>
            <a:ext cx="3151408" cy="1744468"/>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2" name="CasellaDiTesto 21">
            <a:extLst>
              <a:ext uri="{FF2B5EF4-FFF2-40B4-BE49-F238E27FC236}">
                <a16:creationId xmlns:a16="http://schemas.microsoft.com/office/drawing/2014/main" id="{1B0FA3B6-5903-4099-A55B-3F9C2358B71F}"/>
              </a:ext>
            </a:extLst>
          </p:cNvPr>
          <p:cNvSpPr txBox="1"/>
          <p:nvPr/>
        </p:nvSpPr>
        <p:spPr>
          <a:xfrm>
            <a:off x="5495114" y="1396499"/>
            <a:ext cx="2739315" cy="338544"/>
          </a:xfrm>
          <a:prstGeom prst="rect">
            <a:avLst/>
          </a:prstGeom>
          <a:noFill/>
        </p:spPr>
        <p:txBody>
          <a:bodyPr wrap="square" lIns="91429" tIns="45715" rIns="91429" bIns="45715" rtlCol="0">
            <a:spAutoFit/>
          </a:bodyPr>
          <a:lstStyle/>
          <a:p>
            <a:pPr algn="ctr"/>
            <a:r>
              <a:rPr lang="en-US" sz="1600" b="1" u="sng" dirty="0"/>
              <a:t>Objective function: line losses </a:t>
            </a:r>
          </a:p>
        </p:txBody>
      </p:sp>
      <p:pic>
        <p:nvPicPr>
          <p:cNvPr id="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37997" y="3032410"/>
            <a:ext cx="504056"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asellaDiTesto 25">
            <a:extLst>
              <a:ext uri="{FF2B5EF4-FFF2-40B4-BE49-F238E27FC236}">
                <a16:creationId xmlns:a16="http://schemas.microsoft.com/office/drawing/2014/main" id="{1B0FA3B6-5903-4099-A55B-3F9C2358B71F}"/>
              </a:ext>
            </a:extLst>
          </p:cNvPr>
          <p:cNvSpPr txBox="1"/>
          <p:nvPr/>
        </p:nvSpPr>
        <p:spPr>
          <a:xfrm>
            <a:off x="885323" y="3734363"/>
            <a:ext cx="1958485" cy="338544"/>
          </a:xfrm>
          <a:prstGeom prst="rect">
            <a:avLst/>
          </a:prstGeom>
          <a:noFill/>
        </p:spPr>
        <p:txBody>
          <a:bodyPr wrap="square" lIns="91429" tIns="45715" rIns="91429" bIns="45715" rtlCol="0">
            <a:spAutoFit/>
          </a:bodyPr>
          <a:lstStyle/>
          <a:p>
            <a:pPr algn="ctr"/>
            <a:r>
              <a:rPr lang="en-US" sz="1600" b="1" u="sng" dirty="0"/>
              <a:t> Analytical solution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891469"/>
            <a:ext cx="1278452" cy="65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4614" y="1561450"/>
            <a:ext cx="1916788" cy="131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143" y="4221088"/>
            <a:ext cx="320932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143" y="4869160"/>
            <a:ext cx="3209322" cy="48832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597" y="4235728"/>
            <a:ext cx="6762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ttangolo arrotondato 9">
            <a:extLst>
              <a:ext uri="{FF2B5EF4-FFF2-40B4-BE49-F238E27FC236}">
                <a16:creationId xmlns:a16="http://schemas.microsoft.com/office/drawing/2014/main" id="{0AF0F4CD-D8D9-4CCC-A82A-EE8A062B3994}"/>
              </a:ext>
            </a:extLst>
          </p:cNvPr>
          <p:cNvSpPr/>
          <p:nvPr/>
        </p:nvSpPr>
        <p:spPr>
          <a:xfrm>
            <a:off x="5256659" y="3734363"/>
            <a:ext cx="3151408" cy="1744468"/>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399" y="3969553"/>
            <a:ext cx="1862701" cy="127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18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32</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:control algorithm</a:t>
            </a:r>
            <a:endParaRPr lang="it-IT"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97866"/>
            <a:ext cx="6762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tangolo arrotondato 9">
            <a:extLst>
              <a:ext uri="{FF2B5EF4-FFF2-40B4-BE49-F238E27FC236}">
                <a16:creationId xmlns:a16="http://schemas.microsoft.com/office/drawing/2014/main" id="{0AF0F4CD-D8D9-4CCC-A82A-EE8A062B3994}"/>
              </a:ext>
            </a:extLst>
          </p:cNvPr>
          <p:cNvSpPr/>
          <p:nvPr/>
        </p:nvSpPr>
        <p:spPr>
          <a:xfrm>
            <a:off x="1422802" y="1412776"/>
            <a:ext cx="6821605" cy="3888432"/>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1" y="1556791"/>
            <a:ext cx="5562376" cy="35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8037" y="2590898"/>
            <a:ext cx="1015553" cy="34431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8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33</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Heuristic control strategy </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4932040" y="1268760"/>
            <a:ext cx="4104455" cy="3888432"/>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 y="1044322"/>
            <a:ext cx="4846142" cy="413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llaDiTesto 10">
            <a:extLst>
              <a:ext uri="{FF2B5EF4-FFF2-40B4-BE49-F238E27FC236}">
                <a16:creationId xmlns:a16="http://schemas.microsoft.com/office/drawing/2014/main" id="{1B0FA3B6-5903-4099-A55B-3F9C2358B71F}"/>
              </a:ext>
            </a:extLst>
          </p:cNvPr>
          <p:cNvSpPr txBox="1"/>
          <p:nvPr/>
        </p:nvSpPr>
        <p:spPr>
          <a:xfrm>
            <a:off x="5220073" y="1412776"/>
            <a:ext cx="1296143" cy="338544"/>
          </a:xfrm>
          <a:prstGeom prst="rect">
            <a:avLst/>
          </a:prstGeom>
          <a:noFill/>
        </p:spPr>
        <p:txBody>
          <a:bodyPr wrap="square" lIns="91429" tIns="45715" rIns="91429" bIns="45715" rtlCol="0">
            <a:spAutoFit/>
          </a:bodyPr>
          <a:lstStyle/>
          <a:p>
            <a:pPr algn="ctr"/>
            <a:r>
              <a:rPr lang="en-US" sz="1600" b="1" u="sng" dirty="0"/>
              <a:t>Legend</a:t>
            </a:r>
          </a:p>
        </p:txBody>
      </p:sp>
      <p:sp>
        <p:nvSpPr>
          <p:cNvPr id="12" name="Segnaposto contenuto 6"/>
          <p:cNvSpPr>
            <a:spLocks noGrp="1"/>
          </p:cNvSpPr>
          <p:nvPr>
            <p:ph sz="quarter" idx="4294967295"/>
          </p:nvPr>
        </p:nvSpPr>
        <p:spPr>
          <a:xfrm>
            <a:off x="5076055" y="1890801"/>
            <a:ext cx="3816424" cy="2808312"/>
          </a:xfrm>
          <a:prstGeom prst="rect">
            <a:avLst/>
          </a:prstGeom>
        </p:spPr>
        <p:txBody>
          <a:bodyPr>
            <a:normAutofit fontScale="85000" lnSpcReduction="20000"/>
          </a:bodyPr>
          <a:lstStyle/>
          <a:p>
            <a:pPr>
              <a:buFont typeface="Wingdings" panose="05000000000000000000" pitchFamily="2" charset="2"/>
              <a:buChar char="Ø"/>
            </a:pPr>
            <a:r>
              <a:rPr lang="en-US" sz="2000" dirty="0">
                <a:solidFill>
                  <a:srgbClr val="000000"/>
                </a:solidFill>
                <a:latin typeface="Times New Roman"/>
              </a:rPr>
              <a:t>Actual supply line voltage at the installation point of the ESS, </a:t>
            </a:r>
            <a:r>
              <a:rPr lang="en-US" sz="1800" i="1" dirty="0" err="1">
                <a:solidFill>
                  <a:srgbClr val="000000"/>
                </a:solidFill>
                <a:latin typeface="Times New Roman"/>
              </a:rPr>
              <a:t>V</a:t>
            </a:r>
            <a:r>
              <a:rPr lang="en-US" sz="1100" i="1" dirty="0" err="1">
                <a:solidFill>
                  <a:srgbClr val="000000"/>
                </a:solidFill>
                <a:latin typeface="Times New Roman"/>
              </a:rPr>
              <a:t>Fil</a:t>
            </a:r>
            <a:endParaRPr lang="it-IT" sz="1100" i="1" dirty="0">
              <a:solidFill>
                <a:srgbClr val="000000"/>
              </a:solidFill>
              <a:latin typeface="Times New Roman"/>
            </a:endParaRPr>
          </a:p>
          <a:p>
            <a:pPr>
              <a:buFont typeface="Wingdings" panose="05000000000000000000" pitchFamily="2" charset="2"/>
              <a:buChar char="Ø"/>
            </a:pPr>
            <a:r>
              <a:rPr lang="en-US" sz="1800" dirty="0">
                <a:solidFill>
                  <a:srgbClr val="000000"/>
                </a:solidFill>
                <a:latin typeface="Times New Roman"/>
              </a:rPr>
              <a:t> Charging mode activation threshold </a:t>
            </a:r>
            <a:r>
              <a:rPr lang="en-US" sz="1800" i="1" dirty="0" err="1">
                <a:solidFill>
                  <a:srgbClr val="000000"/>
                </a:solidFill>
                <a:latin typeface="Times New Roman"/>
              </a:rPr>
              <a:t>V</a:t>
            </a:r>
            <a:r>
              <a:rPr lang="en-US" sz="1100" i="1" dirty="0" err="1">
                <a:solidFill>
                  <a:srgbClr val="000000"/>
                </a:solidFill>
                <a:latin typeface="Times New Roman"/>
              </a:rPr>
              <a:t>Fil,activation;C</a:t>
            </a:r>
            <a:r>
              <a:rPr lang="en-US" sz="1800" dirty="0">
                <a:solidFill>
                  <a:srgbClr val="000000"/>
                </a:solidFill>
                <a:latin typeface="Times New Roman"/>
              </a:rPr>
              <a:t>; </a:t>
            </a:r>
          </a:p>
          <a:p>
            <a:pPr>
              <a:buFont typeface="Wingdings" panose="05000000000000000000" pitchFamily="2" charset="2"/>
              <a:buChar char="Ø"/>
            </a:pPr>
            <a:r>
              <a:rPr lang="en-US" sz="1800" dirty="0">
                <a:solidFill>
                  <a:srgbClr val="000000"/>
                </a:solidFill>
                <a:latin typeface="Times New Roman"/>
              </a:rPr>
              <a:t>Charging mode deactivation threshold </a:t>
            </a:r>
            <a:r>
              <a:rPr lang="en-US" sz="1800" i="1" dirty="0" err="1">
                <a:solidFill>
                  <a:srgbClr val="000000"/>
                </a:solidFill>
                <a:latin typeface="Times New Roman"/>
              </a:rPr>
              <a:t>V</a:t>
            </a:r>
            <a:r>
              <a:rPr lang="en-US" sz="1100" i="1" dirty="0" err="1">
                <a:solidFill>
                  <a:srgbClr val="000000"/>
                </a:solidFill>
                <a:latin typeface="Times New Roman"/>
              </a:rPr>
              <a:t>Fil,deactivation;C</a:t>
            </a:r>
            <a:r>
              <a:rPr lang="en-US" sz="1800" dirty="0">
                <a:solidFill>
                  <a:srgbClr val="000000"/>
                </a:solidFill>
                <a:latin typeface="Times New Roman"/>
              </a:rPr>
              <a:t>; </a:t>
            </a:r>
          </a:p>
          <a:p>
            <a:pPr>
              <a:buFont typeface="Wingdings" panose="05000000000000000000" pitchFamily="2" charset="2"/>
              <a:buChar char="Ø"/>
            </a:pPr>
            <a:r>
              <a:rPr lang="en-US" sz="1800" dirty="0">
                <a:solidFill>
                  <a:srgbClr val="000000"/>
                </a:solidFill>
                <a:latin typeface="Times New Roman"/>
              </a:rPr>
              <a:t>Charging mode reference value </a:t>
            </a:r>
            <a:r>
              <a:rPr lang="en-US" sz="1800" i="1" dirty="0">
                <a:solidFill>
                  <a:srgbClr val="000000"/>
                </a:solidFill>
                <a:latin typeface="Times New Roman"/>
              </a:rPr>
              <a:t>V</a:t>
            </a:r>
            <a:r>
              <a:rPr lang="en-US" sz="1100" i="1" dirty="0">
                <a:solidFill>
                  <a:srgbClr val="000000"/>
                </a:solidFill>
                <a:latin typeface="Times New Roman"/>
              </a:rPr>
              <a:t>*</a:t>
            </a:r>
            <a:r>
              <a:rPr lang="en-US" sz="1100" i="1" dirty="0" err="1">
                <a:solidFill>
                  <a:srgbClr val="000000"/>
                </a:solidFill>
                <a:latin typeface="Times New Roman"/>
              </a:rPr>
              <a:t>Fil,C</a:t>
            </a:r>
            <a:r>
              <a:rPr lang="en-US" sz="1800" dirty="0">
                <a:solidFill>
                  <a:srgbClr val="000000"/>
                </a:solidFill>
                <a:latin typeface="Times New Roman"/>
              </a:rPr>
              <a:t>; </a:t>
            </a:r>
          </a:p>
          <a:p>
            <a:pPr>
              <a:buFont typeface="Wingdings" panose="05000000000000000000" pitchFamily="2" charset="2"/>
              <a:buChar char="Ø"/>
            </a:pPr>
            <a:r>
              <a:rPr lang="en-US" sz="1800" dirty="0">
                <a:solidFill>
                  <a:srgbClr val="000000"/>
                </a:solidFill>
                <a:latin typeface="Times New Roman"/>
              </a:rPr>
              <a:t>Discharging mode activation threshold </a:t>
            </a:r>
            <a:r>
              <a:rPr lang="en-US" sz="1800" i="1" dirty="0" err="1">
                <a:solidFill>
                  <a:srgbClr val="000000"/>
                </a:solidFill>
                <a:latin typeface="Times New Roman"/>
              </a:rPr>
              <a:t>V</a:t>
            </a:r>
            <a:r>
              <a:rPr lang="en-US" sz="1100" i="1" dirty="0" err="1">
                <a:solidFill>
                  <a:srgbClr val="000000"/>
                </a:solidFill>
                <a:latin typeface="Times New Roman"/>
              </a:rPr>
              <a:t>Fil,activation;D</a:t>
            </a:r>
            <a:r>
              <a:rPr lang="en-US" sz="1800" dirty="0">
                <a:solidFill>
                  <a:srgbClr val="000000"/>
                </a:solidFill>
                <a:latin typeface="Times New Roman"/>
              </a:rPr>
              <a:t>; </a:t>
            </a:r>
          </a:p>
          <a:p>
            <a:pPr>
              <a:buFont typeface="Wingdings" panose="05000000000000000000" pitchFamily="2" charset="2"/>
              <a:buChar char="Ø"/>
            </a:pPr>
            <a:r>
              <a:rPr lang="en-US" sz="1800" dirty="0">
                <a:solidFill>
                  <a:srgbClr val="000000"/>
                </a:solidFill>
                <a:latin typeface="Times New Roman"/>
              </a:rPr>
              <a:t>Discharging mode deactivation threshold </a:t>
            </a:r>
            <a:r>
              <a:rPr lang="en-US" sz="1800" i="1" dirty="0" err="1">
                <a:solidFill>
                  <a:srgbClr val="000000"/>
                </a:solidFill>
                <a:latin typeface="Times New Roman"/>
              </a:rPr>
              <a:t>V</a:t>
            </a:r>
            <a:r>
              <a:rPr lang="en-US" sz="1100" i="1" dirty="0" err="1">
                <a:solidFill>
                  <a:srgbClr val="000000"/>
                </a:solidFill>
                <a:latin typeface="Times New Roman"/>
              </a:rPr>
              <a:t>Fil,deactivation;D</a:t>
            </a:r>
            <a:r>
              <a:rPr lang="en-US" sz="1800" dirty="0">
                <a:solidFill>
                  <a:srgbClr val="000000"/>
                </a:solidFill>
                <a:latin typeface="Times New Roman"/>
              </a:rPr>
              <a:t>; </a:t>
            </a:r>
          </a:p>
          <a:p>
            <a:pPr>
              <a:buFont typeface="Wingdings" panose="05000000000000000000" pitchFamily="2" charset="2"/>
              <a:buChar char="Ø"/>
            </a:pPr>
            <a:r>
              <a:rPr lang="en-US" sz="1800" dirty="0">
                <a:solidFill>
                  <a:srgbClr val="000000"/>
                </a:solidFill>
                <a:latin typeface="Times New Roman"/>
              </a:rPr>
              <a:t>Discharging mode reference value </a:t>
            </a:r>
            <a:r>
              <a:rPr lang="en-US" sz="1800" i="1" dirty="0">
                <a:solidFill>
                  <a:srgbClr val="000000"/>
                </a:solidFill>
                <a:latin typeface="Times New Roman"/>
              </a:rPr>
              <a:t>V</a:t>
            </a:r>
            <a:r>
              <a:rPr lang="en-US" sz="1100" i="1" dirty="0">
                <a:solidFill>
                  <a:srgbClr val="000000"/>
                </a:solidFill>
                <a:latin typeface="Times New Roman"/>
              </a:rPr>
              <a:t>*</a:t>
            </a:r>
            <a:r>
              <a:rPr lang="en-US" sz="1100" i="1" dirty="0" err="1">
                <a:solidFill>
                  <a:srgbClr val="000000"/>
                </a:solidFill>
                <a:latin typeface="Times New Roman"/>
              </a:rPr>
              <a:t>Fil,D</a:t>
            </a:r>
            <a:r>
              <a:rPr lang="en-US" sz="1800" dirty="0">
                <a:solidFill>
                  <a:srgbClr val="000000"/>
                </a:solidFill>
                <a:latin typeface="Times New Roman"/>
              </a:rPr>
              <a:t>. </a:t>
            </a:r>
          </a:p>
          <a:p>
            <a:pPr marL="0" algn="just">
              <a:lnSpc>
                <a:spcPct val="150000"/>
              </a:lnSpc>
              <a:buFont typeface="Wingdings" panose="05000000000000000000" pitchFamily="2" charset="2"/>
              <a:buChar char="Ø"/>
            </a:pPr>
            <a:endParaRPr lang="en-US" sz="2000" dirty="0">
              <a:latin typeface="Georgia" pitchFamily="18" charset="0"/>
            </a:endParaRPr>
          </a:p>
        </p:txBody>
      </p:sp>
    </p:spTree>
    <p:extLst>
      <p:ext uri="{BB962C8B-B14F-4D97-AF65-F5344CB8AC3E}">
        <p14:creationId xmlns:p14="http://schemas.microsoft.com/office/powerpoint/2010/main" val="2136139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solidFill>
                  <a:prstClr val="black">
                    <a:tint val="75000"/>
                  </a:prstClr>
                </a:solidFill>
              </a:rPr>
              <a:t>Pasquale Natale</a:t>
            </a:r>
            <a:endParaRPr lang="it-IT" dirty="0">
              <a:solidFill>
                <a:prstClr val="black">
                  <a:tint val="75000"/>
                </a:prstClr>
              </a:solidFill>
            </a:endParaRPr>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solidFill>
                  <a:prstClr val="black">
                    <a:tint val="75000"/>
                  </a:prstClr>
                </a:solidFill>
              </a:rPr>
              <a:pPr/>
              <a:t>34</a:t>
            </a:fld>
            <a:endParaRPr lang="it-IT" dirty="0">
              <a:solidFill>
                <a:prstClr val="black">
                  <a:tint val="75000"/>
                </a:prstClr>
              </a:solidFill>
            </a:endParaRPr>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rPr>
              <a:t>  Optimal control strategy :control algorithm</a:t>
            </a:r>
            <a:endParaRPr lang="it-IT" dirty="0">
              <a:solidFill>
                <a:prstClr val="black"/>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97866"/>
            <a:ext cx="6762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tangolo arrotondato 9">
            <a:extLst>
              <a:ext uri="{FF2B5EF4-FFF2-40B4-BE49-F238E27FC236}">
                <a16:creationId xmlns:a16="http://schemas.microsoft.com/office/drawing/2014/main" id="{0AF0F4CD-D8D9-4CCC-A82A-EE8A062B3994}"/>
              </a:ext>
            </a:extLst>
          </p:cNvPr>
          <p:cNvSpPr/>
          <p:nvPr/>
        </p:nvSpPr>
        <p:spPr>
          <a:xfrm>
            <a:off x="827584" y="1412776"/>
            <a:ext cx="7416823" cy="3528392"/>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787" y="1903047"/>
            <a:ext cx="657841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60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latin typeface="Times New Roman" pitchFamily="18" charset="0"/>
                <a:cs typeface="Times New Roman" pitchFamily="18" charset="0"/>
              </a:rPr>
              <a:t>Pasquale Natale</a:t>
            </a:r>
            <a:endParaRPr lang="it-IT" dirty="0">
              <a:latin typeface="Times New Roman" pitchFamily="18" charset="0"/>
              <a:cs typeface="Times New Roman" pitchFamily="18" charset="0"/>
            </a:endParaRPr>
          </a:p>
        </p:txBody>
      </p:sp>
      <p:sp>
        <p:nvSpPr>
          <p:cNvPr id="7" name="Segnaposto numero diapositiva 6"/>
          <p:cNvSpPr>
            <a:spLocks noGrp="1"/>
          </p:cNvSpPr>
          <p:nvPr>
            <p:ph type="sldNum" sz="quarter" idx="12"/>
          </p:nvPr>
        </p:nvSpPr>
        <p:spPr/>
        <p:txBody>
          <a:bodyPr/>
          <a:lstStyle/>
          <a:p>
            <a:fld id="{26848A72-3DD7-42C3-AB6C-2FF2861DA9F6}" type="slidenum">
              <a:rPr lang="it-IT" smtClean="0"/>
              <a:pPr/>
              <a:t>35</a:t>
            </a:fld>
            <a:endParaRPr lang="it-IT"/>
          </a:p>
        </p:txBody>
      </p:sp>
      <p:sp>
        <p:nvSpPr>
          <p:cNvPr id="9" name="CasellaDiTesto 8">
            <a:extLst>
              <a:ext uri="{FF2B5EF4-FFF2-40B4-BE49-F238E27FC236}">
                <a16:creationId xmlns:a16="http://schemas.microsoft.com/office/drawing/2014/main" id="{64377AB3-4834-4D1A-B289-25F69EF2D0FD}"/>
              </a:ext>
            </a:extLst>
          </p:cNvPr>
          <p:cNvSpPr txBox="1"/>
          <p:nvPr/>
        </p:nvSpPr>
        <p:spPr>
          <a:xfrm>
            <a:off x="323528" y="3140968"/>
            <a:ext cx="8363272" cy="1754316"/>
          </a:xfrm>
          <a:prstGeom prst="rect">
            <a:avLst/>
          </a:prstGeom>
        </p:spPr>
        <p:txBody>
          <a:bodyPr wrap="square" lIns="91429" tIns="45715" rIns="91429" bIns="45715" rtlCol="0">
            <a:spAutoFit/>
          </a:bodyPr>
          <a:lstStyle/>
          <a:p>
            <a:pPr marL="914400" indent="-914400" algn="ctr">
              <a:buFont typeface="+mj-lt"/>
              <a:buAutoNum type="arabicPeriod" startAt="5"/>
            </a:pPr>
            <a:r>
              <a:rPr lang="en-GB" sz="5400" b="1" dirty="0">
                <a:solidFill>
                  <a:schemeClr val="tx1">
                    <a:lumMod val="65000"/>
                    <a:lumOff val="35000"/>
                  </a:schemeClr>
                </a:solidFill>
              </a:rPr>
              <a:t>Numerical applications and experimental results</a:t>
            </a:r>
          </a:p>
        </p:txBody>
      </p:sp>
      <p:pic>
        <p:nvPicPr>
          <p:cNvPr id="8" name="Immagine 7">
            <a:extLst>
              <a:ext uri="{FF2B5EF4-FFF2-40B4-BE49-F238E27FC236}">
                <a16:creationId xmlns:a16="http://schemas.microsoft.com/office/drawing/2014/main" id="{774A138E-4567-4766-BED5-5CA7F8B6D1FC}"/>
              </a:ext>
            </a:extLst>
          </p:cNvPr>
          <p:cNvPicPr>
            <a:picLocks noChangeAspect="1"/>
          </p:cNvPicPr>
          <p:nvPr/>
        </p:nvPicPr>
        <p:blipFill>
          <a:blip r:embed="rId3"/>
          <a:stretch>
            <a:fillRect/>
          </a:stretch>
        </p:blipFill>
        <p:spPr>
          <a:xfrm>
            <a:off x="1371322" y="178172"/>
            <a:ext cx="6401355" cy="1816765"/>
          </a:xfrm>
          <a:prstGeom prst="rect">
            <a:avLst/>
          </a:prstGeom>
        </p:spPr>
      </p:pic>
    </p:spTree>
    <p:extLst>
      <p:ext uri="{BB962C8B-B14F-4D97-AF65-F5344CB8AC3E}">
        <p14:creationId xmlns:p14="http://schemas.microsoft.com/office/powerpoint/2010/main" val="2634985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36</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:first case study-numerical application</a:t>
            </a:r>
            <a:endParaRPr lang="it-IT"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97866"/>
            <a:ext cx="6762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tangolo arrotondato 9">
            <a:extLst>
              <a:ext uri="{FF2B5EF4-FFF2-40B4-BE49-F238E27FC236}">
                <a16:creationId xmlns:a16="http://schemas.microsoft.com/office/drawing/2014/main" id="{0AF0F4CD-D8D9-4CCC-A82A-EE8A062B3994}"/>
              </a:ext>
            </a:extLst>
          </p:cNvPr>
          <p:cNvSpPr/>
          <p:nvPr/>
        </p:nvSpPr>
        <p:spPr>
          <a:xfrm>
            <a:off x="467544" y="1268760"/>
            <a:ext cx="8496944"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560" y="1671285"/>
            <a:ext cx="3930203" cy="192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llaDiTesto 10">
            <a:extLst>
              <a:ext uri="{FF2B5EF4-FFF2-40B4-BE49-F238E27FC236}">
                <a16:creationId xmlns:a16="http://schemas.microsoft.com/office/drawing/2014/main" id="{1B0FA3B6-5903-4099-A55B-3F9C2358B71F}"/>
              </a:ext>
            </a:extLst>
          </p:cNvPr>
          <p:cNvSpPr txBox="1"/>
          <p:nvPr/>
        </p:nvSpPr>
        <p:spPr>
          <a:xfrm>
            <a:off x="827584" y="1271186"/>
            <a:ext cx="5832648" cy="400099"/>
          </a:xfrm>
          <a:prstGeom prst="rect">
            <a:avLst/>
          </a:prstGeom>
          <a:noFill/>
        </p:spPr>
        <p:txBody>
          <a:bodyPr wrap="square" lIns="91429" tIns="45715" rIns="91429" bIns="45715" rtlCol="0">
            <a:spAutoFit/>
          </a:bodyPr>
          <a:lstStyle/>
          <a:p>
            <a:pPr algn="ctr"/>
            <a:r>
              <a:rPr lang="en-US" sz="2000" b="1" u="sng" dirty="0"/>
              <a:t>Simulated traction cycle and line voltage references </a:t>
            </a:r>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671285"/>
            <a:ext cx="3312987" cy="391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559" y="3592199"/>
            <a:ext cx="3930203" cy="19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525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37</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:first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4451121"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66318" y="1286851"/>
            <a:ext cx="3676327" cy="400099"/>
          </a:xfrm>
          <a:prstGeom prst="rect">
            <a:avLst/>
          </a:prstGeom>
          <a:noFill/>
        </p:spPr>
        <p:txBody>
          <a:bodyPr wrap="square" lIns="91429" tIns="45715" rIns="91429" bIns="45715" rtlCol="0">
            <a:spAutoFit/>
          </a:bodyPr>
          <a:lstStyle/>
          <a:p>
            <a:pPr algn="ctr"/>
            <a:r>
              <a:rPr lang="en-US" sz="2000" b="1" u="sng" dirty="0"/>
              <a:t>ESS current and energy profiles</a:t>
            </a:r>
          </a:p>
        </p:txBody>
      </p:sp>
      <p:pic>
        <p:nvPicPr>
          <p:cNvPr id="92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57" y="1777007"/>
            <a:ext cx="3532311" cy="375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ttangolo arrotondato 9">
            <a:extLst>
              <a:ext uri="{FF2B5EF4-FFF2-40B4-BE49-F238E27FC236}">
                <a16:creationId xmlns:a16="http://schemas.microsoft.com/office/drawing/2014/main" id="{0AF0F4CD-D8D9-4CCC-A82A-EE8A062B3994}"/>
              </a:ext>
            </a:extLst>
          </p:cNvPr>
          <p:cNvSpPr/>
          <p:nvPr/>
        </p:nvSpPr>
        <p:spPr>
          <a:xfrm>
            <a:off x="4675131" y="1282906"/>
            <a:ext cx="4361366"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CasellaDiTesto 18">
            <a:extLst>
              <a:ext uri="{FF2B5EF4-FFF2-40B4-BE49-F238E27FC236}">
                <a16:creationId xmlns:a16="http://schemas.microsoft.com/office/drawing/2014/main" id="{1B0FA3B6-5903-4099-A55B-3F9C2358B71F}"/>
              </a:ext>
            </a:extLst>
          </p:cNvPr>
          <p:cNvSpPr txBox="1"/>
          <p:nvPr/>
        </p:nvSpPr>
        <p:spPr>
          <a:xfrm>
            <a:off x="5087333" y="1297595"/>
            <a:ext cx="2952328" cy="400099"/>
          </a:xfrm>
          <a:prstGeom prst="rect">
            <a:avLst/>
          </a:prstGeom>
          <a:noFill/>
        </p:spPr>
        <p:txBody>
          <a:bodyPr wrap="square" lIns="91429" tIns="45715" rIns="91429" bIns="45715" rtlCol="0">
            <a:spAutoFit/>
          </a:bodyPr>
          <a:lstStyle/>
          <a:p>
            <a:pPr algn="ctr"/>
            <a:r>
              <a:rPr lang="en-US" sz="2000" b="1" u="sng" dirty="0"/>
              <a:t>TPS and vehicle profiles</a:t>
            </a:r>
          </a:p>
        </p:txBody>
      </p:sp>
      <p:pic>
        <p:nvPicPr>
          <p:cNvPr id="92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333" y="1777006"/>
            <a:ext cx="3626713" cy="3679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09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38</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:first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4451121"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181651" cy="400099"/>
          </a:xfrm>
          <a:prstGeom prst="rect">
            <a:avLst/>
          </a:prstGeom>
          <a:noFill/>
        </p:spPr>
        <p:txBody>
          <a:bodyPr wrap="square" lIns="91429" tIns="45715" rIns="91429" bIns="45715" rtlCol="0">
            <a:spAutoFit/>
          </a:bodyPr>
          <a:lstStyle/>
          <a:p>
            <a:pPr algn="ctr"/>
            <a:r>
              <a:rPr lang="en-US" sz="2000" b="1" u="sng" dirty="0"/>
              <a:t>LC device profiles</a:t>
            </a:r>
          </a:p>
        </p:txBody>
      </p:sp>
      <p:sp>
        <p:nvSpPr>
          <p:cNvPr id="18" name="Rettangolo arrotondato 9">
            <a:extLst>
              <a:ext uri="{FF2B5EF4-FFF2-40B4-BE49-F238E27FC236}">
                <a16:creationId xmlns:a16="http://schemas.microsoft.com/office/drawing/2014/main" id="{0AF0F4CD-D8D9-4CCC-A82A-EE8A062B3994}"/>
              </a:ext>
            </a:extLst>
          </p:cNvPr>
          <p:cNvSpPr/>
          <p:nvPr/>
        </p:nvSpPr>
        <p:spPr>
          <a:xfrm>
            <a:off x="4675131" y="1282906"/>
            <a:ext cx="4361366"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CasellaDiTesto 18">
            <a:extLst>
              <a:ext uri="{FF2B5EF4-FFF2-40B4-BE49-F238E27FC236}">
                <a16:creationId xmlns:a16="http://schemas.microsoft.com/office/drawing/2014/main" id="{1B0FA3B6-5903-4099-A55B-3F9C2358B71F}"/>
              </a:ext>
            </a:extLst>
          </p:cNvPr>
          <p:cNvSpPr txBox="1"/>
          <p:nvPr/>
        </p:nvSpPr>
        <p:spPr>
          <a:xfrm>
            <a:off x="4992214" y="1304992"/>
            <a:ext cx="2160241" cy="400099"/>
          </a:xfrm>
          <a:prstGeom prst="rect">
            <a:avLst/>
          </a:prstGeom>
          <a:noFill/>
        </p:spPr>
        <p:txBody>
          <a:bodyPr wrap="square" lIns="91429" tIns="45715" rIns="91429" bIns="45715" rtlCol="0">
            <a:spAutoFit/>
          </a:bodyPr>
          <a:lstStyle/>
          <a:p>
            <a:pPr algn="ctr"/>
            <a:r>
              <a:rPr lang="en-US" sz="2000" b="1" u="sng" dirty="0"/>
              <a:t>LC device sizing</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32" y="1705091"/>
            <a:ext cx="3661985" cy="370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643" y="1844824"/>
            <a:ext cx="4133395" cy="128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1589" y="3245843"/>
            <a:ext cx="4108449" cy="216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803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39</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:first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7976819"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3333779" cy="400099"/>
          </a:xfrm>
          <a:prstGeom prst="rect">
            <a:avLst/>
          </a:prstGeom>
          <a:noFill/>
        </p:spPr>
        <p:txBody>
          <a:bodyPr wrap="square" lIns="91429" tIns="45715" rIns="91429" bIns="45715" rtlCol="0">
            <a:spAutoFit/>
          </a:bodyPr>
          <a:lstStyle/>
          <a:p>
            <a:pPr algn="ctr"/>
            <a:r>
              <a:rPr lang="en-US" sz="2000" b="1" u="sng" dirty="0"/>
              <a:t>Performances comparison</a:t>
            </a:r>
          </a:p>
        </p:txBody>
      </p:sp>
      <p:sp>
        <p:nvSpPr>
          <p:cNvPr id="19" name="CasellaDiTesto 18">
            <a:extLst>
              <a:ext uri="{FF2B5EF4-FFF2-40B4-BE49-F238E27FC236}">
                <a16:creationId xmlns:a16="http://schemas.microsoft.com/office/drawing/2014/main" id="{1B0FA3B6-5903-4099-A55B-3F9C2358B71F}"/>
              </a:ext>
            </a:extLst>
          </p:cNvPr>
          <p:cNvSpPr txBox="1"/>
          <p:nvPr/>
        </p:nvSpPr>
        <p:spPr>
          <a:xfrm>
            <a:off x="5220072" y="1988840"/>
            <a:ext cx="1080119" cy="338544"/>
          </a:xfrm>
          <a:prstGeom prst="rect">
            <a:avLst/>
          </a:prstGeom>
          <a:noFill/>
        </p:spPr>
        <p:txBody>
          <a:bodyPr wrap="square" lIns="91429" tIns="45715" rIns="91429" bIns="45715" rtlCol="0">
            <a:spAutoFit/>
          </a:bodyPr>
          <a:lstStyle/>
          <a:p>
            <a:pPr algn="ctr"/>
            <a:r>
              <a:rPr lang="en-US" sz="1600" b="1" dirty="0"/>
              <a:t>Legend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4" y="2060848"/>
            <a:ext cx="48577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488" y="2372261"/>
            <a:ext cx="17049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488" y="2934236"/>
            <a:ext cx="17049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599" y="3510576"/>
            <a:ext cx="1712864"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90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a:latin typeface="Times New Roman" pitchFamily="18" charset="0"/>
                <a:cs typeface="Times New Roman" pitchFamily="18" charset="0"/>
              </a:rPr>
              <a:t>Credits</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summary</a:t>
            </a:r>
            <a:endParaRPr lang="it-IT" dirty="0">
              <a:latin typeface="Times New Roman" pitchFamily="18" charset="0"/>
              <a:cs typeface="Times New Roman"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latin typeface="Times New Roman" pitchFamily="18" charset="0"/>
                <a:cs typeface="Times New Roman" pitchFamily="18" charset="0"/>
              </a:rPr>
              <a:t>Pasquale Natale</a:t>
            </a:r>
            <a:endParaRPr lang="it-IT" dirty="0">
              <a:latin typeface="Times New Roman" pitchFamily="18" charset="0"/>
              <a:cs typeface="Times New Roman" pitchFamily="18" charset="0"/>
            </a:endParaRPr>
          </a:p>
        </p:txBody>
      </p:sp>
      <p:sp>
        <p:nvSpPr>
          <p:cNvPr id="7" name="Segnaposto numero diapositiva 6"/>
          <p:cNvSpPr>
            <a:spLocks noGrp="1"/>
          </p:cNvSpPr>
          <p:nvPr>
            <p:ph type="sldNum" sz="quarter" idx="12"/>
          </p:nvPr>
        </p:nvSpPr>
        <p:spPr/>
        <p:txBody>
          <a:bodyPr/>
          <a:lstStyle/>
          <a:p>
            <a:fld id="{26848A72-3DD7-42C3-AB6C-2FF2861DA9F6}" type="slidenum">
              <a:rPr lang="it-IT" smtClean="0"/>
              <a:pPr/>
              <a:t>4</a:t>
            </a:fld>
            <a:endParaRPr lang="it-IT"/>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19" y="1916832"/>
            <a:ext cx="807839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551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40</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:first case study-robustness analysis</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4451121"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181651" cy="400099"/>
          </a:xfrm>
          <a:prstGeom prst="rect">
            <a:avLst/>
          </a:prstGeom>
          <a:noFill/>
        </p:spPr>
        <p:txBody>
          <a:bodyPr wrap="square" lIns="91429" tIns="45715" rIns="91429" bIns="45715" rtlCol="0">
            <a:spAutoFit/>
          </a:bodyPr>
          <a:lstStyle/>
          <a:p>
            <a:pPr algn="ctr"/>
            <a:r>
              <a:rPr lang="en-US" sz="2000" b="1" u="sng" dirty="0"/>
              <a:t>Perturbations</a:t>
            </a:r>
          </a:p>
        </p:txBody>
      </p:sp>
      <p:sp>
        <p:nvSpPr>
          <p:cNvPr id="18" name="Rettangolo arrotondato 9">
            <a:extLst>
              <a:ext uri="{FF2B5EF4-FFF2-40B4-BE49-F238E27FC236}">
                <a16:creationId xmlns:a16="http://schemas.microsoft.com/office/drawing/2014/main" id="{0AF0F4CD-D8D9-4CCC-A82A-EE8A062B3994}"/>
              </a:ext>
            </a:extLst>
          </p:cNvPr>
          <p:cNvSpPr/>
          <p:nvPr/>
        </p:nvSpPr>
        <p:spPr>
          <a:xfrm>
            <a:off x="4675131" y="1282906"/>
            <a:ext cx="4361366"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CasellaDiTesto 18">
            <a:extLst>
              <a:ext uri="{FF2B5EF4-FFF2-40B4-BE49-F238E27FC236}">
                <a16:creationId xmlns:a16="http://schemas.microsoft.com/office/drawing/2014/main" id="{1B0FA3B6-5903-4099-A55B-3F9C2358B71F}"/>
              </a:ext>
            </a:extLst>
          </p:cNvPr>
          <p:cNvSpPr txBox="1"/>
          <p:nvPr/>
        </p:nvSpPr>
        <p:spPr>
          <a:xfrm>
            <a:off x="4992215" y="1304992"/>
            <a:ext cx="1451993" cy="400099"/>
          </a:xfrm>
          <a:prstGeom prst="rect">
            <a:avLst/>
          </a:prstGeom>
          <a:noFill/>
        </p:spPr>
        <p:txBody>
          <a:bodyPr wrap="square" lIns="91429" tIns="45715" rIns="91429" bIns="45715" rtlCol="0">
            <a:spAutoFit/>
          </a:bodyPr>
          <a:lstStyle/>
          <a:p>
            <a:pPr algn="ctr"/>
            <a:r>
              <a:rPr lang="en-US" sz="2000" b="1" u="sng" dirty="0"/>
              <a:t>Results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70" y="1705091"/>
            <a:ext cx="3659126" cy="373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694250"/>
            <a:ext cx="3894934" cy="1968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609516"/>
            <a:ext cx="3894934" cy="184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4759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41</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:first case study-experimental results</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Downscaled simulator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94" y="1772816"/>
            <a:ext cx="412327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025" y="1772816"/>
            <a:ext cx="3613578" cy="360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282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42</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:first case study-experimental results</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Simulation inputs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39" y="1988840"/>
            <a:ext cx="446449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005115"/>
            <a:ext cx="3993959" cy="273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213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43</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:first case study-experimental results</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4451121"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181651" cy="400099"/>
          </a:xfrm>
          <a:prstGeom prst="rect">
            <a:avLst/>
          </a:prstGeom>
          <a:noFill/>
        </p:spPr>
        <p:txBody>
          <a:bodyPr wrap="square" lIns="91429" tIns="45715" rIns="91429" bIns="45715" rtlCol="0">
            <a:spAutoFit/>
          </a:bodyPr>
          <a:lstStyle/>
          <a:p>
            <a:pPr algn="ctr"/>
            <a:r>
              <a:rPr lang="en-US" sz="2000" b="1" u="sng" dirty="0"/>
              <a:t>Line side </a:t>
            </a:r>
          </a:p>
        </p:txBody>
      </p:sp>
      <p:sp>
        <p:nvSpPr>
          <p:cNvPr id="18" name="Rettangolo arrotondato 9">
            <a:extLst>
              <a:ext uri="{FF2B5EF4-FFF2-40B4-BE49-F238E27FC236}">
                <a16:creationId xmlns:a16="http://schemas.microsoft.com/office/drawing/2014/main" id="{0AF0F4CD-D8D9-4CCC-A82A-EE8A062B3994}"/>
              </a:ext>
            </a:extLst>
          </p:cNvPr>
          <p:cNvSpPr/>
          <p:nvPr/>
        </p:nvSpPr>
        <p:spPr>
          <a:xfrm>
            <a:off x="4675131" y="1282906"/>
            <a:ext cx="4361366"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CasellaDiTesto 18">
            <a:extLst>
              <a:ext uri="{FF2B5EF4-FFF2-40B4-BE49-F238E27FC236}">
                <a16:creationId xmlns:a16="http://schemas.microsoft.com/office/drawing/2014/main" id="{1B0FA3B6-5903-4099-A55B-3F9C2358B71F}"/>
              </a:ext>
            </a:extLst>
          </p:cNvPr>
          <p:cNvSpPr txBox="1"/>
          <p:nvPr/>
        </p:nvSpPr>
        <p:spPr>
          <a:xfrm>
            <a:off x="4992215" y="1304992"/>
            <a:ext cx="1307977" cy="400099"/>
          </a:xfrm>
          <a:prstGeom prst="rect">
            <a:avLst/>
          </a:prstGeom>
          <a:noFill/>
        </p:spPr>
        <p:txBody>
          <a:bodyPr wrap="square" lIns="91429" tIns="45715" rIns="91429" bIns="45715" rtlCol="0">
            <a:spAutoFit/>
          </a:bodyPr>
          <a:lstStyle/>
          <a:p>
            <a:pPr algn="ctr"/>
            <a:r>
              <a:rPr lang="en-US" sz="2000" b="1" u="sng" dirty="0"/>
              <a:t>LC side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74" y="1696464"/>
            <a:ext cx="3675352" cy="389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1" y="1705091"/>
            <a:ext cx="3832088" cy="381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864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44</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:second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Metro line</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4524045" cy="339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1" y="1844824"/>
            <a:ext cx="3888432" cy="339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813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45</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:second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Metro rail vehicle</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63" y="1859668"/>
            <a:ext cx="4140367" cy="3291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932370"/>
            <a:ext cx="3795967" cy="322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539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46</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:second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Simulated  timetable</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7" y="1916832"/>
            <a:ext cx="650098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519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47</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:second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Simulated  timetable</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79" y="1988840"/>
            <a:ext cx="4163089" cy="281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486" y="1988839"/>
            <a:ext cx="4381578" cy="281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986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48</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Heuristic control strategy :first case study-experimental results</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Test bench overview</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17661" y="1083043"/>
            <a:ext cx="3689772" cy="518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785940"/>
            <a:ext cx="3096344" cy="178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624087"/>
            <a:ext cx="3096344" cy="189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709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49</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Heuristic control strategy :first case study-experimental results</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367566" y="1280812"/>
            <a:ext cx="8280920" cy="400099"/>
          </a:xfrm>
          <a:prstGeom prst="rect">
            <a:avLst/>
          </a:prstGeom>
          <a:noFill/>
        </p:spPr>
        <p:txBody>
          <a:bodyPr wrap="square" lIns="91429" tIns="45715" rIns="91429" bIns="45715" rtlCol="0">
            <a:spAutoFit/>
          </a:bodyPr>
          <a:lstStyle/>
          <a:p>
            <a:pPr algn="ctr"/>
            <a:r>
              <a:rPr lang="en-US" sz="2000" b="1" u="sng" dirty="0"/>
              <a:t>Test bench main features  simulated traction cycle and control parameters</a:t>
            </a: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49" y="1716202"/>
            <a:ext cx="3106163" cy="383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7" y="1702637"/>
            <a:ext cx="3846627" cy="130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9175" y="3068960"/>
            <a:ext cx="3861420" cy="248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08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a:latin typeface="+mn-lt"/>
                <a:cs typeface="Times New Roman" pitchFamily="18" charset="0"/>
              </a:rPr>
              <a:t>Contents</a:t>
            </a:r>
            <a:endParaRPr lang="it-IT" dirty="0">
              <a:latin typeface="+mn-lt"/>
              <a:cs typeface="Times New Roman"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latin typeface="Times New Roman" pitchFamily="18" charset="0"/>
                <a:cs typeface="Times New Roman" pitchFamily="18" charset="0"/>
              </a:rPr>
              <a:t>Pasquale Natale</a:t>
            </a:r>
            <a:endParaRPr lang="it-IT" dirty="0">
              <a:latin typeface="Times New Roman" pitchFamily="18" charset="0"/>
              <a:cs typeface="Times New Roman" pitchFamily="18" charset="0"/>
            </a:endParaRPr>
          </a:p>
        </p:txBody>
      </p:sp>
      <p:sp>
        <p:nvSpPr>
          <p:cNvPr id="7" name="Segnaposto numero diapositiva 6"/>
          <p:cNvSpPr>
            <a:spLocks noGrp="1"/>
          </p:cNvSpPr>
          <p:nvPr>
            <p:ph type="sldNum" sz="quarter" idx="12"/>
          </p:nvPr>
        </p:nvSpPr>
        <p:spPr/>
        <p:txBody>
          <a:bodyPr/>
          <a:lstStyle/>
          <a:p>
            <a:fld id="{26848A72-3DD7-42C3-AB6C-2FF2861DA9F6}" type="slidenum">
              <a:rPr lang="it-IT" smtClean="0"/>
              <a:pPr/>
              <a:t>5</a:t>
            </a:fld>
            <a:endParaRPr lang="it-IT"/>
          </a:p>
        </p:txBody>
      </p:sp>
      <p:sp>
        <p:nvSpPr>
          <p:cNvPr id="9" name="CasellaDiTesto 8">
            <a:extLst>
              <a:ext uri="{FF2B5EF4-FFF2-40B4-BE49-F238E27FC236}">
                <a16:creationId xmlns:a16="http://schemas.microsoft.com/office/drawing/2014/main" id="{64377AB3-4834-4D1A-B289-25F69EF2D0FD}"/>
              </a:ext>
            </a:extLst>
          </p:cNvPr>
          <p:cNvSpPr txBox="1"/>
          <p:nvPr/>
        </p:nvSpPr>
        <p:spPr>
          <a:xfrm>
            <a:off x="1115616" y="1187624"/>
            <a:ext cx="7200800" cy="3293199"/>
          </a:xfrm>
          <a:prstGeom prst="rect">
            <a:avLst/>
          </a:prstGeom>
        </p:spPr>
        <p:txBody>
          <a:bodyPr wrap="square" lIns="91429" tIns="45715" rIns="91429" bIns="45715" rtlCol="0">
            <a:spAutoFit/>
          </a:bodyPr>
          <a:lstStyle/>
          <a:p>
            <a:pPr marL="514350" indent="-514350">
              <a:buFont typeface="+mj-lt"/>
              <a:buAutoNum type="arabicPeriod"/>
            </a:pPr>
            <a:r>
              <a:rPr lang="en-GB" sz="2600" b="1" dirty="0">
                <a:solidFill>
                  <a:schemeClr val="tx1">
                    <a:lumMod val="65000"/>
                    <a:lumOff val="35000"/>
                  </a:schemeClr>
                </a:solidFill>
              </a:rPr>
              <a:t>Introduction</a:t>
            </a:r>
          </a:p>
          <a:p>
            <a:pPr marL="514350" indent="-514350">
              <a:buFont typeface="+mj-lt"/>
              <a:buAutoNum type="arabicPeriod"/>
            </a:pPr>
            <a:r>
              <a:rPr lang="en-GB" sz="2600" b="1" dirty="0">
                <a:solidFill>
                  <a:schemeClr val="tx1">
                    <a:lumMod val="65000"/>
                    <a:lumOff val="35000"/>
                  </a:schemeClr>
                </a:solidFill>
              </a:rPr>
              <a:t>Energy efficiency measures in rail systems</a:t>
            </a:r>
          </a:p>
          <a:p>
            <a:pPr marL="514350" indent="-514350">
              <a:buFont typeface="+mj-lt"/>
              <a:buAutoNum type="arabicPeriod"/>
            </a:pPr>
            <a:r>
              <a:rPr lang="en-GB" sz="2600" b="1" dirty="0">
                <a:solidFill>
                  <a:schemeClr val="tx1">
                    <a:lumMod val="65000"/>
                    <a:lumOff val="35000"/>
                  </a:schemeClr>
                </a:solidFill>
              </a:rPr>
              <a:t>ESSs in urban rail networks</a:t>
            </a:r>
          </a:p>
          <a:p>
            <a:pPr marL="514350" indent="-514350">
              <a:buFont typeface="+mj-lt"/>
              <a:buAutoNum type="arabicPeriod"/>
            </a:pPr>
            <a:r>
              <a:rPr lang="en-GB" sz="2600" b="1" dirty="0">
                <a:solidFill>
                  <a:schemeClr val="tx1">
                    <a:lumMod val="65000"/>
                    <a:lumOff val="35000"/>
                  </a:schemeClr>
                </a:solidFill>
              </a:rPr>
              <a:t>ESS control strategies</a:t>
            </a:r>
          </a:p>
          <a:p>
            <a:pPr marL="514350" indent="-514350">
              <a:buFont typeface="+mj-lt"/>
              <a:buAutoNum type="arabicPeriod"/>
            </a:pPr>
            <a:r>
              <a:rPr lang="en-GB" sz="2600" b="1" dirty="0">
                <a:solidFill>
                  <a:schemeClr val="tx1">
                    <a:lumMod val="65000"/>
                    <a:lumOff val="35000"/>
                  </a:schemeClr>
                </a:solidFill>
              </a:rPr>
              <a:t>Numerical applications and experimental results</a:t>
            </a:r>
          </a:p>
          <a:p>
            <a:pPr marL="514350" indent="-514350">
              <a:buFont typeface="+mj-lt"/>
              <a:buAutoNum type="arabicPeriod"/>
            </a:pPr>
            <a:r>
              <a:rPr lang="it-IT" sz="2600" b="1" dirty="0" err="1">
                <a:solidFill>
                  <a:schemeClr val="tx1">
                    <a:lumMod val="65000"/>
                    <a:lumOff val="35000"/>
                  </a:schemeClr>
                </a:solidFill>
              </a:rPr>
              <a:t>Conclusions</a:t>
            </a:r>
            <a:r>
              <a:rPr lang="it-IT" sz="2600" b="1" dirty="0">
                <a:solidFill>
                  <a:schemeClr val="tx1">
                    <a:lumMod val="65000"/>
                    <a:lumOff val="35000"/>
                  </a:schemeClr>
                </a:solidFill>
              </a:rPr>
              <a:t> and </a:t>
            </a:r>
            <a:r>
              <a:rPr lang="it-IT" sz="2600" b="1" dirty="0" err="1">
                <a:solidFill>
                  <a:schemeClr val="tx1">
                    <a:lumMod val="65000"/>
                    <a:lumOff val="35000"/>
                  </a:schemeClr>
                </a:solidFill>
              </a:rPr>
              <a:t>possible</a:t>
            </a:r>
            <a:r>
              <a:rPr lang="it-IT" sz="2600" b="1" dirty="0">
                <a:solidFill>
                  <a:schemeClr val="tx1">
                    <a:lumMod val="65000"/>
                    <a:lumOff val="35000"/>
                  </a:schemeClr>
                </a:solidFill>
              </a:rPr>
              <a:t> </a:t>
            </a:r>
            <a:r>
              <a:rPr lang="it-IT" sz="2600" b="1" dirty="0" err="1">
                <a:solidFill>
                  <a:schemeClr val="tx1">
                    <a:lumMod val="65000"/>
                    <a:lumOff val="35000"/>
                  </a:schemeClr>
                </a:solidFill>
              </a:rPr>
              <a:t>improvements</a:t>
            </a:r>
            <a:endParaRPr lang="it-IT" sz="2600" b="1" dirty="0">
              <a:solidFill>
                <a:schemeClr val="tx1">
                  <a:lumMod val="65000"/>
                  <a:lumOff val="35000"/>
                </a:schemeClr>
              </a:solidFill>
            </a:endParaRPr>
          </a:p>
          <a:p>
            <a:endParaRPr lang="it-IT" sz="2600" b="1" dirty="0">
              <a:solidFill>
                <a:schemeClr val="tx1">
                  <a:lumMod val="65000"/>
                  <a:lumOff val="35000"/>
                </a:schemeClr>
              </a:solidFill>
            </a:endParaRPr>
          </a:p>
        </p:txBody>
      </p:sp>
    </p:spTree>
    <p:extLst>
      <p:ext uri="{BB962C8B-B14F-4D97-AF65-F5344CB8AC3E}">
        <p14:creationId xmlns:p14="http://schemas.microsoft.com/office/powerpoint/2010/main" val="2412046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solidFill>
                  <a:prstClr val="black">
                    <a:tint val="75000"/>
                  </a:prstClr>
                </a:solidFill>
              </a:rPr>
              <a:t>Pasquale Natale</a:t>
            </a:r>
            <a:endParaRPr lang="it-IT" dirty="0">
              <a:solidFill>
                <a:prstClr val="black">
                  <a:tint val="75000"/>
                </a:prstClr>
              </a:solidFill>
            </a:endParaRPr>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solidFill>
                  <a:prstClr val="black">
                    <a:tint val="75000"/>
                  </a:prstClr>
                </a:solidFill>
              </a:rPr>
              <a:pPr/>
              <a:t>50</a:t>
            </a:fld>
            <a:endParaRPr lang="it-IT" dirty="0">
              <a:solidFill>
                <a:prstClr val="black">
                  <a:tint val="75000"/>
                </a:prstClr>
              </a:solidFill>
            </a:endParaRPr>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rPr>
              <a:t> </a:t>
            </a:r>
            <a:r>
              <a:rPr lang="en-US" dirty="0"/>
              <a:t>Heuristic control strategy :first case study-experimental results</a:t>
            </a:r>
            <a:endParaRPr lang="it-IT" dirty="0">
              <a:solidFill>
                <a:prstClr val="black"/>
              </a:solidFill>
            </a:endParaRPr>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1" y="1272950"/>
            <a:ext cx="4502686" cy="447445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120879" y="1254926"/>
            <a:ext cx="2181651" cy="400099"/>
          </a:xfrm>
          <a:prstGeom prst="rect">
            <a:avLst/>
          </a:prstGeom>
          <a:noFill/>
        </p:spPr>
        <p:txBody>
          <a:bodyPr wrap="square" lIns="91429" tIns="45715" rIns="91429" bIns="45715" rtlCol="0">
            <a:spAutoFit/>
          </a:bodyPr>
          <a:lstStyle/>
          <a:p>
            <a:pPr algn="ctr"/>
            <a:r>
              <a:rPr lang="en-US" sz="2000" b="1" u="sng" dirty="0">
                <a:solidFill>
                  <a:prstClr val="black"/>
                </a:solidFill>
              </a:rPr>
              <a:t>Without ESS</a:t>
            </a:r>
          </a:p>
        </p:txBody>
      </p:sp>
      <p:sp>
        <p:nvSpPr>
          <p:cNvPr id="18" name="Rettangolo arrotondato 9">
            <a:extLst>
              <a:ext uri="{FF2B5EF4-FFF2-40B4-BE49-F238E27FC236}">
                <a16:creationId xmlns:a16="http://schemas.microsoft.com/office/drawing/2014/main" id="{0AF0F4CD-D8D9-4CCC-A82A-EE8A062B3994}"/>
              </a:ext>
            </a:extLst>
          </p:cNvPr>
          <p:cNvSpPr/>
          <p:nvPr/>
        </p:nvSpPr>
        <p:spPr>
          <a:xfrm>
            <a:off x="4675130" y="1282906"/>
            <a:ext cx="4468869"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55025"/>
            <a:ext cx="4032448" cy="205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662517"/>
            <a:ext cx="4032448" cy="185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sellaDiTesto 14">
            <a:extLst>
              <a:ext uri="{FF2B5EF4-FFF2-40B4-BE49-F238E27FC236}">
                <a16:creationId xmlns:a16="http://schemas.microsoft.com/office/drawing/2014/main" id="{1B0FA3B6-5903-4099-A55B-3F9C2358B71F}"/>
              </a:ext>
            </a:extLst>
          </p:cNvPr>
          <p:cNvSpPr txBox="1"/>
          <p:nvPr/>
        </p:nvSpPr>
        <p:spPr>
          <a:xfrm>
            <a:off x="4502687" y="1272950"/>
            <a:ext cx="2181651" cy="400099"/>
          </a:xfrm>
          <a:prstGeom prst="rect">
            <a:avLst/>
          </a:prstGeom>
          <a:noFill/>
        </p:spPr>
        <p:txBody>
          <a:bodyPr wrap="square" lIns="91429" tIns="45715" rIns="91429" bIns="45715" rtlCol="0">
            <a:spAutoFit/>
          </a:bodyPr>
          <a:lstStyle/>
          <a:p>
            <a:pPr algn="ctr"/>
            <a:r>
              <a:rPr lang="en-US" sz="2000" b="1" u="sng" dirty="0">
                <a:solidFill>
                  <a:prstClr val="black"/>
                </a:solidFill>
              </a:rPr>
              <a:t>With ESS</a:t>
            </a:r>
          </a:p>
        </p:txBody>
      </p:sp>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673048"/>
            <a:ext cx="4032448" cy="203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708153"/>
            <a:ext cx="4032448" cy="180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161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51</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Heuristic control strategy :first case study-experimental results</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1403648" y="1288471"/>
            <a:ext cx="6264696" cy="4156753"/>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1650334" y="1412776"/>
            <a:ext cx="2345602" cy="400099"/>
          </a:xfrm>
          <a:prstGeom prst="rect">
            <a:avLst/>
          </a:prstGeom>
          <a:noFill/>
        </p:spPr>
        <p:txBody>
          <a:bodyPr wrap="square" lIns="91429" tIns="45715" rIns="91429" bIns="45715" rtlCol="0">
            <a:spAutoFit/>
          </a:bodyPr>
          <a:lstStyle/>
          <a:p>
            <a:pPr algn="ctr"/>
            <a:r>
              <a:rPr lang="en-US" sz="2000" b="1" u="sng" dirty="0"/>
              <a:t>Results summary</a:t>
            </a:r>
          </a:p>
        </p:txBody>
      </p:sp>
      <p:sp>
        <p:nvSpPr>
          <p:cNvPr id="12" name="Segnaposto contenuto 6"/>
          <p:cNvSpPr>
            <a:spLocks noGrp="1"/>
          </p:cNvSpPr>
          <p:nvPr>
            <p:ph sz="quarter" idx="4294967295"/>
          </p:nvPr>
        </p:nvSpPr>
        <p:spPr>
          <a:xfrm>
            <a:off x="1466178" y="1912414"/>
            <a:ext cx="6202166" cy="2808312"/>
          </a:xfrm>
          <a:prstGeom prst="rect">
            <a:avLst/>
          </a:prstGeom>
        </p:spPr>
        <p:txBody>
          <a:bodyPr>
            <a:normAutofit lnSpcReduction="10000"/>
          </a:bodyPr>
          <a:lstStyle/>
          <a:p>
            <a:pPr marL="266700" indent="-177800">
              <a:lnSpc>
                <a:spcPct val="150000"/>
              </a:lnSpc>
              <a:buFont typeface="Wingdings" panose="05000000000000000000" pitchFamily="2" charset="2"/>
              <a:buChar char="Ø"/>
            </a:pPr>
            <a:r>
              <a:rPr lang="en-US" sz="1700" dirty="0"/>
              <a:t>Reduction of the maximum voltage drop affecting </a:t>
            </a:r>
            <a:r>
              <a:rPr lang="en-US" sz="1700" dirty="0" err="1"/>
              <a:t>vLoad</a:t>
            </a:r>
            <a:r>
              <a:rPr lang="en-US" sz="1700" dirty="0"/>
              <a:t> of about  50%;</a:t>
            </a:r>
          </a:p>
          <a:p>
            <a:pPr marL="266700" indent="-177800">
              <a:lnSpc>
                <a:spcPct val="150000"/>
              </a:lnSpc>
              <a:buFont typeface="Wingdings" panose="05000000000000000000" pitchFamily="2" charset="2"/>
              <a:buChar char="Ø"/>
            </a:pPr>
            <a:r>
              <a:rPr lang="en-US" sz="1700" dirty="0"/>
              <a:t>Reduction of the energy delivered by the substation of about 35% (1230.5 </a:t>
            </a:r>
            <a:r>
              <a:rPr lang="en-US" sz="1700" dirty="0" err="1"/>
              <a:t>Wh</a:t>
            </a:r>
            <a:r>
              <a:rPr lang="en-US" sz="1700" dirty="0"/>
              <a:t>    vs. 793.2 </a:t>
            </a:r>
            <a:r>
              <a:rPr lang="en-US" sz="1700" dirty="0" err="1"/>
              <a:t>Wh</a:t>
            </a:r>
            <a:r>
              <a:rPr lang="en-US" sz="1700" dirty="0"/>
              <a:t>)</a:t>
            </a:r>
          </a:p>
          <a:p>
            <a:pPr marL="266700" lvl="0" indent="-177800">
              <a:lnSpc>
                <a:spcPct val="150000"/>
              </a:lnSpc>
              <a:buFont typeface="Wingdings" panose="05000000000000000000" pitchFamily="2" charset="2"/>
              <a:buChar char="Ø"/>
            </a:pPr>
            <a:r>
              <a:rPr lang="en-US" sz="1700" dirty="0"/>
              <a:t>Reduction of the energy burned on the braking chopper of about 98% (216.4 </a:t>
            </a:r>
            <a:r>
              <a:rPr lang="en-US" sz="1700" dirty="0" err="1"/>
              <a:t>Wh</a:t>
            </a:r>
            <a:r>
              <a:rPr lang="en-US" sz="1700" dirty="0"/>
              <a:t> vs. 4.9 </a:t>
            </a:r>
            <a:r>
              <a:rPr lang="en-US" sz="1700" dirty="0" err="1"/>
              <a:t>Wh</a:t>
            </a:r>
            <a:r>
              <a:rPr lang="en-US" sz="1700" dirty="0"/>
              <a:t>); the braking rheostat only acts as a “spillway”.</a:t>
            </a:r>
            <a:endParaRPr lang="it-IT" sz="1700" dirty="0"/>
          </a:p>
        </p:txBody>
      </p:sp>
    </p:spTree>
    <p:extLst>
      <p:ext uri="{BB962C8B-B14F-4D97-AF65-F5344CB8AC3E}">
        <p14:creationId xmlns:p14="http://schemas.microsoft.com/office/powerpoint/2010/main" val="1176716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latin typeface="Times New Roman" pitchFamily="18" charset="0"/>
                <a:cs typeface="Times New Roman" pitchFamily="18" charset="0"/>
              </a:rPr>
              <a:t>Pasquale Natale</a:t>
            </a:r>
            <a:endParaRPr lang="it-IT" dirty="0">
              <a:latin typeface="Times New Roman" pitchFamily="18" charset="0"/>
              <a:cs typeface="Times New Roman" pitchFamily="18" charset="0"/>
            </a:endParaRPr>
          </a:p>
        </p:txBody>
      </p:sp>
      <p:sp>
        <p:nvSpPr>
          <p:cNvPr id="7" name="Segnaposto numero diapositiva 6"/>
          <p:cNvSpPr>
            <a:spLocks noGrp="1"/>
          </p:cNvSpPr>
          <p:nvPr>
            <p:ph type="sldNum" sz="quarter" idx="12"/>
          </p:nvPr>
        </p:nvSpPr>
        <p:spPr/>
        <p:txBody>
          <a:bodyPr/>
          <a:lstStyle/>
          <a:p>
            <a:fld id="{26848A72-3DD7-42C3-AB6C-2FF2861DA9F6}" type="slidenum">
              <a:rPr lang="it-IT" smtClean="0"/>
              <a:pPr/>
              <a:t>52</a:t>
            </a:fld>
            <a:endParaRPr lang="it-IT"/>
          </a:p>
        </p:txBody>
      </p:sp>
      <p:sp>
        <p:nvSpPr>
          <p:cNvPr id="9" name="CasellaDiTesto 8">
            <a:extLst>
              <a:ext uri="{FF2B5EF4-FFF2-40B4-BE49-F238E27FC236}">
                <a16:creationId xmlns:a16="http://schemas.microsoft.com/office/drawing/2014/main" id="{64377AB3-4834-4D1A-B289-25F69EF2D0FD}"/>
              </a:ext>
            </a:extLst>
          </p:cNvPr>
          <p:cNvSpPr txBox="1"/>
          <p:nvPr/>
        </p:nvSpPr>
        <p:spPr>
          <a:xfrm>
            <a:off x="971599" y="2564904"/>
            <a:ext cx="7200800" cy="2585313"/>
          </a:xfrm>
          <a:prstGeom prst="rect">
            <a:avLst/>
          </a:prstGeom>
        </p:spPr>
        <p:txBody>
          <a:bodyPr wrap="square" lIns="91429" tIns="45715" rIns="91429" bIns="45715" rtlCol="0">
            <a:spAutoFit/>
          </a:bodyPr>
          <a:lstStyle/>
          <a:p>
            <a:pPr marL="914400" indent="-914400" algn="ctr">
              <a:buFont typeface="+mj-lt"/>
              <a:buAutoNum type="arabicPeriod" startAt="6"/>
            </a:pPr>
            <a:r>
              <a:rPr lang="en-GB" sz="5400" b="1" dirty="0">
                <a:solidFill>
                  <a:schemeClr val="tx1">
                    <a:lumMod val="65000"/>
                    <a:lumOff val="35000"/>
                  </a:schemeClr>
                </a:solidFill>
              </a:rPr>
              <a:t>Conclusions and possible improvements</a:t>
            </a:r>
          </a:p>
        </p:txBody>
      </p:sp>
      <p:pic>
        <p:nvPicPr>
          <p:cNvPr id="8" name="Immagine 7">
            <a:extLst>
              <a:ext uri="{FF2B5EF4-FFF2-40B4-BE49-F238E27FC236}">
                <a16:creationId xmlns:a16="http://schemas.microsoft.com/office/drawing/2014/main" id="{774A138E-4567-4766-BED5-5CA7F8B6D1FC}"/>
              </a:ext>
            </a:extLst>
          </p:cNvPr>
          <p:cNvPicPr>
            <a:picLocks noChangeAspect="1"/>
          </p:cNvPicPr>
          <p:nvPr/>
        </p:nvPicPr>
        <p:blipFill>
          <a:blip r:embed="rId3"/>
          <a:stretch>
            <a:fillRect/>
          </a:stretch>
        </p:blipFill>
        <p:spPr>
          <a:xfrm>
            <a:off x="1371322" y="178172"/>
            <a:ext cx="6401355" cy="1816765"/>
          </a:xfrm>
          <a:prstGeom prst="rect">
            <a:avLst/>
          </a:prstGeom>
        </p:spPr>
      </p:pic>
    </p:spTree>
    <p:extLst>
      <p:ext uri="{BB962C8B-B14F-4D97-AF65-F5344CB8AC3E}">
        <p14:creationId xmlns:p14="http://schemas.microsoft.com/office/powerpoint/2010/main" val="2179486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solidFill>
                  <a:prstClr val="black">
                    <a:tint val="75000"/>
                  </a:prstClr>
                </a:solidFill>
              </a:rPr>
              <a:t>Pasquale Natale</a:t>
            </a:r>
            <a:endParaRPr lang="it-IT" dirty="0">
              <a:solidFill>
                <a:prstClr val="black">
                  <a:tint val="75000"/>
                </a:prstClr>
              </a:solidFill>
            </a:endParaRPr>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solidFill>
                  <a:prstClr val="black">
                    <a:tint val="75000"/>
                  </a:prstClr>
                </a:solidFill>
              </a:rPr>
              <a:pPr/>
              <a:t>53</a:t>
            </a:fld>
            <a:endParaRPr lang="it-IT" dirty="0">
              <a:solidFill>
                <a:prstClr val="black">
                  <a:tint val="75000"/>
                </a:prstClr>
              </a:solidFill>
            </a:endParaRPr>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174057" y="260648"/>
            <a:ext cx="4502686" cy="5328592"/>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348113" y="476672"/>
            <a:ext cx="2181651" cy="400099"/>
          </a:xfrm>
          <a:prstGeom prst="rect">
            <a:avLst/>
          </a:prstGeom>
          <a:noFill/>
        </p:spPr>
        <p:txBody>
          <a:bodyPr wrap="square" lIns="91429" tIns="45715" rIns="91429" bIns="45715" rtlCol="0">
            <a:spAutoFit/>
          </a:bodyPr>
          <a:lstStyle/>
          <a:p>
            <a:pPr algn="ctr"/>
            <a:r>
              <a:rPr lang="en-US" sz="2000" b="1" u="sng" dirty="0">
                <a:solidFill>
                  <a:prstClr val="black"/>
                </a:solidFill>
              </a:rPr>
              <a:t>Conclusions</a:t>
            </a:r>
          </a:p>
        </p:txBody>
      </p:sp>
      <p:sp>
        <p:nvSpPr>
          <p:cNvPr id="18" name="Rettangolo arrotondato 9">
            <a:extLst>
              <a:ext uri="{FF2B5EF4-FFF2-40B4-BE49-F238E27FC236}">
                <a16:creationId xmlns:a16="http://schemas.microsoft.com/office/drawing/2014/main" id="{0AF0F4CD-D8D9-4CCC-A82A-EE8A062B3994}"/>
              </a:ext>
            </a:extLst>
          </p:cNvPr>
          <p:cNvSpPr/>
          <p:nvPr/>
        </p:nvSpPr>
        <p:spPr>
          <a:xfrm>
            <a:off x="5004048" y="260648"/>
            <a:ext cx="3960440" cy="5256584"/>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15" name="CasellaDiTesto 14">
            <a:extLst>
              <a:ext uri="{FF2B5EF4-FFF2-40B4-BE49-F238E27FC236}">
                <a16:creationId xmlns:a16="http://schemas.microsoft.com/office/drawing/2014/main" id="{1B0FA3B6-5903-4099-A55B-3F9C2358B71F}"/>
              </a:ext>
            </a:extLst>
          </p:cNvPr>
          <p:cNvSpPr txBox="1"/>
          <p:nvPr/>
        </p:nvSpPr>
        <p:spPr>
          <a:xfrm>
            <a:off x="5004048" y="482827"/>
            <a:ext cx="2880320" cy="400099"/>
          </a:xfrm>
          <a:prstGeom prst="rect">
            <a:avLst/>
          </a:prstGeom>
          <a:noFill/>
        </p:spPr>
        <p:txBody>
          <a:bodyPr wrap="square" lIns="91429" tIns="45715" rIns="91429" bIns="45715" rtlCol="0">
            <a:spAutoFit/>
          </a:bodyPr>
          <a:lstStyle/>
          <a:p>
            <a:pPr algn="ctr"/>
            <a:r>
              <a:rPr lang="en-US" sz="2000" b="1" u="sng" dirty="0">
                <a:solidFill>
                  <a:prstClr val="black"/>
                </a:solidFill>
              </a:rPr>
              <a:t>Possible improvements</a:t>
            </a:r>
          </a:p>
        </p:txBody>
      </p:sp>
      <p:sp>
        <p:nvSpPr>
          <p:cNvPr id="14" name="Segnaposto contenuto 6"/>
          <p:cNvSpPr>
            <a:spLocks noGrp="1"/>
          </p:cNvSpPr>
          <p:nvPr>
            <p:ph sz="quarter" idx="4294967295"/>
          </p:nvPr>
        </p:nvSpPr>
        <p:spPr>
          <a:xfrm>
            <a:off x="333311" y="980728"/>
            <a:ext cx="4343432" cy="4608512"/>
          </a:xfrm>
          <a:prstGeom prst="rect">
            <a:avLst/>
          </a:prstGeom>
        </p:spPr>
        <p:txBody>
          <a:bodyPr>
            <a:normAutofit fontScale="77500" lnSpcReduction="20000"/>
          </a:bodyPr>
          <a:lstStyle/>
          <a:p>
            <a:pPr marL="266700" indent="-177800">
              <a:lnSpc>
                <a:spcPct val="150000"/>
              </a:lnSpc>
              <a:buFont typeface="Wingdings" panose="05000000000000000000" pitchFamily="2" charset="2"/>
              <a:buChar char="Ø"/>
            </a:pPr>
            <a:r>
              <a:rPr lang="en-US" sz="1700" dirty="0"/>
              <a:t>The first control strategy proposed, along with a particular modelling approach (leading to represent the rail network like a distribution network with fixed load busses), allows to obtain an analytical form for the offline evaluation of the control law of the WESS. This simple and robust formulation  is particularly useful for sensitivity analyses and probabilistic investigations to support the planning of the system as a whole (e.g.  identify the most convenient positions to install the ESSs, also in function of economic reasons).</a:t>
            </a:r>
          </a:p>
          <a:p>
            <a:pPr marL="266700" indent="-177800">
              <a:lnSpc>
                <a:spcPct val="150000"/>
              </a:lnSpc>
              <a:buFont typeface="Wingdings" panose="05000000000000000000" pitchFamily="2" charset="2"/>
              <a:buChar char="Ø"/>
            </a:pPr>
            <a:r>
              <a:rPr lang="en-US" sz="1600" dirty="0"/>
              <a:t>The second control strategy presented does not allow neither a system analysis nor an optimal solution to the ESS management and sizing problem; conversely, it is very simple to implement, flexible and, currently, it represents an example the most used approach adopted by lots of manufacturers.</a:t>
            </a:r>
            <a:endParaRPr lang="it-IT" sz="1600" dirty="0"/>
          </a:p>
          <a:p>
            <a:pPr marL="266700" indent="-177800">
              <a:lnSpc>
                <a:spcPct val="150000"/>
              </a:lnSpc>
              <a:buFont typeface="Wingdings" panose="05000000000000000000" pitchFamily="2" charset="2"/>
              <a:buChar char="Ø"/>
            </a:pPr>
            <a:endParaRPr lang="en-US" sz="1700" dirty="0"/>
          </a:p>
        </p:txBody>
      </p:sp>
      <p:sp>
        <p:nvSpPr>
          <p:cNvPr id="16" name="Segnaposto contenuto 6"/>
          <p:cNvSpPr>
            <a:spLocks noGrp="1"/>
          </p:cNvSpPr>
          <p:nvPr>
            <p:ph sz="quarter" idx="4294967295"/>
          </p:nvPr>
        </p:nvSpPr>
        <p:spPr>
          <a:xfrm>
            <a:off x="4860032" y="876771"/>
            <a:ext cx="4158530" cy="4136405"/>
          </a:xfrm>
          <a:prstGeom prst="rect">
            <a:avLst/>
          </a:prstGeom>
        </p:spPr>
        <p:txBody>
          <a:bodyPr>
            <a:normAutofit/>
          </a:bodyPr>
          <a:lstStyle/>
          <a:p>
            <a:pPr marL="266700" indent="-177800">
              <a:lnSpc>
                <a:spcPct val="150000"/>
              </a:lnSpc>
              <a:buFont typeface="Wingdings" panose="05000000000000000000" pitchFamily="2" charset="2"/>
              <a:buChar char="Ø"/>
            </a:pPr>
            <a:r>
              <a:rPr lang="en-US" sz="1700" dirty="0"/>
              <a:t>Concerning the first control strategy: inclusion within the objective function of the ESS investment cost in function of the used technological solution. </a:t>
            </a:r>
          </a:p>
          <a:p>
            <a:pPr marL="266700" indent="-177800">
              <a:lnSpc>
                <a:spcPct val="150000"/>
              </a:lnSpc>
              <a:buFont typeface="Wingdings" panose="05000000000000000000" pitchFamily="2" charset="2"/>
              <a:buChar char="Ø"/>
            </a:pPr>
            <a:r>
              <a:rPr lang="en-US" sz="1700" dirty="0"/>
              <a:t>Concerning the second control strategy: reduction of the external parameters set to simplify the control algorithm implementation. </a:t>
            </a:r>
          </a:p>
          <a:p>
            <a:pPr marL="266700" indent="-177800">
              <a:lnSpc>
                <a:spcPct val="150000"/>
              </a:lnSpc>
              <a:buFont typeface="Wingdings" panose="05000000000000000000" pitchFamily="2" charset="2"/>
              <a:buChar char="Ø"/>
            </a:pPr>
            <a:endParaRPr lang="en-US" sz="1700" dirty="0"/>
          </a:p>
        </p:txBody>
      </p:sp>
    </p:spTree>
    <p:extLst>
      <p:ext uri="{BB962C8B-B14F-4D97-AF65-F5344CB8AC3E}">
        <p14:creationId xmlns:p14="http://schemas.microsoft.com/office/powerpoint/2010/main" val="1488712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792088"/>
          </a:xfrm>
        </p:spPr>
        <p:txBody>
          <a:bodyPr/>
          <a:lstStyle/>
          <a:p>
            <a:r>
              <a:rPr lang="it-IT" dirty="0" err="1"/>
              <a:t>Products</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54</a:t>
            </a:fld>
            <a:endParaRPr lang="it-IT" dirty="0"/>
          </a:p>
        </p:txBody>
      </p:sp>
      <p:sp>
        <p:nvSpPr>
          <p:cNvPr id="9" name="Segnaposto contenuto 2"/>
          <p:cNvSpPr>
            <a:spLocks noGrp="1"/>
          </p:cNvSpPr>
          <p:nvPr>
            <p:ph idx="1"/>
          </p:nvPr>
        </p:nvSpPr>
        <p:spPr>
          <a:xfrm>
            <a:off x="457200" y="1196752"/>
            <a:ext cx="8229600" cy="4536504"/>
          </a:xfrm>
        </p:spPr>
        <p:txBody>
          <a:bodyPr>
            <a:normAutofit fontScale="47500" lnSpcReduction="20000"/>
          </a:bodyPr>
          <a:lstStyle/>
          <a:p>
            <a:pPr marL="0" indent="0">
              <a:buNone/>
            </a:pPr>
            <a:r>
              <a:rPr lang="en-US" sz="3300" b="1" i="1" dirty="0"/>
              <a:t>Conference papers</a:t>
            </a:r>
          </a:p>
          <a:p>
            <a:r>
              <a:rPr lang="en-US" sz="3300" i="1" dirty="0"/>
              <a:t>Iannuzzi D., Natale P., </a:t>
            </a:r>
            <a:r>
              <a:rPr lang="en-US" sz="3300" i="1" dirty="0" err="1"/>
              <a:t>Nizza</a:t>
            </a:r>
            <a:r>
              <a:rPr lang="en-US" sz="3300" i="1" dirty="0"/>
              <a:t> A., Pagano M., “An ‘on scale’ simulator for urban DC railway traction application”, AEIT International Annual Conference, Naples , October 14-16, 2015</a:t>
            </a:r>
          </a:p>
          <a:p>
            <a:endParaRPr lang="it-IT" sz="3300" i="1" dirty="0"/>
          </a:p>
          <a:p>
            <a:r>
              <a:rPr lang="en-US" sz="3300" i="1" dirty="0"/>
              <a:t>Caramia P., </a:t>
            </a:r>
            <a:r>
              <a:rPr lang="en-US" sz="3300" i="1" dirty="0" err="1"/>
              <a:t>Mottola</a:t>
            </a:r>
            <a:r>
              <a:rPr lang="en-US" sz="3300" i="1" dirty="0"/>
              <a:t> F., Natale P., Pagano M., “Energy Saving Approach for Optimizing Speed Profiles in Metro Application”, International Conference on Electrical Systems for Aircraft, Railway and Ship Propulsion (ESARS)”, Toulouse (France) 02-04 November 2016</a:t>
            </a:r>
          </a:p>
          <a:p>
            <a:pPr marL="0" indent="0">
              <a:buNone/>
            </a:pPr>
            <a:endParaRPr lang="it-IT" sz="3300" i="1" dirty="0"/>
          </a:p>
          <a:p>
            <a:r>
              <a:rPr lang="it-IT" sz="3300" i="1" dirty="0"/>
              <a:t>P. </a:t>
            </a:r>
            <a:r>
              <a:rPr lang="it-IT" sz="3300" i="1" dirty="0" err="1"/>
              <a:t>Caramia</a:t>
            </a:r>
            <a:r>
              <a:rPr lang="it-IT" sz="3300" i="1" dirty="0"/>
              <a:t>, G. Lauro, P. Natale, M. Pagano, “</a:t>
            </a:r>
            <a:r>
              <a:rPr lang="it-IT" sz="3300" i="1" dirty="0" err="1"/>
              <a:t>Automatic</a:t>
            </a:r>
            <a:r>
              <a:rPr lang="it-IT" sz="3300" i="1" dirty="0"/>
              <a:t> </a:t>
            </a:r>
            <a:r>
              <a:rPr lang="it-IT" sz="3300" i="1" dirty="0" err="1"/>
              <a:t>train</a:t>
            </a:r>
            <a:r>
              <a:rPr lang="it-IT" sz="3300" i="1" dirty="0"/>
              <a:t> </a:t>
            </a:r>
            <a:r>
              <a:rPr lang="it-IT" sz="3300" i="1" dirty="0" err="1"/>
              <a:t>operation</a:t>
            </a:r>
            <a:r>
              <a:rPr lang="it-IT" sz="3300" i="1" dirty="0"/>
              <a:t> systems: a </a:t>
            </a:r>
            <a:r>
              <a:rPr lang="it-IT" sz="3300" i="1" dirty="0" err="1"/>
              <a:t>survey</a:t>
            </a:r>
            <a:r>
              <a:rPr lang="it-IT" sz="3300" i="1" dirty="0"/>
              <a:t> on </a:t>
            </a:r>
            <a:r>
              <a:rPr lang="it-IT" sz="3300" i="1" dirty="0" err="1"/>
              <a:t>algorithms</a:t>
            </a:r>
            <a:r>
              <a:rPr lang="it-IT" sz="3300" i="1" dirty="0"/>
              <a:t> and performance </a:t>
            </a:r>
            <a:r>
              <a:rPr lang="it-IT" sz="3300" i="1" dirty="0" err="1"/>
              <a:t>index</a:t>
            </a:r>
            <a:r>
              <a:rPr lang="it-IT" sz="3300" i="1" dirty="0"/>
              <a:t>” AEIT International </a:t>
            </a:r>
            <a:r>
              <a:rPr lang="it-IT" sz="3300" i="1" dirty="0" err="1"/>
              <a:t>Annual</a:t>
            </a:r>
            <a:r>
              <a:rPr lang="it-IT" sz="3300" i="1" dirty="0"/>
              <a:t> Conference, Cagliari 20-22 </a:t>
            </a:r>
            <a:r>
              <a:rPr lang="it-IT" sz="3300" i="1" dirty="0" err="1"/>
              <a:t>September</a:t>
            </a:r>
            <a:r>
              <a:rPr lang="it-IT" sz="3300" i="1" dirty="0"/>
              <a:t> 2017 </a:t>
            </a:r>
          </a:p>
          <a:p>
            <a:pPr marL="0" indent="0">
              <a:buNone/>
            </a:pPr>
            <a:endParaRPr lang="en-US" sz="3300" i="1" dirty="0"/>
          </a:p>
          <a:p>
            <a:pPr marL="0" indent="0">
              <a:buNone/>
            </a:pPr>
            <a:r>
              <a:rPr lang="en-US" sz="3300" b="1" i="1" dirty="0"/>
              <a:t>Journal Paper</a:t>
            </a:r>
            <a:endParaRPr lang="it-IT" dirty="0"/>
          </a:p>
          <a:p>
            <a:r>
              <a:rPr lang="it-IT" i="1" dirty="0"/>
              <a:t>F. Ciccarelli, D. </a:t>
            </a:r>
            <a:r>
              <a:rPr lang="it-IT" i="1" dirty="0" err="1"/>
              <a:t>Iannuzzi</a:t>
            </a:r>
            <a:r>
              <a:rPr lang="it-IT" i="1" dirty="0"/>
              <a:t>, D. Lauria and P. Natale, “</a:t>
            </a:r>
            <a:r>
              <a:rPr lang="it-IT" i="1" dirty="0" err="1"/>
              <a:t>Optimal</a:t>
            </a:r>
            <a:r>
              <a:rPr lang="it-IT" i="1" dirty="0"/>
              <a:t> Control of </a:t>
            </a:r>
            <a:r>
              <a:rPr lang="it-IT" i="1" dirty="0" err="1"/>
              <a:t>Stationary</a:t>
            </a:r>
            <a:r>
              <a:rPr lang="it-IT" i="1" dirty="0"/>
              <a:t> </a:t>
            </a:r>
            <a:r>
              <a:rPr lang="it-IT" i="1" dirty="0" err="1"/>
              <a:t>Lithium-Ion</a:t>
            </a:r>
            <a:r>
              <a:rPr lang="it-IT" i="1" dirty="0"/>
              <a:t> </a:t>
            </a:r>
            <a:r>
              <a:rPr lang="it-IT" i="1" dirty="0" err="1"/>
              <a:t>Capacitor-Based</a:t>
            </a:r>
            <a:r>
              <a:rPr lang="it-IT" i="1" dirty="0"/>
              <a:t> Storage Device for Light </a:t>
            </a:r>
            <a:r>
              <a:rPr lang="it-IT" i="1" dirty="0" err="1"/>
              <a:t>Electrical</a:t>
            </a:r>
            <a:r>
              <a:rPr lang="it-IT" i="1" dirty="0"/>
              <a:t> </a:t>
            </a:r>
            <a:r>
              <a:rPr lang="it-IT" i="1" dirty="0" err="1"/>
              <a:t>Transportation</a:t>
            </a:r>
            <a:r>
              <a:rPr lang="it-IT" i="1" dirty="0"/>
              <a:t> Network," in IEEE </a:t>
            </a:r>
            <a:r>
              <a:rPr lang="it-IT" i="1" dirty="0" err="1"/>
              <a:t>Transactions</a:t>
            </a:r>
            <a:r>
              <a:rPr lang="it-IT" i="1" dirty="0"/>
              <a:t> on </a:t>
            </a:r>
            <a:r>
              <a:rPr lang="it-IT" i="1" dirty="0" err="1"/>
              <a:t>Transportation</a:t>
            </a:r>
            <a:r>
              <a:rPr lang="it-IT" i="1" dirty="0"/>
              <a:t> </a:t>
            </a:r>
            <a:r>
              <a:rPr lang="it-IT" i="1" dirty="0" err="1"/>
              <a:t>Electrification</a:t>
            </a:r>
            <a:r>
              <a:rPr lang="it-IT" i="1" dirty="0"/>
              <a:t>, vol. 3, no. 3, pp. 618-631, </a:t>
            </a:r>
            <a:r>
              <a:rPr lang="it-IT" i="1" dirty="0" err="1"/>
              <a:t>Sept</a:t>
            </a:r>
            <a:r>
              <a:rPr lang="it-IT" i="1" dirty="0"/>
              <a:t>. 2017 </a:t>
            </a:r>
            <a:endParaRPr lang="it-IT" dirty="0"/>
          </a:p>
          <a:p>
            <a:pPr marL="0" indent="0">
              <a:buNone/>
            </a:pPr>
            <a:endParaRPr lang="it-IT" dirty="0">
              <a:latin typeface="Times New Roman" pitchFamily="18" charset="0"/>
              <a:cs typeface="Times New Roman" pitchFamily="18" charset="0"/>
            </a:endParaRPr>
          </a:p>
          <a:p>
            <a:pPr marL="0" indent="0">
              <a:buNone/>
            </a:pPr>
            <a:r>
              <a:rPr lang="en-US" sz="3400" b="1" i="1" dirty="0"/>
              <a:t>Papers in preparation </a:t>
            </a:r>
            <a:endParaRPr lang="it-IT" dirty="0"/>
          </a:p>
          <a:p>
            <a:r>
              <a:rPr lang="it-IT" sz="3300" i="1" dirty="0"/>
              <a:t> F. Ciccarelli, D. </a:t>
            </a:r>
            <a:r>
              <a:rPr lang="it-IT" sz="3300" i="1" dirty="0" err="1"/>
              <a:t>Iannuzzi</a:t>
            </a:r>
            <a:r>
              <a:rPr lang="it-IT" sz="3300" i="1" dirty="0"/>
              <a:t>, P. Natale, “</a:t>
            </a:r>
            <a:r>
              <a:rPr lang="it-IT" sz="3300" i="1" dirty="0" err="1"/>
              <a:t>Comparison</a:t>
            </a:r>
            <a:r>
              <a:rPr lang="it-IT" sz="3300" i="1" dirty="0"/>
              <a:t> of </a:t>
            </a:r>
            <a:r>
              <a:rPr lang="it-IT" sz="3300" i="1" dirty="0" err="1"/>
              <a:t>wayside</a:t>
            </a:r>
            <a:r>
              <a:rPr lang="it-IT" sz="3300" i="1" dirty="0"/>
              <a:t> ESS control </a:t>
            </a:r>
            <a:r>
              <a:rPr lang="it-IT" sz="3300" i="1" dirty="0" err="1"/>
              <a:t>strategies</a:t>
            </a:r>
            <a:r>
              <a:rPr lang="it-IT" sz="3300" i="1" dirty="0"/>
              <a:t> for </a:t>
            </a:r>
            <a:r>
              <a:rPr lang="it-IT" sz="3300" i="1" dirty="0" err="1"/>
              <a:t>urban</a:t>
            </a:r>
            <a:r>
              <a:rPr lang="it-IT" sz="3300" i="1" dirty="0"/>
              <a:t> </a:t>
            </a:r>
            <a:r>
              <a:rPr lang="it-IT" sz="3300" i="1" dirty="0" err="1"/>
              <a:t>rail</a:t>
            </a:r>
            <a:r>
              <a:rPr lang="it-IT" sz="3300" i="1" dirty="0"/>
              <a:t> </a:t>
            </a:r>
            <a:r>
              <a:rPr lang="it-IT" sz="3300" i="1" dirty="0" err="1"/>
              <a:t>application</a:t>
            </a:r>
            <a:r>
              <a:rPr lang="it-IT" sz="3300" i="1" dirty="0"/>
              <a:t>”.</a:t>
            </a:r>
          </a:p>
          <a:p>
            <a:pPr marL="0" indent="0">
              <a:buNone/>
            </a:pPr>
            <a:endParaRPr lang="it-IT" dirty="0"/>
          </a:p>
        </p:txBody>
      </p:sp>
    </p:spTree>
    <p:extLst>
      <p:ext uri="{BB962C8B-B14F-4D97-AF65-F5344CB8AC3E}">
        <p14:creationId xmlns:p14="http://schemas.microsoft.com/office/powerpoint/2010/main" val="1996924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3645024"/>
            <a:ext cx="6400800" cy="1417712"/>
          </a:xfrm>
        </p:spPr>
        <p:txBody>
          <a:bodyPr>
            <a:normAutofit fontScale="77500" lnSpcReduction="20000"/>
          </a:bodyPr>
          <a:lstStyle/>
          <a:p>
            <a:endParaRPr lang="it-IT" dirty="0"/>
          </a:p>
          <a:p>
            <a:r>
              <a:rPr lang="en-US" dirty="0"/>
              <a:t> </a:t>
            </a:r>
            <a:r>
              <a:rPr lang="en-US" b="1" i="1" dirty="0"/>
              <a:t>Energy Management Strategies of Wayside Supercapacitor-based Storage Systems for DC Urban Railway Networks </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941169"/>
            <a:ext cx="6336704" cy="111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olo 3"/>
          <p:cNvSpPr>
            <a:spLocks noGrp="1"/>
          </p:cNvSpPr>
          <p:nvPr>
            <p:ph type="ctrTitle"/>
          </p:nvPr>
        </p:nvSpPr>
        <p:spPr/>
        <p:txBody>
          <a:bodyPr/>
          <a:lstStyle/>
          <a:p>
            <a:r>
              <a:rPr lang="it-IT" dirty="0" err="1"/>
              <a:t>Thank</a:t>
            </a:r>
            <a:r>
              <a:rPr lang="it-IT" dirty="0"/>
              <a:t> </a:t>
            </a:r>
            <a:r>
              <a:rPr lang="it-IT" dirty="0" err="1"/>
              <a:t>you</a:t>
            </a:r>
            <a:r>
              <a:rPr lang="it-IT" dirty="0"/>
              <a:t> for </a:t>
            </a:r>
            <a:r>
              <a:rPr lang="it-IT" dirty="0" err="1"/>
              <a:t>your</a:t>
            </a:r>
            <a:r>
              <a:rPr lang="it-IT" dirty="0"/>
              <a:t> </a:t>
            </a:r>
            <a:r>
              <a:rPr lang="it-IT" dirty="0" err="1"/>
              <a:t>attention</a:t>
            </a:r>
            <a:endParaRPr lang="it-IT" dirty="0"/>
          </a:p>
        </p:txBody>
      </p:sp>
    </p:spTree>
    <p:extLst>
      <p:ext uri="{BB962C8B-B14F-4D97-AF65-F5344CB8AC3E}">
        <p14:creationId xmlns:p14="http://schemas.microsoft.com/office/powerpoint/2010/main" val="429261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792088"/>
          </a:xfrm>
        </p:spPr>
        <p:txBody>
          <a:bodyPr/>
          <a:lstStyle/>
          <a:p>
            <a:r>
              <a:rPr lang="it-IT" dirty="0" err="1"/>
              <a:t>Products</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56</a:t>
            </a:fld>
            <a:endParaRPr lang="it-IT" dirty="0"/>
          </a:p>
        </p:txBody>
      </p:sp>
      <p:sp>
        <p:nvSpPr>
          <p:cNvPr id="9" name="Segnaposto contenuto 2"/>
          <p:cNvSpPr>
            <a:spLocks noGrp="1"/>
          </p:cNvSpPr>
          <p:nvPr>
            <p:ph idx="1"/>
          </p:nvPr>
        </p:nvSpPr>
        <p:spPr>
          <a:xfrm>
            <a:off x="457200" y="1196752"/>
            <a:ext cx="8229600" cy="4536504"/>
          </a:xfrm>
        </p:spPr>
        <p:txBody>
          <a:bodyPr>
            <a:normAutofit fontScale="62500" lnSpcReduction="20000"/>
          </a:bodyPr>
          <a:lstStyle/>
          <a:p>
            <a:pPr marL="0" indent="0">
              <a:buNone/>
            </a:pPr>
            <a:r>
              <a:rPr lang="en-US" sz="3300" b="1" i="1" dirty="0"/>
              <a:t>Conference papers</a:t>
            </a:r>
            <a:endParaRPr lang="it-IT" sz="3300" i="1" dirty="0"/>
          </a:p>
          <a:p>
            <a:r>
              <a:rPr lang="it-IT" sz="3300" i="1" dirty="0"/>
              <a:t>P. </a:t>
            </a:r>
            <a:r>
              <a:rPr lang="it-IT" sz="3300" i="1" dirty="0" err="1"/>
              <a:t>Caramia</a:t>
            </a:r>
            <a:r>
              <a:rPr lang="it-IT" sz="3300" i="1" dirty="0"/>
              <a:t>, G. Lauro, P. Natale, M. Pagano, “</a:t>
            </a:r>
            <a:r>
              <a:rPr lang="it-IT" sz="3300" i="1" dirty="0" err="1"/>
              <a:t>Automatic</a:t>
            </a:r>
            <a:r>
              <a:rPr lang="it-IT" sz="3300" i="1" dirty="0"/>
              <a:t> </a:t>
            </a:r>
            <a:r>
              <a:rPr lang="it-IT" sz="3300" i="1" dirty="0" err="1"/>
              <a:t>train</a:t>
            </a:r>
            <a:r>
              <a:rPr lang="it-IT" sz="3300" i="1" dirty="0"/>
              <a:t> </a:t>
            </a:r>
            <a:r>
              <a:rPr lang="it-IT" sz="3300" i="1" dirty="0" err="1"/>
              <a:t>operation</a:t>
            </a:r>
            <a:r>
              <a:rPr lang="it-IT" sz="3300" i="1" dirty="0"/>
              <a:t> systems: a </a:t>
            </a:r>
            <a:r>
              <a:rPr lang="it-IT" sz="3300" i="1" dirty="0" err="1"/>
              <a:t>survey</a:t>
            </a:r>
            <a:r>
              <a:rPr lang="it-IT" sz="3300" i="1" dirty="0"/>
              <a:t> on </a:t>
            </a:r>
            <a:r>
              <a:rPr lang="it-IT" sz="3300" i="1" dirty="0" err="1"/>
              <a:t>algorithms</a:t>
            </a:r>
            <a:r>
              <a:rPr lang="it-IT" sz="3300" i="1" dirty="0"/>
              <a:t> and performance </a:t>
            </a:r>
            <a:r>
              <a:rPr lang="it-IT" sz="3300" i="1" dirty="0" err="1"/>
              <a:t>index</a:t>
            </a:r>
            <a:r>
              <a:rPr lang="it-IT" sz="3300" i="1" dirty="0"/>
              <a:t>” AEIT International </a:t>
            </a:r>
            <a:r>
              <a:rPr lang="it-IT" sz="3300" i="1" dirty="0" err="1"/>
              <a:t>Annual</a:t>
            </a:r>
            <a:r>
              <a:rPr lang="it-IT" sz="3300" i="1" dirty="0"/>
              <a:t> Conference, Cagliari 20-22 </a:t>
            </a:r>
            <a:r>
              <a:rPr lang="it-IT" sz="3300" i="1" dirty="0" err="1"/>
              <a:t>September</a:t>
            </a:r>
            <a:r>
              <a:rPr lang="it-IT" sz="3300" i="1" dirty="0"/>
              <a:t> 2017 </a:t>
            </a:r>
          </a:p>
          <a:p>
            <a:pPr marL="0" indent="0">
              <a:buNone/>
            </a:pPr>
            <a:endParaRPr lang="en-US" sz="3300" i="1" dirty="0"/>
          </a:p>
          <a:p>
            <a:pPr marL="0" indent="0">
              <a:buNone/>
            </a:pPr>
            <a:r>
              <a:rPr lang="en-US" sz="3300" b="1" i="1" dirty="0"/>
              <a:t>Journal Paper</a:t>
            </a:r>
            <a:endParaRPr lang="it-IT" dirty="0"/>
          </a:p>
          <a:p>
            <a:r>
              <a:rPr lang="it-IT" i="1" dirty="0"/>
              <a:t>F. Ciccarelli, D. </a:t>
            </a:r>
            <a:r>
              <a:rPr lang="it-IT" i="1" dirty="0" err="1"/>
              <a:t>Iannuzzi</a:t>
            </a:r>
            <a:r>
              <a:rPr lang="it-IT" i="1" dirty="0"/>
              <a:t>, D. Lauria and P. Natale, “</a:t>
            </a:r>
            <a:r>
              <a:rPr lang="it-IT" i="1" dirty="0" err="1"/>
              <a:t>Optimal</a:t>
            </a:r>
            <a:r>
              <a:rPr lang="it-IT" i="1" dirty="0"/>
              <a:t> Control of </a:t>
            </a:r>
            <a:r>
              <a:rPr lang="it-IT" i="1" dirty="0" err="1"/>
              <a:t>Stationary</a:t>
            </a:r>
            <a:r>
              <a:rPr lang="it-IT" i="1" dirty="0"/>
              <a:t> </a:t>
            </a:r>
            <a:r>
              <a:rPr lang="it-IT" i="1" dirty="0" err="1"/>
              <a:t>Lithium-Ion</a:t>
            </a:r>
            <a:r>
              <a:rPr lang="it-IT" i="1" dirty="0"/>
              <a:t> </a:t>
            </a:r>
            <a:r>
              <a:rPr lang="it-IT" i="1" dirty="0" err="1"/>
              <a:t>Capacitor-Based</a:t>
            </a:r>
            <a:r>
              <a:rPr lang="it-IT" i="1" dirty="0"/>
              <a:t> Storage Device for Light </a:t>
            </a:r>
            <a:r>
              <a:rPr lang="it-IT" i="1" dirty="0" err="1"/>
              <a:t>Electrical</a:t>
            </a:r>
            <a:r>
              <a:rPr lang="it-IT" i="1" dirty="0"/>
              <a:t> </a:t>
            </a:r>
            <a:r>
              <a:rPr lang="it-IT" i="1" dirty="0" err="1"/>
              <a:t>Transportation</a:t>
            </a:r>
            <a:r>
              <a:rPr lang="it-IT" i="1" dirty="0"/>
              <a:t> Network," in IEEE </a:t>
            </a:r>
            <a:r>
              <a:rPr lang="it-IT" i="1" dirty="0" err="1"/>
              <a:t>Transactions</a:t>
            </a:r>
            <a:r>
              <a:rPr lang="it-IT" i="1" dirty="0"/>
              <a:t> on </a:t>
            </a:r>
            <a:r>
              <a:rPr lang="it-IT" i="1" dirty="0" err="1"/>
              <a:t>Transportation</a:t>
            </a:r>
            <a:r>
              <a:rPr lang="it-IT" i="1" dirty="0"/>
              <a:t> </a:t>
            </a:r>
            <a:r>
              <a:rPr lang="it-IT" i="1" dirty="0" err="1"/>
              <a:t>Electrification</a:t>
            </a:r>
            <a:r>
              <a:rPr lang="it-IT" i="1" dirty="0"/>
              <a:t>, vol. 3, no. 3, pp. 618-631, </a:t>
            </a:r>
            <a:r>
              <a:rPr lang="it-IT" i="1" dirty="0" err="1"/>
              <a:t>Sept</a:t>
            </a:r>
            <a:r>
              <a:rPr lang="it-IT" i="1" dirty="0"/>
              <a:t>. 2017 </a:t>
            </a:r>
            <a:endParaRPr lang="it-IT" dirty="0"/>
          </a:p>
          <a:p>
            <a:pPr marL="0" indent="0">
              <a:buNone/>
            </a:pPr>
            <a:endParaRPr lang="it-IT" dirty="0">
              <a:latin typeface="Times New Roman" pitchFamily="18" charset="0"/>
              <a:cs typeface="Times New Roman" pitchFamily="18" charset="0"/>
            </a:endParaRPr>
          </a:p>
          <a:p>
            <a:pPr marL="0" indent="0">
              <a:buNone/>
            </a:pPr>
            <a:r>
              <a:rPr lang="en-US" sz="3400" b="1" i="1" dirty="0"/>
              <a:t>Papers in preparation </a:t>
            </a:r>
          </a:p>
          <a:p>
            <a:endParaRPr lang="it-IT" dirty="0"/>
          </a:p>
          <a:p>
            <a:r>
              <a:rPr lang="it-IT" sz="3300" i="1" dirty="0"/>
              <a:t> F. Ciccarelli, D. </a:t>
            </a:r>
            <a:r>
              <a:rPr lang="it-IT" sz="3300" i="1" dirty="0" err="1"/>
              <a:t>Iannuzzi</a:t>
            </a:r>
            <a:r>
              <a:rPr lang="it-IT" sz="3300" i="1" dirty="0"/>
              <a:t>, P. Natale, “</a:t>
            </a:r>
            <a:r>
              <a:rPr lang="it-IT" sz="3300" i="1" dirty="0" err="1"/>
              <a:t>Comparison</a:t>
            </a:r>
            <a:r>
              <a:rPr lang="it-IT" sz="3300" i="1" dirty="0"/>
              <a:t> of </a:t>
            </a:r>
            <a:r>
              <a:rPr lang="it-IT" sz="3300" i="1" dirty="0" err="1"/>
              <a:t>wayside</a:t>
            </a:r>
            <a:r>
              <a:rPr lang="it-IT" sz="3300" i="1" dirty="0"/>
              <a:t> ESS control </a:t>
            </a:r>
            <a:r>
              <a:rPr lang="it-IT" sz="3300" i="1" dirty="0" err="1"/>
              <a:t>strategies</a:t>
            </a:r>
            <a:r>
              <a:rPr lang="it-IT" sz="3300" i="1" dirty="0"/>
              <a:t> for </a:t>
            </a:r>
            <a:r>
              <a:rPr lang="it-IT" sz="3300" i="1" dirty="0" err="1"/>
              <a:t>urban</a:t>
            </a:r>
            <a:r>
              <a:rPr lang="it-IT" sz="3300" i="1" dirty="0"/>
              <a:t> </a:t>
            </a:r>
            <a:r>
              <a:rPr lang="it-IT" sz="3300" i="1" dirty="0" err="1"/>
              <a:t>rail</a:t>
            </a:r>
            <a:r>
              <a:rPr lang="it-IT" sz="3300" i="1" dirty="0"/>
              <a:t> </a:t>
            </a:r>
            <a:r>
              <a:rPr lang="it-IT" sz="3300" i="1" dirty="0" err="1"/>
              <a:t>application</a:t>
            </a:r>
            <a:r>
              <a:rPr lang="it-IT" sz="3300" i="1" dirty="0"/>
              <a:t>”.</a:t>
            </a:r>
          </a:p>
          <a:p>
            <a:pPr marL="0" indent="0">
              <a:buNone/>
            </a:pPr>
            <a:endParaRPr lang="it-IT" dirty="0"/>
          </a:p>
        </p:txBody>
      </p:sp>
    </p:spTree>
    <p:extLst>
      <p:ext uri="{BB962C8B-B14F-4D97-AF65-F5344CB8AC3E}">
        <p14:creationId xmlns:p14="http://schemas.microsoft.com/office/powerpoint/2010/main" val="2407848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57</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:second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TPS voltage profiles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33" y="1669100"/>
            <a:ext cx="3940472" cy="379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656" y="1669100"/>
            <a:ext cx="4140800" cy="292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022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58</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:second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TPS current profiles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94250"/>
            <a:ext cx="4095421" cy="378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026" y="1694250"/>
            <a:ext cx="4290987" cy="301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350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59</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:second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ESSs current profiles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50" y="1686607"/>
            <a:ext cx="4037476" cy="381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978" y="1664854"/>
            <a:ext cx="4055343" cy="284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54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latin typeface="Times New Roman" pitchFamily="18" charset="0"/>
                <a:cs typeface="Times New Roman" pitchFamily="18" charset="0"/>
              </a:rPr>
              <a:t>Pasquale Natale</a:t>
            </a:r>
            <a:endParaRPr lang="it-IT" dirty="0">
              <a:latin typeface="Times New Roman" pitchFamily="18" charset="0"/>
              <a:cs typeface="Times New Roman" pitchFamily="18" charset="0"/>
            </a:endParaRPr>
          </a:p>
        </p:txBody>
      </p:sp>
      <p:sp>
        <p:nvSpPr>
          <p:cNvPr id="7" name="Segnaposto numero diapositiva 6"/>
          <p:cNvSpPr>
            <a:spLocks noGrp="1"/>
          </p:cNvSpPr>
          <p:nvPr>
            <p:ph type="sldNum" sz="quarter" idx="12"/>
          </p:nvPr>
        </p:nvSpPr>
        <p:spPr/>
        <p:txBody>
          <a:bodyPr/>
          <a:lstStyle/>
          <a:p>
            <a:fld id="{26848A72-3DD7-42C3-AB6C-2FF2861DA9F6}" type="slidenum">
              <a:rPr lang="it-IT" smtClean="0"/>
              <a:pPr/>
              <a:t>6</a:t>
            </a:fld>
            <a:endParaRPr lang="it-IT"/>
          </a:p>
        </p:txBody>
      </p:sp>
      <p:sp>
        <p:nvSpPr>
          <p:cNvPr id="9" name="CasellaDiTesto 8">
            <a:extLst>
              <a:ext uri="{FF2B5EF4-FFF2-40B4-BE49-F238E27FC236}">
                <a16:creationId xmlns:a16="http://schemas.microsoft.com/office/drawing/2014/main" id="{64377AB3-4834-4D1A-B289-25F69EF2D0FD}"/>
              </a:ext>
            </a:extLst>
          </p:cNvPr>
          <p:cNvSpPr txBox="1"/>
          <p:nvPr/>
        </p:nvSpPr>
        <p:spPr>
          <a:xfrm>
            <a:off x="1115616" y="3140968"/>
            <a:ext cx="7200800" cy="923320"/>
          </a:xfrm>
          <a:prstGeom prst="rect">
            <a:avLst/>
          </a:prstGeom>
        </p:spPr>
        <p:txBody>
          <a:bodyPr wrap="square" lIns="91429" tIns="45715" rIns="91429" bIns="45715" rtlCol="0">
            <a:spAutoFit/>
          </a:bodyPr>
          <a:lstStyle/>
          <a:p>
            <a:pPr marL="514350" indent="-514350" algn="ctr">
              <a:buFont typeface="+mj-lt"/>
              <a:buAutoNum type="arabicPeriod"/>
            </a:pPr>
            <a:r>
              <a:rPr lang="en-GB" sz="5400" b="1" dirty="0">
                <a:solidFill>
                  <a:schemeClr val="tx1">
                    <a:lumMod val="65000"/>
                    <a:lumOff val="35000"/>
                  </a:schemeClr>
                </a:solidFill>
              </a:rPr>
              <a:t>Introduction</a:t>
            </a:r>
          </a:p>
        </p:txBody>
      </p:sp>
      <p:pic>
        <p:nvPicPr>
          <p:cNvPr id="8" name="Immagine 7">
            <a:extLst>
              <a:ext uri="{FF2B5EF4-FFF2-40B4-BE49-F238E27FC236}">
                <a16:creationId xmlns:a16="http://schemas.microsoft.com/office/drawing/2014/main" id="{774A138E-4567-4766-BED5-5CA7F8B6D1FC}"/>
              </a:ext>
            </a:extLst>
          </p:cNvPr>
          <p:cNvPicPr>
            <a:picLocks noChangeAspect="1"/>
          </p:cNvPicPr>
          <p:nvPr/>
        </p:nvPicPr>
        <p:blipFill>
          <a:blip r:embed="rId3"/>
          <a:stretch>
            <a:fillRect/>
          </a:stretch>
        </p:blipFill>
        <p:spPr>
          <a:xfrm>
            <a:off x="1371322" y="178172"/>
            <a:ext cx="6401355" cy="1816765"/>
          </a:xfrm>
          <a:prstGeom prst="rect">
            <a:avLst/>
          </a:prstGeom>
        </p:spPr>
      </p:pic>
    </p:spTree>
    <p:extLst>
      <p:ext uri="{BB962C8B-B14F-4D97-AF65-F5344CB8AC3E}">
        <p14:creationId xmlns:p14="http://schemas.microsoft.com/office/powerpoint/2010/main" val="4044723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60</a:t>
            </a:fld>
            <a:endParaRPr lang="it-IT" dirty="0"/>
          </a:p>
        </p:txBody>
      </p:sp>
      <p:sp>
        <p:nvSpPr>
          <p:cNvPr id="10" name="Titolo 1"/>
          <p:cNvSpPr txBox="1">
            <a:spLocks/>
          </p:cNvSpPr>
          <p:nvPr/>
        </p:nvSpPr>
        <p:spPr>
          <a:xfrm>
            <a:off x="120879" y="123093"/>
            <a:ext cx="9108502" cy="912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Optimal control strategy :second case study-numerical application</a:t>
            </a:r>
            <a:endParaRPr lang="it-IT" dirty="0"/>
          </a:p>
        </p:txBody>
      </p:sp>
      <p:sp>
        <p:nvSpPr>
          <p:cNvPr id="24" name="Rettangolo arrotondato 9">
            <a:extLst>
              <a:ext uri="{FF2B5EF4-FFF2-40B4-BE49-F238E27FC236}">
                <a16:creationId xmlns:a16="http://schemas.microsoft.com/office/drawing/2014/main" id="{0AF0F4CD-D8D9-4CCC-A82A-EE8A062B3994}"/>
              </a:ext>
            </a:extLst>
          </p:cNvPr>
          <p:cNvSpPr/>
          <p:nvPr/>
        </p:nvSpPr>
        <p:spPr>
          <a:xfrm>
            <a:off x="51565" y="1272951"/>
            <a:ext cx="8912923" cy="446449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CasellaDiTesto 10">
            <a:extLst>
              <a:ext uri="{FF2B5EF4-FFF2-40B4-BE49-F238E27FC236}">
                <a16:creationId xmlns:a16="http://schemas.microsoft.com/office/drawing/2014/main" id="{1B0FA3B6-5903-4099-A55B-3F9C2358B71F}"/>
              </a:ext>
            </a:extLst>
          </p:cNvPr>
          <p:cNvSpPr txBox="1"/>
          <p:nvPr/>
        </p:nvSpPr>
        <p:spPr>
          <a:xfrm>
            <a:off x="446133" y="1294151"/>
            <a:ext cx="2685707" cy="400099"/>
          </a:xfrm>
          <a:prstGeom prst="rect">
            <a:avLst/>
          </a:prstGeom>
          <a:noFill/>
        </p:spPr>
        <p:txBody>
          <a:bodyPr wrap="square" lIns="91429" tIns="45715" rIns="91429" bIns="45715" rtlCol="0">
            <a:spAutoFit/>
          </a:bodyPr>
          <a:lstStyle/>
          <a:p>
            <a:pPr algn="ctr"/>
            <a:r>
              <a:rPr lang="en-US" sz="2000" b="1" u="sng" dirty="0"/>
              <a:t>ESSs energy profiles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33" y="1682858"/>
            <a:ext cx="3968477" cy="376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682858"/>
            <a:ext cx="4022739" cy="297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72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792088"/>
          </a:xfrm>
        </p:spPr>
        <p:txBody>
          <a:bodyPr/>
          <a:lstStyle/>
          <a:p>
            <a:r>
              <a:rPr lang="it-IT" dirty="0"/>
              <a:t>My </a:t>
            </a:r>
            <a:r>
              <a:rPr lang="it-IT" dirty="0" err="1"/>
              <a:t>problem</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9" name="Segnaposto contenuto 2"/>
          <p:cNvSpPr>
            <a:spLocks noGrp="1"/>
          </p:cNvSpPr>
          <p:nvPr>
            <p:ph idx="1"/>
          </p:nvPr>
        </p:nvSpPr>
        <p:spPr>
          <a:xfrm>
            <a:off x="0" y="1268760"/>
            <a:ext cx="9144000" cy="1728192"/>
          </a:xfrm>
        </p:spPr>
        <p:txBody>
          <a:bodyPr>
            <a:normAutofit/>
          </a:bodyPr>
          <a:lstStyle/>
          <a:p>
            <a:pPr lvl="1" algn="ctr">
              <a:buNone/>
            </a:pPr>
            <a:r>
              <a:rPr lang="en-US" i="1" dirty="0">
                <a:cs typeface="Times New Roman" pitchFamily="18" charset="0"/>
              </a:rPr>
              <a:t>Control of “wayside” energy storage systems (WESS) for an improved energy management in urban DC electrified rail networks.</a:t>
            </a:r>
          </a:p>
        </p:txBody>
      </p:sp>
      <p:sp>
        <p:nvSpPr>
          <p:cNvPr id="88" name="Freccia a destra 87"/>
          <p:cNvSpPr/>
          <p:nvPr/>
        </p:nvSpPr>
        <p:spPr>
          <a:xfrm rot="5400000">
            <a:off x="4114292" y="2852936"/>
            <a:ext cx="936104" cy="792088"/>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Segnaposto contenuto 2"/>
          <p:cNvSpPr txBox="1">
            <a:spLocks/>
          </p:cNvSpPr>
          <p:nvPr/>
        </p:nvSpPr>
        <p:spPr>
          <a:xfrm>
            <a:off x="0" y="3861048"/>
            <a:ext cx="9144000" cy="1728192"/>
          </a:xfrm>
          <a:prstGeom prst="rect">
            <a:avLst/>
          </a:prstGeom>
        </p:spPr>
        <p:txBody>
          <a:bodyPr vert="horz" lIns="91440" tIns="45720" rIns="91440" bIns="45720" rtlCol="0">
            <a:normAutofit/>
          </a:bodyPr>
          <a:lstStyle/>
          <a:p>
            <a:pPr marL="742950" marR="0" lvl="1" indent="-285750" algn="ctr" fontAlgn="auto">
              <a:lnSpc>
                <a:spcPct val="100000"/>
              </a:lnSpc>
              <a:spcBef>
                <a:spcPct val="20000"/>
              </a:spcBef>
              <a:spcAft>
                <a:spcPts val="0"/>
              </a:spcAft>
              <a:buClrTx/>
              <a:buSzTx/>
              <a:tabLst/>
              <a:defRPr/>
            </a:pPr>
            <a:r>
              <a:rPr lang="en-US" sz="2800" i="1" dirty="0">
                <a:cs typeface="Times New Roman" pitchFamily="18" charset="0"/>
              </a:rPr>
              <a:t>Evaluation of energy performances</a:t>
            </a:r>
          </a:p>
        </p:txBody>
      </p:sp>
      <p:sp>
        <p:nvSpPr>
          <p:cNvPr id="3" name="Segnaposto numero diapositiva 2">
            <a:extLst>
              <a:ext uri="{FF2B5EF4-FFF2-40B4-BE49-F238E27FC236}">
                <a16:creationId xmlns:a16="http://schemas.microsoft.com/office/drawing/2014/main" id="{4FF1C517-8685-49F0-9838-3A217F729E56}"/>
              </a:ext>
            </a:extLst>
          </p:cNvPr>
          <p:cNvSpPr>
            <a:spLocks noGrp="1"/>
          </p:cNvSpPr>
          <p:nvPr>
            <p:ph type="sldNum" sz="quarter" idx="12"/>
          </p:nvPr>
        </p:nvSpPr>
        <p:spPr/>
        <p:txBody>
          <a:bodyPr/>
          <a:lstStyle/>
          <a:p>
            <a:fld id="{26848A72-3DD7-42C3-AB6C-2FF2861DA9F6}" type="slidenum">
              <a:rPr lang="it-IT" smtClean="0"/>
              <a:t>7</a:t>
            </a:fld>
            <a:endParaRPr lang="it-IT"/>
          </a:p>
        </p:txBody>
      </p:sp>
    </p:spTree>
    <p:extLst>
      <p:ext uri="{BB962C8B-B14F-4D97-AF65-F5344CB8AC3E}">
        <p14:creationId xmlns:p14="http://schemas.microsoft.com/office/powerpoint/2010/main" val="281358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2913" y="296268"/>
            <a:ext cx="8229600" cy="792088"/>
          </a:xfrm>
        </p:spPr>
        <p:txBody>
          <a:bodyPr/>
          <a:lstStyle/>
          <a:p>
            <a:r>
              <a:rPr lang="it-IT" dirty="0" err="1"/>
              <a:t>Wayside</a:t>
            </a:r>
            <a:r>
              <a:rPr lang="it-IT" dirty="0"/>
              <a:t> ESS</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8</a:t>
            </a:fld>
            <a:endParaRPr lang="it-IT"/>
          </a:p>
        </p:txBody>
      </p:sp>
      <p:sp>
        <p:nvSpPr>
          <p:cNvPr id="11" name="Ovale 10"/>
          <p:cNvSpPr/>
          <p:nvPr/>
        </p:nvSpPr>
        <p:spPr>
          <a:xfrm>
            <a:off x="3851275" y="2584450"/>
            <a:ext cx="5056188" cy="165576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12" name="Line 62"/>
          <p:cNvSpPr>
            <a:spLocks noChangeShapeType="1"/>
          </p:cNvSpPr>
          <p:nvPr/>
        </p:nvSpPr>
        <p:spPr bwMode="auto">
          <a:xfrm>
            <a:off x="3419475" y="2312988"/>
            <a:ext cx="0" cy="2162175"/>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3" name="Line 43"/>
          <p:cNvSpPr>
            <a:spLocks noChangeShapeType="1"/>
          </p:cNvSpPr>
          <p:nvPr/>
        </p:nvSpPr>
        <p:spPr bwMode="auto">
          <a:xfrm flipV="1">
            <a:off x="3419475" y="4475163"/>
            <a:ext cx="0" cy="43180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4" name="Rectangle 44"/>
          <p:cNvSpPr>
            <a:spLocks noChangeArrowheads="1"/>
          </p:cNvSpPr>
          <p:nvPr/>
        </p:nvSpPr>
        <p:spPr bwMode="auto">
          <a:xfrm>
            <a:off x="2843213" y="2962275"/>
            <a:ext cx="1008062" cy="1008063"/>
          </a:xfrm>
          <a:prstGeom prst="rect">
            <a:avLst/>
          </a:prstGeom>
          <a:gradFill rotWithShape="1">
            <a:gsLst>
              <a:gs pos="0">
                <a:srgbClr val="99FF33"/>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it-IT" altLang="it-IT"/>
          </a:p>
        </p:txBody>
      </p:sp>
      <p:sp>
        <p:nvSpPr>
          <p:cNvPr id="15" name="AutoShape 45"/>
          <p:cNvSpPr>
            <a:spLocks noChangeArrowheads="1"/>
          </p:cNvSpPr>
          <p:nvPr/>
        </p:nvSpPr>
        <p:spPr bwMode="auto">
          <a:xfrm rot="10800000">
            <a:off x="3087688" y="3221038"/>
            <a:ext cx="503237" cy="503237"/>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it-IT" altLang="it-IT"/>
          </a:p>
        </p:txBody>
      </p:sp>
      <p:sp>
        <p:nvSpPr>
          <p:cNvPr id="16" name="Line 46"/>
          <p:cNvSpPr>
            <a:spLocks noChangeShapeType="1"/>
          </p:cNvSpPr>
          <p:nvPr/>
        </p:nvSpPr>
        <p:spPr bwMode="auto">
          <a:xfrm>
            <a:off x="3346450" y="3970338"/>
            <a:ext cx="0" cy="1006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 name="Rectangle 48"/>
          <p:cNvSpPr>
            <a:spLocks noChangeArrowheads="1"/>
          </p:cNvSpPr>
          <p:nvPr/>
        </p:nvSpPr>
        <p:spPr bwMode="auto">
          <a:xfrm>
            <a:off x="4211638" y="2962275"/>
            <a:ext cx="1008062" cy="1008063"/>
          </a:xfrm>
          <a:prstGeom prst="rect">
            <a:avLst/>
          </a:prstGeom>
          <a:solidFill>
            <a:srgbClr val="C0C0C0">
              <a:alpha val="50195"/>
            </a:srgbClr>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it-IT" altLang="it-IT"/>
          </a:p>
        </p:txBody>
      </p:sp>
      <p:sp>
        <p:nvSpPr>
          <p:cNvPr id="18" name="Line 49"/>
          <p:cNvSpPr>
            <a:spLocks noChangeShapeType="1"/>
          </p:cNvSpPr>
          <p:nvPr/>
        </p:nvSpPr>
        <p:spPr bwMode="auto">
          <a:xfrm>
            <a:off x="3346450" y="4475163"/>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 name="Line 50"/>
          <p:cNvSpPr>
            <a:spLocks noChangeShapeType="1"/>
          </p:cNvSpPr>
          <p:nvPr/>
        </p:nvSpPr>
        <p:spPr bwMode="auto">
          <a:xfrm flipV="1">
            <a:off x="3346450" y="2312988"/>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 name="Rectangle 51"/>
          <p:cNvSpPr>
            <a:spLocks noChangeArrowheads="1"/>
          </p:cNvSpPr>
          <p:nvPr/>
        </p:nvSpPr>
        <p:spPr bwMode="auto">
          <a:xfrm>
            <a:off x="2843213" y="1306513"/>
            <a:ext cx="1008062" cy="1006475"/>
          </a:xfrm>
          <a:prstGeom prst="rect">
            <a:avLst/>
          </a:prstGeom>
          <a:gradFill rotWithShape="1">
            <a:gsLst>
              <a:gs pos="0">
                <a:srgbClr val="99FF33"/>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it-IT" altLang="it-IT"/>
          </a:p>
        </p:txBody>
      </p:sp>
      <p:sp>
        <p:nvSpPr>
          <p:cNvPr id="21" name="Oval 52"/>
          <p:cNvSpPr>
            <a:spLocks noChangeArrowheads="1"/>
          </p:cNvSpPr>
          <p:nvPr/>
        </p:nvSpPr>
        <p:spPr bwMode="auto">
          <a:xfrm>
            <a:off x="3130550" y="1449388"/>
            <a:ext cx="431800" cy="4333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it-IT" altLang="it-IT"/>
          </a:p>
        </p:txBody>
      </p:sp>
      <p:sp>
        <p:nvSpPr>
          <p:cNvPr id="22" name="Oval 53"/>
          <p:cNvSpPr>
            <a:spLocks noChangeArrowheads="1"/>
          </p:cNvSpPr>
          <p:nvPr/>
        </p:nvSpPr>
        <p:spPr bwMode="auto">
          <a:xfrm>
            <a:off x="3130550" y="1738313"/>
            <a:ext cx="431800" cy="4333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it-IT" altLang="it-IT"/>
          </a:p>
        </p:txBody>
      </p:sp>
      <p:sp>
        <p:nvSpPr>
          <p:cNvPr id="23" name="Line 56"/>
          <p:cNvSpPr>
            <a:spLocks noChangeShapeType="1"/>
          </p:cNvSpPr>
          <p:nvPr/>
        </p:nvSpPr>
        <p:spPr bwMode="auto">
          <a:xfrm>
            <a:off x="3016250" y="3725863"/>
            <a:ext cx="647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 name="Line 57"/>
          <p:cNvSpPr>
            <a:spLocks noChangeShapeType="1"/>
          </p:cNvSpPr>
          <p:nvPr/>
        </p:nvSpPr>
        <p:spPr bwMode="auto">
          <a:xfrm flipV="1">
            <a:off x="4714875" y="3970338"/>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 name="Rectangle 58"/>
          <p:cNvSpPr>
            <a:spLocks noChangeArrowheads="1"/>
          </p:cNvSpPr>
          <p:nvPr/>
        </p:nvSpPr>
        <p:spPr bwMode="auto">
          <a:xfrm rot="10800000">
            <a:off x="4225925" y="3106738"/>
            <a:ext cx="985838" cy="847725"/>
          </a:xfrm>
          <a:prstGeom prst="rect">
            <a:avLst/>
          </a:prstGeom>
          <a:gradFill rotWithShape="1">
            <a:gsLst>
              <a:gs pos="0">
                <a:srgbClr val="FF0000"/>
              </a:gs>
              <a:gs pos="100000">
                <a:srgbClr val="FF6600"/>
              </a:gs>
            </a:gsLst>
            <a:lin ang="5400000" scaled="1"/>
          </a:gra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it-IT" altLang="it-IT"/>
          </a:p>
        </p:txBody>
      </p:sp>
      <p:sp>
        <p:nvSpPr>
          <p:cNvPr id="26" name="Line 59"/>
          <p:cNvSpPr>
            <a:spLocks noChangeShapeType="1"/>
          </p:cNvSpPr>
          <p:nvPr/>
        </p:nvSpPr>
        <p:spPr bwMode="auto">
          <a:xfrm flipV="1">
            <a:off x="3519488" y="4572000"/>
            <a:ext cx="1323975" cy="3175"/>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27" name="Line 60"/>
          <p:cNvSpPr>
            <a:spLocks noChangeShapeType="1"/>
          </p:cNvSpPr>
          <p:nvPr/>
        </p:nvSpPr>
        <p:spPr bwMode="auto">
          <a:xfrm flipH="1" flipV="1">
            <a:off x="4778375" y="3976688"/>
            <a:ext cx="9525" cy="515937"/>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pic>
        <p:nvPicPr>
          <p:cNvPr id="28" name="Picture 61" descr="metro trata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221088"/>
            <a:ext cx="453548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asellaDiTesto 19"/>
          <p:cNvSpPr txBox="1">
            <a:spLocks noChangeArrowheads="1"/>
          </p:cNvSpPr>
          <p:nvPr/>
        </p:nvSpPr>
        <p:spPr bwMode="auto">
          <a:xfrm>
            <a:off x="4460875" y="1340768"/>
            <a:ext cx="468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it-IT" altLang="it-IT" dirty="0"/>
              <a:t>Energy </a:t>
            </a:r>
            <a:r>
              <a:rPr lang="it-IT" altLang="it-IT" dirty="0" err="1"/>
              <a:t>flows</a:t>
            </a:r>
            <a:r>
              <a:rPr lang="it-IT" altLang="it-IT" dirty="0"/>
              <a:t> management</a:t>
            </a:r>
          </a:p>
        </p:txBody>
      </p:sp>
      <p:sp>
        <p:nvSpPr>
          <p:cNvPr id="30" name="CasellaDiTesto 20"/>
          <p:cNvSpPr txBox="1">
            <a:spLocks noChangeArrowheads="1"/>
          </p:cNvSpPr>
          <p:nvPr/>
        </p:nvSpPr>
        <p:spPr bwMode="auto">
          <a:xfrm>
            <a:off x="5211763" y="3106738"/>
            <a:ext cx="3384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it-IT" altLang="it-IT" dirty="0" err="1"/>
              <a:t>Wayside</a:t>
            </a:r>
            <a:r>
              <a:rPr lang="it-IT" altLang="it-IT" dirty="0"/>
              <a:t> ESS</a:t>
            </a:r>
          </a:p>
        </p:txBody>
      </p:sp>
      <p:sp>
        <p:nvSpPr>
          <p:cNvPr id="31" name="Freccia bidirezionale verticale 30"/>
          <p:cNvSpPr/>
          <p:nvPr/>
        </p:nvSpPr>
        <p:spPr>
          <a:xfrm>
            <a:off x="6557963" y="1882775"/>
            <a:ext cx="465137" cy="701675"/>
          </a:xfrm>
          <a:prstGeom prst="upDown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32" name="Titolo 1"/>
          <p:cNvSpPr>
            <a:spLocks noGrp="1"/>
          </p:cNvSpPr>
          <p:nvPr/>
        </p:nvSpPr>
        <p:spPr bwMode="auto">
          <a:xfrm>
            <a:off x="1727200" y="519113"/>
            <a:ext cx="6985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r>
              <a:rPr lang="en-US" altLang="it-IT" sz="3200" b="1" dirty="0">
                <a:solidFill>
                  <a:srgbClr val="0070C0"/>
                </a:solidFill>
                <a:latin typeface="Century Gothic" pitchFamily="34" charset="0"/>
              </a:rPr>
              <a:t>Final Goal</a:t>
            </a:r>
            <a:endParaRPr lang="it-IT" altLang="it-IT" sz="3200" b="1" dirty="0">
              <a:solidFill>
                <a:srgbClr val="0070C0"/>
              </a:solidFill>
              <a:latin typeface="Century Gothic" pitchFamily="34" charset="0"/>
            </a:endParaRPr>
          </a:p>
        </p:txBody>
      </p:sp>
      <p:sp>
        <p:nvSpPr>
          <p:cNvPr id="33" name="Line 47"/>
          <p:cNvSpPr>
            <a:spLocks noChangeShapeType="1"/>
          </p:cNvSpPr>
          <p:nvPr/>
        </p:nvSpPr>
        <p:spPr bwMode="auto">
          <a:xfrm>
            <a:off x="323850" y="4976813"/>
            <a:ext cx="66960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52379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5.55556E-7 2.96022E-6 L -0.29722 2.96022E-6 " pathEditMode="relative" rAng="0" ptsTypes="AA">
                                      <p:cBhvr>
                                        <p:cTn id="6" dur="5000" fill="hold"/>
                                        <p:tgtEl>
                                          <p:spTgt spid="28"/>
                                        </p:tgtEl>
                                        <p:attrNameLst>
                                          <p:attrName>ppt_x</p:attrName>
                                          <p:attrName>ppt_y</p:attrName>
                                        </p:attrNameLst>
                                      </p:cBhvr>
                                      <p:rCtr x="-14861" y="0"/>
                                    </p:animMotion>
                                  </p:childTnLst>
                                </p:cTn>
                              </p:par>
                              <p:par>
                                <p:cTn id="7" presetID="12" presetClass="entr" presetSubtype="4" fill="hold" grpId="0" nodeType="withEffect">
                                  <p:stCondLst>
                                    <p:cond delay="1000"/>
                                  </p:stCondLst>
                                  <p:childTnLst>
                                    <p:set>
                                      <p:cBhvr>
                                        <p:cTn id="8" dur="1" fill="hold">
                                          <p:stCondLst>
                                            <p:cond delay="0"/>
                                          </p:stCondLst>
                                        </p:cTn>
                                        <p:tgtEl>
                                          <p:spTgt spid="13"/>
                                        </p:tgtEl>
                                        <p:attrNameLst>
                                          <p:attrName>style.visibility</p:attrName>
                                        </p:attrNameLst>
                                      </p:cBhvr>
                                      <p:to>
                                        <p:strVal val="visible"/>
                                      </p:to>
                                    </p:set>
                                    <p:animEffect transition="in" filter="slide(fromBottom)">
                                      <p:cBhvr>
                                        <p:cTn id="9" dur="500"/>
                                        <p:tgtEl>
                                          <p:spTgt spid="13"/>
                                        </p:tgtEl>
                                      </p:cBhvr>
                                    </p:animEffect>
                                  </p:childTnLst>
                                </p:cTn>
                              </p:par>
                              <p:par>
                                <p:cTn id="10" presetID="12" presetClass="entr" presetSubtype="8" fill="hold" grpId="0" nodeType="withEffect">
                                  <p:stCondLst>
                                    <p:cond delay="1500"/>
                                  </p:stCondLst>
                                  <p:childTnLst>
                                    <p:set>
                                      <p:cBhvr>
                                        <p:cTn id="11" dur="1" fill="hold">
                                          <p:stCondLst>
                                            <p:cond delay="0"/>
                                          </p:stCondLst>
                                        </p:cTn>
                                        <p:tgtEl>
                                          <p:spTgt spid="26"/>
                                        </p:tgtEl>
                                        <p:attrNameLst>
                                          <p:attrName>style.visibility</p:attrName>
                                        </p:attrNameLst>
                                      </p:cBhvr>
                                      <p:to>
                                        <p:strVal val="visible"/>
                                      </p:to>
                                    </p:set>
                                    <p:animEffect transition="in" filter="slide(fromLeft)">
                                      <p:cBhvr>
                                        <p:cTn id="12" dur="500"/>
                                        <p:tgtEl>
                                          <p:spTgt spid="26"/>
                                        </p:tgtEl>
                                      </p:cBhvr>
                                    </p:animEffect>
                                  </p:childTnLst>
                                </p:cTn>
                              </p:par>
                              <p:par>
                                <p:cTn id="13" presetID="12" presetClass="entr" presetSubtype="4" fill="hold" grpId="0" nodeType="withEffect">
                                  <p:stCondLst>
                                    <p:cond delay="2000"/>
                                  </p:stCondLst>
                                  <p:childTnLst>
                                    <p:set>
                                      <p:cBhvr>
                                        <p:cTn id="14" dur="1" fill="hold">
                                          <p:stCondLst>
                                            <p:cond delay="0"/>
                                          </p:stCondLst>
                                        </p:cTn>
                                        <p:tgtEl>
                                          <p:spTgt spid="27"/>
                                        </p:tgtEl>
                                        <p:attrNameLst>
                                          <p:attrName>style.visibility</p:attrName>
                                        </p:attrNameLst>
                                      </p:cBhvr>
                                      <p:to>
                                        <p:strVal val="visible"/>
                                      </p:to>
                                    </p:set>
                                    <p:animEffect transition="in" filter="slide(fromBottom)">
                                      <p:cBhvr>
                                        <p:cTn id="15" dur="500"/>
                                        <p:tgtEl>
                                          <p:spTgt spid="27"/>
                                        </p:tgtEl>
                                      </p:cBhvr>
                                    </p:animEffect>
                                  </p:childTnLst>
                                </p:cTn>
                              </p:par>
                              <p:par>
                                <p:cTn id="16" presetID="12" presetClass="entr" presetSubtype="4" fill="hold" grpId="0" nodeType="withEffect">
                                  <p:stCondLst>
                                    <p:cond delay="2500"/>
                                  </p:stCondLst>
                                  <p:childTnLst>
                                    <p:set>
                                      <p:cBhvr>
                                        <p:cTn id="17" dur="1" fill="hold">
                                          <p:stCondLst>
                                            <p:cond delay="0"/>
                                          </p:stCondLst>
                                        </p:cTn>
                                        <p:tgtEl>
                                          <p:spTgt spid="25"/>
                                        </p:tgtEl>
                                        <p:attrNameLst>
                                          <p:attrName>style.visibility</p:attrName>
                                        </p:attrNameLst>
                                      </p:cBhvr>
                                      <p:to>
                                        <p:strVal val="visible"/>
                                      </p:to>
                                    </p:set>
                                    <p:animEffect transition="in" filter="slide(fromBottom)">
                                      <p:cBhvr>
                                        <p:cTn id="18" dur="2500"/>
                                        <p:tgtEl>
                                          <p:spTgt spid="25"/>
                                        </p:tgtEl>
                                      </p:cBhvr>
                                    </p:animEffect>
                                  </p:childTnLst>
                                </p:cTn>
                              </p:par>
                            </p:childTnLst>
                          </p:cTn>
                        </p:par>
                        <p:par>
                          <p:cTn id="19" fill="hold">
                            <p:stCondLst>
                              <p:cond delay="5000"/>
                            </p:stCondLst>
                            <p:childTnLst>
                              <p:par>
                                <p:cTn id="20" presetID="1" presetClass="exit" presetSubtype="0" fill="hold" grpId="1" nodeType="after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6"/>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7"/>
                                        </p:tgtEl>
                                        <p:attrNameLst>
                                          <p:attrName>style.visibility</p:attrName>
                                        </p:attrNameLst>
                                      </p:cBhvr>
                                      <p:to>
                                        <p:strVal val="hidden"/>
                                      </p:to>
                                    </p:set>
                                  </p:childTnLst>
                                </p:cTn>
                              </p:par>
                            </p:childTnLst>
                          </p:cTn>
                        </p:par>
                        <p:par>
                          <p:cTn id="26" fill="hold">
                            <p:stCondLst>
                              <p:cond delay="5000"/>
                            </p:stCondLst>
                            <p:childTnLst>
                              <p:par>
                                <p:cTn id="27" presetID="35" presetClass="path" presetSubtype="0" accel="50000" decel="50000" fill="hold" nodeType="afterEffect">
                                  <p:stCondLst>
                                    <p:cond delay="0"/>
                                  </p:stCondLst>
                                  <p:childTnLst>
                                    <p:animMotion origin="layout" path="M -0.29722 -2.52544E-6 L -0.96459 -0.00647 " pathEditMode="relative" rAng="0" ptsTypes="AA">
                                      <p:cBhvr>
                                        <p:cTn id="28" dur="1000" fill="hold"/>
                                        <p:tgtEl>
                                          <p:spTgt spid="28"/>
                                        </p:tgtEl>
                                        <p:attrNameLst>
                                          <p:attrName>ppt_x</p:attrName>
                                          <p:attrName>ppt_y</p:attrName>
                                        </p:attrNameLst>
                                      </p:cBhvr>
                                      <p:rCtr x="-33368"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5" grpId="0" animBg="1"/>
      <p:bldP spid="26" grpId="0" animBg="1"/>
      <p:bldP spid="26" grpId="1" animBg="1"/>
      <p:bldP spid="27" grpId="0" animBg="1"/>
      <p:bldP spid="2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019"/>
            <a:ext cx="8229600" cy="839494"/>
          </a:xfrm>
        </p:spPr>
        <p:txBody>
          <a:bodyPr>
            <a:normAutofit/>
          </a:bodyPr>
          <a:lstStyle/>
          <a:p>
            <a:r>
              <a:rPr lang="en-US" dirty="0"/>
              <a:t>Eu policies for CO</a:t>
            </a:r>
            <a:r>
              <a:rPr lang="en-US" sz="3200" baseline="-25000" dirty="0"/>
              <a:t>2</a:t>
            </a:r>
            <a:r>
              <a:rPr lang="en-US" sz="4000" baseline="-25000" dirty="0"/>
              <a:t> </a:t>
            </a:r>
            <a:r>
              <a:rPr lang="en-US" sz="2800" baseline="-25000" dirty="0"/>
              <a:t> </a:t>
            </a:r>
            <a:r>
              <a:rPr lang="en-US" dirty="0"/>
              <a:t>reduction </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Pasquale Natale</a:t>
            </a:r>
            <a:endParaRPr lang="it-IT" dirty="0"/>
          </a:p>
        </p:txBody>
      </p:sp>
      <p:sp>
        <p:nvSpPr>
          <p:cNvPr id="7" name="Segnaposto numero diapositiva 6"/>
          <p:cNvSpPr>
            <a:spLocks noGrp="1"/>
          </p:cNvSpPr>
          <p:nvPr>
            <p:ph type="sldNum" sz="quarter" idx="12"/>
          </p:nvPr>
        </p:nvSpPr>
        <p:spPr>
          <a:xfrm>
            <a:off x="6588224" y="6237312"/>
            <a:ext cx="2133600" cy="365125"/>
          </a:xfrm>
        </p:spPr>
        <p:txBody>
          <a:bodyPr/>
          <a:lstStyle/>
          <a:p>
            <a:fld id="{26848A72-3DD7-42C3-AB6C-2FF2861DA9F6}" type="slidenum">
              <a:rPr lang="it-IT" smtClean="0"/>
              <a:pPr/>
              <a:t>9</a:t>
            </a:fld>
            <a:endParaRPr lang="it-IT"/>
          </a:p>
        </p:txBody>
      </p:sp>
      <p:sp>
        <p:nvSpPr>
          <p:cNvPr id="11" name="Callout con freccia in giù 2">
            <a:extLst>
              <a:ext uri="{FF2B5EF4-FFF2-40B4-BE49-F238E27FC236}">
                <a16:creationId xmlns:a16="http://schemas.microsoft.com/office/drawing/2014/main" id="{197B55A8-1DD7-4131-A35D-FE79E0707DDB}"/>
              </a:ext>
            </a:extLst>
          </p:cNvPr>
          <p:cNvSpPr/>
          <p:nvPr/>
        </p:nvSpPr>
        <p:spPr>
          <a:xfrm>
            <a:off x="3210372" y="977761"/>
            <a:ext cx="2599928" cy="1150514"/>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  GLOBAL WARMING</a:t>
            </a:r>
          </a:p>
        </p:txBody>
      </p:sp>
      <p:sp>
        <p:nvSpPr>
          <p:cNvPr id="13" name="Rettangolo arrotondato 4">
            <a:extLst>
              <a:ext uri="{FF2B5EF4-FFF2-40B4-BE49-F238E27FC236}">
                <a16:creationId xmlns:a16="http://schemas.microsoft.com/office/drawing/2014/main" id="{2F265505-4E1F-4425-9B2F-18F82418EC86}"/>
              </a:ext>
            </a:extLst>
          </p:cNvPr>
          <p:cNvSpPr/>
          <p:nvPr/>
        </p:nvSpPr>
        <p:spPr>
          <a:xfrm>
            <a:off x="2163098" y="2251927"/>
            <a:ext cx="5148572" cy="7153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err="1"/>
              <a:t>Policies</a:t>
            </a:r>
            <a:r>
              <a:rPr lang="it-IT" b="1" dirty="0"/>
              <a:t> for a </a:t>
            </a:r>
            <a:r>
              <a:rPr lang="it-IT" b="1" dirty="0" err="1"/>
              <a:t>soustainable</a:t>
            </a:r>
            <a:r>
              <a:rPr lang="it-IT" b="1" dirty="0"/>
              <a:t> </a:t>
            </a:r>
            <a:r>
              <a:rPr lang="it-IT" b="1" dirty="0" err="1"/>
              <a:t>growth</a:t>
            </a:r>
            <a:r>
              <a:rPr lang="it-IT" b="1" dirty="0"/>
              <a:t>: Europe 2020 </a:t>
            </a:r>
            <a:endParaRPr lang="it-IT" sz="1800" b="1" dirty="0"/>
          </a:p>
        </p:txBody>
      </p:sp>
      <p:sp>
        <p:nvSpPr>
          <p:cNvPr id="16" name="Rettangolo arrotondato 13">
            <a:extLst>
              <a:ext uri="{FF2B5EF4-FFF2-40B4-BE49-F238E27FC236}">
                <a16:creationId xmlns:a16="http://schemas.microsoft.com/office/drawing/2014/main" id="{F14AD844-0B3C-4DB4-B45F-F5DA61F8BB5B}"/>
              </a:ext>
            </a:extLst>
          </p:cNvPr>
          <p:cNvSpPr/>
          <p:nvPr/>
        </p:nvSpPr>
        <p:spPr>
          <a:xfrm>
            <a:off x="3058558" y="5098386"/>
            <a:ext cx="3045126" cy="104731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a:t>“Moving towards sustainable mobility”  (UIC, CER)</a:t>
            </a:r>
          </a:p>
        </p:txBody>
      </p:sp>
      <p:sp>
        <p:nvSpPr>
          <p:cNvPr id="17" name="Freccia a destra 16">
            <a:extLst>
              <a:ext uri="{FF2B5EF4-FFF2-40B4-BE49-F238E27FC236}">
                <a16:creationId xmlns:a16="http://schemas.microsoft.com/office/drawing/2014/main" id="{5FF7CCC6-AE66-4608-B3AC-E400B62E81AF}"/>
              </a:ext>
            </a:extLst>
          </p:cNvPr>
          <p:cNvSpPr/>
          <p:nvPr/>
        </p:nvSpPr>
        <p:spPr>
          <a:xfrm rot="5400000">
            <a:off x="4312919" y="2995112"/>
            <a:ext cx="518159" cy="67373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4">
            <a:extLst>
              <a:ext uri="{FF2B5EF4-FFF2-40B4-BE49-F238E27FC236}">
                <a16:creationId xmlns:a16="http://schemas.microsoft.com/office/drawing/2014/main" id="{3C7E7B05-192F-4495-9534-B4BB12ABF87A}"/>
              </a:ext>
            </a:extLst>
          </p:cNvPr>
          <p:cNvSpPr/>
          <p:nvPr/>
        </p:nvSpPr>
        <p:spPr>
          <a:xfrm>
            <a:off x="2918028" y="3610022"/>
            <a:ext cx="3307940" cy="8053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t>2011 </a:t>
            </a:r>
            <a:r>
              <a:rPr lang="it-IT" b="1" dirty="0" err="1"/>
              <a:t>Transport</a:t>
            </a:r>
            <a:r>
              <a:rPr lang="it-IT" b="1" dirty="0"/>
              <a:t> White </a:t>
            </a:r>
            <a:r>
              <a:rPr lang="it-IT" b="1" dirty="0" err="1"/>
              <a:t>Paper</a:t>
            </a:r>
            <a:endParaRPr lang="it-IT" b="1" dirty="0"/>
          </a:p>
          <a:p>
            <a:pPr algn="ctr"/>
            <a:r>
              <a:rPr lang="it-IT" b="1" dirty="0"/>
              <a:t> (EU </a:t>
            </a:r>
            <a:r>
              <a:rPr lang="it-IT" b="1" dirty="0" err="1"/>
              <a:t>commision</a:t>
            </a:r>
            <a:r>
              <a:rPr lang="it-IT" b="1" dirty="0"/>
              <a:t>)</a:t>
            </a:r>
            <a:endParaRPr lang="it-IT" sz="1800" b="1" dirty="0"/>
          </a:p>
        </p:txBody>
      </p:sp>
      <p:sp>
        <p:nvSpPr>
          <p:cNvPr id="19" name="Freccia a destra 18">
            <a:extLst>
              <a:ext uri="{FF2B5EF4-FFF2-40B4-BE49-F238E27FC236}">
                <a16:creationId xmlns:a16="http://schemas.microsoft.com/office/drawing/2014/main" id="{D6D4F18B-AE1B-44A5-B7C5-308A93ABA86B}"/>
              </a:ext>
            </a:extLst>
          </p:cNvPr>
          <p:cNvSpPr/>
          <p:nvPr/>
        </p:nvSpPr>
        <p:spPr>
          <a:xfrm rot="5400000">
            <a:off x="4312919" y="4465813"/>
            <a:ext cx="518159" cy="67373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a:extLst>
              <a:ext uri="{FF2B5EF4-FFF2-40B4-BE49-F238E27FC236}">
                <a16:creationId xmlns:a16="http://schemas.microsoft.com/office/drawing/2014/main" id="{ADDC162C-C423-44A1-855D-C5B9D3D381B3}"/>
              </a:ext>
            </a:extLst>
          </p:cNvPr>
          <p:cNvSpPr/>
          <p:nvPr/>
        </p:nvSpPr>
        <p:spPr>
          <a:xfrm rot="10800000">
            <a:off x="2185619" y="3762098"/>
            <a:ext cx="518159" cy="67373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arrotondato 4">
            <a:extLst>
              <a:ext uri="{FF2B5EF4-FFF2-40B4-BE49-F238E27FC236}">
                <a16:creationId xmlns:a16="http://schemas.microsoft.com/office/drawing/2014/main" id="{288BF9FA-C29E-420A-A67D-48FBA3F23F24}"/>
              </a:ext>
            </a:extLst>
          </p:cNvPr>
          <p:cNvSpPr/>
          <p:nvPr/>
        </p:nvSpPr>
        <p:spPr>
          <a:xfrm>
            <a:off x="0" y="3552520"/>
            <a:ext cx="2139142" cy="125015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800" b="1" dirty="0"/>
              <a:t>60% </a:t>
            </a:r>
            <a:r>
              <a:rPr lang="it-IT" sz="1800" b="1" dirty="0" err="1"/>
              <a:t>reduction</a:t>
            </a:r>
            <a:r>
              <a:rPr lang="it-IT" sz="1800" b="1" dirty="0"/>
              <a:t> of GHG </a:t>
            </a:r>
            <a:r>
              <a:rPr lang="it-IT" sz="1800" b="1" dirty="0" err="1"/>
              <a:t>emissions</a:t>
            </a:r>
            <a:r>
              <a:rPr lang="it-IT" sz="1800" b="1" dirty="0"/>
              <a:t> by 2050 in </a:t>
            </a:r>
            <a:r>
              <a:rPr lang="it-IT" sz="1800" b="1" dirty="0" err="1"/>
              <a:t>transport</a:t>
            </a:r>
            <a:r>
              <a:rPr lang="it-IT" sz="1800" b="1" dirty="0"/>
              <a:t>  </a:t>
            </a:r>
          </a:p>
        </p:txBody>
      </p:sp>
      <p:sp>
        <p:nvSpPr>
          <p:cNvPr id="22" name="Rettangolo arrotondato 4">
            <a:extLst>
              <a:ext uri="{FF2B5EF4-FFF2-40B4-BE49-F238E27FC236}">
                <a16:creationId xmlns:a16="http://schemas.microsoft.com/office/drawing/2014/main" id="{EC0C694F-D8A7-40B3-9CFB-AC0881E1DBC3}"/>
              </a:ext>
            </a:extLst>
          </p:cNvPr>
          <p:cNvSpPr/>
          <p:nvPr/>
        </p:nvSpPr>
        <p:spPr>
          <a:xfrm>
            <a:off x="6832792" y="4802679"/>
            <a:ext cx="2287497" cy="14346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a:t>CO2 emissions reduction in railway sector: </a:t>
            </a:r>
            <a:r>
              <a:rPr lang="it-IT" b="1" dirty="0"/>
              <a:t>30%  over 1990-2020 </a:t>
            </a:r>
            <a:r>
              <a:rPr lang="it-IT" sz="1800" b="1" dirty="0"/>
              <a:t>and 50% by 2030</a:t>
            </a:r>
          </a:p>
        </p:txBody>
      </p:sp>
      <p:sp>
        <p:nvSpPr>
          <p:cNvPr id="23" name="Freccia a destra 22">
            <a:extLst>
              <a:ext uri="{FF2B5EF4-FFF2-40B4-BE49-F238E27FC236}">
                <a16:creationId xmlns:a16="http://schemas.microsoft.com/office/drawing/2014/main" id="{E3C17374-23F3-48ED-8176-36347ECDC801}"/>
              </a:ext>
            </a:extLst>
          </p:cNvPr>
          <p:cNvSpPr/>
          <p:nvPr/>
        </p:nvSpPr>
        <p:spPr>
          <a:xfrm>
            <a:off x="6225968" y="5285178"/>
            <a:ext cx="518159" cy="67373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7343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3894</TotalTime>
  <Words>2047</Words>
  <Application>Microsoft Office PowerPoint</Application>
  <PresentationFormat>Presentazione su schermo (4:3)</PresentationFormat>
  <Paragraphs>434</Paragraphs>
  <Slides>60</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60</vt:i4>
      </vt:variant>
    </vt:vector>
  </HeadingPairs>
  <TitlesOfParts>
    <vt:vector size="69" baseType="lpstr">
      <vt:lpstr>MS PGothic</vt:lpstr>
      <vt:lpstr>MS PGothic</vt:lpstr>
      <vt:lpstr>Arial</vt:lpstr>
      <vt:lpstr>Calibri</vt:lpstr>
      <vt:lpstr>Century Gothic</vt:lpstr>
      <vt:lpstr>Georgia</vt:lpstr>
      <vt:lpstr>Times New Roman</vt:lpstr>
      <vt:lpstr>Wingdings</vt:lpstr>
      <vt:lpstr>Tema di Office</vt:lpstr>
      <vt:lpstr>Pasquale Natale Tutor: Diego Iannuzzi XXX Cycle - III year presentation</vt:lpstr>
      <vt:lpstr>My background</vt:lpstr>
      <vt:lpstr>Credits summary</vt:lpstr>
      <vt:lpstr>Credits summary</vt:lpstr>
      <vt:lpstr>Contents</vt:lpstr>
      <vt:lpstr>Presentazione standard di PowerPoint</vt:lpstr>
      <vt:lpstr>My problem</vt:lpstr>
      <vt:lpstr>Wayside ESS</vt:lpstr>
      <vt:lpstr>Eu policies for CO2  reduction </vt:lpstr>
      <vt:lpstr>Energy saving requirements in urban railway systems</vt:lpstr>
      <vt:lpstr>Urban railway systems (UNI-8379)</vt:lpstr>
      <vt:lpstr>Presentazione standard di PowerPoint</vt:lpstr>
      <vt:lpstr>System energy flows analysis</vt:lpstr>
      <vt:lpstr>Traction Energy flows </vt:lpstr>
      <vt:lpstr>Energy-efficiency strategies</vt:lpstr>
      <vt:lpstr>Energy-efficiency strategies/2</vt:lpstr>
      <vt:lpstr>Braking energy recovery: on-board ESS</vt:lpstr>
      <vt:lpstr>Braking energy recovery: wayside ESS</vt:lpstr>
      <vt:lpstr>Presentazione standard di PowerPoint</vt:lpstr>
      <vt:lpstr>  Available technological solutions</vt:lpstr>
      <vt:lpstr>   Load characteristics and ESS requirements</vt:lpstr>
      <vt:lpstr>Comparison of available solutions</vt:lpstr>
      <vt:lpstr>  The Super Capacitor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Products</vt:lpstr>
      <vt:lpstr>Thank you for your attention</vt:lpstr>
      <vt:lpstr>Products</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Surname XXIX Cycle I year presentation</dc:title>
  <dc:creator>Daniele</dc:creator>
  <cp:lastModifiedBy>PASQUALE NATALE</cp:lastModifiedBy>
  <cp:revision>197</cp:revision>
  <cp:lastPrinted>2015-02-18T13:08:33Z</cp:lastPrinted>
  <dcterms:created xsi:type="dcterms:W3CDTF">2015-02-18T11:42:09Z</dcterms:created>
  <dcterms:modified xsi:type="dcterms:W3CDTF">2017-11-15T16:46:56Z</dcterms:modified>
</cp:coreProperties>
</file>