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3" r:id="rId12"/>
    <p:sldId id="275" r:id="rId13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pPr/>
              <a:t>02/11/2015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Pasquale Natale</a:t>
            </a:r>
            <a:br>
              <a:rPr lang="it-IT" dirty="0" smtClean="0"/>
            </a:br>
            <a:r>
              <a:rPr lang="it-IT" sz="3600" dirty="0" smtClean="0"/>
              <a:t>Tutor: Diego </a:t>
            </a:r>
            <a:r>
              <a:rPr lang="it-IT" sz="3600" dirty="0" err="1" smtClean="0"/>
              <a:t>Iannuzzi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2700" dirty="0" smtClean="0"/>
              <a:t>XXX </a:t>
            </a:r>
            <a:r>
              <a:rPr lang="it-IT" sz="2700" dirty="0" err="1" smtClean="0"/>
              <a:t>Cycle</a:t>
            </a:r>
            <a:r>
              <a:rPr lang="it-IT" sz="2700" dirty="0" smtClean="0"/>
              <a:t> - I </a:t>
            </a:r>
            <a:r>
              <a:rPr lang="it-IT" sz="2700" dirty="0" err="1" smtClean="0"/>
              <a:t>year</a:t>
            </a:r>
            <a:r>
              <a:rPr lang="it-IT" sz="2700" dirty="0" smtClean="0"/>
              <a:t> </a:t>
            </a:r>
            <a:r>
              <a:rPr lang="it-IT" sz="2700" dirty="0" err="1" smtClean="0"/>
              <a:t>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Supercap-based</a:t>
            </a:r>
            <a:r>
              <a:rPr lang="it-IT" dirty="0" smtClean="0"/>
              <a:t> Energy </a:t>
            </a:r>
            <a:r>
              <a:rPr lang="it-IT" dirty="0" err="1" smtClean="0"/>
              <a:t>Storage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improving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performances</a:t>
            </a:r>
            <a:r>
              <a:rPr lang="it-IT" dirty="0" smtClean="0"/>
              <a:t> in light </a:t>
            </a:r>
            <a:r>
              <a:rPr lang="it-IT" dirty="0" err="1" smtClean="0"/>
              <a:t>railway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47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Pasquale Natale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2" name="Titolo 1"/>
          <p:cNvSpPr>
            <a:spLocks noGrp="1"/>
          </p:cNvSpPr>
          <p:nvPr/>
        </p:nvSpPr>
        <p:spPr bwMode="auto">
          <a:xfrm>
            <a:off x="0" y="1010925"/>
            <a:ext cx="8460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Real scale simulator :</a:t>
            </a:r>
            <a:r>
              <a:rPr lang="en-US" altLang="it-IT" sz="3200" b="1" dirty="0" smtClean="0">
                <a:latin typeface="Century Gothic" pitchFamily="34" charset="0"/>
              </a:rPr>
              <a:t> numerical results</a:t>
            </a:r>
            <a:endParaRPr lang="it-IT" altLang="it-IT" sz="3200" b="1" dirty="0">
              <a:latin typeface="Century Gothic" pitchFamily="34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7344816" cy="410445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 cstate="print"/>
          <a:srcRect b="53786"/>
          <a:stretch>
            <a:fillRect/>
          </a:stretch>
        </p:blipFill>
        <p:spPr>
          <a:xfrm>
            <a:off x="899592" y="3645024"/>
            <a:ext cx="7416824" cy="1831175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84784"/>
            <a:ext cx="74168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e 13"/>
          <p:cNvSpPr/>
          <p:nvPr/>
        </p:nvSpPr>
        <p:spPr>
          <a:xfrm>
            <a:off x="2339752" y="1844824"/>
            <a:ext cx="4320480" cy="13681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20"/>
          <p:cNvSpPr txBox="1">
            <a:spLocks noChangeArrowheads="1"/>
          </p:cNvSpPr>
          <p:nvPr/>
        </p:nvSpPr>
        <p:spPr bwMode="auto">
          <a:xfrm>
            <a:off x="2843808" y="2276872"/>
            <a:ext cx="3384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dirty="0" err="1" smtClean="0"/>
              <a:t>Wayside</a:t>
            </a:r>
            <a:r>
              <a:rPr lang="it-IT" altLang="it-IT" dirty="0" smtClean="0"/>
              <a:t> ESS</a:t>
            </a:r>
            <a:endParaRPr lang="it-IT" altLang="it-IT" dirty="0"/>
          </a:p>
        </p:txBody>
      </p:sp>
      <p:sp>
        <p:nvSpPr>
          <p:cNvPr id="18" name="Freccia a destra 17"/>
          <p:cNvSpPr/>
          <p:nvPr/>
        </p:nvSpPr>
        <p:spPr>
          <a:xfrm rot="5400000">
            <a:off x="4067944" y="3573016"/>
            <a:ext cx="936104" cy="792088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contenuto 8"/>
          <p:cNvSpPr txBox="1">
            <a:spLocks/>
          </p:cNvSpPr>
          <p:nvPr/>
        </p:nvSpPr>
        <p:spPr>
          <a:xfrm>
            <a:off x="1835696" y="4509120"/>
            <a:ext cx="5616624" cy="187220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Voltage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drop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losses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saving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shaving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 animBg="1"/>
      <p:bldP spid="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it-IT" dirty="0" err="1" smtClean="0"/>
              <a:t>Products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Pasquale Natale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Conference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papers</a:t>
            </a:r>
          </a:p>
          <a:p>
            <a:pPr marL="0" lvl="0" indent="0">
              <a:buNone/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Iannuzzi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D.,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Natale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P.,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Nizza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A.,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Pagano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M., “An ‘on scale’ simulator for urban DC railway traction application”, AEIT International Annual Conference, Naples , October 14-16, 2015</a:t>
            </a:r>
            <a:endParaRPr lang="it-IT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Papers in preparation </a:t>
            </a:r>
          </a:p>
          <a:p>
            <a:pPr marL="0" indent="0">
              <a:buNone/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Iannuzzi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D.,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Lauria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D.,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Natale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P.,“A real-time control strategy for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supercapacitor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-based energy storage systems in light electrical transportation networks”</a:t>
            </a:r>
            <a:endParaRPr lang="it-IT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years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2925" y="1196752"/>
            <a:ext cx="3577590" cy="533802"/>
          </a:xfrm>
        </p:spPr>
        <p:txBody>
          <a:bodyPr>
            <a:normAutofit/>
          </a:bodyPr>
          <a:lstStyle/>
          <a:p>
            <a:pPr marL="0" lvl="2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year credits</a:t>
            </a:r>
          </a:p>
          <a:p>
            <a:pPr marL="0" lvl="2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Pasquale Natale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788024" y="1628800"/>
            <a:ext cx="4355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 research activities:</a:t>
            </a:r>
          </a:p>
          <a:p>
            <a:pPr marL="400050" indent="-40005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Modeling of complex DC electrified urban railway networks equipped with wayside  ESS for the evaluation of system performances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491880" y="4581128"/>
            <a:ext cx="4960620" cy="53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Expected II year credits</a:t>
            </a:r>
          </a:p>
          <a:p>
            <a:pPr marL="0" lvl="2" indent="0">
              <a:buFont typeface="Arial" panose="020B0604020202020204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7880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7" y="5157192"/>
            <a:ext cx="6228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65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 smtClean="0"/>
              <a:t>My</a:t>
            </a:r>
            <a:r>
              <a:rPr lang="it-IT" dirty="0" smtClean="0"/>
              <a:t> background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Pasquale Natale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Graduated cum laude in Electrical Engineering at University of Naples “Federico II” with thesis on “</a:t>
            </a:r>
            <a:r>
              <a:rPr lang="en-US" i="1" dirty="0" smtClean="0"/>
              <a:t>optimal sizing and control of </a:t>
            </a:r>
            <a:r>
              <a:rPr lang="en-US" i="1" dirty="0" err="1" smtClean="0"/>
              <a:t>supercapacitors</a:t>
            </a:r>
            <a:r>
              <a:rPr lang="en-US" i="1" dirty="0" smtClean="0"/>
              <a:t> storage systems for  tramway network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45720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 group:  Power converters, electrical machines and drives (DIETI – UNINA)</a:t>
            </a:r>
          </a:p>
          <a:p>
            <a:pPr marL="45720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Fellowship supported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Ansaldo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S.p.A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problem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Pasquale Natale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1728192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Optimal sizing and allocation of  “wayside” energy storage systems for the improvement of energy performances in urban DC electrified transit networks.</a:t>
            </a:r>
          </a:p>
        </p:txBody>
      </p:sp>
      <p:sp>
        <p:nvSpPr>
          <p:cNvPr id="88" name="Freccia a destra 87"/>
          <p:cNvSpPr/>
          <p:nvPr/>
        </p:nvSpPr>
        <p:spPr>
          <a:xfrm rot="5400000">
            <a:off x="4139952" y="2924944"/>
            <a:ext cx="936104" cy="792088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Segnaposto contenuto 2"/>
          <p:cNvSpPr txBox="1">
            <a:spLocks/>
          </p:cNvSpPr>
          <p:nvPr/>
        </p:nvSpPr>
        <p:spPr>
          <a:xfrm>
            <a:off x="0" y="3861048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Evaluation of energy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performances in complex urban railway networks integrated with wayside energy storage systems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8" grpId="0" animBg="1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it-IT" dirty="0" err="1" smtClean="0"/>
              <a:t>Wyside</a:t>
            </a:r>
            <a:r>
              <a:rPr lang="it-IT" dirty="0" smtClean="0"/>
              <a:t> ESS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Pasquale Natale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851275" y="2584450"/>
            <a:ext cx="5056188" cy="16557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Line 62"/>
          <p:cNvSpPr>
            <a:spLocks noChangeShapeType="1"/>
          </p:cNvSpPr>
          <p:nvPr/>
        </p:nvSpPr>
        <p:spPr bwMode="auto">
          <a:xfrm>
            <a:off x="3419475" y="2312988"/>
            <a:ext cx="0" cy="216217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 flipV="1">
            <a:off x="3419475" y="447516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2843213" y="2962275"/>
            <a:ext cx="1008062" cy="1008063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auto">
          <a:xfrm rot="10800000">
            <a:off x="3087688" y="3221038"/>
            <a:ext cx="503237" cy="5032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>
            <a:off x="3346450" y="3970338"/>
            <a:ext cx="0" cy="100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4211638" y="2962275"/>
            <a:ext cx="1008062" cy="1008063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" name="Line 49"/>
          <p:cNvSpPr>
            <a:spLocks noChangeShapeType="1"/>
          </p:cNvSpPr>
          <p:nvPr/>
        </p:nvSpPr>
        <p:spPr bwMode="auto">
          <a:xfrm>
            <a:off x="3346450" y="44751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Line 50"/>
          <p:cNvSpPr>
            <a:spLocks noChangeShapeType="1"/>
          </p:cNvSpPr>
          <p:nvPr/>
        </p:nvSpPr>
        <p:spPr bwMode="auto">
          <a:xfrm flipV="1">
            <a:off x="3346450" y="231298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2843213" y="1306513"/>
            <a:ext cx="1008062" cy="1006475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" name="Oval 52"/>
          <p:cNvSpPr>
            <a:spLocks noChangeArrowheads="1"/>
          </p:cNvSpPr>
          <p:nvPr/>
        </p:nvSpPr>
        <p:spPr bwMode="auto">
          <a:xfrm>
            <a:off x="3130550" y="14493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2" name="Oval 53"/>
          <p:cNvSpPr>
            <a:spLocks noChangeArrowheads="1"/>
          </p:cNvSpPr>
          <p:nvPr/>
        </p:nvSpPr>
        <p:spPr bwMode="auto">
          <a:xfrm>
            <a:off x="3130550" y="17383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" name="Line 56"/>
          <p:cNvSpPr>
            <a:spLocks noChangeShapeType="1"/>
          </p:cNvSpPr>
          <p:nvPr/>
        </p:nvSpPr>
        <p:spPr bwMode="auto">
          <a:xfrm>
            <a:off x="3016250" y="37258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 flipV="1">
            <a:off x="4714875" y="39703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 rot="10800000">
            <a:off x="4225925" y="3106738"/>
            <a:ext cx="985838" cy="8477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 flipV="1">
            <a:off x="3519488" y="4572000"/>
            <a:ext cx="1323975" cy="317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4778375" y="3976688"/>
            <a:ext cx="9525" cy="515937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8" name="Picture 61" descr="metro trat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45354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sellaDiTesto 19"/>
          <p:cNvSpPr txBox="1">
            <a:spLocks noChangeArrowheads="1"/>
          </p:cNvSpPr>
          <p:nvPr/>
        </p:nvSpPr>
        <p:spPr bwMode="auto">
          <a:xfrm>
            <a:off x="4460875" y="1340768"/>
            <a:ext cx="468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dirty="0" smtClean="0"/>
              <a:t>Energy </a:t>
            </a:r>
            <a:r>
              <a:rPr lang="it-IT" altLang="it-IT" dirty="0" err="1" smtClean="0"/>
              <a:t>flows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optimization</a:t>
            </a:r>
            <a:endParaRPr lang="it-IT" altLang="it-IT" dirty="0"/>
          </a:p>
        </p:txBody>
      </p:sp>
      <p:sp>
        <p:nvSpPr>
          <p:cNvPr id="30" name="CasellaDiTesto 20"/>
          <p:cNvSpPr txBox="1">
            <a:spLocks noChangeArrowheads="1"/>
          </p:cNvSpPr>
          <p:nvPr/>
        </p:nvSpPr>
        <p:spPr bwMode="auto">
          <a:xfrm>
            <a:off x="5211763" y="3106738"/>
            <a:ext cx="3384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dirty="0" err="1" smtClean="0"/>
              <a:t>Wayside</a:t>
            </a:r>
            <a:r>
              <a:rPr lang="it-IT" altLang="it-IT" dirty="0" smtClean="0"/>
              <a:t> ESS</a:t>
            </a:r>
            <a:endParaRPr lang="it-IT" altLang="it-IT" dirty="0"/>
          </a:p>
        </p:txBody>
      </p:sp>
      <p:sp>
        <p:nvSpPr>
          <p:cNvPr id="31" name="Freccia bidirezionale verticale 30"/>
          <p:cNvSpPr/>
          <p:nvPr/>
        </p:nvSpPr>
        <p:spPr>
          <a:xfrm>
            <a:off x="6557963" y="1882775"/>
            <a:ext cx="465137" cy="701675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Titolo 1"/>
          <p:cNvSpPr>
            <a:spLocks noGrp="1"/>
          </p:cNvSpPr>
          <p:nvPr/>
        </p:nvSpPr>
        <p:spPr bwMode="auto">
          <a:xfrm>
            <a:off x="1727200" y="519113"/>
            <a:ext cx="6985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altLang="it-IT" sz="3200" b="1" dirty="0">
                <a:solidFill>
                  <a:srgbClr val="0070C0"/>
                </a:solidFill>
                <a:latin typeface="Century Gothic" pitchFamily="34" charset="0"/>
              </a:rPr>
              <a:t>Final Goal</a:t>
            </a:r>
            <a:endParaRPr lang="it-IT" altLang="it-IT" sz="32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>
            <a:off x="323850" y="4976813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022E-6 L -0.29722 2.9602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22 -2.52544E-6 L -0.96459 -0.0064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6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Pasquale Natale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187624" y="1484784"/>
            <a:ext cx="7127875" cy="365405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t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Progetto SFERE – </a:t>
            </a:r>
            <a:r>
              <a:rPr lang="it-IT" sz="3200" dirty="0" smtClean="0"/>
              <a:t>“</a:t>
            </a:r>
            <a:r>
              <a:rPr lang="en-GB" sz="3200" dirty="0" err="1" smtClean="0"/>
              <a:t>Sistemi</a:t>
            </a:r>
            <a:r>
              <a:rPr lang="en-GB" sz="3200" dirty="0" smtClean="0"/>
              <a:t> </a:t>
            </a:r>
            <a:r>
              <a:rPr lang="en-GB" sz="3200" dirty="0" err="1" smtClean="0"/>
              <a:t>Ferroviari</a:t>
            </a:r>
            <a:r>
              <a:rPr lang="en-GB" sz="3200" dirty="0" smtClean="0"/>
              <a:t>: Eco-</a:t>
            </a:r>
            <a:r>
              <a:rPr lang="en-GB" sz="3200" dirty="0" err="1" smtClean="0"/>
              <a:t>sostenibilità</a:t>
            </a:r>
            <a:r>
              <a:rPr lang="en-GB" sz="3200" dirty="0" smtClean="0"/>
              <a:t> e </a:t>
            </a:r>
            <a:r>
              <a:rPr lang="en-GB" sz="3200" dirty="0" err="1" smtClean="0"/>
              <a:t>Risparmio</a:t>
            </a:r>
            <a:r>
              <a:rPr lang="en-GB" sz="3200" dirty="0" smtClean="0"/>
              <a:t> </a:t>
            </a:r>
            <a:r>
              <a:rPr lang="en-GB" sz="3200" dirty="0" err="1" smtClean="0"/>
              <a:t>Energetico</a:t>
            </a:r>
            <a:r>
              <a:rPr lang="en-GB" sz="3200" dirty="0" smtClean="0"/>
              <a:t>” (PON01_00595)</a:t>
            </a:r>
            <a:endParaRPr lang="it-IT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OR5 – </a:t>
            </a:r>
            <a:r>
              <a:rPr lang="it-IT" sz="3200" b="1" dirty="0" smtClean="0">
                <a:latin typeface="Times New Roman"/>
                <a:ea typeface="Calibri"/>
              </a:rPr>
              <a:t>Test su dimostratori sperimentali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AR 5.3 - Realizzazione e test del sistema di accumulo a supercapacitori integrato a bordo e nell'infrastruttura </a:t>
            </a:r>
            <a:r>
              <a:rPr lang="it-IT" sz="2000" b="1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Pasquale Natale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2" name="Titolo 1"/>
          <p:cNvSpPr>
            <a:spLocks noGrp="1"/>
          </p:cNvSpPr>
          <p:nvPr/>
        </p:nvSpPr>
        <p:spPr bwMode="auto">
          <a:xfrm>
            <a:off x="0" y="1052736"/>
            <a:ext cx="84604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Case-study: </a:t>
            </a:r>
            <a:r>
              <a:rPr lang="en-US" altLang="it-IT" sz="3200" b="1" dirty="0" smtClean="0">
                <a:latin typeface="Century Gothic" pitchFamily="34" charset="0"/>
              </a:rPr>
              <a:t>single track DC railway </a:t>
            </a:r>
            <a:r>
              <a:rPr lang="en-US" altLang="it-IT" sz="3200" b="1" dirty="0" err="1" smtClean="0">
                <a:latin typeface="Century Gothic" pitchFamily="34" charset="0"/>
              </a:rPr>
              <a:t>netrwork</a:t>
            </a:r>
            <a:r>
              <a:rPr lang="en-US" altLang="it-IT" sz="3200" b="1" dirty="0" smtClean="0">
                <a:latin typeface="Century Gothic" pitchFamily="34" charset="0"/>
              </a:rPr>
              <a:t> equipped with </a:t>
            </a:r>
            <a:r>
              <a:rPr lang="en-US" altLang="it-IT" sz="3200" b="1" dirty="0" err="1" smtClean="0">
                <a:latin typeface="Century Gothic" pitchFamily="34" charset="0"/>
              </a:rPr>
              <a:t>supercap-basedESS</a:t>
            </a:r>
            <a:r>
              <a:rPr lang="en-US" altLang="it-IT" sz="3200" b="1" dirty="0" smtClean="0">
                <a:latin typeface="Century Gothic" pitchFamily="34" charset="0"/>
              </a:rPr>
              <a:t> at the end of line</a:t>
            </a:r>
            <a:endParaRPr lang="it-IT" altLang="it-IT" sz="3200" b="1" dirty="0">
              <a:latin typeface="Century Gothic" pitchFamily="34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75608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Pasquale Natale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2" name="Titolo 1"/>
          <p:cNvSpPr>
            <a:spLocks noGrp="1"/>
          </p:cNvSpPr>
          <p:nvPr/>
        </p:nvSpPr>
        <p:spPr bwMode="auto">
          <a:xfrm>
            <a:off x="0" y="1052736"/>
            <a:ext cx="846043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Real scale simulator :</a:t>
            </a:r>
            <a:r>
              <a:rPr lang="en-US" altLang="it-IT" sz="3200" b="1" dirty="0" smtClean="0">
                <a:latin typeface="Century Gothic" pitchFamily="34" charset="0"/>
              </a:rPr>
              <a:t> </a:t>
            </a:r>
            <a:r>
              <a:rPr lang="en-US" altLang="it-IT" sz="3200" b="1" dirty="0" err="1" smtClean="0">
                <a:latin typeface="Century Gothic" pitchFamily="34" charset="0"/>
              </a:rPr>
              <a:t>overwiev</a:t>
            </a:r>
            <a:r>
              <a:rPr lang="en-US" altLang="it-IT" sz="3200" b="1" dirty="0" smtClean="0">
                <a:latin typeface="Century Gothic" pitchFamily="34" charset="0"/>
              </a:rPr>
              <a:t> of the test bench</a:t>
            </a:r>
            <a:endParaRPr lang="it-IT" altLang="it-IT" sz="3200" b="1" dirty="0">
              <a:latin typeface="Century Gothic" pitchFamily="34" charset="0"/>
            </a:endParaRPr>
          </a:p>
        </p:txBody>
      </p:sp>
      <p:pic>
        <p:nvPicPr>
          <p:cNvPr id="8" name="Immagine 7" descr="F:\FOTO_DEMO\SAM_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78488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Pasquale Natale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2" name="Titolo 1"/>
          <p:cNvSpPr>
            <a:spLocks noGrp="1"/>
          </p:cNvSpPr>
          <p:nvPr/>
        </p:nvSpPr>
        <p:spPr bwMode="auto">
          <a:xfrm>
            <a:off x="0" y="836712"/>
            <a:ext cx="8460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Real scale simulator :</a:t>
            </a:r>
            <a:r>
              <a:rPr lang="en-US" altLang="it-IT" sz="3200" b="1" dirty="0" smtClean="0">
                <a:latin typeface="Century Gothic" pitchFamily="34" charset="0"/>
              </a:rPr>
              <a:t> synoptic table</a:t>
            </a:r>
            <a:endParaRPr lang="it-IT" altLang="it-IT" sz="3200" b="1" dirty="0">
              <a:latin typeface="Century Gothic" pitchFamily="34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5"/>
            <a:ext cx="72008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smtClean="0"/>
              <a:t>Pasquale Natale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6848A72-3DD7-42C3-AB6C-2FF2861DA9F6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2" name="Titolo 1"/>
          <p:cNvSpPr>
            <a:spLocks noGrp="1"/>
          </p:cNvSpPr>
          <p:nvPr/>
        </p:nvSpPr>
        <p:spPr bwMode="auto">
          <a:xfrm>
            <a:off x="0" y="764704"/>
            <a:ext cx="846043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Real scale simulator :</a:t>
            </a:r>
            <a:r>
              <a:rPr lang="en-US" altLang="it-IT" sz="3200" b="1" dirty="0" smtClean="0">
                <a:latin typeface="Century Gothic" pitchFamily="34" charset="0"/>
              </a:rPr>
              <a:t> user graphic interface</a:t>
            </a:r>
            <a:endParaRPr lang="it-IT" altLang="it-IT" sz="3200" b="1" dirty="0">
              <a:latin typeface="Century Gothic" pitchFamily="34" charset="0"/>
            </a:endParaRPr>
          </a:p>
        </p:txBody>
      </p:sp>
      <p:pic>
        <p:nvPicPr>
          <p:cNvPr id="8" name="Immagine 7" descr="F:\FOTO_DEMO\SAM_0014.JPG"/>
          <p:cNvPicPr/>
          <p:nvPr/>
        </p:nvPicPr>
        <p:blipFill>
          <a:blip r:embed="rId3" cstate="print"/>
          <a:srcRect r="13496"/>
          <a:stretch>
            <a:fillRect/>
          </a:stretch>
        </p:blipFill>
        <p:spPr bwMode="auto">
          <a:xfrm>
            <a:off x="827584" y="1844824"/>
            <a:ext cx="79208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357</Words>
  <Application>Microsoft Office PowerPoint</Application>
  <PresentationFormat>Presentazione su schermo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Pasquale Natale Tutor: Diego Iannuzzi XXX Cycle - I year presentation</vt:lpstr>
      <vt:lpstr>My background</vt:lpstr>
      <vt:lpstr>The problem</vt:lpstr>
      <vt:lpstr>Wyside ESS</vt:lpstr>
      <vt:lpstr>Research activity</vt:lpstr>
      <vt:lpstr>Research activity</vt:lpstr>
      <vt:lpstr>Research activity</vt:lpstr>
      <vt:lpstr>Research activity</vt:lpstr>
      <vt:lpstr>Research activity</vt:lpstr>
      <vt:lpstr>Research activity</vt:lpstr>
      <vt:lpstr>Products</vt:lpstr>
      <vt:lpstr>Next years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Admin</cp:lastModifiedBy>
  <cp:revision>60</cp:revision>
  <cp:lastPrinted>2015-02-18T13:08:33Z</cp:lastPrinted>
  <dcterms:created xsi:type="dcterms:W3CDTF">2015-02-18T11:42:09Z</dcterms:created>
  <dcterms:modified xsi:type="dcterms:W3CDTF">2015-11-02T20:42:36Z</dcterms:modified>
</cp:coreProperties>
</file>