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30603825" cy="4680585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742">
          <p15:clr>
            <a:srgbClr val="A4A3A4"/>
          </p15:clr>
        </p15:guide>
        <p15:guide id="2" pos="96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FFDC00"/>
    <a:srgbClr val="971720"/>
    <a:srgbClr val="162230"/>
    <a:srgbClr val="E5B9DF"/>
    <a:srgbClr val="E5E6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807" autoAdjust="0"/>
  </p:normalViewPr>
  <p:slideViewPr>
    <p:cSldViewPr>
      <p:cViewPr>
        <p:scale>
          <a:sx n="30" d="100"/>
          <a:sy n="30" d="100"/>
        </p:scale>
        <p:origin x="936" y="-5222"/>
      </p:cViewPr>
      <p:guideLst>
        <p:guide orient="horz" pos="14742"/>
        <p:guide pos="96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9BFCF1-2300-4C38-9938-A85A259F8F6D}" type="datetimeFigureOut">
              <a:rPr lang="it-IT" smtClean="0"/>
              <a:t>29/01/2019</a:t>
            </a:fld>
            <a:endParaRPr lang="it-IT"/>
          </a:p>
        </p:txBody>
      </p:sp>
      <p:sp>
        <p:nvSpPr>
          <p:cNvPr id="4" name="Segnaposto immagine diapositiva 3"/>
          <p:cNvSpPr>
            <a:spLocks noGrp="1" noRot="1" noChangeAspect="1"/>
          </p:cNvSpPr>
          <p:nvPr>
            <p:ph type="sldImg" idx="2"/>
          </p:nvPr>
        </p:nvSpPr>
        <p:spPr>
          <a:xfrm>
            <a:off x="2308225" y="685800"/>
            <a:ext cx="224155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16EBFE-B43A-4ADB-9AE4-E35FCA543246}" type="slidenum">
              <a:rPr lang="it-IT" smtClean="0"/>
              <a:t>‹N›</a:t>
            </a:fld>
            <a:endParaRPr lang="it-IT"/>
          </a:p>
        </p:txBody>
      </p:sp>
    </p:spTree>
    <p:extLst>
      <p:ext uri="{BB962C8B-B14F-4D97-AF65-F5344CB8AC3E}">
        <p14:creationId xmlns:p14="http://schemas.microsoft.com/office/powerpoint/2010/main" val="2244963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b="1" kern="1200" dirty="0" err="1">
                <a:solidFill>
                  <a:schemeClr val="tx1"/>
                </a:solidFill>
                <a:effectLst/>
                <a:latin typeface="+mn-lt"/>
                <a:ea typeface="+mn-ea"/>
                <a:cs typeface="+mn-cs"/>
              </a:rPr>
              <a:t>Instructions</a:t>
            </a:r>
            <a:r>
              <a:rPr lang="it-IT" sz="1200" b="1" kern="1200" dirty="0">
                <a:solidFill>
                  <a:schemeClr val="tx1"/>
                </a:solidFill>
                <a:effectLst/>
                <a:latin typeface="+mn-lt"/>
                <a:ea typeface="+mn-ea"/>
                <a:cs typeface="+mn-cs"/>
              </a:rPr>
              <a:t> to </a:t>
            </a:r>
            <a:r>
              <a:rPr lang="it-IT" sz="1200" b="1" kern="1200" dirty="0" err="1">
                <a:solidFill>
                  <a:schemeClr val="tx1"/>
                </a:solidFill>
                <a:effectLst/>
                <a:latin typeface="+mn-lt"/>
                <a:ea typeface="+mn-ea"/>
                <a:cs typeface="+mn-cs"/>
              </a:rPr>
              <a:t>fill</a:t>
            </a:r>
            <a:r>
              <a:rPr lang="it-IT" sz="1200" b="1" kern="1200" dirty="0">
                <a:solidFill>
                  <a:schemeClr val="tx1"/>
                </a:solidFill>
                <a:effectLst/>
                <a:latin typeface="+mn-lt"/>
                <a:ea typeface="+mn-ea"/>
                <a:cs typeface="+mn-cs"/>
              </a:rPr>
              <a:t> the poster</a:t>
            </a:r>
          </a:p>
          <a:p>
            <a:endParaRPr lang="it-IT" sz="1200" b="1" kern="1200" dirty="0">
              <a:solidFill>
                <a:schemeClr val="tx1"/>
              </a:solidFill>
              <a:effectLst/>
              <a:latin typeface="+mn-lt"/>
              <a:ea typeface="+mn-ea"/>
              <a:cs typeface="+mn-cs"/>
            </a:endParaRPr>
          </a:p>
          <a:p>
            <a:r>
              <a:rPr lang="it-IT" sz="1200" b="1" kern="1200" dirty="0">
                <a:solidFill>
                  <a:schemeClr val="tx1"/>
                </a:solidFill>
                <a:effectLst/>
                <a:latin typeface="+mn-lt"/>
                <a:ea typeface="+mn-ea"/>
                <a:cs typeface="+mn-cs"/>
              </a:rPr>
              <a:t>Box RGB 22 34 48 </a:t>
            </a:r>
            <a:endParaRPr lang="it-IT" sz="1200" kern="1200" dirty="0">
              <a:solidFill>
                <a:schemeClr val="tx1"/>
              </a:solidFill>
              <a:effectLst/>
              <a:latin typeface="+mn-lt"/>
              <a:ea typeface="+mn-ea"/>
              <a:cs typeface="+mn-cs"/>
            </a:endParaRPr>
          </a:p>
          <a:p>
            <a:pPr lvl="1"/>
            <a:r>
              <a:rPr lang="en-US" dirty="0"/>
              <a:t>Context of your research activity (motivations,</a:t>
            </a:r>
            <a:r>
              <a:rPr lang="en-US" baseline="0" dirty="0"/>
              <a:t> needs, trends, activity of your group (if the case)… - describe for self explanatory</a:t>
            </a:r>
            <a:r>
              <a:rPr lang="en-US" dirty="0"/>
              <a:t>)</a:t>
            </a:r>
          </a:p>
          <a:p>
            <a:endParaRPr lang="it-IT" sz="1200" b="1" kern="1200" dirty="0">
              <a:solidFill>
                <a:schemeClr val="tx1"/>
              </a:solidFill>
              <a:effectLst/>
              <a:latin typeface="+mn-lt"/>
              <a:ea typeface="+mn-ea"/>
              <a:cs typeface="+mn-cs"/>
            </a:endParaRPr>
          </a:p>
          <a:p>
            <a:r>
              <a:rPr lang="it-IT" sz="1200" b="1" kern="1200" dirty="0">
                <a:solidFill>
                  <a:schemeClr val="tx1"/>
                </a:solidFill>
                <a:effectLst/>
                <a:latin typeface="+mn-lt"/>
                <a:ea typeface="+mn-ea"/>
                <a:cs typeface="+mn-cs"/>
              </a:rPr>
              <a:t>Box RGB 255 220 0</a:t>
            </a:r>
            <a:endParaRPr lang="it-IT" sz="1200" kern="1200" dirty="0">
              <a:solidFill>
                <a:schemeClr val="tx1"/>
              </a:solidFill>
              <a:effectLst/>
              <a:latin typeface="+mn-lt"/>
              <a:ea typeface="+mn-ea"/>
              <a:cs typeface="+mn-cs"/>
            </a:endParaRPr>
          </a:p>
          <a:p>
            <a:pPr lvl="1"/>
            <a:r>
              <a:rPr lang="en-US" dirty="0"/>
              <a:t>Your research activity up to the second year (idea, methodology, developments, results, expected validation,… - insert whatever you like, text, images, photos. This box is reserved to your very specific activity, not to your group) </a:t>
            </a:r>
          </a:p>
          <a:p>
            <a:endParaRPr lang="it-IT" sz="1200" b="1" kern="1200" dirty="0">
              <a:solidFill>
                <a:schemeClr val="tx1"/>
              </a:solidFill>
              <a:effectLst/>
              <a:latin typeface="+mn-lt"/>
              <a:ea typeface="+mn-ea"/>
              <a:cs typeface="+mn-cs"/>
            </a:endParaRPr>
          </a:p>
          <a:p>
            <a:r>
              <a:rPr lang="it-IT" sz="1200" b="1" kern="1200" dirty="0">
                <a:solidFill>
                  <a:schemeClr val="tx1"/>
                </a:solidFill>
                <a:effectLst/>
                <a:latin typeface="+mn-lt"/>
                <a:ea typeface="+mn-ea"/>
                <a:cs typeface="+mn-cs"/>
              </a:rPr>
              <a:t>Box RGB 151 23 32</a:t>
            </a:r>
            <a:endParaRPr lang="it-IT" sz="1200" kern="1200" dirty="0">
              <a:solidFill>
                <a:schemeClr val="tx1"/>
              </a:solidFill>
              <a:effectLst/>
              <a:latin typeface="+mn-lt"/>
              <a:ea typeface="+mn-ea"/>
              <a:cs typeface="+mn-cs"/>
            </a:endParaRPr>
          </a:p>
          <a:p>
            <a:pPr lvl="1"/>
            <a:r>
              <a:rPr lang="en-US" dirty="0"/>
              <a:t>Your contacts</a:t>
            </a:r>
          </a:p>
          <a:p>
            <a:pPr lvl="2"/>
            <a:r>
              <a:rPr lang="en-US" dirty="0" err="1"/>
              <a:t>Cooperations</a:t>
            </a:r>
            <a:r>
              <a:rPr lang="en-US" dirty="0"/>
              <a:t> with</a:t>
            </a:r>
            <a:r>
              <a:rPr lang="en-US" baseline="0" dirty="0"/>
              <a:t> Universities, companies, participations in </a:t>
            </a:r>
            <a:r>
              <a:rPr lang="en-US" baseline="0" dirty="0" err="1"/>
              <a:t>progrojects</a:t>
            </a:r>
            <a:r>
              <a:rPr lang="en-US" baseline="0" dirty="0"/>
              <a:t> and </a:t>
            </a:r>
            <a:r>
              <a:rPr lang="en-US" baseline="0" dirty="0" err="1"/>
              <a:t>programmes</a:t>
            </a:r>
            <a:r>
              <a:rPr lang="en-US" baseline="0" dirty="0"/>
              <a:t> (logos can be included)</a:t>
            </a:r>
            <a:endParaRPr lang="en-US" dirty="0"/>
          </a:p>
          <a:p>
            <a:endParaRPr lang="it-IT" sz="1200" b="1" kern="1200" dirty="0">
              <a:solidFill>
                <a:schemeClr val="tx1"/>
              </a:solidFill>
              <a:effectLst/>
              <a:latin typeface="+mn-lt"/>
              <a:ea typeface="+mn-ea"/>
              <a:cs typeface="+mn-cs"/>
            </a:endParaRPr>
          </a:p>
          <a:p>
            <a:r>
              <a:rPr lang="it-IT" sz="1200" b="1" kern="1200" dirty="0">
                <a:solidFill>
                  <a:srgbClr val="4F81BD"/>
                </a:solidFill>
                <a:effectLst/>
                <a:latin typeface="+mn-lt"/>
                <a:ea typeface="+mn-ea"/>
                <a:cs typeface="+mn-cs"/>
              </a:rPr>
              <a:t>Box RGB 79 129 189</a:t>
            </a:r>
            <a:endParaRPr lang="it-IT" sz="1200" kern="1200" dirty="0">
              <a:solidFill>
                <a:srgbClr val="4F81BD"/>
              </a:solidFill>
              <a:effectLst/>
              <a:latin typeface="+mn-lt"/>
              <a:ea typeface="+mn-ea"/>
              <a:cs typeface="+mn-cs"/>
            </a:endParaRPr>
          </a:p>
          <a:p>
            <a:pPr lvl="1"/>
            <a:r>
              <a:rPr lang="en-US" dirty="0"/>
              <a:t>Next year</a:t>
            </a:r>
          </a:p>
          <a:p>
            <a:pPr lvl="2"/>
            <a:r>
              <a:rPr lang="en-US" dirty="0"/>
              <a:t>Future developments of your activity</a:t>
            </a:r>
          </a:p>
          <a:p>
            <a:endParaRPr lang="it-IT" dirty="0"/>
          </a:p>
          <a:p>
            <a:r>
              <a:rPr lang="it-IT" dirty="0"/>
              <a:t>Box </a:t>
            </a:r>
            <a:r>
              <a:rPr lang="it-IT" dirty="0" err="1"/>
              <a:t>width</a:t>
            </a:r>
            <a:r>
              <a:rPr lang="it-IT" dirty="0"/>
              <a:t> </a:t>
            </a:r>
            <a:r>
              <a:rPr lang="it-IT" dirty="0" err="1"/>
              <a:t>is</a:t>
            </a:r>
            <a:r>
              <a:rPr lang="it-IT" dirty="0"/>
              <a:t> 80 cm</a:t>
            </a:r>
          </a:p>
          <a:p>
            <a:r>
              <a:rPr lang="it-IT" dirty="0"/>
              <a:t>Box </a:t>
            </a:r>
            <a:r>
              <a:rPr lang="it-IT" dirty="0" err="1"/>
              <a:t>height</a:t>
            </a:r>
            <a:r>
              <a:rPr lang="it-IT" dirty="0"/>
              <a:t> can be </a:t>
            </a:r>
            <a:r>
              <a:rPr lang="it-IT" dirty="0" err="1"/>
              <a:t>changed</a:t>
            </a:r>
            <a:r>
              <a:rPr lang="it-IT" baseline="0" dirty="0"/>
              <a:t> </a:t>
            </a:r>
            <a:r>
              <a:rPr lang="it-IT" baseline="0" dirty="0" err="1"/>
              <a:t>according</a:t>
            </a:r>
            <a:r>
              <a:rPr lang="it-IT" baseline="0" dirty="0"/>
              <a:t> to </a:t>
            </a:r>
            <a:r>
              <a:rPr lang="it-IT" baseline="0" dirty="0" err="1"/>
              <a:t>your</a:t>
            </a:r>
            <a:r>
              <a:rPr lang="it-IT" baseline="0" dirty="0"/>
              <a:t> </a:t>
            </a:r>
            <a:r>
              <a:rPr lang="it-IT" baseline="0" dirty="0" err="1"/>
              <a:t>needs</a:t>
            </a:r>
            <a:endParaRPr lang="it-IT" baseline="0" dirty="0"/>
          </a:p>
          <a:p>
            <a:endParaRPr lang="it-IT" dirty="0"/>
          </a:p>
          <a:p>
            <a:endParaRPr lang="it-IT" dirty="0"/>
          </a:p>
          <a:p>
            <a:r>
              <a:rPr lang="it-IT" dirty="0"/>
              <a:t>The text </a:t>
            </a:r>
            <a:r>
              <a:rPr lang="it-IT" dirty="0" err="1"/>
              <a:t>is</a:t>
            </a:r>
            <a:r>
              <a:rPr lang="it-IT" dirty="0"/>
              <a:t> </a:t>
            </a:r>
            <a:r>
              <a:rPr lang="it-IT" dirty="0" err="1"/>
              <a:t>written</a:t>
            </a:r>
            <a:r>
              <a:rPr lang="it-IT" dirty="0"/>
              <a:t> in Calibri font</a:t>
            </a:r>
          </a:p>
        </p:txBody>
      </p:sp>
      <p:sp>
        <p:nvSpPr>
          <p:cNvPr id="4" name="Segnaposto numero diapositiva 3"/>
          <p:cNvSpPr>
            <a:spLocks noGrp="1"/>
          </p:cNvSpPr>
          <p:nvPr>
            <p:ph type="sldNum" sz="quarter" idx="10"/>
          </p:nvPr>
        </p:nvSpPr>
        <p:spPr/>
        <p:txBody>
          <a:bodyPr/>
          <a:lstStyle/>
          <a:p>
            <a:fld id="{5716EBFE-B43A-4ADB-9AE4-E35FCA543246}" type="slidenum">
              <a:rPr lang="it-IT" smtClean="0"/>
              <a:t>1</a:t>
            </a:fld>
            <a:endParaRPr lang="it-IT"/>
          </a:p>
        </p:txBody>
      </p:sp>
    </p:spTree>
    <p:extLst>
      <p:ext uri="{BB962C8B-B14F-4D97-AF65-F5344CB8AC3E}">
        <p14:creationId xmlns:p14="http://schemas.microsoft.com/office/powerpoint/2010/main" val="2018276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2295293" y="14540166"/>
            <a:ext cx="26013251" cy="10032924"/>
          </a:xfrm>
        </p:spPr>
        <p:txBody>
          <a:bodyPr/>
          <a:lstStyle/>
          <a:p>
            <a:r>
              <a:rPr lang="it-IT"/>
              <a:t>Fare clic per modificare lo stile del titolo</a:t>
            </a:r>
          </a:p>
        </p:txBody>
      </p:sp>
      <p:sp>
        <p:nvSpPr>
          <p:cNvPr id="3" name="Sottotitolo 2"/>
          <p:cNvSpPr>
            <a:spLocks noGrp="1"/>
          </p:cNvSpPr>
          <p:nvPr>
            <p:ph type="subTitle" idx="1"/>
          </p:nvPr>
        </p:nvSpPr>
        <p:spPr>
          <a:xfrm>
            <a:off x="4590574" y="26523315"/>
            <a:ext cx="21422678" cy="1196149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98EBE560-3498-4A9A-845F-0ED7E982B71C}" type="datetimeFigureOut">
              <a:rPr lang="it-IT" smtClean="0"/>
              <a:t>29/01/2019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42237A-665B-47E0-B1F0-2A4495555685}" type="slidenum">
              <a:rPr lang="it-IT" smtClean="0"/>
              <a:t>‹N›</a:t>
            </a:fld>
            <a:endParaRPr lang="it-IT"/>
          </a:p>
        </p:txBody>
      </p:sp>
    </p:spTree>
    <p:extLst>
      <p:ext uri="{BB962C8B-B14F-4D97-AF65-F5344CB8AC3E}">
        <p14:creationId xmlns:p14="http://schemas.microsoft.com/office/powerpoint/2010/main" val="323500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8EBE560-3498-4A9A-845F-0ED7E982B71C}" type="datetimeFigureOut">
              <a:rPr lang="it-IT" smtClean="0"/>
              <a:t>29/01/2019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42237A-665B-47E0-B1F0-2A4495555685}" type="slidenum">
              <a:rPr lang="it-IT" smtClean="0"/>
              <a:t>‹N›</a:t>
            </a:fld>
            <a:endParaRPr lang="it-IT"/>
          </a:p>
        </p:txBody>
      </p:sp>
    </p:spTree>
    <p:extLst>
      <p:ext uri="{BB962C8B-B14F-4D97-AF65-F5344CB8AC3E}">
        <p14:creationId xmlns:p14="http://schemas.microsoft.com/office/powerpoint/2010/main" val="234828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22187786" y="1874415"/>
            <a:ext cx="6885865" cy="3993666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1530195" y="1874415"/>
            <a:ext cx="20147518" cy="3993666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8EBE560-3498-4A9A-845F-0ED7E982B71C}" type="datetimeFigureOut">
              <a:rPr lang="it-IT" smtClean="0"/>
              <a:t>29/01/2019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42237A-665B-47E0-B1F0-2A4495555685}" type="slidenum">
              <a:rPr lang="it-IT" smtClean="0"/>
              <a:t>‹N›</a:t>
            </a:fld>
            <a:endParaRPr lang="it-IT"/>
          </a:p>
        </p:txBody>
      </p:sp>
    </p:spTree>
    <p:extLst>
      <p:ext uri="{BB962C8B-B14F-4D97-AF65-F5344CB8AC3E}">
        <p14:creationId xmlns:p14="http://schemas.microsoft.com/office/powerpoint/2010/main" val="3361495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8EBE560-3498-4A9A-845F-0ED7E982B71C}" type="datetimeFigureOut">
              <a:rPr lang="it-IT" smtClean="0"/>
              <a:t>29/01/2019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42237A-665B-47E0-B1F0-2A4495555685}" type="slidenum">
              <a:rPr lang="it-IT" smtClean="0"/>
              <a:t>‹N›</a:t>
            </a:fld>
            <a:endParaRPr lang="it-IT"/>
          </a:p>
        </p:txBody>
      </p:sp>
    </p:spTree>
    <p:extLst>
      <p:ext uri="{BB962C8B-B14F-4D97-AF65-F5344CB8AC3E}">
        <p14:creationId xmlns:p14="http://schemas.microsoft.com/office/powerpoint/2010/main" val="1051655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2417496" y="30077098"/>
            <a:ext cx="26013251" cy="9296162"/>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2417496" y="19838328"/>
            <a:ext cx="26013251" cy="1023877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98EBE560-3498-4A9A-845F-0ED7E982B71C}" type="datetimeFigureOut">
              <a:rPr lang="it-IT" smtClean="0"/>
              <a:t>29/01/2019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42237A-665B-47E0-B1F0-2A4495555685}" type="slidenum">
              <a:rPr lang="it-IT" smtClean="0"/>
              <a:t>‹N›</a:t>
            </a:fld>
            <a:endParaRPr lang="it-IT"/>
          </a:p>
        </p:txBody>
      </p:sp>
    </p:spTree>
    <p:extLst>
      <p:ext uri="{BB962C8B-B14F-4D97-AF65-F5344CB8AC3E}">
        <p14:creationId xmlns:p14="http://schemas.microsoft.com/office/powerpoint/2010/main" val="3025305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1530193" y="10921373"/>
            <a:ext cx="13516694" cy="3088969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15556942" y="10921373"/>
            <a:ext cx="13516694" cy="3088969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98EBE560-3498-4A9A-845F-0ED7E982B71C}" type="datetimeFigureOut">
              <a:rPr lang="it-IT" smtClean="0"/>
              <a:t>29/01/2019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42237A-665B-47E0-B1F0-2A4495555685}" type="slidenum">
              <a:rPr lang="it-IT" smtClean="0"/>
              <a:t>‹N›</a:t>
            </a:fld>
            <a:endParaRPr lang="it-IT"/>
          </a:p>
        </p:txBody>
      </p:sp>
    </p:spTree>
    <p:extLst>
      <p:ext uri="{BB962C8B-B14F-4D97-AF65-F5344CB8AC3E}">
        <p14:creationId xmlns:p14="http://schemas.microsoft.com/office/powerpoint/2010/main" val="3471560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1530192" y="10477158"/>
            <a:ext cx="13522003" cy="43663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1530192" y="14843534"/>
            <a:ext cx="13522003" cy="269675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15546318" y="10477158"/>
            <a:ext cx="13527316" cy="43663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15546318" y="14843534"/>
            <a:ext cx="13527316" cy="269675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98EBE560-3498-4A9A-845F-0ED7E982B71C}" type="datetimeFigureOut">
              <a:rPr lang="it-IT" smtClean="0"/>
              <a:t>29/01/2019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742237A-665B-47E0-B1F0-2A4495555685}" type="slidenum">
              <a:rPr lang="it-IT" smtClean="0"/>
              <a:t>‹N›</a:t>
            </a:fld>
            <a:endParaRPr lang="it-IT"/>
          </a:p>
        </p:txBody>
      </p:sp>
    </p:spTree>
    <p:extLst>
      <p:ext uri="{BB962C8B-B14F-4D97-AF65-F5344CB8AC3E}">
        <p14:creationId xmlns:p14="http://schemas.microsoft.com/office/powerpoint/2010/main" val="462934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98EBE560-3498-4A9A-845F-0ED7E982B71C}" type="datetimeFigureOut">
              <a:rPr lang="it-IT" smtClean="0"/>
              <a:t>29/01/2019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742237A-665B-47E0-B1F0-2A4495555685}" type="slidenum">
              <a:rPr lang="it-IT" smtClean="0"/>
              <a:t>‹N›</a:t>
            </a:fld>
            <a:endParaRPr lang="it-IT"/>
          </a:p>
        </p:txBody>
      </p:sp>
    </p:spTree>
    <p:extLst>
      <p:ext uri="{BB962C8B-B14F-4D97-AF65-F5344CB8AC3E}">
        <p14:creationId xmlns:p14="http://schemas.microsoft.com/office/powerpoint/2010/main" val="1437525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8EBE560-3498-4A9A-845F-0ED7E982B71C}" type="datetimeFigureOut">
              <a:rPr lang="it-IT" smtClean="0"/>
              <a:t>29/01/2019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742237A-665B-47E0-B1F0-2A4495555685}" type="slidenum">
              <a:rPr lang="it-IT" smtClean="0"/>
              <a:t>‹N›</a:t>
            </a:fld>
            <a:endParaRPr lang="it-IT"/>
          </a:p>
        </p:txBody>
      </p:sp>
    </p:spTree>
    <p:extLst>
      <p:ext uri="{BB962C8B-B14F-4D97-AF65-F5344CB8AC3E}">
        <p14:creationId xmlns:p14="http://schemas.microsoft.com/office/powerpoint/2010/main" val="4013631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530195" y="1863565"/>
            <a:ext cx="10068446" cy="7930991"/>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11965250" y="1863582"/>
            <a:ext cx="17108388" cy="399474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1530195" y="9794572"/>
            <a:ext cx="10068446" cy="3201650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98EBE560-3498-4A9A-845F-0ED7E982B71C}" type="datetimeFigureOut">
              <a:rPr lang="it-IT" smtClean="0"/>
              <a:t>29/01/2019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42237A-665B-47E0-B1F0-2A4495555685}" type="slidenum">
              <a:rPr lang="it-IT" smtClean="0"/>
              <a:t>‹N›</a:t>
            </a:fld>
            <a:endParaRPr lang="it-IT"/>
          </a:p>
        </p:txBody>
      </p:sp>
    </p:spTree>
    <p:extLst>
      <p:ext uri="{BB962C8B-B14F-4D97-AF65-F5344CB8AC3E}">
        <p14:creationId xmlns:p14="http://schemas.microsoft.com/office/powerpoint/2010/main" val="480736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998577" y="32764097"/>
            <a:ext cx="18362295" cy="3867984"/>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5998577" y="4182193"/>
            <a:ext cx="18362295" cy="280835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5998577" y="36632085"/>
            <a:ext cx="18362295" cy="549318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98EBE560-3498-4A9A-845F-0ED7E982B71C}" type="datetimeFigureOut">
              <a:rPr lang="it-IT" smtClean="0"/>
              <a:t>29/01/2019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42237A-665B-47E0-B1F0-2A4495555685}" type="slidenum">
              <a:rPr lang="it-IT" smtClean="0"/>
              <a:t>‹N›</a:t>
            </a:fld>
            <a:endParaRPr lang="it-IT"/>
          </a:p>
        </p:txBody>
      </p:sp>
    </p:spTree>
    <p:extLst>
      <p:ext uri="{BB962C8B-B14F-4D97-AF65-F5344CB8AC3E}">
        <p14:creationId xmlns:p14="http://schemas.microsoft.com/office/powerpoint/2010/main" val="1568050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530197" y="1874403"/>
            <a:ext cx="27543443" cy="7800976"/>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1530197" y="10921373"/>
            <a:ext cx="27543443" cy="3088969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1530202" y="43382097"/>
            <a:ext cx="7140893" cy="2491980"/>
          </a:xfrm>
          <a:prstGeom prst="rect">
            <a:avLst/>
          </a:prstGeom>
        </p:spPr>
        <p:txBody>
          <a:bodyPr vert="horz" lIns="91440" tIns="45720" rIns="91440" bIns="45720" rtlCol="0" anchor="ctr"/>
          <a:lstStyle>
            <a:lvl1pPr algn="l">
              <a:defRPr sz="1200">
                <a:solidFill>
                  <a:schemeClr val="tx1">
                    <a:tint val="75000"/>
                  </a:schemeClr>
                </a:solidFill>
              </a:defRPr>
            </a:lvl1pPr>
          </a:lstStyle>
          <a:p>
            <a:fld id="{98EBE560-3498-4A9A-845F-0ED7E982B71C}" type="datetimeFigureOut">
              <a:rPr lang="it-IT" smtClean="0"/>
              <a:t>29/01/2019</a:t>
            </a:fld>
            <a:endParaRPr lang="it-IT"/>
          </a:p>
        </p:txBody>
      </p:sp>
      <p:sp>
        <p:nvSpPr>
          <p:cNvPr id="5" name="Segnaposto piè di pagina 4"/>
          <p:cNvSpPr>
            <a:spLocks noGrp="1"/>
          </p:cNvSpPr>
          <p:nvPr>
            <p:ph type="ftr" sz="quarter" idx="3"/>
          </p:nvPr>
        </p:nvSpPr>
        <p:spPr>
          <a:xfrm>
            <a:off x="10456313" y="43382097"/>
            <a:ext cx="9691211" cy="249198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21932752" y="43382097"/>
            <a:ext cx="7140893" cy="2491980"/>
          </a:xfrm>
          <a:prstGeom prst="rect">
            <a:avLst/>
          </a:prstGeom>
        </p:spPr>
        <p:txBody>
          <a:bodyPr vert="horz" lIns="91440" tIns="45720" rIns="91440" bIns="45720" rtlCol="0" anchor="ctr"/>
          <a:lstStyle>
            <a:lvl1pPr algn="r">
              <a:defRPr sz="1200">
                <a:solidFill>
                  <a:schemeClr val="tx1">
                    <a:tint val="75000"/>
                  </a:schemeClr>
                </a:solidFill>
              </a:defRPr>
            </a:lvl1pPr>
          </a:lstStyle>
          <a:p>
            <a:fld id="{9742237A-665B-47E0-B1F0-2A4495555685}" type="slidenum">
              <a:rPr lang="it-IT" smtClean="0"/>
              <a:t>‹N›</a:t>
            </a:fld>
            <a:endParaRPr lang="it-IT"/>
          </a:p>
        </p:txBody>
      </p:sp>
    </p:spTree>
    <p:extLst>
      <p:ext uri="{BB962C8B-B14F-4D97-AF65-F5344CB8AC3E}">
        <p14:creationId xmlns:p14="http://schemas.microsoft.com/office/powerpoint/2010/main" val="302771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p:cNvSpPr>
            <a:spLocks noGrp="1"/>
          </p:cNvSpPr>
          <p:nvPr>
            <p:ph type="ctrTitle"/>
          </p:nvPr>
        </p:nvSpPr>
        <p:spPr>
          <a:xfrm>
            <a:off x="324248" y="720404"/>
            <a:ext cx="30600000" cy="5304991"/>
          </a:xfrm>
        </p:spPr>
        <p:txBody>
          <a:bodyPr>
            <a:noAutofit/>
          </a:bodyPr>
          <a:lstStyle/>
          <a:p>
            <a:r>
              <a:rPr lang="it-IT" sz="10000" b="1" dirty="0"/>
              <a:t>Adriano Masone</a:t>
            </a:r>
            <a:br>
              <a:rPr lang="it-IT" sz="17900" dirty="0"/>
            </a:br>
            <a:r>
              <a:rPr lang="it-IT" sz="10000" dirty="0"/>
              <a:t>Tutor: Antonio Sforza – co-Tutor: Luigi Paura</a:t>
            </a:r>
            <a:br>
              <a:rPr lang="it-IT" sz="12800" dirty="0"/>
            </a:br>
            <a:r>
              <a:rPr lang="it-IT" sz="8000" dirty="0"/>
              <a:t>XXXII </a:t>
            </a:r>
            <a:r>
              <a:rPr lang="it-IT" sz="8000" dirty="0" err="1"/>
              <a:t>Cycle</a:t>
            </a:r>
            <a:r>
              <a:rPr lang="it-IT" sz="8000" dirty="0"/>
              <a:t> - II </a:t>
            </a:r>
            <a:r>
              <a:rPr lang="it-IT" sz="8000" dirty="0" err="1"/>
              <a:t>year</a:t>
            </a:r>
            <a:r>
              <a:rPr lang="it-IT" sz="8000" dirty="0"/>
              <a:t> </a:t>
            </a:r>
            <a:r>
              <a:rPr lang="it-IT" sz="8000" dirty="0" err="1"/>
              <a:t>presentation</a:t>
            </a:r>
            <a:endParaRPr lang="it-IT" sz="8000" dirty="0"/>
          </a:p>
        </p:txBody>
      </p:sp>
      <p:sp>
        <p:nvSpPr>
          <p:cNvPr id="9" name="Sottotitolo 2"/>
          <p:cNvSpPr>
            <a:spLocks noGrp="1"/>
          </p:cNvSpPr>
          <p:nvPr>
            <p:ph type="subTitle" idx="1"/>
          </p:nvPr>
        </p:nvSpPr>
        <p:spPr>
          <a:xfrm>
            <a:off x="3825" y="5786352"/>
            <a:ext cx="30600000" cy="3767218"/>
          </a:xfrm>
        </p:spPr>
        <p:txBody>
          <a:bodyPr>
            <a:noAutofit/>
          </a:bodyPr>
          <a:lstStyle/>
          <a:p>
            <a:r>
              <a:rPr lang="it-IT" sz="12000" b="1" dirty="0">
                <a:solidFill>
                  <a:srgbClr val="FF0000"/>
                </a:solidFill>
              </a:rPr>
              <a:t>Advanced </a:t>
            </a:r>
            <a:r>
              <a:rPr lang="it-IT" sz="12000" b="1" dirty="0" err="1">
                <a:solidFill>
                  <a:srgbClr val="FF0000"/>
                </a:solidFill>
              </a:rPr>
              <a:t>models</a:t>
            </a:r>
            <a:r>
              <a:rPr lang="it-IT" sz="12000" b="1" dirty="0">
                <a:solidFill>
                  <a:srgbClr val="FF0000"/>
                </a:solidFill>
              </a:rPr>
              <a:t> and </a:t>
            </a:r>
            <a:r>
              <a:rPr lang="it-IT" sz="12000" b="1" dirty="0" err="1">
                <a:solidFill>
                  <a:srgbClr val="FF0000"/>
                </a:solidFill>
              </a:rPr>
              <a:t>algorithms</a:t>
            </a:r>
            <a:r>
              <a:rPr lang="it-IT" sz="12000" b="1" dirty="0">
                <a:solidFill>
                  <a:srgbClr val="FF0000"/>
                </a:solidFill>
              </a:rPr>
              <a:t> for </a:t>
            </a:r>
          </a:p>
          <a:p>
            <a:r>
              <a:rPr lang="it-IT" sz="12000" b="1" dirty="0">
                <a:solidFill>
                  <a:srgbClr val="FF0000"/>
                </a:solidFill>
              </a:rPr>
              <a:t>Routing </a:t>
            </a:r>
            <a:r>
              <a:rPr lang="it-IT" sz="12000" b="1" dirty="0" err="1">
                <a:solidFill>
                  <a:srgbClr val="FF0000"/>
                </a:solidFill>
              </a:rPr>
              <a:t>Problems</a:t>
            </a:r>
            <a:r>
              <a:rPr lang="it-IT" sz="12000" b="1" dirty="0">
                <a:solidFill>
                  <a:srgbClr val="FF0000"/>
                </a:solidFill>
              </a:rPr>
              <a:t> of </a:t>
            </a:r>
            <a:r>
              <a:rPr lang="it-IT" sz="12000" b="1" dirty="0" err="1">
                <a:solidFill>
                  <a:srgbClr val="FF0000"/>
                </a:solidFill>
              </a:rPr>
              <a:t>Unmanned</a:t>
            </a:r>
            <a:r>
              <a:rPr lang="it-IT" sz="12000" b="1" dirty="0">
                <a:solidFill>
                  <a:srgbClr val="FF0000"/>
                </a:solidFill>
              </a:rPr>
              <a:t> </a:t>
            </a:r>
            <a:r>
              <a:rPr lang="it-IT" sz="12000" b="1" dirty="0" err="1">
                <a:solidFill>
                  <a:srgbClr val="FF0000"/>
                </a:solidFill>
              </a:rPr>
              <a:t>Aerial</a:t>
            </a:r>
            <a:r>
              <a:rPr lang="it-IT" sz="12000" b="1" dirty="0">
                <a:solidFill>
                  <a:srgbClr val="FF0000"/>
                </a:solidFill>
              </a:rPr>
              <a:t> Vehicles</a:t>
            </a:r>
          </a:p>
        </p:txBody>
      </p:sp>
      <p:pic>
        <p:nvPicPr>
          <p:cNvPr id="1026" name="Picture 2" descr="Risultati immagini per robert smith school of business">
            <a:extLst>
              <a:ext uri="{FF2B5EF4-FFF2-40B4-BE49-F238E27FC236}">
                <a16:creationId xmlns:a16="http://schemas.microsoft.com/office/drawing/2014/main" id="{1FF0591C-298D-4C05-BAE8-123825444B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4368" y="34565426"/>
            <a:ext cx="13489760" cy="3023075"/>
          </a:xfrm>
          <a:prstGeom prst="rect">
            <a:avLst/>
          </a:prstGeom>
          <a:noFill/>
          <a:extLst>
            <a:ext uri="{909E8E84-426E-40DD-AFC4-6F175D3DCCD1}">
              <a14:hiddenFill xmlns:a14="http://schemas.microsoft.com/office/drawing/2010/main">
                <a:solidFill>
                  <a:srgbClr val="FFFFFF"/>
                </a:solidFill>
              </a14:hiddenFill>
            </a:ext>
          </a:extLst>
        </p:spPr>
      </p:pic>
      <p:sp>
        <p:nvSpPr>
          <p:cNvPr id="10" name="Rettangolo arrotondato 9"/>
          <p:cNvSpPr/>
          <p:nvPr/>
        </p:nvSpPr>
        <p:spPr>
          <a:xfrm>
            <a:off x="901912" y="10729516"/>
            <a:ext cx="28800000" cy="7200000"/>
          </a:xfrm>
          <a:prstGeom prst="roundRect">
            <a:avLst/>
          </a:prstGeom>
          <a:noFill/>
          <a:ln w="508000">
            <a:solidFill>
              <a:srgbClr val="1622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arrotondato 10"/>
          <p:cNvSpPr/>
          <p:nvPr/>
        </p:nvSpPr>
        <p:spPr>
          <a:xfrm>
            <a:off x="901912" y="34300135"/>
            <a:ext cx="28800000" cy="3600000"/>
          </a:xfrm>
          <a:prstGeom prst="roundRect">
            <a:avLst/>
          </a:prstGeom>
          <a:noFill/>
          <a:ln w="508000">
            <a:solidFill>
              <a:srgbClr val="9717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5" name="Immagine 4">
            <a:extLst>
              <a:ext uri="{FF2B5EF4-FFF2-40B4-BE49-F238E27FC236}">
                <a16:creationId xmlns:a16="http://schemas.microsoft.com/office/drawing/2014/main" id="{AA50038D-E445-4572-A030-66AA2525F74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3240" y="19911004"/>
            <a:ext cx="9629213" cy="6138842"/>
          </a:xfrm>
          <a:prstGeom prst="rect">
            <a:avLst/>
          </a:prstGeom>
        </p:spPr>
      </p:pic>
      <p:sp>
        <p:nvSpPr>
          <p:cNvPr id="12" name="Rettangolo arrotondato 11"/>
          <p:cNvSpPr/>
          <p:nvPr/>
        </p:nvSpPr>
        <p:spPr>
          <a:xfrm>
            <a:off x="901912" y="38885445"/>
            <a:ext cx="28800000" cy="7200000"/>
          </a:xfrm>
          <a:prstGeom prst="roundRect">
            <a:avLst/>
          </a:prstGeom>
          <a:noFill/>
          <a:ln w="508000">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Rettangolo arrotondato 7"/>
          <p:cNvSpPr/>
          <p:nvPr/>
        </p:nvSpPr>
        <p:spPr>
          <a:xfrm>
            <a:off x="901912" y="18914826"/>
            <a:ext cx="28800000" cy="14400000"/>
          </a:xfrm>
          <a:prstGeom prst="roundRect">
            <a:avLst/>
          </a:prstGeom>
          <a:noFill/>
          <a:ln w="508000">
            <a:solidFill>
              <a:srgbClr val="FFD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28" name="Picture 4" descr="Risultati immagini per cu business school denver">
            <a:extLst>
              <a:ext uri="{FF2B5EF4-FFF2-40B4-BE49-F238E27FC236}">
                <a16:creationId xmlns:a16="http://schemas.microsoft.com/office/drawing/2014/main" id="{53833A3F-907E-4318-9319-AF48B95E01DB}"/>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r="50470"/>
          <a:stretch/>
        </p:blipFill>
        <p:spPr bwMode="auto">
          <a:xfrm>
            <a:off x="17642264" y="34492157"/>
            <a:ext cx="11557192" cy="3227015"/>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a:extLst>
              <a:ext uri="{FF2B5EF4-FFF2-40B4-BE49-F238E27FC236}">
                <a16:creationId xmlns:a16="http://schemas.microsoft.com/office/drawing/2014/main" id="{E96BF9E0-001F-4FC5-9B29-6B27BB2CC5DA}"/>
              </a:ext>
            </a:extLst>
          </p:cNvPr>
          <p:cNvSpPr txBox="1"/>
          <p:nvPr/>
        </p:nvSpPr>
        <p:spPr>
          <a:xfrm>
            <a:off x="1908424" y="11089557"/>
            <a:ext cx="21169112" cy="3600986"/>
          </a:xfrm>
          <a:prstGeom prst="rect">
            <a:avLst/>
          </a:prstGeom>
          <a:noFill/>
        </p:spPr>
        <p:txBody>
          <a:bodyPr wrap="square" rtlCol="0">
            <a:spAutoFit/>
          </a:bodyPr>
          <a:lstStyle/>
          <a:p>
            <a:r>
              <a:rPr lang="it-IT" sz="2800" b="1" dirty="0"/>
              <a:t>Use of </a:t>
            </a:r>
            <a:r>
              <a:rPr lang="it-IT" sz="2800" b="1" dirty="0" err="1"/>
              <a:t>UAVs</a:t>
            </a:r>
            <a:r>
              <a:rPr lang="it-IT" sz="2800" b="1" dirty="0"/>
              <a:t> in delivery </a:t>
            </a:r>
            <a:r>
              <a:rPr lang="it-IT" sz="2800" b="1" dirty="0" err="1"/>
              <a:t>operations</a:t>
            </a:r>
            <a:endParaRPr lang="it-IT" sz="2800" b="1" dirty="0"/>
          </a:p>
          <a:p>
            <a:pPr algn="just"/>
            <a:r>
              <a:rPr lang="en-US" sz="2000" dirty="0"/>
              <a:t>The use of unmanned aerial vehicles (“UAVs” or “drones”) for both commercial and governmental purposes has recently drawn increased interest from private industry and academia alike. The applications of UAV technology arise in many fields: agriculture, surveying land or infrastructure, security, cinematography, network communications, health care, emergency operations, and package delivery, to cite only a few. Array of potential domains of application is very broad, in the following we describe our model through the lens of online order fulfillment for consumer goods. </a:t>
            </a:r>
            <a:endParaRPr lang="it-IT" sz="2000" dirty="0"/>
          </a:p>
          <a:p>
            <a:pPr algn="just"/>
            <a:r>
              <a:rPr lang="en-US" sz="2000" dirty="0"/>
              <a:t>Amazon CEO Jeff Bezos publicly announced in an April 18, 2018 letter to shareholders that the Amazon Prime service, which offers free two-day shipping of millions of Amazon products, had surpassed 100 million subscribers and that 2017 saw the largest subscriber growth in the history of Amazon Prime. Thus, an interview with Bezos discussing the possibility of delivering Amazon packages up to five pounds (2.3 kg) via drone within 30 minutes of order placement has continued to stir great interest in the operations research community.</a:t>
            </a:r>
            <a:endParaRPr lang="it-IT" sz="2000" dirty="0"/>
          </a:p>
          <a:p>
            <a:pPr algn="just"/>
            <a:r>
              <a:rPr lang="en-US" sz="2000" dirty="0"/>
              <a:t>Amazon is not alone in their pursuit of drones for delivery. FedEx, UPS, </a:t>
            </a:r>
            <a:r>
              <a:rPr lang="en-US" sz="2000" dirty="0" err="1"/>
              <a:t>Posti</a:t>
            </a:r>
            <a:r>
              <a:rPr lang="en-US" sz="2000" dirty="0"/>
              <a:t>, Google, Russian Post, and DPD all have reportedly been testing drones. If Amazon’s Prime Air project, Google’s Project Wing project, and similar ventures come to fruition at scale, then many traditional assumptions and models related to the last-mile of delivery must be reassessed.</a:t>
            </a:r>
            <a:endParaRPr lang="it-IT" sz="2000" dirty="0"/>
          </a:p>
          <a:p>
            <a:pPr algn="just"/>
            <a:r>
              <a:rPr lang="en-US" sz="2000" dirty="0"/>
              <a:t>Due to range limitations related to the finite battery capacity or communication range of the drone and the desire to limit the number of warehouses due to scale economies, some papers have considered hybrid truck-and-drone models of delivery, which mitigate the impacts of the limited range of the drone.</a:t>
            </a:r>
            <a:endParaRPr lang="it-IT" sz="2000" dirty="0"/>
          </a:p>
        </p:txBody>
      </p:sp>
      <p:pic>
        <p:nvPicPr>
          <p:cNvPr id="6" name="Immagine 5">
            <a:extLst>
              <a:ext uri="{FF2B5EF4-FFF2-40B4-BE49-F238E27FC236}">
                <a16:creationId xmlns:a16="http://schemas.microsoft.com/office/drawing/2014/main" id="{A1CE48FE-3CA2-4D59-8CC4-354EF50956A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331424" y="11508726"/>
            <a:ext cx="5580000" cy="3037215"/>
          </a:xfrm>
          <a:prstGeom prst="rect">
            <a:avLst/>
          </a:prstGeom>
        </p:spPr>
      </p:pic>
      <p:pic>
        <p:nvPicPr>
          <p:cNvPr id="1030" name="Picture 6" descr="Risultati immagini per truck drone delivery ups">
            <a:extLst>
              <a:ext uri="{FF2B5EF4-FFF2-40B4-BE49-F238E27FC236}">
                <a16:creationId xmlns:a16="http://schemas.microsoft.com/office/drawing/2014/main" id="{4C52AB8A-1E93-4CAA-8AF4-57FD5DB002B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8424" y="14696083"/>
            <a:ext cx="5400000" cy="2874194"/>
          </a:xfrm>
          <a:prstGeom prst="rect">
            <a:avLst/>
          </a:prstGeom>
          <a:noFill/>
          <a:extLst>
            <a:ext uri="{909E8E84-426E-40DD-AFC4-6F175D3DCCD1}">
              <a14:hiddenFill xmlns:a14="http://schemas.microsoft.com/office/drawing/2010/main">
                <a:solidFill>
                  <a:srgbClr val="FFFFFF"/>
                </a:solidFill>
              </a14:hiddenFill>
            </a:ext>
          </a:extLst>
        </p:spPr>
      </p:pic>
      <p:sp>
        <p:nvSpPr>
          <p:cNvPr id="13" name="Rettangolo 12">
            <a:extLst>
              <a:ext uri="{FF2B5EF4-FFF2-40B4-BE49-F238E27FC236}">
                <a16:creationId xmlns:a16="http://schemas.microsoft.com/office/drawing/2014/main" id="{E523881D-B45C-471D-A2B3-E8F3FF0FADB7}"/>
              </a:ext>
            </a:extLst>
          </p:cNvPr>
          <p:cNvSpPr/>
          <p:nvPr/>
        </p:nvSpPr>
        <p:spPr>
          <a:xfrm>
            <a:off x="7370445" y="14718408"/>
            <a:ext cx="21396964" cy="2985433"/>
          </a:xfrm>
          <a:prstGeom prst="rect">
            <a:avLst/>
          </a:prstGeom>
        </p:spPr>
        <p:txBody>
          <a:bodyPr wrap="square">
            <a:spAutoFit/>
          </a:bodyPr>
          <a:lstStyle/>
          <a:p>
            <a:pPr algn="just"/>
            <a:r>
              <a:rPr lang="it-IT" sz="2800" b="1" dirty="0"/>
              <a:t>The </a:t>
            </a:r>
            <a:r>
              <a:rPr lang="it-IT" sz="2800" b="1" dirty="0" err="1"/>
              <a:t>hybrid</a:t>
            </a:r>
            <a:r>
              <a:rPr lang="it-IT" sz="2800" b="1" dirty="0"/>
              <a:t> truck-and-drone delivery </a:t>
            </a:r>
            <a:r>
              <a:rPr lang="it-IT" sz="2800" b="1" dirty="0" err="1"/>
              <a:t>problem</a:t>
            </a:r>
            <a:endParaRPr lang="it-IT" sz="2800" b="1" dirty="0"/>
          </a:p>
          <a:p>
            <a:pPr algn="just"/>
            <a:r>
              <a:rPr lang="it-IT" sz="2000" dirty="0"/>
              <a:t>The </a:t>
            </a:r>
            <a:r>
              <a:rPr lang="it-IT" sz="2000" dirty="0" err="1"/>
              <a:t>optimization</a:t>
            </a:r>
            <a:r>
              <a:rPr lang="it-IT" sz="2000" dirty="0"/>
              <a:t> </a:t>
            </a:r>
            <a:r>
              <a:rPr lang="it-IT" sz="2000" dirty="0" err="1"/>
              <a:t>problem</a:t>
            </a:r>
            <a:r>
              <a:rPr lang="it-IT" sz="2000" dirty="0"/>
              <a:t> </a:t>
            </a:r>
            <a:r>
              <a:rPr lang="it-IT" sz="2000" dirty="0" err="1"/>
              <a:t>considered</a:t>
            </a:r>
            <a:r>
              <a:rPr lang="it-IT" sz="2000" dirty="0"/>
              <a:t> </a:t>
            </a:r>
            <a:r>
              <a:rPr lang="it-IT" sz="2000" dirty="0" err="1"/>
              <a:t>is</a:t>
            </a:r>
            <a:r>
              <a:rPr lang="it-IT" sz="2000" dirty="0"/>
              <a:t> </a:t>
            </a:r>
            <a:r>
              <a:rPr lang="it-IT" sz="2000" dirty="0" err="1"/>
              <a:t>usually</a:t>
            </a:r>
            <a:r>
              <a:rPr lang="it-IT" sz="2000" dirty="0"/>
              <a:t> </a:t>
            </a:r>
            <a:r>
              <a:rPr lang="it-IT" sz="2000" dirty="0" err="1"/>
              <a:t>formalized</a:t>
            </a:r>
            <a:r>
              <a:rPr lang="it-IT" sz="2000" dirty="0"/>
              <a:t> </a:t>
            </a:r>
            <a:r>
              <a:rPr lang="it-IT" sz="2000" dirty="0" err="1"/>
              <a:t>as</a:t>
            </a:r>
            <a:r>
              <a:rPr lang="it-IT" sz="2000" dirty="0"/>
              <a:t> follows: </a:t>
            </a:r>
            <a:r>
              <a:rPr lang="en-US" sz="2000" dirty="0"/>
              <a:t>a set of customers must be served exactly once by either a driver-operated delivery truck or an UAV operating in coordination with the truck. The truck and UAV must depart from, and return to, a single depot (distribution center) exactly once. The two vehicles may depart (or return) either in tandem or independently; while traveling in tandem the UAV is transported by the truck, thus conserving battery power.</a:t>
            </a:r>
            <a:r>
              <a:rPr lang="it-IT" sz="2000" dirty="0"/>
              <a:t>  </a:t>
            </a:r>
            <a:r>
              <a:rPr lang="it-IT" sz="2000" dirty="0" err="1"/>
              <a:t>Different</a:t>
            </a:r>
            <a:r>
              <a:rPr lang="it-IT" sz="2000" dirty="0"/>
              <a:t> </a:t>
            </a:r>
            <a:r>
              <a:rPr lang="it-IT" sz="2000" dirty="0" err="1"/>
              <a:t>objective</a:t>
            </a:r>
            <a:r>
              <a:rPr lang="it-IT" sz="2000" dirty="0"/>
              <a:t> </a:t>
            </a:r>
            <a:r>
              <a:rPr lang="it-IT" sz="2000" dirty="0" err="1"/>
              <a:t>functions</a:t>
            </a:r>
            <a:r>
              <a:rPr lang="it-IT" sz="2000" dirty="0"/>
              <a:t> are </a:t>
            </a:r>
            <a:r>
              <a:rPr lang="it-IT" sz="2000" dirty="0" err="1"/>
              <a:t>considered</a:t>
            </a:r>
            <a:r>
              <a:rPr lang="it-IT" sz="2000" dirty="0"/>
              <a:t> </a:t>
            </a:r>
            <a:r>
              <a:rPr lang="it-IT" sz="2000" dirty="0" err="1"/>
              <a:t>but</a:t>
            </a:r>
            <a:r>
              <a:rPr lang="it-IT" sz="2000" dirty="0"/>
              <a:t> the </a:t>
            </a:r>
            <a:r>
              <a:rPr lang="it-IT" sz="2000" dirty="0" err="1"/>
              <a:t>most</a:t>
            </a:r>
            <a:r>
              <a:rPr lang="it-IT" sz="2000" dirty="0"/>
              <a:t> </a:t>
            </a:r>
            <a:r>
              <a:rPr lang="it-IT" sz="2000" dirty="0" err="1"/>
              <a:t>used</a:t>
            </a:r>
            <a:r>
              <a:rPr lang="it-IT" sz="2000" dirty="0"/>
              <a:t> </a:t>
            </a:r>
            <a:r>
              <a:rPr lang="it-IT" sz="2000" dirty="0" err="1"/>
              <a:t>is</a:t>
            </a:r>
            <a:r>
              <a:rPr lang="it-IT" sz="2000" dirty="0"/>
              <a:t> the </a:t>
            </a:r>
            <a:r>
              <a:rPr lang="it-IT" sz="2000" dirty="0" err="1"/>
              <a:t>minimization</a:t>
            </a:r>
            <a:r>
              <a:rPr lang="it-IT" sz="2000" dirty="0"/>
              <a:t> of the </a:t>
            </a:r>
            <a:r>
              <a:rPr lang="it-IT" sz="2000" dirty="0" err="1"/>
              <a:t>completion</a:t>
            </a:r>
            <a:r>
              <a:rPr lang="it-IT" sz="2000" dirty="0"/>
              <a:t> time. The </a:t>
            </a:r>
            <a:r>
              <a:rPr lang="it-IT" sz="2000" dirty="0" err="1"/>
              <a:t>optimization</a:t>
            </a:r>
            <a:r>
              <a:rPr lang="it-IT" sz="2000" dirty="0"/>
              <a:t> </a:t>
            </a:r>
            <a:r>
              <a:rPr lang="it-IT" sz="2000" dirty="0" err="1"/>
              <a:t>problem</a:t>
            </a:r>
            <a:r>
              <a:rPr lang="it-IT" sz="2000" dirty="0"/>
              <a:t> so </a:t>
            </a:r>
            <a:r>
              <a:rPr lang="it-IT" sz="2000" dirty="0" err="1"/>
              <a:t>defined</a:t>
            </a:r>
            <a:r>
              <a:rPr lang="it-IT" sz="2000" dirty="0"/>
              <a:t> </a:t>
            </a:r>
            <a:r>
              <a:rPr lang="it-IT" sz="2000" dirty="0" err="1"/>
              <a:t>is</a:t>
            </a:r>
            <a:r>
              <a:rPr lang="it-IT" sz="2000" dirty="0"/>
              <a:t> </a:t>
            </a:r>
            <a:r>
              <a:rPr lang="it-IT" sz="2000" dirty="0" err="1"/>
              <a:t>very</a:t>
            </a:r>
            <a:r>
              <a:rPr lang="it-IT" sz="2000" dirty="0"/>
              <a:t> hard to solve, </a:t>
            </a:r>
            <a:r>
              <a:rPr lang="it-IT" sz="2000" dirty="0" err="1"/>
              <a:t>therefore</a:t>
            </a:r>
            <a:r>
              <a:rPr lang="it-IT" sz="2000" dirty="0"/>
              <a:t> t</a:t>
            </a:r>
            <a:r>
              <a:rPr lang="en-US" sz="2000" dirty="0"/>
              <a:t>he majority of the papers in the literature have used the following simplifying assumptions: </a:t>
            </a:r>
            <a:endParaRPr lang="it-IT" sz="2000" dirty="0"/>
          </a:p>
          <a:p>
            <a:pPr marL="342900" lvl="0" indent="-342900" algn="just">
              <a:buFont typeface="+mj-lt"/>
              <a:buAutoNum type="arabicPeriod"/>
            </a:pPr>
            <a:r>
              <a:rPr lang="en-US" sz="2000" dirty="0"/>
              <a:t>all packages are homogeneous  </a:t>
            </a:r>
            <a:endParaRPr lang="it-IT" sz="2000" dirty="0"/>
          </a:p>
          <a:p>
            <a:pPr marL="342900" lvl="0" indent="-342900" algn="just">
              <a:buFont typeface="+mj-lt"/>
              <a:buAutoNum type="arabicPeriod"/>
            </a:pPr>
            <a:r>
              <a:rPr lang="en-US" sz="2000" dirty="0"/>
              <a:t>the drone is capable of carrying a single package at a time </a:t>
            </a:r>
            <a:endParaRPr lang="it-IT" sz="2000" dirty="0"/>
          </a:p>
          <a:p>
            <a:pPr marL="342900" lvl="0" indent="-342900" algn="just">
              <a:buFont typeface="+mj-lt"/>
              <a:buAutoNum type="arabicPeriod"/>
            </a:pPr>
            <a:r>
              <a:rPr lang="en-US" sz="2000" dirty="0"/>
              <a:t>the battery life of a drone is a fixed amount of time, </a:t>
            </a:r>
          </a:p>
          <a:p>
            <a:pPr lvl="0" algn="just"/>
            <a:r>
              <a:rPr lang="en-US" sz="2000" dirty="0"/>
              <a:t>      not dependent on the weight of the package(s) it is carrying </a:t>
            </a:r>
            <a:endParaRPr lang="it-IT" sz="2000" dirty="0"/>
          </a:p>
        </p:txBody>
      </p:sp>
      <p:sp>
        <p:nvSpPr>
          <p:cNvPr id="3" name="CasellaDiTesto 2">
            <a:extLst>
              <a:ext uri="{FF2B5EF4-FFF2-40B4-BE49-F238E27FC236}">
                <a16:creationId xmlns:a16="http://schemas.microsoft.com/office/drawing/2014/main" id="{A5B64428-38EB-4DBB-A319-59F7CAAB24B5}"/>
              </a:ext>
            </a:extLst>
          </p:cNvPr>
          <p:cNvSpPr txBox="1"/>
          <p:nvPr/>
        </p:nvSpPr>
        <p:spPr>
          <a:xfrm>
            <a:off x="18959193" y="19520861"/>
            <a:ext cx="9519487" cy="13819168"/>
          </a:xfrm>
          <a:prstGeom prst="rect">
            <a:avLst/>
          </a:prstGeom>
          <a:noFill/>
        </p:spPr>
        <p:txBody>
          <a:bodyPr wrap="square" rtlCol="0">
            <a:spAutoFit/>
          </a:bodyPr>
          <a:lstStyle/>
          <a:p>
            <a:pPr algn="just"/>
            <a:r>
              <a:rPr lang="en-GB" sz="2800" b="1" dirty="0"/>
              <a:t>Literature on optimization approaches to drone applications</a:t>
            </a:r>
          </a:p>
          <a:p>
            <a:pPr algn="just"/>
            <a:r>
              <a:rPr lang="en-GB" sz="2000" dirty="0"/>
              <a:t>A literature review has been performed to obtain a comprehensive insight on the topic and to provide a summarizing scheme of the main papers which present methodological contribution and/or real problems where drones perform operations in cooperation with other vehicles. The considered papers tackle problems where drones and vehicles work in parallel with the same priority. Some papers not closely related to the main topic have been included for their interesting contribution to the general theme. The papers have been classified according to seven criteria: modelling, optimization model, algorithm, computational results/instance, drone task, vehicle task, coordination vehicle/drone. For each criteria some categories have been identified to better classify the paper.</a:t>
            </a:r>
            <a:endParaRPr lang="it-IT" sz="2000" dirty="0"/>
          </a:p>
          <a:p>
            <a:pPr algn="just"/>
            <a:endParaRPr lang="en-GB" sz="1000" b="1" dirty="0"/>
          </a:p>
          <a:p>
            <a:pPr algn="just"/>
            <a:r>
              <a:rPr lang="en-US" sz="2800" b="1" dirty="0"/>
              <a:t>A new approach to the Multi-Visit Drone Routing Problem</a:t>
            </a:r>
            <a:r>
              <a:rPr lang="en-US" sz="2800" dirty="0"/>
              <a:t> </a:t>
            </a:r>
          </a:p>
          <a:p>
            <a:pPr algn="just"/>
            <a:r>
              <a:rPr lang="en-US" sz="2000" dirty="0"/>
              <a:t>A new truck-and-drone delivery scheme that does not rely upon the classic assumptions, called Multi-Visit Drone Routing Problem (MVDRP), has been tackled (</a:t>
            </a:r>
            <a:r>
              <a:rPr lang="en-US" sz="2000" i="1" dirty="0" err="1"/>
              <a:t>Poikonen</a:t>
            </a:r>
            <a:r>
              <a:rPr lang="en-US" sz="2000" i="1" dirty="0"/>
              <a:t> et al. 2018</a:t>
            </a:r>
            <a:r>
              <a:rPr lang="en-US" sz="2000" dirty="0"/>
              <a:t>). The MVDRP scheme allows the drone to visit multiple customers consecutively without returning to the truck in between. Rather than using a fixed time limit for drone flight, it assumes the drone has a fixed energy capacity. Moreover, the scheme assumes that the amount of energy depletion depends on the sum of the weights of the packages the drone is carrying and on the direction of travel. The new approach takes explicitly into account the road network used by the truck. So, it defines the set of allowable drone launch/retrieval locations independently from the set of customer locations. </a:t>
            </a:r>
            <a:r>
              <a:rPr lang="en-US" sz="2000" i="1" dirty="0" err="1"/>
              <a:t>Poikonen</a:t>
            </a:r>
            <a:r>
              <a:rPr lang="en-US" sz="2000" i="1" dirty="0"/>
              <a:t> et al.</a:t>
            </a:r>
            <a:r>
              <a:rPr lang="en-US" sz="2000" dirty="0"/>
              <a:t> </a:t>
            </a:r>
            <a:r>
              <a:rPr lang="en-US" sz="2000" i="1" dirty="0"/>
              <a:t>2018</a:t>
            </a:r>
            <a:r>
              <a:rPr lang="en-US" sz="2000" dirty="0"/>
              <a:t> proposes a flexible solution heuristic, called RTS (Route-Transform-Shortest Path) to determine a solution to the MVDRP. This algorithm is based on the assumption that the only possible launch/retrieval locations are the road network vertices. To overcome this limitation, a new solution method has been developed.</a:t>
            </a:r>
            <a:endParaRPr lang="it-IT" sz="2000" dirty="0"/>
          </a:p>
          <a:p>
            <a:pPr algn="just"/>
            <a:br>
              <a:rPr lang="en-US" sz="1000" b="1" dirty="0"/>
            </a:br>
            <a:r>
              <a:rPr lang="en-US" sz="2800" b="1" dirty="0"/>
              <a:t>A Continuous Solution Method for the MVDRP</a:t>
            </a:r>
          </a:p>
          <a:p>
            <a:pPr algn="just"/>
            <a:r>
              <a:rPr lang="en-US" sz="2000" dirty="0"/>
              <a:t>A new method has been proposed based on a general framework devoted to determine potential interesting launch/retrieval location points along the road network edges used by the truck. In particular, it consists of two phases. In the first one, the road network edges are discretized, and more launch/retrieval locations are added to the network and a MVDRP solution is obtained using the RTS algorithm. This procedure is repeated until the truck route is the same in two successive solutions. </a:t>
            </a:r>
            <a:endParaRPr lang="it-IT" sz="2000" dirty="0"/>
          </a:p>
          <a:p>
            <a:pPr algn="just"/>
            <a:r>
              <a:rPr lang="en-US" sz="2000" dirty="0"/>
              <a:t>In the second phase, knowing the truck route and the set of customers served by the drone it is possible to reduce the completion time by carefully synchronizing truck and drone routes. Indeed, we exploit the flexibility of the drone route, which can move forward or backward between launch/retrieval locations in such a way that the truck’s waiting times are minimized.  This result is obtained solving a Mixed Integer Second Order Cone Programming (MISOCP) model to determine a solution where the total completion time is minimized allowing the drone to be launched/retrieved at any point from the truck route of the solution obtained in the first phase. </a:t>
            </a:r>
            <a:endParaRPr lang="it-IT" sz="2000" dirty="0"/>
          </a:p>
          <a:p>
            <a:pPr algn="just"/>
            <a:r>
              <a:rPr lang="en-US" sz="2000" dirty="0"/>
              <a:t>The first results show that our method is able to obtain solutions with a saving of 12%, on average, compared to the solutions obtained using the RTS algorithm. </a:t>
            </a:r>
            <a:endParaRPr lang="it-IT" sz="2000" dirty="0"/>
          </a:p>
        </p:txBody>
      </p:sp>
      <p:pic>
        <p:nvPicPr>
          <p:cNvPr id="14" name="Immagine 13">
            <a:extLst>
              <a:ext uri="{FF2B5EF4-FFF2-40B4-BE49-F238E27FC236}">
                <a16:creationId xmlns:a16="http://schemas.microsoft.com/office/drawing/2014/main" id="{65F7E966-BB59-45D2-A7DD-C43EA19C0C79}"/>
              </a:ext>
            </a:extLst>
          </p:cNvPr>
          <p:cNvPicPr>
            <a:picLocks noChangeAspect="1"/>
          </p:cNvPicPr>
          <p:nvPr/>
        </p:nvPicPr>
        <p:blipFill rotWithShape="1">
          <a:blip r:embed="rId8"/>
          <a:srcRect l="31494" t="17801" r="1962" b="16401"/>
          <a:stretch/>
        </p:blipFill>
        <p:spPr>
          <a:xfrm>
            <a:off x="1541446" y="21048210"/>
            <a:ext cx="7994676" cy="4446742"/>
          </a:xfrm>
          <a:prstGeom prst="rect">
            <a:avLst/>
          </a:prstGeom>
        </p:spPr>
      </p:pic>
      <p:pic>
        <p:nvPicPr>
          <p:cNvPr id="4" name="Immagine 3">
            <a:extLst>
              <a:ext uri="{FF2B5EF4-FFF2-40B4-BE49-F238E27FC236}">
                <a16:creationId xmlns:a16="http://schemas.microsoft.com/office/drawing/2014/main" id="{EE0D195B-FDA6-4D2F-8774-B86B9A766D0F}"/>
              </a:ext>
            </a:extLst>
          </p:cNvPr>
          <p:cNvPicPr>
            <a:picLocks noChangeAspect="1"/>
          </p:cNvPicPr>
          <p:nvPr/>
        </p:nvPicPr>
        <p:blipFill>
          <a:blip r:embed="rId9"/>
          <a:stretch>
            <a:fillRect/>
          </a:stretch>
        </p:blipFill>
        <p:spPr>
          <a:xfrm>
            <a:off x="1908424" y="27339487"/>
            <a:ext cx="5040000" cy="4847122"/>
          </a:xfrm>
          <a:prstGeom prst="rect">
            <a:avLst/>
          </a:prstGeom>
        </p:spPr>
      </p:pic>
      <p:pic>
        <p:nvPicPr>
          <p:cNvPr id="15" name="Immagine 14">
            <a:extLst>
              <a:ext uri="{FF2B5EF4-FFF2-40B4-BE49-F238E27FC236}">
                <a16:creationId xmlns:a16="http://schemas.microsoft.com/office/drawing/2014/main" id="{EB0B15BE-4E41-4587-AED4-B4246CB21891}"/>
              </a:ext>
            </a:extLst>
          </p:cNvPr>
          <p:cNvPicPr>
            <a:picLocks noChangeAspect="1"/>
          </p:cNvPicPr>
          <p:nvPr/>
        </p:nvPicPr>
        <p:blipFill>
          <a:blip r:embed="rId10"/>
          <a:stretch>
            <a:fillRect/>
          </a:stretch>
        </p:blipFill>
        <p:spPr>
          <a:xfrm>
            <a:off x="7308286" y="27339487"/>
            <a:ext cx="5040000" cy="4847122"/>
          </a:xfrm>
          <a:prstGeom prst="rect">
            <a:avLst/>
          </a:prstGeom>
        </p:spPr>
      </p:pic>
      <p:pic>
        <p:nvPicPr>
          <p:cNvPr id="16" name="Immagine 15">
            <a:extLst>
              <a:ext uri="{FF2B5EF4-FFF2-40B4-BE49-F238E27FC236}">
                <a16:creationId xmlns:a16="http://schemas.microsoft.com/office/drawing/2014/main" id="{C33B586A-C9BE-48F3-BA4C-EE69CF73BBB1}"/>
              </a:ext>
            </a:extLst>
          </p:cNvPr>
          <p:cNvPicPr>
            <a:picLocks noChangeAspect="1"/>
          </p:cNvPicPr>
          <p:nvPr/>
        </p:nvPicPr>
        <p:blipFill>
          <a:blip r:embed="rId11"/>
          <a:stretch>
            <a:fillRect/>
          </a:stretch>
        </p:blipFill>
        <p:spPr>
          <a:xfrm>
            <a:off x="12708148" y="27339487"/>
            <a:ext cx="5040000" cy="4847122"/>
          </a:xfrm>
          <a:prstGeom prst="rect">
            <a:avLst/>
          </a:prstGeom>
        </p:spPr>
      </p:pic>
      <p:sp>
        <p:nvSpPr>
          <p:cNvPr id="17" name="CasellaDiTesto 16">
            <a:extLst>
              <a:ext uri="{FF2B5EF4-FFF2-40B4-BE49-F238E27FC236}">
                <a16:creationId xmlns:a16="http://schemas.microsoft.com/office/drawing/2014/main" id="{4124CC43-60AA-4C35-9C75-16622EAFDC78}"/>
              </a:ext>
            </a:extLst>
          </p:cNvPr>
          <p:cNvSpPr txBox="1"/>
          <p:nvPr/>
        </p:nvSpPr>
        <p:spPr>
          <a:xfrm>
            <a:off x="3276576" y="32382048"/>
            <a:ext cx="2952328" cy="369332"/>
          </a:xfrm>
          <a:prstGeom prst="rect">
            <a:avLst/>
          </a:prstGeom>
          <a:noFill/>
        </p:spPr>
        <p:txBody>
          <a:bodyPr wrap="square" rtlCol="0">
            <a:spAutoFit/>
          </a:bodyPr>
          <a:lstStyle/>
          <a:p>
            <a:pPr algn="ctr"/>
            <a:r>
              <a:rPr lang="it-IT" dirty="0"/>
              <a:t>RTS </a:t>
            </a:r>
            <a:r>
              <a:rPr lang="it-IT" dirty="0" err="1"/>
              <a:t>solution</a:t>
            </a:r>
            <a:r>
              <a:rPr lang="it-IT" dirty="0"/>
              <a:t> – </a:t>
            </a:r>
            <a:r>
              <a:rPr lang="it-IT" dirty="0" err="1"/>
              <a:t>O.f</a:t>
            </a:r>
            <a:r>
              <a:rPr lang="it-IT" dirty="0"/>
              <a:t>. = 340.64</a:t>
            </a:r>
          </a:p>
        </p:txBody>
      </p:sp>
      <p:sp>
        <p:nvSpPr>
          <p:cNvPr id="21" name="CasellaDiTesto 20">
            <a:extLst>
              <a:ext uri="{FF2B5EF4-FFF2-40B4-BE49-F238E27FC236}">
                <a16:creationId xmlns:a16="http://schemas.microsoft.com/office/drawing/2014/main" id="{74A45ED5-8E2D-4302-9C93-4A1BD891BE5A}"/>
              </a:ext>
            </a:extLst>
          </p:cNvPr>
          <p:cNvSpPr txBox="1"/>
          <p:nvPr/>
        </p:nvSpPr>
        <p:spPr>
          <a:xfrm>
            <a:off x="13127341" y="32382048"/>
            <a:ext cx="4280534" cy="369332"/>
          </a:xfrm>
          <a:prstGeom prst="rect">
            <a:avLst/>
          </a:prstGeom>
          <a:noFill/>
        </p:spPr>
        <p:txBody>
          <a:bodyPr wrap="square" rtlCol="0">
            <a:spAutoFit/>
          </a:bodyPr>
          <a:lstStyle/>
          <a:p>
            <a:pPr algn="ctr"/>
            <a:r>
              <a:rPr lang="it-IT" dirty="0" err="1"/>
              <a:t>Proposed</a:t>
            </a:r>
            <a:r>
              <a:rPr lang="it-IT" dirty="0"/>
              <a:t> </a:t>
            </a:r>
            <a:r>
              <a:rPr lang="it-IT" dirty="0" err="1"/>
              <a:t>method</a:t>
            </a:r>
            <a:r>
              <a:rPr lang="it-IT" dirty="0"/>
              <a:t> </a:t>
            </a:r>
            <a:r>
              <a:rPr lang="it-IT" dirty="0" err="1"/>
              <a:t>solution</a:t>
            </a:r>
            <a:r>
              <a:rPr lang="it-IT" dirty="0"/>
              <a:t> – </a:t>
            </a:r>
            <a:r>
              <a:rPr lang="it-IT" dirty="0" err="1"/>
              <a:t>O.f</a:t>
            </a:r>
            <a:r>
              <a:rPr lang="it-IT" dirty="0"/>
              <a:t>. = 307.05</a:t>
            </a:r>
          </a:p>
        </p:txBody>
      </p:sp>
      <p:sp>
        <p:nvSpPr>
          <p:cNvPr id="22" name="CasellaDiTesto 21">
            <a:extLst>
              <a:ext uri="{FF2B5EF4-FFF2-40B4-BE49-F238E27FC236}">
                <a16:creationId xmlns:a16="http://schemas.microsoft.com/office/drawing/2014/main" id="{9B6ACC14-4354-416B-BB0A-4A4928C14E18}"/>
              </a:ext>
            </a:extLst>
          </p:cNvPr>
          <p:cNvSpPr txBox="1"/>
          <p:nvPr/>
        </p:nvSpPr>
        <p:spPr>
          <a:xfrm>
            <a:off x="7851768" y="32382048"/>
            <a:ext cx="3953036" cy="369332"/>
          </a:xfrm>
          <a:prstGeom prst="rect">
            <a:avLst/>
          </a:prstGeom>
          <a:noFill/>
        </p:spPr>
        <p:txBody>
          <a:bodyPr wrap="square" rtlCol="0">
            <a:spAutoFit/>
          </a:bodyPr>
          <a:lstStyle/>
          <a:p>
            <a:pPr algn="ctr"/>
            <a:r>
              <a:rPr lang="it-IT" dirty="0"/>
              <a:t>RTS + MISOCP </a:t>
            </a:r>
            <a:r>
              <a:rPr lang="it-IT" dirty="0" err="1"/>
              <a:t>solution</a:t>
            </a:r>
            <a:r>
              <a:rPr lang="it-IT" dirty="0"/>
              <a:t> – </a:t>
            </a:r>
            <a:r>
              <a:rPr lang="it-IT" dirty="0" err="1"/>
              <a:t>O.f</a:t>
            </a:r>
            <a:r>
              <a:rPr lang="it-IT" dirty="0"/>
              <a:t>. = 322.61</a:t>
            </a:r>
          </a:p>
        </p:txBody>
      </p:sp>
      <p:sp>
        <p:nvSpPr>
          <p:cNvPr id="18" name="CasellaDiTesto 17">
            <a:extLst>
              <a:ext uri="{FF2B5EF4-FFF2-40B4-BE49-F238E27FC236}">
                <a16:creationId xmlns:a16="http://schemas.microsoft.com/office/drawing/2014/main" id="{932FD062-AAED-4421-B306-3C7291A3664C}"/>
              </a:ext>
            </a:extLst>
          </p:cNvPr>
          <p:cNvSpPr txBox="1"/>
          <p:nvPr/>
        </p:nvSpPr>
        <p:spPr>
          <a:xfrm>
            <a:off x="1810912" y="39450216"/>
            <a:ext cx="26667768" cy="5755422"/>
          </a:xfrm>
          <a:prstGeom prst="rect">
            <a:avLst/>
          </a:prstGeom>
          <a:noFill/>
        </p:spPr>
        <p:txBody>
          <a:bodyPr wrap="square" rtlCol="0">
            <a:spAutoFit/>
          </a:bodyPr>
          <a:lstStyle/>
          <a:p>
            <a:endParaRPr lang="en-US" sz="3200" b="1" dirty="0"/>
          </a:p>
          <a:p>
            <a:r>
              <a:rPr lang="en-US" sz="3200" b="1" dirty="0"/>
              <a:t>Next year future activity developments</a:t>
            </a:r>
          </a:p>
          <a:p>
            <a:endParaRPr lang="it-IT" sz="2400" b="1" dirty="0"/>
          </a:p>
          <a:p>
            <a:r>
              <a:rPr lang="en-US" sz="2000" dirty="0"/>
              <a:t>Next year research will follow two main directions.</a:t>
            </a:r>
            <a:endParaRPr lang="it-IT" sz="2000" dirty="0"/>
          </a:p>
          <a:p>
            <a:endParaRPr lang="en-US" sz="2000" dirty="0"/>
          </a:p>
          <a:p>
            <a:r>
              <a:rPr lang="en-US" sz="2000" dirty="0"/>
              <a:t>The first one foresees the improvements of the proposed solution method, structured as follows:</a:t>
            </a:r>
            <a:endParaRPr lang="it-IT" sz="2000" dirty="0"/>
          </a:p>
          <a:p>
            <a:r>
              <a:rPr lang="en-US" sz="2000" dirty="0"/>
              <a:t>	- Improvements of the solution method code aimed to significantly reduce computational time;</a:t>
            </a:r>
            <a:endParaRPr lang="it-IT" sz="2000" dirty="0"/>
          </a:p>
          <a:p>
            <a:r>
              <a:rPr lang="en-US" sz="2000" dirty="0"/>
              <a:t>	- Extension of the method to the case where the truck could carry more than one drone;</a:t>
            </a:r>
            <a:endParaRPr lang="it-IT" sz="2000" dirty="0"/>
          </a:p>
          <a:p>
            <a:r>
              <a:rPr lang="en-US" sz="2000" dirty="0"/>
              <a:t>	- Evolution of the proposed heuristic in a metaheuristic framework.</a:t>
            </a:r>
            <a:endParaRPr lang="it-IT" sz="2000" dirty="0"/>
          </a:p>
          <a:p>
            <a:endParaRPr lang="en-US" sz="2000" dirty="0"/>
          </a:p>
          <a:p>
            <a:r>
              <a:rPr lang="en-US" sz="2000" dirty="0"/>
              <a:t>The second direction consists in exploring the research opportunities arising in Last Mile Logistics based on the amount of information coming from automated systems and smart technology. In particular, the future research can focus its attention on the impact on the total cost of the route balance of a fleet of vehicles in the classic Capacitated Vehicle Routing Problem.</a:t>
            </a:r>
            <a:endParaRPr lang="it-IT" sz="2000" dirty="0"/>
          </a:p>
          <a:p>
            <a:endParaRPr lang="en-US" sz="2000" dirty="0"/>
          </a:p>
          <a:p>
            <a:r>
              <a:rPr lang="en-US" sz="2000" dirty="0"/>
              <a:t>Finally, the research on drone applications in logistics and other application fields will be developed considering mixed-integer programming model and exact solution methods. The MILP formulations proposed in literature will be analyzed together with the proposed Branch-and-cut algorithms and the related valid inequalities. The approaches will be tested and compared on benchmark instances, evaluating the possibility to improve them in terms of  model formulation and solution algorithm.</a:t>
            </a:r>
            <a:endParaRPr lang="it-IT" sz="2000" dirty="0"/>
          </a:p>
          <a:p>
            <a:endParaRPr lang="en-US" sz="2000" dirty="0"/>
          </a:p>
          <a:p>
            <a:endParaRPr lang="it-IT" sz="2000" dirty="0"/>
          </a:p>
        </p:txBody>
      </p:sp>
      <p:sp>
        <p:nvSpPr>
          <p:cNvPr id="27" name="CasellaDiTesto 26">
            <a:extLst>
              <a:ext uri="{FF2B5EF4-FFF2-40B4-BE49-F238E27FC236}">
                <a16:creationId xmlns:a16="http://schemas.microsoft.com/office/drawing/2014/main" id="{7AA8E882-A412-46FB-B308-1AF92A8F1555}"/>
              </a:ext>
            </a:extLst>
          </p:cNvPr>
          <p:cNvSpPr txBox="1"/>
          <p:nvPr/>
        </p:nvSpPr>
        <p:spPr>
          <a:xfrm>
            <a:off x="11845528" y="26297853"/>
            <a:ext cx="4498575" cy="369332"/>
          </a:xfrm>
          <a:prstGeom prst="rect">
            <a:avLst/>
          </a:prstGeom>
          <a:noFill/>
        </p:spPr>
        <p:txBody>
          <a:bodyPr wrap="square" rtlCol="0">
            <a:spAutoFit/>
          </a:bodyPr>
          <a:lstStyle/>
          <a:p>
            <a:pPr algn="ctr"/>
            <a:r>
              <a:rPr lang="it-IT" dirty="0"/>
              <a:t>Flow-chart of the </a:t>
            </a:r>
            <a:r>
              <a:rPr lang="it-IT" dirty="0" err="1"/>
              <a:t>proposed</a:t>
            </a:r>
            <a:r>
              <a:rPr lang="it-IT" dirty="0"/>
              <a:t> </a:t>
            </a:r>
            <a:r>
              <a:rPr lang="it-IT" dirty="0" err="1"/>
              <a:t>solution</a:t>
            </a:r>
            <a:r>
              <a:rPr lang="it-IT" dirty="0"/>
              <a:t> </a:t>
            </a:r>
            <a:r>
              <a:rPr lang="it-IT" dirty="0" err="1"/>
              <a:t>method</a:t>
            </a:r>
            <a:endParaRPr lang="it-IT" dirty="0"/>
          </a:p>
        </p:txBody>
      </p:sp>
      <p:sp>
        <p:nvSpPr>
          <p:cNvPr id="26" name="CasellaDiTesto 25">
            <a:extLst>
              <a:ext uri="{FF2B5EF4-FFF2-40B4-BE49-F238E27FC236}">
                <a16:creationId xmlns:a16="http://schemas.microsoft.com/office/drawing/2014/main" id="{C0542FB9-7D23-4A6E-BE07-6D82BD0BEDDE}"/>
              </a:ext>
            </a:extLst>
          </p:cNvPr>
          <p:cNvSpPr txBox="1"/>
          <p:nvPr/>
        </p:nvSpPr>
        <p:spPr>
          <a:xfrm>
            <a:off x="3924648" y="25779189"/>
            <a:ext cx="3373788" cy="369332"/>
          </a:xfrm>
          <a:prstGeom prst="rect">
            <a:avLst/>
          </a:prstGeom>
          <a:noFill/>
        </p:spPr>
        <p:txBody>
          <a:bodyPr wrap="square" rtlCol="0">
            <a:spAutoFit/>
          </a:bodyPr>
          <a:lstStyle/>
          <a:p>
            <a:r>
              <a:rPr lang="it-IT" dirty="0"/>
              <a:t>Literature </a:t>
            </a:r>
            <a:r>
              <a:rPr lang="it-IT" dirty="0" err="1"/>
              <a:t>summarizing</a:t>
            </a:r>
            <a:r>
              <a:rPr lang="it-IT" dirty="0"/>
              <a:t> </a:t>
            </a:r>
            <a:r>
              <a:rPr lang="it-IT" dirty="0" err="1"/>
              <a:t>scheme</a:t>
            </a:r>
            <a:endParaRPr lang="it-IT" dirty="0"/>
          </a:p>
        </p:txBody>
      </p:sp>
      <p:sp>
        <p:nvSpPr>
          <p:cNvPr id="19" name="Rettangolo 18">
            <a:extLst>
              <a:ext uri="{FF2B5EF4-FFF2-40B4-BE49-F238E27FC236}">
                <a16:creationId xmlns:a16="http://schemas.microsoft.com/office/drawing/2014/main" id="{FD9CD3D8-E0AF-4412-A778-51090D28A75D}"/>
              </a:ext>
            </a:extLst>
          </p:cNvPr>
          <p:cNvSpPr/>
          <p:nvPr/>
        </p:nvSpPr>
        <p:spPr>
          <a:xfrm>
            <a:off x="14618570" y="16482606"/>
            <a:ext cx="15733014" cy="1015663"/>
          </a:xfrm>
          <a:prstGeom prst="rect">
            <a:avLst/>
          </a:prstGeom>
        </p:spPr>
        <p:txBody>
          <a:bodyPr wrap="square">
            <a:spAutoFit/>
          </a:bodyPr>
          <a:lstStyle/>
          <a:p>
            <a:pPr marL="457200" lvl="0" indent="-457200" algn="just">
              <a:buFont typeface="+mj-lt"/>
              <a:buAutoNum type="arabicPeriod" startAt="4"/>
            </a:pPr>
            <a:r>
              <a:rPr lang="en-US" sz="2000" dirty="0"/>
              <a:t>the set of allowable locations for launching/retrieving a drone from the truck coincides with the set of customer locations.</a:t>
            </a:r>
            <a:endParaRPr lang="it-IT" sz="2000" dirty="0"/>
          </a:p>
          <a:p>
            <a:pPr marL="342900" lvl="0" indent="-342900" algn="just">
              <a:buFont typeface="+mj-lt"/>
              <a:buAutoNum type="arabicPeriod" startAt="4"/>
            </a:pPr>
            <a:r>
              <a:rPr lang="it-IT" sz="2000" dirty="0"/>
              <a:t>a full network </a:t>
            </a:r>
            <a:r>
              <a:rPr lang="it-IT" sz="2000" dirty="0" err="1"/>
              <a:t>is</a:t>
            </a:r>
            <a:r>
              <a:rPr lang="it-IT" sz="2000" dirty="0"/>
              <a:t> </a:t>
            </a:r>
            <a:r>
              <a:rPr lang="it-IT" sz="2000" dirty="0" err="1"/>
              <a:t>built</a:t>
            </a:r>
            <a:r>
              <a:rPr lang="it-IT" sz="2000" dirty="0"/>
              <a:t> </a:t>
            </a:r>
            <a:r>
              <a:rPr lang="it-IT" sz="2000" dirty="0" err="1"/>
              <a:t>where</a:t>
            </a:r>
            <a:r>
              <a:rPr lang="it-IT" sz="2000" dirty="0"/>
              <a:t> the </a:t>
            </a:r>
            <a:r>
              <a:rPr lang="it-IT" sz="2000" dirty="0" err="1"/>
              <a:t>vertices</a:t>
            </a:r>
            <a:r>
              <a:rPr lang="it-IT" sz="2000" dirty="0"/>
              <a:t> are the customer </a:t>
            </a:r>
            <a:r>
              <a:rPr lang="it-IT" sz="2000" dirty="0" err="1"/>
              <a:t>locations</a:t>
            </a:r>
            <a:r>
              <a:rPr lang="it-IT" sz="2000" dirty="0"/>
              <a:t> </a:t>
            </a:r>
            <a:r>
              <a:rPr lang="it-IT" sz="2000" dirty="0" err="1"/>
              <a:t>linked</a:t>
            </a:r>
            <a:r>
              <a:rPr lang="it-IT" sz="2000" dirty="0"/>
              <a:t> by </a:t>
            </a:r>
            <a:r>
              <a:rPr lang="it-IT" sz="2000" dirty="0" err="1"/>
              <a:t>euclidean</a:t>
            </a:r>
            <a:r>
              <a:rPr lang="it-IT" sz="2000" dirty="0"/>
              <a:t> </a:t>
            </a:r>
            <a:r>
              <a:rPr lang="it-IT" sz="2000" dirty="0" err="1"/>
              <a:t>distance</a:t>
            </a:r>
            <a:r>
              <a:rPr lang="it-IT" sz="2000" dirty="0"/>
              <a:t> </a:t>
            </a:r>
            <a:r>
              <a:rPr lang="it-IT" sz="2000" dirty="0" err="1"/>
              <a:t>edges</a:t>
            </a:r>
            <a:endParaRPr lang="it-IT" sz="2000" dirty="0"/>
          </a:p>
          <a:p>
            <a:pPr marL="342900" lvl="0" indent="-342900" algn="just">
              <a:buFont typeface="+mj-lt"/>
              <a:buAutoNum type="arabicPeriod" startAt="4"/>
            </a:pPr>
            <a:r>
              <a:rPr lang="en-US" sz="2000" dirty="0"/>
              <a:t>the only possible drone launch/retrieval locations are the vertices of the defined network.</a:t>
            </a:r>
            <a:endParaRPr lang="it-IT" sz="2000" dirty="0"/>
          </a:p>
        </p:txBody>
      </p:sp>
      <p:pic>
        <p:nvPicPr>
          <p:cNvPr id="20" name="Picture 2" descr="http://opslab.dieti.unina.it/images/logo/LogoOPSLabSmall.jpg">
            <a:extLst>
              <a:ext uri="{FF2B5EF4-FFF2-40B4-BE49-F238E27FC236}">
                <a16:creationId xmlns:a16="http://schemas.microsoft.com/office/drawing/2014/main" id="{A5DD50AC-EE25-42B8-AF15-3E0FD6A0065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953792" y="39626325"/>
            <a:ext cx="1813616" cy="1563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408449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2238</TotalTime>
  <Words>1128</Words>
  <Application>Microsoft Office PowerPoint</Application>
  <PresentationFormat>Personalizzato</PresentationFormat>
  <Paragraphs>66</Paragraphs>
  <Slides>1</Slides>
  <Notes>1</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vt:i4>
      </vt:variant>
    </vt:vector>
  </HeadingPairs>
  <TitlesOfParts>
    <vt:vector size="4" baseType="lpstr">
      <vt:lpstr>Arial</vt:lpstr>
      <vt:lpstr>Calibri</vt:lpstr>
      <vt:lpstr>Tema di Office</vt:lpstr>
      <vt:lpstr>Adriano Masone Tutor: Antonio Sforza – co-Tutor: Luigi Paura XXXII Cycle - II year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Daniele</dc:creator>
  <cp:lastModifiedBy>Adriano Masone</cp:lastModifiedBy>
  <cp:revision>54</cp:revision>
  <dcterms:created xsi:type="dcterms:W3CDTF">2016-02-10T16:35:08Z</dcterms:created>
  <dcterms:modified xsi:type="dcterms:W3CDTF">2019-01-29T17:08:37Z</dcterms:modified>
</cp:coreProperties>
</file>