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6" r:id="rId4"/>
    <p:sldId id="279" r:id="rId5"/>
    <p:sldId id="282" r:id="rId6"/>
    <p:sldId id="284" r:id="rId7"/>
    <p:sldId id="286" r:id="rId8"/>
    <p:sldId id="261" r:id="rId9"/>
    <p:sldId id="259" r:id="rId10"/>
    <p:sldId id="263" r:id="rId11"/>
    <p:sldId id="266" r:id="rId12"/>
    <p:sldId id="269" r:id="rId13"/>
    <p:sldId id="260" r:id="rId14"/>
    <p:sldId id="274" r:id="rId15"/>
    <p:sldId id="275" r:id="rId16"/>
    <p:sldId id="289" r:id="rId17"/>
    <p:sldId id="281" r:id="rId18"/>
    <p:sldId id="290" r:id="rId19"/>
    <p:sldId id="288" r:id="rId20"/>
    <p:sldId id="273" r:id="rId21"/>
    <p:sldId id="272" r:id="rId22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5094" autoAdjust="0"/>
  </p:normalViewPr>
  <p:slideViewPr>
    <p:cSldViewPr>
      <p:cViewPr>
        <p:scale>
          <a:sx n="100" d="100"/>
          <a:sy n="100" d="100"/>
        </p:scale>
        <p:origin x="974" y="-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pPr/>
              <a:t>07/02/2018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Goodmorning</a:t>
            </a:r>
            <a:r>
              <a:rPr lang="it-IT" dirty="0"/>
              <a:t> </a:t>
            </a:r>
            <a:r>
              <a:rPr lang="it-IT" dirty="0" err="1"/>
              <a:t>I’m</a:t>
            </a:r>
            <a:r>
              <a:rPr lang="it-IT" dirty="0"/>
              <a:t> Adriano Masone i </a:t>
            </a:r>
            <a:r>
              <a:rPr lang="it-IT" dirty="0" err="1"/>
              <a:t>ll</a:t>
            </a:r>
            <a:r>
              <a:rPr lang="it-IT" dirty="0"/>
              <a:t> </a:t>
            </a:r>
            <a:r>
              <a:rPr lang="it-IT" dirty="0" err="1"/>
              <a:t>present</a:t>
            </a:r>
            <a:r>
              <a:rPr lang="it-IT" dirty="0"/>
              <a:t> a brief sketch of </a:t>
            </a:r>
            <a:r>
              <a:rPr lang="it-IT" dirty="0" err="1"/>
              <a:t>my</a:t>
            </a:r>
            <a:r>
              <a:rPr lang="it-IT" dirty="0"/>
              <a:t> first </a:t>
            </a:r>
            <a:r>
              <a:rPr lang="it-IT" dirty="0" err="1"/>
              <a:t>year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 with </a:t>
            </a:r>
            <a:r>
              <a:rPr lang="it-IT" dirty="0" err="1"/>
              <a:t>particular</a:t>
            </a:r>
            <a:r>
              <a:rPr lang="it-IT" dirty="0"/>
              <a:t> </a:t>
            </a:r>
            <a:r>
              <a:rPr lang="it-IT" dirty="0" err="1"/>
              <a:t>reference</a:t>
            </a:r>
            <a:r>
              <a:rPr lang="it-IT" dirty="0"/>
              <a:t> to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topics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815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 </a:t>
            </a:r>
            <a:r>
              <a:rPr lang="it-IT" dirty="0" err="1"/>
              <a:t>netwok</a:t>
            </a:r>
            <a:r>
              <a:rPr lang="it-IT" dirty="0"/>
              <a:t> </a:t>
            </a:r>
            <a:r>
              <a:rPr lang="it-IT" dirty="0" err="1"/>
              <a:t>representation</a:t>
            </a:r>
            <a:r>
              <a:rPr lang="it-IT" dirty="0"/>
              <a:t> can be </a:t>
            </a:r>
            <a:r>
              <a:rPr lang="it-IT" dirty="0" err="1"/>
              <a:t>adopted</a:t>
            </a:r>
            <a:r>
              <a:rPr lang="it-IT" dirty="0"/>
              <a:t> to </a:t>
            </a:r>
            <a:r>
              <a:rPr lang="it-IT" dirty="0" err="1"/>
              <a:t>allow</a:t>
            </a:r>
            <a:r>
              <a:rPr lang="it-IT" dirty="0"/>
              <a:t> a </a:t>
            </a:r>
            <a:r>
              <a:rPr lang="it-IT" dirty="0" err="1"/>
              <a:t>formultaion</a:t>
            </a:r>
            <a:r>
              <a:rPr lang="it-IT" dirty="0"/>
              <a:t> in </a:t>
            </a:r>
            <a:r>
              <a:rPr lang="it-IT" dirty="0" err="1"/>
              <a:t>terms</a:t>
            </a:r>
            <a:r>
              <a:rPr lang="it-IT" dirty="0"/>
              <a:t> of P-</a:t>
            </a:r>
            <a:r>
              <a:rPr lang="it-IT" dirty="0" err="1"/>
              <a:t>meian</a:t>
            </a:r>
            <a:endParaRPr lang="it-IT" dirty="0"/>
          </a:p>
          <a:p>
            <a:endParaRPr lang="it-IT" dirty="0"/>
          </a:p>
          <a:p>
            <a:r>
              <a:rPr lang="it-IT" dirty="0"/>
              <a:t>For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exploit a network </a:t>
            </a:r>
            <a:r>
              <a:rPr lang="it-IT" dirty="0" err="1"/>
              <a:t>representation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node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associated</a:t>
            </a:r>
            <a:r>
              <a:rPr lang="it-IT" dirty="0"/>
              <a:t> with a </a:t>
            </a:r>
            <a:r>
              <a:rPr lang="it-IT" dirty="0" err="1"/>
              <a:t>configuration</a:t>
            </a:r>
            <a:r>
              <a:rPr lang="it-IT" dirty="0"/>
              <a:t> an </a:t>
            </a:r>
            <a:r>
              <a:rPr lang="it-IT" dirty="0" err="1"/>
              <a:t>arc</a:t>
            </a:r>
            <a:r>
              <a:rPr lang="it-IT" dirty="0"/>
              <a:t> </a:t>
            </a:r>
            <a:r>
              <a:rPr lang="it-IT" dirty="0" err="1"/>
              <a:t>connects</a:t>
            </a:r>
            <a:r>
              <a:rPr lang="it-IT" dirty="0"/>
              <a:t> a </a:t>
            </a:r>
            <a:r>
              <a:rPr lang="it-IT" dirty="0" err="1"/>
              <a:t>node</a:t>
            </a:r>
            <a:r>
              <a:rPr lang="it-IT" dirty="0"/>
              <a:t> i and a </a:t>
            </a:r>
            <a:r>
              <a:rPr lang="it-IT" dirty="0" err="1"/>
              <a:t>node</a:t>
            </a:r>
            <a:r>
              <a:rPr lang="it-IT" dirty="0"/>
              <a:t> j </a:t>
            </a:r>
            <a:r>
              <a:rPr lang="it-IT" dirty="0" err="1"/>
              <a:t>iff</a:t>
            </a:r>
            <a:r>
              <a:rPr lang="it-IT" dirty="0"/>
              <a:t> the </a:t>
            </a:r>
            <a:r>
              <a:rPr lang="it-IT" dirty="0" err="1"/>
              <a:t>config</a:t>
            </a:r>
            <a:r>
              <a:rPr lang="it-IT" dirty="0"/>
              <a:t>. Si can </a:t>
            </a:r>
            <a:r>
              <a:rPr lang="it-IT" dirty="0" err="1"/>
              <a:t>replace</a:t>
            </a:r>
            <a:r>
              <a:rPr lang="it-IT" dirty="0"/>
              <a:t> </a:t>
            </a:r>
            <a:r>
              <a:rPr lang="it-IT" dirty="0" err="1"/>
              <a:t>Sj</a:t>
            </a:r>
            <a:r>
              <a:rPr lang="it-IT" dirty="0"/>
              <a:t> and the </a:t>
            </a:r>
            <a:r>
              <a:rPr lang="it-IT" dirty="0" err="1"/>
              <a:t>weight</a:t>
            </a:r>
            <a:r>
              <a:rPr lang="it-IT" dirty="0"/>
              <a:t> of the </a:t>
            </a:r>
            <a:r>
              <a:rPr lang="it-IT" dirty="0" err="1"/>
              <a:t>arc</a:t>
            </a:r>
            <a:r>
              <a:rPr lang="it-IT" dirty="0"/>
              <a:t> </a:t>
            </a:r>
            <a:r>
              <a:rPr lang="it-IT" dirty="0" err="1"/>
              <a:t>corresponds</a:t>
            </a:r>
            <a:r>
              <a:rPr lang="it-IT" dirty="0"/>
              <a:t> to the </a:t>
            </a:r>
            <a:r>
              <a:rPr lang="it-IT" dirty="0" err="1"/>
              <a:t>overcost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748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network </a:t>
            </a:r>
            <a:r>
              <a:rPr lang="it-IT" dirty="0" err="1"/>
              <a:t>representation</a:t>
            </a:r>
            <a:r>
              <a:rPr lang="it-IT" dirty="0"/>
              <a:t> </a:t>
            </a:r>
            <a:r>
              <a:rPr lang="it-IT" dirty="0" err="1"/>
              <a:t>allows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to formulate the ODMP </a:t>
            </a:r>
            <a:r>
              <a:rPr lang="it-IT" dirty="0" err="1"/>
              <a:t>as</a:t>
            </a:r>
            <a:r>
              <a:rPr lang="it-IT" dirty="0"/>
              <a:t> a P-</a:t>
            </a:r>
            <a:r>
              <a:rPr lang="it-IT" dirty="0" err="1"/>
              <a:t>median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known</a:t>
            </a:r>
            <a:r>
              <a:rPr lang="it-IT" dirty="0"/>
              <a:t> Net </a:t>
            </a:r>
            <a:r>
              <a:rPr lang="it-IT" dirty="0" err="1"/>
              <a:t>Fac</a:t>
            </a:r>
            <a:r>
              <a:rPr lang="it-IT" dirty="0"/>
              <a:t> </a:t>
            </a:r>
            <a:r>
              <a:rPr lang="it-IT" dirty="0" err="1"/>
              <a:t>Loc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proved</a:t>
            </a:r>
            <a:r>
              <a:rPr lang="it-IT" dirty="0"/>
              <a:t> to be NP-Hard in the 1979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90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develop</a:t>
            </a:r>
            <a:r>
              <a:rPr lang="it-IT" dirty="0"/>
              <a:t> a </a:t>
            </a:r>
            <a:r>
              <a:rPr lang="it-IT" dirty="0" err="1"/>
              <a:t>decomposition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</a:t>
            </a:r>
            <a:r>
              <a:rPr lang="it-IT" dirty="0" err="1"/>
              <a:t>method</a:t>
            </a:r>
            <a:r>
              <a:rPr lang="it-IT" dirty="0"/>
              <a:t> to tackle large scale </a:t>
            </a:r>
            <a:r>
              <a:rPr lang="it-IT" dirty="0" err="1"/>
              <a:t>instances</a:t>
            </a:r>
            <a:r>
              <a:rPr lang="it-IT" dirty="0"/>
              <a:t>. The </a:t>
            </a:r>
            <a:r>
              <a:rPr lang="it-IT" dirty="0" err="1"/>
              <a:t>method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the </a:t>
            </a:r>
            <a:r>
              <a:rPr lang="it-IT" dirty="0" err="1"/>
              <a:t>decomposition</a:t>
            </a:r>
            <a:r>
              <a:rPr lang="it-IT" dirty="0"/>
              <a:t> of the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in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smaller</a:t>
            </a:r>
            <a:r>
              <a:rPr lang="it-IT" dirty="0"/>
              <a:t> </a:t>
            </a:r>
            <a:r>
              <a:rPr lang="it-IT" dirty="0" err="1"/>
              <a:t>subproblems</a:t>
            </a:r>
            <a:r>
              <a:rPr lang="it-IT" dirty="0"/>
              <a:t>. The </a:t>
            </a:r>
            <a:r>
              <a:rPr lang="it-IT" dirty="0" err="1"/>
              <a:t>subproblems</a:t>
            </a:r>
            <a:r>
              <a:rPr lang="it-IT" dirty="0"/>
              <a:t> are </a:t>
            </a:r>
            <a:r>
              <a:rPr lang="it-IT" dirty="0" err="1"/>
              <a:t>solved</a:t>
            </a:r>
            <a:r>
              <a:rPr lang="it-IT" dirty="0"/>
              <a:t> by a </a:t>
            </a:r>
            <a:r>
              <a:rPr lang="it-IT" dirty="0" err="1"/>
              <a:t>lagrangian</a:t>
            </a:r>
            <a:r>
              <a:rPr lang="it-IT" dirty="0"/>
              <a:t> </a:t>
            </a:r>
            <a:r>
              <a:rPr lang="it-IT" dirty="0" err="1"/>
              <a:t>heuristic</a:t>
            </a:r>
            <a:r>
              <a:rPr lang="it-IT" dirty="0"/>
              <a:t>. </a:t>
            </a:r>
            <a:r>
              <a:rPr lang="it-IT" dirty="0" err="1"/>
              <a:t>Then</a:t>
            </a:r>
            <a:r>
              <a:rPr lang="it-IT" dirty="0"/>
              <a:t>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solutions</a:t>
            </a:r>
            <a:r>
              <a:rPr lang="it-IT" dirty="0"/>
              <a:t> are </a:t>
            </a:r>
            <a:r>
              <a:rPr lang="it-IT" dirty="0" err="1"/>
              <a:t>combined</a:t>
            </a:r>
            <a:r>
              <a:rPr lang="it-IT" dirty="0"/>
              <a:t> solving a multiple </a:t>
            </a:r>
            <a:r>
              <a:rPr lang="it-IT" dirty="0" err="1"/>
              <a:t>choice</a:t>
            </a:r>
            <a:r>
              <a:rPr lang="it-IT" dirty="0"/>
              <a:t> </a:t>
            </a:r>
            <a:r>
              <a:rPr lang="it-IT" dirty="0" err="1"/>
              <a:t>knapsack</a:t>
            </a:r>
            <a:r>
              <a:rPr lang="it-IT" dirty="0"/>
              <a:t> model to </a:t>
            </a:r>
            <a:r>
              <a:rPr lang="it-IT" dirty="0" err="1"/>
              <a:t>obtain</a:t>
            </a:r>
            <a:r>
              <a:rPr lang="it-IT" dirty="0"/>
              <a:t> the </a:t>
            </a:r>
            <a:r>
              <a:rPr lang="it-IT" dirty="0" err="1"/>
              <a:t>solution</a:t>
            </a:r>
            <a:r>
              <a:rPr lang="it-IT" dirty="0"/>
              <a:t> of the </a:t>
            </a:r>
            <a:r>
              <a:rPr lang="it-IT" dirty="0" err="1"/>
              <a:t>whole</a:t>
            </a:r>
            <a:r>
              <a:rPr lang="it-IT" dirty="0"/>
              <a:t> p-</a:t>
            </a:r>
            <a:r>
              <a:rPr lang="it-IT" dirty="0" err="1"/>
              <a:t>median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995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930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Obviously</a:t>
            </a:r>
            <a:r>
              <a:rPr lang="it-IT" dirty="0"/>
              <a:t> the </a:t>
            </a:r>
            <a:r>
              <a:rPr lang="it-IT" dirty="0" err="1"/>
              <a:t>real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some </a:t>
            </a:r>
            <a:r>
              <a:rPr lang="it-IT" dirty="0" err="1"/>
              <a:t>pecularities</a:t>
            </a:r>
            <a:r>
              <a:rPr lang="it-IT" dirty="0"/>
              <a:t>. </a:t>
            </a:r>
            <a:r>
              <a:rPr lang="it-IT" dirty="0" err="1"/>
              <a:t>Indeed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slide </a:t>
            </a:r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time slot k-1 k k+1. </a:t>
            </a:r>
            <a:r>
              <a:rPr lang="it-IT" dirty="0" err="1"/>
              <a:t>Within</a:t>
            </a:r>
            <a:r>
              <a:rPr lang="it-IT" dirty="0"/>
              <a:t> a time-slot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synchonization</a:t>
            </a:r>
            <a:r>
              <a:rPr lang="it-IT" dirty="0"/>
              <a:t> time and a transmission time. </a:t>
            </a:r>
            <a:r>
              <a:rPr lang="it-IT" dirty="0" err="1"/>
              <a:t>Assigning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vehicle</a:t>
            </a:r>
            <a:r>
              <a:rPr lang="it-IT" dirty="0"/>
              <a:t> to </a:t>
            </a:r>
            <a:r>
              <a:rPr lang="it-IT" dirty="0" err="1"/>
              <a:t>two</a:t>
            </a:r>
            <a:r>
              <a:rPr lang="it-IT" dirty="0"/>
              <a:t> consecutive time-</a:t>
            </a:r>
            <a:r>
              <a:rPr lang="it-IT" dirty="0" err="1"/>
              <a:t>slots</a:t>
            </a:r>
            <a:r>
              <a:rPr lang="it-IT" dirty="0"/>
              <a:t> </a:t>
            </a:r>
            <a:r>
              <a:rPr lang="it-IT" dirty="0" err="1"/>
              <a:t>allows</a:t>
            </a:r>
            <a:r>
              <a:rPr lang="it-IT" dirty="0"/>
              <a:t> to </a:t>
            </a:r>
            <a:r>
              <a:rPr lang="it-IT" dirty="0" err="1"/>
              <a:t>transmit</a:t>
            </a:r>
            <a:r>
              <a:rPr lang="it-IT" dirty="0"/>
              <a:t> the data </a:t>
            </a:r>
            <a:r>
              <a:rPr lang="it-IT" dirty="0" err="1"/>
              <a:t>also</a:t>
            </a:r>
            <a:r>
              <a:rPr lang="it-IT" dirty="0"/>
              <a:t> in the </a:t>
            </a:r>
            <a:r>
              <a:rPr lang="it-IT" dirty="0" err="1"/>
              <a:t>synchronization</a:t>
            </a:r>
            <a:r>
              <a:rPr lang="it-IT" dirty="0"/>
              <a:t> time with a </a:t>
            </a:r>
            <a:r>
              <a:rPr lang="it-IT" dirty="0" err="1"/>
              <a:t>throughput</a:t>
            </a:r>
            <a:r>
              <a:rPr lang="it-IT" dirty="0"/>
              <a:t> gain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73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few</a:t>
            </a:r>
            <a:r>
              <a:rPr lang="it-IT" dirty="0"/>
              <a:t> information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my</a:t>
            </a:r>
            <a:r>
              <a:rPr lang="it-IT" dirty="0"/>
              <a:t> background</a:t>
            </a:r>
            <a:br>
              <a:rPr lang="it-IT" dirty="0"/>
            </a:br>
            <a:r>
              <a:rPr lang="it-IT" dirty="0"/>
              <a:t>I </a:t>
            </a:r>
            <a:r>
              <a:rPr lang="it-IT" dirty="0" err="1"/>
              <a:t>graduated</a:t>
            </a:r>
            <a:r>
              <a:rPr lang="it-IT" dirty="0"/>
              <a:t> in Management Engineering</a:t>
            </a:r>
          </a:p>
          <a:p>
            <a:r>
              <a:rPr lang="it-IT" dirty="0"/>
              <a:t>My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 are </a:t>
            </a:r>
            <a:r>
              <a:rPr lang="it-IT" dirty="0" err="1"/>
              <a:t>done</a:t>
            </a:r>
            <a:r>
              <a:rPr lang="it-IT" dirty="0"/>
              <a:t> </a:t>
            </a:r>
            <a:r>
              <a:rPr lang="it-IT" i="1" u="none" dirty="0" err="1">
                <a:solidFill>
                  <a:srgbClr val="FF0000"/>
                </a:solidFill>
              </a:rPr>
              <a:t>within</a:t>
            </a:r>
            <a:r>
              <a:rPr lang="it-IT" i="1" u="none" dirty="0">
                <a:solidFill>
                  <a:srgbClr val="FF0000"/>
                </a:solidFill>
              </a:rPr>
              <a:t> </a:t>
            </a:r>
            <a:r>
              <a:rPr lang="it-IT" dirty="0" err="1"/>
              <a:t>two</a:t>
            </a:r>
            <a:r>
              <a:rPr lang="it-IT" dirty="0"/>
              <a:t> DIETI </a:t>
            </a:r>
            <a:r>
              <a:rPr lang="it-IT" dirty="0" err="1"/>
              <a:t>groups</a:t>
            </a:r>
            <a:r>
              <a:rPr lang="it-IT" dirty="0"/>
              <a:t> OPS Lab and FLY</a:t>
            </a:r>
          </a:p>
          <a:p>
            <a:r>
              <a:rPr lang="it-IT" dirty="0" err="1"/>
              <a:t>Moreover</a:t>
            </a:r>
            <a:r>
              <a:rPr lang="it-IT" dirty="0"/>
              <a:t> I </a:t>
            </a:r>
            <a:r>
              <a:rPr lang="it-IT" dirty="0" err="1"/>
              <a:t>cooperated</a:t>
            </a:r>
            <a:r>
              <a:rPr lang="it-IT" dirty="0"/>
              <a:t> with I. </a:t>
            </a:r>
            <a:r>
              <a:rPr lang="it-IT" dirty="0" err="1"/>
              <a:t>Vasy</a:t>
            </a:r>
            <a:r>
              <a:rPr lang="it-IT" dirty="0"/>
              <a:t> and A. </a:t>
            </a:r>
            <a:r>
              <a:rPr lang="it-IT" dirty="0" err="1"/>
              <a:t>Ush</a:t>
            </a:r>
            <a:r>
              <a:rPr lang="it-IT" dirty="0"/>
              <a:t> From the </a:t>
            </a:r>
            <a:r>
              <a:rPr lang="it-IT" i="1" u="none" dirty="0"/>
              <a:t>Russian </a:t>
            </a:r>
            <a:r>
              <a:rPr lang="it-IT" i="1" u="none" dirty="0" err="1"/>
              <a:t>accademy</a:t>
            </a:r>
            <a:r>
              <a:rPr lang="it-IT" i="1" u="none" dirty="0"/>
              <a:t> of </a:t>
            </a:r>
            <a:r>
              <a:rPr lang="it-IT" i="1" u="none" dirty="0" err="1"/>
              <a:t>sciences</a:t>
            </a:r>
            <a:endParaRPr lang="it-IT" i="1" u="none" dirty="0"/>
          </a:p>
          <a:p>
            <a:r>
              <a:rPr lang="it-IT" dirty="0"/>
              <a:t>My </a:t>
            </a:r>
            <a:r>
              <a:rPr lang="it-IT" dirty="0" err="1"/>
              <a:t>fellowship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granted</a:t>
            </a:r>
            <a:r>
              <a:rPr lang="it-IT" dirty="0"/>
              <a:t> by CNIT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7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first </a:t>
            </a:r>
            <a:r>
              <a:rPr lang="it-IT" dirty="0" err="1"/>
              <a:t>topic</a:t>
            </a:r>
            <a:r>
              <a:rPr lang="it-IT" dirty="0"/>
              <a:t> of </a:t>
            </a:r>
            <a:r>
              <a:rPr lang="it-IT" dirty="0" err="1"/>
              <a:t>interest</a:t>
            </a:r>
            <a:r>
              <a:rPr lang="it-IT" dirty="0"/>
              <a:t> of </a:t>
            </a:r>
            <a:r>
              <a:rPr lang="it-IT" dirty="0" err="1"/>
              <a:t>my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activity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i="1" dirty="0" err="1"/>
              <a:t>related</a:t>
            </a:r>
            <a:r>
              <a:rPr lang="it-IT" i="1" dirty="0"/>
              <a:t> to</a:t>
            </a:r>
            <a:r>
              <a:rPr lang="it-IT" dirty="0"/>
              <a:t> data </a:t>
            </a:r>
            <a:r>
              <a:rPr lang="it-IT" dirty="0" err="1"/>
              <a:t>throughput</a:t>
            </a:r>
            <a:r>
              <a:rPr lang="it-IT" dirty="0"/>
              <a:t> </a:t>
            </a:r>
            <a:r>
              <a:rPr lang="it-IT" dirty="0" err="1"/>
              <a:t>optimization</a:t>
            </a:r>
            <a:r>
              <a:rPr lang="it-IT" dirty="0"/>
              <a:t> for </a:t>
            </a:r>
            <a:r>
              <a:rPr lang="it-IT" dirty="0" err="1"/>
              <a:t>vehicle</a:t>
            </a:r>
            <a:r>
              <a:rPr lang="it-IT" dirty="0"/>
              <a:t> to </a:t>
            </a:r>
            <a:r>
              <a:rPr lang="it-IT" dirty="0" err="1"/>
              <a:t>infrastructure</a:t>
            </a:r>
            <a:r>
              <a:rPr lang="it-IT" dirty="0"/>
              <a:t> </a:t>
            </a:r>
            <a:r>
              <a:rPr lang="it-IT" dirty="0" err="1"/>
              <a:t>communications</a:t>
            </a:r>
            <a:r>
              <a:rPr lang="it-IT" dirty="0"/>
              <a:t>. 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arises</a:t>
            </a:r>
            <a:r>
              <a:rPr lang="it-IT" dirty="0"/>
              <a:t> from the </a:t>
            </a:r>
            <a:r>
              <a:rPr lang="it-IT" dirty="0" err="1"/>
              <a:t>possibility</a:t>
            </a:r>
            <a:r>
              <a:rPr lang="it-IT" dirty="0"/>
              <a:t> to use </a:t>
            </a:r>
            <a:r>
              <a:rPr lang="it-IT" dirty="0" err="1"/>
              <a:t>vehicle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mules</a:t>
            </a:r>
            <a:r>
              <a:rPr lang="it-IT" dirty="0"/>
              <a:t> to </a:t>
            </a:r>
            <a:r>
              <a:rPr lang="it-IT" dirty="0" err="1"/>
              <a:t>transmit</a:t>
            </a:r>
            <a:r>
              <a:rPr lang="it-IT" dirty="0"/>
              <a:t> the data in </a:t>
            </a:r>
            <a:r>
              <a:rPr lang="it-IT" dirty="0" err="1"/>
              <a:t>MMWave</a:t>
            </a:r>
            <a:r>
              <a:rPr lang="it-IT" dirty="0"/>
              <a:t> and </a:t>
            </a:r>
            <a:r>
              <a:rPr lang="it-IT" dirty="0" err="1"/>
              <a:t>Thz</a:t>
            </a:r>
            <a:r>
              <a:rPr lang="it-IT" dirty="0"/>
              <a:t> </a:t>
            </a:r>
            <a:r>
              <a:rPr lang="it-IT" dirty="0" err="1"/>
              <a:t>frequencies</a:t>
            </a:r>
            <a:r>
              <a:rPr lang="it-IT" dirty="0"/>
              <a:t> to a SDBS. In </a:t>
            </a:r>
            <a:r>
              <a:rPr lang="it-IT" dirty="0" err="1"/>
              <a:t>particular</a:t>
            </a:r>
            <a:r>
              <a:rPr lang="it-IT" dirty="0"/>
              <a:t>, </a:t>
            </a:r>
            <a:r>
              <a:rPr lang="it-IT" dirty="0" err="1"/>
              <a:t>since</a:t>
            </a:r>
            <a:r>
              <a:rPr lang="it-IT" dirty="0"/>
              <a:t> one </a:t>
            </a:r>
            <a:r>
              <a:rPr lang="it-IT" dirty="0" err="1"/>
              <a:t>vehicle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time can </a:t>
            </a:r>
            <a:r>
              <a:rPr lang="it-IT" dirty="0" err="1"/>
              <a:t>transmit</a:t>
            </a:r>
            <a:r>
              <a:rPr lang="it-IT" dirty="0"/>
              <a:t> data to a SDBS,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multiple </a:t>
            </a:r>
            <a:r>
              <a:rPr lang="it-IT" dirty="0" err="1"/>
              <a:t>vehicles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assign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time </a:t>
            </a:r>
            <a:r>
              <a:rPr lang="it-IT" dirty="0" err="1"/>
              <a:t>slots</a:t>
            </a:r>
            <a:r>
              <a:rPr lang="it-IT" dirty="0"/>
              <a:t>.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assignment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r>
              <a:rPr lang="it-IT" dirty="0"/>
              <a:t> of </a:t>
            </a:r>
            <a:r>
              <a:rPr lang="it-IT" dirty="0" err="1"/>
              <a:t>vehicles</a:t>
            </a:r>
            <a:r>
              <a:rPr lang="it-IT" dirty="0"/>
              <a:t> to time </a:t>
            </a:r>
            <a:r>
              <a:rPr lang="it-IT" dirty="0" err="1"/>
              <a:t>slots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in a </a:t>
            </a:r>
            <a:r>
              <a:rPr lang="it-IT" dirty="0" err="1"/>
              <a:t>different</a:t>
            </a:r>
            <a:r>
              <a:rPr lang="it-IT" dirty="0"/>
              <a:t> data </a:t>
            </a:r>
            <a:r>
              <a:rPr lang="it-IT" dirty="0" err="1"/>
              <a:t>thorughput</a:t>
            </a:r>
            <a:r>
              <a:rPr lang="it-IT" dirty="0"/>
              <a:t>. The </a:t>
            </a:r>
            <a:r>
              <a:rPr lang="it-IT" b="1" dirty="0">
                <a:solidFill>
                  <a:srgbClr val="FF0000"/>
                </a:solidFill>
              </a:rPr>
              <a:t>Data </a:t>
            </a:r>
            <a:r>
              <a:rPr lang="it-IT" b="1" dirty="0" err="1">
                <a:solidFill>
                  <a:srgbClr val="FF0000"/>
                </a:solidFill>
              </a:rPr>
              <a:t>Throughput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Optimization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problem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 err="1"/>
              <a:t>consists</a:t>
            </a:r>
            <a:r>
              <a:rPr lang="it-IT" dirty="0"/>
              <a:t> in </a:t>
            </a:r>
            <a:r>
              <a:rPr lang="it-IT" dirty="0" err="1"/>
              <a:t>finding</a:t>
            </a:r>
            <a:r>
              <a:rPr lang="it-IT" dirty="0"/>
              <a:t> the </a:t>
            </a:r>
            <a:r>
              <a:rPr lang="it-IT" dirty="0" err="1"/>
              <a:t>sequence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maximizes</a:t>
            </a:r>
            <a:r>
              <a:rPr lang="it-IT" dirty="0"/>
              <a:t> the data </a:t>
            </a:r>
            <a:r>
              <a:rPr lang="it-IT" dirty="0" err="1"/>
              <a:t>throughput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012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Considering</a:t>
            </a:r>
            <a:r>
              <a:rPr lang="it-IT" dirty="0"/>
              <a:t> the </a:t>
            </a:r>
            <a:r>
              <a:rPr lang="it-IT" dirty="0" err="1"/>
              <a:t>vehicles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agents and time </a:t>
            </a:r>
            <a:r>
              <a:rPr lang="it-IT" dirty="0" err="1"/>
              <a:t>slots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i="1" dirty="0" err="1"/>
              <a:t>tasks</a:t>
            </a:r>
            <a:r>
              <a:rPr lang="it-IT" i="1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to formulate the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gap. </a:t>
            </a:r>
          </a:p>
          <a:p>
            <a:r>
              <a:rPr lang="it-IT" dirty="0"/>
              <a:t>V </a:t>
            </a:r>
            <a:r>
              <a:rPr lang="it-IT" dirty="0" err="1"/>
              <a:t>will</a:t>
            </a:r>
            <a:r>
              <a:rPr lang="it-IT" dirty="0"/>
              <a:t> be the set of </a:t>
            </a:r>
            <a:r>
              <a:rPr lang="it-IT" dirty="0" err="1"/>
              <a:t>vehicles</a:t>
            </a:r>
            <a:r>
              <a:rPr lang="it-IT" dirty="0"/>
              <a:t> T the set of time-</a:t>
            </a:r>
            <a:r>
              <a:rPr lang="it-IT" dirty="0" err="1"/>
              <a:t>slots</a:t>
            </a:r>
            <a:r>
              <a:rPr lang="it-IT" dirty="0"/>
              <a:t> and </a:t>
            </a:r>
            <a:r>
              <a:rPr lang="it-IT" dirty="0" err="1"/>
              <a:t>Dik</a:t>
            </a:r>
            <a:r>
              <a:rPr lang="it-IT" dirty="0"/>
              <a:t> the </a:t>
            </a:r>
            <a:r>
              <a:rPr lang="it-IT" dirty="0" err="1"/>
              <a:t>transmittable</a:t>
            </a:r>
            <a:r>
              <a:rPr lang="it-IT" dirty="0"/>
              <a:t> data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43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Obviously</a:t>
            </a:r>
            <a:r>
              <a:rPr lang="it-IT" dirty="0"/>
              <a:t> the </a:t>
            </a:r>
            <a:r>
              <a:rPr lang="it-IT" dirty="0" err="1"/>
              <a:t>real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some </a:t>
            </a:r>
            <a:r>
              <a:rPr lang="it-IT" dirty="0" err="1"/>
              <a:t>pecularities</a:t>
            </a:r>
            <a:r>
              <a:rPr lang="it-IT" dirty="0"/>
              <a:t>. </a:t>
            </a:r>
            <a:r>
              <a:rPr lang="it-IT" dirty="0" err="1"/>
              <a:t>Indeed</a:t>
            </a:r>
            <a:r>
              <a:rPr lang="it-IT" dirty="0"/>
              <a:t> In </a:t>
            </a:r>
            <a:r>
              <a:rPr lang="it-IT" dirty="0" err="1"/>
              <a:t>this</a:t>
            </a:r>
            <a:r>
              <a:rPr lang="it-IT" dirty="0"/>
              <a:t> slide </a:t>
            </a:r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see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time slot k-1 k k+1. </a:t>
            </a:r>
            <a:r>
              <a:rPr lang="it-IT" dirty="0" err="1"/>
              <a:t>Within</a:t>
            </a:r>
            <a:r>
              <a:rPr lang="it-IT" dirty="0"/>
              <a:t> a time-slot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synchonization</a:t>
            </a:r>
            <a:r>
              <a:rPr lang="it-IT" dirty="0"/>
              <a:t> time and a transmission time. </a:t>
            </a:r>
            <a:r>
              <a:rPr lang="it-IT" dirty="0" err="1"/>
              <a:t>Assigning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vehicle</a:t>
            </a:r>
            <a:r>
              <a:rPr lang="it-IT" dirty="0"/>
              <a:t> to </a:t>
            </a:r>
            <a:r>
              <a:rPr lang="it-IT" dirty="0" err="1"/>
              <a:t>two</a:t>
            </a:r>
            <a:r>
              <a:rPr lang="it-IT" dirty="0"/>
              <a:t> consecutive time-</a:t>
            </a:r>
            <a:r>
              <a:rPr lang="it-IT" dirty="0" err="1"/>
              <a:t>slots</a:t>
            </a:r>
            <a:r>
              <a:rPr lang="it-IT" dirty="0"/>
              <a:t> </a:t>
            </a:r>
            <a:r>
              <a:rPr lang="it-IT" dirty="0" err="1"/>
              <a:t>allows</a:t>
            </a:r>
            <a:r>
              <a:rPr lang="it-IT" dirty="0"/>
              <a:t> to </a:t>
            </a:r>
            <a:r>
              <a:rPr lang="it-IT" dirty="0" err="1"/>
              <a:t>transmit</a:t>
            </a:r>
            <a:r>
              <a:rPr lang="it-IT" dirty="0"/>
              <a:t> the data </a:t>
            </a:r>
            <a:r>
              <a:rPr lang="it-IT" dirty="0" err="1"/>
              <a:t>also</a:t>
            </a:r>
            <a:r>
              <a:rPr lang="it-IT" dirty="0"/>
              <a:t> in the </a:t>
            </a:r>
            <a:r>
              <a:rPr lang="it-IT" dirty="0" err="1"/>
              <a:t>synchronization</a:t>
            </a:r>
            <a:r>
              <a:rPr lang="it-IT" dirty="0"/>
              <a:t> time with a </a:t>
            </a:r>
            <a:r>
              <a:rPr lang="it-IT" dirty="0" err="1"/>
              <a:t>throughput</a:t>
            </a:r>
            <a:r>
              <a:rPr lang="it-IT" dirty="0"/>
              <a:t> gain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33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Another</a:t>
            </a:r>
            <a:r>
              <a:rPr lang="it-IT" dirty="0"/>
              <a:t> </a:t>
            </a:r>
            <a:r>
              <a:rPr lang="it-IT" dirty="0" err="1"/>
              <a:t>peculiarities</a:t>
            </a:r>
            <a:r>
              <a:rPr lang="it-IT" dirty="0"/>
              <a:t> of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constraint</a:t>
            </a:r>
            <a:r>
              <a:rPr lang="it-IT" dirty="0"/>
              <a:t> of the total data </a:t>
            </a:r>
            <a:r>
              <a:rPr lang="it-IT" dirty="0" err="1"/>
              <a:t>transmitted</a:t>
            </a:r>
            <a:r>
              <a:rPr lang="it-IT" dirty="0"/>
              <a:t> by a single </a:t>
            </a:r>
            <a:r>
              <a:rPr lang="it-IT" dirty="0" err="1"/>
              <a:t>vehicle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49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generalized</a:t>
            </a:r>
            <a:r>
              <a:rPr lang="it-IT" dirty="0"/>
              <a:t> </a:t>
            </a:r>
            <a:r>
              <a:rPr lang="it-IT" dirty="0" err="1"/>
              <a:t>assignment</a:t>
            </a:r>
            <a:r>
              <a:rPr lang="it-IT" dirty="0"/>
              <a:t> can be integrate with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peculiarities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taken</a:t>
            </a:r>
            <a:r>
              <a:rPr lang="it-IT" dirty="0"/>
              <a:t> in account  </a:t>
            </a:r>
            <a:r>
              <a:rPr lang="it-IT" dirty="0" err="1"/>
              <a:t>leading</a:t>
            </a:r>
            <a:r>
              <a:rPr lang="it-IT" dirty="0"/>
              <a:t> to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final</a:t>
            </a:r>
            <a:r>
              <a:rPr lang="it-IT" dirty="0"/>
              <a:t> model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returns</a:t>
            </a:r>
            <a:r>
              <a:rPr lang="it-IT" dirty="0"/>
              <a:t> the </a:t>
            </a:r>
            <a:r>
              <a:rPr lang="it-IT" dirty="0" err="1"/>
              <a:t>optimal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of </a:t>
            </a:r>
            <a:r>
              <a:rPr lang="it-IT" dirty="0" err="1"/>
              <a:t>instances</a:t>
            </a:r>
            <a:r>
              <a:rPr lang="it-IT" dirty="0"/>
              <a:t> made up of </a:t>
            </a:r>
            <a:r>
              <a:rPr lang="it-IT" dirty="0" err="1"/>
              <a:t>hundreds</a:t>
            </a:r>
            <a:r>
              <a:rPr lang="it-IT" dirty="0"/>
              <a:t> </a:t>
            </a:r>
            <a:r>
              <a:rPr lang="it-IT" dirty="0" err="1"/>
              <a:t>vehicles</a:t>
            </a:r>
            <a:r>
              <a:rPr lang="it-IT" dirty="0"/>
              <a:t> and </a:t>
            </a:r>
            <a:r>
              <a:rPr lang="it-IT" dirty="0" err="1"/>
              <a:t>hundreds</a:t>
            </a:r>
            <a:r>
              <a:rPr lang="it-IT" dirty="0"/>
              <a:t> of time-</a:t>
            </a:r>
            <a:r>
              <a:rPr lang="it-IT" dirty="0" err="1"/>
              <a:t>slots</a:t>
            </a:r>
            <a:r>
              <a:rPr lang="it-IT" dirty="0"/>
              <a:t> in </a:t>
            </a:r>
            <a:r>
              <a:rPr lang="it-IT" dirty="0" err="1"/>
              <a:t>few</a:t>
            </a:r>
            <a:r>
              <a:rPr lang="it-IT" dirty="0"/>
              <a:t> seconds solving </a:t>
            </a:r>
            <a:r>
              <a:rPr lang="it-IT" dirty="0" err="1"/>
              <a:t>it</a:t>
            </a:r>
            <a:r>
              <a:rPr lang="it-IT" dirty="0"/>
              <a:t> by a commercial </a:t>
            </a:r>
            <a:r>
              <a:rPr lang="it-IT" dirty="0" err="1"/>
              <a:t>optimization</a:t>
            </a:r>
            <a:r>
              <a:rPr lang="it-IT" dirty="0"/>
              <a:t> solver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39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second </a:t>
            </a:r>
            <a:r>
              <a:rPr lang="it-IT" dirty="0" err="1"/>
              <a:t>topic</a:t>
            </a:r>
            <a:r>
              <a:rPr lang="it-IT" dirty="0"/>
              <a:t> of </a:t>
            </a:r>
            <a:r>
              <a:rPr lang="it-IT" dirty="0" err="1"/>
              <a:t>interest</a:t>
            </a:r>
            <a:r>
              <a:rPr lang="it-IT" dirty="0"/>
              <a:t> for </a:t>
            </a:r>
            <a:r>
              <a:rPr lang="it-IT" dirty="0" err="1"/>
              <a:t>my</a:t>
            </a:r>
            <a:r>
              <a:rPr lang="it-IT" dirty="0"/>
              <a:t> </a:t>
            </a:r>
            <a:r>
              <a:rPr lang="it-IT" i="1" dirty="0" err="1"/>
              <a:t>activity</a:t>
            </a:r>
            <a:r>
              <a:rPr lang="it-IT" dirty="0"/>
              <a:t> </a:t>
            </a:r>
            <a:r>
              <a:rPr lang="it-IT" dirty="0" err="1"/>
              <a:t>regards</a:t>
            </a:r>
            <a:r>
              <a:rPr lang="it-IT" dirty="0"/>
              <a:t> a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arises</a:t>
            </a:r>
            <a:r>
              <a:rPr lang="it-IT" dirty="0"/>
              <a:t> for a company </a:t>
            </a:r>
            <a:r>
              <a:rPr lang="it-IT" dirty="0" err="1"/>
              <a:t>when</a:t>
            </a:r>
            <a:r>
              <a:rPr lang="it-IT" dirty="0"/>
              <a:t> a product or a service can be </a:t>
            </a:r>
            <a:r>
              <a:rPr lang="it-IT" dirty="0" err="1"/>
              <a:t>customized</a:t>
            </a:r>
            <a:r>
              <a:rPr lang="it-IT" dirty="0"/>
              <a:t> with </a:t>
            </a:r>
            <a:r>
              <a:rPr lang="it-IT" dirty="0" err="1"/>
              <a:t>several</a:t>
            </a:r>
            <a:r>
              <a:rPr lang="it-IT" dirty="0"/>
              <a:t> options. </a:t>
            </a:r>
            <a:r>
              <a:rPr lang="it-IT" dirty="0" err="1"/>
              <a:t>Each</a:t>
            </a:r>
            <a:r>
              <a:rPr lang="it-IT" dirty="0"/>
              <a:t> subset of option </a:t>
            </a:r>
            <a:r>
              <a:rPr lang="it-IT" dirty="0" err="1"/>
              <a:t>combination</a:t>
            </a:r>
            <a:r>
              <a:rPr lang="it-IT" dirty="0"/>
              <a:t> </a:t>
            </a:r>
            <a:r>
              <a:rPr lang="it-IT" dirty="0" err="1"/>
              <a:t>represents</a:t>
            </a:r>
            <a:r>
              <a:rPr lang="it-IT" dirty="0"/>
              <a:t> a </a:t>
            </a:r>
            <a:r>
              <a:rPr lang="it-IT" dirty="0" err="1"/>
              <a:t>configurations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a </a:t>
            </a:r>
            <a:r>
              <a:rPr lang="it-IT" dirty="0" err="1"/>
              <a:t>companty</a:t>
            </a:r>
            <a:r>
              <a:rPr lang="it-IT" dirty="0"/>
              <a:t> </a:t>
            </a:r>
            <a:r>
              <a:rPr lang="it-IT" dirty="0" err="1"/>
              <a:t>needs</a:t>
            </a:r>
            <a:r>
              <a:rPr lang="it-IT" dirty="0"/>
              <a:t> to produce. </a:t>
            </a:r>
            <a:r>
              <a:rPr lang="it-IT" dirty="0" err="1"/>
              <a:t>Obviously</a:t>
            </a:r>
            <a:r>
              <a:rPr lang="it-IT" dirty="0"/>
              <a:t> the company </a:t>
            </a:r>
            <a:r>
              <a:rPr lang="it-IT" dirty="0" err="1"/>
              <a:t>cannot</a:t>
            </a:r>
            <a:r>
              <a:rPr lang="it-IT" dirty="0"/>
              <a:t> make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assembly</a:t>
            </a:r>
            <a:r>
              <a:rPr lang="it-IT" dirty="0"/>
              <a:t> line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configurations</a:t>
            </a:r>
            <a:r>
              <a:rPr lang="it-IT" dirty="0"/>
              <a:t> so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replaces</a:t>
            </a:r>
            <a:r>
              <a:rPr lang="it-IT" dirty="0"/>
              <a:t> the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configurations</a:t>
            </a:r>
            <a:r>
              <a:rPr lang="it-IT" dirty="0"/>
              <a:t> with </a:t>
            </a:r>
            <a:r>
              <a:rPr lang="it-IT" dirty="0" err="1"/>
              <a:t>ones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options plus some </a:t>
            </a:r>
            <a:r>
              <a:rPr lang="it-IT" dirty="0" err="1"/>
              <a:t>others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, so </a:t>
            </a:r>
            <a:r>
              <a:rPr lang="it-IT" dirty="0" err="1"/>
              <a:t>generating</a:t>
            </a:r>
            <a:r>
              <a:rPr lang="it-IT" dirty="0"/>
              <a:t> an over-cost for the company. The ODMP </a:t>
            </a:r>
            <a:r>
              <a:rPr lang="it-IT" dirty="0" err="1"/>
              <a:t>consists</a:t>
            </a:r>
            <a:r>
              <a:rPr lang="it-IT" dirty="0"/>
              <a:t> in </a:t>
            </a:r>
            <a:r>
              <a:rPr lang="it-IT" dirty="0" err="1"/>
              <a:t>choosing</a:t>
            </a:r>
            <a:r>
              <a:rPr lang="it-IT" dirty="0"/>
              <a:t> a subset of </a:t>
            </a:r>
            <a:r>
              <a:rPr lang="it-IT" dirty="0" err="1"/>
              <a:t>configurations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cover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customer</a:t>
            </a:r>
            <a:r>
              <a:rPr lang="it-IT" dirty="0"/>
              <a:t> </a:t>
            </a:r>
            <a:r>
              <a:rPr lang="it-IT" dirty="0" err="1"/>
              <a:t>demands</a:t>
            </a:r>
            <a:r>
              <a:rPr lang="it-IT" dirty="0"/>
              <a:t> </a:t>
            </a:r>
            <a:r>
              <a:rPr lang="it-IT" dirty="0" err="1"/>
              <a:t>minimizing</a:t>
            </a:r>
            <a:r>
              <a:rPr lang="it-IT" dirty="0"/>
              <a:t> the total over-cost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622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to </a:t>
            </a:r>
            <a:r>
              <a:rPr lang="it-IT" dirty="0" err="1"/>
              <a:t>find</a:t>
            </a:r>
            <a:r>
              <a:rPr lang="it-IT" dirty="0"/>
              <a:t> an </a:t>
            </a:r>
            <a:r>
              <a:rPr lang="it-IT" dirty="0" err="1"/>
              <a:t>example</a:t>
            </a:r>
            <a:r>
              <a:rPr lang="it-IT" dirty="0"/>
              <a:t> of the ODMP in car </a:t>
            </a:r>
            <a:r>
              <a:rPr lang="it-IT" dirty="0" err="1"/>
              <a:t>industry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the options are the car options and the </a:t>
            </a:r>
            <a:r>
              <a:rPr lang="it-IT" dirty="0" err="1"/>
              <a:t>configurations</a:t>
            </a:r>
            <a:r>
              <a:rPr lang="it-IT" dirty="0"/>
              <a:t> are the </a:t>
            </a:r>
            <a:r>
              <a:rPr lang="it-IT" dirty="0" err="1"/>
              <a:t>electrical</a:t>
            </a:r>
            <a:r>
              <a:rPr lang="it-IT" dirty="0"/>
              <a:t> </a:t>
            </a:r>
            <a:r>
              <a:rPr lang="it-IT" dirty="0" err="1"/>
              <a:t>wiring</a:t>
            </a:r>
            <a:r>
              <a:rPr lang="it-IT" dirty="0"/>
              <a:t> </a:t>
            </a:r>
            <a:r>
              <a:rPr lang="it-IT" dirty="0" err="1"/>
              <a:t>configurations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207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140.png"/><Relationship Id="rId3" Type="http://schemas.openxmlformats.org/officeDocument/2006/relationships/image" Target="../media/image3.jpe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4313" y="1939691"/>
            <a:ext cx="7772400" cy="1470025"/>
          </a:xfrm>
        </p:spPr>
        <p:txBody>
          <a:bodyPr>
            <a:noAutofit/>
          </a:bodyPr>
          <a:lstStyle/>
          <a:p>
            <a:r>
              <a:rPr lang="it-IT" sz="2400" dirty="0"/>
              <a:t>Adriano Masone</a:t>
            </a:r>
            <a:br>
              <a:rPr lang="it-IT" sz="2400" dirty="0"/>
            </a:br>
            <a:r>
              <a:rPr lang="it-IT" sz="2400" dirty="0"/>
              <a:t>XXXII </a:t>
            </a:r>
            <a:r>
              <a:rPr lang="it-IT" sz="2400" dirty="0" err="1"/>
              <a:t>Cycle</a:t>
            </a:r>
            <a:r>
              <a:rPr lang="it-IT" sz="2400" dirty="0"/>
              <a:t> – 1st </a:t>
            </a:r>
            <a:r>
              <a:rPr lang="it-IT" sz="2400" dirty="0" err="1"/>
              <a:t>year</a:t>
            </a:r>
            <a:r>
              <a:rPr lang="it-IT" sz="2400" dirty="0"/>
              <a:t> </a:t>
            </a:r>
            <a:r>
              <a:rPr lang="it-IT" sz="2400" dirty="0" err="1"/>
              <a:t>presentation</a:t>
            </a:r>
            <a:br>
              <a:rPr lang="it-IT" sz="2400" dirty="0"/>
            </a:br>
            <a:r>
              <a:rPr lang="it-IT" sz="1800" dirty="0"/>
              <a:t>Tutors: Prof. Luigi Paura and Prof. Antonio Sforza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97650" y="3530873"/>
            <a:ext cx="7772400" cy="2224627"/>
          </a:xfrm>
        </p:spPr>
        <p:txBody>
          <a:bodyPr>
            <a:normAutofit fontScale="92500"/>
          </a:bodyPr>
          <a:lstStyle/>
          <a:p>
            <a:r>
              <a:rPr lang="en-US" sz="2400" b="1" i="1" dirty="0">
                <a:solidFill>
                  <a:schemeClr val="tx1"/>
                </a:solidFill>
              </a:rPr>
              <a:t>Data Throughput Optimization at </a:t>
            </a:r>
            <a:r>
              <a:rPr lang="en-US" sz="2400" b="1" i="1" dirty="0" err="1">
                <a:solidFill>
                  <a:schemeClr val="tx1"/>
                </a:solidFill>
              </a:rPr>
              <a:t>mmWave</a:t>
            </a:r>
            <a:r>
              <a:rPr lang="en-US" sz="2400" b="1" i="1" dirty="0">
                <a:solidFill>
                  <a:schemeClr val="tx1"/>
                </a:solidFill>
              </a:rPr>
              <a:t> and THz Frequencies</a:t>
            </a:r>
            <a:endParaRPr lang="it-IT" sz="2400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</a:rPr>
              <a:t>for Vehicle to Infrastructure Communications</a:t>
            </a:r>
          </a:p>
          <a:p>
            <a:r>
              <a:rPr lang="en-US" sz="2400" b="1" i="1" dirty="0">
                <a:solidFill>
                  <a:schemeClr val="tx1"/>
                </a:solidFill>
              </a:rPr>
              <a:t>-----------------------------</a:t>
            </a:r>
          </a:p>
          <a:p>
            <a:r>
              <a:rPr lang="en-US" sz="2400" b="1" i="1" dirty="0">
                <a:solidFill>
                  <a:schemeClr val="tx1"/>
                </a:solidFill>
              </a:rPr>
              <a:t>A p-Median Based Method for the</a:t>
            </a:r>
          </a:p>
          <a:p>
            <a:r>
              <a:rPr lang="it-IT" sz="2400" b="1" i="1" dirty="0">
                <a:solidFill>
                  <a:schemeClr val="tx1"/>
                </a:solidFill>
              </a:rPr>
              <a:t>Large-Scale </a:t>
            </a:r>
            <a:r>
              <a:rPr lang="it-IT" sz="2400" b="1" i="1" dirty="0" err="1">
                <a:solidFill>
                  <a:schemeClr val="tx1"/>
                </a:solidFill>
              </a:rPr>
              <a:t>Optimal</a:t>
            </a:r>
            <a:r>
              <a:rPr lang="it-IT" sz="2400" b="1" i="1" dirty="0">
                <a:solidFill>
                  <a:schemeClr val="tx1"/>
                </a:solidFill>
              </a:rPr>
              <a:t> </a:t>
            </a:r>
            <a:r>
              <a:rPr lang="it-IT" sz="2400" b="1" i="1" dirty="0" err="1">
                <a:solidFill>
                  <a:schemeClr val="tx1"/>
                </a:solidFill>
              </a:rPr>
              <a:t>Diversity</a:t>
            </a:r>
            <a:r>
              <a:rPr lang="it-IT" sz="2400" b="1" i="1" dirty="0">
                <a:solidFill>
                  <a:schemeClr val="tx1"/>
                </a:solidFill>
              </a:rPr>
              <a:t> Management </a:t>
            </a:r>
            <a:r>
              <a:rPr lang="it-IT" sz="2400" b="1" i="1" dirty="0" err="1">
                <a:solidFill>
                  <a:schemeClr val="tx1"/>
                </a:solidFill>
              </a:rPr>
              <a:t>Problem</a:t>
            </a:r>
            <a:endParaRPr lang="it-IT" sz="2400" i="1" dirty="0"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1143000"/>
          </a:xfrm>
        </p:spPr>
        <p:txBody>
          <a:bodyPr>
            <a:normAutofit/>
          </a:bodyPr>
          <a:lstStyle/>
          <a:p>
            <a:r>
              <a:rPr lang="it-IT" sz="3600" dirty="0"/>
              <a:t>ODMP: A network </a:t>
            </a:r>
            <a:r>
              <a:rPr lang="it-IT" sz="3600" dirty="0" err="1"/>
              <a:t>representation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7931224" cy="2376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 err="1"/>
              <a:t>Let</a:t>
            </a:r>
            <a:r>
              <a:rPr lang="it-IT" sz="2000" dirty="0"/>
              <a:t> O be the set of </a:t>
            </a:r>
            <a:r>
              <a:rPr lang="it-IT" sz="2000" dirty="0" err="1"/>
              <a:t>all</a:t>
            </a:r>
            <a:r>
              <a:rPr lang="it-IT" sz="2000" dirty="0"/>
              <a:t> the options O = {</a:t>
            </a:r>
            <a:r>
              <a:rPr lang="it-IT" sz="2000" i="1" dirty="0"/>
              <a:t>o</a:t>
            </a:r>
            <a:r>
              <a:rPr lang="it-IT" sz="2000" i="1" baseline="-25000" dirty="0"/>
              <a:t>1</a:t>
            </a:r>
            <a:r>
              <a:rPr lang="it-IT" sz="2000" dirty="0"/>
              <a:t>,..,</a:t>
            </a:r>
            <a:r>
              <a:rPr lang="it-IT" sz="2000" i="1" dirty="0"/>
              <a:t>o</a:t>
            </a:r>
            <a:r>
              <a:rPr lang="it-IT" sz="2000" i="1" baseline="-25000" dirty="0"/>
              <a:t>m</a:t>
            </a:r>
            <a:r>
              <a:rPr lang="it-IT" sz="2000" dirty="0"/>
              <a:t>} and </a:t>
            </a:r>
            <a:r>
              <a:rPr lang="it-IT" sz="2000" i="1" dirty="0"/>
              <a:t>S</a:t>
            </a:r>
            <a:r>
              <a:rPr lang="it-IT" sz="2000" dirty="0"/>
              <a:t> be the set of </a:t>
            </a:r>
            <a:r>
              <a:rPr lang="it-IT" sz="2000" dirty="0" err="1"/>
              <a:t>all</a:t>
            </a:r>
            <a:r>
              <a:rPr lang="it-IT" sz="2000" dirty="0"/>
              <a:t> the </a:t>
            </a:r>
            <a:r>
              <a:rPr lang="it-IT" sz="2000" dirty="0" err="1"/>
              <a:t>possible</a:t>
            </a:r>
            <a:r>
              <a:rPr lang="it-IT" sz="2000" dirty="0"/>
              <a:t> </a:t>
            </a:r>
            <a:r>
              <a:rPr lang="it-IT" sz="2000" i="1" dirty="0"/>
              <a:t>n</a:t>
            </a:r>
            <a:r>
              <a:rPr lang="it-IT" sz="2000" dirty="0"/>
              <a:t> </a:t>
            </a:r>
            <a:r>
              <a:rPr lang="it-IT" sz="2000" dirty="0" err="1"/>
              <a:t>configurations</a:t>
            </a:r>
            <a:r>
              <a:rPr lang="it-IT" sz="2000" dirty="0"/>
              <a:t> </a:t>
            </a:r>
            <a:r>
              <a:rPr lang="it-IT" sz="2000" i="1" dirty="0"/>
              <a:t>S</a:t>
            </a:r>
            <a:r>
              <a:rPr lang="it-IT" sz="2000" i="1" baseline="-25000" dirty="0"/>
              <a:t>i</a:t>
            </a:r>
            <a:r>
              <a:rPr lang="it-IT" sz="2000" dirty="0">
                <a:sym typeface="Symbol" panose="05050102010706020507" pitchFamily="18" charset="2"/>
              </a:rPr>
              <a:t></a:t>
            </a:r>
            <a:r>
              <a:rPr lang="it-IT" sz="2000" dirty="0"/>
              <a:t> </a:t>
            </a:r>
            <a:r>
              <a:rPr lang="it-IT" sz="2000" i="1" dirty="0"/>
              <a:t>O</a:t>
            </a:r>
            <a:r>
              <a:rPr lang="it-IT" sz="2000" dirty="0"/>
              <a:t>, S = {</a:t>
            </a:r>
            <a:r>
              <a:rPr lang="it-IT" sz="2000" i="1" dirty="0"/>
              <a:t>S</a:t>
            </a:r>
            <a:r>
              <a:rPr lang="it-IT" sz="2000" i="1" baseline="-25000" dirty="0"/>
              <a:t>1</a:t>
            </a:r>
            <a:r>
              <a:rPr lang="it-IT" sz="2000" dirty="0"/>
              <a:t>,..,</a:t>
            </a:r>
            <a:r>
              <a:rPr lang="it-IT" sz="2000" i="1" dirty="0"/>
              <a:t>S</a:t>
            </a:r>
            <a:r>
              <a:rPr lang="it-IT" sz="2000" i="1" baseline="-25000" dirty="0"/>
              <a:t>i</a:t>
            </a:r>
            <a:r>
              <a:rPr lang="it-IT" sz="2000" dirty="0"/>
              <a:t>,..,</a:t>
            </a:r>
            <a:r>
              <a:rPr lang="it-IT" sz="2000" i="1" dirty="0"/>
              <a:t>S</a:t>
            </a:r>
            <a:r>
              <a:rPr lang="it-IT" sz="2000" i="1" baseline="-25000" dirty="0"/>
              <a:t>n</a:t>
            </a:r>
            <a:r>
              <a:rPr lang="it-IT" sz="2000" dirty="0"/>
              <a:t>}.</a:t>
            </a:r>
            <a:r>
              <a:rPr lang="it-IT" sz="2000" i="1" baseline="-25000" dirty="0"/>
              <a:t> </a:t>
            </a:r>
            <a:r>
              <a:rPr lang="it-IT" sz="2000" dirty="0" err="1"/>
              <a:t>We</a:t>
            </a:r>
            <a:r>
              <a:rPr lang="it-IT" sz="2000" dirty="0"/>
              <a:t> can </a:t>
            </a:r>
            <a:r>
              <a:rPr lang="it-IT" sz="2000" dirty="0" err="1"/>
              <a:t>build</a:t>
            </a:r>
            <a:r>
              <a:rPr lang="it-IT" sz="2000" dirty="0"/>
              <a:t> a </a:t>
            </a:r>
            <a:r>
              <a:rPr lang="it-IT" sz="2000" dirty="0" err="1"/>
              <a:t>weighted</a:t>
            </a:r>
            <a:r>
              <a:rPr lang="it-IT" sz="2000" dirty="0"/>
              <a:t> </a:t>
            </a:r>
            <a:r>
              <a:rPr lang="it-IT" sz="2000" dirty="0" err="1"/>
              <a:t>directed</a:t>
            </a:r>
            <a:r>
              <a:rPr lang="it-IT" sz="2000" dirty="0"/>
              <a:t> network </a:t>
            </a:r>
            <a:r>
              <a:rPr lang="it-IT" sz="2000" i="1" dirty="0"/>
              <a:t>G</a:t>
            </a:r>
            <a:r>
              <a:rPr lang="it-IT" sz="2000" dirty="0"/>
              <a:t>(</a:t>
            </a:r>
            <a:r>
              <a:rPr lang="it-IT" sz="2000" i="1" dirty="0"/>
              <a:t>V,A</a:t>
            </a:r>
            <a:r>
              <a:rPr lang="it-IT" sz="2000" dirty="0"/>
              <a:t>) </a:t>
            </a:r>
            <a:r>
              <a:rPr lang="it-IT" sz="2000" dirty="0" err="1"/>
              <a:t>where</a:t>
            </a:r>
            <a:r>
              <a:rPr lang="it-IT" sz="2000" dirty="0"/>
              <a:t>:</a:t>
            </a:r>
            <a:endParaRPr lang="it-IT" sz="600" dirty="0"/>
          </a:p>
          <a:p>
            <a:r>
              <a:rPr lang="en-US" sz="2000" dirty="0"/>
              <a:t>each node </a:t>
            </a:r>
            <a:r>
              <a:rPr lang="en-US" sz="2000" i="1" dirty="0" err="1"/>
              <a:t>i</a:t>
            </a:r>
            <a:r>
              <a:rPr lang="en-US" sz="2000" dirty="0"/>
              <a:t> </a:t>
            </a:r>
            <a:r>
              <a:rPr lang="el-GR" sz="2000" dirty="0"/>
              <a:t>ϵ</a:t>
            </a:r>
            <a:r>
              <a:rPr lang="en-US" sz="2000" dirty="0"/>
              <a:t> </a:t>
            </a:r>
            <a:r>
              <a:rPr lang="en-US" sz="2000" i="1" dirty="0"/>
              <a:t>V</a:t>
            </a:r>
            <a:r>
              <a:rPr lang="en-US" sz="2000" dirty="0"/>
              <a:t> is associated with a configuration </a:t>
            </a:r>
            <a:r>
              <a:rPr lang="it-IT" sz="2000" i="1" dirty="0"/>
              <a:t>S</a:t>
            </a:r>
            <a:r>
              <a:rPr lang="it-IT" sz="2000" i="1" baseline="-25000" dirty="0"/>
              <a:t>i</a:t>
            </a:r>
            <a:r>
              <a:rPr lang="en-US" sz="2000" dirty="0"/>
              <a:t> </a:t>
            </a:r>
            <a:r>
              <a:rPr lang="el-GR" sz="2000" dirty="0"/>
              <a:t>ϵ</a:t>
            </a:r>
            <a:r>
              <a:rPr lang="en-US" sz="2000" dirty="0"/>
              <a:t> </a:t>
            </a:r>
            <a:r>
              <a:rPr lang="en-US" sz="2000" i="1" dirty="0"/>
              <a:t>S</a:t>
            </a:r>
            <a:r>
              <a:rPr lang="en-US" sz="2000" dirty="0"/>
              <a:t>;</a:t>
            </a:r>
          </a:p>
          <a:p>
            <a:r>
              <a:rPr lang="en-US" sz="2000" dirty="0"/>
              <a:t>an arc (</a:t>
            </a:r>
            <a:r>
              <a:rPr lang="en-US" sz="2000" i="1" dirty="0" err="1"/>
              <a:t>i,j</a:t>
            </a:r>
            <a:r>
              <a:rPr lang="en-US" sz="2000" dirty="0"/>
              <a:t>) connects a node </a:t>
            </a:r>
            <a:r>
              <a:rPr lang="en-US" sz="2000" i="1" dirty="0" err="1"/>
              <a:t>i</a:t>
            </a:r>
            <a:r>
              <a:rPr lang="en-US" sz="2000" dirty="0"/>
              <a:t> to a node </a:t>
            </a:r>
            <a:r>
              <a:rPr lang="en-US" sz="2000" i="1" dirty="0"/>
              <a:t>j</a:t>
            </a:r>
            <a:r>
              <a:rPr lang="en-US" sz="2000" dirty="0"/>
              <a:t> </a:t>
            </a:r>
            <a:r>
              <a:rPr lang="en-US" sz="2000" dirty="0" err="1"/>
              <a:t>iff</a:t>
            </a:r>
            <a:r>
              <a:rPr lang="en-US" sz="2000" dirty="0"/>
              <a:t> the configuration </a:t>
            </a:r>
            <a:r>
              <a:rPr lang="it-IT" sz="2000" i="1" dirty="0"/>
              <a:t>S</a:t>
            </a:r>
            <a:r>
              <a:rPr lang="it-IT" sz="2000" i="1" baseline="-25000" dirty="0"/>
              <a:t>i</a:t>
            </a:r>
            <a:r>
              <a:rPr lang="en-US" sz="2000" dirty="0"/>
              <a:t> can replace the configuration </a:t>
            </a:r>
            <a:r>
              <a:rPr lang="it-IT" sz="2000" i="1" dirty="0" err="1"/>
              <a:t>S</a:t>
            </a:r>
            <a:r>
              <a:rPr lang="it-IT" sz="2000" i="1" baseline="-25000" dirty="0" err="1"/>
              <a:t>j</a:t>
            </a:r>
            <a:r>
              <a:rPr lang="en-US" sz="2000" dirty="0"/>
              <a:t> , i.e. </a:t>
            </a:r>
            <a:r>
              <a:rPr lang="en-US" sz="2000" i="1" dirty="0"/>
              <a:t>A</a:t>
            </a:r>
            <a:r>
              <a:rPr lang="en-US" sz="2000" dirty="0"/>
              <a:t> = {(</a:t>
            </a:r>
            <a:r>
              <a:rPr lang="en-US" sz="2000" i="1" dirty="0" err="1"/>
              <a:t>i,j</a:t>
            </a:r>
            <a:r>
              <a:rPr lang="en-US" sz="2000" dirty="0"/>
              <a:t>) : </a:t>
            </a:r>
            <a:r>
              <a:rPr lang="it-IT" sz="2000" i="1" dirty="0" err="1"/>
              <a:t>S</a:t>
            </a:r>
            <a:r>
              <a:rPr lang="it-IT" sz="2000" i="1" baseline="-25000" dirty="0" err="1"/>
              <a:t>j</a:t>
            </a:r>
            <a:r>
              <a:rPr lang="it-IT" sz="2000" i="1" dirty="0"/>
              <a:t> </a:t>
            </a:r>
            <a:r>
              <a:rPr lang="it-IT" sz="2000" i="1" dirty="0">
                <a:sym typeface="Symbol" panose="05050102010706020507" pitchFamily="18" charset="2"/>
              </a:rPr>
              <a:t></a:t>
            </a:r>
            <a:r>
              <a:rPr lang="it-IT" sz="2000" i="1" dirty="0"/>
              <a:t> S</a:t>
            </a:r>
            <a:r>
              <a:rPr lang="it-IT" sz="2000" i="1" baseline="-25000" dirty="0"/>
              <a:t>i</a:t>
            </a:r>
            <a:r>
              <a:rPr lang="it-IT" sz="2000" dirty="0"/>
              <a:t>}.</a:t>
            </a:r>
            <a:endParaRPr lang="en-US" sz="2000" b="1" dirty="0"/>
          </a:p>
          <a:p>
            <a:r>
              <a:rPr lang="en-US" sz="2000" dirty="0"/>
              <a:t>the weight of the arc corresponds to the over-cost </a:t>
            </a:r>
            <a:r>
              <a:rPr lang="en-US" sz="2000" i="1" dirty="0" err="1"/>
              <a:t>w</a:t>
            </a:r>
            <a:r>
              <a:rPr lang="en-US" sz="2000" i="1" baseline="-25000" dirty="0" err="1"/>
              <a:t>ij</a:t>
            </a:r>
            <a:r>
              <a:rPr lang="en-US" sz="2000" dirty="0"/>
              <a:t>.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8A4A549-0D64-42DE-AA25-86689EF3C8A5}"/>
              </a:ext>
            </a:extLst>
          </p:cNvPr>
          <p:cNvSpPr/>
          <p:nvPr/>
        </p:nvSpPr>
        <p:spPr>
          <a:xfrm>
            <a:off x="755576" y="3759100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S</a:t>
            </a:r>
            <a:r>
              <a:rPr lang="it-IT" i="1" baseline="-25000" dirty="0"/>
              <a:t>i</a:t>
            </a:r>
            <a:r>
              <a:rPr lang="it-IT" dirty="0"/>
              <a:t> = {</a:t>
            </a:r>
            <a:r>
              <a:rPr lang="it-IT" i="1" dirty="0"/>
              <a:t>o</a:t>
            </a:r>
            <a:r>
              <a:rPr lang="it-IT" i="1" baseline="-25000" dirty="0"/>
              <a:t>1</a:t>
            </a:r>
            <a:r>
              <a:rPr lang="it-IT" dirty="0"/>
              <a:t>,</a:t>
            </a:r>
            <a:r>
              <a:rPr lang="it-IT" i="1" dirty="0"/>
              <a:t> o</a:t>
            </a:r>
            <a:r>
              <a:rPr lang="it-IT" i="1" baseline="-25000" dirty="0"/>
              <a:t>4</a:t>
            </a:r>
            <a:r>
              <a:rPr lang="it-IT" dirty="0"/>
              <a:t>, </a:t>
            </a:r>
            <a:r>
              <a:rPr lang="it-IT" i="1" dirty="0"/>
              <a:t>o</a:t>
            </a:r>
            <a:r>
              <a:rPr lang="it-IT" i="1" baseline="-25000" dirty="0"/>
              <a:t>7</a:t>
            </a:r>
            <a:r>
              <a:rPr lang="it-IT" dirty="0"/>
              <a:t>, </a:t>
            </a:r>
            <a:r>
              <a:rPr lang="it-IT" i="1" dirty="0"/>
              <a:t>o</a:t>
            </a:r>
            <a:r>
              <a:rPr lang="it-IT" i="1" baseline="-25000" dirty="0"/>
              <a:t>12</a:t>
            </a:r>
            <a:r>
              <a:rPr lang="it-IT" dirty="0"/>
              <a:t> , </a:t>
            </a:r>
            <a:r>
              <a:rPr lang="it-IT" i="1" dirty="0"/>
              <a:t>o</a:t>
            </a:r>
            <a:r>
              <a:rPr lang="it-IT" i="1" baseline="-25000" dirty="0"/>
              <a:t>21</a:t>
            </a:r>
            <a:r>
              <a:rPr lang="it-IT" dirty="0"/>
              <a:t>}</a:t>
            </a:r>
          </a:p>
          <a:p>
            <a:r>
              <a:rPr lang="it-IT" i="1" dirty="0" err="1"/>
              <a:t>S</a:t>
            </a:r>
            <a:r>
              <a:rPr lang="it-IT" i="1" baseline="-25000" dirty="0" err="1"/>
              <a:t>j</a:t>
            </a:r>
            <a:r>
              <a:rPr lang="it-IT" dirty="0"/>
              <a:t> = {</a:t>
            </a:r>
            <a:r>
              <a:rPr lang="it-IT" i="1" dirty="0"/>
              <a:t>o</a:t>
            </a:r>
            <a:r>
              <a:rPr lang="it-IT" i="1" baseline="-25000" dirty="0"/>
              <a:t>1</a:t>
            </a:r>
            <a:r>
              <a:rPr lang="it-IT" dirty="0"/>
              <a:t>,</a:t>
            </a:r>
            <a:r>
              <a:rPr lang="it-IT" i="1" dirty="0"/>
              <a:t> o</a:t>
            </a:r>
            <a:r>
              <a:rPr lang="it-IT" i="1" baseline="-25000" dirty="0"/>
              <a:t>4</a:t>
            </a:r>
            <a:r>
              <a:rPr lang="it-IT" dirty="0"/>
              <a:t>, </a:t>
            </a:r>
            <a:r>
              <a:rPr lang="it-IT" i="1" dirty="0"/>
              <a:t>o</a:t>
            </a:r>
            <a:r>
              <a:rPr lang="it-IT" i="1" baseline="-25000" dirty="0"/>
              <a:t>7</a:t>
            </a:r>
            <a:r>
              <a:rPr lang="it-IT" dirty="0"/>
              <a:t>, </a:t>
            </a:r>
            <a:r>
              <a:rPr lang="it-IT" i="1" dirty="0"/>
              <a:t>o</a:t>
            </a:r>
            <a:r>
              <a:rPr lang="it-IT" i="1" baseline="-25000" dirty="0"/>
              <a:t>21</a:t>
            </a:r>
            <a:r>
              <a:rPr lang="it-IT" dirty="0"/>
              <a:t>}</a:t>
            </a:r>
          </a:p>
          <a:p>
            <a:r>
              <a:rPr lang="it-IT" i="1" dirty="0" err="1"/>
              <a:t>S</a:t>
            </a:r>
            <a:r>
              <a:rPr lang="it-IT" i="1" baseline="-25000" dirty="0" err="1"/>
              <a:t>k</a:t>
            </a:r>
            <a:r>
              <a:rPr lang="it-IT" dirty="0"/>
              <a:t> = {</a:t>
            </a:r>
            <a:r>
              <a:rPr lang="it-IT" i="1" dirty="0"/>
              <a:t>o</a:t>
            </a:r>
            <a:r>
              <a:rPr lang="it-IT" i="1" baseline="-25000" dirty="0"/>
              <a:t>7</a:t>
            </a:r>
            <a:r>
              <a:rPr lang="it-IT" dirty="0"/>
              <a:t> , </a:t>
            </a:r>
            <a:r>
              <a:rPr lang="it-IT" i="1" dirty="0"/>
              <a:t>o</a:t>
            </a:r>
            <a:r>
              <a:rPr lang="it-IT" i="1" baseline="-25000" dirty="0"/>
              <a:t>21</a:t>
            </a:r>
            <a:r>
              <a:rPr lang="it-IT" dirty="0"/>
              <a:t>}</a:t>
            </a: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24840A1-782D-487F-9E9B-418D3B96BAD1}"/>
              </a:ext>
            </a:extLst>
          </p:cNvPr>
          <p:cNvCxnSpPr>
            <a:cxnSpLocks/>
          </p:cNvCxnSpPr>
          <p:nvPr/>
        </p:nvCxnSpPr>
        <p:spPr>
          <a:xfrm>
            <a:off x="1806325" y="3558621"/>
            <a:ext cx="0" cy="21701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260934E-9B97-499F-9FD2-556D9A440950}"/>
              </a:ext>
            </a:extLst>
          </p:cNvPr>
          <p:cNvCxnSpPr>
            <a:cxnSpLocks/>
          </p:cNvCxnSpPr>
          <p:nvPr/>
        </p:nvCxnSpPr>
        <p:spPr>
          <a:xfrm>
            <a:off x="1806325" y="4732138"/>
            <a:ext cx="0" cy="21701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>
            <a:extLst>
              <a:ext uri="{FF2B5EF4-FFF2-40B4-BE49-F238E27FC236}">
                <a16:creationId xmlns:a16="http://schemas.microsoft.com/office/drawing/2014/main" id="{C9D125E4-611E-4AA0-8A7E-FC1F9ED181C7}"/>
              </a:ext>
            </a:extLst>
          </p:cNvPr>
          <p:cNvSpPr/>
          <p:nvPr/>
        </p:nvSpPr>
        <p:spPr>
          <a:xfrm>
            <a:off x="5352533" y="3647063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357CBD2-BB05-407C-AF41-F4629D44C819}"/>
              </a:ext>
            </a:extLst>
          </p:cNvPr>
          <p:cNvSpPr/>
          <p:nvPr/>
        </p:nvSpPr>
        <p:spPr>
          <a:xfrm>
            <a:off x="4606065" y="5286021"/>
            <a:ext cx="540000" cy="54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45F99F22-BDB1-4706-AF3E-2FE7025467A9}"/>
              </a:ext>
            </a:extLst>
          </p:cNvPr>
          <p:cNvSpPr/>
          <p:nvPr/>
        </p:nvSpPr>
        <p:spPr>
          <a:xfrm>
            <a:off x="6019800" y="4681582"/>
            <a:ext cx="540000" cy="5917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39CCAE1-C23D-48CA-AFF4-C83E23EDD7C3}"/>
              </a:ext>
            </a:extLst>
          </p:cNvPr>
          <p:cNvCxnSpPr>
            <a:cxnSpLocks/>
            <a:stCxn id="12" idx="5"/>
            <a:endCxn id="14" idx="0"/>
          </p:cNvCxnSpPr>
          <p:nvPr/>
        </p:nvCxnSpPr>
        <p:spPr>
          <a:xfrm>
            <a:off x="5813452" y="4107982"/>
            <a:ext cx="476348" cy="573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8517BD3-EE9B-48B0-BA96-3AB7CA9928ED}"/>
              </a:ext>
            </a:extLst>
          </p:cNvPr>
          <p:cNvCxnSpPr>
            <a:cxnSpLocks/>
            <a:stCxn id="12" idx="4"/>
            <a:endCxn id="13" idx="0"/>
          </p:cNvCxnSpPr>
          <p:nvPr/>
        </p:nvCxnSpPr>
        <p:spPr>
          <a:xfrm flipH="1">
            <a:off x="4876065" y="4187063"/>
            <a:ext cx="746468" cy="10989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13EBBEEB-09AD-4DD0-A4DA-111A47588379}"/>
              </a:ext>
            </a:extLst>
          </p:cNvPr>
          <p:cNvCxnSpPr>
            <a:cxnSpLocks/>
            <a:stCxn id="14" idx="3"/>
            <a:endCxn id="13" idx="6"/>
          </p:cNvCxnSpPr>
          <p:nvPr/>
        </p:nvCxnSpPr>
        <p:spPr>
          <a:xfrm flipH="1">
            <a:off x="5146065" y="5186695"/>
            <a:ext cx="952816" cy="3693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56E5E32-D72E-4AEB-9DD0-EF33443CD2F3}"/>
              </a:ext>
            </a:extLst>
          </p:cNvPr>
          <p:cNvSpPr txBox="1"/>
          <p:nvPr/>
        </p:nvSpPr>
        <p:spPr>
          <a:xfrm>
            <a:off x="5496700" y="36564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355CBD-3999-4D65-B7D3-9805415711A3}"/>
              </a:ext>
            </a:extLst>
          </p:cNvPr>
          <p:cNvSpPr txBox="1"/>
          <p:nvPr/>
        </p:nvSpPr>
        <p:spPr>
          <a:xfrm>
            <a:off x="4752965" y="528527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k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AA79928-1F35-4A00-9538-4A4DC975E435}"/>
              </a:ext>
            </a:extLst>
          </p:cNvPr>
          <p:cNvSpPr txBox="1"/>
          <p:nvPr/>
        </p:nvSpPr>
        <p:spPr>
          <a:xfrm>
            <a:off x="6191322" y="467860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j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E8FE0126-F418-4F29-A0A2-AE2753B56EDB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5622533" y="3356992"/>
            <a:ext cx="0" cy="290071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EEECC06-2B31-439C-AE28-849ABBEF53D5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4423818" y="4906669"/>
            <a:ext cx="261328" cy="458433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17C5BDD4-0694-4626-841F-4017E1FD23E8}"/>
              </a:ext>
            </a:extLst>
          </p:cNvPr>
          <p:cNvCxnSpPr>
            <a:cxnSpLocks/>
            <a:endCxn id="14" idx="7"/>
          </p:cNvCxnSpPr>
          <p:nvPr/>
        </p:nvCxnSpPr>
        <p:spPr>
          <a:xfrm flipH="1">
            <a:off x="6480719" y="4490517"/>
            <a:ext cx="368797" cy="27772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2372C877-5D01-493C-BCA0-3F0B25471F16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4480552" y="5746940"/>
            <a:ext cx="204594" cy="1938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EBB1D3B9-BA14-4D7C-B5F8-C77386D17490}"/>
              </a:ext>
            </a:extLst>
          </p:cNvPr>
          <p:cNvCxnSpPr>
            <a:cxnSpLocks/>
          </p:cNvCxnSpPr>
          <p:nvPr/>
        </p:nvCxnSpPr>
        <p:spPr>
          <a:xfrm>
            <a:off x="5111783" y="5682968"/>
            <a:ext cx="125276" cy="20748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90047F1A-A89B-429B-A41B-0D7BA002C149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6480719" y="5186695"/>
            <a:ext cx="444161" cy="3650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2092FF34-34C0-49C6-A115-F40030E55240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6289800" y="5273359"/>
            <a:ext cx="15429" cy="27839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3782692-6182-4F23-A5EF-78D1C29F607F}"/>
              </a:ext>
            </a:extLst>
          </p:cNvPr>
          <p:cNvCxnSpPr>
            <a:cxnSpLocks/>
          </p:cNvCxnSpPr>
          <p:nvPr/>
        </p:nvCxnSpPr>
        <p:spPr>
          <a:xfrm flipH="1">
            <a:off x="5068193" y="4133928"/>
            <a:ext cx="340466" cy="3565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CCD9EC68-BC7A-415B-9D42-416199B04174}"/>
              </a:ext>
            </a:extLst>
          </p:cNvPr>
          <p:cNvSpPr/>
          <p:nvPr/>
        </p:nvSpPr>
        <p:spPr>
          <a:xfrm>
            <a:off x="6052392" y="4031827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w</a:t>
            </a:r>
            <a:r>
              <a:rPr lang="en-US" i="1" baseline="-25000" dirty="0" err="1"/>
              <a:t>ij</a:t>
            </a:r>
            <a:endParaRPr lang="it-IT" i="1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D03CD2E7-0738-45A0-9EA1-62C0A1D81F01}"/>
              </a:ext>
            </a:extLst>
          </p:cNvPr>
          <p:cNvSpPr/>
          <p:nvPr/>
        </p:nvSpPr>
        <p:spPr>
          <a:xfrm>
            <a:off x="5199146" y="4569598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w</a:t>
            </a:r>
            <a:r>
              <a:rPr lang="en-US" i="1" baseline="-25000" dirty="0" err="1"/>
              <a:t>ik</a:t>
            </a:r>
            <a:endParaRPr lang="it-IT" i="1" dirty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AC40E8A-A68B-4CD4-AEB0-6486329AB451}"/>
              </a:ext>
            </a:extLst>
          </p:cNvPr>
          <p:cNvSpPr/>
          <p:nvPr/>
        </p:nvSpPr>
        <p:spPr>
          <a:xfrm>
            <a:off x="5558457" y="5231727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w</a:t>
            </a:r>
            <a:r>
              <a:rPr lang="en-US" i="1" baseline="-25000" dirty="0" err="1"/>
              <a:t>jk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02316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ODMP: </a:t>
            </a:r>
            <a:r>
              <a:rPr lang="it-IT" sz="3600" dirty="0" err="1"/>
              <a:t>Formulation</a:t>
            </a:r>
            <a:r>
              <a:rPr lang="it-IT" sz="3600" dirty="0"/>
              <a:t> </a:t>
            </a:r>
            <a:r>
              <a:rPr lang="it-IT" sz="3600" dirty="0" err="1"/>
              <a:t>as</a:t>
            </a:r>
            <a:r>
              <a:rPr lang="it-IT" sz="3600" dirty="0"/>
              <a:t> </a:t>
            </a:r>
            <a:r>
              <a:rPr lang="it-IT" sz="3600" i="1" dirty="0"/>
              <a:t>p</a:t>
            </a:r>
            <a:r>
              <a:rPr lang="it-IT" sz="3600" dirty="0"/>
              <a:t>-</a:t>
            </a:r>
            <a:r>
              <a:rPr lang="it-IT" sz="3600" dirty="0" err="1"/>
              <a:t>median</a:t>
            </a:r>
            <a:r>
              <a:rPr lang="it-IT" sz="3600" dirty="0"/>
              <a:t> </a:t>
            </a:r>
            <a:r>
              <a:rPr lang="it-IT" sz="3600" dirty="0" err="1"/>
              <a:t>problem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sp>
        <p:nvSpPr>
          <p:cNvPr id="76" name="Rettangolo 75">
            <a:extLst>
              <a:ext uri="{FF2B5EF4-FFF2-40B4-BE49-F238E27FC236}">
                <a16:creationId xmlns:a16="http://schemas.microsoft.com/office/drawing/2014/main" id="{F138DC90-CD88-4D20-B455-6D60E5C02B5A}"/>
              </a:ext>
            </a:extLst>
          </p:cNvPr>
          <p:cNvSpPr/>
          <p:nvPr/>
        </p:nvSpPr>
        <p:spPr>
          <a:xfrm>
            <a:off x="611560" y="1052736"/>
            <a:ext cx="793122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network representing an ODMP is a large-scale, acyclic network.</a:t>
            </a:r>
          </a:p>
          <a:p>
            <a:pPr algn="just"/>
            <a:r>
              <a:rPr lang="en-US" sz="2000" dirty="0"/>
              <a:t>On the base of this representation, the ODMP can be formulated as a </a:t>
            </a:r>
            <a:r>
              <a:rPr lang="en-US" sz="2000" i="1" dirty="0"/>
              <a:t>p</a:t>
            </a:r>
            <a:r>
              <a:rPr lang="en-US" sz="2000" dirty="0"/>
              <a:t>-median problem (PMP). Indeed, if only </a:t>
            </a:r>
            <a:r>
              <a:rPr lang="en-US" sz="2000" i="1" dirty="0"/>
              <a:t>p</a:t>
            </a:r>
            <a:r>
              <a:rPr lang="en-US" sz="2000" dirty="0"/>
              <a:t> configurations can be made available, the problem is to find </a:t>
            </a:r>
            <a:r>
              <a:rPr lang="en-US" sz="2000" i="1" dirty="0"/>
              <a:t>p</a:t>
            </a:r>
            <a:r>
              <a:rPr lang="en-US" sz="2000" dirty="0"/>
              <a:t> median nodes such that the sum of the weights of arcs connecting the medians to all the remaining nodes, corresponding to the total production over-cost, is minimized.</a:t>
            </a:r>
          </a:p>
          <a:p>
            <a:pPr algn="just"/>
            <a:endParaRPr lang="en-US" sz="2000" dirty="0"/>
          </a:p>
          <a:p>
            <a:pPr algn="just"/>
            <a:r>
              <a:rPr lang="it-IT" sz="2000" dirty="0">
                <a:cs typeface="Times New Roman" panose="02020603050405020304" pitchFamily="18" charset="0"/>
              </a:rPr>
              <a:t>The PMP </a:t>
            </a:r>
            <a:r>
              <a:rPr lang="it-IT" sz="2000" dirty="0" err="1">
                <a:cs typeface="Times New Roman" panose="02020603050405020304" pitchFamily="18" charset="0"/>
              </a:rPr>
              <a:t>is</a:t>
            </a:r>
            <a:r>
              <a:rPr lang="it-IT" sz="2000" dirty="0">
                <a:cs typeface="Times New Roman" panose="02020603050405020304" pitchFamily="18" charset="0"/>
              </a:rPr>
              <a:t> NP-Hard (</a:t>
            </a:r>
            <a:r>
              <a:rPr lang="it-IT" sz="2000" dirty="0" err="1">
                <a:cs typeface="Times New Roman" panose="02020603050405020304" pitchFamily="18" charset="0"/>
              </a:rPr>
              <a:t>Kariv</a:t>
            </a:r>
            <a:r>
              <a:rPr lang="it-IT" sz="2000" dirty="0">
                <a:cs typeface="Times New Roman" panose="02020603050405020304" pitchFamily="18" charset="0"/>
              </a:rPr>
              <a:t> and </a:t>
            </a:r>
            <a:r>
              <a:rPr lang="it-IT" sz="2000" dirty="0" err="1">
                <a:cs typeface="Times New Roman" panose="02020603050405020304" pitchFamily="18" charset="0"/>
              </a:rPr>
              <a:t>Hakimi</a:t>
            </a:r>
            <a:r>
              <a:rPr lang="it-IT" sz="2000" dirty="0">
                <a:cs typeface="Times New Roman" panose="02020603050405020304" pitchFamily="18" charset="0"/>
              </a:rPr>
              <a:t>, 1979).</a:t>
            </a:r>
          </a:p>
          <a:p>
            <a:pPr algn="just">
              <a:buNone/>
            </a:pPr>
            <a:endParaRPr lang="it-IT" sz="1050" dirty="0"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it-IT" sz="1050" dirty="0">
              <a:cs typeface="Times New Roman" panose="02020603050405020304" pitchFamily="18" charset="0"/>
            </a:endParaRPr>
          </a:p>
          <a:p>
            <a:pPr algn="just"/>
            <a:r>
              <a:rPr lang="it-IT" sz="2000" dirty="0" err="1">
                <a:cs typeface="Times New Roman" panose="02020603050405020304" pitchFamily="18" charset="0"/>
              </a:rPr>
              <a:t>Modern</a:t>
            </a:r>
            <a:r>
              <a:rPr lang="it-IT" sz="2000" dirty="0">
                <a:cs typeface="Times New Roman" panose="02020603050405020304" pitchFamily="18" charset="0"/>
              </a:rPr>
              <a:t> commercial MIP </a:t>
            </a:r>
            <a:r>
              <a:rPr lang="it-IT" sz="2000" dirty="0" err="1">
                <a:cs typeface="Times New Roman" panose="02020603050405020304" pitchFamily="18" charset="0"/>
              </a:rPr>
              <a:t>codes</a:t>
            </a:r>
            <a:r>
              <a:rPr lang="it-IT" sz="2000" dirty="0">
                <a:cs typeface="Times New Roman" panose="02020603050405020304" pitchFamily="18" charset="0"/>
              </a:rPr>
              <a:t> are </a:t>
            </a:r>
            <a:r>
              <a:rPr lang="it-IT" sz="2000" dirty="0" err="1">
                <a:cs typeface="Times New Roman" panose="02020603050405020304" pitchFamily="18" charset="0"/>
              </a:rPr>
              <a:t>able</a:t>
            </a:r>
            <a:r>
              <a:rPr lang="it-IT" sz="2000" dirty="0">
                <a:cs typeface="Times New Roman" panose="02020603050405020304" pitchFamily="18" charset="0"/>
              </a:rPr>
              <a:t> to solve to </a:t>
            </a:r>
            <a:r>
              <a:rPr lang="it-IT" sz="2000" dirty="0" err="1">
                <a:cs typeface="Times New Roman" panose="02020603050405020304" pitchFamily="18" charset="0"/>
              </a:rPr>
              <a:t>optimality</a:t>
            </a:r>
            <a:r>
              <a:rPr lang="it-IT" sz="2000" dirty="0"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cs typeface="Times New Roman" panose="02020603050405020304" pitchFamily="18" charset="0"/>
              </a:rPr>
              <a:t>instances</a:t>
            </a:r>
            <a:r>
              <a:rPr lang="it-IT" sz="2000" dirty="0">
                <a:cs typeface="Times New Roman" panose="02020603050405020304" pitchFamily="18" charset="0"/>
              </a:rPr>
              <a:t> (with </a:t>
            </a:r>
            <a:r>
              <a:rPr lang="it-IT" sz="2000" dirty="0" err="1">
                <a:cs typeface="Times New Roman" panose="02020603050405020304" pitchFamily="18" charset="0"/>
              </a:rPr>
              <a:t>particular</a:t>
            </a:r>
            <a:r>
              <a:rPr lang="it-IT" sz="2000" dirty="0"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cs typeface="Times New Roman" panose="02020603050405020304" pitchFamily="18" charset="0"/>
              </a:rPr>
              <a:t>structure</a:t>
            </a:r>
            <a:r>
              <a:rPr lang="it-IT" sz="2000" dirty="0">
                <a:cs typeface="Times New Roman" panose="02020603050405020304" pitchFamily="18" charset="0"/>
              </a:rPr>
              <a:t>) of </a:t>
            </a:r>
            <a:r>
              <a:rPr lang="it-IT" sz="2000" dirty="0" err="1">
                <a:cs typeface="Times New Roman" panose="02020603050405020304" pitchFamily="18" charset="0"/>
              </a:rPr>
              <a:t>thousands</a:t>
            </a:r>
            <a:r>
              <a:rPr lang="it-IT" sz="2000" dirty="0">
                <a:cs typeface="Times New Roman" panose="02020603050405020304" pitchFamily="18" charset="0"/>
              </a:rPr>
              <a:t> of </a:t>
            </a:r>
            <a:r>
              <a:rPr lang="it-IT" sz="2000" dirty="0" err="1">
                <a:cs typeface="Times New Roman" panose="02020603050405020304" pitchFamily="18" charset="0"/>
              </a:rPr>
              <a:t>nodes</a:t>
            </a:r>
            <a:r>
              <a:rPr lang="it-IT" sz="200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88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7931224" cy="677104"/>
          </a:xfrm>
        </p:spPr>
        <p:txBody>
          <a:bodyPr>
            <a:noAutofit/>
          </a:bodyPr>
          <a:lstStyle/>
          <a:p>
            <a:r>
              <a:rPr lang="en-US" sz="2800"/>
              <a:t>A decomposition based </a:t>
            </a:r>
            <a:r>
              <a:rPr lang="en-US" sz="2800" dirty="0"/>
              <a:t>method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EC4EBD4C-CF20-479B-8414-3A601AC91013}"/>
              </a:ext>
            </a:extLst>
          </p:cNvPr>
          <p:cNvSpPr/>
          <p:nvPr/>
        </p:nvSpPr>
        <p:spPr>
          <a:xfrm rot="20277148">
            <a:off x="4530939" y="2133103"/>
            <a:ext cx="372533" cy="27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93BF31EE-3886-474D-84BE-5D0A7A6A34DD}"/>
              </a:ext>
            </a:extLst>
          </p:cNvPr>
          <p:cNvSpPr/>
          <p:nvPr/>
        </p:nvSpPr>
        <p:spPr>
          <a:xfrm>
            <a:off x="4608233" y="3467910"/>
            <a:ext cx="372533" cy="27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55BC3051-E2FF-4846-BEB7-E09124EBA06F}"/>
              </a:ext>
            </a:extLst>
          </p:cNvPr>
          <p:cNvSpPr/>
          <p:nvPr/>
        </p:nvSpPr>
        <p:spPr>
          <a:xfrm>
            <a:off x="4650566" y="4598812"/>
            <a:ext cx="372533" cy="27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A6BD31D-D573-46AF-B04C-868EDDA3AB16}"/>
              </a:ext>
            </a:extLst>
          </p:cNvPr>
          <p:cNvSpPr/>
          <p:nvPr/>
        </p:nvSpPr>
        <p:spPr>
          <a:xfrm>
            <a:off x="395536" y="2358022"/>
            <a:ext cx="385200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cs typeface="Times New Roman" panose="02020603050405020304" pitchFamily="18" charset="0"/>
              </a:rPr>
              <a:t>Step 1: Network </a:t>
            </a:r>
            <a:r>
              <a:rPr lang="it-IT" dirty="0" err="1">
                <a:cs typeface="Times New Roman" panose="02020603050405020304" pitchFamily="18" charset="0"/>
              </a:rPr>
              <a:t>Decomposition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4935674-93F3-4CD0-A5D1-C406BB7A9B1A}"/>
              </a:ext>
            </a:extLst>
          </p:cNvPr>
          <p:cNvSpPr txBox="1"/>
          <p:nvPr/>
        </p:nvSpPr>
        <p:spPr>
          <a:xfrm>
            <a:off x="5159207" y="3160416"/>
            <a:ext cx="273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cs typeface="Times New Roman" panose="02020603050405020304" pitchFamily="18" charset="0"/>
              </a:rPr>
              <a:t>Combination of </a:t>
            </a:r>
            <a:r>
              <a:rPr lang="it-IT" dirty="0" err="1">
                <a:cs typeface="Times New Roman" panose="02020603050405020304" pitchFamily="18" charset="0"/>
              </a:rPr>
              <a:t>Lagrangian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heuristic</a:t>
            </a:r>
            <a:r>
              <a:rPr lang="it-IT" dirty="0">
                <a:cs typeface="Times New Roman" panose="02020603050405020304" pitchFamily="18" charset="0"/>
              </a:rPr>
              <a:t> and </a:t>
            </a:r>
            <a:r>
              <a:rPr lang="it-IT" dirty="0" err="1">
                <a:cs typeface="Times New Roman" panose="02020603050405020304" pitchFamily="18" charset="0"/>
              </a:rPr>
              <a:t>Simulated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Annealing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CCA9969-66AD-4492-B279-3346C407877E}"/>
              </a:ext>
            </a:extLst>
          </p:cNvPr>
          <p:cNvSpPr txBox="1"/>
          <p:nvPr/>
        </p:nvSpPr>
        <p:spPr>
          <a:xfrm>
            <a:off x="5159207" y="4411112"/>
            <a:ext cx="309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cs typeface="Times New Roman" panose="02020603050405020304" pitchFamily="18" charset="0"/>
              </a:rPr>
              <a:t>Solution of a Multiple </a:t>
            </a:r>
            <a:r>
              <a:rPr lang="it-IT" dirty="0" err="1">
                <a:cs typeface="Times New Roman" panose="02020603050405020304" pitchFamily="18" charset="0"/>
              </a:rPr>
              <a:t>Choice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Knapsack</a:t>
            </a:r>
            <a:r>
              <a:rPr lang="it-IT" dirty="0">
                <a:cs typeface="Times New Roman" panose="02020603050405020304" pitchFamily="18" charset="0"/>
              </a:rPr>
              <a:t> Model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F705FD1C-A3BE-4FB4-9FD5-17BB7C3186E9}"/>
              </a:ext>
            </a:extLst>
          </p:cNvPr>
          <p:cNvSpPr/>
          <p:nvPr/>
        </p:nvSpPr>
        <p:spPr>
          <a:xfrm>
            <a:off x="395536" y="3336527"/>
            <a:ext cx="38520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cs typeface="Times New Roman" panose="02020603050405020304" pitchFamily="18" charset="0"/>
              </a:rPr>
              <a:t>Step 2: Solution of </a:t>
            </a:r>
            <a:r>
              <a:rPr lang="it-IT" i="1" dirty="0">
                <a:cs typeface="Times New Roman" panose="02020603050405020304" pitchFamily="18" charset="0"/>
              </a:rPr>
              <a:t>p</a:t>
            </a:r>
            <a:r>
              <a:rPr lang="it-IT" dirty="0">
                <a:cs typeface="Times New Roman" panose="02020603050405020304" pitchFamily="18" charset="0"/>
              </a:rPr>
              <a:t>-</a:t>
            </a:r>
            <a:r>
              <a:rPr lang="it-IT" dirty="0" err="1">
                <a:cs typeface="Times New Roman" panose="02020603050405020304" pitchFamily="18" charset="0"/>
              </a:rPr>
              <a:t>median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subproblems</a:t>
            </a:r>
            <a:r>
              <a:rPr lang="it-IT" dirty="0">
                <a:cs typeface="Times New Roman" panose="02020603050405020304" pitchFamily="18" charset="0"/>
              </a:rPr>
              <a:t> for </a:t>
            </a:r>
            <a:r>
              <a:rPr lang="it-IT" dirty="0" err="1">
                <a:cs typeface="Times New Roman" panose="02020603050405020304" pitchFamily="18" charset="0"/>
              </a:rPr>
              <a:t>each</a:t>
            </a:r>
            <a:r>
              <a:rPr lang="it-IT" dirty="0">
                <a:cs typeface="Times New Roman" panose="02020603050405020304" pitchFamily="18" charset="0"/>
              </a:rPr>
              <a:t> cluster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9232B5D-B3C8-4696-A452-01AB036A739D}"/>
              </a:ext>
            </a:extLst>
          </p:cNvPr>
          <p:cNvSpPr/>
          <p:nvPr/>
        </p:nvSpPr>
        <p:spPr>
          <a:xfrm>
            <a:off x="395536" y="4438853"/>
            <a:ext cx="38520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cs typeface="Times New Roman" panose="02020603050405020304" pitchFamily="18" charset="0"/>
              </a:rPr>
              <a:t>Step 3: Combination of the </a:t>
            </a:r>
            <a:r>
              <a:rPr lang="it-IT" dirty="0" err="1">
                <a:cs typeface="Times New Roman" panose="02020603050405020304" pitchFamily="18" charset="0"/>
              </a:rPr>
              <a:t>solutions</a:t>
            </a:r>
            <a:r>
              <a:rPr lang="it-IT" dirty="0">
                <a:cs typeface="Times New Roman" panose="02020603050405020304" pitchFamily="18" charset="0"/>
              </a:rPr>
              <a:t> of the </a:t>
            </a:r>
            <a:r>
              <a:rPr lang="it-IT" i="1" dirty="0">
                <a:cs typeface="Times New Roman" panose="02020603050405020304" pitchFamily="18" charset="0"/>
              </a:rPr>
              <a:t>p</a:t>
            </a:r>
            <a:r>
              <a:rPr lang="it-IT" dirty="0">
                <a:cs typeface="Times New Roman" panose="02020603050405020304" pitchFamily="18" charset="0"/>
              </a:rPr>
              <a:t>-</a:t>
            </a:r>
            <a:r>
              <a:rPr lang="it-IT" dirty="0" err="1">
                <a:cs typeface="Times New Roman" panose="02020603050405020304" pitchFamily="18" charset="0"/>
              </a:rPr>
              <a:t>median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subproblems</a:t>
            </a:r>
            <a:r>
              <a:rPr lang="it-IT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AE23C987-2EBE-4139-9D66-D17266BF49F3}"/>
              </a:ext>
            </a:extLst>
          </p:cNvPr>
          <p:cNvSpPr/>
          <p:nvPr/>
        </p:nvSpPr>
        <p:spPr>
          <a:xfrm>
            <a:off x="2245336" y="2928986"/>
            <a:ext cx="152400" cy="186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C04A3CAA-F3CF-4274-8D74-FFBF16D66F83}"/>
              </a:ext>
            </a:extLst>
          </p:cNvPr>
          <p:cNvSpPr/>
          <p:nvPr/>
        </p:nvSpPr>
        <p:spPr>
          <a:xfrm>
            <a:off x="2226286" y="4105852"/>
            <a:ext cx="152400" cy="186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7CC583A-3EFB-4629-8B72-855E3C18B704}"/>
              </a:ext>
            </a:extLst>
          </p:cNvPr>
          <p:cNvSpPr/>
          <p:nvPr/>
        </p:nvSpPr>
        <p:spPr>
          <a:xfrm>
            <a:off x="1309186" y="811590"/>
            <a:ext cx="6227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>
                <a:latin typeface="+mj-lt"/>
                <a:cs typeface="Times New Roman" panose="02020603050405020304" pitchFamily="18" charset="0"/>
              </a:rPr>
              <a:t>Decomposition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algorithm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 for large scale p-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median</a:t>
            </a:r>
            <a:endParaRPr lang="it-IT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it-IT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it-IT" dirty="0" err="1">
                <a:latin typeface="+mj-lt"/>
                <a:cs typeface="Times New Roman" panose="02020603050405020304" pitchFamily="18" charset="0"/>
              </a:rPr>
              <a:t>Taillard</a:t>
            </a:r>
            <a:r>
              <a:rPr lang="it-IT" dirty="0">
                <a:latin typeface="+mj-lt"/>
                <a:cs typeface="Times New Roman" panose="02020603050405020304" pitchFamily="18" charset="0"/>
              </a:rPr>
              <a:t>, 2003; Avella et al., 2005)</a:t>
            </a:r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87F6C423-BEF1-4852-B439-089551F61CD3}"/>
              </a:ext>
            </a:extLst>
          </p:cNvPr>
          <p:cNvSpPr/>
          <p:nvPr/>
        </p:nvSpPr>
        <p:spPr>
          <a:xfrm rot="1276835">
            <a:off x="4530174" y="2551481"/>
            <a:ext cx="372533" cy="27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16D9829-C4A5-4296-9794-3FEC1D6DBFED}"/>
              </a:ext>
            </a:extLst>
          </p:cNvPr>
          <p:cNvSpPr txBox="1"/>
          <p:nvPr/>
        </p:nvSpPr>
        <p:spPr>
          <a:xfrm>
            <a:off x="4947757" y="1937224"/>
            <a:ext cx="135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cs typeface="Times New Roman" panose="02020603050405020304" pitchFamily="18" charset="0"/>
              </a:rPr>
              <a:t>If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connected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B4A8F22-68C2-4834-A8D8-CEC9811E4BA3}"/>
              </a:ext>
            </a:extLst>
          </p:cNvPr>
          <p:cNvSpPr txBox="1"/>
          <p:nvPr/>
        </p:nvSpPr>
        <p:spPr>
          <a:xfrm>
            <a:off x="4947756" y="2574046"/>
            <a:ext cx="178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cs typeface="Times New Roman" panose="02020603050405020304" pitchFamily="18" charset="0"/>
              </a:rPr>
              <a:t>If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not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connected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38" name="Freccia a destra 37">
            <a:extLst>
              <a:ext uri="{FF2B5EF4-FFF2-40B4-BE49-F238E27FC236}">
                <a16:creationId xmlns:a16="http://schemas.microsoft.com/office/drawing/2014/main" id="{C827E696-A5C9-4C06-8950-67FB780BB60F}"/>
              </a:ext>
            </a:extLst>
          </p:cNvPr>
          <p:cNvSpPr/>
          <p:nvPr/>
        </p:nvSpPr>
        <p:spPr>
          <a:xfrm>
            <a:off x="6719747" y="1974029"/>
            <a:ext cx="372533" cy="27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9" name="Freccia a destra 38">
            <a:extLst>
              <a:ext uri="{FF2B5EF4-FFF2-40B4-BE49-F238E27FC236}">
                <a16:creationId xmlns:a16="http://schemas.microsoft.com/office/drawing/2014/main" id="{68A4FC7B-AEFE-4B48-B2AC-85DE6B43386D}"/>
              </a:ext>
            </a:extLst>
          </p:cNvPr>
          <p:cNvSpPr/>
          <p:nvPr/>
        </p:nvSpPr>
        <p:spPr>
          <a:xfrm>
            <a:off x="6719747" y="2646054"/>
            <a:ext cx="372533" cy="270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958BD56-2D73-4FF5-957F-C24B68572E28}"/>
              </a:ext>
            </a:extLst>
          </p:cNvPr>
          <p:cNvSpPr txBox="1"/>
          <p:nvPr/>
        </p:nvSpPr>
        <p:spPr>
          <a:xfrm>
            <a:off x="7219294" y="1805401"/>
            <a:ext cx="135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cs typeface="Times New Roman" panose="02020603050405020304" pitchFamily="18" charset="0"/>
              </a:rPr>
              <a:t>Network</a:t>
            </a:r>
          </a:p>
          <a:p>
            <a:pPr algn="ctr"/>
            <a:r>
              <a:rPr lang="it-IT" dirty="0">
                <a:cs typeface="Times New Roman" panose="02020603050405020304" pitchFamily="18" charset="0"/>
              </a:rPr>
              <a:t>Clustering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AA1673D-A2F7-4AAA-80FA-977D8C2E25C5}"/>
              </a:ext>
            </a:extLst>
          </p:cNvPr>
          <p:cNvSpPr txBox="1"/>
          <p:nvPr/>
        </p:nvSpPr>
        <p:spPr>
          <a:xfrm>
            <a:off x="7099204" y="2494125"/>
            <a:ext cx="159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cs typeface="Times New Roman" panose="02020603050405020304" pitchFamily="18" charset="0"/>
              </a:rPr>
              <a:t>Already</a:t>
            </a:r>
            <a:br>
              <a:rPr lang="it-IT" dirty="0">
                <a:cs typeface="Times New Roman" panose="02020603050405020304" pitchFamily="18" charset="0"/>
              </a:rPr>
            </a:br>
            <a:r>
              <a:rPr lang="it-IT" dirty="0" err="1">
                <a:cs typeface="Times New Roman" panose="02020603050405020304" pitchFamily="18" charset="0"/>
              </a:rPr>
              <a:t>decomposed</a:t>
            </a:r>
            <a:endParaRPr lang="it-IT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Papers</a:t>
            </a:r>
            <a:r>
              <a:rPr lang="it-IT" dirty="0"/>
              <a:t>, </a:t>
            </a:r>
            <a:r>
              <a:rPr lang="it-IT" dirty="0" err="1"/>
              <a:t>Presentations</a:t>
            </a:r>
            <a:r>
              <a:rPr lang="it-IT" dirty="0"/>
              <a:t> and </a:t>
            </a:r>
            <a:r>
              <a:rPr lang="it-IT" dirty="0" err="1"/>
              <a:t>Seminars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sz="3800" b="1" dirty="0" err="1">
                <a:solidFill>
                  <a:srgbClr val="FF0000"/>
                </a:solidFill>
              </a:rPr>
              <a:t>Papers</a:t>
            </a:r>
            <a:r>
              <a:rPr lang="it-IT" sz="3800" b="1" dirty="0">
                <a:solidFill>
                  <a:srgbClr val="FF0000"/>
                </a:solidFill>
              </a:rPr>
              <a:t>:</a:t>
            </a:r>
          </a:p>
          <a:p>
            <a:r>
              <a:rPr lang="en-US" b="1" dirty="0"/>
              <a:t>A Partitioning Based Heuristic for a Variant of the Simple Pattern Minimality Problem</a:t>
            </a:r>
            <a:r>
              <a:rPr lang="en-US" dirty="0"/>
              <a:t>, </a:t>
            </a:r>
            <a:r>
              <a:rPr lang="it-IT" dirty="0"/>
              <a:t>M. Boccia, A. Masone, A. Sforza, C. </a:t>
            </a:r>
            <a:r>
              <a:rPr lang="it-IT" dirty="0" err="1"/>
              <a:t>Sterle</a:t>
            </a:r>
            <a:r>
              <a:rPr lang="it-IT" dirty="0"/>
              <a:t>. </a:t>
            </a:r>
            <a:r>
              <a:rPr lang="en-US" dirty="0"/>
              <a:t>Optimization and Decision Science: Methodologies and Applications, Springer Proceedings in Mathematics and Statistics, Springer.</a:t>
            </a:r>
          </a:p>
          <a:p>
            <a:r>
              <a:rPr lang="en-US" b="1" dirty="0"/>
              <a:t>A Graph Clustering Based Decomposition Approach </a:t>
            </a:r>
            <a:r>
              <a:rPr lang="it-IT" b="1" dirty="0"/>
              <a:t>for Large Scale p-</a:t>
            </a:r>
            <a:r>
              <a:rPr lang="it-IT" b="1" dirty="0" err="1"/>
              <a:t>Median</a:t>
            </a:r>
            <a:r>
              <a:rPr lang="it-IT" b="1" dirty="0"/>
              <a:t> </a:t>
            </a:r>
            <a:r>
              <a:rPr lang="it-IT" b="1" dirty="0" err="1"/>
              <a:t>Problems</a:t>
            </a:r>
            <a:r>
              <a:rPr lang="it-IT" dirty="0"/>
              <a:t>, A. Masone, A. Sforza, C. </a:t>
            </a:r>
            <a:r>
              <a:rPr lang="it-IT" dirty="0" err="1"/>
              <a:t>Sterle</a:t>
            </a:r>
            <a:r>
              <a:rPr lang="it-IT" dirty="0"/>
              <a:t>, I. </a:t>
            </a:r>
            <a:r>
              <a:rPr lang="it-IT" dirty="0" err="1"/>
              <a:t>Vasilyev</a:t>
            </a:r>
            <a:r>
              <a:rPr lang="it-IT" dirty="0"/>
              <a:t>. International Journal of </a:t>
            </a:r>
            <a:r>
              <a:rPr lang="it-IT" dirty="0" err="1"/>
              <a:t>Artificial</a:t>
            </a:r>
            <a:r>
              <a:rPr lang="it-IT" dirty="0"/>
              <a:t> Intelligence (in press).</a:t>
            </a:r>
          </a:p>
          <a:p>
            <a:r>
              <a:rPr lang="en-US" b="1" dirty="0"/>
              <a:t>A p-Median Based Exact Method for the Large-Scale Optimal Diversity Management Problem</a:t>
            </a:r>
            <a:r>
              <a:rPr lang="it-IT" dirty="0"/>
              <a:t>, A. Masone, C. </a:t>
            </a:r>
            <a:r>
              <a:rPr lang="it-IT" dirty="0" err="1"/>
              <a:t>Sterle</a:t>
            </a:r>
            <a:r>
              <a:rPr lang="it-IT" dirty="0"/>
              <a:t>, A. </a:t>
            </a:r>
            <a:r>
              <a:rPr lang="it-IT" dirty="0" err="1"/>
              <a:t>Ushakov</a:t>
            </a:r>
            <a:r>
              <a:rPr lang="it-IT" dirty="0"/>
              <a:t>, I. </a:t>
            </a:r>
            <a:r>
              <a:rPr lang="it-IT" dirty="0" err="1"/>
              <a:t>Vasilyev</a:t>
            </a:r>
            <a:r>
              <a:rPr lang="it-IT" dirty="0"/>
              <a:t>. Networks (under </a:t>
            </a:r>
            <a:r>
              <a:rPr lang="it-IT" dirty="0" err="1"/>
              <a:t>review</a:t>
            </a:r>
            <a:r>
              <a:rPr lang="it-IT" dirty="0"/>
              <a:t>).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800" b="1" dirty="0" err="1">
                <a:solidFill>
                  <a:srgbClr val="FF0000"/>
                </a:solidFill>
              </a:rPr>
              <a:t>Presentations</a:t>
            </a:r>
            <a:r>
              <a:rPr lang="it-IT" sz="3800" b="1" dirty="0">
                <a:solidFill>
                  <a:srgbClr val="FF0000"/>
                </a:solidFill>
              </a:rPr>
              <a:t>:</a:t>
            </a:r>
          </a:p>
          <a:p>
            <a:r>
              <a:rPr lang="it-IT" b="1" dirty="0"/>
              <a:t>A partitioning-</a:t>
            </a:r>
            <a:r>
              <a:rPr lang="it-IT" b="1" dirty="0" err="1"/>
              <a:t>based</a:t>
            </a:r>
            <a:r>
              <a:rPr lang="it-IT" b="1" dirty="0"/>
              <a:t> </a:t>
            </a:r>
            <a:r>
              <a:rPr lang="it-IT" b="1" dirty="0" err="1"/>
              <a:t>heuristic</a:t>
            </a:r>
            <a:r>
              <a:rPr lang="it-IT" b="1" dirty="0"/>
              <a:t> for large scale p-</a:t>
            </a:r>
            <a:r>
              <a:rPr lang="it-IT" b="1" dirty="0" err="1"/>
              <a:t>median</a:t>
            </a:r>
            <a:r>
              <a:rPr lang="it-IT" b="1" dirty="0"/>
              <a:t> </a:t>
            </a:r>
            <a:r>
              <a:rPr lang="it-IT" b="1" dirty="0" err="1"/>
              <a:t>problems</a:t>
            </a:r>
            <a:r>
              <a:rPr lang="it-IT" dirty="0"/>
              <a:t>, A. Masone, A. Sforza, C. </a:t>
            </a:r>
            <a:r>
              <a:rPr lang="it-IT" dirty="0" err="1"/>
              <a:t>Sterle</a:t>
            </a:r>
            <a:r>
              <a:rPr lang="it-IT" dirty="0"/>
              <a:t>, I. </a:t>
            </a:r>
            <a:r>
              <a:rPr lang="it-IT" dirty="0" err="1"/>
              <a:t>Vasilyev</a:t>
            </a:r>
            <a:r>
              <a:rPr lang="it-IT" dirty="0"/>
              <a:t>. </a:t>
            </a:r>
            <a:r>
              <a:rPr lang="it-IT" dirty="0" err="1"/>
              <a:t>Optimization</a:t>
            </a:r>
            <a:r>
              <a:rPr lang="it-IT" dirty="0"/>
              <a:t> and </a:t>
            </a:r>
            <a:r>
              <a:rPr lang="it-IT" dirty="0" err="1"/>
              <a:t>Decision</a:t>
            </a:r>
            <a:r>
              <a:rPr lang="it-IT" dirty="0"/>
              <a:t> Science 2017, 7</a:t>
            </a:r>
            <a:r>
              <a:rPr lang="en-US" baseline="30000" dirty="0" err="1"/>
              <a:t>th</a:t>
            </a:r>
            <a:r>
              <a:rPr lang="it-IT" dirty="0"/>
              <a:t>  </a:t>
            </a:r>
            <a:r>
              <a:rPr lang="it-IT" dirty="0" err="1"/>
              <a:t>September</a:t>
            </a:r>
            <a:r>
              <a:rPr lang="it-IT" dirty="0"/>
              <a:t>, Sorrento, </a:t>
            </a:r>
            <a:r>
              <a:rPr lang="it-IT" dirty="0" err="1"/>
              <a:t>Italy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err="1">
                <a:solidFill>
                  <a:srgbClr val="FF0000"/>
                </a:solidFill>
              </a:rPr>
              <a:t>Seminars</a:t>
            </a:r>
            <a:r>
              <a:rPr lang="it-IT" b="1" dirty="0">
                <a:solidFill>
                  <a:srgbClr val="FF0000"/>
                </a:solidFill>
              </a:rPr>
              <a:t>:</a:t>
            </a:r>
            <a:endParaRPr lang="it-IT" dirty="0"/>
          </a:p>
          <a:p>
            <a:r>
              <a:rPr lang="en-US" b="1" dirty="0"/>
              <a:t>Beyond 5G: Data Throughput Optimization at </a:t>
            </a:r>
            <a:r>
              <a:rPr lang="en-US" b="1" dirty="0" err="1"/>
              <a:t>mmWave</a:t>
            </a:r>
            <a:r>
              <a:rPr lang="en-US" b="1" dirty="0"/>
              <a:t> and THz Frequencies for Vehicle to Infrastructure Communications</a:t>
            </a:r>
            <a:r>
              <a:rPr lang="en-US" dirty="0"/>
              <a:t>, A. S. </a:t>
            </a:r>
            <a:r>
              <a:rPr lang="en-US" dirty="0" err="1"/>
              <a:t>Cacciapuoti</a:t>
            </a:r>
            <a:r>
              <a:rPr lang="en-US" dirty="0"/>
              <a:t>, A. Masone, 14</a:t>
            </a:r>
            <a:r>
              <a:rPr lang="en-US" baseline="30000" dirty="0"/>
              <a:t>th</a:t>
            </a:r>
            <a:r>
              <a:rPr lang="en-US" dirty="0"/>
              <a:t> December 2017, University “Federico II” of Naples.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en-US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3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/>
              <a:t>1st </a:t>
            </a:r>
            <a:r>
              <a:rPr lang="it-IT" dirty="0" err="1"/>
              <a:t>year</a:t>
            </a:r>
            <a:r>
              <a:rPr lang="it-IT" dirty="0"/>
              <a:t> </a:t>
            </a:r>
            <a:r>
              <a:rPr lang="it-IT" dirty="0" err="1"/>
              <a:t>credits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A278E20C-D1C1-45DA-9C2C-0F728DFD254D}"/>
              </a:ext>
            </a:extLst>
          </p:cNvPr>
          <p:cNvGraphicFramePr>
            <a:graphicFrameLocks noGrp="1"/>
          </p:cNvGraphicFramePr>
          <p:nvPr/>
        </p:nvGraphicFramePr>
        <p:xfrm>
          <a:off x="431961" y="1628800"/>
          <a:ext cx="3779999" cy="3177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887">
                  <a:extLst>
                    <a:ext uri="{9D8B030D-6E8A-4147-A177-3AD203B41FA5}">
                      <a16:colId xmlns:a16="http://schemas.microsoft.com/office/drawing/2014/main" val="656143722"/>
                    </a:ext>
                  </a:extLst>
                </a:gridCol>
                <a:gridCol w="350139">
                  <a:extLst>
                    <a:ext uri="{9D8B030D-6E8A-4147-A177-3AD203B41FA5}">
                      <a16:colId xmlns:a16="http://schemas.microsoft.com/office/drawing/2014/main" val="3606983631"/>
                    </a:ext>
                  </a:extLst>
                </a:gridCol>
                <a:gridCol w="350139">
                  <a:extLst>
                    <a:ext uri="{9D8B030D-6E8A-4147-A177-3AD203B41FA5}">
                      <a16:colId xmlns:a16="http://schemas.microsoft.com/office/drawing/2014/main" val="2609631608"/>
                    </a:ext>
                  </a:extLst>
                </a:gridCol>
                <a:gridCol w="350139">
                  <a:extLst>
                    <a:ext uri="{9D8B030D-6E8A-4147-A177-3AD203B41FA5}">
                      <a16:colId xmlns:a16="http://schemas.microsoft.com/office/drawing/2014/main" val="691285340"/>
                    </a:ext>
                  </a:extLst>
                </a:gridCol>
                <a:gridCol w="350139">
                  <a:extLst>
                    <a:ext uri="{9D8B030D-6E8A-4147-A177-3AD203B41FA5}">
                      <a16:colId xmlns:a16="http://schemas.microsoft.com/office/drawing/2014/main" val="2314330838"/>
                    </a:ext>
                  </a:extLst>
                </a:gridCol>
                <a:gridCol w="350139">
                  <a:extLst>
                    <a:ext uri="{9D8B030D-6E8A-4147-A177-3AD203B41FA5}">
                      <a16:colId xmlns:a16="http://schemas.microsoft.com/office/drawing/2014/main" val="2566448714"/>
                    </a:ext>
                  </a:extLst>
                </a:gridCol>
                <a:gridCol w="350139">
                  <a:extLst>
                    <a:ext uri="{9D8B030D-6E8A-4147-A177-3AD203B41FA5}">
                      <a16:colId xmlns:a16="http://schemas.microsoft.com/office/drawing/2014/main" val="1418912038"/>
                    </a:ext>
                  </a:extLst>
                </a:gridCol>
                <a:gridCol w="350139">
                  <a:extLst>
                    <a:ext uri="{9D8B030D-6E8A-4147-A177-3AD203B41FA5}">
                      <a16:colId xmlns:a16="http://schemas.microsoft.com/office/drawing/2014/main" val="3829670663"/>
                    </a:ext>
                  </a:extLst>
                </a:gridCol>
                <a:gridCol w="350139">
                  <a:extLst>
                    <a:ext uri="{9D8B030D-6E8A-4147-A177-3AD203B41FA5}">
                      <a16:colId xmlns:a16="http://schemas.microsoft.com/office/drawing/2014/main" val="3210510984"/>
                    </a:ext>
                  </a:extLst>
                </a:gridCol>
              </a:tblGrid>
              <a:tr h="370715">
                <a:tc rowSpan="3">
                  <a:txBody>
                    <a:bodyPr/>
                    <a:lstStyle/>
                    <a:p>
                      <a:pPr algn="l" fontAlgn="b"/>
                      <a:endParaRPr lang="it-IT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8" marR="7548" marT="75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>
                          <a:effectLst/>
                        </a:rPr>
                        <a:t>Credits</a:t>
                      </a:r>
                      <a:r>
                        <a:rPr lang="it-IT" sz="1100" u="none" strike="noStrike" dirty="0">
                          <a:effectLst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</a:rPr>
                        <a:t>year</a:t>
                      </a:r>
                      <a:r>
                        <a:rPr lang="it-IT" sz="1100" u="none" strike="noStrike" dirty="0">
                          <a:effectLst/>
                        </a:rPr>
                        <a:t> 1</a:t>
                      </a:r>
                      <a:endParaRPr lang="it-IT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577" marR="90577" marT="45289" marB="45289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676773"/>
                  </a:ext>
                </a:extLst>
              </a:tr>
              <a:tr h="290737">
                <a:tc vMerge="1"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3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5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7796"/>
                  </a:ext>
                </a:extLst>
              </a:tr>
              <a:tr h="781218">
                <a:tc vMerge="1"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>
                          <a:effectLst/>
                        </a:rPr>
                        <a:t>Estimated</a:t>
                      </a:r>
                      <a:endParaRPr lang="it-IT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>
                          <a:effectLst/>
                        </a:rPr>
                        <a:t>bimonth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bimonth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>
                          <a:effectLst/>
                        </a:rPr>
                        <a:t>bimonth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bimonth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bimonth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bimonth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 err="1">
                          <a:effectLst/>
                        </a:rPr>
                        <a:t>Summary</a:t>
                      </a:r>
                      <a:endParaRPr lang="it-IT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959670"/>
                  </a:ext>
                </a:extLst>
              </a:tr>
              <a:tr h="57648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Modules</a:t>
                      </a:r>
                      <a:endParaRPr lang="it-IT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8.6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9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21.6</a:t>
                      </a:r>
                      <a:endParaRPr lang="it-IT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545292"/>
                  </a:ext>
                </a:extLst>
              </a:tr>
              <a:tr h="29073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Seminars</a:t>
                      </a:r>
                      <a:endParaRPr lang="it-IT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</a:t>
                      </a:r>
                      <a:endParaRPr lang="it-IT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0.8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0.8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1.5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5.1</a:t>
                      </a:r>
                      <a:endParaRPr lang="it-IT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952287"/>
                  </a:ext>
                </a:extLst>
              </a:tr>
              <a:tr h="57648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Research</a:t>
                      </a:r>
                      <a:endParaRPr lang="it-IT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35</a:t>
                      </a:r>
                      <a:endParaRPr lang="it-IT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8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5.3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33.3</a:t>
                      </a:r>
                      <a:endParaRPr lang="it-IT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530915"/>
                  </a:ext>
                </a:extLst>
              </a:tr>
              <a:tr h="290737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60</a:t>
                      </a:r>
                      <a:endParaRPr lang="it-IT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60</a:t>
                      </a:r>
                      <a:endParaRPr lang="it-IT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7" marR="4987" marT="49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41279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CA2FD52-39FF-4A3A-AF21-23108878D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44120"/>
              </p:ext>
            </p:extLst>
          </p:nvPr>
        </p:nvGraphicFramePr>
        <p:xfrm>
          <a:off x="4664955" y="1092801"/>
          <a:ext cx="4011501" cy="4712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5397">
                  <a:extLst>
                    <a:ext uri="{9D8B030D-6E8A-4147-A177-3AD203B41FA5}">
                      <a16:colId xmlns:a16="http://schemas.microsoft.com/office/drawing/2014/main" val="3726389365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722908768"/>
                    </a:ext>
                  </a:extLst>
                </a:gridCol>
                <a:gridCol w="442391">
                  <a:extLst>
                    <a:ext uri="{9D8B030D-6E8A-4147-A177-3AD203B41FA5}">
                      <a16:colId xmlns:a16="http://schemas.microsoft.com/office/drawing/2014/main" val="3039966928"/>
                    </a:ext>
                  </a:extLst>
                </a:gridCol>
              </a:tblGrid>
              <a:tr h="32549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Lecture</a:t>
                      </a:r>
                      <a:r>
                        <a:rPr lang="it-IT" sz="1000" u="none" strike="noStrike" dirty="0">
                          <a:effectLst/>
                        </a:rPr>
                        <a:t>/Activity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Type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Credits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472288"/>
                  </a:ext>
                </a:extLst>
              </a:tr>
              <a:tr h="303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Optimization Methods and Applications - Heuristics for Combinatorial Network Optimization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Ad hoc </a:t>
                      </a:r>
                      <a:r>
                        <a:rPr lang="it-IT" sz="1000" u="none" strike="noStrike" dirty="0" err="1">
                          <a:effectLst/>
                        </a:rPr>
                        <a:t>module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17993"/>
                  </a:ext>
                </a:extLst>
              </a:tr>
              <a:tr h="1533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 err="1">
                          <a:effectLst/>
                        </a:rPr>
                        <a:t>Gestione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en-GB" sz="1000" u="none" strike="noStrike" dirty="0" err="1">
                          <a:effectLst/>
                        </a:rPr>
                        <a:t>Strategica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en-GB" sz="1000" u="none" strike="noStrike" dirty="0" err="1">
                          <a:effectLst/>
                        </a:rPr>
                        <a:t>dell'Innovazione</a:t>
                      </a:r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Ad hoc </a:t>
                      </a:r>
                      <a:r>
                        <a:rPr lang="it-IT" sz="1000" u="none" strike="noStrike" dirty="0" err="1">
                          <a:effectLst/>
                        </a:rPr>
                        <a:t>module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716580"/>
                  </a:ext>
                </a:extLst>
              </a:tr>
              <a:tr h="8604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Ottimizzazione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MS </a:t>
                      </a:r>
                      <a:r>
                        <a:rPr lang="it-IT" sz="1000" u="none" strike="noStrike" dirty="0" err="1">
                          <a:effectLst/>
                        </a:rPr>
                        <a:t>Module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5109"/>
                  </a:ext>
                </a:extLst>
              </a:tr>
              <a:tr h="303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International School on Mathematics "Graph Theory, Algorithms and Applications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Doctoral</a:t>
                      </a:r>
                      <a:r>
                        <a:rPr lang="it-IT" sz="1000" u="none" strike="noStrike" dirty="0">
                          <a:effectLst/>
                        </a:rPr>
                        <a:t> School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6.6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72578"/>
                  </a:ext>
                </a:extLst>
              </a:tr>
              <a:tr h="303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Fuzzy Logic, Genetic Algorithms and their Application to Next Generation Network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Seminar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0.4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603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How to organize and write scientific rebuttal 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Seminar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0.4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716025"/>
                  </a:ext>
                </a:extLst>
              </a:tr>
              <a:tr h="303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An exact knapsack separation procedure for structured Binary Integer Programming Problems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Seminar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471298"/>
                  </a:ext>
                </a:extLst>
              </a:tr>
              <a:tr h="303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A shared memory parallel heuristic algorithm for the </a:t>
                      </a:r>
                      <a:r>
                        <a:rPr lang="en-US" sz="1000" u="none" strike="noStrike" dirty="0" err="1">
                          <a:effectLst/>
                        </a:rPr>
                        <a:t>large.scale</a:t>
                      </a:r>
                      <a:r>
                        <a:rPr lang="en-US" sz="1000" u="none" strike="noStrike" dirty="0">
                          <a:effectLst/>
                        </a:rPr>
                        <a:t> p-median problem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Seminar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1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55046"/>
                  </a:ext>
                </a:extLst>
              </a:tr>
              <a:tr h="1533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From Control to Interaction in Multi-Robot Systems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Seminar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0.3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95746"/>
                  </a:ext>
                </a:extLst>
              </a:tr>
              <a:tr h="303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Challenges and Opportunities for IT Innovation in the Space Business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Seminar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0.3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79886"/>
                  </a:ext>
                </a:extLst>
              </a:tr>
              <a:tr h="228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(Effective) Machine Learning in the Time of Big Data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Seminar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0.2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381869"/>
                  </a:ext>
                </a:extLst>
              </a:tr>
              <a:tr h="377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Optimal Content Distribution and Multi-resource Allocation in Software Defined Virtual CDNs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Seminar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0.3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80946"/>
                  </a:ext>
                </a:extLst>
              </a:tr>
              <a:tr h="4526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Beyond 5G: Data Throughput Optimization at </a:t>
                      </a:r>
                      <a:r>
                        <a:rPr lang="en-US" sz="1000" u="none" strike="noStrike" dirty="0" err="1">
                          <a:effectLst/>
                        </a:rPr>
                        <a:t>mmWave</a:t>
                      </a:r>
                      <a:r>
                        <a:rPr lang="en-US" sz="1000" u="none" strike="noStrike" dirty="0">
                          <a:effectLst/>
                        </a:rPr>
                        <a:t> and THz Frequencies for Vehicle to Infrastructure Communications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Seminar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0.5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22685"/>
                  </a:ext>
                </a:extLst>
              </a:tr>
              <a:tr h="2282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Graph Queries: Generation, Evaluation, Learning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Seminar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0.4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45169"/>
                  </a:ext>
                </a:extLst>
              </a:tr>
              <a:tr h="303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Large Scale Integrative </a:t>
                      </a:r>
                      <a:r>
                        <a:rPr lang="en-US" sz="1000" u="none" strike="noStrike" dirty="0" err="1">
                          <a:effectLst/>
                        </a:rPr>
                        <a:t>Bionformatics</a:t>
                      </a:r>
                      <a:r>
                        <a:rPr lang="en-US" sz="1000" u="none" strike="noStrike" dirty="0">
                          <a:effectLst/>
                        </a:rPr>
                        <a:t> and Systems Biology in Cancer Genomics 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Seminar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0.3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56" marR="3956" marT="39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0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00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err="1"/>
              <a:t>Table</a:t>
            </a:r>
            <a:r>
              <a:rPr lang="it-IT" dirty="0"/>
              <a:t> for training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EB9F1E9B-1AFC-430E-8E63-C00BAB4CF07F}"/>
              </a:ext>
            </a:extLst>
          </p:cNvPr>
          <p:cNvGraphicFramePr>
            <a:graphicFrameLocks noGrp="1"/>
          </p:cNvGraphicFramePr>
          <p:nvPr/>
        </p:nvGraphicFramePr>
        <p:xfrm>
          <a:off x="440724" y="2126067"/>
          <a:ext cx="8229594" cy="1923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741">
                  <a:extLst>
                    <a:ext uri="{9D8B030D-6E8A-4147-A177-3AD203B41FA5}">
                      <a16:colId xmlns:a16="http://schemas.microsoft.com/office/drawing/2014/main" val="4006211668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2654214091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39410984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4094957463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3260888870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1843515349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4284276226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2688205317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2531098354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1119930640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581723506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3513907206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1575577045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1870134836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2773984637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338842597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3803664050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876973738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3752854497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3030562703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3942797548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3632086368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934402418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3215736036"/>
                    </a:ext>
                  </a:extLst>
                </a:gridCol>
                <a:gridCol w="274615">
                  <a:extLst>
                    <a:ext uri="{9D8B030D-6E8A-4147-A177-3AD203B41FA5}">
                      <a16:colId xmlns:a16="http://schemas.microsoft.com/office/drawing/2014/main" val="197833104"/>
                    </a:ext>
                  </a:extLst>
                </a:gridCol>
                <a:gridCol w="339579">
                  <a:extLst>
                    <a:ext uri="{9D8B030D-6E8A-4147-A177-3AD203B41FA5}">
                      <a16:colId xmlns:a16="http://schemas.microsoft.com/office/drawing/2014/main" val="2890854134"/>
                    </a:ext>
                  </a:extLst>
                </a:gridCol>
                <a:gridCol w="531514">
                  <a:extLst>
                    <a:ext uri="{9D8B030D-6E8A-4147-A177-3AD203B41FA5}">
                      <a16:colId xmlns:a16="http://schemas.microsoft.com/office/drawing/2014/main" val="1748214942"/>
                    </a:ext>
                  </a:extLst>
                </a:gridCol>
              </a:tblGrid>
              <a:tr h="163847">
                <a:tc rowSpan="3"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 err="1">
                          <a:effectLst/>
                        </a:rPr>
                        <a:t>Credits</a:t>
                      </a:r>
                      <a:r>
                        <a:rPr lang="it-IT" sz="10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 err="1">
                          <a:effectLst/>
                        </a:rPr>
                        <a:t>year</a:t>
                      </a:r>
                      <a:r>
                        <a:rPr lang="it-IT" sz="1000" u="none" strike="noStrike" dirty="0">
                          <a:effectLst/>
                        </a:rPr>
                        <a:t> 1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Credits year 2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Credits year 3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26479"/>
                  </a:ext>
                </a:extLst>
              </a:tr>
              <a:tr h="163847">
                <a:tc v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6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6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6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491039"/>
                  </a:ext>
                </a:extLst>
              </a:tr>
              <a:tr h="647942">
                <a:tc vMerge="1"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Estimated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Summary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Estimated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Summary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Estimated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bimonth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Summary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Total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Check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198167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err="1">
                          <a:effectLst/>
                        </a:rPr>
                        <a:t>Modules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8.6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35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30-70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150463"/>
                  </a:ext>
                </a:extLst>
              </a:tr>
              <a:tr h="16384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err="1">
                          <a:effectLst/>
                        </a:rPr>
                        <a:t>Seminars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0.8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0.8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1.5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5.1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10-30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05358"/>
                  </a:ext>
                </a:extLst>
              </a:tr>
              <a:tr h="142297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 err="1">
                          <a:effectLst/>
                        </a:rPr>
                        <a:t>Research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35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5.3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33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130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80-140</a:t>
                      </a:r>
                      <a:endParaRPr lang="it-IT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435191"/>
                  </a:ext>
                </a:extLst>
              </a:tr>
              <a:tr h="171295"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</a:t>
                      </a:r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180</a:t>
                      </a:r>
                      <a:endParaRPr lang="it-IT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</a:rPr>
                        <a:t>180</a:t>
                      </a:r>
                      <a:endParaRPr lang="it-IT" sz="10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48" marR="7448" marT="744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223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809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Data </a:t>
            </a:r>
            <a:r>
              <a:rPr lang="it-IT" sz="3600" dirty="0" err="1"/>
              <a:t>throughput</a:t>
            </a:r>
            <a:r>
              <a:rPr lang="it-IT" sz="3600" dirty="0"/>
              <a:t> on a network with 2 </a:t>
            </a:r>
            <a:r>
              <a:rPr lang="it-IT" sz="3600" dirty="0" err="1"/>
              <a:t>vehicles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4720124-D055-44A2-AB90-876D488B40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36892" r="44538" b="77778"/>
          <a:stretch/>
        </p:blipFill>
        <p:spPr>
          <a:xfrm>
            <a:off x="2195736" y="2479194"/>
            <a:ext cx="936104" cy="874059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579043A1-4B41-4AB6-8769-F86FD6650EFB}"/>
              </a:ext>
            </a:extLst>
          </p:cNvPr>
          <p:cNvSpPr/>
          <p:nvPr/>
        </p:nvSpPr>
        <p:spPr>
          <a:xfrm>
            <a:off x="609435" y="1964321"/>
            <a:ext cx="7848872" cy="3431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90271AA0-E790-4A8D-B7DF-AEDBDA8F8FD2}"/>
              </a:ext>
            </a:extLst>
          </p:cNvPr>
          <p:cNvSpPr/>
          <p:nvPr/>
        </p:nvSpPr>
        <p:spPr>
          <a:xfrm>
            <a:off x="611560" y="3487306"/>
            <a:ext cx="7848872" cy="3431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5438A5C-4EA3-4357-ACA0-EC3C790B29D3}"/>
              </a:ext>
            </a:extLst>
          </p:cNvPr>
          <p:cNvSpPr/>
          <p:nvPr/>
        </p:nvSpPr>
        <p:spPr>
          <a:xfrm>
            <a:off x="683568" y="5088399"/>
            <a:ext cx="7848872" cy="3431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793AE95-ABC7-45C2-9CD8-B15D0C14AE6D}"/>
              </a:ext>
            </a:extLst>
          </p:cNvPr>
          <p:cNvSpPr/>
          <p:nvPr/>
        </p:nvSpPr>
        <p:spPr>
          <a:xfrm rot="16200000">
            <a:off x="2169466" y="3513577"/>
            <a:ext cx="3420000" cy="3431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AC3B38E-F613-43C6-9DE2-CDAB643C569E}"/>
              </a:ext>
            </a:extLst>
          </p:cNvPr>
          <p:cNvSpPr/>
          <p:nvPr/>
        </p:nvSpPr>
        <p:spPr>
          <a:xfrm rot="16200000">
            <a:off x="4446176" y="3526787"/>
            <a:ext cx="3420000" cy="3431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1C854EAD-EC6A-4DF1-99ED-882F8D838A67}"/>
              </a:ext>
            </a:extLst>
          </p:cNvPr>
          <p:cNvSpPr/>
          <p:nvPr/>
        </p:nvSpPr>
        <p:spPr>
          <a:xfrm rot="16200000">
            <a:off x="792771" y="4289226"/>
            <a:ext cx="1908000" cy="3431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523AA6A0-8CB2-4417-A81D-F70A060D9497}"/>
              </a:ext>
            </a:extLst>
          </p:cNvPr>
          <p:cNvSpPr/>
          <p:nvPr/>
        </p:nvSpPr>
        <p:spPr>
          <a:xfrm rot="16200000">
            <a:off x="6779498" y="2721577"/>
            <a:ext cx="1836000" cy="3431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1D03D047-74BC-46A1-9C8A-AA84BD5B3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714" r="89524">
                        <a14:foregroundMark x1="5714" y1="61538" x2="5714" y2="61538"/>
                        <a14:foregroundMark x1="19048" y1="85385" x2="19048" y2="85385"/>
                        <a14:foregroundMark x1="69524" y1="86154" x2="69524" y2="86154"/>
                        <a14:foregroundMark x1="44762" y1="39231" x2="44762" y2="39231"/>
                        <a14:foregroundMark x1="27619" y1="19231" x2="27619" y2="19231"/>
                        <a14:foregroundMark x1="30476" y1="13077" x2="30476" y2="13077"/>
                        <a14:foregroundMark x1="30476" y1="10000" x2="30476" y2="10000"/>
                        <a14:foregroundMark x1="29524" y1="25385" x2="29524" y2="25385"/>
                        <a14:foregroundMark x1="24762" y1="25385" x2="24762" y2="25385"/>
                        <a14:foregroundMark x1="21905" y1="15385" x2="21905" y2="15385"/>
                        <a14:foregroundMark x1="55238" y1="21538" x2="55238" y2="21538"/>
                        <a14:foregroundMark x1="58095" y1="17692" x2="58095" y2="17692"/>
                        <a14:foregroundMark x1="54286" y1="11538" x2="54286" y2="11538"/>
                        <a14:foregroundMark x1="60000" y1="13077" x2="60000" y2="13077"/>
                        <a14:foregroundMark x1="64762" y1="16923" x2="64762" y2="1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815" y="1543090"/>
            <a:ext cx="640135" cy="79254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903DE3C-D0C2-4110-B641-82A304A3A0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714" r="89524">
                        <a14:foregroundMark x1="5714" y1="61538" x2="5714" y2="61538"/>
                        <a14:foregroundMark x1="19048" y1="85385" x2="19048" y2="85385"/>
                        <a14:foregroundMark x1="69524" y1="86154" x2="69524" y2="86154"/>
                        <a14:foregroundMark x1="44762" y1="39231" x2="44762" y2="39231"/>
                        <a14:foregroundMark x1="27619" y1="19231" x2="27619" y2="19231"/>
                        <a14:foregroundMark x1="30476" y1="13077" x2="30476" y2="13077"/>
                        <a14:foregroundMark x1="30476" y1="10000" x2="30476" y2="10000"/>
                        <a14:foregroundMark x1="29524" y1="25385" x2="29524" y2="25385"/>
                        <a14:foregroundMark x1="24762" y1="25385" x2="24762" y2="25385"/>
                        <a14:foregroundMark x1="21905" y1="15385" x2="21905" y2="15385"/>
                        <a14:foregroundMark x1="55238" y1="21538" x2="55238" y2="21538"/>
                        <a14:foregroundMark x1="58095" y1="17692" x2="58095" y2="17692"/>
                        <a14:foregroundMark x1="54286" y1="11538" x2="54286" y2="11538"/>
                        <a14:foregroundMark x1="60000" y1="13077" x2="60000" y2="13077"/>
                        <a14:foregroundMark x1="64762" y1="16923" x2="64762" y2="1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859450" y="1543089"/>
            <a:ext cx="640135" cy="792549"/>
          </a:xfrm>
          <a:prstGeom prst="rect">
            <a:avLst/>
          </a:prstGeom>
        </p:spPr>
      </p:pic>
      <p:sp>
        <p:nvSpPr>
          <p:cNvPr id="25" name="Arco 24">
            <a:extLst>
              <a:ext uri="{FF2B5EF4-FFF2-40B4-BE49-F238E27FC236}">
                <a16:creationId xmlns:a16="http://schemas.microsoft.com/office/drawing/2014/main" id="{23B87ACA-B2FB-40E8-B132-C3B74BA33E33}"/>
              </a:ext>
            </a:extLst>
          </p:cNvPr>
          <p:cNvSpPr/>
          <p:nvPr/>
        </p:nvSpPr>
        <p:spPr>
          <a:xfrm rot="2442880">
            <a:off x="-36213" y="216222"/>
            <a:ext cx="5400000" cy="5400000"/>
          </a:xfrm>
          <a:prstGeom prst="arc">
            <a:avLst>
              <a:gd name="adj1" fmla="val 17319362"/>
              <a:gd name="adj2" fmla="val 6144552"/>
            </a:avLst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49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0.03032 L 0.31788 0.02754 L 0.31684 0.24977 L 0.08246 0.24838 L 0.08246 0.4831 L 0.31996 0.48449 L 0.31684 0.25254 L 0.56267 0.24838 L 0.5658 0.48449 L 0.81996 0.48449 " pathEditMode="relative" ptsTypes="AAAAAAAAAA">
                                      <p:cBhvr>
                                        <p:cTn id="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2199 L -0.47256 0.02893 L -0.47256 0.25254 L -0.7059 0.25115 L -0.70694 0.48865 L -0.47361 0.48865 L -0.47361 0.02893 L -0.80902 0.02893 " pathEditMode="relative" ptsTypes="AAAAAAAA">
                                      <p:cBhvr>
                                        <p:cTn id="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1143000"/>
          </a:xfrm>
        </p:spPr>
        <p:txBody>
          <a:bodyPr>
            <a:normAutofit/>
          </a:bodyPr>
          <a:lstStyle/>
          <a:p>
            <a:r>
              <a:rPr lang="it-IT" sz="3600" dirty="0" err="1"/>
              <a:t>Modeling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25AF4F0-DF0C-4B26-AEC1-9CD7E3FDB2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" t="58980" r="82748" b="9590"/>
          <a:stretch/>
        </p:blipFill>
        <p:spPr>
          <a:xfrm>
            <a:off x="2921106" y="3403442"/>
            <a:ext cx="641213" cy="7920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44EF730-F682-44AB-8A56-1770731CF3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2" t="58980" r="82748" b="9590"/>
          <a:stretch/>
        </p:blipFill>
        <p:spPr>
          <a:xfrm>
            <a:off x="1695110" y="3403442"/>
            <a:ext cx="641210" cy="792083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36A1EAA-65C7-4F0E-80D6-1F61A6CE3E9F}"/>
              </a:ext>
            </a:extLst>
          </p:cNvPr>
          <p:cNvCxnSpPr/>
          <p:nvPr/>
        </p:nvCxnSpPr>
        <p:spPr>
          <a:xfrm>
            <a:off x="935596" y="4339952"/>
            <a:ext cx="6912768" cy="0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BDD4E24-A5AD-4C05-842D-ADA06A52A59C}"/>
              </a:ext>
            </a:extLst>
          </p:cNvPr>
          <p:cNvCxnSpPr>
            <a:cxnSpLocks/>
          </p:cNvCxnSpPr>
          <p:nvPr/>
        </p:nvCxnSpPr>
        <p:spPr>
          <a:xfrm>
            <a:off x="2807804" y="4051920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BBE447A-5999-4062-927B-FE41B7E5F83E}"/>
              </a:ext>
            </a:extLst>
          </p:cNvPr>
          <p:cNvCxnSpPr>
            <a:cxnSpLocks/>
          </p:cNvCxnSpPr>
          <p:nvPr/>
        </p:nvCxnSpPr>
        <p:spPr>
          <a:xfrm>
            <a:off x="4866489" y="4051920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48B68E0F-648A-49AC-B0E7-2F16B1EE1A84}"/>
              </a:ext>
            </a:extLst>
          </p:cNvPr>
          <p:cNvCxnSpPr>
            <a:cxnSpLocks/>
          </p:cNvCxnSpPr>
          <p:nvPr/>
        </p:nvCxnSpPr>
        <p:spPr>
          <a:xfrm>
            <a:off x="3527884" y="4051920"/>
            <a:ext cx="0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4A033FC7-E3DA-4AEC-B61B-86C14154B070}"/>
              </a:ext>
            </a:extLst>
          </p:cNvPr>
          <p:cNvCxnSpPr>
            <a:cxnSpLocks/>
          </p:cNvCxnSpPr>
          <p:nvPr/>
        </p:nvCxnSpPr>
        <p:spPr>
          <a:xfrm>
            <a:off x="6912260" y="4051920"/>
            <a:ext cx="0" cy="5760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98108B9-0A8A-4B02-A845-2FF96D522162}"/>
              </a:ext>
            </a:extLst>
          </p:cNvPr>
          <p:cNvCxnSpPr>
            <a:cxnSpLocks/>
          </p:cNvCxnSpPr>
          <p:nvPr/>
        </p:nvCxnSpPr>
        <p:spPr>
          <a:xfrm flipV="1">
            <a:off x="2299632" y="2560638"/>
            <a:ext cx="1120240" cy="6991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096CA6AD-C738-4E64-BA2F-3B28352ECDB0}"/>
              </a:ext>
            </a:extLst>
          </p:cNvPr>
          <p:cNvCxnSpPr/>
          <p:nvPr/>
        </p:nvCxnSpPr>
        <p:spPr>
          <a:xfrm flipV="1">
            <a:off x="3275856" y="2684681"/>
            <a:ext cx="648072" cy="69452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>
            <a:extLst>
              <a:ext uri="{FF2B5EF4-FFF2-40B4-BE49-F238E27FC236}">
                <a16:creationId xmlns:a16="http://schemas.microsoft.com/office/drawing/2014/main" id="{6A504B29-FF9B-4A32-AC2A-463411ED40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" t="58980" r="82748" b="9590"/>
          <a:stretch/>
        </p:blipFill>
        <p:spPr>
          <a:xfrm>
            <a:off x="3899376" y="3403438"/>
            <a:ext cx="641213" cy="792087"/>
          </a:xfrm>
          <a:prstGeom prst="rect">
            <a:avLst/>
          </a:prstGeom>
        </p:spPr>
      </p:pic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4AEFED53-FB1E-437D-A076-43B58BCE5E49}"/>
              </a:ext>
            </a:extLst>
          </p:cNvPr>
          <p:cNvCxnSpPr>
            <a:cxnSpLocks/>
          </p:cNvCxnSpPr>
          <p:nvPr/>
        </p:nvCxnSpPr>
        <p:spPr>
          <a:xfrm flipV="1">
            <a:off x="4188034" y="2705061"/>
            <a:ext cx="203946" cy="7106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A07A75A-8479-4820-B7C4-308A117A2FF2}"/>
              </a:ext>
            </a:extLst>
          </p:cNvPr>
          <p:cNvSpPr txBox="1"/>
          <p:nvPr/>
        </p:nvSpPr>
        <p:spPr>
          <a:xfrm>
            <a:off x="3670728" y="4339952"/>
            <a:ext cx="4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679F40F-06FD-4CCA-A4CD-6A6F1F75FC35}"/>
              </a:ext>
            </a:extLst>
          </p:cNvPr>
          <p:cNvSpPr txBox="1"/>
          <p:nvPr/>
        </p:nvSpPr>
        <p:spPr>
          <a:xfrm>
            <a:off x="1548264" y="4339952"/>
            <a:ext cx="63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k-1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904D659-C999-4A62-AAAE-76F7E6DC58DC}"/>
              </a:ext>
            </a:extLst>
          </p:cNvPr>
          <p:cNvSpPr txBox="1"/>
          <p:nvPr/>
        </p:nvSpPr>
        <p:spPr>
          <a:xfrm>
            <a:off x="5567660" y="4339952"/>
            <a:ext cx="63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k+1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712CDDD0-8C6F-428E-B450-9948BED693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2" t="58980" r="82748" b="9590"/>
          <a:stretch/>
        </p:blipFill>
        <p:spPr>
          <a:xfrm>
            <a:off x="4951193" y="3412466"/>
            <a:ext cx="641210" cy="792083"/>
          </a:xfrm>
          <a:prstGeom prst="rect">
            <a:avLst/>
          </a:prstGeom>
        </p:spPr>
      </p:pic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90A0C178-CEA1-441A-9F0A-E334B08467CC}"/>
              </a:ext>
            </a:extLst>
          </p:cNvPr>
          <p:cNvCxnSpPr>
            <a:cxnSpLocks/>
          </p:cNvCxnSpPr>
          <p:nvPr/>
        </p:nvCxnSpPr>
        <p:spPr>
          <a:xfrm>
            <a:off x="5580112" y="4051920"/>
            <a:ext cx="0" cy="576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>
            <a:extLst>
              <a:ext uri="{FF2B5EF4-FFF2-40B4-BE49-F238E27FC236}">
                <a16:creationId xmlns:a16="http://schemas.microsoft.com/office/drawing/2014/main" id="{831C2CB2-C962-47AB-B977-5456A1B66C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2" t="58980" r="82748" b="9590"/>
          <a:stretch/>
        </p:blipFill>
        <p:spPr>
          <a:xfrm>
            <a:off x="5964701" y="3379203"/>
            <a:ext cx="641210" cy="792083"/>
          </a:xfrm>
          <a:prstGeom prst="rect">
            <a:avLst/>
          </a:prstGeom>
        </p:spPr>
      </p:pic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32DB967A-1B03-4BA2-9BED-10F40ACD999D}"/>
              </a:ext>
            </a:extLst>
          </p:cNvPr>
          <p:cNvCxnSpPr>
            <a:cxnSpLocks/>
          </p:cNvCxnSpPr>
          <p:nvPr/>
        </p:nvCxnSpPr>
        <p:spPr>
          <a:xfrm flipH="1" flipV="1">
            <a:off x="4764278" y="2684681"/>
            <a:ext cx="411377" cy="70571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72CE7EFE-85D7-44EE-ABB6-ED1AFDA6672A}"/>
              </a:ext>
            </a:extLst>
          </p:cNvPr>
          <p:cNvCxnSpPr>
            <a:cxnSpLocks/>
          </p:cNvCxnSpPr>
          <p:nvPr/>
        </p:nvCxnSpPr>
        <p:spPr>
          <a:xfrm flipH="1" flipV="1">
            <a:off x="5232330" y="2560638"/>
            <a:ext cx="935334" cy="8045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Parentesi graffa aperta 29">
            <a:extLst>
              <a:ext uri="{FF2B5EF4-FFF2-40B4-BE49-F238E27FC236}">
                <a16:creationId xmlns:a16="http://schemas.microsoft.com/office/drawing/2014/main" id="{79CEE6FB-0C27-48A2-897F-FEB4FC800D37}"/>
              </a:ext>
            </a:extLst>
          </p:cNvPr>
          <p:cNvSpPr/>
          <p:nvPr/>
        </p:nvSpPr>
        <p:spPr>
          <a:xfrm rot="16200000">
            <a:off x="3081344" y="4480263"/>
            <a:ext cx="159874" cy="64963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269584F-EAAA-47C4-B9D2-B5D018272DB3}"/>
              </a:ext>
            </a:extLst>
          </p:cNvPr>
          <p:cNvSpPr txBox="1"/>
          <p:nvPr/>
        </p:nvSpPr>
        <p:spPr>
          <a:xfrm>
            <a:off x="1738485" y="4959390"/>
            <a:ext cx="178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Synchronization</a:t>
            </a:r>
            <a:br>
              <a:rPr lang="it-IT" dirty="0"/>
            </a:br>
            <a:r>
              <a:rPr lang="it-IT" dirty="0"/>
              <a:t>time</a:t>
            </a:r>
          </a:p>
        </p:txBody>
      </p:sp>
      <p:sp>
        <p:nvSpPr>
          <p:cNvPr id="32" name="Parentesi graffa aperta 31">
            <a:extLst>
              <a:ext uri="{FF2B5EF4-FFF2-40B4-BE49-F238E27FC236}">
                <a16:creationId xmlns:a16="http://schemas.microsoft.com/office/drawing/2014/main" id="{112F0939-CE40-4BC3-A784-8E1E0AB6D342}"/>
              </a:ext>
            </a:extLst>
          </p:cNvPr>
          <p:cNvSpPr/>
          <p:nvPr/>
        </p:nvSpPr>
        <p:spPr>
          <a:xfrm rot="16200000">
            <a:off x="4098494" y="4154537"/>
            <a:ext cx="197390" cy="133860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B4B8FDD-6F2F-4E21-AD14-7F86367FE12B}"/>
              </a:ext>
            </a:extLst>
          </p:cNvPr>
          <p:cNvSpPr txBox="1"/>
          <p:nvPr/>
        </p:nvSpPr>
        <p:spPr>
          <a:xfrm>
            <a:off x="3368618" y="4948295"/>
            <a:ext cx="178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Transmission</a:t>
            </a:r>
            <a:br>
              <a:rPr lang="it-IT" dirty="0"/>
            </a:br>
            <a:r>
              <a:rPr lang="it-IT" dirty="0"/>
              <a:t>time</a:t>
            </a:r>
          </a:p>
        </p:txBody>
      </p:sp>
      <p:sp>
        <p:nvSpPr>
          <p:cNvPr id="34" name="Parentesi graffa aperta 33">
            <a:extLst>
              <a:ext uri="{FF2B5EF4-FFF2-40B4-BE49-F238E27FC236}">
                <a16:creationId xmlns:a16="http://schemas.microsoft.com/office/drawing/2014/main" id="{14A8E1B4-2657-4125-B859-BF16BD4E42FA}"/>
              </a:ext>
            </a:extLst>
          </p:cNvPr>
          <p:cNvSpPr/>
          <p:nvPr/>
        </p:nvSpPr>
        <p:spPr>
          <a:xfrm rot="16200000">
            <a:off x="5088288" y="4972330"/>
            <a:ext cx="159874" cy="64963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5315FE7-3C5E-4F91-9B77-59AE505E171F}"/>
              </a:ext>
            </a:extLst>
          </p:cNvPr>
          <p:cNvSpPr txBox="1"/>
          <p:nvPr/>
        </p:nvSpPr>
        <p:spPr>
          <a:xfrm>
            <a:off x="4290007" y="5402845"/>
            <a:ext cx="178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Synchr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time</a:t>
            </a:r>
          </a:p>
        </p:txBody>
      </p:sp>
      <p:sp>
        <p:nvSpPr>
          <p:cNvPr id="36" name="Parentesi graffa aperta 35">
            <a:extLst>
              <a:ext uri="{FF2B5EF4-FFF2-40B4-BE49-F238E27FC236}">
                <a16:creationId xmlns:a16="http://schemas.microsoft.com/office/drawing/2014/main" id="{68FD0C38-8209-4AB1-A931-96BE4D261D14}"/>
              </a:ext>
            </a:extLst>
          </p:cNvPr>
          <p:cNvSpPr/>
          <p:nvPr/>
        </p:nvSpPr>
        <p:spPr>
          <a:xfrm rot="16200000">
            <a:off x="6105438" y="4646604"/>
            <a:ext cx="197390" cy="133860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94E55B6-9B8E-49AD-89D2-F4638F8FA118}"/>
              </a:ext>
            </a:extLst>
          </p:cNvPr>
          <p:cNvSpPr txBox="1"/>
          <p:nvPr/>
        </p:nvSpPr>
        <p:spPr>
          <a:xfrm>
            <a:off x="5375562" y="5440362"/>
            <a:ext cx="178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Transmission</a:t>
            </a:r>
            <a:br>
              <a:rPr lang="it-IT" dirty="0"/>
            </a:br>
            <a:r>
              <a:rPr lang="it-IT" dirty="0"/>
              <a:t>time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09C030DA-FC45-44A4-ACC5-B5729C11FA0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07904" y="1340768"/>
            <a:ext cx="1225402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igura a mano libera: forma 49">
            <a:extLst>
              <a:ext uri="{FF2B5EF4-FFF2-40B4-BE49-F238E27FC236}">
                <a16:creationId xmlns:a16="http://schemas.microsoft.com/office/drawing/2014/main" id="{02469740-2EDA-41C0-B80E-569EF3104B0A}"/>
              </a:ext>
            </a:extLst>
          </p:cNvPr>
          <p:cNvSpPr/>
          <p:nvPr/>
        </p:nvSpPr>
        <p:spPr>
          <a:xfrm>
            <a:off x="4430953" y="2492073"/>
            <a:ext cx="2441360" cy="1563764"/>
          </a:xfrm>
          <a:custGeom>
            <a:avLst/>
            <a:gdLst>
              <a:gd name="connsiteX0" fmla="*/ 2485748 w 2485748"/>
              <a:gd name="connsiteY0" fmla="*/ 17756 h 1571348"/>
              <a:gd name="connsiteX1" fmla="*/ 1633492 w 2485748"/>
              <a:gd name="connsiteY1" fmla="*/ 1571348 h 1571348"/>
              <a:gd name="connsiteX2" fmla="*/ 0 w 2485748"/>
              <a:gd name="connsiteY2" fmla="*/ 1553592 h 1571348"/>
              <a:gd name="connsiteX3" fmla="*/ 1828800 w 2485748"/>
              <a:gd name="connsiteY3" fmla="*/ 0 h 1571348"/>
              <a:gd name="connsiteX4" fmla="*/ 2485748 w 2485748"/>
              <a:gd name="connsiteY4" fmla="*/ 17756 h 1571348"/>
              <a:gd name="connsiteX0" fmla="*/ 2485748 w 2485748"/>
              <a:gd name="connsiteY0" fmla="*/ 1 h 1571348"/>
              <a:gd name="connsiteX1" fmla="*/ 1633492 w 2485748"/>
              <a:gd name="connsiteY1" fmla="*/ 1571348 h 1571348"/>
              <a:gd name="connsiteX2" fmla="*/ 0 w 2485748"/>
              <a:gd name="connsiteY2" fmla="*/ 1553592 h 1571348"/>
              <a:gd name="connsiteX3" fmla="*/ 1828800 w 2485748"/>
              <a:gd name="connsiteY3" fmla="*/ 0 h 1571348"/>
              <a:gd name="connsiteX4" fmla="*/ 2485748 w 2485748"/>
              <a:gd name="connsiteY4" fmla="*/ 1 h 1571348"/>
              <a:gd name="connsiteX0" fmla="*/ 3293616 w 3293616"/>
              <a:gd name="connsiteY0" fmla="*/ 0 h 1571347"/>
              <a:gd name="connsiteX1" fmla="*/ 2441360 w 3293616"/>
              <a:gd name="connsiteY1" fmla="*/ 1571347 h 1571347"/>
              <a:gd name="connsiteX2" fmla="*/ 807868 w 3293616"/>
              <a:gd name="connsiteY2" fmla="*/ 1553591 h 1571347"/>
              <a:gd name="connsiteX3" fmla="*/ 0 w 3293616"/>
              <a:gd name="connsiteY3" fmla="*/ 8877 h 1571347"/>
              <a:gd name="connsiteX4" fmla="*/ 3293616 w 3293616"/>
              <a:gd name="connsiteY4" fmla="*/ 0 h 1571347"/>
              <a:gd name="connsiteX0" fmla="*/ 585927 w 2441360"/>
              <a:gd name="connsiteY0" fmla="*/ 1 h 1562470"/>
              <a:gd name="connsiteX1" fmla="*/ 2441360 w 2441360"/>
              <a:gd name="connsiteY1" fmla="*/ 1562470 h 1562470"/>
              <a:gd name="connsiteX2" fmla="*/ 807868 w 2441360"/>
              <a:gd name="connsiteY2" fmla="*/ 1544714 h 1562470"/>
              <a:gd name="connsiteX3" fmla="*/ 0 w 2441360"/>
              <a:gd name="connsiteY3" fmla="*/ 0 h 1562470"/>
              <a:gd name="connsiteX4" fmla="*/ 585927 w 2441360"/>
              <a:gd name="connsiteY4" fmla="*/ 1 h 1562470"/>
              <a:gd name="connsiteX0" fmla="*/ 570687 w 2441360"/>
              <a:gd name="connsiteY0" fmla="*/ 0 h 1573899"/>
              <a:gd name="connsiteX1" fmla="*/ 2441360 w 2441360"/>
              <a:gd name="connsiteY1" fmla="*/ 1573899 h 1573899"/>
              <a:gd name="connsiteX2" fmla="*/ 807868 w 2441360"/>
              <a:gd name="connsiteY2" fmla="*/ 1556143 h 1573899"/>
              <a:gd name="connsiteX3" fmla="*/ 0 w 2441360"/>
              <a:gd name="connsiteY3" fmla="*/ 11429 h 1573899"/>
              <a:gd name="connsiteX4" fmla="*/ 570687 w 2441360"/>
              <a:gd name="connsiteY4" fmla="*/ 0 h 1573899"/>
              <a:gd name="connsiteX0" fmla="*/ 570687 w 2441360"/>
              <a:gd name="connsiteY0" fmla="*/ 1 h 1573900"/>
              <a:gd name="connsiteX1" fmla="*/ 2441360 w 2441360"/>
              <a:gd name="connsiteY1" fmla="*/ 1573900 h 1573900"/>
              <a:gd name="connsiteX2" fmla="*/ 807868 w 2441360"/>
              <a:gd name="connsiteY2" fmla="*/ 1556144 h 1573900"/>
              <a:gd name="connsiteX3" fmla="*/ 0 w 2441360"/>
              <a:gd name="connsiteY3" fmla="*/ 0 h 1573900"/>
              <a:gd name="connsiteX4" fmla="*/ 570687 w 2441360"/>
              <a:gd name="connsiteY4" fmla="*/ 1 h 1573900"/>
              <a:gd name="connsiteX0" fmla="*/ 570687 w 2441360"/>
              <a:gd name="connsiteY0" fmla="*/ 1 h 1573900"/>
              <a:gd name="connsiteX1" fmla="*/ 2441360 w 2441360"/>
              <a:gd name="connsiteY1" fmla="*/ 1573900 h 1573900"/>
              <a:gd name="connsiteX2" fmla="*/ 788818 w 2441360"/>
              <a:gd name="connsiteY2" fmla="*/ 1563764 h 1573900"/>
              <a:gd name="connsiteX3" fmla="*/ 0 w 2441360"/>
              <a:gd name="connsiteY3" fmla="*/ 0 h 1573900"/>
              <a:gd name="connsiteX4" fmla="*/ 570687 w 2441360"/>
              <a:gd name="connsiteY4" fmla="*/ 1 h 1573900"/>
              <a:gd name="connsiteX0" fmla="*/ 570687 w 2441360"/>
              <a:gd name="connsiteY0" fmla="*/ 1 h 1563764"/>
              <a:gd name="connsiteX1" fmla="*/ 2441360 w 2441360"/>
              <a:gd name="connsiteY1" fmla="*/ 1547230 h 1563764"/>
              <a:gd name="connsiteX2" fmla="*/ 788818 w 2441360"/>
              <a:gd name="connsiteY2" fmla="*/ 1563764 h 1563764"/>
              <a:gd name="connsiteX3" fmla="*/ 0 w 2441360"/>
              <a:gd name="connsiteY3" fmla="*/ 0 h 1563764"/>
              <a:gd name="connsiteX4" fmla="*/ 570687 w 2441360"/>
              <a:gd name="connsiteY4" fmla="*/ 1 h 156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1360" h="1563764">
                <a:moveTo>
                  <a:pt x="570687" y="1"/>
                </a:moveTo>
                <a:lnTo>
                  <a:pt x="2441360" y="1547230"/>
                </a:lnTo>
                <a:lnTo>
                  <a:pt x="788818" y="1563764"/>
                </a:lnTo>
                <a:lnTo>
                  <a:pt x="0" y="0"/>
                </a:lnTo>
                <a:lnTo>
                  <a:pt x="570687" y="1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C5224911-8BCF-45B4-995C-2D7F97F9973A}"/>
              </a:ext>
            </a:extLst>
          </p:cNvPr>
          <p:cNvSpPr/>
          <p:nvPr/>
        </p:nvSpPr>
        <p:spPr>
          <a:xfrm>
            <a:off x="1926454" y="2494625"/>
            <a:ext cx="2485748" cy="1571348"/>
          </a:xfrm>
          <a:custGeom>
            <a:avLst/>
            <a:gdLst>
              <a:gd name="connsiteX0" fmla="*/ 2485748 w 2485748"/>
              <a:gd name="connsiteY0" fmla="*/ 17756 h 1571348"/>
              <a:gd name="connsiteX1" fmla="*/ 1633492 w 2485748"/>
              <a:gd name="connsiteY1" fmla="*/ 1571348 h 1571348"/>
              <a:gd name="connsiteX2" fmla="*/ 0 w 2485748"/>
              <a:gd name="connsiteY2" fmla="*/ 1553592 h 1571348"/>
              <a:gd name="connsiteX3" fmla="*/ 1828800 w 2485748"/>
              <a:gd name="connsiteY3" fmla="*/ 0 h 1571348"/>
              <a:gd name="connsiteX4" fmla="*/ 2485748 w 2485748"/>
              <a:gd name="connsiteY4" fmla="*/ 17756 h 1571348"/>
              <a:gd name="connsiteX0" fmla="*/ 2485748 w 2485748"/>
              <a:gd name="connsiteY0" fmla="*/ 1 h 1571348"/>
              <a:gd name="connsiteX1" fmla="*/ 1633492 w 2485748"/>
              <a:gd name="connsiteY1" fmla="*/ 1571348 h 1571348"/>
              <a:gd name="connsiteX2" fmla="*/ 0 w 2485748"/>
              <a:gd name="connsiteY2" fmla="*/ 1553592 h 1571348"/>
              <a:gd name="connsiteX3" fmla="*/ 1828800 w 2485748"/>
              <a:gd name="connsiteY3" fmla="*/ 0 h 1571348"/>
              <a:gd name="connsiteX4" fmla="*/ 2485748 w 2485748"/>
              <a:gd name="connsiteY4" fmla="*/ 1 h 157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5748" h="1571348">
                <a:moveTo>
                  <a:pt x="2485748" y="1"/>
                </a:moveTo>
                <a:lnTo>
                  <a:pt x="1633492" y="1571348"/>
                </a:lnTo>
                <a:lnTo>
                  <a:pt x="0" y="1553592"/>
                </a:lnTo>
                <a:lnTo>
                  <a:pt x="1828800" y="0"/>
                </a:lnTo>
                <a:lnTo>
                  <a:pt x="2485748" y="1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1143000"/>
          </a:xfrm>
        </p:spPr>
        <p:txBody>
          <a:bodyPr>
            <a:normAutofit/>
          </a:bodyPr>
          <a:lstStyle/>
          <a:p>
            <a:r>
              <a:rPr lang="it-IT" sz="3600" dirty="0" err="1"/>
              <a:t>Modeling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pic>
        <p:nvPicPr>
          <p:cNvPr id="68" name="Immagine 67">
            <a:extLst>
              <a:ext uri="{FF2B5EF4-FFF2-40B4-BE49-F238E27FC236}">
                <a16:creationId xmlns:a16="http://schemas.microsoft.com/office/drawing/2014/main" id="{15088320-6FFF-471D-901F-7A3B1F72DD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2" t="58980" r="82748" b="9590"/>
          <a:stretch/>
        </p:blipFill>
        <p:spPr>
          <a:xfrm>
            <a:off x="939027" y="3224892"/>
            <a:ext cx="641210" cy="792083"/>
          </a:xfrm>
          <a:prstGeom prst="rect">
            <a:avLst/>
          </a:prstGeom>
        </p:spPr>
      </p:pic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DF7ADAD0-8DAA-49A6-AC06-FFF05FD342AC}"/>
              </a:ext>
            </a:extLst>
          </p:cNvPr>
          <p:cNvCxnSpPr/>
          <p:nvPr/>
        </p:nvCxnSpPr>
        <p:spPr>
          <a:xfrm>
            <a:off x="1259632" y="4048515"/>
            <a:ext cx="6912768" cy="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13F8C027-9411-4863-8316-778CE9D379EA}"/>
              </a:ext>
            </a:extLst>
          </p:cNvPr>
          <p:cNvCxnSpPr>
            <a:cxnSpLocks/>
          </p:cNvCxnSpPr>
          <p:nvPr/>
        </p:nvCxnSpPr>
        <p:spPr>
          <a:xfrm>
            <a:off x="5220072" y="3887979"/>
            <a:ext cx="0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4B895AE5-8236-4EC2-884F-287AC215D4B2}"/>
              </a:ext>
            </a:extLst>
          </p:cNvPr>
          <p:cNvCxnSpPr>
            <a:cxnSpLocks/>
          </p:cNvCxnSpPr>
          <p:nvPr/>
        </p:nvCxnSpPr>
        <p:spPr>
          <a:xfrm>
            <a:off x="3563888" y="3861080"/>
            <a:ext cx="0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Immagine 95">
            <a:extLst>
              <a:ext uri="{FF2B5EF4-FFF2-40B4-BE49-F238E27FC236}">
                <a16:creationId xmlns:a16="http://schemas.microsoft.com/office/drawing/2014/main" id="{6A6220EB-E635-47FD-92D6-55B7A83053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79912" y="1352845"/>
            <a:ext cx="1225402" cy="1140051"/>
          </a:xfrm>
          <a:prstGeom prst="rect">
            <a:avLst/>
          </a:prstGeom>
        </p:spPr>
      </p:pic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FDC048A8-B072-4735-877A-54AFFB62B1C7}"/>
              </a:ext>
            </a:extLst>
          </p:cNvPr>
          <p:cNvCxnSpPr>
            <a:cxnSpLocks/>
          </p:cNvCxnSpPr>
          <p:nvPr/>
        </p:nvCxnSpPr>
        <p:spPr>
          <a:xfrm>
            <a:off x="1907704" y="3861048"/>
            <a:ext cx="0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EACA7B1F-6948-4964-9948-E243F676059C}"/>
              </a:ext>
            </a:extLst>
          </p:cNvPr>
          <p:cNvCxnSpPr>
            <a:cxnSpLocks/>
          </p:cNvCxnSpPr>
          <p:nvPr/>
        </p:nvCxnSpPr>
        <p:spPr>
          <a:xfrm>
            <a:off x="6876256" y="3887947"/>
            <a:ext cx="0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5F0ECAA4-BF1F-4350-A35F-78E5039A4113}"/>
              </a:ext>
            </a:extLst>
          </p:cNvPr>
          <p:cNvSpPr txBox="1"/>
          <p:nvPr/>
        </p:nvSpPr>
        <p:spPr>
          <a:xfrm>
            <a:off x="7884368" y="4010321"/>
            <a:ext cx="4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005D8765-DB61-4B8F-A8CB-61BC41A86A15}"/>
              </a:ext>
            </a:extLst>
          </p:cNvPr>
          <p:cNvSpPr/>
          <p:nvPr/>
        </p:nvSpPr>
        <p:spPr>
          <a:xfrm>
            <a:off x="3586579" y="2494625"/>
            <a:ext cx="1624613" cy="1544715"/>
          </a:xfrm>
          <a:custGeom>
            <a:avLst/>
            <a:gdLst>
              <a:gd name="connsiteX0" fmla="*/ 834501 w 1624613"/>
              <a:gd name="connsiteY0" fmla="*/ 0 h 1544715"/>
              <a:gd name="connsiteX1" fmla="*/ 1624613 w 1624613"/>
              <a:gd name="connsiteY1" fmla="*/ 1544715 h 1544715"/>
              <a:gd name="connsiteX2" fmla="*/ 0 w 1624613"/>
              <a:gd name="connsiteY2" fmla="*/ 1535837 h 1544715"/>
              <a:gd name="connsiteX3" fmla="*/ 834501 w 1624613"/>
              <a:gd name="connsiteY3" fmla="*/ 0 h 1544715"/>
              <a:gd name="connsiteX0" fmla="*/ 834501 w 1624613"/>
              <a:gd name="connsiteY0" fmla="*/ 0 h 1544715"/>
              <a:gd name="connsiteX1" fmla="*/ 1624613 w 1624613"/>
              <a:gd name="connsiteY1" fmla="*/ 1544715 h 1544715"/>
              <a:gd name="connsiteX2" fmla="*/ 0 w 1624613"/>
              <a:gd name="connsiteY2" fmla="*/ 1544715 h 1544715"/>
              <a:gd name="connsiteX3" fmla="*/ 834501 w 1624613"/>
              <a:gd name="connsiteY3" fmla="*/ 0 h 154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613" h="1544715">
                <a:moveTo>
                  <a:pt x="834501" y="0"/>
                </a:moveTo>
                <a:lnTo>
                  <a:pt x="1624613" y="1544715"/>
                </a:lnTo>
                <a:lnTo>
                  <a:pt x="0" y="1544715"/>
                </a:lnTo>
                <a:lnTo>
                  <a:pt x="834501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B0BB52F-C307-4B66-A4B6-C836C291E7B2}"/>
              </a:ext>
            </a:extLst>
          </p:cNvPr>
          <p:cNvSpPr txBox="1"/>
          <p:nvPr/>
        </p:nvSpPr>
        <p:spPr>
          <a:xfrm>
            <a:off x="3498323" y="3678319"/>
            <a:ext cx="178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Thz</a:t>
            </a:r>
            <a:endParaRPr lang="it-IT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6D7EC4A1-C33A-4E01-AFC2-EFB70B3B0D19}"/>
              </a:ext>
            </a:extLst>
          </p:cNvPr>
          <p:cNvSpPr txBox="1"/>
          <p:nvPr/>
        </p:nvSpPr>
        <p:spPr>
          <a:xfrm>
            <a:off x="1948418" y="3678319"/>
            <a:ext cx="178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MmWave</a:t>
            </a:r>
            <a:endParaRPr lang="it-IT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2C5BC8B-144A-438C-BF59-F038ED8292D5}"/>
              </a:ext>
            </a:extLst>
          </p:cNvPr>
          <p:cNvSpPr txBox="1"/>
          <p:nvPr/>
        </p:nvSpPr>
        <p:spPr>
          <a:xfrm>
            <a:off x="4973855" y="3660861"/>
            <a:ext cx="178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MmWave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5352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1143000"/>
          </a:xfrm>
        </p:spPr>
        <p:txBody>
          <a:bodyPr>
            <a:normAutofit/>
          </a:bodyPr>
          <a:lstStyle/>
          <a:p>
            <a:r>
              <a:rPr lang="it-IT" sz="3600" dirty="0" err="1"/>
              <a:t>Results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8CB0A89-008C-4251-B516-D4D4CCB85C44}"/>
              </a:ext>
            </a:extLst>
          </p:cNvPr>
          <p:cNvSpPr txBox="1"/>
          <p:nvPr/>
        </p:nvSpPr>
        <p:spPr>
          <a:xfrm>
            <a:off x="1593845" y="4367675"/>
            <a:ext cx="385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Normalized</a:t>
            </a:r>
            <a:r>
              <a:rPr lang="it-IT" dirty="0"/>
              <a:t> </a:t>
            </a:r>
            <a:r>
              <a:rPr lang="it-IT" dirty="0" err="1"/>
              <a:t>Synchronization</a:t>
            </a:r>
            <a:r>
              <a:rPr lang="it-IT" dirty="0"/>
              <a:t> Time T</a:t>
            </a:r>
            <a:r>
              <a:rPr lang="it-IT" baseline="-25000" dirty="0"/>
              <a:t>0</a:t>
            </a:r>
            <a:r>
              <a:rPr lang="it-IT" dirty="0"/>
              <a:t>/T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B294B70-47F1-4BD9-91EC-236893DFA102}"/>
              </a:ext>
            </a:extLst>
          </p:cNvPr>
          <p:cNvSpPr/>
          <p:nvPr/>
        </p:nvSpPr>
        <p:spPr>
          <a:xfrm>
            <a:off x="5704730" y="2095688"/>
            <a:ext cx="297172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/>
              <a:t>Solution:</a:t>
            </a:r>
          </a:p>
          <a:p>
            <a:r>
              <a:rPr lang="it-IT" sz="1600" dirty="0"/>
              <a:t>	</a:t>
            </a:r>
            <a:r>
              <a:rPr lang="it-IT" sz="1600" dirty="0" err="1"/>
              <a:t>Optimal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Randomic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Greedy</a:t>
            </a:r>
            <a:r>
              <a:rPr lang="it-IT" sz="1600" dirty="0"/>
              <a:t> from </a:t>
            </a:r>
            <a:br>
              <a:rPr lang="it-IT" sz="1600" dirty="0"/>
            </a:br>
            <a:r>
              <a:rPr lang="it-IT" sz="1600" dirty="0"/>
              <a:t>	</a:t>
            </a:r>
            <a:r>
              <a:rPr lang="it-IT" sz="1600" dirty="0" err="1"/>
              <a:t>Cacciapuoti</a:t>
            </a:r>
            <a:r>
              <a:rPr lang="it-IT" sz="1600" dirty="0"/>
              <a:t> et al. 2017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5B96687-04F3-4FE3-A293-99B3D0EEB08F}"/>
              </a:ext>
            </a:extLst>
          </p:cNvPr>
          <p:cNvCxnSpPr/>
          <p:nvPr/>
        </p:nvCxnSpPr>
        <p:spPr>
          <a:xfrm flipV="1">
            <a:off x="1564772" y="927940"/>
            <a:ext cx="0" cy="3293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CA28AD8-F1C6-4BD9-A857-04824115E98B}"/>
              </a:ext>
            </a:extLst>
          </p:cNvPr>
          <p:cNvCxnSpPr>
            <a:cxnSpLocks/>
          </p:cNvCxnSpPr>
          <p:nvPr/>
        </p:nvCxnSpPr>
        <p:spPr>
          <a:xfrm>
            <a:off x="1564772" y="4221088"/>
            <a:ext cx="3952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0122567-60FA-4B11-AE19-037F7C100C0F}"/>
              </a:ext>
            </a:extLst>
          </p:cNvPr>
          <p:cNvCxnSpPr/>
          <p:nvPr/>
        </p:nvCxnSpPr>
        <p:spPr>
          <a:xfrm>
            <a:off x="1528772" y="386104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88A00C6-E149-47AD-836B-1A8B617A2258}"/>
              </a:ext>
            </a:extLst>
          </p:cNvPr>
          <p:cNvCxnSpPr/>
          <p:nvPr/>
        </p:nvCxnSpPr>
        <p:spPr>
          <a:xfrm>
            <a:off x="1528772" y="350100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6475532-F879-4807-9420-53EAE611C1DA}"/>
              </a:ext>
            </a:extLst>
          </p:cNvPr>
          <p:cNvCxnSpPr/>
          <p:nvPr/>
        </p:nvCxnSpPr>
        <p:spPr>
          <a:xfrm>
            <a:off x="1528772" y="314096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03DD63CB-FECE-4F3B-9674-458474A7E595}"/>
              </a:ext>
            </a:extLst>
          </p:cNvPr>
          <p:cNvCxnSpPr/>
          <p:nvPr/>
        </p:nvCxnSpPr>
        <p:spPr>
          <a:xfrm>
            <a:off x="1528772" y="278092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CAD59A2-4084-4804-B27A-5E65CCB015A3}"/>
              </a:ext>
            </a:extLst>
          </p:cNvPr>
          <p:cNvCxnSpPr/>
          <p:nvPr/>
        </p:nvCxnSpPr>
        <p:spPr>
          <a:xfrm>
            <a:off x="1528772" y="242088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3721080D-BA32-4D5F-8039-C82384F0261A}"/>
              </a:ext>
            </a:extLst>
          </p:cNvPr>
          <p:cNvCxnSpPr/>
          <p:nvPr/>
        </p:nvCxnSpPr>
        <p:spPr>
          <a:xfrm>
            <a:off x="1528772" y="206084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F51B7D9B-C7E7-4914-A4E8-7DE42640DFEC}"/>
              </a:ext>
            </a:extLst>
          </p:cNvPr>
          <p:cNvCxnSpPr/>
          <p:nvPr/>
        </p:nvCxnSpPr>
        <p:spPr>
          <a:xfrm>
            <a:off x="1528772" y="170080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C95DF3D9-7097-4863-81F2-F0DA71A5A539}"/>
              </a:ext>
            </a:extLst>
          </p:cNvPr>
          <p:cNvCxnSpPr/>
          <p:nvPr/>
        </p:nvCxnSpPr>
        <p:spPr>
          <a:xfrm>
            <a:off x="1528772" y="134076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1B6D7FC-412B-4FA2-B101-C77899D0C695}"/>
              </a:ext>
            </a:extLst>
          </p:cNvPr>
          <p:cNvSpPr txBox="1"/>
          <p:nvPr/>
        </p:nvSpPr>
        <p:spPr>
          <a:xfrm rot="16200000">
            <a:off x="-621582" y="2365702"/>
            <a:ext cx="385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Data </a:t>
            </a:r>
            <a:r>
              <a:rPr lang="it-IT" dirty="0" err="1"/>
              <a:t>Throughput</a:t>
            </a:r>
            <a:endParaRPr lang="it-IT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69EC9A11-703E-49EE-A3ED-5FB6A7F1B6B1}"/>
              </a:ext>
            </a:extLst>
          </p:cNvPr>
          <p:cNvSpPr/>
          <p:nvPr/>
        </p:nvSpPr>
        <p:spPr>
          <a:xfrm>
            <a:off x="1578551" y="1539976"/>
            <a:ext cx="3864990" cy="141420"/>
          </a:xfrm>
          <a:custGeom>
            <a:avLst/>
            <a:gdLst>
              <a:gd name="connsiteX0" fmla="*/ 0 w 3864990"/>
              <a:gd name="connsiteY0" fmla="*/ 0 h 113526"/>
              <a:gd name="connsiteX1" fmla="*/ 1414021 w 3864990"/>
              <a:gd name="connsiteY1" fmla="*/ 28280 h 113526"/>
              <a:gd name="connsiteX2" fmla="*/ 2601798 w 3864990"/>
              <a:gd name="connsiteY2" fmla="*/ 47134 h 113526"/>
              <a:gd name="connsiteX3" fmla="*/ 3582186 w 3864990"/>
              <a:gd name="connsiteY3" fmla="*/ 103694 h 113526"/>
              <a:gd name="connsiteX4" fmla="*/ 3864990 w 3864990"/>
              <a:gd name="connsiteY4" fmla="*/ 113121 h 113526"/>
              <a:gd name="connsiteX0" fmla="*/ 0 w 3864990"/>
              <a:gd name="connsiteY0" fmla="*/ 0 h 141420"/>
              <a:gd name="connsiteX1" fmla="*/ 1414021 w 3864990"/>
              <a:gd name="connsiteY1" fmla="*/ 28280 h 141420"/>
              <a:gd name="connsiteX2" fmla="*/ 2601798 w 3864990"/>
              <a:gd name="connsiteY2" fmla="*/ 47134 h 141420"/>
              <a:gd name="connsiteX3" fmla="*/ 3582186 w 3864990"/>
              <a:gd name="connsiteY3" fmla="*/ 103694 h 141420"/>
              <a:gd name="connsiteX4" fmla="*/ 3864990 w 3864990"/>
              <a:gd name="connsiteY4" fmla="*/ 141401 h 14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4990" h="141420">
                <a:moveTo>
                  <a:pt x="0" y="0"/>
                </a:moveTo>
                <a:lnTo>
                  <a:pt x="1414021" y="28280"/>
                </a:lnTo>
                <a:lnTo>
                  <a:pt x="2601798" y="47134"/>
                </a:lnTo>
                <a:cubicBezTo>
                  <a:pt x="2963159" y="59703"/>
                  <a:pt x="3371654" y="87983"/>
                  <a:pt x="3582186" y="103694"/>
                </a:cubicBezTo>
                <a:cubicBezTo>
                  <a:pt x="3792718" y="119405"/>
                  <a:pt x="3828854" y="142186"/>
                  <a:pt x="3864990" y="141401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647174EE-9990-496C-B6F9-46079A685DDE}"/>
              </a:ext>
            </a:extLst>
          </p:cNvPr>
          <p:cNvSpPr/>
          <p:nvPr/>
        </p:nvSpPr>
        <p:spPr>
          <a:xfrm>
            <a:off x="1564772" y="1556792"/>
            <a:ext cx="3864990" cy="311088"/>
          </a:xfrm>
          <a:custGeom>
            <a:avLst/>
            <a:gdLst>
              <a:gd name="connsiteX0" fmla="*/ 0 w 3864990"/>
              <a:gd name="connsiteY0" fmla="*/ 0 h 113526"/>
              <a:gd name="connsiteX1" fmla="*/ 1414021 w 3864990"/>
              <a:gd name="connsiteY1" fmla="*/ 28280 h 113526"/>
              <a:gd name="connsiteX2" fmla="*/ 2601798 w 3864990"/>
              <a:gd name="connsiteY2" fmla="*/ 47134 h 113526"/>
              <a:gd name="connsiteX3" fmla="*/ 3582186 w 3864990"/>
              <a:gd name="connsiteY3" fmla="*/ 103694 h 113526"/>
              <a:gd name="connsiteX4" fmla="*/ 3864990 w 3864990"/>
              <a:gd name="connsiteY4" fmla="*/ 113121 h 113526"/>
              <a:gd name="connsiteX0" fmla="*/ 0 w 3864990"/>
              <a:gd name="connsiteY0" fmla="*/ 0 h 311086"/>
              <a:gd name="connsiteX1" fmla="*/ 1414021 w 3864990"/>
              <a:gd name="connsiteY1" fmla="*/ 28280 h 311086"/>
              <a:gd name="connsiteX2" fmla="*/ 2601798 w 3864990"/>
              <a:gd name="connsiteY2" fmla="*/ 47134 h 311086"/>
              <a:gd name="connsiteX3" fmla="*/ 3582186 w 3864990"/>
              <a:gd name="connsiteY3" fmla="*/ 103694 h 311086"/>
              <a:gd name="connsiteX4" fmla="*/ 3864990 w 3864990"/>
              <a:gd name="connsiteY4" fmla="*/ 311084 h 311086"/>
              <a:gd name="connsiteX0" fmla="*/ 0 w 3864990"/>
              <a:gd name="connsiteY0" fmla="*/ 0 h 311089"/>
              <a:gd name="connsiteX1" fmla="*/ 1414021 w 3864990"/>
              <a:gd name="connsiteY1" fmla="*/ 28280 h 311089"/>
              <a:gd name="connsiteX2" fmla="*/ 2601798 w 3864990"/>
              <a:gd name="connsiteY2" fmla="*/ 47134 h 311089"/>
              <a:gd name="connsiteX3" fmla="*/ 3544479 w 3864990"/>
              <a:gd name="connsiteY3" fmla="*/ 179108 h 311089"/>
              <a:gd name="connsiteX4" fmla="*/ 3864990 w 3864990"/>
              <a:gd name="connsiteY4" fmla="*/ 311084 h 311089"/>
              <a:gd name="connsiteX0" fmla="*/ 0 w 3864990"/>
              <a:gd name="connsiteY0" fmla="*/ 0 h 311088"/>
              <a:gd name="connsiteX1" fmla="*/ 1414021 w 3864990"/>
              <a:gd name="connsiteY1" fmla="*/ 28280 h 311088"/>
              <a:gd name="connsiteX2" fmla="*/ 2592371 w 3864990"/>
              <a:gd name="connsiteY2" fmla="*/ 84842 h 311088"/>
              <a:gd name="connsiteX3" fmla="*/ 3544479 w 3864990"/>
              <a:gd name="connsiteY3" fmla="*/ 179108 h 311088"/>
              <a:gd name="connsiteX4" fmla="*/ 3864990 w 3864990"/>
              <a:gd name="connsiteY4" fmla="*/ 311084 h 31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4990" h="311088">
                <a:moveTo>
                  <a:pt x="0" y="0"/>
                </a:moveTo>
                <a:lnTo>
                  <a:pt x="1414021" y="28280"/>
                </a:lnTo>
                <a:cubicBezTo>
                  <a:pt x="1846083" y="42420"/>
                  <a:pt x="2199588" y="65988"/>
                  <a:pt x="2592371" y="84842"/>
                </a:cubicBezTo>
                <a:cubicBezTo>
                  <a:pt x="2947447" y="109980"/>
                  <a:pt x="3332376" y="141401"/>
                  <a:pt x="3544479" y="179108"/>
                </a:cubicBezTo>
                <a:cubicBezTo>
                  <a:pt x="3756582" y="216815"/>
                  <a:pt x="3828854" y="311869"/>
                  <a:pt x="3864990" y="31108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0D8AA93-4EC3-4FFF-BBF5-B5861F59A1C8}"/>
              </a:ext>
            </a:extLst>
          </p:cNvPr>
          <p:cNvSpPr/>
          <p:nvPr/>
        </p:nvSpPr>
        <p:spPr>
          <a:xfrm>
            <a:off x="1564772" y="3621969"/>
            <a:ext cx="3893271" cy="377076"/>
          </a:xfrm>
          <a:custGeom>
            <a:avLst/>
            <a:gdLst>
              <a:gd name="connsiteX0" fmla="*/ 0 w 3864990"/>
              <a:gd name="connsiteY0" fmla="*/ 0 h 113526"/>
              <a:gd name="connsiteX1" fmla="*/ 1414021 w 3864990"/>
              <a:gd name="connsiteY1" fmla="*/ 28280 h 113526"/>
              <a:gd name="connsiteX2" fmla="*/ 2601798 w 3864990"/>
              <a:gd name="connsiteY2" fmla="*/ 47134 h 113526"/>
              <a:gd name="connsiteX3" fmla="*/ 3582186 w 3864990"/>
              <a:gd name="connsiteY3" fmla="*/ 103694 h 113526"/>
              <a:gd name="connsiteX4" fmla="*/ 3864990 w 3864990"/>
              <a:gd name="connsiteY4" fmla="*/ 113121 h 113526"/>
              <a:gd name="connsiteX0" fmla="*/ 0 w 3864990"/>
              <a:gd name="connsiteY0" fmla="*/ 0 h 311086"/>
              <a:gd name="connsiteX1" fmla="*/ 1414021 w 3864990"/>
              <a:gd name="connsiteY1" fmla="*/ 28280 h 311086"/>
              <a:gd name="connsiteX2" fmla="*/ 2601798 w 3864990"/>
              <a:gd name="connsiteY2" fmla="*/ 47134 h 311086"/>
              <a:gd name="connsiteX3" fmla="*/ 3582186 w 3864990"/>
              <a:gd name="connsiteY3" fmla="*/ 103694 h 311086"/>
              <a:gd name="connsiteX4" fmla="*/ 3864990 w 3864990"/>
              <a:gd name="connsiteY4" fmla="*/ 311084 h 311086"/>
              <a:gd name="connsiteX0" fmla="*/ 0 w 3864990"/>
              <a:gd name="connsiteY0" fmla="*/ 0 h 311089"/>
              <a:gd name="connsiteX1" fmla="*/ 1414021 w 3864990"/>
              <a:gd name="connsiteY1" fmla="*/ 28280 h 311089"/>
              <a:gd name="connsiteX2" fmla="*/ 2601798 w 3864990"/>
              <a:gd name="connsiteY2" fmla="*/ 47134 h 311089"/>
              <a:gd name="connsiteX3" fmla="*/ 3544479 w 3864990"/>
              <a:gd name="connsiteY3" fmla="*/ 179108 h 311089"/>
              <a:gd name="connsiteX4" fmla="*/ 3864990 w 3864990"/>
              <a:gd name="connsiteY4" fmla="*/ 311084 h 311089"/>
              <a:gd name="connsiteX0" fmla="*/ 0 w 3864990"/>
              <a:gd name="connsiteY0" fmla="*/ 0 h 311088"/>
              <a:gd name="connsiteX1" fmla="*/ 1414021 w 3864990"/>
              <a:gd name="connsiteY1" fmla="*/ 28280 h 311088"/>
              <a:gd name="connsiteX2" fmla="*/ 2592371 w 3864990"/>
              <a:gd name="connsiteY2" fmla="*/ 84842 h 311088"/>
              <a:gd name="connsiteX3" fmla="*/ 3544479 w 3864990"/>
              <a:gd name="connsiteY3" fmla="*/ 179108 h 311088"/>
              <a:gd name="connsiteX4" fmla="*/ 3864990 w 3864990"/>
              <a:gd name="connsiteY4" fmla="*/ 311084 h 311088"/>
              <a:gd name="connsiteX0" fmla="*/ 0 w 3893271"/>
              <a:gd name="connsiteY0" fmla="*/ 0 h 377075"/>
              <a:gd name="connsiteX1" fmla="*/ 1414021 w 3893271"/>
              <a:gd name="connsiteY1" fmla="*/ 28280 h 377075"/>
              <a:gd name="connsiteX2" fmla="*/ 2592371 w 3893271"/>
              <a:gd name="connsiteY2" fmla="*/ 84842 h 377075"/>
              <a:gd name="connsiteX3" fmla="*/ 3544479 w 3893271"/>
              <a:gd name="connsiteY3" fmla="*/ 179108 h 377075"/>
              <a:gd name="connsiteX4" fmla="*/ 3893271 w 3893271"/>
              <a:gd name="connsiteY4" fmla="*/ 377072 h 377075"/>
              <a:gd name="connsiteX0" fmla="*/ 0 w 3893271"/>
              <a:gd name="connsiteY0" fmla="*/ 0 h 377076"/>
              <a:gd name="connsiteX1" fmla="*/ 1414021 w 3893271"/>
              <a:gd name="connsiteY1" fmla="*/ 28280 h 377076"/>
              <a:gd name="connsiteX2" fmla="*/ 2592371 w 3893271"/>
              <a:gd name="connsiteY2" fmla="*/ 84842 h 377076"/>
              <a:gd name="connsiteX3" fmla="*/ 3544479 w 3893271"/>
              <a:gd name="connsiteY3" fmla="*/ 226242 h 377076"/>
              <a:gd name="connsiteX4" fmla="*/ 3893271 w 3893271"/>
              <a:gd name="connsiteY4" fmla="*/ 377072 h 37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3271" h="377076">
                <a:moveTo>
                  <a:pt x="0" y="0"/>
                </a:moveTo>
                <a:lnTo>
                  <a:pt x="1414021" y="28280"/>
                </a:lnTo>
                <a:cubicBezTo>
                  <a:pt x="1846083" y="42420"/>
                  <a:pt x="2237295" y="51848"/>
                  <a:pt x="2592371" y="84842"/>
                </a:cubicBezTo>
                <a:cubicBezTo>
                  <a:pt x="2947447" y="117836"/>
                  <a:pt x="3327662" y="177537"/>
                  <a:pt x="3544479" y="226242"/>
                </a:cubicBezTo>
                <a:cubicBezTo>
                  <a:pt x="3761296" y="274947"/>
                  <a:pt x="3857135" y="377857"/>
                  <a:pt x="3893271" y="377072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8C8A1D7-BC62-44D5-92FE-F0CE09B3DB3E}"/>
              </a:ext>
            </a:extLst>
          </p:cNvPr>
          <p:cNvCxnSpPr>
            <a:cxnSpLocks/>
          </p:cNvCxnSpPr>
          <p:nvPr/>
        </p:nvCxnSpPr>
        <p:spPr>
          <a:xfrm rot="16200000">
            <a:off x="1906812" y="423908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05E2190-18F5-4FE1-9C60-75BDBB9B0324}"/>
              </a:ext>
            </a:extLst>
          </p:cNvPr>
          <p:cNvCxnSpPr>
            <a:cxnSpLocks/>
          </p:cNvCxnSpPr>
          <p:nvPr/>
        </p:nvCxnSpPr>
        <p:spPr>
          <a:xfrm rot="16200000">
            <a:off x="2266852" y="423908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4D3A291D-3382-410E-AD13-D6796CA000D0}"/>
              </a:ext>
            </a:extLst>
          </p:cNvPr>
          <p:cNvCxnSpPr>
            <a:cxnSpLocks/>
          </p:cNvCxnSpPr>
          <p:nvPr/>
        </p:nvCxnSpPr>
        <p:spPr>
          <a:xfrm rot="16200000">
            <a:off x="2626892" y="423908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B49E24F1-C68A-4B54-8DE1-C1BA6BF14EFC}"/>
              </a:ext>
            </a:extLst>
          </p:cNvPr>
          <p:cNvCxnSpPr>
            <a:cxnSpLocks/>
          </p:cNvCxnSpPr>
          <p:nvPr/>
        </p:nvCxnSpPr>
        <p:spPr>
          <a:xfrm rot="16200000">
            <a:off x="2986932" y="423908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00EFF59F-35EF-4672-B122-E0FBCB30F8AA}"/>
              </a:ext>
            </a:extLst>
          </p:cNvPr>
          <p:cNvCxnSpPr>
            <a:cxnSpLocks/>
          </p:cNvCxnSpPr>
          <p:nvPr/>
        </p:nvCxnSpPr>
        <p:spPr>
          <a:xfrm rot="16200000">
            <a:off x="3346972" y="423908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02865623-236B-4740-8594-694B1EADFEF9}"/>
              </a:ext>
            </a:extLst>
          </p:cNvPr>
          <p:cNvCxnSpPr>
            <a:cxnSpLocks/>
          </p:cNvCxnSpPr>
          <p:nvPr/>
        </p:nvCxnSpPr>
        <p:spPr>
          <a:xfrm rot="16200000">
            <a:off x="3707012" y="423908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BF6F17A8-4380-4A36-A889-AE749E7A37C7}"/>
              </a:ext>
            </a:extLst>
          </p:cNvPr>
          <p:cNvCxnSpPr>
            <a:cxnSpLocks/>
          </p:cNvCxnSpPr>
          <p:nvPr/>
        </p:nvCxnSpPr>
        <p:spPr>
          <a:xfrm rot="16200000">
            <a:off x="4067052" y="4239088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3B3516A1-F44D-4417-913E-40CB1D21324A}"/>
              </a:ext>
            </a:extLst>
          </p:cNvPr>
          <p:cNvCxnSpPr>
            <a:cxnSpLocks/>
          </p:cNvCxnSpPr>
          <p:nvPr/>
        </p:nvCxnSpPr>
        <p:spPr>
          <a:xfrm rot="16200000">
            <a:off x="4427092" y="4239089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D3A21525-E6AE-4897-B923-520A5871D209}"/>
              </a:ext>
            </a:extLst>
          </p:cNvPr>
          <p:cNvCxnSpPr>
            <a:cxnSpLocks/>
          </p:cNvCxnSpPr>
          <p:nvPr/>
        </p:nvCxnSpPr>
        <p:spPr>
          <a:xfrm rot="16200000">
            <a:off x="4787132" y="4239089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C6866A4B-A603-433E-BD38-C67D8C7C8CCD}"/>
              </a:ext>
            </a:extLst>
          </p:cNvPr>
          <p:cNvCxnSpPr>
            <a:cxnSpLocks/>
          </p:cNvCxnSpPr>
          <p:nvPr/>
        </p:nvCxnSpPr>
        <p:spPr>
          <a:xfrm rot="16200000">
            <a:off x="5147172" y="4239089"/>
            <a:ext cx="3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0B59E242-FD97-4D7F-8DDC-F711023714EE}"/>
              </a:ext>
            </a:extLst>
          </p:cNvPr>
          <p:cNvCxnSpPr/>
          <p:nvPr/>
        </p:nvCxnSpPr>
        <p:spPr>
          <a:xfrm>
            <a:off x="5813244" y="2492896"/>
            <a:ext cx="64807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55BF35FE-2EF0-4923-94B3-85A23B28CF68}"/>
              </a:ext>
            </a:extLst>
          </p:cNvPr>
          <p:cNvCxnSpPr/>
          <p:nvPr/>
        </p:nvCxnSpPr>
        <p:spPr>
          <a:xfrm>
            <a:off x="5813244" y="2996952"/>
            <a:ext cx="6480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4AEBFAD7-4D39-4999-B192-5D206BFDDE37}"/>
              </a:ext>
            </a:extLst>
          </p:cNvPr>
          <p:cNvCxnSpPr/>
          <p:nvPr/>
        </p:nvCxnSpPr>
        <p:spPr>
          <a:xfrm>
            <a:off x="5813244" y="2739835"/>
            <a:ext cx="64807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CBCBF03B-8B29-421A-A3E1-93866C8F5B87}"/>
              </a:ext>
            </a:extLst>
          </p:cNvPr>
          <p:cNvSpPr txBox="1"/>
          <p:nvPr/>
        </p:nvSpPr>
        <p:spPr>
          <a:xfrm>
            <a:off x="457199" y="4885357"/>
            <a:ext cx="800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Commercial MIP </a:t>
            </a:r>
            <a:r>
              <a:rPr lang="it-IT" dirty="0" err="1"/>
              <a:t>solvers</a:t>
            </a:r>
            <a:r>
              <a:rPr lang="it-IT" dirty="0"/>
              <a:t> are </a:t>
            </a:r>
            <a:r>
              <a:rPr lang="it-IT" dirty="0" err="1"/>
              <a:t>able</a:t>
            </a:r>
            <a:r>
              <a:rPr lang="it-IT" dirty="0"/>
              <a:t> to </a:t>
            </a:r>
            <a:r>
              <a:rPr lang="it-IT" dirty="0" err="1"/>
              <a:t>find</a:t>
            </a:r>
            <a:r>
              <a:rPr lang="it-IT" dirty="0"/>
              <a:t> in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tens</a:t>
            </a:r>
            <a:r>
              <a:rPr lang="it-IT" dirty="0"/>
              <a:t> of seconds the </a:t>
            </a:r>
            <a:r>
              <a:rPr lang="it-IT" dirty="0" err="1"/>
              <a:t>optimal</a:t>
            </a:r>
            <a:r>
              <a:rPr lang="it-IT" dirty="0"/>
              <a:t> </a:t>
            </a:r>
            <a:r>
              <a:rPr lang="it-IT" dirty="0" err="1"/>
              <a:t>solution</a:t>
            </a:r>
            <a:r>
              <a:rPr lang="it-IT" dirty="0"/>
              <a:t> of </a:t>
            </a:r>
            <a:r>
              <a:rPr lang="it-IT" dirty="0" err="1"/>
              <a:t>instances</a:t>
            </a:r>
            <a:r>
              <a:rPr lang="it-IT" dirty="0"/>
              <a:t> with </a:t>
            </a:r>
            <a:r>
              <a:rPr lang="it-IT" dirty="0" err="1"/>
              <a:t>hundreds</a:t>
            </a:r>
            <a:r>
              <a:rPr lang="it-IT" dirty="0"/>
              <a:t> of time-slot and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hundreds</a:t>
            </a:r>
            <a:r>
              <a:rPr lang="it-IT" dirty="0"/>
              <a:t> of </a:t>
            </a:r>
            <a:r>
              <a:rPr lang="it-IT" dirty="0" err="1"/>
              <a:t>vehicles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80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/>
              <a:t>Background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3650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b="1" dirty="0"/>
              <a:t>Graduation MS:</a:t>
            </a:r>
          </a:p>
          <a:p>
            <a:pPr marL="114300" indent="0">
              <a:buNone/>
            </a:pPr>
            <a:r>
              <a:rPr lang="en-US" sz="1800" dirty="0"/>
              <a:t>Graduated in Management Engineering the 22</a:t>
            </a:r>
            <a:r>
              <a:rPr lang="en-US" sz="1800" baseline="30000" dirty="0"/>
              <a:t>nd</a:t>
            </a:r>
            <a:r>
              <a:rPr lang="en-US" sz="1800" dirty="0"/>
              <a:t> July 2016 at the University “Federico II” Naples. Final mark: 110/110 cum laude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b="1" dirty="0"/>
              <a:t>DIETI group:</a:t>
            </a:r>
          </a:p>
          <a:p>
            <a:pPr marL="114300" indent="0">
              <a:buNone/>
            </a:pPr>
            <a:r>
              <a:rPr lang="en-US" sz="1800" dirty="0"/>
              <a:t>OPS Lab: Prof. Antonio Sforza, Eng. Claudio </a:t>
            </a:r>
            <a:r>
              <a:rPr lang="en-US" sz="1800" dirty="0" err="1"/>
              <a:t>Sterle</a:t>
            </a:r>
            <a:r>
              <a:rPr lang="en-US" sz="1800" dirty="0"/>
              <a:t>, Prof. Maurizio Boccia</a:t>
            </a:r>
          </a:p>
          <a:p>
            <a:pPr marL="114300" indent="0">
              <a:buNone/>
            </a:pPr>
            <a:r>
              <a:rPr lang="en-US" sz="1800" dirty="0"/>
              <a:t>FLY: Prof. Luigi </a:t>
            </a:r>
            <a:r>
              <a:rPr lang="en-US" sz="1800" dirty="0" err="1"/>
              <a:t>Paura</a:t>
            </a:r>
            <a:r>
              <a:rPr lang="en-US" sz="1800" dirty="0"/>
              <a:t>, Eng. Angela Sara </a:t>
            </a:r>
            <a:r>
              <a:rPr lang="en-US" sz="1800" dirty="0" err="1"/>
              <a:t>Cacciapuoti</a:t>
            </a:r>
            <a:r>
              <a:rPr lang="en-US" sz="1800" dirty="0"/>
              <a:t>, Eng. Marcello </a:t>
            </a:r>
            <a:r>
              <a:rPr lang="en-US" sz="1800" dirty="0" err="1"/>
              <a:t>Caleffi</a:t>
            </a:r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b="1" dirty="0" err="1"/>
              <a:t>Cooperations</a:t>
            </a:r>
            <a:r>
              <a:rPr lang="en-US" sz="1800" b="1" dirty="0"/>
              <a:t>:</a:t>
            </a:r>
          </a:p>
          <a:p>
            <a:pPr marL="114300" indent="0">
              <a:buNone/>
            </a:pPr>
            <a:r>
              <a:rPr lang="en-US" sz="1800" dirty="0"/>
              <a:t>Prof. Igor </a:t>
            </a:r>
            <a:r>
              <a:rPr lang="en-US" sz="1800" dirty="0" err="1"/>
              <a:t>Vasilyev</a:t>
            </a:r>
            <a:r>
              <a:rPr lang="en-US" sz="1800" dirty="0"/>
              <a:t> and Anton </a:t>
            </a:r>
            <a:r>
              <a:rPr lang="en-US" sz="1800" dirty="0" err="1"/>
              <a:t>Ushakov</a:t>
            </a:r>
            <a:r>
              <a:rPr lang="en-US" sz="1800" dirty="0"/>
              <a:t> (</a:t>
            </a:r>
            <a:r>
              <a:rPr lang="en-US" sz="1800" dirty="0" err="1"/>
              <a:t>Matrosov</a:t>
            </a:r>
            <a:r>
              <a:rPr lang="en-US" sz="1800" dirty="0"/>
              <a:t> Institute for System Dynamics and Control Theory, Siberian Branch of the Russian Academy of Sciences)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b="1" dirty="0"/>
              <a:t>Fellowship:</a:t>
            </a:r>
          </a:p>
          <a:p>
            <a:pPr marL="114300" indent="0">
              <a:buNone/>
            </a:pPr>
            <a:r>
              <a:rPr lang="en-US" sz="1800" dirty="0"/>
              <a:t>CNIT – </a:t>
            </a:r>
            <a:r>
              <a:rPr lang="en-US" sz="1800" dirty="0" err="1"/>
              <a:t>Consorzio</a:t>
            </a:r>
            <a:r>
              <a:rPr lang="en-US" sz="1800" dirty="0"/>
              <a:t> Nazionale </a:t>
            </a:r>
            <a:r>
              <a:rPr lang="en-US" sz="1800" dirty="0" err="1"/>
              <a:t>Interuniversitario</a:t>
            </a:r>
            <a:r>
              <a:rPr lang="en-US" sz="1800" dirty="0"/>
              <a:t> per le </a:t>
            </a:r>
            <a:r>
              <a:rPr lang="en-US" sz="1800" dirty="0" err="1"/>
              <a:t>Telecomunicazioni</a:t>
            </a:r>
            <a:endParaRPr lang="en-US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5B4D751-EDE6-4438-83F0-0B0D171E2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pic>
        <p:nvPicPr>
          <p:cNvPr id="9" name="Immagine 8" descr="1-Logo OPSLab.jpg">
            <a:extLst>
              <a:ext uri="{FF2B5EF4-FFF2-40B4-BE49-F238E27FC236}">
                <a16:creationId xmlns:a16="http://schemas.microsoft.com/office/drawing/2014/main" id="{31F488B5-3A10-4CA3-8559-678116FF4E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895992"/>
            <a:ext cx="11557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BA2C81A-A41C-47DC-B8D7-CA8CCCE28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772" y="3038015"/>
            <a:ext cx="129856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1143000"/>
          </a:xfrm>
        </p:spPr>
        <p:txBody>
          <a:bodyPr>
            <a:noAutofit/>
          </a:bodyPr>
          <a:lstStyle/>
          <a:p>
            <a:r>
              <a:rPr lang="en-US" sz="2800" dirty="0"/>
              <a:t>Results: Quality of the solutions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B89C1D1-9CDD-43BC-8132-70D2D5961EA6}"/>
              </a:ext>
            </a:extLst>
          </p:cNvPr>
          <p:cNvGraphicFramePr>
            <a:graphicFrameLocks noGrp="1"/>
          </p:cNvGraphicFramePr>
          <p:nvPr/>
        </p:nvGraphicFramePr>
        <p:xfrm>
          <a:off x="511485" y="1047487"/>
          <a:ext cx="7822654" cy="4525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761">
                  <a:extLst>
                    <a:ext uri="{9D8B030D-6E8A-4147-A177-3AD203B41FA5}">
                      <a16:colId xmlns:a16="http://schemas.microsoft.com/office/drawing/2014/main" val="2446620753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970236868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1372500746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1404241450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3835392408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4292628112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3589605324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2230531823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1617925614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1896657623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3389849537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279728155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3368015115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2548256577"/>
                    </a:ext>
                  </a:extLst>
                </a:gridCol>
              </a:tblGrid>
              <a:tr h="167628">
                <a:tc rowSpan="2" gridSpan="4"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m=</a:t>
                      </a:r>
                      <a:r>
                        <a:rPr lang="it-IT" sz="1000" u="none" strike="noStrike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it-IT" sz="1000" u="none" strike="noStrike" dirty="0">
                          <a:effectLst/>
                        </a:rPr>
                        <a:t>p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m=p/2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13223"/>
                  </a:ext>
                </a:extLst>
              </a:tr>
              <a:tr h="167628"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H2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I1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I2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MC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MC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89854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Instance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n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ISS14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RB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RB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RB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20330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31229.3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16.884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22.784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19.941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</a:rPr>
                        <a:t>22.07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17.005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22.634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0.033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250881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45115.6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23.161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15.162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17.724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20.375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18.415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20.166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0.019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032180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61384.1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17.343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23.683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19.157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26.729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19.497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19.157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5.004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639027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</a:rPr>
                        <a:t>64000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80053.7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20.084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22.048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21.818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26.962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21.549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23.324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3.728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0.073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21851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30000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37563.6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17.187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23.146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20.271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21.163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23.053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0.028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0.077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55387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43200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54191.4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16.439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20.682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22.753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22.014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26.044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20.052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7.334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0.038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0.082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9165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58800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73626.8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21.82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21.421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19.432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19.438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20.272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5.079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0.073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415638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76800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96039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27.393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32.071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22.474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21.896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41.323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4.073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0.103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7062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35000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43902.1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16.542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23.087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24.763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23.666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18.449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22.577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9.543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019207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50400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63169.2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20.245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21.418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20.191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20.97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20.688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20.753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404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68600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85833.5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19.557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22.216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19.562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21.378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20.39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22.027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5.18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0.087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56305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ds1n12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89600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112059.2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22.832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24.448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3.953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0.093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23123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17696.2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18.361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34.379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35.662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24.767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34.547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0.002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0.015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0.028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54537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27423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26.904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28.343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26.3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25.487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26.445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25.702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0.041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2430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44149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24.922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19.844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19.42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23.831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19.024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1.411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84240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58840.3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17.473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14.543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14.827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14.343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14.209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0.746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2092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30000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21829.9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26.598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28.585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20.87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33.251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20.878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31.207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0.017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5492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43200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32339.4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26.005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27.207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27.53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31.299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31.299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25.409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3.088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3.095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54517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58800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50857.9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23.505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26.568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29.98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27.518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29.163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27.229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0.012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0.016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235791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76800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66573.6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13.786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9.928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14.62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9.398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12.46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10.039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0.607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0.035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76232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35000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24811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18.485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18.249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18.59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18.176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19.125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15.228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0.129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0.108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873975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50400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38102.6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18.191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23.477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24.873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23.107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23.986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</a:rPr>
                        <a:t>0.017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490779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68600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61857.1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20.632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17.849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18.69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17.842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18.344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17.509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0.762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0.768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67574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ds3n12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89600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78777.5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22.313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22.85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21.38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20.614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0.027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</a:rPr>
                        <a:t>0.012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855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295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1143000"/>
          </a:xfrm>
        </p:spPr>
        <p:txBody>
          <a:bodyPr>
            <a:noAutofit/>
          </a:bodyPr>
          <a:lstStyle/>
          <a:p>
            <a:r>
              <a:rPr lang="en-US" sz="2800" dirty="0"/>
              <a:t>Results: Computation times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graphicFrame>
        <p:nvGraphicFramePr>
          <p:cNvPr id="24" name="Tabella 23">
            <a:extLst>
              <a:ext uri="{FF2B5EF4-FFF2-40B4-BE49-F238E27FC236}">
                <a16:creationId xmlns:a16="http://schemas.microsoft.com/office/drawing/2014/main" id="{FDD484CE-6D0E-46A0-B281-055EC5722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9758"/>
              </p:ext>
            </p:extLst>
          </p:nvPr>
        </p:nvGraphicFramePr>
        <p:xfrm>
          <a:off x="660400" y="1166813"/>
          <a:ext cx="7822654" cy="4525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761">
                  <a:extLst>
                    <a:ext uri="{9D8B030D-6E8A-4147-A177-3AD203B41FA5}">
                      <a16:colId xmlns:a16="http://schemas.microsoft.com/office/drawing/2014/main" val="650023131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1408922328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1217345978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2264402668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3861721829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3268050920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1713151872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2788704966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1540641933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4081872450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773250429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3537708561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3349877778"/>
                    </a:ext>
                  </a:extLst>
                </a:gridCol>
                <a:gridCol w="558761">
                  <a:extLst>
                    <a:ext uri="{9D8B030D-6E8A-4147-A177-3AD203B41FA5}">
                      <a16:colId xmlns:a16="http://schemas.microsoft.com/office/drawing/2014/main" val="2930434579"/>
                    </a:ext>
                  </a:extLst>
                </a:gridCol>
              </a:tblGrid>
              <a:tr h="167628">
                <a:tc rowSpan="2" gridSpan="4"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m=</a:t>
                      </a:r>
                      <a:r>
                        <a:rPr lang="it-IT" sz="1000" u="none" strike="noStrike" dirty="0">
                          <a:effectLst/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it-IT" sz="1000" u="none" strike="noStrike" dirty="0">
                          <a:effectLst/>
                        </a:rPr>
                        <a:t>p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m=p/2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959888"/>
                  </a:ext>
                </a:extLst>
              </a:tr>
              <a:tr h="167628">
                <a:tc gridSpan="4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H2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I1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I2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MC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MC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972721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Instance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n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p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ISS14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RB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RB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DIR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RB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S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46296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328.86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314.88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273.2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271.16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283.56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285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299.5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365.24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45.37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196.87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234540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386.93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639.88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653.8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778.23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675.06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470.36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491.3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523.33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171.96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194.75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471851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694.19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541.39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470.7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487.74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537.38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486.56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583.48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609.89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222.74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174.07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65428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939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733.87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684.83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670.07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665.69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819.23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746.37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862.58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266.3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224.62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41568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30000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511.73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437.86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354.9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418.63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421.64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667.91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668.34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1027.96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227.95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200.02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460614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43200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676.7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690.84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606.8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796.63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486.95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895.53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710.84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774.96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316.84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265.68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75225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58800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1014.26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1009.74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1133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968.34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947.31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867.95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1154.37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905.04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643.53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404.89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2047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76800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980.27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1254.46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1270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1102.95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1186.33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1206.82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1275.47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452.16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409.61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077305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35000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779.86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686.71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656.1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603.15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708.85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679.47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838.52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872.95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255.19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290.93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626910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50400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971.29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1251.51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1133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854.63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1029.59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828.84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979.25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1098.44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318.28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360.42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33072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68600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1309.88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1095.71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1268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1330.25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1199.6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1091.24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1478.69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1359.3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292.66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417.76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902669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ds1n12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89600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1487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3462.64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1569.36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2011.43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504.64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765.01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456537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420.98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305.09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399.2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345.86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368.73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340.33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282.06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242.84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99.04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112.07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1911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216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403.76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583.66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489.4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422.62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417.92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409.12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185.2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244.91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05687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398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581.08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783.25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826.5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907.75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694.12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744.13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290.25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443.07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978017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632.72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629.64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692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622.93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686.49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693.88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466.2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413.19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178908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30000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501.78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530.52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544.7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594.12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520.38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477.18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169.31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134.33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39787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43200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342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565.99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557.27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636.1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574.48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568.98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583.7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250.5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288.81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21342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58800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1052.8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868.14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934.33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1309.28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2242.7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314.57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461.44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67963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76800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1243.59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1160.98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1412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1189.98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1210.77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955.17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535.27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586.66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934259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ds3n09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35000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290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609.5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852.29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605.1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781.84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773.84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955.91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185.24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179.67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692745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50400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837.29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1032.86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1050.4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1034.22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1170.52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289.56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297.25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22548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68600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1996.41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2092.21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2716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2558.87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1331.35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1143.11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578.56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405.46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94810"/>
                  </a:ext>
                </a:extLst>
              </a:tr>
              <a:tr h="167628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>
                          <a:effectLst/>
                        </a:rPr>
                        <a:t>ds3n12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89600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1688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2560.45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2058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1609.55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3058.83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>
                          <a:effectLst/>
                        </a:rPr>
                        <a:t>-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>
                          <a:effectLst/>
                        </a:rPr>
                        <a:t>842.62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u="none" strike="noStrike" dirty="0">
                          <a:effectLst/>
                        </a:rPr>
                        <a:t>784.11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31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17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>Data Throughput Optimization</a:t>
            </a:r>
            <a:br>
              <a:rPr lang="it-IT" sz="3600" dirty="0"/>
            </a:br>
            <a:r>
              <a:rPr lang="en-US" sz="3600" b="1" i="1" dirty="0"/>
              <a:t>for Vehicle to Infrastructure Communications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000" b="1" dirty="0" err="1"/>
              <a:t>Context</a:t>
            </a:r>
            <a:r>
              <a:rPr lang="it-IT" sz="2000" b="1" dirty="0"/>
              <a:t>:</a:t>
            </a:r>
          </a:p>
          <a:p>
            <a:pPr marL="0" indent="0" algn="just">
              <a:buNone/>
            </a:pPr>
            <a:r>
              <a:rPr lang="en-US" sz="2000" dirty="0"/>
              <a:t>The ultra-high bandwidth available at millimeter (</a:t>
            </a:r>
            <a:r>
              <a:rPr lang="en-US" sz="2000" dirty="0" err="1"/>
              <a:t>mmWave</a:t>
            </a:r>
            <a:r>
              <a:rPr lang="en-US" sz="2000" dirty="0"/>
              <a:t>) and Terahertz (THz) frequencies can effectively realize short-range wireless access links in small cells enabling potential uses cases such as driver-less cars, data backhauling and ultra-high-definition infotainment services. In this context, vehicles can be used as digital mules as alternative to fiber-based and legacy wireless-based backhauling.</a:t>
            </a:r>
          </a:p>
          <a:p>
            <a:pPr marL="0" indent="0" algn="just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b="1" dirty="0" err="1"/>
              <a:t>Problem</a:t>
            </a:r>
            <a:r>
              <a:rPr lang="it-IT" sz="2000" b="1" dirty="0"/>
              <a:t>: </a:t>
            </a:r>
          </a:p>
          <a:p>
            <a:pPr marL="0" indent="0" algn="just">
              <a:buNone/>
            </a:pPr>
            <a:r>
              <a:rPr lang="it-IT" sz="2000" dirty="0"/>
              <a:t>Multiple </a:t>
            </a:r>
            <a:r>
              <a:rPr lang="it-IT" sz="2000" dirty="0" err="1"/>
              <a:t>vehicles</a:t>
            </a:r>
            <a:r>
              <a:rPr lang="it-IT" sz="2000" dirty="0"/>
              <a:t> </a:t>
            </a:r>
            <a:r>
              <a:rPr lang="it-IT" sz="2000" dirty="0" err="1"/>
              <a:t>may</a:t>
            </a:r>
            <a:r>
              <a:rPr lang="it-IT" sz="2000" dirty="0"/>
              <a:t> pass </a:t>
            </a:r>
            <a:r>
              <a:rPr lang="it-IT" sz="2000" dirty="0" err="1"/>
              <a:t>through</a:t>
            </a:r>
            <a:r>
              <a:rPr lang="it-IT" sz="2000" dirty="0"/>
              <a:t> the </a:t>
            </a:r>
            <a:r>
              <a:rPr lang="it-IT" sz="2000" dirty="0" err="1"/>
              <a:t>same</a:t>
            </a:r>
            <a:r>
              <a:rPr lang="it-IT" sz="2000" dirty="0"/>
              <a:t> </a:t>
            </a:r>
            <a:r>
              <a:rPr lang="it-IT" sz="2000" dirty="0" err="1"/>
              <a:t>region</a:t>
            </a:r>
            <a:r>
              <a:rPr lang="it-IT" sz="2000" dirty="0"/>
              <a:t> </a:t>
            </a:r>
            <a:r>
              <a:rPr lang="it-IT" sz="2000" dirty="0" err="1"/>
              <a:t>concurrently</a:t>
            </a:r>
            <a:r>
              <a:rPr lang="it-IT" sz="2000" dirty="0"/>
              <a:t>. </a:t>
            </a: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requires</a:t>
            </a:r>
            <a:r>
              <a:rPr lang="it-IT" sz="2000" dirty="0"/>
              <a:t> the SDN controller to </a:t>
            </a:r>
            <a:r>
              <a:rPr lang="it-IT" sz="2000" dirty="0" err="1"/>
              <a:t>assign</a:t>
            </a:r>
            <a:r>
              <a:rPr lang="it-IT" sz="2000" dirty="0"/>
              <a:t> </a:t>
            </a:r>
            <a:r>
              <a:rPr lang="it-IT" sz="2000" dirty="0" err="1"/>
              <a:t>them</a:t>
            </a:r>
            <a:r>
              <a:rPr lang="it-IT" sz="2000" dirty="0"/>
              <a:t> to the Software </a:t>
            </a:r>
            <a:r>
              <a:rPr lang="it-IT" sz="2000" dirty="0" err="1"/>
              <a:t>Defined</a:t>
            </a:r>
            <a:r>
              <a:rPr lang="it-IT" sz="2000" dirty="0"/>
              <a:t> Base Station (SDBS) </a:t>
            </a:r>
            <a:r>
              <a:rPr lang="it-IT" sz="2000" dirty="0" err="1"/>
              <a:t>at</a:t>
            </a:r>
            <a:r>
              <a:rPr lang="it-IT" sz="2000" dirty="0"/>
              <a:t> </a:t>
            </a:r>
            <a:r>
              <a:rPr lang="it-IT" sz="2000" dirty="0" err="1"/>
              <a:t>different</a:t>
            </a:r>
            <a:r>
              <a:rPr lang="it-IT" sz="2000" dirty="0"/>
              <a:t> time instants (time-</a:t>
            </a:r>
            <a:r>
              <a:rPr lang="it-IT" sz="2000" dirty="0" err="1"/>
              <a:t>slots</a:t>
            </a:r>
            <a:r>
              <a:rPr lang="it-IT" sz="2000" dirty="0"/>
              <a:t>) </a:t>
            </a:r>
            <a:r>
              <a:rPr lang="it-IT" sz="2000" dirty="0" err="1"/>
              <a:t>since</a:t>
            </a:r>
            <a:r>
              <a:rPr lang="it-IT" sz="2000" dirty="0"/>
              <a:t> </a:t>
            </a:r>
            <a:r>
              <a:rPr lang="it-IT" sz="2000" dirty="0" err="1"/>
              <a:t>there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only</a:t>
            </a:r>
            <a:r>
              <a:rPr lang="it-IT" sz="2000" dirty="0"/>
              <a:t> one </a:t>
            </a:r>
            <a:r>
              <a:rPr lang="it-IT" sz="2000" dirty="0" err="1"/>
              <a:t>mmWave</a:t>
            </a:r>
            <a:r>
              <a:rPr lang="it-IT" sz="2000" dirty="0"/>
              <a:t>/</a:t>
            </a:r>
            <a:r>
              <a:rPr lang="it-IT" sz="2000" dirty="0" err="1"/>
              <a:t>Thz</a:t>
            </a:r>
            <a:r>
              <a:rPr lang="it-IT" sz="2000" dirty="0"/>
              <a:t> </a:t>
            </a:r>
            <a:r>
              <a:rPr lang="it-IT" sz="2000" dirty="0" err="1"/>
              <a:t>transreceiver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the </a:t>
            </a:r>
            <a:r>
              <a:rPr lang="it-IT" sz="2000" dirty="0" err="1"/>
              <a:t>roadside</a:t>
            </a:r>
            <a:r>
              <a:rPr lang="it-IT" sz="2000" dirty="0"/>
              <a:t> location. The data </a:t>
            </a:r>
            <a:r>
              <a:rPr lang="it-IT" sz="2000" dirty="0" err="1"/>
              <a:t>throughput</a:t>
            </a:r>
            <a:r>
              <a:rPr lang="it-IT" sz="2000" dirty="0"/>
              <a:t> </a:t>
            </a:r>
            <a:r>
              <a:rPr lang="it-IT" sz="2000" dirty="0" err="1"/>
              <a:t>dependends</a:t>
            </a:r>
            <a:r>
              <a:rPr lang="it-IT" sz="2000" dirty="0"/>
              <a:t> on the </a:t>
            </a:r>
            <a:r>
              <a:rPr lang="it-IT" sz="2000" dirty="0" err="1"/>
              <a:t>assignment</a:t>
            </a:r>
            <a:r>
              <a:rPr lang="it-IT" sz="2000" dirty="0"/>
              <a:t> </a:t>
            </a:r>
            <a:r>
              <a:rPr lang="it-IT" sz="2000" dirty="0" err="1"/>
              <a:t>configuration</a:t>
            </a:r>
            <a:r>
              <a:rPr lang="it-IT" sz="2000" dirty="0"/>
              <a:t> of </a:t>
            </a:r>
            <a:r>
              <a:rPr lang="it-IT" sz="2000" dirty="0" err="1"/>
              <a:t>vehicles</a:t>
            </a:r>
            <a:r>
              <a:rPr lang="it-IT" sz="2000" dirty="0"/>
              <a:t>/time-</a:t>
            </a:r>
            <a:r>
              <a:rPr lang="it-IT" sz="2000" dirty="0" err="1"/>
              <a:t>slots</a:t>
            </a:r>
            <a:r>
              <a:rPr lang="it-IT" sz="2000" dirty="0"/>
              <a:t>.  </a:t>
            </a:r>
          </a:p>
          <a:p>
            <a:pPr marL="0" indent="0" algn="just">
              <a:buNone/>
            </a:pPr>
            <a:br>
              <a:rPr lang="it-IT" sz="2000" dirty="0"/>
            </a:br>
            <a:r>
              <a:rPr lang="it-IT" sz="2000" dirty="0"/>
              <a:t>The </a:t>
            </a:r>
            <a:r>
              <a:rPr lang="it-IT" sz="2000" b="1" dirty="0">
                <a:solidFill>
                  <a:srgbClr val="FF0000"/>
                </a:solidFill>
              </a:rPr>
              <a:t>Data </a:t>
            </a:r>
            <a:r>
              <a:rPr lang="it-IT" sz="2000" b="1" dirty="0" err="1">
                <a:solidFill>
                  <a:srgbClr val="FF0000"/>
                </a:solidFill>
              </a:rPr>
              <a:t>Throughput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Optimization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problem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dirty="0" err="1"/>
              <a:t>consists</a:t>
            </a:r>
            <a:r>
              <a:rPr lang="it-IT" sz="2000" dirty="0"/>
              <a:t> in </a:t>
            </a:r>
            <a:r>
              <a:rPr lang="it-IT" sz="2000" dirty="0" err="1"/>
              <a:t>finding</a:t>
            </a:r>
            <a:r>
              <a:rPr lang="it-IT" sz="2000" dirty="0"/>
              <a:t> the </a:t>
            </a:r>
            <a:r>
              <a:rPr lang="it-IT" sz="2000" dirty="0" err="1"/>
              <a:t>assignment</a:t>
            </a:r>
            <a:r>
              <a:rPr lang="it-IT" sz="2000" dirty="0"/>
              <a:t> </a:t>
            </a:r>
            <a:r>
              <a:rPr lang="it-IT" sz="2000" dirty="0" err="1"/>
              <a:t>configuration</a:t>
            </a:r>
            <a:r>
              <a:rPr lang="it-IT" sz="2000" dirty="0"/>
              <a:t> of </a:t>
            </a:r>
            <a:r>
              <a:rPr lang="it-IT" sz="2000" dirty="0" err="1"/>
              <a:t>vehicles</a:t>
            </a:r>
            <a:r>
              <a:rPr lang="it-IT" sz="2000" dirty="0"/>
              <a:t>/time-</a:t>
            </a:r>
            <a:r>
              <a:rPr lang="it-IT" sz="2000" dirty="0" err="1"/>
              <a:t>slots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maximizes</a:t>
            </a:r>
            <a:r>
              <a:rPr lang="it-IT" sz="2000" dirty="0"/>
              <a:t> the data </a:t>
            </a:r>
            <a:r>
              <a:rPr lang="it-IT" sz="2000" dirty="0" err="1"/>
              <a:t>throughput</a:t>
            </a:r>
            <a:r>
              <a:rPr lang="it-IT" sz="2000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F84BE07-D335-43E3-BA9A-CBE542FF3818}"/>
              </a:ext>
            </a:extLst>
          </p:cNvPr>
          <p:cNvSpPr/>
          <p:nvPr/>
        </p:nvSpPr>
        <p:spPr>
          <a:xfrm>
            <a:off x="898653" y="308117"/>
            <a:ext cx="6909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err="1">
                <a:latin typeface="+mj-lt"/>
                <a:ea typeface="+mj-ea"/>
                <a:cs typeface="+mj-cs"/>
              </a:rPr>
              <a:t>Generalized</a:t>
            </a:r>
            <a:r>
              <a:rPr lang="it-IT" sz="3600" dirty="0">
                <a:latin typeface="+mj-lt"/>
                <a:ea typeface="+mj-ea"/>
                <a:cs typeface="+mj-cs"/>
              </a:rPr>
              <a:t> </a:t>
            </a:r>
            <a:r>
              <a:rPr lang="it-IT" sz="3600" dirty="0" err="1">
                <a:latin typeface="+mj-lt"/>
                <a:ea typeface="+mj-ea"/>
                <a:cs typeface="+mj-cs"/>
              </a:rPr>
              <a:t>Assignment</a:t>
            </a:r>
            <a:r>
              <a:rPr lang="it-IT" sz="3600" dirty="0">
                <a:latin typeface="+mj-lt"/>
                <a:ea typeface="+mj-ea"/>
                <a:cs typeface="+mj-cs"/>
              </a:rPr>
              <a:t> </a:t>
            </a:r>
            <a:r>
              <a:rPr lang="it-IT" sz="3600" dirty="0" err="1">
                <a:latin typeface="+mj-lt"/>
                <a:ea typeface="+mj-ea"/>
                <a:cs typeface="+mj-cs"/>
              </a:rPr>
              <a:t>Problem</a:t>
            </a:r>
            <a:endParaRPr lang="it-IT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C89239-D00F-4CF9-AB50-CACDD9C3BC88}"/>
              </a:ext>
            </a:extLst>
          </p:cNvPr>
          <p:cNvSpPr txBox="1"/>
          <p:nvPr/>
        </p:nvSpPr>
        <p:spPr>
          <a:xfrm>
            <a:off x="4572000" y="1772816"/>
            <a:ext cx="156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+mj-lt"/>
                <a:cs typeface="Times New Roman" panose="02020603050405020304" pitchFamily="18" charset="0"/>
              </a:rPr>
              <a:t>Variables</a:t>
            </a:r>
            <a:r>
              <a:rPr lang="it-IT" b="1" dirty="0">
                <a:latin typeface="Calibri" pitchFamily="34" charset="0"/>
              </a:rPr>
              <a:t>: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E66945D-6F12-469A-B6DE-9A7B17B30293}"/>
              </a:ext>
            </a:extLst>
          </p:cNvPr>
          <p:cNvSpPr txBox="1"/>
          <p:nvPr/>
        </p:nvSpPr>
        <p:spPr>
          <a:xfrm>
            <a:off x="5613302" y="2149842"/>
            <a:ext cx="3253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Binary variable which is 1 if the vehicle </a:t>
            </a:r>
            <a:r>
              <a:rPr lang="en-US" i="1" dirty="0" err="1">
                <a:cs typeface="Times New Roman" panose="02020603050405020304" pitchFamily="18" charset="0"/>
              </a:rPr>
              <a:t>i</a:t>
            </a:r>
            <a:r>
              <a:rPr lang="en-US" dirty="0">
                <a:cs typeface="Times New Roman" panose="02020603050405020304" pitchFamily="18" charset="0"/>
              </a:rPr>
              <a:t> is assigned to the SDBS in the time-slot </a:t>
            </a:r>
            <a:r>
              <a:rPr lang="en-US" i="1" dirty="0">
                <a:cs typeface="Times New Roman" panose="02020603050405020304" pitchFamily="18" charset="0"/>
              </a:rPr>
              <a:t>k</a:t>
            </a:r>
            <a:r>
              <a:rPr lang="en-US" dirty="0">
                <a:cs typeface="Times New Roman" panose="02020603050405020304" pitchFamily="18" charset="0"/>
              </a:rPr>
              <a:t>, 0 otherwise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73109A4-8D3C-4AFF-8A1E-1A5F17535C88}"/>
              </a:ext>
            </a:extLst>
          </p:cNvPr>
          <p:cNvSpPr txBox="1"/>
          <p:nvPr/>
        </p:nvSpPr>
        <p:spPr>
          <a:xfrm>
            <a:off x="277102" y="1804655"/>
            <a:ext cx="44644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  <a:cs typeface="Times New Roman" panose="02020603050405020304" pitchFamily="18" charset="0"/>
              </a:rPr>
              <a:t>Data:</a:t>
            </a:r>
          </a:p>
          <a:p>
            <a:pPr lvl="1">
              <a:buFont typeface="Arial" pitchFamily="34" charset="0"/>
              <a:buChar char="•"/>
            </a:pPr>
            <a:r>
              <a:rPr lang="it-IT" b="1" i="1" dirty="0">
                <a:latin typeface="+mj-lt"/>
              </a:rPr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V =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{1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,..,v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it-IT" b="1" i="1" dirty="0">
                <a:latin typeface="+mj-lt"/>
              </a:rPr>
              <a:t>	</a:t>
            </a:r>
            <a:r>
              <a:rPr lang="it-IT" dirty="0">
                <a:cs typeface="Times New Roman" panose="02020603050405020304" pitchFamily="18" charset="0"/>
              </a:rPr>
              <a:t>set of </a:t>
            </a:r>
            <a:r>
              <a:rPr lang="it-IT" dirty="0" err="1">
                <a:cs typeface="Times New Roman" panose="02020603050405020304" pitchFamily="18" charset="0"/>
              </a:rPr>
              <a:t>vehicles</a:t>
            </a:r>
            <a:endParaRPr lang="it-IT" dirty="0"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it-IT" b="1" i="1" dirty="0"/>
              <a:t> 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{1</a:t>
            </a:r>
            <a:r>
              <a:rPr lang="it-IT" b="1" i="1" dirty="0">
                <a:latin typeface="Times New Roman" pitchFamily="18" charset="0"/>
                <a:cs typeface="Times New Roman" pitchFamily="18" charset="0"/>
              </a:rPr>
              <a:t>,..,t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it-IT" b="1" i="1" dirty="0"/>
              <a:t>	</a:t>
            </a:r>
            <a:r>
              <a:rPr lang="it-IT" dirty="0">
                <a:cs typeface="Times New Roman" panose="02020603050405020304" pitchFamily="18" charset="0"/>
              </a:rPr>
              <a:t>set of time-</a:t>
            </a:r>
            <a:r>
              <a:rPr lang="it-IT" dirty="0" err="1">
                <a:cs typeface="Times New Roman" panose="02020603050405020304" pitchFamily="18" charset="0"/>
              </a:rPr>
              <a:t>slots</a:t>
            </a:r>
            <a:endParaRPr lang="it-IT" dirty="0">
              <a:cs typeface="Times New Roman" panose="02020603050405020304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it-IT" b="1" i="1" dirty="0">
                <a:latin typeface="+mj-lt"/>
              </a:rPr>
              <a:t> </a:t>
            </a:r>
            <a:r>
              <a:rPr lang="it-IT" sz="2000" b="1" i="1" spc="2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2000" b="1" i="1" baseline="50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t-IT" b="1" i="1" kern="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b="1" i="1" dirty="0">
                <a:latin typeface="+mj-lt"/>
              </a:rPr>
              <a:t>	</a:t>
            </a:r>
            <a:r>
              <a:rPr lang="it-IT" dirty="0" err="1">
                <a:cs typeface="Times New Roman" panose="02020603050405020304" pitchFamily="18" charset="0"/>
              </a:rPr>
              <a:t>trasmittable</a:t>
            </a:r>
            <a:r>
              <a:rPr lang="it-IT" dirty="0">
                <a:cs typeface="Times New Roman" panose="02020603050405020304" pitchFamily="18" charset="0"/>
              </a:rPr>
              <a:t> data by the 		</a:t>
            </a:r>
            <a:r>
              <a:rPr lang="it-IT" dirty="0" err="1">
                <a:cs typeface="Times New Roman" panose="02020603050405020304" pitchFamily="18" charset="0"/>
              </a:rPr>
              <a:t>vehicle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i="1" dirty="0">
                <a:cs typeface="Times New Roman" panose="02020603050405020304" pitchFamily="18" charset="0"/>
              </a:rPr>
              <a:t>i</a:t>
            </a:r>
            <a:r>
              <a:rPr lang="it-IT" dirty="0">
                <a:cs typeface="Times New Roman" panose="02020603050405020304" pitchFamily="18" charset="0"/>
              </a:rPr>
              <a:t> to the SDBS </a:t>
            </a:r>
            <a:br>
              <a:rPr lang="it-IT" dirty="0">
                <a:cs typeface="Times New Roman" panose="02020603050405020304" pitchFamily="18" charset="0"/>
              </a:rPr>
            </a:br>
            <a:r>
              <a:rPr lang="it-IT" dirty="0">
                <a:cs typeface="Times New Roman" panose="02020603050405020304" pitchFamily="18" charset="0"/>
              </a:rPr>
              <a:t>		in the time-slot </a:t>
            </a:r>
            <a:r>
              <a:rPr lang="it-IT" i="1" dirty="0">
                <a:cs typeface="Times New Roman" panose="02020603050405020304" pitchFamily="18" charset="0"/>
              </a:rPr>
              <a:t>k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F85BCC73-630F-4889-9365-38B9FE3F248D}"/>
                  </a:ext>
                </a:extLst>
              </p:cNvPr>
              <p:cNvSpPr/>
              <p:nvPr/>
            </p:nvSpPr>
            <p:spPr>
              <a:xfrm>
                <a:off x="4921800" y="2156008"/>
                <a:ext cx="518925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F85BCC73-630F-4889-9365-38B9FE3F2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00" y="2156008"/>
                <a:ext cx="518925" cy="391582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>
            <a:extLst>
              <a:ext uri="{FF2B5EF4-FFF2-40B4-BE49-F238E27FC236}">
                <a16:creationId xmlns:a16="http://schemas.microsoft.com/office/drawing/2014/main" id="{AC72BB09-C962-4EF4-A762-66E3F3232644}"/>
              </a:ext>
            </a:extLst>
          </p:cNvPr>
          <p:cNvSpPr/>
          <p:nvPr/>
        </p:nvSpPr>
        <p:spPr>
          <a:xfrm>
            <a:off x="323528" y="1020629"/>
            <a:ext cx="7795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err="1"/>
              <a:t>Considering</a:t>
            </a:r>
            <a:r>
              <a:rPr lang="it-IT" dirty="0"/>
              <a:t> the </a:t>
            </a:r>
            <a:r>
              <a:rPr lang="it-IT" dirty="0" err="1"/>
              <a:t>vehicles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agents and the time-</a:t>
            </a:r>
            <a:r>
              <a:rPr lang="it-IT" dirty="0" err="1"/>
              <a:t>slots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tasks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to formulate the </a:t>
            </a:r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generalized</a:t>
            </a:r>
            <a:r>
              <a:rPr lang="it-IT" dirty="0"/>
              <a:t> </a:t>
            </a:r>
            <a:r>
              <a:rPr lang="it-IT" dirty="0" err="1"/>
              <a:t>assignment</a:t>
            </a:r>
            <a:r>
              <a:rPr lang="it-IT" dirty="0"/>
              <a:t> </a:t>
            </a:r>
            <a:r>
              <a:rPr lang="it-IT" dirty="0" err="1"/>
              <a:t>problem</a:t>
            </a:r>
            <a:endParaRPr lang="it-IT" dirty="0"/>
          </a:p>
        </p:txBody>
      </p:sp>
      <p:sp>
        <p:nvSpPr>
          <p:cNvPr id="13" name="Rectangle 59">
            <a:extLst>
              <a:ext uri="{FF2B5EF4-FFF2-40B4-BE49-F238E27FC236}">
                <a16:creationId xmlns:a16="http://schemas.microsoft.com/office/drawing/2014/main" id="{15FAB186-6C78-450A-A157-A8B9EB4FA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032" y="3573016"/>
            <a:ext cx="3995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it-IT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it-IT" dirty="0" err="1">
                <a:cs typeface="Times New Roman" panose="02020603050405020304" pitchFamily="18" charset="0"/>
              </a:rPr>
              <a:t>Maximizing</a:t>
            </a:r>
            <a:r>
              <a:rPr lang="it-IT" dirty="0">
                <a:cs typeface="Times New Roman" panose="02020603050405020304" pitchFamily="18" charset="0"/>
              </a:rPr>
              <a:t> the data </a:t>
            </a:r>
            <a:r>
              <a:rPr lang="it-IT" dirty="0" err="1">
                <a:cs typeface="Times New Roman" panose="02020603050405020304" pitchFamily="18" charset="0"/>
              </a:rPr>
              <a:t>throughput</a:t>
            </a:r>
            <a:endParaRPr lang="it-IT" dirty="0"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it-IT" dirty="0"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it-IT" sz="2000" dirty="0">
              <a:cs typeface="Times New Roman" panose="02020603050405020304" pitchFamily="18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8CB3734-DBE9-4930-B580-CDAB10D10CE0}"/>
              </a:ext>
            </a:extLst>
          </p:cNvPr>
          <p:cNvSpPr/>
          <p:nvPr/>
        </p:nvSpPr>
        <p:spPr>
          <a:xfrm>
            <a:off x="4860032" y="5014209"/>
            <a:ext cx="2088232" cy="29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it-IT" dirty="0" err="1">
                <a:cs typeface="Times New Roman" panose="02020603050405020304" pitchFamily="18" charset="0"/>
              </a:rPr>
              <a:t>Binary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constraints</a:t>
            </a:r>
            <a:r>
              <a:rPr lang="it-IT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64DF0E0-BFF5-4CC9-96C4-A8EC7EC811A0}"/>
              </a:ext>
            </a:extLst>
          </p:cNvPr>
          <p:cNvSpPr/>
          <p:nvPr/>
        </p:nvSpPr>
        <p:spPr>
          <a:xfrm>
            <a:off x="8445572" y="378996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cs typeface="Times New Roman" panose="02020603050405020304" pitchFamily="18" charset="0"/>
              </a:rPr>
              <a:t>(1)</a:t>
            </a:r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3872FF9-B5D0-4AB8-85E0-1A708697C3A5}"/>
              </a:ext>
            </a:extLst>
          </p:cNvPr>
          <p:cNvSpPr/>
          <p:nvPr/>
        </p:nvSpPr>
        <p:spPr>
          <a:xfrm>
            <a:off x="4512373" y="4519561"/>
            <a:ext cx="39113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it-IT" dirty="0">
                <a:cs typeface="Times New Roman" panose="02020603050405020304" pitchFamily="18" charset="0"/>
              </a:rPr>
              <a:t>	</a:t>
            </a:r>
            <a:r>
              <a:rPr lang="it-IT" dirty="0" err="1">
                <a:cs typeface="Times New Roman" panose="02020603050405020304" pitchFamily="18" charset="0"/>
              </a:rPr>
              <a:t>Only</a:t>
            </a:r>
            <a:r>
              <a:rPr lang="it-IT" dirty="0">
                <a:cs typeface="Times New Roman" panose="02020603050405020304" pitchFamily="18" charset="0"/>
              </a:rPr>
              <a:t> one </a:t>
            </a:r>
            <a:r>
              <a:rPr lang="it-IT" dirty="0" err="1">
                <a:cs typeface="Times New Roman" panose="02020603050405020304" pitchFamily="18" charset="0"/>
              </a:rPr>
              <a:t>vehicle</a:t>
            </a:r>
            <a:r>
              <a:rPr lang="it-IT" dirty="0">
                <a:cs typeface="Times New Roman" panose="02020603050405020304" pitchFamily="18" charset="0"/>
              </a:rPr>
              <a:t> can be </a:t>
            </a:r>
            <a:r>
              <a:rPr lang="it-IT" dirty="0" err="1">
                <a:cs typeface="Times New Roman" panose="02020603050405020304" pitchFamily="18" charset="0"/>
              </a:rPr>
              <a:t>assigned</a:t>
            </a:r>
            <a:r>
              <a:rPr lang="it-IT" dirty="0">
                <a:cs typeface="Times New Roman" panose="02020603050405020304" pitchFamily="18" charset="0"/>
              </a:rPr>
              <a:t> to the SDBS in </a:t>
            </a:r>
            <a:r>
              <a:rPr lang="it-IT" dirty="0" err="1">
                <a:cs typeface="Times New Roman" panose="02020603050405020304" pitchFamily="18" charset="0"/>
              </a:rPr>
              <a:t>each</a:t>
            </a:r>
            <a:r>
              <a:rPr lang="it-IT" dirty="0">
                <a:cs typeface="Times New Roman" panose="02020603050405020304" pitchFamily="18" charset="0"/>
              </a:rPr>
              <a:t> time-slot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CBA5915-A8D1-4753-AEEC-2AFB5AA13C4F}"/>
              </a:ext>
            </a:extLst>
          </p:cNvPr>
          <p:cNvSpPr/>
          <p:nvPr/>
        </p:nvSpPr>
        <p:spPr>
          <a:xfrm>
            <a:off x="8453376" y="4464854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cs typeface="Times New Roman" panose="02020603050405020304" pitchFamily="18" charset="0"/>
              </a:rPr>
              <a:t>(2)</a:t>
            </a:r>
            <a:endParaRPr lang="it-IT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0A44E3E-D60B-493E-8499-EF0F69C273E8}"/>
              </a:ext>
            </a:extLst>
          </p:cNvPr>
          <p:cNvSpPr/>
          <p:nvPr/>
        </p:nvSpPr>
        <p:spPr>
          <a:xfrm>
            <a:off x="8465425" y="4944293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cs typeface="Times New Roman" panose="02020603050405020304" pitchFamily="18" charset="0"/>
              </a:rPr>
              <a:t>(3)</a:t>
            </a:r>
            <a:endParaRPr lang="it-IT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F9BBABB-4318-4DD5-9156-4699949713D3}"/>
              </a:ext>
            </a:extLst>
          </p:cNvPr>
          <p:cNvSpPr/>
          <p:nvPr/>
        </p:nvSpPr>
        <p:spPr>
          <a:xfrm>
            <a:off x="477053" y="4118800"/>
            <a:ext cx="46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s.t.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B65F27FF-1FAF-4C8C-A182-B5707119621F}"/>
                  </a:ext>
                </a:extLst>
              </p:cNvPr>
              <p:cNvSpPr/>
              <p:nvPr/>
            </p:nvSpPr>
            <p:spPr>
              <a:xfrm>
                <a:off x="380618" y="3777086"/>
                <a:ext cx="3973021" cy="391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it-IT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i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it-IT" dirty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B65F27FF-1FAF-4C8C-A182-B57071196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18" y="3777086"/>
                <a:ext cx="3973021" cy="391582"/>
              </a:xfrm>
              <a:prstGeom prst="rect">
                <a:avLst/>
              </a:prstGeom>
              <a:blipFill>
                <a:blip r:embed="rId6"/>
                <a:stretch>
                  <a:fillRect t="-107813" b="-1765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5E9D6853-9659-4503-B321-9C186572E7C8}"/>
                  </a:ext>
                </a:extLst>
              </p:cNvPr>
              <p:cNvSpPr/>
              <p:nvPr/>
            </p:nvSpPr>
            <p:spPr>
              <a:xfrm>
                <a:off x="2972723" y="4967754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,∀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5E9D6853-9659-4503-B321-9C186572E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723" y="4967754"/>
                <a:ext cx="203132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BDF37B88-CAC3-40B6-BA7C-D604C5FB95B7}"/>
                  </a:ext>
                </a:extLst>
              </p:cNvPr>
              <p:cNvSpPr/>
              <p:nvPr/>
            </p:nvSpPr>
            <p:spPr>
              <a:xfrm>
                <a:off x="477053" y="4548561"/>
                <a:ext cx="1430651" cy="391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  <m:e>
                        <m:r>
                          <a:rPr lang="it-IT" i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it-IT" i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it-IT" dirty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BDF37B88-CAC3-40B6-BA7C-D604C5FB9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53" y="4548561"/>
                <a:ext cx="1430651" cy="391582"/>
              </a:xfrm>
              <a:prstGeom prst="rect">
                <a:avLst/>
              </a:prstGeom>
              <a:blipFill>
                <a:blip r:embed="rId8"/>
                <a:stretch>
                  <a:fillRect l="-23404" t="-107813" b="-1765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AE4ADE61-4935-4B1F-BDFA-918362149875}"/>
                  </a:ext>
                </a:extLst>
              </p:cNvPr>
              <p:cNvSpPr/>
              <p:nvPr/>
            </p:nvSpPr>
            <p:spPr>
              <a:xfrm>
                <a:off x="3707904" y="4548561"/>
                <a:ext cx="1033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AE4ADE61-4935-4B1F-BDFA-918362149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548561"/>
                <a:ext cx="10332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39F5855A-5C95-4CB5-A034-7340ED520E6F}"/>
                  </a:ext>
                </a:extLst>
              </p:cNvPr>
              <p:cNvSpPr/>
              <p:nvPr/>
            </p:nvSpPr>
            <p:spPr>
              <a:xfrm>
                <a:off x="426226" y="5008404"/>
                <a:ext cx="1204561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39F5855A-5C95-4CB5-A034-7340ED520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" y="5008404"/>
                <a:ext cx="1204561" cy="391582"/>
              </a:xfrm>
              <a:prstGeom prst="rect">
                <a:avLst/>
              </a:prstGeom>
              <a:blipFill>
                <a:blip r:embed="rId10"/>
                <a:stretch>
                  <a:fillRect t="-104688" r="-39394" b="-16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15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1143000"/>
          </a:xfrm>
        </p:spPr>
        <p:txBody>
          <a:bodyPr>
            <a:normAutofit/>
          </a:bodyPr>
          <a:lstStyle/>
          <a:p>
            <a:r>
              <a:rPr lang="it-IT" sz="3600" dirty="0" err="1"/>
              <a:t>Modeling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pic>
        <p:nvPicPr>
          <p:cNvPr id="67" name="Immagine 66">
            <a:extLst>
              <a:ext uri="{FF2B5EF4-FFF2-40B4-BE49-F238E27FC236}">
                <a16:creationId xmlns:a16="http://schemas.microsoft.com/office/drawing/2014/main" id="{7510B982-5740-4A00-9B08-0B244A9635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" t="58980" r="82748" b="9590"/>
          <a:stretch/>
        </p:blipFill>
        <p:spPr>
          <a:xfrm>
            <a:off x="3177251" y="3112005"/>
            <a:ext cx="641213" cy="792087"/>
          </a:xfrm>
          <a:prstGeom prst="rect">
            <a:avLst/>
          </a:prstGeom>
        </p:spPr>
      </p:pic>
      <p:pic>
        <p:nvPicPr>
          <p:cNvPr id="68" name="Immagine 67">
            <a:extLst>
              <a:ext uri="{FF2B5EF4-FFF2-40B4-BE49-F238E27FC236}">
                <a16:creationId xmlns:a16="http://schemas.microsoft.com/office/drawing/2014/main" id="{15088320-6FFF-471D-901F-7A3B1F72DD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2" t="58980" r="82748" b="9590"/>
          <a:stretch/>
        </p:blipFill>
        <p:spPr>
          <a:xfrm>
            <a:off x="1951255" y="3112005"/>
            <a:ext cx="641210" cy="792083"/>
          </a:xfrm>
          <a:prstGeom prst="rect">
            <a:avLst/>
          </a:prstGeom>
        </p:spPr>
      </p:pic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DF7ADAD0-8DAA-49A6-AC06-FFF05FD342AC}"/>
              </a:ext>
            </a:extLst>
          </p:cNvPr>
          <p:cNvCxnSpPr/>
          <p:nvPr/>
        </p:nvCxnSpPr>
        <p:spPr>
          <a:xfrm>
            <a:off x="939713" y="4048515"/>
            <a:ext cx="6912768" cy="0"/>
          </a:xfrm>
          <a:prstGeom prst="straightConnector1">
            <a:avLst/>
          </a:prstGeom>
          <a:ln w="285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13F8C027-9411-4863-8316-778CE9D379EA}"/>
              </a:ext>
            </a:extLst>
          </p:cNvPr>
          <p:cNvCxnSpPr>
            <a:cxnSpLocks/>
          </p:cNvCxnSpPr>
          <p:nvPr/>
        </p:nvCxnSpPr>
        <p:spPr>
          <a:xfrm>
            <a:off x="3063949" y="3861080"/>
            <a:ext cx="0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id="{4B895AE5-8236-4EC2-884F-287AC215D4B2}"/>
              </a:ext>
            </a:extLst>
          </p:cNvPr>
          <p:cNvCxnSpPr>
            <a:cxnSpLocks/>
          </p:cNvCxnSpPr>
          <p:nvPr/>
        </p:nvCxnSpPr>
        <p:spPr>
          <a:xfrm>
            <a:off x="5122634" y="3861080"/>
            <a:ext cx="0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diritto 71">
            <a:extLst>
              <a:ext uri="{FF2B5EF4-FFF2-40B4-BE49-F238E27FC236}">
                <a16:creationId xmlns:a16="http://schemas.microsoft.com/office/drawing/2014/main" id="{A49FBC0D-13C2-403A-946A-F633851CCEE8}"/>
              </a:ext>
            </a:extLst>
          </p:cNvPr>
          <p:cNvCxnSpPr>
            <a:cxnSpLocks/>
          </p:cNvCxnSpPr>
          <p:nvPr/>
        </p:nvCxnSpPr>
        <p:spPr>
          <a:xfrm>
            <a:off x="3784029" y="3861080"/>
            <a:ext cx="0" cy="288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41731FC2-AA19-4F4B-A7A6-B52E503A7FDC}"/>
              </a:ext>
            </a:extLst>
          </p:cNvPr>
          <p:cNvCxnSpPr>
            <a:cxnSpLocks/>
          </p:cNvCxnSpPr>
          <p:nvPr/>
        </p:nvCxnSpPr>
        <p:spPr>
          <a:xfrm>
            <a:off x="7168405" y="3861080"/>
            <a:ext cx="0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43787945-683F-474E-94DB-074342C0FC4A}"/>
              </a:ext>
            </a:extLst>
          </p:cNvPr>
          <p:cNvCxnSpPr>
            <a:cxnSpLocks/>
          </p:cNvCxnSpPr>
          <p:nvPr/>
        </p:nvCxnSpPr>
        <p:spPr>
          <a:xfrm flipV="1">
            <a:off x="2555777" y="2269201"/>
            <a:ext cx="1120240" cy="6991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nettore 2 74">
            <a:extLst>
              <a:ext uri="{FF2B5EF4-FFF2-40B4-BE49-F238E27FC236}">
                <a16:creationId xmlns:a16="http://schemas.microsoft.com/office/drawing/2014/main" id="{F3101931-47C6-4014-99FF-EB9EE06D1F91}"/>
              </a:ext>
            </a:extLst>
          </p:cNvPr>
          <p:cNvCxnSpPr>
            <a:cxnSpLocks/>
          </p:cNvCxnSpPr>
          <p:nvPr/>
        </p:nvCxnSpPr>
        <p:spPr>
          <a:xfrm flipV="1">
            <a:off x="3532001" y="2367180"/>
            <a:ext cx="569395" cy="720586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Immagine 75">
            <a:extLst>
              <a:ext uri="{FF2B5EF4-FFF2-40B4-BE49-F238E27FC236}">
                <a16:creationId xmlns:a16="http://schemas.microsoft.com/office/drawing/2014/main" id="{184C01FF-2070-411B-A68A-6C1A5DE507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" t="58980" r="82748" b="9590"/>
          <a:stretch/>
        </p:blipFill>
        <p:spPr>
          <a:xfrm>
            <a:off x="4155521" y="3112001"/>
            <a:ext cx="641213" cy="792087"/>
          </a:xfrm>
          <a:prstGeom prst="rect">
            <a:avLst/>
          </a:prstGeom>
        </p:spPr>
      </p:pic>
      <p:cxnSp>
        <p:nvCxnSpPr>
          <p:cNvPr id="77" name="Connettore 2 76">
            <a:extLst>
              <a:ext uri="{FF2B5EF4-FFF2-40B4-BE49-F238E27FC236}">
                <a16:creationId xmlns:a16="http://schemas.microsoft.com/office/drawing/2014/main" id="{C86B72AA-EB59-47A0-8E59-AB1C78BD0342}"/>
              </a:ext>
            </a:extLst>
          </p:cNvPr>
          <p:cNvCxnSpPr>
            <a:cxnSpLocks/>
          </p:cNvCxnSpPr>
          <p:nvPr/>
        </p:nvCxnSpPr>
        <p:spPr>
          <a:xfrm flipH="1" flipV="1">
            <a:off x="4438453" y="2393244"/>
            <a:ext cx="5726" cy="7310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67E1FF9B-1859-4DC9-B796-D1478E0A77AA}"/>
              </a:ext>
            </a:extLst>
          </p:cNvPr>
          <p:cNvSpPr txBox="1"/>
          <p:nvPr/>
        </p:nvSpPr>
        <p:spPr>
          <a:xfrm>
            <a:off x="5357225" y="5304316"/>
            <a:ext cx="176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Time-slot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k+1</a:t>
            </a:r>
          </a:p>
        </p:txBody>
      </p:sp>
      <p:cxnSp>
        <p:nvCxnSpPr>
          <p:cNvPr id="81" name="Connettore 2 80">
            <a:extLst>
              <a:ext uri="{FF2B5EF4-FFF2-40B4-BE49-F238E27FC236}">
                <a16:creationId xmlns:a16="http://schemas.microsoft.com/office/drawing/2014/main" id="{3F608E8B-FC58-420A-BAC7-CED8803B3D6A}"/>
              </a:ext>
            </a:extLst>
          </p:cNvPr>
          <p:cNvCxnSpPr>
            <a:cxnSpLocks/>
          </p:cNvCxnSpPr>
          <p:nvPr/>
        </p:nvCxnSpPr>
        <p:spPr>
          <a:xfrm flipH="1" flipV="1">
            <a:off x="5248232" y="2367180"/>
            <a:ext cx="732043" cy="720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Parentesi graffa aperta 81">
            <a:extLst>
              <a:ext uri="{FF2B5EF4-FFF2-40B4-BE49-F238E27FC236}">
                <a16:creationId xmlns:a16="http://schemas.microsoft.com/office/drawing/2014/main" id="{B13B3F12-86F8-4DF3-A71F-2982BD4F76E0}"/>
              </a:ext>
            </a:extLst>
          </p:cNvPr>
          <p:cNvSpPr/>
          <p:nvPr/>
        </p:nvSpPr>
        <p:spPr>
          <a:xfrm rot="16200000">
            <a:off x="3337489" y="3956321"/>
            <a:ext cx="159874" cy="64963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07FD62DD-AB32-446B-8551-0F0399F701D7}"/>
              </a:ext>
            </a:extLst>
          </p:cNvPr>
          <p:cNvSpPr txBox="1"/>
          <p:nvPr/>
        </p:nvSpPr>
        <p:spPr>
          <a:xfrm>
            <a:off x="1994630" y="4435448"/>
            <a:ext cx="178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Synchronization</a:t>
            </a:r>
            <a:br>
              <a:rPr lang="it-IT" dirty="0"/>
            </a:br>
            <a:r>
              <a:rPr lang="it-IT" dirty="0"/>
              <a:t>time</a:t>
            </a:r>
          </a:p>
        </p:txBody>
      </p:sp>
      <p:sp>
        <p:nvSpPr>
          <p:cNvPr id="84" name="Parentesi graffa aperta 83">
            <a:extLst>
              <a:ext uri="{FF2B5EF4-FFF2-40B4-BE49-F238E27FC236}">
                <a16:creationId xmlns:a16="http://schemas.microsoft.com/office/drawing/2014/main" id="{FA332AAC-6253-423F-8458-ABD0ACA95AD4}"/>
              </a:ext>
            </a:extLst>
          </p:cNvPr>
          <p:cNvSpPr/>
          <p:nvPr/>
        </p:nvSpPr>
        <p:spPr>
          <a:xfrm rot="16200000">
            <a:off x="4353082" y="3652314"/>
            <a:ext cx="197390" cy="1296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AC06508D-D578-44E5-9774-1AAB1140A18E}"/>
              </a:ext>
            </a:extLst>
          </p:cNvPr>
          <p:cNvSpPr txBox="1"/>
          <p:nvPr/>
        </p:nvSpPr>
        <p:spPr>
          <a:xfrm>
            <a:off x="3624763" y="4424353"/>
            <a:ext cx="178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Transmission</a:t>
            </a:r>
          </a:p>
          <a:p>
            <a:pPr algn="ctr"/>
            <a:r>
              <a:rPr lang="it-IT" dirty="0"/>
              <a:t>time</a:t>
            </a:r>
          </a:p>
        </p:txBody>
      </p:sp>
      <p:pic>
        <p:nvPicPr>
          <p:cNvPr id="86" name="Immagine 85">
            <a:extLst>
              <a:ext uri="{FF2B5EF4-FFF2-40B4-BE49-F238E27FC236}">
                <a16:creationId xmlns:a16="http://schemas.microsoft.com/office/drawing/2014/main" id="{F385582C-EF8F-4FF7-A73E-25F91604BC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" t="58980" r="82748" b="9590"/>
          <a:stretch/>
        </p:blipFill>
        <p:spPr>
          <a:xfrm>
            <a:off x="5977711" y="3123766"/>
            <a:ext cx="641213" cy="792087"/>
          </a:xfrm>
          <a:prstGeom prst="rect">
            <a:avLst/>
          </a:prstGeom>
        </p:spPr>
      </p:pic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7EE92CCE-D1BF-4240-BB70-2901A24E26D3}"/>
              </a:ext>
            </a:extLst>
          </p:cNvPr>
          <p:cNvSpPr txBox="1"/>
          <p:nvPr/>
        </p:nvSpPr>
        <p:spPr>
          <a:xfrm>
            <a:off x="5248232" y="4392472"/>
            <a:ext cx="178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Transmission time</a:t>
            </a:r>
          </a:p>
        </p:txBody>
      </p:sp>
      <p:sp>
        <p:nvSpPr>
          <p:cNvPr id="95" name="Parentesi graffa aperta 94">
            <a:extLst>
              <a:ext uri="{FF2B5EF4-FFF2-40B4-BE49-F238E27FC236}">
                <a16:creationId xmlns:a16="http://schemas.microsoft.com/office/drawing/2014/main" id="{5ACF79D1-95F1-4193-A3CB-5C6B0C343763}"/>
              </a:ext>
            </a:extLst>
          </p:cNvPr>
          <p:cNvSpPr/>
          <p:nvPr/>
        </p:nvSpPr>
        <p:spPr>
          <a:xfrm rot="16200000">
            <a:off x="6046061" y="3317910"/>
            <a:ext cx="233568" cy="198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96" name="Immagine 95">
            <a:extLst>
              <a:ext uri="{FF2B5EF4-FFF2-40B4-BE49-F238E27FC236}">
                <a16:creationId xmlns:a16="http://schemas.microsoft.com/office/drawing/2014/main" id="{6A6220EB-E635-47FD-92D6-55B7A83053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831478" y="1052736"/>
            <a:ext cx="1225402" cy="1140051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AD3120A-4E83-47FE-B662-B98E0A2B4B88}"/>
              </a:ext>
            </a:extLst>
          </p:cNvPr>
          <p:cNvSpPr txBox="1"/>
          <p:nvPr/>
        </p:nvSpPr>
        <p:spPr>
          <a:xfrm>
            <a:off x="7636457" y="4074384"/>
            <a:ext cx="4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9B23151-1323-4930-9238-16DBEF13525C}"/>
              </a:ext>
            </a:extLst>
          </p:cNvPr>
          <p:cNvCxnSpPr/>
          <p:nvPr/>
        </p:nvCxnSpPr>
        <p:spPr>
          <a:xfrm>
            <a:off x="3748025" y="3785635"/>
            <a:ext cx="3960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C9EF7C6F-6635-44B3-B4EF-DAA1A247B1B0}"/>
              </a:ext>
            </a:extLst>
          </p:cNvPr>
          <p:cNvCxnSpPr/>
          <p:nvPr/>
        </p:nvCxnSpPr>
        <p:spPr>
          <a:xfrm>
            <a:off x="4684129" y="3785635"/>
            <a:ext cx="12600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84B9BC1-25AF-4256-B895-EF2E5BBD4308}"/>
              </a:ext>
            </a:extLst>
          </p:cNvPr>
          <p:cNvSpPr txBox="1"/>
          <p:nvPr/>
        </p:nvSpPr>
        <p:spPr>
          <a:xfrm>
            <a:off x="3262353" y="5291916"/>
            <a:ext cx="176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Time-slot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8B740EEC-47EF-4D23-B575-A66D1C32B180}"/>
              </a:ext>
            </a:extLst>
          </p:cNvPr>
          <p:cNvSpPr txBox="1"/>
          <p:nvPr/>
        </p:nvSpPr>
        <p:spPr>
          <a:xfrm>
            <a:off x="1167481" y="5349732"/>
            <a:ext cx="176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Time-slot 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k-1</a:t>
            </a:r>
          </a:p>
        </p:txBody>
      </p:sp>
      <p:sp>
        <p:nvSpPr>
          <p:cNvPr id="3" name="Parentesi quadra aperta 2">
            <a:extLst>
              <a:ext uri="{FF2B5EF4-FFF2-40B4-BE49-F238E27FC236}">
                <a16:creationId xmlns:a16="http://schemas.microsoft.com/office/drawing/2014/main" id="{9CDB10E7-B58B-4551-BD3A-187ED9D9C73D}"/>
              </a:ext>
            </a:extLst>
          </p:cNvPr>
          <p:cNvSpPr/>
          <p:nvPr/>
        </p:nvSpPr>
        <p:spPr>
          <a:xfrm rot="16200000">
            <a:off x="1914801" y="4214008"/>
            <a:ext cx="144000" cy="2030400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Parentesi quadra aperta 53">
            <a:extLst>
              <a:ext uri="{FF2B5EF4-FFF2-40B4-BE49-F238E27FC236}">
                <a16:creationId xmlns:a16="http://schemas.microsoft.com/office/drawing/2014/main" id="{A88FF3DA-BA4C-4E4E-9CF6-E75E35DFFD0B}"/>
              </a:ext>
            </a:extLst>
          </p:cNvPr>
          <p:cNvSpPr/>
          <p:nvPr/>
        </p:nvSpPr>
        <p:spPr>
          <a:xfrm rot="16200000">
            <a:off x="3990317" y="4229024"/>
            <a:ext cx="144000" cy="2030400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Parentesi quadra aperta 54">
            <a:extLst>
              <a:ext uri="{FF2B5EF4-FFF2-40B4-BE49-F238E27FC236}">
                <a16:creationId xmlns:a16="http://schemas.microsoft.com/office/drawing/2014/main" id="{CD4BEE76-F392-4808-91A0-B312B7DF02D1}"/>
              </a:ext>
            </a:extLst>
          </p:cNvPr>
          <p:cNvSpPr/>
          <p:nvPr/>
        </p:nvSpPr>
        <p:spPr>
          <a:xfrm rot="16200000">
            <a:off x="6089226" y="4238371"/>
            <a:ext cx="144000" cy="2030400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38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it-IT" sz="3600" dirty="0" err="1"/>
              <a:t>Constraint</a:t>
            </a:r>
            <a:r>
              <a:rPr lang="it-IT" sz="3600" dirty="0"/>
              <a:t> for the </a:t>
            </a:r>
            <a:r>
              <a:rPr lang="it-IT" sz="3600" dirty="0" err="1"/>
              <a:t>total</a:t>
            </a:r>
            <a:r>
              <a:rPr lang="it-IT" sz="3600" dirty="0"/>
              <a:t> </a:t>
            </a:r>
            <a:r>
              <a:rPr lang="it-IT" sz="3600" dirty="0" err="1"/>
              <a:t>transmitted</a:t>
            </a:r>
            <a:r>
              <a:rPr lang="it-IT" sz="3600" dirty="0"/>
              <a:t> data</a:t>
            </a:r>
            <a:br>
              <a:rPr lang="it-IT" sz="3600" dirty="0"/>
            </a:br>
            <a:r>
              <a:rPr lang="it-IT" sz="3600" dirty="0"/>
              <a:t>by a single </a:t>
            </a:r>
            <a:r>
              <a:rPr lang="it-IT" sz="3600" dirty="0" err="1"/>
              <a:t>vehicle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9DD4311-D3D8-4AE7-A2E2-AA00A5202F7A}"/>
                  </a:ext>
                </a:extLst>
              </p:cNvPr>
              <p:cNvSpPr txBox="1"/>
              <p:nvPr/>
            </p:nvSpPr>
            <p:spPr>
              <a:xfrm>
                <a:off x="899609" y="1365009"/>
                <a:ext cx="68407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dirty="0" err="1"/>
                  <a:t>It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possible</a:t>
                </a:r>
                <a:r>
                  <a:rPr lang="it-IT" dirty="0"/>
                  <a:t> to </a:t>
                </a:r>
                <a:r>
                  <a:rPr lang="it-IT" dirty="0" err="1"/>
                  <a:t>define</a:t>
                </a:r>
                <a:r>
                  <a:rPr lang="it-IT" dirty="0"/>
                  <a:t> a </a:t>
                </a:r>
                <a:r>
                  <a:rPr lang="it-IT" dirty="0" err="1"/>
                  <a:t>constraint</a:t>
                </a:r>
                <a:r>
                  <a:rPr lang="it-IT" dirty="0"/>
                  <a:t> on the maximum </a:t>
                </a:r>
                <a:r>
                  <a:rPr lang="it-IT" dirty="0" err="1"/>
                  <a:t>quantity</a:t>
                </a:r>
                <a:r>
                  <a:rPr lang="it-IT" dirty="0"/>
                  <a:t> of data by a single </a:t>
                </a:r>
                <a:r>
                  <a:rPr lang="it-IT" dirty="0" err="1"/>
                  <a:t>vehicle</a:t>
                </a:r>
                <a:r>
                  <a:rPr lang="it-IT" dirty="0"/>
                  <a:t> </a:t>
                </a:r>
                <a:r>
                  <a:rPr lang="it-IT" i="1" dirty="0"/>
                  <a:t>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has</a:t>
                </a:r>
                <a:r>
                  <a:rPr lang="it-IT" dirty="0"/>
                  <a:t> to </a:t>
                </a:r>
                <a:r>
                  <a:rPr lang="it-IT" dirty="0" err="1"/>
                  <a:t>transmit</a:t>
                </a:r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9DD4311-D3D8-4AE7-A2E2-AA00A5202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09" y="1365009"/>
                <a:ext cx="6840738" cy="646331"/>
              </a:xfrm>
              <a:prstGeom prst="rect">
                <a:avLst/>
              </a:prstGeom>
              <a:blipFill>
                <a:blip r:embed="rId5"/>
                <a:stretch>
                  <a:fillRect l="-802" t="-5660" r="-713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A5D07380-639D-4DD0-A2F4-CCB9FECB43BF}"/>
              </a:ext>
            </a:extLst>
          </p:cNvPr>
          <p:cNvCxnSpPr>
            <a:cxnSpLocks noChangeAspect="1"/>
          </p:cNvCxnSpPr>
          <p:nvPr/>
        </p:nvCxnSpPr>
        <p:spPr>
          <a:xfrm>
            <a:off x="2684138" y="4226713"/>
            <a:ext cx="388123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9759DBF-FE5A-4D9C-9BEB-E5C2214D709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764528" y="2861235"/>
            <a:ext cx="0" cy="14303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035A279-43D1-411C-A1CC-531492C883C7}"/>
              </a:ext>
            </a:extLst>
          </p:cNvPr>
          <p:cNvSpPr txBox="1">
            <a:spLocks noChangeAspect="1"/>
          </p:cNvSpPr>
          <p:nvPr/>
        </p:nvSpPr>
        <p:spPr>
          <a:xfrm>
            <a:off x="6300966" y="4216984"/>
            <a:ext cx="188738" cy="20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t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3E30AF2A-23DF-4FF4-BB8C-10A0EA1917E6}"/>
              </a:ext>
            </a:extLst>
          </p:cNvPr>
          <p:cNvCxnSpPr/>
          <p:nvPr/>
        </p:nvCxnSpPr>
        <p:spPr>
          <a:xfrm>
            <a:off x="3191971" y="2931604"/>
            <a:ext cx="0" cy="1296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5EFAA6D-4E71-4298-A5B8-61436B8C3193}"/>
              </a:ext>
            </a:extLst>
          </p:cNvPr>
          <p:cNvCxnSpPr/>
          <p:nvPr/>
        </p:nvCxnSpPr>
        <p:spPr>
          <a:xfrm>
            <a:off x="4056067" y="2931604"/>
            <a:ext cx="0" cy="1296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8260854-09E2-4C1A-8063-80D8636F6E13}"/>
              </a:ext>
            </a:extLst>
          </p:cNvPr>
          <p:cNvCxnSpPr/>
          <p:nvPr/>
        </p:nvCxnSpPr>
        <p:spPr>
          <a:xfrm>
            <a:off x="3624019" y="2931604"/>
            <a:ext cx="0" cy="1296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1034CAD-F947-4B19-B209-7512F96E1CC5}"/>
              </a:ext>
            </a:extLst>
          </p:cNvPr>
          <p:cNvCxnSpPr/>
          <p:nvPr/>
        </p:nvCxnSpPr>
        <p:spPr>
          <a:xfrm>
            <a:off x="4488115" y="2931604"/>
            <a:ext cx="0" cy="1296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F4EBA491-CA06-4CD0-9E1A-99A1E740C94D}"/>
              </a:ext>
            </a:extLst>
          </p:cNvPr>
          <p:cNvCxnSpPr/>
          <p:nvPr/>
        </p:nvCxnSpPr>
        <p:spPr>
          <a:xfrm>
            <a:off x="4920163" y="2931604"/>
            <a:ext cx="0" cy="1296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BFACF0F1-B6B0-4EAA-B539-999E04235038}"/>
              </a:ext>
            </a:extLst>
          </p:cNvPr>
          <p:cNvCxnSpPr/>
          <p:nvPr/>
        </p:nvCxnSpPr>
        <p:spPr>
          <a:xfrm>
            <a:off x="5784259" y="2931604"/>
            <a:ext cx="0" cy="1296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94EE299-A899-458F-9E38-6332763B43B5}"/>
              </a:ext>
            </a:extLst>
          </p:cNvPr>
          <p:cNvCxnSpPr/>
          <p:nvPr/>
        </p:nvCxnSpPr>
        <p:spPr>
          <a:xfrm>
            <a:off x="5352211" y="2931604"/>
            <a:ext cx="0" cy="1296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C8A3915-A66E-4C06-B41E-BFF80007BBB1}"/>
              </a:ext>
            </a:extLst>
          </p:cNvPr>
          <p:cNvCxnSpPr/>
          <p:nvPr/>
        </p:nvCxnSpPr>
        <p:spPr>
          <a:xfrm>
            <a:off x="6216307" y="2931604"/>
            <a:ext cx="0" cy="129600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A875C14B-F1CE-4064-8344-89A9915008C5}"/>
              </a:ext>
            </a:extLst>
          </p:cNvPr>
          <p:cNvCxnSpPr>
            <a:cxnSpLocks noChangeAspect="1"/>
          </p:cNvCxnSpPr>
          <p:nvPr/>
        </p:nvCxnSpPr>
        <p:spPr>
          <a:xfrm>
            <a:off x="2657569" y="3325137"/>
            <a:ext cx="3672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B0A825AF-FCDC-4548-9F4E-F1EFA9AAF399}"/>
                  </a:ext>
                </a:extLst>
              </p:cNvPr>
              <p:cNvSpPr/>
              <p:nvPr/>
            </p:nvSpPr>
            <p:spPr>
              <a:xfrm>
                <a:off x="1835696" y="2564904"/>
                <a:ext cx="21084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it-IT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4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  <m:e>
                        <m:r>
                          <a:rPr lang="it-IT" sz="140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it-IT" sz="1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sz="14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t-IT" sz="1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it-IT" sz="140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  <m:sSubSup>
                      <m:sSub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bSup>
                      <m:sSub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it-IT" sz="14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bSup>
                      <m:sSubSupPr>
                        <m:ctrlPr>
                          <a:rPr lang="it-IT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B0A825AF-FCDC-4548-9F4E-F1EFA9AAF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564904"/>
                <a:ext cx="2108462" cy="369332"/>
              </a:xfrm>
              <a:prstGeom prst="rect">
                <a:avLst/>
              </a:prstGeom>
              <a:blipFill>
                <a:blip r:embed="rId6"/>
                <a:stretch>
                  <a:fillRect l="-10694" t="-73333" b="-13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6D11474-AFA1-4C61-94B4-9D225CA54A28}"/>
              </a:ext>
            </a:extLst>
          </p:cNvPr>
          <p:cNvSpPr txBox="1">
            <a:spLocks noChangeAspect="1"/>
          </p:cNvSpPr>
          <p:nvPr/>
        </p:nvSpPr>
        <p:spPr>
          <a:xfrm>
            <a:off x="2411404" y="3022589"/>
            <a:ext cx="303598" cy="31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d</a:t>
            </a: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E48CDBF2-5659-4134-9DFA-AF501B68456A}"/>
              </a:ext>
            </a:extLst>
          </p:cNvPr>
          <p:cNvSpPr/>
          <p:nvPr/>
        </p:nvSpPr>
        <p:spPr>
          <a:xfrm>
            <a:off x="2767145" y="3109113"/>
            <a:ext cx="3451254" cy="817295"/>
          </a:xfrm>
          <a:custGeom>
            <a:avLst/>
            <a:gdLst>
              <a:gd name="connsiteX0" fmla="*/ 3451254 w 3451254"/>
              <a:gd name="connsiteY0" fmla="*/ 0 h 817295"/>
              <a:gd name="connsiteX1" fmla="*/ 2585406 w 3451254"/>
              <a:gd name="connsiteY1" fmla="*/ 0 h 817295"/>
              <a:gd name="connsiteX2" fmla="*/ 2589452 w 3451254"/>
              <a:gd name="connsiteY2" fmla="*/ 40460 h 817295"/>
              <a:gd name="connsiteX3" fmla="*/ 2156528 w 3451254"/>
              <a:gd name="connsiteY3" fmla="*/ 36414 h 817295"/>
              <a:gd name="connsiteX4" fmla="*/ 2160574 w 3451254"/>
              <a:gd name="connsiteY4" fmla="*/ 113288 h 817295"/>
              <a:gd name="connsiteX5" fmla="*/ 1727650 w 3451254"/>
              <a:gd name="connsiteY5" fmla="*/ 113288 h 817295"/>
              <a:gd name="connsiteX6" fmla="*/ 1731696 w 3451254"/>
              <a:gd name="connsiteY6" fmla="*/ 226577 h 817295"/>
              <a:gd name="connsiteX7" fmla="*/ 1290680 w 3451254"/>
              <a:gd name="connsiteY7" fmla="*/ 226577 h 817295"/>
              <a:gd name="connsiteX8" fmla="*/ 1294726 w 3451254"/>
              <a:gd name="connsiteY8" fmla="*/ 376279 h 817295"/>
              <a:gd name="connsiteX9" fmla="*/ 861802 w 3451254"/>
              <a:gd name="connsiteY9" fmla="*/ 384371 h 817295"/>
              <a:gd name="connsiteX10" fmla="*/ 861802 w 3451254"/>
              <a:gd name="connsiteY10" fmla="*/ 610948 h 817295"/>
              <a:gd name="connsiteX11" fmla="*/ 428878 w 3451254"/>
              <a:gd name="connsiteY11" fmla="*/ 614994 h 817295"/>
              <a:gd name="connsiteX12" fmla="*/ 428878 w 3451254"/>
              <a:gd name="connsiteY12" fmla="*/ 809203 h 817295"/>
              <a:gd name="connsiteX13" fmla="*/ 0 w 3451254"/>
              <a:gd name="connsiteY13" fmla="*/ 817295 h 817295"/>
              <a:gd name="connsiteX14" fmla="*/ 4046 w 3451254"/>
              <a:gd name="connsiteY14" fmla="*/ 817295 h 81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51254" h="817295">
                <a:moveTo>
                  <a:pt x="3451254" y="0"/>
                </a:moveTo>
                <a:lnTo>
                  <a:pt x="2585406" y="0"/>
                </a:lnTo>
                <a:lnTo>
                  <a:pt x="2589452" y="40460"/>
                </a:lnTo>
                <a:lnTo>
                  <a:pt x="2156528" y="36414"/>
                </a:lnTo>
                <a:lnTo>
                  <a:pt x="2160574" y="113288"/>
                </a:lnTo>
                <a:lnTo>
                  <a:pt x="1727650" y="113288"/>
                </a:lnTo>
                <a:lnTo>
                  <a:pt x="1731696" y="226577"/>
                </a:lnTo>
                <a:lnTo>
                  <a:pt x="1290680" y="226577"/>
                </a:lnTo>
                <a:lnTo>
                  <a:pt x="1294726" y="376279"/>
                </a:lnTo>
                <a:lnTo>
                  <a:pt x="861802" y="384371"/>
                </a:lnTo>
                <a:lnTo>
                  <a:pt x="861802" y="610948"/>
                </a:lnTo>
                <a:lnTo>
                  <a:pt x="428878" y="614994"/>
                </a:lnTo>
                <a:lnTo>
                  <a:pt x="428878" y="809203"/>
                </a:lnTo>
                <a:lnTo>
                  <a:pt x="0" y="817295"/>
                </a:lnTo>
                <a:lnTo>
                  <a:pt x="4046" y="81729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4A7DC647-E378-45B8-8A45-7C5AE83A8C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714" r="89524">
                        <a14:foregroundMark x1="5714" y1="61538" x2="5714" y2="61538"/>
                        <a14:foregroundMark x1="19048" y1="85385" x2="19048" y2="85385"/>
                        <a14:foregroundMark x1="69524" y1="86154" x2="69524" y2="86154"/>
                        <a14:foregroundMark x1="44762" y1="39231" x2="44762" y2="39231"/>
                        <a14:foregroundMark x1="27619" y1="19231" x2="27619" y2="19231"/>
                        <a14:foregroundMark x1="30476" y1="13077" x2="30476" y2="13077"/>
                        <a14:foregroundMark x1="30476" y1="10000" x2="30476" y2="10000"/>
                        <a14:foregroundMark x1="29524" y1="25385" x2="29524" y2="25385"/>
                        <a14:foregroundMark x1="24762" y1="25385" x2="24762" y2="25385"/>
                        <a14:foregroundMark x1="21905" y1="15385" x2="21905" y2="15385"/>
                        <a14:foregroundMark x1="55238" y1="21538" x2="55238" y2="21538"/>
                        <a14:foregroundMark x1="58095" y1="17692" x2="58095" y2="17692"/>
                        <a14:foregroundMark x1="54286" y1="11538" x2="54286" y2="11538"/>
                        <a14:foregroundMark x1="60000" y1="13077" x2="60000" y2="13077"/>
                        <a14:foregroundMark x1="64762" y1="16923" x2="64762" y2="169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9721" y="3501008"/>
            <a:ext cx="352079" cy="435903"/>
          </a:xfrm>
          <a:prstGeom prst="rect">
            <a:avLst/>
          </a:prstGeom>
        </p:spPr>
      </p:pic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8AA1CC24-578F-4A2E-BFE3-08A55C8F629B}"/>
              </a:ext>
            </a:extLst>
          </p:cNvPr>
          <p:cNvSpPr/>
          <p:nvPr/>
        </p:nvSpPr>
        <p:spPr>
          <a:xfrm>
            <a:off x="2768296" y="3342338"/>
            <a:ext cx="1731696" cy="590718"/>
          </a:xfrm>
          <a:custGeom>
            <a:avLst/>
            <a:gdLst>
              <a:gd name="connsiteX0" fmla="*/ 3451254 w 3451254"/>
              <a:gd name="connsiteY0" fmla="*/ 0 h 817295"/>
              <a:gd name="connsiteX1" fmla="*/ 2585406 w 3451254"/>
              <a:gd name="connsiteY1" fmla="*/ 0 h 817295"/>
              <a:gd name="connsiteX2" fmla="*/ 2589452 w 3451254"/>
              <a:gd name="connsiteY2" fmla="*/ 40460 h 817295"/>
              <a:gd name="connsiteX3" fmla="*/ 2156528 w 3451254"/>
              <a:gd name="connsiteY3" fmla="*/ 36414 h 817295"/>
              <a:gd name="connsiteX4" fmla="*/ 2160574 w 3451254"/>
              <a:gd name="connsiteY4" fmla="*/ 113288 h 817295"/>
              <a:gd name="connsiteX5" fmla="*/ 1727650 w 3451254"/>
              <a:gd name="connsiteY5" fmla="*/ 113288 h 817295"/>
              <a:gd name="connsiteX6" fmla="*/ 1731696 w 3451254"/>
              <a:gd name="connsiteY6" fmla="*/ 226577 h 817295"/>
              <a:gd name="connsiteX7" fmla="*/ 1290680 w 3451254"/>
              <a:gd name="connsiteY7" fmla="*/ 226577 h 817295"/>
              <a:gd name="connsiteX8" fmla="*/ 1294726 w 3451254"/>
              <a:gd name="connsiteY8" fmla="*/ 376279 h 817295"/>
              <a:gd name="connsiteX9" fmla="*/ 861802 w 3451254"/>
              <a:gd name="connsiteY9" fmla="*/ 384371 h 817295"/>
              <a:gd name="connsiteX10" fmla="*/ 861802 w 3451254"/>
              <a:gd name="connsiteY10" fmla="*/ 610948 h 817295"/>
              <a:gd name="connsiteX11" fmla="*/ 428878 w 3451254"/>
              <a:gd name="connsiteY11" fmla="*/ 614994 h 817295"/>
              <a:gd name="connsiteX12" fmla="*/ 428878 w 3451254"/>
              <a:gd name="connsiteY12" fmla="*/ 809203 h 817295"/>
              <a:gd name="connsiteX13" fmla="*/ 0 w 3451254"/>
              <a:gd name="connsiteY13" fmla="*/ 817295 h 817295"/>
              <a:gd name="connsiteX14" fmla="*/ 4046 w 3451254"/>
              <a:gd name="connsiteY14" fmla="*/ 817295 h 817295"/>
              <a:gd name="connsiteX0" fmla="*/ 3451254 w 3451254"/>
              <a:gd name="connsiteY0" fmla="*/ 0 h 817295"/>
              <a:gd name="connsiteX1" fmla="*/ 2585406 w 3451254"/>
              <a:gd name="connsiteY1" fmla="*/ 0 h 817295"/>
              <a:gd name="connsiteX2" fmla="*/ 2589452 w 3451254"/>
              <a:gd name="connsiteY2" fmla="*/ 40460 h 817295"/>
              <a:gd name="connsiteX3" fmla="*/ 2156528 w 3451254"/>
              <a:gd name="connsiteY3" fmla="*/ 36414 h 817295"/>
              <a:gd name="connsiteX4" fmla="*/ 2160574 w 3451254"/>
              <a:gd name="connsiteY4" fmla="*/ 113288 h 817295"/>
              <a:gd name="connsiteX5" fmla="*/ 1731696 w 3451254"/>
              <a:gd name="connsiteY5" fmla="*/ 226577 h 817295"/>
              <a:gd name="connsiteX6" fmla="*/ 1290680 w 3451254"/>
              <a:gd name="connsiteY6" fmla="*/ 226577 h 817295"/>
              <a:gd name="connsiteX7" fmla="*/ 1294726 w 3451254"/>
              <a:gd name="connsiteY7" fmla="*/ 376279 h 817295"/>
              <a:gd name="connsiteX8" fmla="*/ 861802 w 3451254"/>
              <a:gd name="connsiteY8" fmla="*/ 384371 h 817295"/>
              <a:gd name="connsiteX9" fmla="*/ 861802 w 3451254"/>
              <a:gd name="connsiteY9" fmla="*/ 610948 h 817295"/>
              <a:gd name="connsiteX10" fmla="*/ 428878 w 3451254"/>
              <a:gd name="connsiteY10" fmla="*/ 614994 h 817295"/>
              <a:gd name="connsiteX11" fmla="*/ 428878 w 3451254"/>
              <a:gd name="connsiteY11" fmla="*/ 809203 h 817295"/>
              <a:gd name="connsiteX12" fmla="*/ 0 w 3451254"/>
              <a:gd name="connsiteY12" fmla="*/ 817295 h 817295"/>
              <a:gd name="connsiteX13" fmla="*/ 4046 w 3451254"/>
              <a:gd name="connsiteY13" fmla="*/ 817295 h 817295"/>
              <a:gd name="connsiteX0" fmla="*/ 3451254 w 3451254"/>
              <a:gd name="connsiteY0" fmla="*/ 0 h 817295"/>
              <a:gd name="connsiteX1" fmla="*/ 2585406 w 3451254"/>
              <a:gd name="connsiteY1" fmla="*/ 0 h 817295"/>
              <a:gd name="connsiteX2" fmla="*/ 2589452 w 3451254"/>
              <a:gd name="connsiteY2" fmla="*/ 40460 h 817295"/>
              <a:gd name="connsiteX3" fmla="*/ 2156528 w 3451254"/>
              <a:gd name="connsiteY3" fmla="*/ 36414 h 817295"/>
              <a:gd name="connsiteX4" fmla="*/ 2112447 w 3451254"/>
              <a:gd name="connsiteY4" fmla="*/ 113288 h 817295"/>
              <a:gd name="connsiteX5" fmla="*/ 1731696 w 3451254"/>
              <a:gd name="connsiteY5" fmla="*/ 226577 h 817295"/>
              <a:gd name="connsiteX6" fmla="*/ 1290680 w 3451254"/>
              <a:gd name="connsiteY6" fmla="*/ 226577 h 817295"/>
              <a:gd name="connsiteX7" fmla="*/ 1294726 w 3451254"/>
              <a:gd name="connsiteY7" fmla="*/ 376279 h 817295"/>
              <a:gd name="connsiteX8" fmla="*/ 861802 w 3451254"/>
              <a:gd name="connsiteY8" fmla="*/ 384371 h 817295"/>
              <a:gd name="connsiteX9" fmla="*/ 861802 w 3451254"/>
              <a:gd name="connsiteY9" fmla="*/ 610948 h 817295"/>
              <a:gd name="connsiteX10" fmla="*/ 428878 w 3451254"/>
              <a:gd name="connsiteY10" fmla="*/ 614994 h 817295"/>
              <a:gd name="connsiteX11" fmla="*/ 428878 w 3451254"/>
              <a:gd name="connsiteY11" fmla="*/ 809203 h 817295"/>
              <a:gd name="connsiteX12" fmla="*/ 0 w 3451254"/>
              <a:gd name="connsiteY12" fmla="*/ 817295 h 817295"/>
              <a:gd name="connsiteX13" fmla="*/ 4046 w 3451254"/>
              <a:gd name="connsiteY13" fmla="*/ 817295 h 817295"/>
              <a:gd name="connsiteX0" fmla="*/ 3451254 w 3451254"/>
              <a:gd name="connsiteY0" fmla="*/ 0 h 817295"/>
              <a:gd name="connsiteX1" fmla="*/ 2585406 w 3451254"/>
              <a:gd name="connsiteY1" fmla="*/ 0 h 817295"/>
              <a:gd name="connsiteX2" fmla="*/ 2589452 w 3451254"/>
              <a:gd name="connsiteY2" fmla="*/ 40460 h 817295"/>
              <a:gd name="connsiteX3" fmla="*/ 2156528 w 3451254"/>
              <a:gd name="connsiteY3" fmla="*/ 36414 h 817295"/>
              <a:gd name="connsiteX4" fmla="*/ 2052289 w 3451254"/>
              <a:gd name="connsiteY4" fmla="*/ 101256 h 817295"/>
              <a:gd name="connsiteX5" fmla="*/ 1731696 w 3451254"/>
              <a:gd name="connsiteY5" fmla="*/ 226577 h 817295"/>
              <a:gd name="connsiteX6" fmla="*/ 1290680 w 3451254"/>
              <a:gd name="connsiteY6" fmla="*/ 226577 h 817295"/>
              <a:gd name="connsiteX7" fmla="*/ 1294726 w 3451254"/>
              <a:gd name="connsiteY7" fmla="*/ 376279 h 817295"/>
              <a:gd name="connsiteX8" fmla="*/ 861802 w 3451254"/>
              <a:gd name="connsiteY8" fmla="*/ 384371 h 817295"/>
              <a:gd name="connsiteX9" fmla="*/ 861802 w 3451254"/>
              <a:gd name="connsiteY9" fmla="*/ 610948 h 817295"/>
              <a:gd name="connsiteX10" fmla="*/ 428878 w 3451254"/>
              <a:gd name="connsiteY10" fmla="*/ 614994 h 817295"/>
              <a:gd name="connsiteX11" fmla="*/ 428878 w 3451254"/>
              <a:gd name="connsiteY11" fmla="*/ 809203 h 817295"/>
              <a:gd name="connsiteX12" fmla="*/ 0 w 3451254"/>
              <a:gd name="connsiteY12" fmla="*/ 817295 h 817295"/>
              <a:gd name="connsiteX13" fmla="*/ 4046 w 3451254"/>
              <a:gd name="connsiteY13" fmla="*/ 817295 h 817295"/>
              <a:gd name="connsiteX0" fmla="*/ 3451254 w 3451254"/>
              <a:gd name="connsiteY0" fmla="*/ 0 h 817295"/>
              <a:gd name="connsiteX1" fmla="*/ 2585406 w 3451254"/>
              <a:gd name="connsiteY1" fmla="*/ 0 h 817295"/>
              <a:gd name="connsiteX2" fmla="*/ 2589452 w 3451254"/>
              <a:gd name="connsiteY2" fmla="*/ 40460 h 817295"/>
              <a:gd name="connsiteX3" fmla="*/ 2156528 w 3451254"/>
              <a:gd name="connsiteY3" fmla="*/ 36414 h 817295"/>
              <a:gd name="connsiteX4" fmla="*/ 1731696 w 3451254"/>
              <a:gd name="connsiteY4" fmla="*/ 226577 h 817295"/>
              <a:gd name="connsiteX5" fmla="*/ 1290680 w 3451254"/>
              <a:gd name="connsiteY5" fmla="*/ 226577 h 817295"/>
              <a:gd name="connsiteX6" fmla="*/ 1294726 w 3451254"/>
              <a:gd name="connsiteY6" fmla="*/ 376279 h 817295"/>
              <a:gd name="connsiteX7" fmla="*/ 861802 w 3451254"/>
              <a:gd name="connsiteY7" fmla="*/ 384371 h 817295"/>
              <a:gd name="connsiteX8" fmla="*/ 861802 w 3451254"/>
              <a:gd name="connsiteY8" fmla="*/ 610948 h 817295"/>
              <a:gd name="connsiteX9" fmla="*/ 428878 w 3451254"/>
              <a:gd name="connsiteY9" fmla="*/ 614994 h 817295"/>
              <a:gd name="connsiteX10" fmla="*/ 428878 w 3451254"/>
              <a:gd name="connsiteY10" fmla="*/ 809203 h 817295"/>
              <a:gd name="connsiteX11" fmla="*/ 0 w 3451254"/>
              <a:gd name="connsiteY11" fmla="*/ 817295 h 817295"/>
              <a:gd name="connsiteX12" fmla="*/ 4046 w 3451254"/>
              <a:gd name="connsiteY12" fmla="*/ 817295 h 817295"/>
              <a:gd name="connsiteX0" fmla="*/ 3451254 w 3451254"/>
              <a:gd name="connsiteY0" fmla="*/ 0 h 817295"/>
              <a:gd name="connsiteX1" fmla="*/ 2585406 w 3451254"/>
              <a:gd name="connsiteY1" fmla="*/ 0 h 817295"/>
              <a:gd name="connsiteX2" fmla="*/ 2589452 w 3451254"/>
              <a:gd name="connsiteY2" fmla="*/ 40460 h 817295"/>
              <a:gd name="connsiteX3" fmla="*/ 2120433 w 3451254"/>
              <a:gd name="connsiteY3" fmla="*/ 24382 h 817295"/>
              <a:gd name="connsiteX4" fmla="*/ 1731696 w 3451254"/>
              <a:gd name="connsiteY4" fmla="*/ 226577 h 817295"/>
              <a:gd name="connsiteX5" fmla="*/ 1290680 w 3451254"/>
              <a:gd name="connsiteY5" fmla="*/ 226577 h 817295"/>
              <a:gd name="connsiteX6" fmla="*/ 1294726 w 3451254"/>
              <a:gd name="connsiteY6" fmla="*/ 376279 h 817295"/>
              <a:gd name="connsiteX7" fmla="*/ 861802 w 3451254"/>
              <a:gd name="connsiteY7" fmla="*/ 384371 h 817295"/>
              <a:gd name="connsiteX8" fmla="*/ 861802 w 3451254"/>
              <a:gd name="connsiteY8" fmla="*/ 610948 h 817295"/>
              <a:gd name="connsiteX9" fmla="*/ 428878 w 3451254"/>
              <a:gd name="connsiteY9" fmla="*/ 614994 h 817295"/>
              <a:gd name="connsiteX10" fmla="*/ 428878 w 3451254"/>
              <a:gd name="connsiteY10" fmla="*/ 809203 h 817295"/>
              <a:gd name="connsiteX11" fmla="*/ 0 w 3451254"/>
              <a:gd name="connsiteY11" fmla="*/ 817295 h 817295"/>
              <a:gd name="connsiteX12" fmla="*/ 4046 w 3451254"/>
              <a:gd name="connsiteY12" fmla="*/ 817295 h 817295"/>
              <a:gd name="connsiteX0" fmla="*/ 3451254 w 3451254"/>
              <a:gd name="connsiteY0" fmla="*/ 0 h 817295"/>
              <a:gd name="connsiteX1" fmla="*/ 2585406 w 3451254"/>
              <a:gd name="connsiteY1" fmla="*/ 0 h 817295"/>
              <a:gd name="connsiteX2" fmla="*/ 2589452 w 3451254"/>
              <a:gd name="connsiteY2" fmla="*/ 40460 h 817295"/>
              <a:gd name="connsiteX3" fmla="*/ 2084339 w 3451254"/>
              <a:gd name="connsiteY3" fmla="*/ 24382 h 817295"/>
              <a:gd name="connsiteX4" fmla="*/ 1731696 w 3451254"/>
              <a:gd name="connsiteY4" fmla="*/ 226577 h 817295"/>
              <a:gd name="connsiteX5" fmla="*/ 1290680 w 3451254"/>
              <a:gd name="connsiteY5" fmla="*/ 226577 h 817295"/>
              <a:gd name="connsiteX6" fmla="*/ 1294726 w 3451254"/>
              <a:gd name="connsiteY6" fmla="*/ 376279 h 817295"/>
              <a:gd name="connsiteX7" fmla="*/ 861802 w 3451254"/>
              <a:gd name="connsiteY7" fmla="*/ 384371 h 817295"/>
              <a:gd name="connsiteX8" fmla="*/ 861802 w 3451254"/>
              <a:gd name="connsiteY8" fmla="*/ 610948 h 817295"/>
              <a:gd name="connsiteX9" fmla="*/ 428878 w 3451254"/>
              <a:gd name="connsiteY9" fmla="*/ 614994 h 817295"/>
              <a:gd name="connsiteX10" fmla="*/ 428878 w 3451254"/>
              <a:gd name="connsiteY10" fmla="*/ 809203 h 817295"/>
              <a:gd name="connsiteX11" fmla="*/ 0 w 3451254"/>
              <a:gd name="connsiteY11" fmla="*/ 817295 h 817295"/>
              <a:gd name="connsiteX12" fmla="*/ 4046 w 3451254"/>
              <a:gd name="connsiteY12" fmla="*/ 817295 h 817295"/>
              <a:gd name="connsiteX0" fmla="*/ 3451254 w 3451254"/>
              <a:gd name="connsiteY0" fmla="*/ 0 h 817295"/>
              <a:gd name="connsiteX1" fmla="*/ 2585406 w 3451254"/>
              <a:gd name="connsiteY1" fmla="*/ 0 h 817295"/>
              <a:gd name="connsiteX2" fmla="*/ 2589452 w 3451254"/>
              <a:gd name="connsiteY2" fmla="*/ 40460 h 817295"/>
              <a:gd name="connsiteX3" fmla="*/ 2036212 w 3451254"/>
              <a:gd name="connsiteY3" fmla="*/ 24382 h 817295"/>
              <a:gd name="connsiteX4" fmla="*/ 1731696 w 3451254"/>
              <a:gd name="connsiteY4" fmla="*/ 226577 h 817295"/>
              <a:gd name="connsiteX5" fmla="*/ 1290680 w 3451254"/>
              <a:gd name="connsiteY5" fmla="*/ 226577 h 817295"/>
              <a:gd name="connsiteX6" fmla="*/ 1294726 w 3451254"/>
              <a:gd name="connsiteY6" fmla="*/ 376279 h 817295"/>
              <a:gd name="connsiteX7" fmla="*/ 861802 w 3451254"/>
              <a:gd name="connsiteY7" fmla="*/ 384371 h 817295"/>
              <a:gd name="connsiteX8" fmla="*/ 861802 w 3451254"/>
              <a:gd name="connsiteY8" fmla="*/ 610948 h 817295"/>
              <a:gd name="connsiteX9" fmla="*/ 428878 w 3451254"/>
              <a:gd name="connsiteY9" fmla="*/ 614994 h 817295"/>
              <a:gd name="connsiteX10" fmla="*/ 428878 w 3451254"/>
              <a:gd name="connsiteY10" fmla="*/ 809203 h 817295"/>
              <a:gd name="connsiteX11" fmla="*/ 0 w 3451254"/>
              <a:gd name="connsiteY11" fmla="*/ 817295 h 817295"/>
              <a:gd name="connsiteX12" fmla="*/ 4046 w 3451254"/>
              <a:gd name="connsiteY12" fmla="*/ 817295 h 817295"/>
              <a:gd name="connsiteX0" fmla="*/ 3451254 w 3451254"/>
              <a:gd name="connsiteY0" fmla="*/ 0 h 817295"/>
              <a:gd name="connsiteX1" fmla="*/ 2585406 w 3451254"/>
              <a:gd name="connsiteY1" fmla="*/ 0 h 817295"/>
              <a:gd name="connsiteX2" fmla="*/ 2589452 w 3451254"/>
              <a:gd name="connsiteY2" fmla="*/ 40460 h 817295"/>
              <a:gd name="connsiteX3" fmla="*/ 1976054 w 3451254"/>
              <a:gd name="connsiteY3" fmla="*/ 24382 h 817295"/>
              <a:gd name="connsiteX4" fmla="*/ 1731696 w 3451254"/>
              <a:gd name="connsiteY4" fmla="*/ 226577 h 817295"/>
              <a:gd name="connsiteX5" fmla="*/ 1290680 w 3451254"/>
              <a:gd name="connsiteY5" fmla="*/ 226577 h 817295"/>
              <a:gd name="connsiteX6" fmla="*/ 1294726 w 3451254"/>
              <a:gd name="connsiteY6" fmla="*/ 376279 h 817295"/>
              <a:gd name="connsiteX7" fmla="*/ 861802 w 3451254"/>
              <a:gd name="connsiteY7" fmla="*/ 384371 h 817295"/>
              <a:gd name="connsiteX8" fmla="*/ 861802 w 3451254"/>
              <a:gd name="connsiteY8" fmla="*/ 610948 h 817295"/>
              <a:gd name="connsiteX9" fmla="*/ 428878 w 3451254"/>
              <a:gd name="connsiteY9" fmla="*/ 614994 h 817295"/>
              <a:gd name="connsiteX10" fmla="*/ 428878 w 3451254"/>
              <a:gd name="connsiteY10" fmla="*/ 809203 h 817295"/>
              <a:gd name="connsiteX11" fmla="*/ 0 w 3451254"/>
              <a:gd name="connsiteY11" fmla="*/ 817295 h 817295"/>
              <a:gd name="connsiteX12" fmla="*/ 4046 w 3451254"/>
              <a:gd name="connsiteY12" fmla="*/ 817295 h 817295"/>
              <a:gd name="connsiteX0" fmla="*/ 3451254 w 3451254"/>
              <a:gd name="connsiteY0" fmla="*/ 0 h 817295"/>
              <a:gd name="connsiteX1" fmla="*/ 2585406 w 3451254"/>
              <a:gd name="connsiteY1" fmla="*/ 0 h 817295"/>
              <a:gd name="connsiteX2" fmla="*/ 2589452 w 3451254"/>
              <a:gd name="connsiteY2" fmla="*/ 40460 h 817295"/>
              <a:gd name="connsiteX3" fmla="*/ 1731696 w 3451254"/>
              <a:gd name="connsiteY3" fmla="*/ 226577 h 817295"/>
              <a:gd name="connsiteX4" fmla="*/ 1290680 w 3451254"/>
              <a:gd name="connsiteY4" fmla="*/ 226577 h 817295"/>
              <a:gd name="connsiteX5" fmla="*/ 1294726 w 3451254"/>
              <a:gd name="connsiteY5" fmla="*/ 376279 h 817295"/>
              <a:gd name="connsiteX6" fmla="*/ 861802 w 3451254"/>
              <a:gd name="connsiteY6" fmla="*/ 384371 h 817295"/>
              <a:gd name="connsiteX7" fmla="*/ 861802 w 3451254"/>
              <a:gd name="connsiteY7" fmla="*/ 610948 h 817295"/>
              <a:gd name="connsiteX8" fmla="*/ 428878 w 3451254"/>
              <a:gd name="connsiteY8" fmla="*/ 614994 h 817295"/>
              <a:gd name="connsiteX9" fmla="*/ 428878 w 3451254"/>
              <a:gd name="connsiteY9" fmla="*/ 809203 h 817295"/>
              <a:gd name="connsiteX10" fmla="*/ 0 w 3451254"/>
              <a:gd name="connsiteY10" fmla="*/ 817295 h 817295"/>
              <a:gd name="connsiteX11" fmla="*/ 4046 w 3451254"/>
              <a:gd name="connsiteY11" fmla="*/ 817295 h 817295"/>
              <a:gd name="connsiteX0" fmla="*/ 3451254 w 3451254"/>
              <a:gd name="connsiteY0" fmla="*/ 0 h 817295"/>
              <a:gd name="connsiteX1" fmla="*/ 2585406 w 3451254"/>
              <a:gd name="connsiteY1" fmla="*/ 0 h 817295"/>
              <a:gd name="connsiteX2" fmla="*/ 1731696 w 3451254"/>
              <a:gd name="connsiteY2" fmla="*/ 226577 h 817295"/>
              <a:gd name="connsiteX3" fmla="*/ 1290680 w 3451254"/>
              <a:gd name="connsiteY3" fmla="*/ 226577 h 817295"/>
              <a:gd name="connsiteX4" fmla="*/ 1294726 w 3451254"/>
              <a:gd name="connsiteY4" fmla="*/ 376279 h 817295"/>
              <a:gd name="connsiteX5" fmla="*/ 861802 w 3451254"/>
              <a:gd name="connsiteY5" fmla="*/ 384371 h 817295"/>
              <a:gd name="connsiteX6" fmla="*/ 861802 w 3451254"/>
              <a:gd name="connsiteY6" fmla="*/ 610948 h 817295"/>
              <a:gd name="connsiteX7" fmla="*/ 428878 w 3451254"/>
              <a:gd name="connsiteY7" fmla="*/ 614994 h 817295"/>
              <a:gd name="connsiteX8" fmla="*/ 428878 w 3451254"/>
              <a:gd name="connsiteY8" fmla="*/ 809203 h 817295"/>
              <a:gd name="connsiteX9" fmla="*/ 0 w 3451254"/>
              <a:gd name="connsiteY9" fmla="*/ 817295 h 817295"/>
              <a:gd name="connsiteX10" fmla="*/ 4046 w 3451254"/>
              <a:gd name="connsiteY10" fmla="*/ 817295 h 817295"/>
              <a:gd name="connsiteX0" fmla="*/ 3451254 w 3451254"/>
              <a:gd name="connsiteY0" fmla="*/ 0 h 817295"/>
              <a:gd name="connsiteX1" fmla="*/ 2537280 w 3451254"/>
              <a:gd name="connsiteY1" fmla="*/ 0 h 817295"/>
              <a:gd name="connsiteX2" fmla="*/ 1731696 w 3451254"/>
              <a:gd name="connsiteY2" fmla="*/ 226577 h 817295"/>
              <a:gd name="connsiteX3" fmla="*/ 1290680 w 3451254"/>
              <a:gd name="connsiteY3" fmla="*/ 226577 h 817295"/>
              <a:gd name="connsiteX4" fmla="*/ 1294726 w 3451254"/>
              <a:gd name="connsiteY4" fmla="*/ 376279 h 817295"/>
              <a:gd name="connsiteX5" fmla="*/ 861802 w 3451254"/>
              <a:gd name="connsiteY5" fmla="*/ 384371 h 817295"/>
              <a:gd name="connsiteX6" fmla="*/ 861802 w 3451254"/>
              <a:gd name="connsiteY6" fmla="*/ 610948 h 817295"/>
              <a:gd name="connsiteX7" fmla="*/ 428878 w 3451254"/>
              <a:gd name="connsiteY7" fmla="*/ 614994 h 817295"/>
              <a:gd name="connsiteX8" fmla="*/ 428878 w 3451254"/>
              <a:gd name="connsiteY8" fmla="*/ 809203 h 817295"/>
              <a:gd name="connsiteX9" fmla="*/ 0 w 3451254"/>
              <a:gd name="connsiteY9" fmla="*/ 817295 h 817295"/>
              <a:gd name="connsiteX10" fmla="*/ 4046 w 3451254"/>
              <a:gd name="connsiteY10" fmla="*/ 817295 h 817295"/>
              <a:gd name="connsiteX0" fmla="*/ 3451254 w 3451254"/>
              <a:gd name="connsiteY0" fmla="*/ 0 h 817295"/>
              <a:gd name="connsiteX1" fmla="*/ 1731696 w 3451254"/>
              <a:gd name="connsiteY1" fmla="*/ 226577 h 817295"/>
              <a:gd name="connsiteX2" fmla="*/ 1290680 w 3451254"/>
              <a:gd name="connsiteY2" fmla="*/ 226577 h 817295"/>
              <a:gd name="connsiteX3" fmla="*/ 1294726 w 3451254"/>
              <a:gd name="connsiteY3" fmla="*/ 376279 h 817295"/>
              <a:gd name="connsiteX4" fmla="*/ 861802 w 3451254"/>
              <a:gd name="connsiteY4" fmla="*/ 384371 h 817295"/>
              <a:gd name="connsiteX5" fmla="*/ 861802 w 3451254"/>
              <a:gd name="connsiteY5" fmla="*/ 610948 h 817295"/>
              <a:gd name="connsiteX6" fmla="*/ 428878 w 3451254"/>
              <a:gd name="connsiteY6" fmla="*/ 614994 h 817295"/>
              <a:gd name="connsiteX7" fmla="*/ 428878 w 3451254"/>
              <a:gd name="connsiteY7" fmla="*/ 809203 h 817295"/>
              <a:gd name="connsiteX8" fmla="*/ 0 w 3451254"/>
              <a:gd name="connsiteY8" fmla="*/ 817295 h 817295"/>
              <a:gd name="connsiteX9" fmla="*/ 4046 w 3451254"/>
              <a:gd name="connsiteY9" fmla="*/ 817295 h 817295"/>
              <a:gd name="connsiteX0" fmla="*/ 1731696 w 1731696"/>
              <a:gd name="connsiteY0" fmla="*/ 0 h 590718"/>
              <a:gd name="connsiteX1" fmla="*/ 1290680 w 1731696"/>
              <a:gd name="connsiteY1" fmla="*/ 0 h 590718"/>
              <a:gd name="connsiteX2" fmla="*/ 1294726 w 1731696"/>
              <a:gd name="connsiteY2" fmla="*/ 149702 h 590718"/>
              <a:gd name="connsiteX3" fmla="*/ 861802 w 1731696"/>
              <a:gd name="connsiteY3" fmla="*/ 157794 h 590718"/>
              <a:gd name="connsiteX4" fmla="*/ 861802 w 1731696"/>
              <a:gd name="connsiteY4" fmla="*/ 384371 h 590718"/>
              <a:gd name="connsiteX5" fmla="*/ 428878 w 1731696"/>
              <a:gd name="connsiteY5" fmla="*/ 388417 h 590718"/>
              <a:gd name="connsiteX6" fmla="*/ 428878 w 1731696"/>
              <a:gd name="connsiteY6" fmla="*/ 582626 h 590718"/>
              <a:gd name="connsiteX7" fmla="*/ 0 w 1731696"/>
              <a:gd name="connsiteY7" fmla="*/ 590718 h 590718"/>
              <a:gd name="connsiteX8" fmla="*/ 4046 w 1731696"/>
              <a:gd name="connsiteY8" fmla="*/ 590718 h 59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1696" h="590718">
                <a:moveTo>
                  <a:pt x="1731696" y="0"/>
                </a:moveTo>
                <a:lnTo>
                  <a:pt x="1290680" y="0"/>
                </a:lnTo>
                <a:lnTo>
                  <a:pt x="1294726" y="149702"/>
                </a:lnTo>
                <a:lnTo>
                  <a:pt x="861802" y="157794"/>
                </a:lnTo>
                <a:lnTo>
                  <a:pt x="861802" y="384371"/>
                </a:lnTo>
                <a:lnTo>
                  <a:pt x="428878" y="388417"/>
                </a:lnTo>
                <a:lnTo>
                  <a:pt x="428878" y="582626"/>
                </a:lnTo>
                <a:lnTo>
                  <a:pt x="0" y="590718"/>
                </a:lnTo>
                <a:lnTo>
                  <a:pt x="4046" y="5907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11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931224" cy="1143000"/>
          </a:xfrm>
        </p:spPr>
        <p:txBody>
          <a:bodyPr>
            <a:normAutofit/>
          </a:bodyPr>
          <a:lstStyle/>
          <a:p>
            <a:r>
              <a:rPr lang="it-IT" sz="3600" dirty="0" err="1"/>
              <a:t>Final</a:t>
            </a:r>
            <a:r>
              <a:rPr lang="it-IT" sz="3600" dirty="0"/>
              <a:t> model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7DBFEBA-214D-4EF7-AC5F-D9247AC4E206}"/>
              </a:ext>
            </a:extLst>
          </p:cNvPr>
          <p:cNvSpPr/>
          <p:nvPr/>
        </p:nvSpPr>
        <p:spPr>
          <a:xfrm>
            <a:off x="305025" y="1484784"/>
            <a:ext cx="46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s.t.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8F5852CE-25C8-4786-B9B6-7576F609591D}"/>
                  </a:ext>
                </a:extLst>
              </p:cNvPr>
              <p:cNvSpPr/>
              <p:nvPr/>
            </p:nvSpPr>
            <p:spPr>
              <a:xfrm>
                <a:off x="355798" y="1089676"/>
                <a:ext cx="3508076" cy="424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000" i="1" smtClean="0">
                        <a:latin typeface="Cambria Math" panose="02040503050406030204" pitchFamily="18" charset="0"/>
                      </a:rPr>
                      <m:t>𝑀𝑎𝑥</m:t>
                    </m:r>
                    <m:r>
                      <a:rPr lang="it-IT" sz="200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sz="2000" i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2000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  <m:e>
                        <m:r>
                          <a:rPr lang="it-IT" sz="2000" i="0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it-IT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it-IT" sz="200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it-IT" dirty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8F5852CE-25C8-4786-B9B6-7576F6095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98" y="1089676"/>
                <a:ext cx="3508076" cy="424860"/>
              </a:xfrm>
              <a:prstGeom prst="rect">
                <a:avLst/>
              </a:prstGeom>
              <a:blipFill>
                <a:blip r:embed="rId5"/>
                <a:stretch>
                  <a:fillRect t="-111594" b="-1753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E70D3D5-B2C2-4730-986A-8CB39B46CE1F}"/>
                  </a:ext>
                </a:extLst>
              </p:cNvPr>
              <p:cNvSpPr/>
              <p:nvPr/>
            </p:nvSpPr>
            <p:spPr>
              <a:xfrm>
                <a:off x="2771800" y="4408698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,∀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70D3D5-B2C2-4730-986A-8CB39B46C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408698"/>
                <a:ext cx="203132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57EA741E-007D-4C0E-8FA4-E9E824077945}"/>
                  </a:ext>
                </a:extLst>
              </p:cNvPr>
              <p:cNvSpPr/>
              <p:nvPr/>
            </p:nvSpPr>
            <p:spPr>
              <a:xfrm>
                <a:off x="3520221" y="2276872"/>
                <a:ext cx="1033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EA741E-007D-4C0E-8FA4-E9E824077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221" y="2276872"/>
                <a:ext cx="10332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48FB6465-9941-4B66-B50B-96CB569BC9C4}"/>
                  </a:ext>
                </a:extLst>
              </p:cNvPr>
              <p:cNvSpPr/>
              <p:nvPr/>
            </p:nvSpPr>
            <p:spPr>
              <a:xfrm>
                <a:off x="426226" y="4405570"/>
                <a:ext cx="1204561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8FB6465-9941-4B66-B50B-96CB569BC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" y="4405570"/>
                <a:ext cx="1204561" cy="391582"/>
              </a:xfrm>
              <a:prstGeom prst="rect">
                <a:avLst/>
              </a:prstGeom>
              <a:blipFill>
                <a:blip r:embed="rId8"/>
                <a:stretch>
                  <a:fillRect t="-104688" r="-39394" b="-16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0031BBAC-4B77-4304-ACA8-578B174DCCD7}"/>
                  </a:ext>
                </a:extLst>
              </p:cNvPr>
              <p:cNvSpPr/>
              <p:nvPr/>
            </p:nvSpPr>
            <p:spPr>
              <a:xfrm>
                <a:off x="2785828" y="4930072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,∀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31BBAC-4B77-4304-ACA8-578B174DC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828" y="4930072"/>
                <a:ext cx="20313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4E1F24ED-D1CA-4DA7-AEDA-5EC0B98DF151}"/>
                  </a:ext>
                </a:extLst>
              </p:cNvPr>
              <p:cNvSpPr/>
              <p:nvPr/>
            </p:nvSpPr>
            <p:spPr>
              <a:xfrm>
                <a:off x="2771800" y="5291916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,∀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E1F24ED-D1CA-4DA7-AEDA-5EC0B98DF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291916"/>
                <a:ext cx="203132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30EA88C4-FFA2-4F7F-B313-F5C2BEB6FE87}"/>
                  </a:ext>
                </a:extLst>
              </p:cNvPr>
              <p:cNvSpPr/>
              <p:nvPr/>
            </p:nvSpPr>
            <p:spPr>
              <a:xfrm>
                <a:off x="426226" y="3568084"/>
                <a:ext cx="794513" cy="38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it-IT" dirty="0"/>
                  <a:t> = 0</a:t>
                </a:r>
              </a:p>
            </p:txBody>
          </p:sp>
        </mc:Choice>
        <mc:Fallback xmlns=""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EA88C4-FFA2-4F7F-B313-F5C2BEB6F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" y="3568084"/>
                <a:ext cx="794513" cy="386068"/>
              </a:xfrm>
              <a:prstGeom prst="rect">
                <a:avLst/>
              </a:prstGeom>
              <a:blipFill>
                <a:blip r:embed="rId11"/>
                <a:stretch>
                  <a:fillRect t="-3125" r="-5385" b="-234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EBB22113-501E-486C-88F6-196965402360}"/>
                  </a:ext>
                </a:extLst>
              </p:cNvPr>
              <p:cNvSpPr/>
              <p:nvPr/>
            </p:nvSpPr>
            <p:spPr>
              <a:xfrm>
                <a:off x="2771800" y="3995772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,∀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B22113-501E-486C-88F6-196965402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995772"/>
                <a:ext cx="203132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B07E2BCA-0DA7-4D39-9D66-BB09B40B294F}"/>
                  </a:ext>
                </a:extLst>
              </p:cNvPr>
              <p:cNvSpPr/>
              <p:nvPr/>
            </p:nvSpPr>
            <p:spPr>
              <a:xfrm>
                <a:off x="3542054" y="3578700"/>
                <a:ext cx="989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7E2BCA-0DA7-4D39-9D66-BB09B40B29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054" y="3578700"/>
                <a:ext cx="98956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7A38768F-A8BD-4E03-94B2-C1B280884302}"/>
                  </a:ext>
                </a:extLst>
              </p:cNvPr>
              <p:cNvSpPr/>
              <p:nvPr/>
            </p:nvSpPr>
            <p:spPr>
              <a:xfrm>
                <a:off x="2771800" y="2779124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,∀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A38768F-A8BD-4E03-94B2-C1B280884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779124"/>
                <a:ext cx="203132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FC63D39A-A3B9-4E61-A8F0-11D40AAD4949}"/>
                  </a:ext>
                </a:extLst>
              </p:cNvPr>
              <p:cNvSpPr/>
              <p:nvPr/>
            </p:nvSpPr>
            <p:spPr>
              <a:xfrm>
                <a:off x="2771800" y="3201880"/>
                <a:ext cx="20313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,∀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63D39A-A3B9-4E61-A8F0-11D40AAD4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201880"/>
                <a:ext cx="203132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34AABC8D-0560-4A62-A608-5B7972B09836}"/>
                  </a:ext>
                </a:extLst>
              </p:cNvPr>
              <p:cNvSpPr/>
              <p:nvPr/>
            </p:nvSpPr>
            <p:spPr>
              <a:xfrm>
                <a:off x="3563888" y="1844824"/>
                <a:ext cx="989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it-IT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∈</m:t>
                      </m:r>
                      <m:r>
                        <a:rPr lang="it-IT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4AABC8D-0560-4A62-A608-5B7972B09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844824"/>
                <a:ext cx="9895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072DD6A0-E772-456E-9802-684893832107}"/>
                  </a:ext>
                </a:extLst>
              </p:cNvPr>
              <p:cNvSpPr/>
              <p:nvPr/>
            </p:nvSpPr>
            <p:spPr>
              <a:xfrm>
                <a:off x="426226" y="2276872"/>
                <a:ext cx="1537857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  <m:e>
                        <m:r>
                          <a:rPr lang="it-IT" i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i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072DD6A0-E772-456E-9802-684893832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" y="2276872"/>
                <a:ext cx="1537857" cy="391582"/>
              </a:xfrm>
              <a:prstGeom prst="rect">
                <a:avLst/>
              </a:prstGeom>
              <a:blipFill>
                <a:blip r:embed="rId17"/>
                <a:stretch>
                  <a:fillRect l="-22222" t="-107813" b="-1765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A40BC77A-83BC-4D38-8A59-C272D372DAB2}"/>
                  </a:ext>
                </a:extLst>
              </p:cNvPr>
              <p:cNvSpPr/>
              <p:nvPr/>
            </p:nvSpPr>
            <p:spPr>
              <a:xfrm>
                <a:off x="426226" y="1844824"/>
                <a:ext cx="278448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i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  <m:e>
                        <m:r>
                          <a:rPr lang="it-IT" i="0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nary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it-IT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 </a:t>
                </a:r>
                <a:endParaRPr dirty="0"/>
              </a:p>
            </p:txBody>
          </p:sp>
        </mc:Choice>
        <mc:Fallback xmlns="">
          <p:sp>
            <p:nvSpPr>
              <p:cNvPr id="23" name="Rettangolo 22">
                <a:extLst>
                  <a:ext uri="{FF2B5EF4-FFF2-40B4-BE49-F238E27FC236}">
                    <a16:creationId xmlns:a16="http://schemas.microsoft.com/office/drawing/2014/main" id="{A40BC77A-83BC-4D38-8A59-C272D372DA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" y="1844824"/>
                <a:ext cx="2784480" cy="391582"/>
              </a:xfrm>
              <a:prstGeom prst="rect">
                <a:avLst/>
              </a:prstGeom>
              <a:blipFill>
                <a:blip r:embed="rId18"/>
                <a:stretch>
                  <a:fillRect l="-12254" t="-107813" b="-17656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id="{8DAB3B63-3FBE-49A5-ABF5-FB6ADAF9B0C9}"/>
                  </a:ext>
                </a:extLst>
              </p:cNvPr>
              <p:cNvSpPr/>
              <p:nvPr/>
            </p:nvSpPr>
            <p:spPr>
              <a:xfrm>
                <a:off x="426226" y="2775996"/>
                <a:ext cx="1350819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Rettangolo 2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AB3B63-3FBE-49A5-ABF5-FB6ADAF9B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" y="2775996"/>
                <a:ext cx="1350819" cy="391582"/>
              </a:xfrm>
              <a:prstGeom prst="rect">
                <a:avLst/>
              </a:prstGeom>
              <a:blipFill>
                <a:blip r:embed="rId1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09332720-15BA-4B27-AEDD-CBADD6BC7AD4}"/>
                  </a:ext>
                </a:extLst>
              </p:cNvPr>
              <p:cNvSpPr/>
              <p:nvPr/>
            </p:nvSpPr>
            <p:spPr>
              <a:xfrm>
                <a:off x="426226" y="3164913"/>
                <a:ext cx="157043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332720-15BA-4B27-AEDD-CBADD6BC7A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" y="3164913"/>
                <a:ext cx="1570430" cy="391582"/>
              </a:xfrm>
              <a:prstGeom prst="rect">
                <a:avLst/>
              </a:prstGeom>
              <a:blipFill>
                <a:blip r:embed="rId20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id="{B16E5EDB-F4C5-45CE-82D9-A52B4EE5729B}"/>
                  </a:ext>
                </a:extLst>
              </p:cNvPr>
              <p:cNvSpPr/>
              <p:nvPr/>
            </p:nvSpPr>
            <p:spPr>
              <a:xfrm>
                <a:off x="426226" y="3897034"/>
                <a:ext cx="1361398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it-I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Rettangolo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6E5EDB-F4C5-45CE-82D9-A52B4EE572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" y="3897034"/>
                <a:ext cx="1361398" cy="391582"/>
              </a:xfrm>
              <a:prstGeom prst="rect">
                <a:avLst/>
              </a:prstGeom>
              <a:blipFill>
                <a:blip r:embed="rId21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F20B895F-B200-472F-AB1F-344A9D3D06FE}"/>
                  </a:ext>
                </a:extLst>
              </p:cNvPr>
              <p:cNvSpPr/>
              <p:nvPr/>
            </p:nvSpPr>
            <p:spPr>
              <a:xfrm>
                <a:off x="440254" y="4871559"/>
                <a:ext cx="1456745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it-IT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0B895F-B200-472F-AB1F-344A9D3D0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54" y="4871559"/>
                <a:ext cx="1456745" cy="391582"/>
              </a:xfrm>
              <a:prstGeom prst="rect">
                <a:avLst/>
              </a:prstGeom>
              <a:blipFill>
                <a:blip r:embed="rId2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2CD4FA73-3036-46FB-B652-6F5539AC5521}"/>
                  </a:ext>
                </a:extLst>
              </p:cNvPr>
              <p:cNvSpPr/>
              <p:nvPr/>
            </p:nvSpPr>
            <p:spPr>
              <a:xfrm>
                <a:off x="426226" y="5210857"/>
                <a:ext cx="1475469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0≤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it-IT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it-IT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CD4FA73-3036-46FB-B652-6F5539AC5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26" y="5210857"/>
                <a:ext cx="1475469" cy="391582"/>
              </a:xfrm>
              <a:prstGeom prst="rect">
                <a:avLst/>
              </a:prstGeom>
              <a:blipFill>
                <a:blip r:embed="rId2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tangolo 28">
            <a:extLst>
              <a:ext uri="{FF2B5EF4-FFF2-40B4-BE49-F238E27FC236}">
                <a16:creationId xmlns:a16="http://schemas.microsoft.com/office/drawing/2014/main" id="{681CBAF4-883A-473A-A4A0-80F443235557}"/>
              </a:ext>
            </a:extLst>
          </p:cNvPr>
          <p:cNvSpPr/>
          <p:nvPr/>
        </p:nvSpPr>
        <p:spPr>
          <a:xfrm>
            <a:off x="4542002" y="3870904"/>
            <a:ext cx="391137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it-IT" dirty="0">
                <a:cs typeface="Times New Roman" panose="02020603050405020304" pitchFamily="18" charset="0"/>
              </a:rPr>
              <a:t>	 A </a:t>
            </a:r>
            <a:r>
              <a:rPr lang="it-IT" dirty="0" err="1">
                <a:cs typeface="Times New Roman" panose="02020603050405020304" pitchFamily="18" charset="0"/>
              </a:rPr>
              <a:t>vehicle</a:t>
            </a:r>
            <a:r>
              <a:rPr lang="it-IT" dirty="0">
                <a:cs typeface="Times New Roman" panose="02020603050405020304" pitchFamily="18" charset="0"/>
              </a:rPr>
              <a:t> can </a:t>
            </a:r>
            <a:r>
              <a:rPr lang="it-IT" dirty="0" err="1">
                <a:cs typeface="Times New Roman" panose="02020603050405020304" pitchFamily="18" charset="0"/>
              </a:rPr>
              <a:t>trasmit</a:t>
            </a:r>
            <a:r>
              <a:rPr lang="it-IT" dirty="0">
                <a:cs typeface="Times New Roman" panose="02020603050405020304" pitchFamily="18" charset="0"/>
              </a:rPr>
              <a:t> data to the SDBS in the transmission time of the time-slot </a:t>
            </a:r>
            <a:r>
              <a:rPr lang="it-IT" dirty="0" err="1">
                <a:cs typeface="Times New Roman" panose="02020603050405020304" pitchFamily="18" charset="0"/>
              </a:rPr>
              <a:t>only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if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it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is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assigned</a:t>
            </a:r>
            <a:r>
              <a:rPr lang="it-IT" dirty="0">
                <a:cs typeface="Times New Roman" panose="02020603050405020304" pitchFamily="18" charset="0"/>
              </a:rPr>
              <a:t> to </a:t>
            </a:r>
            <a:r>
              <a:rPr lang="it-IT" dirty="0" err="1">
                <a:cs typeface="Times New Roman" panose="02020603050405020304" pitchFamily="18" charset="0"/>
              </a:rPr>
              <a:t>it</a:t>
            </a:r>
            <a:r>
              <a:rPr lang="it-IT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59">
            <a:extLst>
              <a:ext uri="{FF2B5EF4-FFF2-40B4-BE49-F238E27FC236}">
                <a16:creationId xmlns:a16="http://schemas.microsoft.com/office/drawing/2014/main" id="{9B17BEFB-F567-4F03-B669-A3CFD1336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871206"/>
            <a:ext cx="3995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it-IT" sz="2000" b="1" dirty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it-IT" sz="2000" dirty="0" err="1">
                <a:cs typeface="Times New Roman" panose="02020603050405020304" pitchFamily="18" charset="0"/>
              </a:rPr>
              <a:t>Maximizing</a:t>
            </a:r>
            <a:r>
              <a:rPr lang="it-IT" sz="2000" dirty="0">
                <a:cs typeface="Times New Roman" panose="02020603050405020304" pitchFamily="18" charset="0"/>
              </a:rPr>
              <a:t> the data </a:t>
            </a:r>
            <a:r>
              <a:rPr lang="it-IT" sz="2000" dirty="0" err="1">
                <a:cs typeface="Times New Roman" panose="02020603050405020304" pitchFamily="18" charset="0"/>
              </a:rPr>
              <a:t>throughput</a:t>
            </a:r>
            <a:endParaRPr lang="it-IT" sz="2000" dirty="0"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it-IT" sz="2000" dirty="0"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it-IT" sz="2000" dirty="0">
              <a:cs typeface="Times New Roman" panose="02020603050405020304" pitchFamily="18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050CB00-CF79-4114-8DA9-FBFCDC975667}"/>
              </a:ext>
            </a:extLst>
          </p:cNvPr>
          <p:cNvSpPr/>
          <p:nvPr/>
        </p:nvSpPr>
        <p:spPr>
          <a:xfrm>
            <a:off x="8459175" y="1084714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cs typeface="Times New Roman" panose="02020603050405020304" pitchFamily="18" charset="0"/>
              </a:rPr>
              <a:t>(1)</a:t>
            </a:r>
            <a:endParaRPr lang="it-IT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2A140074-EA09-4012-ADDA-A35BFB39A8A3}"/>
              </a:ext>
            </a:extLst>
          </p:cNvPr>
          <p:cNvSpPr/>
          <p:nvPr/>
        </p:nvSpPr>
        <p:spPr>
          <a:xfrm>
            <a:off x="4512373" y="2259571"/>
            <a:ext cx="39113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it-IT" dirty="0">
                <a:cs typeface="Times New Roman" panose="02020603050405020304" pitchFamily="18" charset="0"/>
              </a:rPr>
              <a:t>	</a:t>
            </a:r>
            <a:r>
              <a:rPr lang="it-IT" dirty="0" err="1">
                <a:cs typeface="Times New Roman" panose="02020603050405020304" pitchFamily="18" charset="0"/>
              </a:rPr>
              <a:t>Only</a:t>
            </a:r>
            <a:r>
              <a:rPr lang="it-IT" dirty="0">
                <a:cs typeface="Times New Roman" panose="02020603050405020304" pitchFamily="18" charset="0"/>
              </a:rPr>
              <a:t> one </a:t>
            </a:r>
            <a:r>
              <a:rPr lang="it-IT" dirty="0" err="1">
                <a:cs typeface="Times New Roman" panose="02020603050405020304" pitchFamily="18" charset="0"/>
              </a:rPr>
              <a:t>vehicle</a:t>
            </a:r>
            <a:r>
              <a:rPr lang="it-IT" dirty="0">
                <a:cs typeface="Times New Roman" panose="02020603050405020304" pitchFamily="18" charset="0"/>
              </a:rPr>
              <a:t> can be </a:t>
            </a:r>
            <a:r>
              <a:rPr lang="it-IT" dirty="0" err="1">
                <a:cs typeface="Times New Roman" panose="02020603050405020304" pitchFamily="18" charset="0"/>
              </a:rPr>
              <a:t>assigned</a:t>
            </a:r>
            <a:r>
              <a:rPr lang="it-IT" dirty="0">
                <a:cs typeface="Times New Roman" panose="02020603050405020304" pitchFamily="18" charset="0"/>
              </a:rPr>
              <a:t> to the SDBS in </a:t>
            </a:r>
            <a:r>
              <a:rPr lang="it-IT" dirty="0" err="1">
                <a:cs typeface="Times New Roman" panose="02020603050405020304" pitchFamily="18" charset="0"/>
              </a:rPr>
              <a:t>each</a:t>
            </a:r>
            <a:r>
              <a:rPr lang="it-IT" dirty="0">
                <a:cs typeface="Times New Roman" panose="02020603050405020304" pitchFamily="18" charset="0"/>
              </a:rPr>
              <a:t> time-slot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D0EA3070-CDA0-4AE2-A114-B3A7662157A9}"/>
              </a:ext>
            </a:extLst>
          </p:cNvPr>
          <p:cNvSpPr/>
          <p:nvPr/>
        </p:nvSpPr>
        <p:spPr>
          <a:xfrm>
            <a:off x="8453376" y="2204864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cs typeface="Times New Roman" panose="02020603050405020304" pitchFamily="18" charset="0"/>
              </a:rPr>
              <a:t>(3)</a:t>
            </a:r>
            <a:endParaRPr lang="it-IT" dirty="0"/>
          </a:p>
        </p:txBody>
      </p:sp>
      <p:sp>
        <p:nvSpPr>
          <p:cNvPr id="34" name="Parentesi graffa chiusa 33">
            <a:extLst>
              <a:ext uri="{FF2B5EF4-FFF2-40B4-BE49-F238E27FC236}">
                <a16:creationId xmlns:a16="http://schemas.microsoft.com/office/drawing/2014/main" id="{7E758A53-DBFF-426E-8A94-E1C4C4814B05}"/>
              </a:ext>
            </a:extLst>
          </p:cNvPr>
          <p:cNvSpPr/>
          <p:nvPr/>
        </p:nvSpPr>
        <p:spPr>
          <a:xfrm>
            <a:off x="4695595" y="2816426"/>
            <a:ext cx="162852" cy="100264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CC19BB06-17B4-4919-9C76-2D9572932A96}"/>
              </a:ext>
            </a:extLst>
          </p:cNvPr>
          <p:cNvSpPr/>
          <p:nvPr/>
        </p:nvSpPr>
        <p:spPr>
          <a:xfrm>
            <a:off x="4537400" y="2863349"/>
            <a:ext cx="3911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it-IT" dirty="0">
                <a:cs typeface="Times New Roman" panose="02020603050405020304" pitchFamily="18" charset="0"/>
              </a:rPr>
              <a:t>	A </a:t>
            </a:r>
            <a:r>
              <a:rPr lang="it-IT" dirty="0" err="1">
                <a:cs typeface="Times New Roman" panose="02020603050405020304" pitchFamily="18" charset="0"/>
              </a:rPr>
              <a:t>vehicle</a:t>
            </a:r>
            <a:r>
              <a:rPr lang="it-IT" dirty="0">
                <a:cs typeface="Times New Roman" panose="02020603050405020304" pitchFamily="18" charset="0"/>
              </a:rPr>
              <a:t> can </a:t>
            </a:r>
            <a:r>
              <a:rPr lang="it-IT" dirty="0" err="1">
                <a:cs typeface="Times New Roman" panose="02020603050405020304" pitchFamily="18" charset="0"/>
              </a:rPr>
              <a:t>trasmit</a:t>
            </a:r>
            <a:r>
              <a:rPr lang="it-IT" dirty="0">
                <a:cs typeface="Times New Roman" panose="02020603050405020304" pitchFamily="18" charset="0"/>
              </a:rPr>
              <a:t> data to the SDBS in the </a:t>
            </a:r>
            <a:r>
              <a:rPr lang="it-IT" dirty="0" err="1">
                <a:cs typeface="Times New Roman" panose="02020603050405020304" pitchFamily="18" charset="0"/>
              </a:rPr>
              <a:t>sincronization</a:t>
            </a:r>
            <a:r>
              <a:rPr lang="it-IT" dirty="0">
                <a:cs typeface="Times New Roman" panose="02020603050405020304" pitchFamily="18" charset="0"/>
              </a:rPr>
              <a:t> time of the time-slot </a:t>
            </a:r>
            <a:r>
              <a:rPr lang="it-IT" dirty="0" err="1">
                <a:cs typeface="Times New Roman" panose="02020603050405020304" pitchFamily="18" charset="0"/>
              </a:rPr>
              <a:t>only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if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it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is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assigned</a:t>
            </a:r>
            <a:r>
              <a:rPr lang="it-IT" dirty="0">
                <a:cs typeface="Times New Roman" panose="02020603050405020304" pitchFamily="18" charset="0"/>
              </a:rPr>
              <a:t> to </a:t>
            </a:r>
            <a:r>
              <a:rPr lang="it-IT" dirty="0" err="1">
                <a:cs typeface="Times New Roman" panose="02020603050405020304" pitchFamily="18" charset="0"/>
              </a:rPr>
              <a:t>it</a:t>
            </a:r>
            <a:r>
              <a:rPr lang="it-IT" dirty="0">
                <a:cs typeface="Times New Roman" panose="02020603050405020304" pitchFamily="18" charset="0"/>
              </a:rPr>
              <a:t> and </a:t>
            </a:r>
            <a:r>
              <a:rPr lang="it-IT" dirty="0" err="1">
                <a:cs typeface="Times New Roman" panose="02020603050405020304" pitchFamily="18" charset="0"/>
              </a:rPr>
              <a:t>it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is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already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synchronized</a:t>
            </a:r>
            <a:r>
              <a:rPr lang="it-IT" dirty="0">
                <a:cs typeface="Times New Roman" panose="02020603050405020304" pitchFamily="18" charset="0"/>
              </a:rPr>
              <a:t> with the SDBS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03EAE763-D724-45F4-8940-96DBB57DBB9C}"/>
              </a:ext>
            </a:extLst>
          </p:cNvPr>
          <p:cNvSpPr/>
          <p:nvPr/>
        </p:nvSpPr>
        <p:spPr>
          <a:xfrm>
            <a:off x="8446800" y="2970791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cs typeface="Times New Roman" panose="02020603050405020304" pitchFamily="18" charset="0"/>
              </a:rPr>
              <a:t>(4)</a:t>
            </a:r>
            <a:endParaRPr lang="it-IT" dirty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515A84ED-AA7B-44A5-B2A0-72E735502963}"/>
              </a:ext>
            </a:extLst>
          </p:cNvPr>
          <p:cNvSpPr/>
          <p:nvPr/>
        </p:nvSpPr>
        <p:spPr>
          <a:xfrm>
            <a:off x="8446800" y="386104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cs typeface="Times New Roman" panose="02020603050405020304" pitchFamily="18" charset="0"/>
              </a:rPr>
              <a:t>(5)</a:t>
            </a:r>
            <a:endParaRPr lang="it-IT" dirty="0"/>
          </a:p>
        </p:txBody>
      </p:sp>
      <p:sp>
        <p:nvSpPr>
          <p:cNvPr id="38" name="Parentesi graffa chiusa 37">
            <a:extLst>
              <a:ext uri="{FF2B5EF4-FFF2-40B4-BE49-F238E27FC236}">
                <a16:creationId xmlns:a16="http://schemas.microsoft.com/office/drawing/2014/main" id="{EC6124C9-834A-43F6-A860-D329BA000742}"/>
              </a:ext>
            </a:extLst>
          </p:cNvPr>
          <p:cNvSpPr/>
          <p:nvPr/>
        </p:nvSpPr>
        <p:spPr>
          <a:xfrm>
            <a:off x="4695595" y="4907066"/>
            <a:ext cx="162852" cy="73976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6A3413D9-0925-46AC-B31A-964A052B8EAC}"/>
              </a:ext>
            </a:extLst>
          </p:cNvPr>
          <p:cNvSpPr/>
          <p:nvPr/>
        </p:nvSpPr>
        <p:spPr>
          <a:xfrm>
            <a:off x="4900022" y="5104479"/>
            <a:ext cx="233909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it-IT" dirty="0" err="1">
                <a:cs typeface="Times New Roman" panose="02020603050405020304" pitchFamily="18" charset="0"/>
              </a:rPr>
              <a:t>Continuous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constraints</a:t>
            </a:r>
            <a:r>
              <a:rPr lang="it-IT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852A61A2-5383-40A0-AF06-72CE0D2AB3AA}"/>
              </a:ext>
            </a:extLst>
          </p:cNvPr>
          <p:cNvSpPr/>
          <p:nvPr/>
        </p:nvSpPr>
        <p:spPr>
          <a:xfrm>
            <a:off x="8423747" y="5055267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cs typeface="Times New Roman" panose="02020603050405020304" pitchFamily="18" charset="0"/>
              </a:rPr>
              <a:t>(7)</a:t>
            </a:r>
            <a:endParaRPr lang="it-IT" dirty="0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769F3A10-BC14-489C-A022-48FB19C967CA}"/>
              </a:ext>
            </a:extLst>
          </p:cNvPr>
          <p:cNvSpPr/>
          <p:nvPr/>
        </p:nvSpPr>
        <p:spPr>
          <a:xfrm>
            <a:off x="4508727" y="1852140"/>
            <a:ext cx="39113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6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it-IT" dirty="0">
                <a:cs typeface="Times New Roman" panose="02020603050405020304" pitchFamily="18" charset="0"/>
              </a:rPr>
              <a:t>	</a:t>
            </a:r>
            <a:r>
              <a:rPr lang="it-IT" dirty="0" err="1">
                <a:cs typeface="Times New Roman" panose="02020603050405020304" pitchFamily="18" charset="0"/>
              </a:rPr>
              <a:t>Constraints</a:t>
            </a:r>
            <a:r>
              <a:rPr lang="it-IT" dirty="0">
                <a:cs typeface="Times New Roman" panose="02020603050405020304" pitchFamily="18" charset="0"/>
              </a:rPr>
              <a:t> on the </a:t>
            </a:r>
            <a:r>
              <a:rPr lang="it-IT" dirty="0" err="1">
                <a:cs typeface="Times New Roman" panose="02020603050405020304" pitchFamily="18" charset="0"/>
              </a:rPr>
              <a:t>total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transmitted</a:t>
            </a:r>
            <a:r>
              <a:rPr lang="it-IT" dirty="0">
                <a:cs typeface="Times New Roman" panose="02020603050405020304" pitchFamily="18" charset="0"/>
              </a:rPr>
              <a:t> data by a single </a:t>
            </a:r>
            <a:r>
              <a:rPr lang="it-IT" dirty="0" err="1">
                <a:cs typeface="Times New Roman" panose="02020603050405020304" pitchFamily="18" charset="0"/>
              </a:rPr>
              <a:t>vehicle</a:t>
            </a:r>
            <a:endParaRPr lang="it-IT" dirty="0">
              <a:cs typeface="Times New Roman" panose="02020603050405020304" pitchFamily="18" charset="0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594436E2-E42E-40D5-82FC-DEF136718436}"/>
              </a:ext>
            </a:extLst>
          </p:cNvPr>
          <p:cNvSpPr/>
          <p:nvPr/>
        </p:nvSpPr>
        <p:spPr>
          <a:xfrm>
            <a:off x="8449730" y="1797433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cs typeface="Times New Roman" panose="02020603050405020304" pitchFamily="18" charset="0"/>
              </a:rPr>
              <a:t>(2)</a:t>
            </a:r>
            <a:endParaRPr lang="it-IT" dirty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7A5980B6-E89B-4D74-9B93-5ABDE30656CE}"/>
              </a:ext>
            </a:extLst>
          </p:cNvPr>
          <p:cNvSpPr/>
          <p:nvPr/>
        </p:nvSpPr>
        <p:spPr>
          <a:xfrm>
            <a:off x="4900022" y="4498480"/>
            <a:ext cx="2088232" cy="298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it-IT" dirty="0" err="1">
                <a:cs typeface="Times New Roman" panose="02020603050405020304" pitchFamily="18" charset="0"/>
              </a:rPr>
              <a:t>Binary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err="1">
                <a:cs typeface="Times New Roman" panose="02020603050405020304" pitchFamily="18" charset="0"/>
              </a:rPr>
              <a:t>constraints</a:t>
            </a:r>
            <a:r>
              <a:rPr lang="it-IT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1AF39AD6-ECAC-4336-8FE0-65BDDA6C77C9}"/>
              </a:ext>
            </a:extLst>
          </p:cNvPr>
          <p:cNvSpPr/>
          <p:nvPr/>
        </p:nvSpPr>
        <p:spPr>
          <a:xfrm>
            <a:off x="8413218" y="442782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cs typeface="Times New Roman" panose="02020603050405020304" pitchFamily="18" charset="0"/>
              </a:rPr>
              <a:t>(6)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548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The </a:t>
            </a:r>
            <a:r>
              <a:rPr lang="it-IT" sz="3600" dirty="0" err="1"/>
              <a:t>Optimal</a:t>
            </a:r>
            <a:r>
              <a:rPr lang="it-IT" sz="3600" dirty="0"/>
              <a:t> </a:t>
            </a:r>
            <a:r>
              <a:rPr lang="it-IT" sz="3600" dirty="0" err="1"/>
              <a:t>Diversity</a:t>
            </a:r>
            <a:r>
              <a:rPr lang="it-IT" sz="3600" dirty="0"/>
              <a:t> Management </a:t>
            </a:r>
            <a:r>
              <a:rPr lang="it-IT" sz="3600" dirty="0" err="1"/>
              <a:t>Problem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 err="1"/>
              <a:t>Context</a:t>
            </a:r>
            <a:r>
              <a:rPr lang="it-IT" b="1" dirty="0"/>
              <a:t>:</a:t>
            </a:r>
          </a:p>
          <a:p>
            <a:pPr marL="0" indent="0" algn="just">
              <a:buNone/>
            </a:pPr>
            <a:r>
              <a:rPr lang="it-IT" dirty="0"/>
              <a:t>A company </a:t>
            </a:r>
            <a:r>
              <a:rPr lang="it-IT" dirty="0" err="1"/>
              <a:t>produces</a:t>
            </a:r>
            <a:r>
              <a:rPr lang="it-IT" dirty="0"/>
              <a:t> a </a:t>
            </a:r>
            <a:r>
              <a:rPr lang="it-IT" dirty="0" err="1"/>
              <a:t>good</a:t>
            </a:r>
            <a:r>
              <a:rPr lang="it-IT" dirty="0"/>
              <a:t> and or a service </a:t>
            </a:r>
            <a:r>
              <a:rPr lang="it-IT" dirty="0" err="1"/>
              <a:t>which</a:t>
            </a:r>
            <a:r>
              <a:rPr lang="it-IT" dirty="0"/>
              <a:t> can be </a:t>
            </a:r>
            <a:r>
              <a:rPr lang="it-IT" dirty="0" err="1"/>
              <a:t>provided</a:t>
            </a:r>
            <a:r>
              <a:rPr lang="it-IT" dirty="0"/>
              <a:t> with </a:t>
            </a:r>
            <a:r>
              <a:rPr lang="it-IT" dirty="0" err="1"/>
              <a:t>several</a:t>
            </a:r>
            <a:r>
              <a:rPr lang="it-IT" dirty="0"/>
              <a:t> options. </a:t>
            </a:r>
            <a:r>
              <a:rPr lang="it-IT" dirty="0" err="1"/>
              <a:t>Hence</a:t>
            </a:r>
            <a:r>
              <a:rPr lang="it-IT" dirty="0"/>
              <a:t>, a </a:t>
            </a:r>
            <a:r>
              <a:rPr lang="it-IT" dirty="0" err="1"/>
              <a:t>customer</a:t>
            </a:r>
            <a:r>
              <a:rPr lang="it-IT" dirty="0"/>
              <a:t> can </a:t>
            </a:r>
            <a:r>
              <a:rPr lang="it-IT" dirty="0" err="1"/>
              <a:t>choose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option </a:t>
            </a:r>
            <a:r>
              <a:rPr lang="it-IT" dirty="0" err="1"/>
              <a:t>combinations</a:t>
            </a:r>
            <a:r>
              <a:rPr lang="it-IT" dirty="0"/>
              <a:t> (</a:t>
            </a:r>
            <a:r>
              <a:rPr lang="it-IT" dirty="0" err="1"/>
              <a:t>configurations</a:t>
            </a:r>
            <a:r>
              <a:rPr lang="it-IT" dirty="0"/>
              <a:t>) </a:t>
            </a:r>
            <a:r>
              <a:rPr lang="it-IT" dirty="0" err="1"/>
              <a:t>depending</a:t>
            </a:r>
            <a:r>
              <a:rPr lang="it-IT" dirty="0"/>
              <a:t> on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needs</a:t>
            </a:r>
            <a:r>
              <a:rPr lang="it-IT" dirty="0"/>
              <a:t> and/or </a:t>
            </a:r>
            <a:r>
              <a:rPr lang="it-IT" dirty="0" err="1"/>
              <a:t>preferences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err="1"/>
              <a:t>Problem</a:t>
            </a:r>
            <a:r>
              <a:rPr lang="it-IT" b="1" dirty="0"/>
              <a:t>: </a:t>
            </a:r>
          </a:p>
          <a:p>
            <a:pPr marL="0" indent="0" algn="just">
              <a:buNone/>
            </a:pPr>
            <a:r>
              <a:rPr lang="it-IT" dirty="0"/>
              <a:t>The company can produce </a:t>
            </a:r>
            <a:r>
              <a:rPr lang="it-IT" dirty="0" err="1"/>
              <a:t>only</a:t>
            </a:r>
            <a:r>
              <a:rPr lang="it-IT" dirty="0"/>
              <a:t> a </a:t>
            </a:r>
            <a:r>
              <a:rPr lang="it-IT" dirty="0" err="1"/>
              <a:t>limited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configurations</a:t>
            </a:r>
            <a:r>
              <a:rPr lang="it-IT" dirty="0"/>
              <a:t> to cover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ones</a:t>
            </a:r>
            <a:r>
              <a:rPr lang="it-IT" dirty="0"/>
              <a:t>. </a:t>
            </a:r>
            <a:r>
              <a:rPr lang="en-US" dirty="0"/>
              <a:t>In this way, if no available configuration contains exactly the required options, can be satisfied by a compatible configuration, i.e. by a configuration containing all the required options plus some others </a:t>
            </a:r>
            <a:r>
              <a:rPr lang="en-US" dirty="0" err="1"/>
              <a:t>undemanded</a:t>
            </a:r>
            <a:r>
              <a:rPr lang="en-US" dirty="0"/>
              <a:t> by the customer. This implies that a client could receive some unrequired options, so generating an over-cost for the company.</a:t>
            </a:r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Optimal Diversity Management Problem (ODMP) </a:t>
            </a:r>
            <a:r>
              <a:rPr lang="en-US" dirty="0"/>
              <a:t>consists in choosing a subset of configurations which cover all the customer demands, minimizing the total over-cost.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/>
              <a:t>ODMP: An </a:t>
            </a:r>
            <a:r>
              <a:rPr lang="it-IT" sz="3600" dirty="0" err="1"/>
              <a:t>example</a:t>
            </a:r>
            <a:r>
              <a:rPr lang="it-IT" sz="3600" dirty="0"/>
              <a:t> in car </a:t>
            </a:r>
            <a:r>
              <a:rPr lang="it-IT" sz="3600" dirty="0" err="1"/>
              <a:t>industry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 car can be equipped with a large number of options, each of them requiring the installation of the related electrical wiring. The total number of </a:t>
            </a:r>
            <a:r>
              <a:rPr lang="en-US" sz="2000" dirty="0">
                <a:solidFill>
                  <a:srgbClr val="FF0000"/>
                </a:solidFill>
              </a:rPr>
              <a:t>options</a:t>
            </a:r>
            <a:r>
              <a:rPr lang="en-US" sz="2000" dirty="0"/>
              <a:t> could be </a:t>
            </a:r>
            <a:r>
              <a:rPr lang="en-US" sz="2000" dirty="0">
                <a:solidFill>
                  <a:srgbClr val="FF0000"/>
                </a:solidFill>
              </a:rPr>
              <a:t>up to forty </a:t>
            </a:r>
            <a:r>
              <a:rPr lang="en-US" sz="2000" dirty="0"/>
              <a:t>(in future even more), and hence the possible </a:t>
            </a:r>
            <a:r>
              <a:rPr lang="en-US" sz="2000" dirty="0">
                <a:solidFill>
                  <a:srgbClr val="FF0000"/>
                </a:solidFill>
              </a:rPr>
              <a:t>electrical wiring configurations</a:t>
            </a:r>
            <a:r>
              <a:rPr lang="en-US" sz="2000" dirty="0"/>
              <a:t> could be </a:t>
            </a:r>
            <a:r>
              <a:rPr lang="en-US" sz="2000" dirty="0">
                <a:solidFill>
                  <a:srgbClr val="FF0000"/>
                </a:solidFill>
              </a:rPr>
              <a:t>many thousands</a:t>
            </a:r>
            <a:r>
              <a:rPr lang="en-US" sz="2000" dirty="0"/>
              <a:t>, but obviously only a </a:t>
            </a:r>
            <a:r>
              <a:rPr lang="en-US" sz="2000" dirty="0">
                <a:solidFill>
                  <a:srgbClr val="FF0000"/>
                </a:solidFill>
              </a:rPr>
              <a:t>limited number of them can be made available at the assembly line.</a:t>
            </a: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Adriano Masone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AC3A25-930D-4A60-A710-424C6D93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834412"/>
            <a:ext cx="2971731" cy="89151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C8A1E5F-4FF1-4203-9A7D-2D5F598A3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50927"/>
            <a:ext cx="2652414" cy="186258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DA13278-006D-4D8F-A501-8010E8C53C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505" y="3284984"/>
            <a:ext cx="2653200" cy="17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7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3020</Words>
  <Application>Microsoft Office PowerPoint</Application>
  <PresentationFormat>Presentazione su schermo (4:3)</PresentationFormat>
  <Paragraphs>1234</Paragraphs>
  <Slides>21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Times New Roman</vt:lpstr>
      <vt:lpstr>Wingdings</vt:lpstr>
      <vt:lpstr>Tema di Office</vt:lpstr>
      <vt:lpstr>Adriano Masone XXXII Cycle – 1st year presentation Tutors: Prof. Luigi Paura and Prof. Antonio Sforza</vt:lpstr>
      <vt:lpstr>Background</vt:lpstr>
      <vt:lpstr>Data Throughput Optimization for Vehicle to Infrastructure Communications</vt:lpstr>
      <vt:lpstr>Presentazione standard di PowerPoint</vt:lpstr>
      <vt:lpstr>Modeling</vt:lpstr>
      <vt:lpstr>Constraint for the total transmitted data by a single vehicle</vt:lpstr>
      <vt:lpstr>Final model</vt:lpstr>
      <vt:lpstr>The Optimal Diversity Management Problem</vt:lpstr>
      <vt:lpstr>ODMP: An example in car industry</vt:lpstr>
      <vt:lpstr>ODMP: A network representation</vt:lpstr>
      <vt:lpstr>ODMP: Formulation as p-median problem</vt:lpstr>
      <vt:lpstr>A decomposition based method</vt:lpstr>
      <vt:lpstr>Papers, Presentations and Seminars</vt:lpstr>
      <vt:lpstr>1st year credits</vt:lpstr>
      <vt:lpstr>Table for training</vt:lpstr>
      <vt:lpstr>Data throughput on a network with 2 vehicles</vt:lpstr>
      <vt:lpstr>Modeling</vt:lpstr>
      <vt:lpstr>Modeling</vt:lpstr>
      <vt:lpstr>Results</vt:lpstr>
      <vt:lpstr>Results: Quality of the solutions</vt:lpstr>
      <vt:lpstr>Results: Computation times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Adriano Masone</cp:lastModifiedBy>
  <cp:revision>150</cp:revision>
  <cp:lastPrinted>2015-02-18T13:08:33Z</cp:lastPrinted>
  <dcterms:created xsi:type="dcterms:W3CDTF">2015-02-18T11:42:09Z</dcterms:created>
  <dcterms:modified xsi:type="dcterms:W3CDTF">2018-02-07T15:52:49Z</dcterms:modified>
</cp:coreProperties>
</file>