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2" r:id="rId5"/>
    <p:sldId id="263" r:id="rId6"/>
    <p:sldId id="261" r:id="rId7"/>
    <p:sldId id="264" r:id="rId8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66"/>
  </p:normalViewPr>
  <p:slideViewPr>
    <p:cSldViewPr>
      <p:cViewPr varScale="1">
        <p:scale>
          <a:sx n="102" d="100"/>
          <a:sy n="102" d="100"/>
        </p:scale>
        <p:origin x="115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t>31/01/18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/>
              <a:t>Raffaele Martino</a:t>
            </a:r>
            <a:br>
              <a:rPr lang="it-IT" dirty="0"/>
            </a:br>
            <a:r>
              <a:rPr lang="it-IT" sz="3600" dirty="0"/>
              <a:t>Tutor: prof. Alessandro </a:t>
            </a:r>
            <a:r>
              <a:rPr lang="it-IT" sz="3600"/>
              <a:t>Cilardo</a:t>
            </a:r>
            <a:br>
              <a:rPr lang="it-IT" sz="3600" dirty="0"/>
            </a:br>
            <a:r>
              <a:rPr lang="it-IT" sz="2700" dirty="0"/>
              <a:t>XXXII </a:t>
            </a:r>
            <a:r>
              <a:rPr lang="it-IT" sz="2700" dirty="0" err="1"/>
              <a:t>Cycle</a:t>
            </a:r>
            <a:r>
              <a:rPr lang="it-IT" sz="2700" dirty="0"/>
              <a:t> - I </a:t>
            </a:r>
            <a:r>
              <a:rPr lang="it-IT" sz="2700" dirty="0" err="1"/>
              <a:t>year</a:t>
            </a:r>
            <a:r>
              <a:rPr lang="it-IT" sz="2700" dirty="0"/>
              <a:t> </a:t>
            </a:r>
            <a:r>
              <a:rPr lang="it-IT" sz="2700" dirty="0" err="1"/>
              <a:t>presentation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it-IT" dirty="0"/>
              <a:t>Advanced Hardware </a:t>
            </a:r>
            <a:r>
              <a:rPr lang="it-IT" dirty="0" err="1"/>
              <a:t>Implementations</a:t>
            </a:r>
            <a:r>
              <a:rPr lang="it-IT" dirty="0"/>
              <a:t> of SHA-2 for </a:t>
            </a:r>
            <a:r>
              <a:rPr lang="it-IT" dirty="0" err="1"/>
              <a:t>Emerging</a:t>
            </a:r>
            <a:r>
              <a:rPr lang="it-IT" dirty="0"/>
              <a:t> Innovative Applications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/>
              <a:t>Background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/>
          </a:bodyPr>
          <a:lstStyle/>
          <a:p>
            <a:r>
              <a:rPr lang="it-IT" dirty="0"/>
              <a:t>Master</a:t>
            </a:r>
            <a:r>
              <a:rPr lang="en-US" dirty="0"/>
              <a:t>’s Degree</a:t>
            </a:r>
            <a:r>
              <a:rPr lang="it-IT" dirty="0"/>
              <a:t> in Computer Engineering in 2016, magna </a:t>
            </a:r>
            <a:r>
              <a:rPr lang="it-IT" dirty="0" err="1"/>
              <a:t>cum</a:t>
            </a:r>
            <a:r>
              <a:rPr lang="it-IT" dirty="0"/>
              <a:t> laude</a:t>
            </a:r>
          </a:p>
          <a:p>
            <a:r>
              <a:rPr lang="it-IT" dirty="0"/>
              <a:t>Ph.D. </a:t>
            </a:r>
            <a:r>
              <a:rPr lang="it-IT" dirty="0" err="1"/>
              <a:t>student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the SECLAB </a:t>
            </a:r>
            <a:r>
              <a:rPr lang="it-IT" dirty="0" err="1"/>
              <a:t>group</a:t>
            </a:r>
            <a:endParaRPr lang="it-IT" dirty="0"/>
          </a:p>
          <a:p>
            <a:r>
              <a:rPr lang="it-IT" dirty="0"/>
              <a:t>No </a:t>
            </a:r>
            <a:r>
              <a:rPr lang="it-IT" dirty="0" err="1"/>
              <a:t>fellowship</a:t>
            </a:r>
            <a:endParaRPr lang="it-IT" dirty="0"/>
          </a:p>
          <a:p>
            <a:r>
              <a:rPr lang="en-US" dirty="0"/>
              <a:t>Collaboration from March to June 2017 with CINI within an H2020 project</a:t>
            </a:r>
          </a:p>
          <a:p>
            <a:pPr lvl="1"/>
            <a:r>
              <a:rPr lang="en-US" dirty="0"/>
              <a:t>For details and products of this collaboration see the TRAR</a:t>
            </a:r>
            <a:endParaRPr lang="it-IT" dirty="0"/>
          </a:p>
          <a:p>
            <a:endParaRPr lang="en-US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Raffaele Martino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3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Formulation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/>
              <a:t>Hash</a:t>
            </a:r>
            <a:r>
              <a:rPr lang="it-IT" dirty="0"/>
              <a:t> </a:t>
            </a:r>
            <a:r>
              <a:rPr lang="it-IT" dirty="0" err="1"/>
              <a:t>algorithms</a:t>
            </a:r>
            <a:r>
              <a:rPr lang="it-IT" dirty="0"/>
              <a:t> are a </a:t>
            </a:r>
            <a:r>
              <a:rPr lang="it-IT" dirty="0" err="1"/>
              <a:t>fundamental</a:t>
            </a:r>
            <a:r>
              <a:rPr lang="it-IT" dirty="0"/>
              <a:t> building </a:t>
            </a:r>
            <a:r>
              <a:rPr lang="it-IT" dirty="0" err="1"/>
              <a:t>block</a:t>
            </a:r>
            <a:r>
              <a:rPr lang="it-IT" dirty="0"/>
              <a:t> of a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secure</a:t>
            </a:r>
            <a:r>
              <a:rPr lang="it-IT" dirty="0"/>
              <a:t> </a:t>
            </a:r>
            <a:r>
              <a:rPr lang="it-IT" dirty="0" err="1"/>
              <a:t>applications</a:t>
            </a:r>
            <a:endParaRPr lang="it-IT" dirty="0"/>
          </a:p>
          <a:p>
            <a:pPr lvl="1"/>
            <a:r>
              <a:rPr lang="it-IT" dirty="0" err="1"/>
              <a:t>Traditional</a:t>
            </a:r>
            <a:r>
              <a:rPr lang="it-IT" dirty="0"/>
              <a:t>: </a:t>
            </a:r>
            <a:r>
              <a:rPr lang="it-IT" dirty="0" err="1"/>
              <a:t>secure</a:t>
            </a:r>
            <a:r>
              <a:rPr lang="it-IT" dirty="0"/>
              <a:t> </a:t>
            </a:r>
            <a:r>
              <a:rPr lang="it-IT" dirty="0" err="1"/>
              <a:t>transport</a:t>
            </a:r>
            <a:r>
              <a:rPr lang="it-IT" dirty="0"/>
              <a:t> </a:t>
            </a:r>
            <a:r>
              <a:rPr lang="it-IT" dirty="0" err="1"/>
              <a:t>layer</a:t>
            </a:r>
            <a:r>
              <a:rPr lang="it-IT" dirty="0"/>
              <a:t> (HMAC), digital </a:t>
            </a:r>
            <a:r>
              <a:rPr lang="it-IT" dirty="0" err="1"/>
              <a:t>signatures</a:t>
            </a:r>
            <a:endParaRPr lang="it-IT" dirty="0"/>
          </a:p>
          <a:p>
            <a:pPr lvl="1"/>
            <a:r>
              <a:rPr lang="it-IT" dirty="0"/>
              <a:t>Innovative: </a:t>
            </a:r>
            <a:r>
              <a:rPr lang="it-IT" dirty="0" err="1"/>
              <a:t>blockchain</a:t>
            </a:r>
            <a:r>
              <a:rPr lang="it-IT" dirty="0"/>
              <a:t> (</a:t>
            </a:r>
            <a:r>
              <a:rPr lang="it-IT" dirty="0" err="1"/>
              <a:t>Bitcoin</a:t>
            </a:r>
            <a:r>
              <a:rPr lang="it-IT" dirty="0"/>
              <a:t> </a:t>
            </a:r>
            <a:r>
              <a:rPr lang="it-IT" dirty="0" err="1"/>
              <a:t>mining</a:t>
            </a:r>
            <a:r>
              <a:rPr lang="it-IT" dirty="0"/>
              <a:t>)</a:t>
            </a:r>
          </a:p>
          <a:p>
            <a:r>
              <a:rPr lang="it-IT" dirty="0"/>
              <a:t>Innovative </a:t>
            </a:r>
            <a:r>
              <a:rPr lang="it-IT" dirty="0" err="1"/>
              <a:t>applications</a:t>
            </a:r>
            <a:r>
              <a:rPr lang="it-IT" dirty="0"/>
              <a:t> put </a:t>
            </a:r>
            <a:r>
              <a:rPr lang="it-IT" dirty="0" err="1"/>
              <a:t>higher</a:t>
            </a:r>
            <a:r>
              <a:rPr lang="it-IT" dirty="0"/>
              <a:t> and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demands</a:t>
            </a:r>
            <a:r>
              <a:rPr lang="it-IT" dirty="0"/>
              <a:t> on the </a:t>
            </a:r>
            <a:r>
              <a:rPr lang="it-IT" dirty="0" err="1"/>
              <a:t>hashing</a:t>
            </a:r>
            <a:r>
              <a:rPr lang="it-IT" dirty="0"/>
              <a:t> component</a:t>
            </a:r>
          </a:p>
          <a:p>
            <a:pPr lvl="1"/>
            <a:r>
              <a:rPr lang="it-IT" dirty="0"/>
              <a:t>Performance</a:t>
            </a:r>
          </a:p>
          <a:p>
            <a:pPr lvl="1"/>
            <a:r>
              <a:rPr lang="it-IT" dirty="0"/>
              <a:t>Power </a:t>
            </a:r>
            <a:r>
              <a:rPr lang="it-IT" dirty="0" err="1"/>
              <a:t>Efficency</a:t>
            </a:r>
            <a:endParaRPr lang="it-IT" dirty="0"/>
          </a:p>
          <a:p>
            <a:r>
              <a:rPr lang="it-IT" dirty="0"/>
              <a:t>Hardware </a:t>
            </a:r>
            <a:r>
              <a:rPr lang="it-IT" dirty="0" err="1"/>
              <a:t>Implementations</a:t>
            </a:r>
            <a:endParaRPr lang="it-IT" dirty="0"/>
          </a:p>
          <a:p>
            <a:pPr lvl="1"/>
            <a:r>
              <a:rPr lang="it-IT" dirty="0"/>
              <a:t>FPGA</a:t>
            </a:r>
          </a:p>
          <a:p>
            <a:pPr lvl="1"/>
            <a:r>
              <a:rPr lang="it-IT" dirty="0"/>
              <a:t>SoCs with PL</a:t>
            </a:r>
            <a:endParaRPr lang="en-US" dirty="0"/>
          </a:p>
          <a:p>
            <a:pPr lvl="1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Raffaele Martino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0F040B2-B79A-734F-A6DB-17C8BE9C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76" y="3717032"/>
            <a:ext cx="3770454" cy="26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1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/>
              <a:t>Improvements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6325575" cy="1468760"/>
          </a:xfrm>
        </p:spPr>
        <p:txBody>
          <a:bodyPr>
            <a:normAutofit/>
          </a:bodyPr>
          <a:lstStyle/>
          <a:p>
            <a:r>
              <a:rPr lang="it-IT" dirty="0" err="1"/>
              <a:t>Implementation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Exploit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advanced</a:t>
            </a:r>
            <a:r>
              <a:rPr lang="it-IT" dirty="0"/>
              <a:t> </a:t>
            </a:r>
            <a:r>
              <a:rPr lang="it-IT" dirty="0" err="1"/>
              <a:t>circuit</a:t>
            </a:r>
            <a:r>
              <a:rPr lang="it-IT" dirty="0"/>
              <a:t> design </a:t>
            </a:r>
            <a:r>
              <a:rPr lang="it-IT" dirty="0" err="1"/>
              <a:t>techniques</a:t>
            </a:r>
            <a:endParaRPr lang="it-IT" dirty="0"/>
          </a:p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Raffaele Martino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51359156-B4D4-CD41-8A36-2AE98C1A78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99" y="3251523"/>
            <a:ext cx="3470176" cy="2738265"/>
          </a:xfrm>
        </p:spPr>
      </p:pic>
      <p:pic>
        <p:nvPicPr>
          <p:cNvPr id="11" name="Segnaposto contenuto 8">
            <a:extLst>
              <a:ext uri="{FF2B5EF4-FFF2-40B4-BE49-F238E27FC236}">
                <a16:creationId xmlns:a16="http://schemas.microsoft.com/office/drawing/2014/main" id="{AC622E9D-71DB-194B-904B-5722BD2C3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75" y="1587757"/>
            <a:ext cx="1904025" cy="452596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FD7B322-D763-5843-95F2-10BCFECD7224}"/>
              </a:ext>
            </a:extLst>
          </p:cNvPr>
          <p:cNvSpPr txBox="1"/>
          <p:nvPr/>
        </p:nvSpPr>
        <p:spPr>
          <a:xfrm>
            <a:off x="457198" y="3068961"/>
            <a:ext cx="2890667" cy="2417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 err="1"/>
              <a:t>Technological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/>
              <a:t>Fit</a:t>
            </a:r>
            <a:r>
              <a:rPr lang="it-IT" dirty="0"/>
              <a:t> the best the </a:t>
            </a:r>
            <a:r>
              <a:rPr lang="it-IT" dirty="0" err="1"/>
              <a:t>characteristic</a:t>
            </a:r>
            <a:r>
              <a:rPr lang="it-IT" dirty="0"/>
              <a:t> of the </a:t>
            </a:r>
            <a:r>
              <a:rPr lang="it-IT" dirty="0" err="1"/>
              <a:t>specific</a:t>
            </a:r>
            <a:r>
              <a:rPr lang="it-IT" dirty="0"/>
              <a:t> FPGA</a:t>
            </a: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487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Bitcoin-specific</a:t>
            </a:r>
            <a:r>
              <a:rPr lang="it-IT" dirty="0"/>
              <a:t> </a:t>
            </a:r>
            <a:r>
              <a:rPr lang="it-IT" dirty="0" err="1"/>
              <a:t>Improvements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err="1"/>
              <a:t>Current</a:t>
            </a:r>
            <a:r>
              <a:rPr lang="it-IT" dirty="0"/>
              <a:t> Bitcoin FPGA (and ASIC) </a:t>
            </a:r>
            <a:r>
              <a:rPr lang="it-IT" dirty="0" err="1"/>
              <a:t>miners</a:t>
            </a:r>
            <a:r>
              <a:rPr lang="it-IT" dirty="0"/>
              <a:t> </a:t>
            </a:r>
            <a:r>
              <a:rPr lang="it-IT" dirty="0" err="1"/>
              <a:t>employ</a:t>
            </a:r>
            <a:r>
              <a:rPr lang="it-IT" dirty="0"/>
              <a:t> standard designs for SHA</a:t>
            </a:r>
          </a:p>
          <a:p>
            <a:pPr lvl="1"/>
            <a:r>
              <a:rPr lang="it-IT" dirty="0" err="1"/>
              <a:t>Improvements</a:t>
            </a:r>
            <a:r>
              <a:rPr lang="it-IT" dirty="0"/>
              <a:t> of the SHA-256 design</a:t>
            </a:r>
          </a:p>
          <a:p>
            <a:pPr lvl="1"/>
            <a:r>
              <a:rPr lang="it-IT" dirty="0"/>
              <a:t>Stand-alone miner on a SoCs with PL</a:t>
            </a:r>
          </a:p>
          <a:p>
            <a:pPr lvl="2"/>
            <a:r>
              <a:rPr lang="it-IT" dirty="0"/>
              <a:t>The processor can be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for some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/>
              <a:t>optimizations</a:t>
            </a:r>
            <a:endParaRPr lang="it-IT" dirty="0"/>
          </a:p>
          <a:p>
            <a:r>
              <a:rPr lang="it-IT" dirty="0"/>
              <a:t>In Bitcoin </a:t>
            </a:r>
            <a:r>
              <a:rPr lang="it-IT" dirty="0" err="1"/>
              <a:t>mining</a:t>
            </a:r>
            <a:r>
              <a:rPr lang="it-IT" dirty="0"/>
              <a:t>, a </a:t>
            </a:r>
            <a:r>
              <a:rPr lang="it-IT" dirty="0" err="1"/>
              <a:t>large</a:t>
            </a:r>
            <a:r>
              <a:rPr lang="it-IT" dirty="0"/>
              <a:t> part of the input is </a:t>
            </a:r>
            <a:r>
              <a:rPr lang="it-IT" dirty="0" err="1"/>
              <a:t>fixed</a:t>
            </a:r>
            <a:r>
              <a:rPr lang="it-IT" dirty="0"/>
              <a:t> or “</a:t>
            </a:r>
            <a:r>
              <a:rPr lang="it-IT" dirty="0" err="1"/>
              <a:t>slowly</a:t>
            </a:r>
            <a:r>
              <a:rPr lang="it-IT" dirty="0"/>
              <a:t>” </a:t>
            </a:r>
            <a:r>
              <a:rPr lang="it-IT" dirty="0" err="1"/>
              <a:t>variable</a:t>
            </a:r>
            <a:endParaRPr lang="it-IT" dirty="0"/>
          </a:p>
          <a:p>
            <a:pPr lvl="1"/>
            <a:r>
              <a:rPr lang="it-IT" dirty="0"/>
              <a:t>Hard-code some </a:t>
            </a:r>
            <a:r>
              <a:rPr lang="it-IT" dirty="0" err="1"/>
              <a:t>values</a:t>
            </a:r>
            <a:endParaRPr lang="it-IT" dirty="0"/>
          </a:p>
          <a:p>
            <a:pPr lvl="1"/>
            <a:r>
              <a:rPr lang="it-IT" dirty="0" err="1"/>
              <a:t>Optimizations</a:t>
            </a:r>
            <a:r>
              <a:rPr lang="it-IT" dirty="0"/>
              <a:t> for </a:t>
            </a:r>
            <a:r>
              <a:rPr lang="it-IT" dirty="0" err="1"/>
              <a:t>slowly-variable</a:t>
            </a:r>
            <a:r>
              <a:rPr lang="it-IT" dirty="0"/>
              <a:t> </a:t>
            </a:r>
            <a:r>
              <a:rPr lang="it-IT" dirty="0" err="1"/>
              <a:t>values</a:t>
            </a:r>
            <a:endParaRPr lang="it-IT" dirty="0"/>
          </a:p>
          <a:p>
            <a:r>
              <a:rPr lang="it-IT" dirty="0"/>
              <a:t>Use of </a:t>
            </a:r>
            <a:r>
              <a:rPr lang="it-IT" dirty="0" err="1"/>
              <a:t>collision</a:t>
            </a:r>
            <a:r>
              <a:rPr lang="it-IT" dirty="0"/>
              <a:t> </a:t>
            </a:r>
            <a:r>
              <a:rPr lang="it-IT" dirty="0" err="1"/>
              <a:t>attacks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Raffaele Martino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FE4092D5-A25B-9748-B616-FC1FF48E9E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" name="Segnaposto contenuto 8">
            <a:extLst>
              <a:ext uri="{FF2B5EF4-FFF2-40B4-BE49-F238E27FC236}">
                <a16:creationId xmlns:a16="http://schemas.microsoft.com/office/drawing/2014/main" id="{14001CE1-2686-4B4F-8F7E-8B423FFA9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4401"/>
            <a:ext cx="4038600" cy="287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2464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Fulfilled study obligations</a:t>
            </a:r>
          </a:p>
          <a:p>
            <a:r>
              <a:rPr lang="en-US" dirty="0"/>
              <a:t>1 conference paper published</a:t>
            </a:r>
          </a:p>
          <a:p>
            <a:r>
              <a:rPr lang="en-US" b="1" dirty="0">
                <a:solidFill>
                  <a:schemeClr val="accent1"/>
                </a:solidFill>
              </a:rPr>
              <a:t>Language Certification obtained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it-IT" b="1" dirty="0" err="1">
                <a:solidFill>
                  <a:srgbClr val="FF0000"/>
                </a:solidFill>
              </a:rPr>
              <a:t>ertificate</a:t>
            </a:r>
            <a:r>
              <a:rPr lang="it-IT" b="1" dirty="0">
                <a:solidFill>
                  <a:srgbClr val="FF0000"/>
                </a:solidFill>
              </a:rPr>
              <a:t> in Advanced English, </a:t>
            </a:r>
            <a:r>
              <a:rPr lang="it-IT" b="1" dirty="0" err="1">
                <a:solidFill>
                  <a:srgbClr val="FF0000"/>
                </a:solidFill>
              </a:rPr>
              <a:t>passed</a:t>
            </a:r>
            <a:r>
              <a:rPr lang="it-IT" b="1" dirty="0">
                <a:solidFill>
                  <a:srgbClr val="FF0000"/>
                </a:solidFill>
              </a:rPr>
              <a:t> with Grade A, CEFR </a:t>
            </a:r>
            <a:r>
              <a:rPr lang="it-IT" b="1" dirty="0" err="1">
                <a:solidFill>
                  <a:srgbClr val="FF0000"/>
                </a:solidFill>
              </a:rPr>
              <a:t>level</a:t>
            </a:r>
            <a:r>
              <a:rPr lang="it-IT" b="1" dirty="0">
                <a:solidFill>
                  <a:srgbClr val="FF0000"/>
                </a:solidFill>
              </a:rPr>
              <a:t> C2, 1</a:t>
            </a:r>
            <a:r>
              <a:rPr lang="it-IT" b="1" baseline="30000" dirty="0">
                <a:solidFill>
                  <a:srgbClr val="FF0000"/>
                </a:solidFill>
              </a:rPr>
              <a:t>st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December</a:t>
            </a:r>
            <a:r>
              <a:rPr lang="it-IT" b="1" dirty="0">
                <a:solidFill>
                  <a:srgbClr val="FF0000"/>
                </a:solidFill>
              </a:rPr>
              <a:t> 2017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100F230-DDDF-FB4B-BD9B-9C9A0BE67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0" y="3021394"/>
            <a:ext cx="8229600" cy="271186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it-IT" dirty="0"/>
              <a:t> </a:t>
            </a:r>
            <a:r>
              <a:rPr lang="it-IT" dirty="0" err="1"/>
              <a:t>Year</a:t>
            </a:r>
            <a:r>
              <a:rPr lang="it-IT" dirty="0"/>
              <a:t> </a:t>
            </a:r>
            <a:r>
              <a:rPr lang="it-IT" dirty="0" err="1"/>
              <a:t>Results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Raffaele Martino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90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2464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Focus on research activity</a:t>
            </a:r>
          </a:p>
          <a:p>
            <a:pPr lvl="1"/>
            <a:r>
              <a:rPr lang="en-US" dirty="0"/>
              <a:t>Journal publication(s) expected to be at the very least in preparation by the end of II Year</a:t>
            </a:r>
          </a:p>
          <a:p>
            <a:r>
              <a:rPr lang="en-US" b="1" dirty="0">
                <a:solidFill>
                  <a:schemeClr val="accent1"/>
                </a:solidFill>
              </a:rPr>
              <a:t>Period abroad expected to occur during III Year</a:t>
            </a: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100F230-DDDF-FB4B-BD9B-9C9A0BE67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0" y="3021394"/>
            <a:ext cx="8229600" cy="271186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years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Raffaele Martino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835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279</Words>
  <Application>Microsoft Macintosh PowerPoint</Application>
  <PresentationFormat>Presentazione su schermo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di Office</vt:lpstr>
      <vt:lpstr>Raffaele Martino Tutor: prof. Alessandro Cilardo XXXII Cycle - I year presentation</vt:lpstr>
      <vt:lpstr>Background</vt:lpstr>
      <vt:lpstr>Problem Formulation</vt:lpstr>
      <vt:lpstr>Algorithm Improvements</vt:lpstr>
      <vt:lpstr>Bitcoin-specific Improvements</vt:lpstr>
      <vt:lpstr>I Year Results</vt:lpstr>
      <vt:lpstr>Next years</vt:lpstr>
    </vt:vector>
  </TitlesOfParts>
  <Company>Microsoft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Raffaele Martino</cp:lastModifiedBy>
  <cp:revision>35</cp:revision>
  <cp:lastPrinted>2015-02-18T13:08:33Z</cp:lastPrinted>
  <dcterms:created xsi:type="dcterms:W3CDTF">2015-02-18T11:42:09Z</dcterms:created>
  <dcterms:modified xsi:type="dcterms:W3CDTF">2018-01-31T17:46:17Z</dcterms:modified>
</cp:coreProperties>
</file>