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1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60" r:id="rId3"/>
  </p:sldMasterIdLst>
  <p:notesMasterIdLst>
    <p:notesMasterId r:id="rId129"/>
  </p:notesMasterIdLst>
  <p:handoutMasterIdLst>
    <p:handoutMasterId r:id="rId130"/>
  </p:handoutMasterIdLst>
  <p:sldIdLst>
    <p:sldId id="256" r:id="rId4"/>
    <p:sldId id="549" r:id="rId5"/>
    <p:sldId id="551" r:id="rId6"/>
    <p:sldId id="550" r:id="rId7"/>
    <p:sldId id="552" r:id="rId8"/>
    <p:sldId id="554" r:id="rId9"/>
    <p:sldId id="571" r:id="rId10"/>
    <p:sldId id="573" r:id="rId11"/>
    <p:sldId id="544" r:id="rId12"/>
    <p:sldId id="558" r:id="rId13"/>
    <p:sldId id="559" r:id="rId14"/>
    <p:sldId id="553" r:id="rId15"/>
    <p:sldId id="564" r:id="rId16"/>
    <p:sldId id="444" r:id="rId17"/>
    <p:sldId id="446" r:id="rId18"/>
    <p:sldId id="445" r:id="rId19"/>
    <p:sldId id="447" r:id="rId20"/>
    <p:sldId id="448" r:id="rId21"/>
    <p:sldId id="565" r:id="rId22"/>
    <p:sldId id="456" r:id="rId23"/>
    <p:sldId id="458" r:id="rId24"/>
    <p:sldId id="555" r:id="rId25"/>
    <p:sldId id="568" r:id="rId26"/>
    <p:sldId id="569" r:id="rId27"/>
    <p:sldId id="570" r:id="rId28"/>
    <p:sldId id="578" r:id="rId29"/>
    <p:sldId id="580" r:id="rId30"/>
    <p:sldId id="584" r:id="rId31"/>
    <p:sldId id="581" r:id="rId32"/>
    <p:sldId id="582" r:id="rId33"/>
    <p:sldId id="585" r:id="rId34"/>
    <p:sldId id="586" r:id="rId35"/>
    <p:sldId id="588" r:id="rId36"/>
    <p:sldId id="464" r:id="rId37"/>
    <p:sldId id="465" r:id="rId38"/>
    <p:sldId id="575" r:id="rId39"/>
    <p:sldId id="475" r:id="rId40"/>
    <p:sldId id="476" r:id="rId41"/>
    <p:sldId id="477" r:id="rId42"/>
    <p:sldId id="499" r:id="rId43"/>
    <p:sldId id="501" r:id="rId44"/>
    <p:sldId id="589" r:id="rId45"/>
    <p:sldId id="562" r:id="rId46"/>
    <p:sldId id="502" r:id="rId47"/>
    <p:sldId id="587" r:id="rId48"/>
    <p:sldId id="424" r:id="rId49"/>
    <p:sldId id="560" r:id="rId50"/>
    <p:sldId id="428" r:id="rId51"/>
    <p:sldId id="590" r:id="rId52"/>
    <p:sldId id="591" r:id="rId53"/>
    <p:sldId id="592" r:id="rId54"/>
    <p:sldId id="593" r:id="rId55"/>
    <p:sldId id="594" r:id="rId56"/>
    <p:sldId id="595" r:id="rId57"/>
    <p:sldId id="596" r:id="rId58"/>
    <p:sldId id="597" r:id="rId59"/>
    <p:sldId id="598" r:id="rId60"/>
    <p:sldId id="599" r:id="rId61"/>
    <p:sldId id="600" r:id="rId62"/>
    <p:sldId id="601" r:id="rId63"/>
    <p:sldId id="602" r:id="rId64"/>
    <p:sldId id="603" r:id="rId65"/>
    <p:sldId id="604" r:id="rId66"/>
    <p:sldId id="605" r:id="rId67"/>
    <p:sldId id="606" r:id="rId68"/>
    <p:sldId id="607" r:id="rId69"/>
    <p:sldId id="608" r:id="rId70"/>
    <p:sldId id="609" r:id="rId71"/>
    <p:sldId id="610" r:id="rId72"/>
    <p:sldId id="611" r:id="rId73"/>
    <p:sldId id="612" r:id="rId74"/>
    <p:sldId id="613" r:id="rId75"/>
    <p:sldId id="614" r:id="rId76"/>
    <p:sldId id="615" r:id="rId77"/>
    <p:sldId id="616" r:id="rId78"/>
    <p:sldId id="617" r:id="rId79"/>
    <p:sldId id="618" r:id="rId80"/>
    <p:sldId id="619" r:id="rId81"/>
    <p:sldId id="620" r:id="rId82"/>
    <p:sldId id="621" r:id="rId83"/>
    <p:sldId id="622" r:id="rId84"/>
    <p:sldId id="623" r:id="rId85"/>
    <p:sldId id="624" r:id="rId86"/>
    <p:sldId id="625" r:id="rId87"/>
    <p:sldId id="626" r:id="rId88"/>
    <p:sldId id="627" r:id="rId89"/>
    <p:sldId id="628" r:id="rId90"/>
    <p:sldId id="629" r:id="rId91"/>
    <p:sldId id="630" r:id="rId92"/>
    <p:sldId id="631" r:id="rId93"/>
    <p:sldId id="632" r:id="rId94"/>
    <p:sldId id="633" r:id="rId95"/>
    <p:sldId id="634" r:id="rId96"/>
    <p:sldId id="635" r:id="rId97"/>
    <p:sldId id="636" r:id="rId98"/>
    <p:sldId id="637" r:id="rId99"/>
    <p:sldId id="638" r:id="rId100"/>
    <p:sldId id="639" r:id="rId101"/>
    <p:sldId id="640" r:id="rId102"/>
    <p:sldId id="641" r:id="rId103"/>
    <p:sldId id="642" r:id="rId104"/>
    <p:sldId id="643" r:id="rId105"/>
    <p:sldId id="644" r:id="rId106"/>
    <p:sldId id="645" r:id="rId107"/>
    <p:sldId id="646" r:id="rId108"/>
    <p:sldId id="647" r:id="rId109"/>
    <p:sldId id="648" r:id="rId110"/>
    <p:sldId id="649" r:id="rId111"/>
    <p:sldId id="650" r:id="rId112"/>
    <p:sldId id="651" r:id="rId113"/>
    <p:sldId id="652" r:id="rId114"/>
    <p:sldId id="653" r:id="rId115"/>
    <p:sldId id="654" r:id="rId116"/>
    <p:sldId id="655" r:id="rId117"/>
    <p:sldId id="656" r:id="rId118"/>
    <p:sldId id="657" r:id="rId119"/>
    <p:sldId id="658" r:id="rId120"/>
    <p:sldId id="659" r:id="rId121"/>
    <p:sldId id="660" r:id="rId122"/>
    <p:sldId id="661" r:id="rId123"/>
    <p:sldId id="662" r:id="rId124"/>
    <p:sldId id="663" r:id="rId125"/>
    <p:sldId id="664" r:id="rId126"/>
    <p:sldId id="665" r:id="rId127"/>
    <p:sldId id="666" r:id="rId12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0407"/>
    <a:srgbClr val="FFEDB3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Stile chi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28" autoAdjust="0"/>
    <p:restoredTop sz="66319" autoAdjust="0"/>
  </p:normalViewPr>
  <p:slideViewPr>
    <p:cSldViewPr>
      <p:cViewPr varScale="1">
        <p:scale>
          <a:sx n="51" d="100"/>
          <a:sy n="51" d="100"/>
        </p:scale>
        <p:origin x="2069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66" d="100"/>
        <a:sy n="66" d="100"/>
      </p:scale>
      <p:origin x="0" y="2418"/>
    </p:cViewPr>
  </p:sorterViewPr>
  <p:notesViewPr>
    <p:cSldViewPr>
      <p:cViewPr varScale="1">
        <p:scale>
          <a:sx n="60" d="100"/>
          <a:sy n="60" d="100"/>
        </p:scale>
        <p:origin x="3187" y="53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theme" Target="theme/theme1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28" Type="http://schemas.openxmlformats.org/officeDocument/2006/relationships/slide" Target="slides/slide125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126" Type="http://schemas.openxmlformats.org/officeDocument/2006/relationships/slide" Target="slides/slide123.xml"/><Relationship Id="rId134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16" Type="http://schemas.openxmlformats.org/officeDocument/2006/relationships/slide" Target="slides/slide113.xml"/><Relationship Id="rId124" Type="http://schemas.openxmlformats.org/officeDocument/2006/relationships/slide" Target="slides/slide121.xml"/><Relationship Id="rId129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11" Type="http://schemas.openxmlformats.org/officeDocument/2006/relationships/slide" Target="slides/slide108.xml"/><Relationship Id="rId13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30" Type="http://schemas.openxmlformats.org/officeDocument/2006/relationships/handoutMaster" Target="handoutMasters/handoutMaster1.xml"/><Relationship Id="rId135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presProps" Target="presProps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CF2863-6DEA-4FD9-BEB4-0A45036944A5}" type="doc">
      <dgm:prSet loTypeId="urn:microsoft.com/office/officeart/2005/8/layout/hierarchy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26BB8757-87DA-47D3-911C-993E759104C0}">
      <dgm:prSet custT="1"/>
      <dgm:spPr/>
      <dgm:t>
        <a:bodyPr/>
        <a:lstStyle/>
        <a:p>
          <a:pPr algn="ctr" rtl="0"/>
          <a:r>
            <a:rPr lang="it-IT" sz="700" b="1" dirty="0">
              <a:solidFill>
                <a:schemeClr val="tx1"/>
              </a:solidFill>
              <a:latin typeface="+mn-lt"/>
              <a:cs typeface="Aharoni" panose="02010803020104030203" pitchFamily="2" charset="-79"/>
            </a:rPr>
            <a:t>Digital Forensics</a:t>
          </a:r>
        </a:p>
      </dgm:t>
    </dgm:pt>
    <dgm:pt modelId="{88EA1E1C-E461-4919-898B-8FCBEC1A9617}" type="parTrans" cxnId="{A966A50A-DAAB-42F6-AD3F-B2DF09422114}">
      <dgm:prSet/>
      <dgm:spPr/>
      <dgm:t>
        <a:bodyPr/>
        <a:lstStyle/>
        <a:p>
          <a:endParaRPr lang="it-IT" sz="900">
            <a:solidFill>
              <a:schemeClr val="tx1"/>
            </a:solidFill>
          </a:endParaRPr>
        </a:p>
      </dgm:t>
    </dgm:pt>
    <dgm:pt modelId="{D6279CAE-7074-4CB5-9746-9110AFB71BA6}" type="sibTrans" cxnId="{A966A50A-DAAB-42F6-AD3F-B2DF09422114}">
      <dgm:prSet/>
      <dgm:spPr/>
      <dgm:t>
        <a:bodyPr/>
        <a:lstStyle/>
        <a:p>
          <a:endParaRPr lang="it-IT" sz="900">
            <a:solidFill>
              <a:schemeClr val="tx1"/>
            </a:solidFill>
          </a:endParaRPr>
        </a:p>
      </dgm:t>
    </dgm:pt>
    <dgm:pt modelId="{849FF869-019B-4E8B-BF3B-9596740CE133}">
      <dgm:prSet custT="1"/>
      <dgm:spPr/>
      <dgm:t>
        <a:bodyPr/>
        <a:lstStyle/>
        <a:p>
          <a:pPr algn="ctr" rtl="0"/>
          <a:r>
            <a:rPr lang="it-IT" sz="700" b="1" dirty="0">
              <a:solidFill>
                <a:schemeClr val="bg1">
                  <a:lumMod val="65000"/>
                </a:schemeClr>
              </a:solidFill>
              <a:latin typeface="+mn-lt"/>
              <a:cs typeface="Aharoni" panose="02010803020104030203" pitchFamily="2" charset="-79"/>
            </a:rPr>
            <a:t>Computer Forensics</a:t>
          </a:r>
        </a:p>
      </dgm:t>
    </dgm:pt>
    <dgm:pt modelId="{B93FC871-A6AA-4892-B195-B2C9A34B8074}" type="parTrans" cxnId="{D8BC67F4-C05E-4324-9F47-42F6874AD7DD}">
      <dgm:prSet/>
      <dgm:spPr/>
      <dgm:t>
        <a:bodyPr/>
        <a:lstStyle/>
        <a:p>
          <a:endParaRPr lang="it-IT" sz="900">
            <a:solidFill>
              <a:schemeClr val="tx1"/>
            </a:solidFill>
          </a:endParaRPr>
        </a:p>
      </dgm:t>
    </dgm:pt>
    <dgm:pt modelId="{CD8535E6-EC87-4FA5-8B42-6A41DB2E479D}" type="sibTrans" cxnId="{D8BC67F4-C05E-4324-9F47-42F6874AD7DD}">
      <dgm:prSet/>
      <dgm:spPr/>
      <dgm:t>
        <a:bodyPr/>
        <a:lstStyle/>
        <a:p>
          <a:endParaRPr lang="it-IT" sz="900">
            <a:solidFill>
              <a:schemeClr val="tx1"/>
            </a:solidFill>
          </a:endParaRPr>
        </a:p>
      </dgm:t>
    </dgm:pt>
    <dgm:pt modelId="{6E9F7468-26AB-4B4B-A0BD-540F03B41A52}">
      <dgm:prSet custT="1"/>
      <dgm:spPr/>
      <dgm:t>
        <a:bodyPr/>
        <a:lstStyle/>
        <a:p>
          <a:pPr algn="ctr" rtl="0"/>
          <a:r>
            <a:rPr lang="it-IT" sz="700" b="1" dirty="0">
              <a:solidFill>
                <a:schemeClr val="bg1">
                  <a:lumMod val="65000"/>
                </a:schemeClr>
              </a:solidFill>
              <a:latin typeface="+mn-lt"/>
              <a:cs typeface="Aharoni" panose="02010803020104030203" pitchFamily="2" charset="-79"/>
            </a:rPr>
            <a:t>Network Forensics</a:t>
          </a:r>
        </a:p>
      </dgm:t>
    </dgm:pt>
    <dgm:pt modelId="{BBA95C3D-9EA8-4514-9C7A-50FF3BF54EA6}" type="parTrans" cxnId="{0749E2A7-8656-4C5C-A651-15E8BA723439}">
      <dgm:prSet/>
      <dgm:spPr/>
      <dgm:t>
        <a:bodyPr/>
        <a:lstStyle/>
        <a:p>
          <a:endParaRPr lang="it-IT" sz="900">
            <a:solidFill>
              <a:schemeClr val="tx1"/>
            </a:solidFill>
          </a:endParaRPr>
        </a:p>
      </dgm:t>
    </dgm:pt>
    <dgm:pt modelId="{AFEF5108-1B11-47D2-86F9-7A3EF242F12D}" type="sibTrans" cxnId="{0749E2A7-8656-4C5C-A651-15E8BA723439}">
      <dgm:prSet/>
      <dgm:spPr/>
      <dgm:t>
        <a:bodyPr/>
        <a:lstStyle/>
        <a:p>
          <a:endParaRPr lang="it-IT" sz="900">
            <a:solidFill>
              <a:schemeClr val="tx1"/>
            </a:solidFill>
          </a:endParaRPr>
        </a:p>
      </dgm:t>
    </dgm:pt>
    <dgm:pt modelId="{E8EFBD2B-D9C0-429F-B847-F1A975D834C8}">
      <dgm:prSet custT="1"/>
      <dgm:spPr/>
      <dgm:t>
        <a:bodyPr/>
        <a:lstStyle/>
        <a:p>
          <a:pPr algn="ctr" rtl="0"/>
          <a:r>
            <a:rPr lang="it-IT" sz="700" b="1" dirty="0">
              <a:solidFill>
                <a:schemeClr val="tx1"/>
              </a:solidFill>
              <a:latin typeface="+mn-lt"/>
              <a:cs typeface="Aharoni" panose="02010803020104030203" pitchFamily="2" charset="-79"/>
            </a:rPr>
            <a:t>Multimedia</a:t>
          </a:r>
          <a:r>
            <a:rPr lang="it-IT" sz="700" b="1" dirty="0">
              <a:solidFill>
                <a:schemeClr val="bg1">
                  <a:lumMod val="65000"/>
                </a:schemeClr>
              </a:solidFill>
              <a:latin typeface="+mn-lt"/>
              <a:cs typeface="Aharoni" panose="02010803020104030203" pitchFamily="2" charset="-79"/>
            </a:rPr>
            <a:t> </a:t>
          </a:r>
          <a:r>
            <a:rPr lang="it-IT" sz="700" b="1" dirty="0">
              <a:solidFill>
                <a:schemeClr val="tx1"/>
              </a:solidFill>
              <a:latin typeface="+mn-lt"/>
              <a:cs typeface="Aharoni" panose="02010803020104030203" pitchFamily="2" charset="-79"/>
            </a:rPr>
            <a:t>Forensics</a:t>
          </a:r>
        </a:p>
      </dgm:t>
    </dgm:pt>
    <dgm:pt modelId="{E8560D66-6445-43D2-801F-D3E50A5FD072}" type="parTrans" cxnId="{D2FB0719-2F76-48B0-9A46-761976B7384F}">
      <dgm:prSet/>
      <dgm:spPr/>
      <dgm:t>
        <a:bodyPr/>
        <a:lstStyle/>
        <a:p>
          <a:endParaRPr lang="it-IT" sz="900">
            <a:solidFill>
              <a:schemeClr val="tx1"/>
            </a:solidFill>
          </a:endParaRPr>
        </a:p>
      </dgm:t>
    </dgm:pt>
    <dgm:pt modelId="{5F8CBC0B-5B4A-481B-A4E8-D59C693CE15D}" type="sibTrans" cxnId="{D2FB0719-2F76-48B0-9A46-761976B7384F}">
      <dgm:prSet/>
      <dgm:spPr/>
      <dgm:t>
        <a:bodyPr/>
        <a:lstStyle/>
        <a:p>
          <a:endParaRPr lang="it-IT" sz="900">
            <a:solidFill>
              <a:schemeClr val="tx1"/>
            </a:solidFill>
          </a:endParaRPr>
        </a:p>
      </dgm:t>
    </dgm:pt>
    <dgm:pt modelId="{54F13FCB-973E-4703-B602-E903B41DE5C5}">
      <dgm:prSet custT="1"/>
      <dgm:spPr/>
      <dgm:t>
        <a:bodyPr/>
        <a:lstStyle/>
        <a:p>
          <a:pPr algn="ctr" rtl="0"/>
          <a:r>
            <a:rPr lang="it-IT" sz="1000" b="1" dirty="0">
              <a:solidFill>
                <a:schemeClr val="tx1"/>
              </a:solidFill>
              <a:latin typeface="+mn-lt"/>
              <a:cs typeface="Aharoni" panose="02010803020104030203" pitchFamily="2" charset="-79"/>
            </a:rPr>
            <a:t>Image</a:t>
          </a:r>
        </a:p>
      </dgm:t>
    </dgm:pt>
    <dgm:pt modelId="{99753427-0344-4638-8FD8-43E81B1B6C19}" type="parTrans" cxnId="{7888103E-E454-4299-9484-A2FD033AB5D5}">
      <dgm:prSet/>
      <dgm:spPr/>
      <dgm:t>
        <a:bodyPr/>
        <a:lstStyle/>
        <a:p>
          <a:endParaRPr lang="it-IT" sz="900">
            <a:solidFill>
              <a:schemeClr val="tx1"/>
            </a:solidFill>
          </a:endParaRPr>
        </a:p>
      </dgm:t>
    </dgm:pt>
    <dgm:pt modelId="{AC56811E-870A-4064-8BE8-D4726C71C2D1}" type="sibTrans" cxnId="{7888103E-E454-4299-9484-A2FD033AB5D5}">
      <dgm:prSet/>
      <dgm:spPr/>
      <dgm:t>
        <a:bodyPr/>
        <a:lstStyle/>
        <a:p>
          <a:endParaRPr lang="it-IT" sz="900">
            <a:solidFill>
              <a:schemeClr val="tx1"/>
            </a:solidFill>
          </a:endParaRPr>
        </a:p>
      </dgm:t>
    </dgm:pt>
    <dgm:pt modelId="{41AEA665-0470-4C98-BCB2-369894ED6646}">
      <dgm:prSet custT="1"/>
      <dgm:spPr/>
      <dgm:t>
        <a:bodyPr/>
        <a:lstStyle/>
        <a:p>
          <a:pPr algn="ctr" rtl="0"/>
          <a:r>
            <a:rPr lang="it-IT" sz="700" b="1" dirty="0">
              <a:solidFill>
                <a:schemeClr val="bg1">
                  <a:lumMod val="65000"/>
                </a:schemeClr>
              </a:solidFill>
              <a:latin typeface="+mn-lt"/>
              <a:cs typeface="Aharoni" panose="02010803020104030203" pitchFamily="2" charset="-79"/>
            </a:rPr>
            <a:t>Video</a:t>
          </a:r>
        </a:p>
      </dgm:t>
    </dgm:pt>
    <dgm:pt modelId="{DE7E53F5-9E94-4B95-AFD9-63F83B6BECBC}" type="parTrans" cxnId="{919BCFCB-51AD-4234-8BAE-420C3299EC84}">
      <dgm:prSet/>
      <dgm:spPr/>
      <dgm:t>
        <a:bodyPr/>
        <a:lstStyle/>
        <a:p>
          <a:endParaRPr lang="it-IT" sz="900">
            <a:solidFill>
              <a:schemeClr val="tx1"/>
            </a:solidFill>
          </a:endParaRPr>
        </a:p>
      </dgm:t>
    </dgm:pt>
    <dgm:pt modelId="{D069B0EF-1B59-4600-9129-94E2CA7A8D7E}" type="sibTrans" cxnId="{919BCFCB-51AD-4234-8BAE-420C3299EC84}">
      <dgm:prSet/>
      <dgm:spPr/>
      <dgm:t>
        <a:bodyPr/>
        <a:lstStyle/>
        <a:p>
          <a:endParaRPr lang="it-IT" sz="900">
            <a:solidFill>
              <a:schemeClr val="tx1"/>
            </a:solidFill>
          </a:endParaRPr>
        </a:p>
      </dgm:t>
    </dgm:pt>
    <dgm:pt modelId="{61D9A48A-64F0-497B-8B71-1530D1601DF1}">
      <dgm:prSet custT="1"/>
      <dgm:spPr/>
      <dgm:t>
        <a:bodyPr/>
        <a:lstStyle/>
        <a:p>
          <a:pPr algn="ctr" rtl="0"/>
          <a:r>
            <a:rPr lang="it-IT" sz="700" b="1" dirty="0">
              <a:solidFill>
                <a:schemeClr val="bg1">
                  <a:lumMod val="65000"/>
                </a:schemeClr>
              </a:solidFill>
              <a:latin typeface="+mn-lt"/>
              <a:cs typeface="Aharoni" panose="02010803020104030203" pitchFamily="2" charset="-79"/>
            </a:rPr>
            <a:t>Audio</a:t>
          </a:r>
        </a:p>
      </dgm:t>
    </dgm:pt>
    <dgm:pt modelId="{DFCC39C3-4F59-408E-8AB1-E9654999BCC4}" type="parTrans" cxnId="{125F7013-CE73-468C-A463-115285E445E2}">
      <dgm:prSet/>
      <dgm:spPr/>
      <dgm:t>
        <a:bodyPr/>
        <a:lstStyle/>
        <a:p>
          <a:endParaRPr lang="it-IT" sz="900">
            <a:solidFill>
              <a:schemeClr val="tx1"/>
            </a:solidFill>
          </a:endParaRPr>
        </a:p>
      </dgm:t>
    </dgm:pt>
    <dgm:pt modelId="{64E95F21-FF2A-492A-9F85-0E7838272136}" type="sibTrans" cxnId="{125F7013-CE73-468C-A463-115285E445E2}">
      <dgm:prSet/>
      <dgm:spPr/>
      <dgm:t>
        <a:bodyPr/>
        <a:lstStyle/>
        <a:p>
          <a:endParaRPr lang="it-IT" sz="900">
            <a:solidFill>
              <a:schemeClr val="tx1"/>
            </a:solidFill>
          </a:endParaRPr>
        </a:p>
      </dgm:t>
    </dgm:pt>
    <dgm:pt modelId="{F41DB12A-77E2-4A11-B96C-756B4DAD5271}">
      <dgm:prSet custT="1"/>
      <dgm:spPr/>
      <dgm:t>
        <a:bodyPr/>
        <a:lstStyle/>
        <a:p>
          <a:pPr algn="ctr" rtl="0"/>
          <a:r>
            <a:rPr lang="it-IT" sz="900" b="1" dirty="0">
              <a:solidFill>
                <a:srgbClr val="FF0000"/>
              </a:solidFill>
              <a:latin typeface="+mn-lt"/>
              <a:cs typeface="Aharoni" panose="02010803020104030203" pitchFamily="2" charset="-79"/>
            </a:rPr>
            <a:t>Model Identification</a:t>
          </a:r>
        </a:p>
      </dgm:t>
    </dgm:pt>
    <dgm:pt modelId="{FCA463DA-8C74-477D-BE60-41CAC2E01BBA}" type="parTrans" cxnId="{53228CC4-74B0-4BD8-9450-451BFCB109B7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775FC6EE-7DB3-44AC-92B2-C10112D9F7BB}" type="sibTrans" cxnId="{53228CC4-74B0-4BD8-9450-451BFCB109B7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04F7693E-F825-4D9B-9BC3-C21EC735D6BC}">
      <dgm:prSet custT="1"/>
      <dgm:spPr/>
      <dgm:t>
        <a:bodyPr/>
        <a:lstStyle/>
        <a:p>
          <a:pPr algn="ctr" rtl="0"/>
          <a:r>
            <a:rPr lang="it-IT" sz="900" b="1" dirty="0">
              <a:latin typeface="+mn-lt"/>
              <a:cs typeface="Aharoni" panose="02010803020104030203" pitchFamily="2" charset="-79"/>
            </a:rPr>
            <a:t>Forgery detection</a:t>
          </a:r>
        </a:p>
      </dgm:t>
    </dgm:pt>
    <dgm:pt modelId="{4EAB8065-F7EA-439C-BDD9-263F7028B405}" type="parTrans" cxnId="{F2826A9E-DA69-4A0E-B0B8-445673D73B67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339A6C87-C170-4A71-86A3-2ED55CB69E22}" type="sibTrans" cxnId="{F2826A9E-DA69-4A0E-B0B8-445673D73B67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AA5C6762-D0FD-4BA2-998D-4416172C74E0}">
      <dgm:prSet custT="1"/>
      <dgm:spPr/>
      <dgm:t>
        <a:bodyPr/>
        <a:lstStyle/>
        <a:p>
          <a:pPr algn="ctr" rtl="0"/>
          <a:r>
            <a:rPr lang="it-IT" sz="900" b="1" dirty="0">
              <a:solidFill>
                <a:srgbClr val="FF0000"/>
              </a:solidFill>
              <a:latin typeface="+mn-lt"/>
              <a:cs typeface="Aharoni" panose="02010803020104030203" pitchFamily="2" charset="-79"/>
            </a:rPr>
            <a:t>Camera Identification </a:t>
          </a:r>
        </a:p>
      </dgm:t>
    </dgm:pt>
    <dgm:pt modelId="{FDDFD608-866E-4CEF-A652-DC296B22B949}" type="parTrans" cxnId="{FC2BD272-032C-4F3E-8703-8EBEC53A53DA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A4455828-7C91-4792-AC71-0988646B071D}" type="sibTrans" cxnId="{FC2BD272-032C-4F3E-8703-8EBEC53A53DA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DB305AB4-BA99-449E-A631-B445AA02CFA7}">
      <dgm:prSet custT="1"/>
      <dgm:spPr/>
      <dgm:t>
        <a:bodyPr/>
        <a:lstStyle/>
        <a:p>
          <a:pPr algn="ctr" rtl="0"/>
          <a:r>
            <a:rPr lang="it-IT" sz="900" b="1" dirty="0">
              <a:latin typeface="+mn-lt"/>
              <a:cs typeface="Aharoni" panose="02010803020104030203" pitchFamily="2" charset="-79"/>
            </a:rPr>
            <a:t>Forgery Localization</a:t>
          </a:r>
        </a:p>
      </dgm:t>
    </dgm:pt>
    <dgm:pt modelId="{DB15113F-132B-4124-B854-49153808AFA9}" type="parTrans" cxnId="{4A77D27F-506B-48E9-BB89-FC014F57A916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C3E09AF2-9B61-4C39-9FE7-757C115FD250}" type="sibTrans" cxnId="{4A77D27F-506B-48E9-BB89-FC014F57A916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3045CE23-D16B-4E66-AE16-8549FCE56D07}">
      <dgm:prSet custT="1"/>
      <dgm:spPr/>
      <dgm:t>
        <a:bodyPr/>
        <a:lstStyle/>
        <a:p>
          <a:pPr algn="ctr" rtl="0"/>
          <a:r>
            <a:rPr lang="it-IT" sz="1000" b="1" dirty="0">
              <a:solidFill>
                <a:srgbClr val="FF0000"/>
              </a:solidFill>
              <a:latin typeface="+mn-lt"/>
              <a:cs typeface="Aharoni" panose="02010803020104030203" pitchFamily="2" charset="-79"/>
            </a:rPr>
            <a:t>Source Identification</a:t>
          </a:r>
        </a:p>
      </dgm:t>
    </dgm:pt>
    <dgm:pt modelId="{231F5F7C-00C3-4E81-AF1F-31FA8E85D99C}" type="parTrans" cxnId="{D7F59CBE-6F19-4C80-854D-DD28165C62E3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AC653AA2-F936-4B2A-AB27-B2F837DEB257}" type="sibTrans" cxnId="{D7F59CBE-6F19-4C80-854D-DD28165C62E3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9C1989E9-AC95-429D-9DF6-FBCEF63F8405}">
      <dgm:prSet custT="1"/>
      <dgm:spPr/>
      <dgm:t>
        <a:bodyPr/>
        <a:lstStyle/>
        <a:p>
          <a:pPr algn="ctr" rtl="0"/>
          <a:r>
            <a:rPr lang="it-IT" sz="900" b="1" dirty="0">
              <a:solidFill>
                <a:schemeClr val="tx1"/>
              </a:solidFill>
              <a:latin typeface="+mn-lt"/>
              <a:cs typeface="Aharoni" panose="02010803020104030203" pitchFamily="2" charset="-79"/>
            </a:rPr>
            <a:t>Integrity detection</a:t>
          </a:r>
        </a:p>
      </dgm:t>
    </dgm:pt>
    <dgm:pt modelId="{A173C624-CD6C-43CA-8F20-3E4C75A7AABA}" type="parTrans" cxnId="{3F29812E-F35F-4919-A971-6FB194D7FA42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7B62FCB9-B4DB-4A73-AC89-FBD75F1D29C5}" type="sibTrans" cxnId="{3F29812E-F35F-4919-A971-6FB194D7FA42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12DEB9B3-2D3B-471F-9958-2D3040D6C813}">
      <dgm:prSet custT="1"/>
      <dgm:spPr>
        <a:ln>
          <a:solidFill>
            <a:schemeClr val="accent1"/>
          </a:solidFill>
        </a:ln>
      </dgm:spPr>
      <dgm:t>
        <a:bodyPr/>
        <a:lstStyle/>
        <a:p>
          <a:pPr algn="ctr" rtl="0"/>
          <a:r>
            <a:rPr lang="it-IT" sz="900" b="1" dirty="0">
              <a:solidFill>
                <a:srgbClr val="FF0000"/>
              </a:solidFill>
              <a:latin typeface="+mn-lt"/>
              <a:cs typeface="Aharoni" panose="02010803020104030203" pitchFamily="2" charset="-79"/>
            </a:rPr>
            <a:t>Counter Forensics</a:t>
          </a:r>
        </a:p>
      </dgm:t>
    </dgm:pt>
    <dgm:pt modelId="{755CBCE0-3FAF-41C5-BF2B-C0C1F67E0FF9}" type="parTrans" cxnId="{C9716420-5730-425B-8329-4A80F4DA9075}">
      <dgm:prSet/>
      <dgm:spPr/>
      <dgm:t>
        <a:bodyPr/>
        <a:lstStyle/>
        <a:p>
          <a:endParaRPr lang="it-IT"/>
        </a:p>
      </dgm:t>
    </dgm:pt>
    <dgm:pt modelId="{E6334A43-8289-428E-A01B-08E398DBA438}" type="sibTrans" cxnId="{C9716420-5730-425B-8329-4A80F4DA9075}">
      <dgm:prSet/>
      <dgm:spPr/>
      <dgm:t>
        <a:bodyPr/>
        <a:lstStyle/>
        <a:p>
          <a:endParaRPr lang="it-IT"/>
        </a:p>
      </dgm:t>
    </dgm:pt>
    <dgm:pt modelId="{CFE30223-0433-48E3-9E0A-72D0F3B9A236}">
      <dgm:prSet custT="1"/>
      <dgm:spPr/>
      <dgm:t>
        <a:bodyPr/>
        <a:lstStyle/>
        <a:p>
          <a:pPr algn="ctr" rtl="0"/>
          <a:r>
            <a:rPr lang="en-US" sz="1000" b="1" noProof="0" dirty="0">
              <a:solidFill>
                <a:schemeClr val="tx1"/>
              </a:solidFill>
              <a:latin typeface="+mn-lt"/>
              <a:cs typeface="Aharoni" panose="02010803020104030203" pitchFamily="2" charset="-79"/>
            </a:rPr>
            <a:t>Device  class Identification</a:t>
          </a:r>
        </a:p>
      </dgm:t>
    </dgm:pt>
    <dgm:pt modelId="{8F680CAE-7192-4B94-885D-01F68B81AA01}" type="parTrans" cxnId="{418C84A3-3D2C-4FE0-879C-86412BB20FAA}">
      <dgm:prSet/>
      <dgm:spPr/>
      <dgm:t>
        <a:bodyPr/>
        <a:lstStyle/>
        <a:p>
          <a:endParaRPr lang="it-IT"/>
        </a:p>
      </dgm:t>
    </dgm:pt>
    <dgm:pt modelId="{880F9477-E937-4266-A3F4-4841B4353ECB}" type="sibTrans" cxnId="{418C84A3-3D2C-4FE0-879C-86412BB20FAA}">
      <dgm:prSet/>
      <dgm:spPr/>
      <dgm:t>
        <a:bodyPr/>
        <a:lstStyle/>
        <a:p>
          <a:endParaRPr lang="it-IT"/>
        </a:p>
      </dgm:t>
    </dgm:pt>
    <dgm:pt modelId="{57E20AAE-A6A0-4B38-970A-E0E0D984FCC4}" type="pres">
      <dgm:prSet presAssocID="{25CF2863-6DEA-4FD9-BEB4-0A45036944A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CF82573-87D7-4DBC-96C2-086BD9FE41E5}" type="pres">
      <dgm:prSet presAssocID="{26BB8757-87DA-47D3-911C-993E759104C0}" presName="hierRoot1" presStyleCnt="0"/>
      <dgm:spPr/>
    </dgm:pt>
    <dgm:pt modelId="{963767FC-E64D-47B1-80B5-611B261E6A29}" type="pres">
      <dgm:prSet presAssocID="{26BB8757-87DA-47D3-911C-993E759104C0}" presName="composite" presStyleCnt="0"/>
      <dgm:spPr/>
    </dgm:pt>
    <dgm:pt modelId="{F68BE960-5648-420B-9913-26F61568B37A}" type="pres">
      <dgm:prSet presAssocID="{26BB8757-87DA-47D3-911C-993E759104C0}" presName="background" presStyleLbl="node0" presStyleIdx="0" presStyleCnt="1"/>
      <dgm:spPr/>
    </dgm:pt>
    <dgm:pt modelId="{4792DF4D-EEB0-4215-AEFC-A0541F720050}" type="pres">
      <dgm:prSet presAssocID="{26BB8757-87DA-47D3-911C-993E759104C0}" presName="text" presStyleLbl="fgAcc0" presStyleIdx="0" presStyleCnt="1" custLinFactNeighborX="4069" custLinFactNeighborY="-16760">
        <dgm:presLayoutVars>
          <dgm:chPref val="3"/>
        </dgm:presLayoutVars>
      </dgm:prSet>
      <dgm:spPr/>
    </dgm:pt>
    <dgm:pt modelId="{01933E77-FF3F-4FF9-93EA-64A2F6574938}" type="pres">
      <dgm:prSet presAssocID="{26BB8757-87DA-47D3-911C-993E759104C0}" presName="hierChild2" presStyleCnt="0"/>
      <dgm:spPr/>
    </dgm:pt>
    <dgm:pt modelId="{3D30E377-D329-4145-9F04-9B878BA4E9F9}" type="pres">
      <dgm:prSet presAssocID="{B93FC871-A6AA-4892-B195-B2C9A34B8074}" presName="Name10" presStyleLbl="parChTrans1D2" presStyleIdx="0" presStyleCnt="3"/>
      <dgm:spPr/>
    </dgm:pt>
    <dgm:pt modelId="{B2CFEB5F-E6D3-4EF5-9705-40752A1858C6}" type="pres">
      <dgm:prSet presAssocID="{849FF869-019B-4E8B-BF3B-9596740CE133}" presName="hierRoot2" presStyleCnt="0"/>
      <dgm:spPr/>
    </dgm:pt>
    <dgm:pt modelId="{2F7797C9-FC4E-49B5-8A07-3BBE3931A3E2}" type="pres">
      <dgm:prSet presAssocID="{849FF869-019B-4E8B-BF3B-9596740CE133}" presName="composite2" presStyleCnt="0"/>
      <dgm:spPr/>
    </dgm:pt>
    <dgm:pt modelId="{0DB3AB99-CCE3-46E8-9DBD-FFBF159C82A1}" type="pres">
      <dgm:prSet presAssocID="{849FF869-019B-4E8B-BF3B-9596740CE133}" presName="background2" presStyleLbl="node2" presStyleIdx="0" presStyleCnt="3"/>
      <dgm:spPr/>
    </dgm:pt>
    <dgm:pt modelId="{67F93021-391D-4BD5-8767-BFFDB5289614}" type="pres">
      <dgm:prSet presAssocID="{849FF869-019B-4E8B-BF3B-9596740CE133}" presName="text2" presStyleLbl="fgAcc2" presStyleIdx="0" presStyleCnt="3">
        <dgm:presLayoutVars>
          <dgm:chPref val="3"/>
        </dgm:presLayoutVars>
      </dgm:prSet>
      <dgm:spPr/>
    </dgm:pt>
    <dgm:pt modelId="{0F202E78-1CB5-409A-8138-06A8AD1C8691}" type="pres">
      <dgm:prSet presAssocID="{849FF869-019B-4E8B-BF3B-9596740CE133}" presName="hierChild3" presStyleCnt="0"/>
      <dgm:spPr/>
    </dgm:pt>
    <dgm:pt modelId="{BDE384FB-DB78-47A1-AC3B-615B84340CDB}" type="pres">
      <dgm:prSet presAssocID="{BBA95C3D-9EA8-4514-9C7A-50FF3BF54EA6}" presName="Name10" presStyleLbl="parChTrans1D2" presStyleIdx="1" presStyleCnt="3"/>
      <dgm:spPr/>
    </dgm:pt>
    <dgm:pt modelId="{A87B72EB-E656-4529-8A0B-9D1D9BF5C55E}" type="pres">
      <dgm:prSet presAssocID="{6E9F7468-26AB-4B4B-A0BD-540F03B41A52}" presName="hierRoot2" presStyleCnt="0"/>
      <dgm:spPr/>
    </dgm:pt>
    <dgm:pt modelId="{8BA18A73-D961-4EF4-9EBD-98B632F6091B}" type="pres">
      <dgm:prSet presAssocID="{6E9F7468-26AB-4B4B-A0BD-540F03B41A52}" presName="composite2" presStyleCnt="0"/>
      <dgm:spPr/>
    </dgm:pt>
    <dgm:pt modelId="{4884B255-1532-4D2E-A068-36AEEB9A541A}" type="pres">
      <dgm:prSet presAssocID="{6E9F7468-26AB-4B4B-A0BD-540F03B41A52}" presName="background2" presStyleLbl="node2" presStyleIdx="1" presStyleCnt="3"/>
      <dgm:spPr/>
    </dgm:pt>
    <dgm:pt modelId="{5CEC4785-FD72-4B34-8769-94F5BBC3198B}" type="pres">
      <dgm:prSet presAssocID="{6E9F7468-26AB-4B4B-A0BD-540F03B41A52}" presName="text2" presStyleLbl="fgAcc2" presStyleIdx="1" presStyleCnt="3">
        <dgm:presLayoutVars>
          <dgm:chPref val="3"/>
        </dgm:presLayoutVars>
      </dgm:prSet>
      <dgm:spPr/>
    </dgm:pt>
    <dgm:pt modelId="{5D94EA3D-3252-4E79-9F93-31EE1797B11A}" type="pres">
      <dgm:prSet presAssocID="{6E9F7468-26AB-4B4B-A0BD-540F03B41A52}" presName="hierChild3" presStyleCnt="0"/>
      <dgm:spPr/>
    </dgm:pt>
    <dgm:pt modelId="{5834C7C4-6548-40A2-9CE7-5353B147BFD3}" type="pres">
      <dgm:prSet presAssocID="{E8560D66-6445-43D2-801F-D3E50A5FD072}" presName="Name10" presStyleLbl="parChTrans1D2" presStyleIdx="2" presStyleCnt="3"/>
      <dgm:spPr/>
    </dgm:pt>
    <dgm:pt modelId="{DF6DAC69-E53F-42B0-A6E7-BE49356541B1}" type="pres">
      <dgm:prSet presAssocID="{E8EFBD2B-D9C0-429F-B847-F1A975D834C8}" presName="hierRoot2" presStyleCnt="0"/>
      <dgm:spPr/>
    </dgm:pt>
    <dgm:pt modelId="{D9E9ADFE-A9F7-4340-A0A2-C51B390DD7D5}" type="pres">
      <dgm:prSet presAssocID="{E8EFBD2B-D9C0-429F-B847-F1A975D834C8}" presName="composite2" presStyleCnt="0"/>
      <dgm:spPr/>
    </dgm:pt>
    <dgm:pt modelId="{63A29BCD-57BB-4062-9604-BDC91DA8B205}" type="pres">
      <dgm:prSet presAssocID="{E8EFBD2B-D9C0-429F-B847-F1A975D834C8}" presName="background2" presStyleLbl="node2" presStyleIdx="2" presStyleCnt="3"/>
      <dgm:spPr/>
    </dgm:pt>
    <dgm:pt modelId="{B0760B23-BD9B-4651-82C7-2FEFC6CD66CD}" type="pres">
      <dgm:prSet presAssocID="{E8EFBD2B-D9C0-429F-B847-F1A975D834C8}" presName="text2" presStyleLbl="fgAcc2" presStyleIdx="2" presStyleCnt="3">
        <dgm:presLayoutVars>
          <dgm:chPref val="3"/>
        </dgm:presLayoutVars>
      </dgm:prSet>
      <dgm:spPr/>
    </dgm:pt>
    <dgm:pt modelId="{EA535E65-99E4-4731-8B6B-4D416B4338EC}" type="pres">
      <dgm:prSet presAssocID="{E8EFBD2B-D9C0-429F-B847-F1A975D834C8}" presName="hierChild3" presStyleCnt="0"/>
      <dgm:spPr/>
    </dgm:pt>
    <dgm:pt modelId="{D1106EF4-4EB9-4013-87DE-A5BEAB5EABB8}" type="pres">
      <dgm:prSet presAssocID="{99753427-0344-4638-8FD8-43E81B1B6C19}" presName="Name17" presStyleLbl="parChTrans1D3" presStyleIdx="0" presStyleCnt="3"/>
      <dgm:spPr/>
    </dgm:pt>
    <dgm:pt modelId="{A566DD87-D897-4DAA-9C86-333E9A926CA6}" type="pres">
      <dgm:prSet presAssocID="{54F13FCB-973E-4703-B602-E903B41DE5C5}" presName="hierRoot3" presStyleCnt="0"/>
      <dgm:spPr/>
    </dgm:pt>
    <dgm:pt modelId="{BA2DA2DD-D2FC-414B-8BF1-BDC66C5A696F}" type="pres">
      <dgm:prSet presAssocID="{54F13FCB-973E-4703-B602-E903B41DE5C5}" presName="composite3" presStyleCnt="0"/>
      <dgm:spPr/>
    </dgm:pt>
    <dgm:pt modelId="{C69D0536-3AC3-4E42-A93C-ED3792800957}" type="pres">
      <dgm:prSet presAssocID="{54F13FCB-973E-4703-B602-E903B41DE5C5}" presName="background3" presStyleLbl="node3" presStyleIdx="0" presStyleCnt="3"/>
      <dgm:spPr/>
    </dgm:pt>
    <dgm:pt modelId="{670CF0BC-05AF-46BD-ABF8-9F84D5A21AF6}" type="pres">
      <dgm:prSet presAssocID="{54F13FCB-973E-4703-B602-E903B41DE5C5}" presName="text3" presStyleLbl="fgAcc3" presStyleIdx="0" presStyleCnt="3">
        <dgm:presLayoutVars>
          <dgm:chPref val="3"/>
        </dgm:presLayoutVars>
      </dgm:prSet>
      <dgm:spPr/>
    </dgm:pt>
    <dgm:pt modelId="{C564CD75-25B6-4A91-8142-6BE67A10A957}" type="pres">
      <dgm:prSet presAssocID="{54F13FCB-973E-4703-B602-E903B41DE5C5}" presName="hierChild4" presStyleCnt="0"/>
      <dgm:spPr/>
    </dgm:pt>
    <dgm:pt modelId="{5C71EBC5-4648-4EC1-A933-DE4D598370C2}" type="pres">
      <dgm:prSet presAssocID="{231F5F7C-00C3-4E81-AF1F-31FA8E85D99C}" presName="Name23" presStyleLbl="parChTrans1D4" presStyleIdx="0" presStyleCnt="8"/>
      <dgm:spPr/>
    </dgm:pt>
    <dgm:pt modelId="{A9CF2BF6-ADDA-4868-A1D0-64A94126A7E4}" type="pres">
      <dgm:prSet presAssocID="{3045CE23-D16B-4E66-AE16-8549FCE56D07}" presName="hierRoot4" presStyleCnt="0"/>
      <dgm:spPr/>
    </dgm:pt>
    <dgm:pt modelId="{6B17D700-E46B-4808-8697-C94AC7ECF492}" type="pres">
      <dgm:prSet presAssocID="{3045CE23-D16B-4E66-AE16-8549FCE56D07}" presName="composite4" presStyleCnt="0"/>
      <dgm:spPr/>
    </dgm:pt>
    <dgm:pt modelId="{F77103D6-E35A-45AD-93EB-F2797458C9D6}" type="pres">
      <dgm:prSet presAssocID="{3045CE23-D16B-4E66-AE16-8549FCE56D07}" presName="background4" presStyleLbl="node4" presStyleIdx="0" presStyleCnt="8"/>
      <dgm:spPr/>
    </dgm:pt>
    <dgm:pt modelId="{91BF84F8-A4AD-44D6-84E7-8A86776D7F4D}" type="pres">
      <dgm:prSet presAssocID="{3045CE23-D16B-4E66-AE16-8549FCE56D07}" presName="text4" presStyleLbl="fgAcc4" presStyleIdx="0" presStyleCnt="8" custScaleX="132173" custLinFactNeighborX="11635" custLinFactNeighborY="-405">
        <dgm:presLayoutVars>
          <dgm:chPref val="3"/>
        </dgm:presLayoutVars>
      </dgm:prSet>
      <dgm:spPr/>
    </dgm:pt>
    <dgm:pt modelId="{53B1C66B-09F8-460E-979F-9002CC5AEDEE}" type="pres">
      <dgm:prSet presAssocID="{3045CE23-D16B-4E66-AE16-8549FCE56D07}" presName="hierChild5" presStyleCnt="0"/>
      <dgm:spPr/>
    </dgm:pt>
    <dgm:pt modelId="{B2DCD399-DFA6-4559-920B-8B59D49D93CC}" type="pres">
      <dgm:prSet presAssocID="{8F680CAE-7192-4B94-885D-01F68B81AA01}" presName="Name23" presStyleLbl="parChTrans1D4" presStyleIdx="1" presStyleCnt="8"/>
      <dgm:spPr/>
    </dgm:pt>
    <dgm:pt modelId="{8EA01F25-4A57-4313-97A3-DCA79992E4A1}" type="pres">
      <dgm:prSet presAssocID="{CFE30223-0433-48E3-9E0A-72D0F3B9A236}" presName="hierRoot4" presStyleCnt="0"/>
      <dgm:spPr/>
    </dgm:pt>
    <dgm:pt modelId="{657FDF50-63EB-4B4E-B139-D9596A33D9A4}" type="pres">
      <dgm:prSet presAssocID="{CFE30223-0433-48E3-9E0A-72D0F3B9A236}" presName="composite4" presStyleCnt="0"/>
      <dgm:spPr/>
    </dgm:pt>
    <dgm:pt modelId="{287B4E6C-6DE9-477E-9034-F143246A2A5E}" type="pres">
      <dgm:prSet presAssocID="{CFE30223-0433-48E3-9E0A-72D0F3B9A236}" presName="background4" presStyleLbl="node4" presStyleIdx="1" presStyleCnt="8"/>
      <dgm:spPr/>
    </dgm:pt>
    <dgm:pt modelId="{2ED1EC24-FC8E-474B-B73B-7794B57282C2}" type="pres">
      <dgm:prSet presAssocID="{CFE30223-0433-48E3-9E0A-72D0F3B9A236}" presName="text4" presStyleLbl="fgAcc4" presStyleIdx="1" presStyleCnt="8" custScaleX="142598" custLinFactX="-27746" custLinFactNeighborX="-100000">
        <dgm:presLayoutVars>
          <dgm:chPref val="3"/>
        </dgm:presLayoutVars>
      </dgm:prSet>
      <dgm:spPr/>
    </dgm:pt>
    <dgm:pt modelId="{D18C6364-303D-4BEA-B0EE-6C02BC7A6128}" type="pres">
      <dgm:prSet presAssocID="{CFE30223-0433-48E3-9E0A-72D0F3B9A236}" presName="hierChild5" presStyleCnt="0"/>
      <dgm:spPr/>
    </dgm:pt>
    <dgm:pt modelId="{17754DD5-C78D-45C3-A745-03EDD82EE4C3}" type="pres">
      <dgm:prSet presAssocID="{FCA463DA-8C74-477D-BE60-41CAC2E01BBA}" presName="Name23" presStyleLbl="parChTrans1D4" presStyleIdx="2" presStyleCnt="8"/>
      <dgm:spPr/>
    </dgm:pt>
    <dgm:pt modelId="{4E38F348-4D4D-42DB-8B9E-FF35998A266B}" type="pres">
      <dgm:prSet presAssocID="{F41DB12A-77E2-4A11-B96C-756B4DAD5271}" presName="hierRoot4" presStyleCnt="0"/>
      <dgm:spPr/>
    </dgm:pt>
    <dgm:pt modelId="{06234098-22CC-426B-B770-872CDD4D85FC}" type="pres">
      <dgm:prSet presAssocID="{F41DB12A-77E2-4A11-B96C-756B4DAD5271}" presName="composite4" presStyleCnt="0"/>
      <dgm:spPr/>
    </dgm:pt>
    <dgm:pt modelId="{D89769CE-36F5-46DB-8539-C045CA18AE88}" type="pres">
      <dgm:prSet presAssocID="{F41DB12A-77E2-4A11-B96C-756B4DAD5271}" presName="background4" presStyleLbl="node4" presStyleIdx="2" presStyleCnt="8"/>
      <dgm:spPr/>
    </dgm:pt>
    <dgm:pt modelId="{3930B60F-7107-4861-AEF0-22BF96E8B416}" type="pres">
      <dgm:prSet presAssocID="{F41DB12A-77E2-4A11-B96C-756B4DAD5271}" presName="text4" presStyleLbl="fgAcc4" presStyleIdx="2" presStyleCnt="8" custScaleX="127342" custLinFactNeighborX="-17229" custLinFactNeighborY="4693">
        <dgm:presLayoutVars>
          <dgm:chPref val="3"/>
        </dgm:presLayoutVars>
      </dgm:prSet>
      <dgm:spPr/>
    </dgm:pt>
    <dgm:pt modelId="{13F0AD5D-85F0-4BCC-A15C-4B4F163BC9F9}" type="pres">
      <dgm:prSet presAssocID="{F41DB12A-77E2-4A11-B96C-756B4DAD5271}" presName="hierChild5" presStyleCnt="0"/>
      <dgm:spPr/>
    </dgm:pt>
    <dgm:pt modelId="{0529CE46-3B3D-41F6-8CEC-1DA4BDB32734}" type="pres">
      <dgm:prSet presAssocID="{FDDFD608-866E-4CEF-A652-DC296B22B949}" presName="Name23" presStyleLbl="parChTrans1D4" presStyleIdx="3" presStyleCnt="8"/>
      <dgm:spPr/>
    </dgm:pt>
    <dgm:pt modelId="{2A363EFC-9535-4F73-975D-0247FD487A43}" type="pres">
      <dgm:prSet presAssocID="{AA5C6762-D0FD-4BA2-998D-4416172C74E0}" presName="hierRoot4" presStyleCnt="0"/>
      <dgm:spPr/>
    </dgm:pt>
    <dgm:pt modelId="{764CEEBC-31DF-4418-8967-FBB9AB6584CE}" type="pres">
      <dgm:prSet presAssocID="{AA5C6762-D0FD-4BA2-998D-4416172C74E0}" presName="composite4" presStyleCnt="0"/>
      <dgm:spPr/>
    </dgm:pt>
    <dgm:pt modelId="{379185CB-A436-4A62-88DA-0EFB4453C5D0}" type="pres">
      <dgm:prSet presAssocID="{AA5C6762-D0FD-4BA2-998D-4416172C74E0}" presName="background4" presStyleLbl="node4" presStyleIdx="3" presStyleCnt="8"/>
      <dgm:spPr/>
    </dgm:pt>
    <dgm:pt modelId="{0F45074A-5FBB-4374-9EBE-FF0DE147E936}" type="pres">
      <dgm:prSet presAssocID="{AA5C6762-D0FD-4BA2-998D-4416172C74E0}" presName="text4" presStyleLbl="fgAcc4" presStyleIdx="3" presStyleCnt="8" custScaleX="127776" custLinFactNeighborX="-15014" custLinFactNeighborY="124">
        <dgm:presLayoutVars>
          <dgm:chPref val="3"/>
        </dgm:presLayoutVars>
      </dgm:prSet>
      <dgm:spPr/>
    </dgm:pt>
    <dgm:pt modelId="{1D2C447B-4F39-4A8A-8D00-B5E5D17D4B49}" type="pres">
      <dgm:prSet presAssocID="{AA5C6762-D0FD-4BA2-998D-4416172C74E0}" presName="hierChild5" presStyleCnt="0"/>
      <dgm:spPr/>
    </dgm:pt>
    <dgm:pt modelId="{47F3A445-95DC-4EC3-8BC7-35509329113F}" type="pres">
      <dgm:prSet presAssocID="{A173C624-CD6C-43CA-8F20-3E4C75A7AABA}" presName="Name23" presStyleLbl="parChTrans1D4" presStyleIdx="4" presStyleCnt="8"/>
      <dgm:spPr/>
    </dgm:pt>
    <dgm:pt modelId="{DC6406BE-51DF-4F3B-9111-C72D9E37B834}" type="pres">
      <dgm:prSet presAssocID="{9C1989E9-AC95-429D-9DF6-FBCEF63F8405}" presName="hierRoot4" presStyleCnt="0"/>
      <dgm:spPr/>
    </dgm:pt>
    <dgm:pt modelId="{EF06CB16-51F7-4EC1-80E4-BE5B0845FFD2}" type="pres">
      <dgm:prSet presAssocID="{9C1989E9-AC95-429D-9DF6-FBCEF63F8405}" presName="composite4" presStyleCnt="0"/>
      <dgm:spPr/>
    </dgm:pt>
    <dgm:pt modelId="{FCEE44F1-82EF-4A99-8F20-14DBB104763F}" type="pres">
      <dgm:prSet presAssocID="{9C1989E9-AC95-429D-9DF6-FBCEF63F8405}" presName="background4" presStyleLbl="node4" presStyleIdx="4" presStyleCnt="8"/>
      <dgm:spPr/>
    </dgm:pt>
    <dgm:pt modelId="{ECAAAF49-6D63-412A-8F16-5CCFE34CEB7E}" type="pres">
      <dgm:prSet presAssocID="{9C1989E9-AC95-429D-9DF6-FBCEF63F8405}" presName="text4" presStyleLbl="fgAcc4" presStyleIdx="4" presStyleCnt="8" custLinFactX="8788" custLinFactNeighborX="100000" custLinFactNeighborY="-1152">
        <dgm:presLayoutVars>
          <dgm:chPref val="3"/>
        </dgm:presLayoutVars>
      </dgm:prSet>
      <dgm:spPr/>
    </dgm:pt>
    <dgm:pt modelId="{04CEBC28-FBB0-4902-AA36-8FB5C0C795E7}" type="pres">
      <dgm:prSet presAssocID="{9C1989E9-AC95-429D-9DF6-FBCEF63F8405}" presName="hierChild5" presStyleCnt="0"/>
      <dgm:spPr/>
    </dgm:pt>
    <dgm:pt modelId="{2C7126C4-212E-476B-B59E-46463E9E91C5}" type="pres">
      <dgm:prSet presAssocID="{4EAB8065-F7EA-439C-BDD9-263F7028B405}" presName="Name23" presStyleLbl="parChTrans1D4" presStyleIdx="5" presStyleCnt="8"/>
      <dgm:spPr/>
    </dgm:pt>
    <dgm:pt modelId="{B03C19C9-F1E1-4A88-8AAF-9548301EE9EB}" type="pres">
      <dgm:prSet presAssocID="{04F7693E-F825-4D9B-9BC3-C21EC735D6BC}" presName="hierRoot4" presStyleCnt="0"/>
      <dgm:spPr/>
    </dgm:pt>
    <dgm:pt modelId="{DD7E0F33-448D-48EE-8B12-BA072A6E22F6}" type="pres">
      <dgm:prSet presAssocID="{04F7693E-F825-4D9B-9BC3-C21EC735D6BC}" presName="composite4" presStyleCnt="0"/>
      <dgm:spPr/>
    </dgm:pt>
    <dgm:pt modelId="{BA6E4C5E-7163-45A5-937A-4927E36A9246}" type="pres">
      <dgm:prSet presAssocID="{04F7693E-F825-4D9B-9BC3-C21EC735D6BC}" presName="background4" presStyleLbl="node4" presStyleIdx="5" presStyleCnt="8"/>
      <dgm:spPr/>
    </dgm:pt>
    <dgm:pt modelId="{B1AE3C01-E4C3-4CAE-A7FE-70B36FF1BFFA}" type="pres">
      <dgm:prSet presAssocID="{04F7693E-F825-4D9B-9BC3-C21EC735D6BC}" presName="text4" presStyleLbl="fgAcc4" presStyleIdx="5" presStyleCnt="8" custLinFactNeighborX="77334" custLinFactNeighborY="124">
        <dgm:presLayoutVars>
          <dgm:chPref val="3"/>
        </dgm:presLayoutVars>
      </dgm:prSet>
      <dgm:spPr/>
    </dgm:pt>
    <dgm:pt modelId="{1638CF53-E523-48DC-BAE5-7333B6F50711}" type="pres">
      <dgm:prSet presAssocID="{04F7693E-F825-4D9B-9BC3-C21EC735D6BC}" presName="hierChild5" presStyleCnt="0"/>
      <dgm:spPr/>
    </dgm:pt>
    <dgm:pt modelId="{862C7F1C-8B57-4D72-AE8E-8CBC04F9F484}" type="pres">
      <dgm:prSet presAssocID="{DB15113F-132B-4124-B854-49153808AFA9}" presName="Name23" presStyleLbl="parChTrans1D4" presStyleIdx="6" presStyleCnt="8"/>
      <dgm:spPr/>
    </dgm:pt>
    <dgm:pt modelId="{851E0C66-B0B8-47C4-9415-579FE9EA3B41}" type="pres">
      <dgm:prSet presAssocID="{DB305AB4-BA99-449E-A631-B445AA02CFA7}" presName="hierRoot4" presStyleCnt="0"/>
      <dgm:spPr/>
    </dgm:pt>
    <dgm:pt modelId="{82215C5B-D2A8-4AEF-A8C0-840AF376ADF2}" type="pres">
      <dgm:prSet presAssocID="{DB305AB4-BA99-449E-A631-B445AA02CFA7}" presName="composite4" presStyleCnt="0"/>
      <dgm:spPr/>
    </dgm:pt>
    <dgm:pt modelId="{797BC6BC-40E5-4564-9B07-B2E77495B813}" type="pres">
      <dgm:prSet presAssocID="{DB305AB4-BA99-449E-A631-B445AA02CFA7}" presName="background4" presStyleLbl="node4" presStyleIdx="6" presStyleCnt="8"/>
      <dgm:spPr/>
    </dgm:pt>
    <dgm:pt modelId="{EDB61F67-5053-4E53-8D16-3972E38A13A2}" type="pres">
      <dgm:prSet presAssocID="{DB305AB4-BA99-449E-A631-B445AA02CFA7}" presName="text4" presStyleLbl="fgAcc4" presStyleIdx="6" presStyleCnt="8" custScaleX="135086" custLinFactX="1974" custLinFactNeighborX="100000" custLinFactNeighborY="124">
        <dgm:presLayoutVars>
          <dgm:chPref val="3"/>
        </dgm:presLayoutVars>
      </dgm:prSet>
      <dgm:spPr/>
    </dgm:pt>
    <dgm:pt modelId="{BD42B4C6-5530-4E53-A374-F9D2A032B671}" type="pres">
      <dgm:prSet presAssocID="{DB305AB4-BA99-449E-A631-B445AA02CFA7}" presName="hierChild5" presStyleCnt="0"/>
      <dgm:spPr/>
    </dgm:pt>
    <dgm:pt modelId="{F2E92C6F-21F6-4D7D-9C0E-1DBBEF2C814C}" type="pres">
      <dgm:prSet presAssocID="{755CBCE0-3FAF-41C5-BF2B-C0C1F67E0FF9}" presName="Name23" presStyleLbl="parChTrans1D4" presStyleIdx="7" presStyleCnt="8"/>
      <dgm:spPr/>
    </dgm:pt>
    <dgm:pt modelId="{47ACF9E7-6585-4B41-A108-299F07538C5B}" type="pres">
      <dgm:prSet presAssocID="{12DEB9B3-2D3B-471F-9958-2D3040D6C813}" presName="hierRoot4" presStyleCnt="0"/>
      <dgm:spPr/>
    </dgm:pt>
    <dgm:pt modelId="{FD679E5F-1790-4C4A-B59D-8E47D9A7CF8A}" type="pres">
      <dgm:prSet presAssocID="{12DEB9B3-2D3B-471F-9958-2D3040D6C813}" presName="composite4" presStyleCnt="0"/>
      <dgm:spPr/>
    </dgm:pt>
    <dgm:pt modelId="{90A97159-3CBB-4315-AA2E-96631666E03C}" type="pres">
      <dgm:prSet presAssocID="{12DEB9B3-2D3B-471F-9958-2D3040D6C813}" presName="background4" presStyleLbl="node4" presStyleIdx="7" presStyleCnt="8"/>
      <dgm:spPr/>
    </dgm:pt>
    <dgm:pt modelId="{6F18256B-FD7F-4367-B353-B23E2AC95F0F}" type="pres">
      <dgm:prSet presAssocID="{12DEB9B3-2D3B-471F-9958-2D3040D6C813}" presName="text4" presStyleLbl="fgAcc4" presStyleIdx="7" presStyleCnt="8" custScaleX="144084" custLinFactX="-100000" custLinFactNeighborX="-154655" custLinFactNeighborY="88">
        <dgm:presLayoutVars>
          <dgm:chPref val="3"/>
        </dgm:presLayoutVars>
      </dgm:prSet>
      <dgm:spPr/>
    </dgm:pt>
    <dgm:pt modelId="{98EAA1ED-B80E-4E9C-9FCD-B0ADEF0D0A62}" type="pres">
      <dgm:prSet presAssocID="{12DEB9B3-2D3B-471F-9958-2D3040D6C813}" presName="hierChild5" presStyleCnt="0"/>
      <dgm:spPr/>
    </dgm:pt>
    <dgm:pt modelId="{01408EE1-F9AE-45FD-86BC-C3DAF0293850}" type="pres">
      <dgm:prSet presAssocID="{DE7E53F5-9E94-4B95-AFD9-63F83B6BECBC}" presName="Name17" presStyleLbl="parChTrans1D3" presStyleIdx="1" presStyleCnt="3"/>
      <dgm:spPr/>
    </dgm:pt>
    <dgm:pt modelId="{83B22EF0-0A2C-4B9C-8197-288147C73C22}" type="pres">
      <dgm:prSet presAssocID="{41AEA665-0470-4C98-BCB2-369894ED6646}" presName="hierRoot3" presStyleCnt="0"/>
      <dgm:spPr/>
    </dgm:pt>
    <dgm:pt modelId="{8893043C-2F48-4AAC-ACF6-7F74BCCF5BB4}" type="pres">
      <dgm:prSet presAssocID="{41AEA665-0470-4C98-BCB2-369894ED6646}" presName="composite3" presStyleCnt="0"/>
      <dgm:spPr/>
    </dgm:pt>
    <dgm:pt modelId="{AA8EDE9E-A720-4C75-BA68-5F84977CE408}" type="pres">
      <dgm:prSet presAssocID="{41AEA665-0470-4C98-BCB2-369894ED6646}" presName="background3" presStyleLbl="node3" presStyleIdx="1" presStyleCnt="3"/>
      <dgm:spPr/>
    </dgm:pt>
    <dgm:pt modelId="{ED633AFB-619B-480C-AE03-A1AD81769245}" type="pres">
      <dgm:prSet presAssocID="{41AEA665-0470-4C98-BCB2-369894ED6646}" presName="text3" presStyleLbl="fgAcc3" presStyleIdx="1" presStyleCnt="3">
        <dgm:presLayoutVars>
          <dgm:chPref val="3"/>
        </dgm:presLayoutVars>
      </dgm:prSet>
      <dgm:spPr/>
    </dgm:pt>
    <dgm:pt modelId="{B045CB8A-C186-4930-98C9-B52BDD97FBB0}" type="pres">
      <dgm:prSet presAssocID="{41AEA665-0470-4C98-BCB2-369894ED6646}" presName="hierChild4" presStyleCnt="0"/>
      <dgm:spPr/>
    </dgm:pt>
    <dgm:pt modelId="{F2C214D4-AFF4-4B14-AEC7-D693B1A2E44C}" type="pres">
      <dgm:prSet presAssocID="{DFCC39C3-4F59-408E-8AB1-E9654999BCC4}" presName="Name17" presStyleLbl="parChTrans1D3" presStyleIdx="2" presStyleCnt="3"/>
      <dgm:spPr/>
    </dgm:pt>
    <dgm:pt modelId="{B4E12ED7-44C0-4372-AE3D-1761BBDFFA1A}" type="pres">
      <dgm:prSet presAssocID="{61D9A48A-64F0-497B-8B71-1530D1601DF1}" presName="hierRoot3" presStyleCnt="0"/>
      <dgm:spPr/>
    </dgm:pt>
    <dgm:pt modelId="{A0A20674-89C1-4D3E-BB75-2A6C1A4D2D2F}" type="pres">
      <dgm:prSet presAssocID="{61D9A48A-64F0-497B-8B71-1530D1601DF1}" presName="composite3" presStyleCnt="0"/>
      <dgm:spPr/>
    </dgm:pt>
    <dgm:pt modelId="{97C2E365-2BFB-4FFF-97B9-4CE321526275}" type="pres">
      <dgm:prSet presAssocID="{61D9A48A-64F0-497B-8B71-1530D1601DF1}" presName="background3" presStyleLbl="node3" presStyleIdx="2" presStyleCnt="3"/>
      <dgm:spPr/>
    </dgm:pt>
    <dgm:pt modelId="{8E0A6707-E179-4CF2-BB35-0FEC374ECDCE}" type="pres">
      <dgm:prSet presAssocID="{61D9A48A-64F0-497B-8B71-1530D1601DF1}" presName="text3" presStyleLbl="fgAcc3" presStyleIdx="2" presStyleCnt="3">
        <dgm:presLayoutVars>
          <dgm:chPref val="3"/>
        </dgm:presLayoutVars>
      </dgm:prSet>
      <dgm:spPr/>
    </dgm:pt>
    <dgm:pt modelId="{E0E57405-1984-4C08-BC21-2FC98B457992}" type="pres">
      <dgm:prSet presAssocID="{61D9A48A-64F0-497B-8B71-1530D1601DF1}" presName="hierChild4" presStyleCnt="0"/>
      <dgm:spPr/>
    </dgm:pt>
  </dgm:ptLst>
  <dgm:cxnLst>
    <dgm:cxn modelId="{A966A50A-DAAB-42F6-AD3F-B2DF09422114}" srcId="{25CF2863-6DEA-4FD9-BEB4-0A45036944A5}" destId="{26BB8757-87DA-47D3-911C-993E759104C0}" srcOrd="0" destOrd="0" parTransId="{88EA1E1C-E461-4919-898B-8FCBEC1A9617}" sibTransId="{D6279CAE-7074-4CB5-9746-9110AFB71BA6}"/>
    <dgm:cxn modelId="{125F7013-CE73-468C-A463-115285E445E2}" srcId="{E8EFBD2B-D9C0-429F-B847-F1A975D834C8}" destId="{61D9A48A-64F0-497B-8B71-1530D1601DF1}" srcOrd="2" destOrd="0" parTransId="{DFCC39C3-4F59-408E-8AB1-E9654999BCC4}" sibTransId="{64E95F21-FF2A-492A-9F85-0E7838272136}"/>
    <dgm:cxn modelId="{D2FB0719-2F76-48B0-9A46-761976B7384F}" srcId="{26BB8757-87DA-47D3-911C-993E759104C0}" destId="{E8EFBD2B-D9C0-429F-B847-F1A975D834C8}" srcOrd="2" destOrd="0" parTransId="{E8560D66-6445-43D2-801F-D3E50A5FD072}" sibTransId="{5F8CBC0B-5B4A-481B-A4E8-D59C693CE15D}"/>
    <dgm:cxn modelId="{C9716420-5730-425B-8329-4A80F4DA9075}" srcId="{54F13FCB-973E-4703-B602-E903B41DE5C5}" destId="{12DEB9B3-2D3B-471F-9958-2D3040D6C813}" srcOrd="2" destOrd="0" parTransId="{755CBCE0-3FAF-41C5-BF2B-C0C1F67E0FF9}" sibTransId="{E6334A43-8289-428E-A01B-08E398DBA438}"/>
    <dgm:cxn modelId="{DEB6FA23-DAD5-4871-AB1C-563413F29F00}" type="presOf" srcId="{AA5C6762-D0FD-4BA2-998D-4416172C74E0}" destId="{0F45074A-5FBB-4374-9EBE-FF0DE147E936}" srcOrd="0" destOrd="0" presId="urn:microsoft.com/office/officeart/2005/8/layout/hierarchy1"/>
    <dgm:cxn modelId="{565D182B-331C-44C9-9FBF-B62D915972DA}" type="presOf" srcId="{F41DB12A-77E2-4A11-B96C-756B4DAD5271}" destId="{3930B60F-7107-4861-AEF0-22BF96E8B416}" srcOrd="0" destOrd="0" presId="urn:microsoft.com/office/officeart/2005/8/layout/hierarchy1"/>
    <dgm:cxn modelId="{3F29812E-F35F-4919-A971-6FB194D7FA42}" srcId="{54F13FCB-973E-4703-B602-E903B41DE5C5}" destId="{9C1989E9-AC95-429D-9DF6-FBCEF63F8405}" srcOrd="1" destOrd="0" parTransId="{A173C624-CD6C-43CA-8F20-3E4C75A7AABA}" sibTransId="{7B62FCB9-B4DB-4A73-AC89-FBD75F1D29C5}"/>
    <dgm:cxn modelId="{25721832-0E44-4449-8537-03BF0D0EF68F}" type="presOf" srcId="{9C1989E9-AC95-429D-9DF6-FBCEF63F8405}" destId="{ECAAAF49-6D63-412A-8F16-5CCFE34CEB7E}" srcOrd="0" destOrd="0" presId="urn:microsoft.com/office/officeart/2005/8/layout/hierarchy1"/>
    <dgm:cxn modelId="{6BB44234-0886-4248-9BC8-927FFA93B0E3}" type="presOf" srcId="{4EAB8065-F7EA-439C-BDD9-263F7028B405}" destId="{2C7126C4-212E-476B-B59E-46463E9E91C5}" srcOrd="0" destOrd="0" presId="urn:microsoft.com/office/officeart/2005/8/layout/hierarchy1"/>
    <dgm:cxn modelId="{FD456735-ABE0-4C05-81D2-81C7C463461D}" type="presOf" srcId="{DFCC39C3-4F59-408E-8AB1-E9654999BCC4}" destId="{F2C214D4-AFF4-4B14-AEC7-D693B1A2E44C}" srcOrd="0" destOrd="0" presId="urn:microsoft.com/office/officeart/2005/8/layout/hierarchy1"/>
    <dgm:cxn modelId="{7888103E-E454-4299-9484-A2FD033AB5D5}" srcId="{E8EFBD2B-D9C0-429F-B847-F1A975D834C8}" destId="{54F13FCB-973E-4703-B602-E903B41DE5C5}" srcOrd="0" destOrd="0" parTransId="{99753427-0344-4638-8FD8-43E81B1B6C19}" sibTransId="{AC56811E-870A-4064-8BE8-D4726C71C2D1}"/>
    <dgm:cxn modelId="{2D34ED5D-FB80-4A9A-BF6B-35C56374B586}" type="presOf" srcId="{41AEA665-0470-4C98-BCB2-369894ED6646}" destId="{ED633AFB-619B-480C-AE03-A1AD81769245}" srcOrd="0" destOrd="0" presId="urn:microsoft.com/office/officeart/2005/8/layout/hierarchy1"/>
    <dgm:cxn modelId="{DDB86E65-B156-4A8C-9713-B2AF8EE74F63}" type="presOf" srcId="{B93FC871-A6AA-4892-B195-B2C9A34B8074}" destId="{3D30E377-D329-4145-9F04-9B878BA4E9F9}" srcOrd="0" destOrd="0" presId="urn:microsoft.com/office/officeart/2005/8/layout/hierarchy1"/>
    <dgm:cxn modelId="{16C7036C-B295-4D7B-B8D8-35FB9F7F969C}" type="presOf" srcId="{8F680CAE-7192-4B94-885D-01F68B81AA01}" destId="{B2DCD399-DFA6-4559-920B-8B59D49D93CC}" srcOrd="0" destOrd="0" presId="urn:microsoft.com/office/officeart/2005/8/layout/hierarchy1"/>
    <dgm:cxn modelId="{A4669F51-A470-4B2E-9372-C26F8E8F0B72}" type="presOf" srcId="{849FF869-019B-4E8B-BF3B-9596740CE133}" destId="{67F93021-391D-4BD5-8767-BFFDB5289614}" srcOrd="0" destOrd="0" presId="urn:microsoft.com/office/officeart/2005/8/layout/hierarchy1"/>
    <dgm:cxn modelId="{FC2BD272-032C-4F3E-8703-8EBEC53A53DA}" srcId="{3045CE23-D16B-4E66-AE16-8549FCE56D07}" destId="{AA5C6762-D0FD-4BA2-998D-4416172C74E0}" srcOrd="2" destOrd="0" parTransId="{FDDFD608-866E-4CEF-A652-DC296B22B949}" sibTransId="{A4455828-7C91-4792-AC71-0988646B071D}"/>
    <dgm:cxn modelId="{8B26D059-8053-48E6-A0F9-88FD850B24E8}" type="presOf" srcId="{CFE30223-0433-48E3-9E0A-72D0F3B9A236}" destId="{2ED1EC24-FC8E-474B-B73B-7794B57282C2}" srcOrd="0" destOrd="0" presId="urn:microsoft.com/office/officeart/2005/8/layout/hierarchy1"/>
    <dgm:cxn modelId="{29E4E07C-7A41-494F-9501-5C06CF68FE7B}" type="presOf" srcId="{3045CE23-D16B-4E66-AE16-8549FCE56D07}" destId="{91BF84F8-A4AD-44D6-84E7-8A86776D7F4D}" srcOrd="0" destOrd="0" presId="urn:microsoft.com/office/officeart/2005/8/layout/hierarchy1"/>
    <dgm:cxn modelId="{4A77D27F-506B-48E9-BB89-FC014F57A916}" srcId="{9C1989E9-AC95-429D-9DF6-FBCEF63F8405}" destId="{DB305AB4-BA99-449E-A631-B445AA02CFA7}" srcOrd="1" destOrd="0" parTransId="{DB15113F-132B-4124-B854-49153808AFA9}" sibTransId="{C3E09AF2-9B61-4C39-9FE7-757C115FD250}"/>
    <dgm:cxn modelId="{4DEB9A8C-803D-4690-AD60-B51316492FC3}" type="presOf" srcId="{25CF2863-6DEA-4FD9-BEB4-0A45036944A5}" destId="{57E20AAE-A6A0-4B38-970A-E0E0D984FCC4}" srcOrd="0" destOrd="0" presId="urn:microsoft.com/office/officeart/2005/8/layout/hierarchy1"/>
    <dgm:cxn modelId="{056D138E-5402-4A6E-BE3D-965B82B9C9A0}" type="presOf" srcId="{04F7693E-F825-4D9B-9BC3-C21EC735D6BC}" destId="{B1AE3C01-E4C3-4CAE-A7FE-70B36FF1BFFA}" srcOrd="0" destOrd="0" presId="urn:microsoft.com/office/officeart/2005/8/layout/hierarchy1"/>
    <dgm:cxn modelId="{6580F68F-80DA-44C1-A656-DFF09DA57DEA}" type="presOf" srcId="{54F13FCB-973E-4703-B602-E903B41DE5C5}" destId="{670CF0BC-05AF-46BD-ABF8-9F84D5A21AF6}" srcOrd="0" destOrd="0" presId="urn:microsoft.com/office/officeart/2005/8/layout/hierarchy1"/>
    <dgm:cxn modelId="{91C5BA93-1904-4F1F-9728-E82DAC9F9409}" type="presOf" srcId="{26BB8757-87DA-47D3-911C-993E759104C0}" destId="{4792DF4D-EEB0-4215-AEFC-A0541F720050}" srcOrd="0" destOrd="0" presId="urn:microsoft.com/office/officeart/2005/8/layout/hierarchy1"/>
    <dgm:cxn modelId="{331BC295-BDC8-4F5D-B4FF-0246D0F4C914}" type="presOf" srcId="{FDDFD608-866E-4CEF-A652-DC296B22B949}" destId="{0529CE46-3B3D-41F6-8CEC-1DA4BDB32734}" srcOrd="0" destOrd="0" presId="urn:microsoft.com/office/officeart/2005/8/layout/hierarchy1"/>
    <dgm:cxn modelId="{F2826A9E-DA69-4A0E-B0B8-445673D73B67}" srcId="{9C1989E9-AC95-429D-9DF6-FBCEF63F8405}" destId="{04F7693E-F825-4D9B-9BC3-C21EC735D6BC}" srcOrd="0" destOrd="0" parTransId="{4EAB8065-F7EA-439C-BDD9-263F7028B405}" sibTransId="{339A6C87-C170-4A71-86A3-2ED55CB69E22}"/>
    <dgm:cxn modelId="{418C84A3-3D2C-4FE0-879C-86412BB20FAA}" srcId="{3045CE23-D16B-4E66-AE16-8549FCE56D07}" destId="{CFE30223-0433-48E3-9E0A-72D0F3B9A236}" srcOrd="0" destOrd="0" parTransId="{8F680CAE-7192-4B94-885D-01F68B81AA01}" sibTransId="{880F9477-E937-4266-A3F4-4841B4353ECB}"/>
    <dgm:cxn modelId="{0749E2A7-8656-4C5C-A651-15E8BA723439}" srcId="{26BB8757-87DA-47D3-911C-993E759104C0}" destId="{6E9F7468-26AB-4B4B-A0BD-540F03B41A52}" srcOrd="1" destOrd="0" parTransId="{BBA95C3D-9EA8-4514-9C7A-50FF3BF54EA6}" sibTransId="{AFEF5108-1B11-47D2-86F9-7A3EF242F12D}"/>
    <dgm:cxn modelId="{58E86AAA-8C2B-4E44-A278-F6EFED784F9F}" type="presOf" srcId="{E8560D66-6445-43D2-801F-D3E50A5FD072}" destId="{5834C7C4-6548-40A2-9CE7-5353B147BFD3}" srcOrd="0" destOrd="0" presId="urn:microsoft.com/office/officeart/2005/8/layout/hierarchy1"/>
    <dgm:cxn modelId="{448962B3-AEB9-4B89-A5E4-D27120944A3E}" type="presOf" srcId="{231F5F7C-00C3-4E81-AF1F-31FA8E85D99C}" destId="{5C71EBC5-4648-4EC1-A933-DE4D598370C2}" srcOrd="0" destOrd="0" presId="urn:microsoft.com/office/officeart/2005/8/layout/hierarchy1"/>
    <dgm:cxn modelId="{B13E17B9-7E0D-4CDA-87CE-2649EC94098E}" type="presOf" srcId="{DB15113F-132B-4124-B854-49153808AFA9}" destId="{862C7F1C-8B57-4D72-AE8E-8CBC04F9F484}" srcOrd="0" destOrd="0" presId="urn:microsoft.com/office/officeart/2005/8/layout/hierarchy1"/>
    <dgm:cxn modelId="{15DA23BD-1757-44D8-A206-9F62A3C4B8B4}" type="presOf" srcId="{DB305AB4-BA99-449E-A631-B445AA02CFA7}" destId="{EDB61F67-5053-4E53-8D16-3972E38A13A2}" srcOrd="0" destOrd="0" presId="urn:microsoft.com/office/officeart/2005/8/layout/hierarchy1"/>
    <dgm:cxn modelId="{D7F59CBE-6F19-4C80-854D-DD28165C62E3}" srcId="{54F13FCB-973E-4703-B602-E903B41DE5C5}" destId="{3045CE23-D16B-4E66-AE16-8549FCE56D07}" srcOrd="0" destOrd="0" parTransId="{231F5F7C-00C3-4E81-AF1F-31FA8E85D99C}" sibTransId="{AC653AA2-F936-4B2A-AB27-B2F837DEB257}"/>
    <dgm:cxn modelId="{53CFC6C0-A683-4570-935A-2802845BF4D0}" type="presOf" srcId="{99753427-0344-4638-8FD8-43E81B1B6C19}" destId="{D1106EF4-4EB9-4013-87DE-A5BEAB5EABB8}" srcOrd="0" destOrd="0" presId="urn:microsoft.com/office/officeart/2005/8/layout/hierarchy1"/>
    <dgm:cxn modelId="{75C6E7C1-AF5B-4E2A-A84D-A43CE249E448}" type="presOf" srcId="{61D9A48A-64F0-497B-8B71-1530D1601DF1}" destId="{8E0A6707-E179-4CF2-BB35-0FEC374ECDCE}" srcOrd="0" destOrd="0" presId="urn:microsoft.com/office/officeart/2005/8/layout/hierarchy1"/>
    <dgm:cxn modelId="{53228CC4-74B0-4BD8-9450-451BFCB109B7}" srcId="{3045CE23-D16B-4E66-AE16-8549FCE56D07}" destId="{F41DB12A-77E2-4A11-B96C-756B4DAD5271}" srcOrd="1" destOrd="0" parTransId="{FCA463DA-8C74-477D-BE60-41CAC2E01BBA}" sibTransId="{775FC6EE-7DB3-44AC-92B2-C10112D9F7BB}"/>
    <dgm:cxn modelId="{919BCFCB-51AD-4234-8BAE-420C3299EC84}" srcId="{E8EFBD2B-D9C0-429F-B847-F1A975D834C8}" destId="{41AEA665-0470-4C98-BCB2-369894ED6646}" srcOrd="1" destOrd="0" parTransId="{DE7E53F5-9E94-4B95-AFD9-63F83B6BECBC}" sibTransId="{D069B0EF-1B59-4600-9129-94E2CA7A8D7E}"/>
    <dgm:cxn modelId="{D7B0AFD0-0E6B-4914-B355-AC8F4A5F2713}" type="presOf" srcId="{755CBCE0-3FAF-41C5-BF2B-C0C1F67E0FF9}" destId="{F2E92C6F-21F6-4D7D-9C0E-1DBBEF2C814C}" srcOrd="0" destOrd="0" presId="urn:microsoft.com/office/officeart/2005/8/layout/hierarchy1"/>
    <dgm:cxn modelId="{23A785D6-BEAC-4E1F-B569-92661A38A9E5}" type="presOf" srcId="{A173C624-CD6C-43CA-8F20-3E4C75A7AABA}" destId="{47F3A445-95DC-4EC3-8BC7-35509329113F}" srcOrd="0" destOrd="0" presId="urn:microsoft.com/office/officeart/2005/8/layout/hierarchy1"/>
    <dgm:cxn modelId="{D25981DB-D441-4E05-B645-6379527700A7}" type="presOf" srcId="{DE7E53F5-9E94-4B95-AFD9-63F83B6BECBC}" destId="{01408EE1-F9AE-45FD-86BC-C3DAF0293850}" srcOrd="0" destOrd="0" presId="urn:microsoft.com/office/officeart/2005/8/layout/hierarchy1"/>
    <dgm:cxn modelId="{4766B6ED-B3FB-4019-8E94-A2BF3990BB35}" type="presOf" srcId="{12DEB9B3-2D3B-471F-9958-2D3040D6C813}" destId="{6F18256B-FD7F-4367-B353-B23E2AC95F0F}" srcOrd="0" destOrd="0" presId="urn:microsoft.com/office/officeart/2005/8/layout/hierarchy1"/>
    <dgm:cxn modelId="{D2E464F1-8F83-4884-BE55-750CD198283C}" type="presOf" srcId="{FCA463DA-8C74-477D-BE60-41CAC2E01BBA}" destId="{17754DD5-C78D-45C3-A745-03EDD82EE4C3}" srcOrd="0" destOrd="0" presId="urn:microsoft.com/office/officeart/2005/8/layout/hierarchy1"/>
    <dgm:cxn modelId="{D8BC67F4-C05E-4324-9F47-42F6874AD7DD}" srcId="{26BB8757-87DA-47D3-911C-993E759104C0}" destId="{849FF869-019B-4E8B-BF3B-9596740CE133}" srcOrd="0" destOrd="0" parTransId="{B93FC871-A6AA-4892-B195-B2C9A34B8074}" sibTransId="{CD8535E6-EC87-4FA5-8B42-6A41DB2E479D}"/>
    <dgm:cxn modelId="{21AD4CF5-2DE7-444C-AEE0-6BDCA80820BF}" type="presOf" srcId="{6E9F7468-26AB-4B4B-A0BD-540F03B41A52}" destId="{5CEC4785-FD72-4B34-8769-94F5BBC3198B}" srcOrd="0" destOrd="0" presId="urn:microsoft.com/office/officeart/2005/8/layout/hierarchy1"/>
    <dgm:cxn modelId="{E12BABFC-92F8-4C25-A2A9-7D5A82D8F93C}" type="presOf" srcId="{BBA95C3D-9EA8-4514-9C7A-50FF3BF54EA6}" destId="{BDE384FB-DB78-47A1-AC3B-615B84340CDB}" srcOrd="0" destOrd="0" presId="urn:microsoft.com/office/officeart/2005/8/layout/hierarchy1"/>
    <dgm:cxn modelId="{FF1BC3FC-2EF1-46B1-9BF2-6AFE8E54E6E0}" type="presOf" srcId="{E8EFBD2B-D9C0-429F-B847-F1A975D834C8}" destId="{B0760B23-BD9B-4651-82C7-2FEFC6CD66CD}" srcOrd="0" destOrd="0" presId="urn:microsoft.com/office/officeart/2005/8/layout/hierarchy1"/>
    <dgm:cxn modelId="{497AB448-3748-4F54-ADC0-15A01420D9EB}" type="presParOf" srcId="{57E20AAE-A6A0-4B38-970A-E0E0D984FCC4}" destId="{DCF82573-87D7-4DBC-96C2-086BD9FE41E5}" srcOrd="0" destOrd="0" presId="urn:microsoft.com/office/officeart/2005/8/layout/hierarchy1"/>
    <dgm:cxn modelId="{D216F8D8-6CD1-4524-AB2C-9DF36AF821C9}" type="presParOf" srcId="{DCF82573-87D7-4DBC-96C2-086BD9FE41E5}" destId="{963767FC-E64D-47B1-80B5-611B261E6A29}" srcOrd="0" destOrd="0" presId="urn:microsoft.com/office/officeart/2005/8/layout/hierarchy1"/>
    <dgm:cxn modelId="{24501068-E509-453B-BC6E-D278B9078B0B}" type="presParOf" srcId="{963767FC-E64D-47B1-80B5-611B261E6A29}" destId="{F68BE960-5648-420B-9913-26F61568B37A}" srcOrd="0" destOrd="0" presId="urn:microsoft.com/office/officeart/2005/8/layout/hierarchy1"/>
    <dgm:cxn modelId="{8A10B8EB-FFC7-46FE-9983-8912F3C65647}" type="presParOf" srcId="{963767FC-E64D-47B1-80B5-611B261E6A29}" destId="{4792DF4D-EEB0-4215-AEFC-A0541F720050}" srcOrd="1" destOrd="0" presId="urn:microsoft.com/office/officeart/2005/8/layout/hierarchy1"/>
    <dgm:cxn modelId="{D1AA6000-2178-4D4E-84E2-06CA75E17CBA}" type="presParOf" srcId="{DCF82573-87D7-4DBC-96C2-086BD9FE41E5}" destId="{01933E77-FF3F-4FF9-93EA-64A2F6574938}" srcOrd="1" destOrd="0" presId="urn:microsoft.com/office/officeart/2005/8/layout/hierarchy1"/>
    <dgm:cxn modelId="{48C5A0D9-637C-463B-929C-13B270E76874}" type="presParOf" srcId="{01933E77-FF3F-4FF9-93EA-64A2F6574938}" destId="{3D30E377-D329-4145-9F04-9B878BA4E9F9}" srcOrd="0" destOrd="0" presId="urn:microsoft.com/office/officeart/2005/8/layout/hierarchy1"/>
    <dgm:cxn modelId="{809F451A-F6C0-4CA2-89F9-552438FCA521}" type="presParOf" srcId="{01933E77-FF3F-4FF9-93EA-64A2F6574938}" destId="{B2CFEB5F-E6D3-4EF5-9705-40752A1858C6}" srcOrd="1" destOrd="0" presId="urn:microsoft.com/office/officeart/2005/8/layout/hierarchy1"/>
    <dgm:cxn modelId="{3A02F95F-CB27-4EB6-8652-241A03C80237}" type="presParOf" srcId="{B2CFEB5F-E6D3-4EF5-9705-40752A1858C6}" destId="{2F7797C9-FC4E-49B5-8A07-3BBE3931A3E2}" srcOrd="0" destOrd="0" presId="urn:microsoft.com/office/officeart/2005/8/layout/hierarchy1"/>
    <dgm:cxn modelId="{6A514CDF-9D12-449E-9020-FB32655E6387}" type="presParOf" srcId="{2F7797C9-FC4E-49B5-8A07-3BBE3931A3E2}" destId="{0DB3AB99-CCE3-46E8-9DBD-FFBF159C82A1}" srcOrd="0" destOrd="0" presId="urn:microsoft.com/office/officeart/2005/8/layout/hierarchy1"/>
    <dgm:cxn modelId="{D47DBE35-64AB-4C0C-9385-E90163F08FED}" type="presParOf" srcId="{2F7797C9-FC4E-49B5-8A07-3BBE3931A3E2}" destId="{67F93021-391D-4BD5-8767-BFFDB5289614}" srcOrd="1" destOrd="0" presId="urn:microsoft.com/office/officeart/2005/8/layout/hierarchy1"/>
    <dgm:cxn modelId="{BC45EDA6-D908-4DD8-84F6-69391D1B0E59}" type="presParOf" srcId="{B2CFEB5F-E6D3-4EF5-9705-40752A1858C6}" destId="{0F202E78-1CB5-409A-8138-06A8AD1C8691}" srcOrd="1" destOrd="0" presId="urn:microsoft.com/office/officeart/2005/8/layout/hierarchy1"/>
    <dgm:cxn modelId="{A444504A-CAA2-4EC1-A3DB-9013DE0F5F5A}" type="presParOf" srcId="{01933E77-FF3F-4FF9-93EA-64A2F6574938}" destId="{BDE384FB-DB78-47A1-AC3B-615B84340CDB}" srcOrd="2" destOrd="0" presId="urn:microsoft.com/office/officeart/2005/8/layout/hierarchy1"/>
    <dgm:cxn modelId="{EE850612-8EAF-4A50-95E8-A193D8E6E4CF}" type="presParOf" srcId="{01933E77-FF3F-4FF9-93EA-64A2F6574938}" destId="{A87B72EB-E656-4529-8A0B-9D1D9BF5C55E}" srcOrd="3" destOrd="0" presId="urn:microsoft.com/office/officeart/2005/8/layout/hierarchy1"/>
    <dgm:cxn modelId="{7EA5F8D3-94B9-459E-BD0A-B98FA69E246F}" type="presParOf" srcId="{A87B72EB-E656-4529-8A0B-9D1D9BF5C55E}" destId="{8BA18A73-D961-4EF4-9EBD-98B632F6091B}" srcOrd="0" destOrd="0" presId="urn:microsoft.com/office/officeart/2005/8/layout/hierarchy1"/>
    <dgm:cxn modelId="{399BCBB2-2CAD-4220-BE92-504C912F1163}" type="presParOf" srcId="{8BA18A73-D961-4EF4-9EBD-98B632F6091B}" destId="{4884B255-1532-4D2E-A068-36AEEB9A541A}" srcOrd="0" destOrd="0" presId="urn:microsoft.com/office/officeart/2005/8/layout/hierarchy1"/>
    <dgm:cxn modelId="{AD2FA0B0-78D3-4AAA-9633-97EEAFCB0C97}" type="presParOf" srcId="{8BA18A73-D961-4EF4-9EBD-98B632F6091B}" destId="{5CEC4785-FD72-4B34-8769-94F5BBC3198B}" srcOrd="1" destOrd="0" presId="urn:microsoft.com/office/officeart/2005/8/layout/hierarchy1"/>
    <dgm:cxn modelId="{60A751C5-4C08-4E66-A765-D3E3CB1E75B3}" type="presParOf" srcId="{A87B72EB-E656-4529-8A0B-9D1D9BF5C55E}" destId="{5D94EA3D-3252-4E79-9F93-31EE1797B11A}" srcOrd="1" destOrd="0" presId="urn:microsoft.com/office/officeart/2005/8/layout/hierarchy1"/>
    <dgm:cxn modelId="{D529331F-AEEF-4CB2-A6B4-1BD57A26E4F1}" type="presParOf" srcId="{01933E77-FF3F-4FF9-93EA-64A2F6574938}" destId="{5834C7C4-6548-40A2-9CE7-5353B147BFD3}" srcOrd="4" destOrd="0" presId="urn:microsoft.com/office/officeart/2005/8/layout/hierarchy1"/>
    <dgm:cxn modelId="{BEB49377-7FB7-4FAA-B909-3087A29739E3}" type="presParOf" srcId="{01933E77-FF3F-4FF9-93EA-64A2F6574938}" destId="{DF6DAC69-E53F-42B0-A6E7-BE49356541B1}" srcOrd="5" destOrd="0" presId="urn:microsoft.com/office/officeart/2005/8/layout/hierarchy1"/>
    <dgm:cxn modelId="{465A1032-35C8-4D4E-AEE0-C868C25F62BD}" type="presParOf" srcId="{DF6DAC69-E53F-42B0-A6E7-BE49356541B1}" destId="{D9E9ADFE-A9F7-4340-A0A2-C51B390DD7D5}" srcOrd="0" destOrd="0" presId="urn:microsoft.com/office/officeart/2005/8/layout/hierarchy1"/>
    <dgm:cxn modelId="{082319A6-12BB-41B7-9A4A-CF77F3A78AD3}" type="presParOf" srcId="{D9E9ADFE-A9F7-4340-A0A2-C51B390DD7D5}" destId="{63A29BCD-57BB-4062-9604-BDC91DA8B205}" srcOrd="0" destOrd="0" presId="urn:microsoft.com/office/officeart/2005/8/layout/hierarchy1"/>
    <dgm:cxn modelId="{163D0EBF-EDE0-47A5-8016-09C2E5292CF0}" type="presParOf" srcId="{D9E9ADFE-A9F7-4340-A0A2-C51B390DD7D5}" destId="{B0760B23-BD9B-4651-82C7-2FEFC6CD66CD}" srcOrd="1" destOrd="0" presId="urn:microsoft.com/office/officeart/2005/8/layout/hierarchy1"/>
    <dgm:cxn modelId="{37D0B9CE-1B54-44FB-A3AF-AE8B2DF76CB4}" type="presParOf" srcId="{DF6DAC69-E53F-42B0-A6E7-BE49356541B1}" destId="{EA535E65-99E4-4731-8B6B-4D416B4338EC}" srcOrd="1" destOrd="0" presId="urn:microsoft.com/office/officeart/2005/8/layout/hierarchy1"/>
    <dgm:cxn modelId="{DDF73F58-E91D-4220-A1CE-66D36AEEA693}" type="presParOf" srcId="{EA535E65-99E4-4731-8B6B-4D416B4338EC}" destId="{D1106EF4-4EB9-4013-87DE-A5BEAB5EABB8}" srcOrd="0" destOrd="0" presId="urn:microsoft.com/office/officeart/2005/8/layout/hierarchy1"/>
    <dgm:cxn modelId="{BFE79F0B-7FE9-458C-9D2B-857D5463717A}" type="presParOf" srcId="{EA535E65-99E4-4731-8B6B-4D416B4338EC}" destId="{A566DD87-D897-4DAA-9C86-333E9A926CA6}" srcOrd="1" destOrd="0" presId="urn:microsoft.com/office/officeart/2005/8/layout/hierarchy1"/>
    <dgm:cxn modelId="{FDD54D04-0DEF-4356-A719-BB4C957A460D}" type="presParOf" srcId="{A566DD87-D897-4DAA-9C86-333E9A926CA6}" destId="{BA2DA2DD-D2FC-414B-8BF1-BDC66C5A696F}" srcOrd="0" destOrd="0" presId="urn:microsoft.com/office/officeart/2005/8/layout/hierarchy1"/>
    <dgm:cxn modelId="{64079851-93FE-48BD-9387-EF6332C280CE}" type="presParOf" srcId="{BA2DA2DD-D2FC-414B-8BF1-BDC66C5A696F}" destId="{C69D0536-3AC3-4E42-A93C-ED3792800957}" srcOrd="0" destOrd="0" presId="urn:microsoft.com/office/officeart/2005/8/layout/hierarchy1"/>
    <dgm:cxn modelId="{188587C6-7B97-4C28-96A6-00523D4E0AD0}" type="presParOf" srcId="{BA2DA2DD-D2FC-414B-8BF1-BDC66C5A696F}" destId="{670CF0BC-05AF-46BD-ABF8-9F84D5A21AF6}" srcOrd="1" destOrd="0" presId="urn:microsoft.com/office/officeart/2005/8/layout/hierarchy1"/>
    <dgm:cxn modelId="{C58F8B20-9744-448C-810B-80A67F2ED70E}" type="presParOf" srcId="{A566DD87-D897-4DAA-9C86-333E9A926CA6}" destId="{C564CD75-25B6-4A91-8142-6BE67A10A957}" srcOrd="1" destOrd="0" presId="urn:microsoft.com/office/officeart/2005/8/layout/hierarchy1"/>
    <dgm:cxn modelId="{8A08FBA8-2F16-4451-9A90-3B297E476821}" type="presParOf" srcId="{C564CD75-25B6-4A91-8142-6BE67A10A957}" destId="{5C71EBC5-4648-4EC1-A933-DE4D598370C2}" srcOrd="0" destOrd="0" presId="urn:microsoft.com/office/officeart/2005/8/layout/hierarchy1"/>
    <dgm:cxn modelId="{BB18C8A0-9199-4761-90BD-0381A7F0FB37}" type="presParOf" srcId="{C564CD75-25B6-4A91-8142-6BE67A10A957}" destId="{A9CF2BF6-ADDA-4868-A1D0-64A94126A7E4}" srcOrd="1" destOrd="0" presId="urn:microsoft.com/office/officeart/2005/8/layout/hierarchy1"/>
    <dgm:cxn modelId="{E357042E-6FBF-4E85-8F0C-2403D9B745D3}" type="presParOf" srcId="{A9CF2BF6-ADDA-4868-A1D0-64A94126A7E4}" destId="{6B17D700-E46B-4808-8697-C94AC7ECF492}" srcOrd="0" destOrd="0" presId="urn:microsoft.com/office/officeart/2005/8/layout/hierarchy1"/>
    <dgm:cxn modelId="{6A1C0106-E275-4AF8-9AD6-F30D07DB0966}" type="presParOf" srcId="{6B17D700-E46B-4808-8697-C94AC7ECF492}" destId="{F77103D6-E35A-45AD-93EB-F2797458C9D6}" srcOrd="0" destOrd="0" presId="urn:microsoft.com/office/officeart/2005/8/layout/hierarchy1"/>
    <dgm:cxn modelId="{DB96F535-EFB4-4CE0-A775-23B2A15E5B14}" type="presParOf" srcId="{6B17D700-E46B-4808-8697-C94AC7ECF492}" destId="{91BF84F8-A4AD-44D6-84E7-8A86776D7F4D}" srcOrd="1" destOrd="0" presId="urn:microsoft.com/office/officeart/2005/8/layout/hierarchy1"/>
    <dgm:cxn modelId="{8CA5990D-2D04-4304-913E-6E822557F843}" type="presParOf" srcId="{A9CF2BF6-ADDA-4868-A1D0-64A94126A7E4}" destId="{53B1C66B-09F8-460E-979F-9002CC5AEDEE}" srcOrd="1" destOrd="0" presId="urn:microsoft.com/office/officeart/2005/8/layout/hierarchy1"/>
    <dgm:cxn modelId="{56843F83-8677-407D-93BC-D5036084E210}" type="presParOf" srcId="{53B1C66B-09F8-460E-979F-9002CC5AEDEE}" destId="{B2DCD399-DFA6-4559-920B-8B59D49D93CC}" srcOrd="0" destOrd="0" presId="urn:microsoft.com/office/officeart/2005/8/layout/hierarchy1"/>
    <dgm:cxn modelId="{5D1EF0FE-4684-47BE-B949-4D6E3B14594A}" type="presParOf" srcId="{53B1C66B-09F8-460E-979F-9002CC5AEDEE}" destId="{8EA01F25-4A57-4313-97A3-DCA79992E4A1}" srcOrd="1" destOrd="0" presId="urn:microsoft.com/office/officeart/2005/8/layout/hierarchy1"/>
    <dgm:cxn modelId="{AD376095-C12B-4A03-AF35-12857E2D887A}" type="presParOf" srcId="{8EA01F25-4A57-4313-97A3-DCA79992E4A1}" destId="{657FDF50-63EB-4B4E-B139-D9596A33D9A4}" srcOrd="0" destOrd="0" presId="urn:microsoft.com/office/officeart/2005/8/layout/hierarchy1"/>
    <dgm:cxn modelId="{DD2C1DF9-8248-424E-9D91-FC582F61E048}" type="presParOf" srcId="{657FDF50-63EB-4B4E-B139-D9596A33D9A4}" destId="{287B4E6C-6DE9-477E-9034-F143246A2A5E}" srcOrd="0" destOrd="0" presId="urn:microsoft.com/office/officeart/2005/8/layout/hierarchy1"/>
    <dgm:cxn modelId="{35A6F97B-D8F2-4F0B-8B9B-B601D4369BEB}" type="presParOf" srcId="{657FDF50-63EB-4B4E-B139-D9596A33D9A4}" destId="{2ED1EC24-FC8E-474B-B73B-7794B57282C2}" srcOrd="1" destOrd="0" presId="urn:microsoft.com/office/officeart/2005/8/layout/hierarchy1"/>
    <dgm:cxn modelId="{277BC13A-072A-46A5-8F31-F81CD24B0C42}" type="presParOf" srcId="{8EA01F25-4A57-4313-97A3-DCA79992E4A1}" destId="{D18C6364-303D-4BEA-B0EE-6C02BC7A6128}" srcOrd="1" destOrd="0" presId="urn:microsoft.com/office/officeart/2005/8/layout/hierarchy1"/>
    <dgm:cxn modelId="{EB48908B-F4C8-4CF3-994C-0253311ACC53}" type="presParOf" srcId="{53B1C66B-09F8-460E-979F-9002CC5AEDEE}" destId="{17754DD5-C78D-45C3-A745-03EDD82EE4C3}" srcOrd="2" destOrd="0" presId="urn:microsoft.com/office/officeart/2005/8/layout/hierarchy1"/>
    <dgm:cxn modelId="{36373BBF-1B62-41D3-820F-3C90A082D59F}" type="presParOf" srcId="{53B1C66B-09F8-460E-979F-9002CC5AEDEE}" destId="{4E38F348-4D4D-42DB-8B9E-FF35998A266B}" srcOrd="3" destOrd="0" presId="urn:microsoft.com/office/officeart/2005/8/layout/hierarchy1"/>
    <dgm:cxn modelId="{3FFBED30-F986-402F-A633-9A96A63F4BF8}" type="presParOf" srcId="{4E38F348-4D4D-42DB-8B9E-FF35998A266B}" destId="{06234098-22CC-426B-B770-872CDD4D85FC}" srcOrd="0" destOrd="0" presId="urn:microsoft.com/office/officeart/2005/8/layout/hierarchy1"/>
    <dgm:cxn modelId="{923AD3BD-507B-4B26-91D9-8566A47FE1D5}" type="presParOf" srcId="{06234098-22CC-426B-B770-872CDD4D85FC}" destId="{D89769CE-36F5-46DB-8539-C045CA18AE88}" srcOrd="0" destOrd="0" presId="urn:microsoft.com/office/officeart/2005/8/layout/hierarchy1"/>
    <dgm:cxn modelId="{80145140-E87A-4566-A0E0-E471A19C1444}" type="presParOf" srcId="{06234098-22CC-426B-B770-872CDD4D85FC}" destId="{3930B60F-7107-4861-AEF0-22BF96E8B416}" srcOrd="1" destOrd="0" presId="urn:microsoft.com/office/officeart/2005/8/layout/hierarchy1"/>
    <dgm:cxn modelId="{FCC47510-D62E-44DF-BD76-3E95AC1B1BC2}" type="presParOf" srcId="{4E38F348-4D4D-42DB-8B9E-FF35998A266B}" destId="{13F0AD5D-85F0-4BCC-A15C-4B4F163BC9F9}" srcOrd="1" destOrd="0" presId="urn:microsoft.com/office/officeart/2005/8/layout/hierarchy1"/>
    <dgm:cxn modelId="{85D149C0-ABCD-4BCE-8EBF-E2F3193EC37F}" type="presParOf" srcId="{53B1C66B-09F8-460E-979F-9002CC5AEDEE}" destId="{0529CE46-3B3D-41F6-8CEC-1DA4BDB32734}" srcOrd="4" destOrd="0" presId="urn:microsoft.com/office/officeart/2005/8/layout/hierarchy1"/>
    <dgm:cxn modelId="{41F3CE5B-74A2-49B9-BD25-8AC368F00ECC}" type="presParOf" srcId="{53B1C66B-09F8-460E-979F-9002CC5AEDEE}" destId="{2A363EFC-9535-4F73-975D-0247FD487A43}" srcOrd="5" destOrd="0" presId="urn:microsoft.com/office/officeart/2005/8/layout/hierarchy1"/>
    <dgm:cxn modelId="{820B2479-FBB5-4F47-BE3A-0075CD5C8A25}" type="presParOf" srcId="{2A363EFC-9535-4F73-975D-0247FD487A43}" destId="{764CEEBC-31DF-4418-8967-FBB9AB6584CE}" srcOrd="0" destOrd="0" presId="urn:microsoft.com/office/officeart/2005/8/layout/hierarchy1"/>
    <dgm:cxn modelId="{19B35CF2-72AD-4744-BBC6-2F822A57CB36}" type="presParOf" srcId="{764CEEBC-31DF-4418-8967-FBB9AB6584CE}" destId="{379185CB-A436-4A62-88DA-0EFB4453C5D0}" srcOrd="0" destOrd="0" presId="urn:microsoft.com/office/officeart/2005/8/layout/hierarchy1"/>
    <dgm:cxn modelId="{5C1F1022-F3EB-4EC4-B233-B50D2ABE6DCD}" type="presParOf" srcId="{764CEEBC-31DF-4418-8967-FBB9AB6584CE}" destId="{0F45074A-5FBB-4374-9EBE-FF0DE147E936}" srcOrd="1" destOrd="0" presId="urn:microsoft.com/office/officeart/2005/8/layout/hierarchy1"/>
    <dgm:cxn modelId="{7A42C7AB-25AF-4BBA-A7ED-6F79D2F9A230}" type="presParOf" srcId="{2A363EFC-9535-4F73-975D-0247FD487A43}" destId="{1D2C447B-4F39-4A8A-8D00-B5E5D17D4B49}" srcOrd="1" destOrd="0" presId="urn:microsoft.com/office/officeart/2005/8/layout/hierarchy1"/>
    <dgm:cxn modelId="{413D778F-1063-47BC-A68B-120D9C08BAB5}" type="presParOf" srcId="{C564CD75-25B6-4A91-8142-6BE67A10A957}" destId="{47F3A445-95DC-4EC3-8BC7-35509329113F}" srcOrd="2" destOrd="0" presId="urn:microsoft.com/office/officeart/2005/8/layout/hierarchy1"/>
    <dgm:cxn modelId="{A1114FD7-7ABD-49A7-86BE-845824A7D38A}" type="presParOf" srcId="{C564CD75-25B6-4A91-8142-6BE67A10A957}" destId="{DC6406BE-51DF-4F3B-9111-C72D9E37B834}" srcOrd="3" destOrd="0" presId="urn:microsoft.com/office/officeart/2005/8/layout/hierarchy1"/>
    <dgm:cxn modelId="{4A8DF530-C1EC-4713-8647-3ACBF4A744A3}" type="presParOf" srcId="{DC6406BE-51DF-4F3B-9111-C72D9E37B834}" destId="{EF06CB16-51F7-4EC1-80E4-BE5B0845FFD2}" srcOrd="0" destOrd="0" presId="urn:microsoft.com/office/officeart/2005/8/layout/hierarchy1"/>
    <dgm:cxn modelId="{8A155449-4249-44CB-8E7D-78773FE03CDF}" type="presParOf" srcId="{EF06CB16-51F7-4EC1-80E4-BE5B0845FFD2}" destId="{FCEE44F1-82EF-4A99-8F20-14DBB104763F}" srcOrd="0" destOrd="0" presId="urn:microsoft.com/office/officeart/2005/8/layout/hierarchy1"/>
    <dgm:cxn modelId="{EAFBE1FE-3ABA-48F1-A7B3-1FDC74998B48}" type="presParOf" srcId="{EF06CB16-51F7-4EC1-80E4-BE5B0845FFD2}" destId="{ECAAAF49-6D63-412A-8F16-5CCFE34CEB7E}" srcOrd="1" destOrd="0" presId="urn:microsoft.com/office/officeart/2005/8/layout/hierarchy1"/>
    <dgm:cxn modelId="{AA765564-78D2-48D9-8779-8D22B4200961}" type="presParOf" srcId="{DC6406BE-51DF-4F3B-9111-C72D9E37B834}" destId="{04CEBC28-FBB0-4902-AA36-8FB5C0C795E7}" srcOrd="1" destOrd="0" presId="urn:microsoft.com/office/officeart/2005/8/layout/hierarchy1"/>
    <dgm:cxn modelId="{9BC93B83-FAF0-4122-90FF-85225A25274F}" type="presParOf" srcId="{04CEBC28-FBB0-4902-AA36-8FB5C0C795E7}" destId="{2C7126C4-212E-476B-B59E-46463E9E91C5}" srcOrd="0" destOrd="0" presId="urn:microsoft.com/office/officeart/2005/8/layout/hierarchy1"/>
    <dgm:cxn modelId="{2CCCD7C2-04C6-4116-9322-8BEE7C356FE5}" type="presParOf" srcId="{04CEBC28-FBB0-4902-AA36-8FB5C0C795E7}" destId="{B03C19C9-F1E1-4A88-8AAF-9548301EE9EB}" srcOrd="1" destOrd="0" presId="urn:microsoft.com/office/officeart/2005/8/layout/hierarchy1"/>
    <dgm:cxn modelId="{1DEB8F74-08C4-496F-B4C3-D1071097D598}" type="presParOf" srcId="{B03C19C9-F1E1-4A88-8AAF-9548301EE9EB}" destId="{DD7E0F33-448D-48EE-8B12-BA072A6E22F6}" srcOrd="0" destOrd="0" presId="urn:microsoft.com/office/officeart/2005/8/layout/hierarchy1"/>
    <dgm:cxn modelId="{6A09A65F-2458-4EFF-8DF7-EC02BD565CE0}" type="presParOf" srcId="{DD7E0F33-448D-48EE-8B12-BA072A6E22F6}" destId="{BA6E4C5E-7163-45A5-937A-4927E36A9246}" srcOrd="0" destOrd="0" presId="urn:microsoft.com/office/officeart/2005/8/layout/hierarchy1"/>
    <dgm:cxn modelId="{2798C739-5269-43F2-829A-830192219F57}" type="presParOf" srcId="{DD7E0F33-448D-48EE-8B12-BA072A6E22F6}" destId="{B1AE3C01-E4C3-4CAE-A7FE-70B36FF1BFFA}" srcOrd="1" destOrd="0" presId="urn:microsoft.com/office/officeart/2005/8/layout/hierarchy1"/>
    <dgm:cxn modelId="{75F56E54-2792-4F5D-BFEB-03999F42987B}" type="presParOf" srcId="{B03C19C9-F1E1-4A88-8AAF-9548301EE9EB}" destId="{1638CF53-E523-48DC-BAE5-7333B6F50711}" srcOrd="1" destOrd="0" presId="urn:microsoft.com/office/officeart/2005/8/layout/hierarchy1"/>
    <dgm:cxn modelId="{0780B368-5DA6-4872-BAE1-2D4DA06C21D6}" type="presParOf" srcId="{04CEBC28-FBB0-4902-AA36-8FB5C0C795E7}" destId="{862C7F1C-8B57-4D72-AE8E-8CBC04F9F484}" srcOrd="2" destOrd="0" presId="urn:microsoft.com/office/officeart/2005/8/layout/hierarchy1"/>
    <dgm:cxn modelId="{C3F5E9F3-E3B1-4529-94B6-6ECA79F60BB3}" type="presParOf" srcId="{04CEBC28-FBB0-4902-AA36-8FB5C0C795E7}" destId="{851E0C66-B0B8-47C4-9415-579FE9EA3B41}" srcOrd="3" destOrd="0" presId="urn:microsoft.com/office/officeart/2005/8/layout/hierarchy1"/>
    <dgm:cxn modelId="{B24E78F0-92A7-40B5-81D0-1ACB32AC87DB}" type="presParOf" srcId="{851E0C66-B0B8-47C4-9415-579FE9EA3B41}" destId="{82215C5B-D2A8-4AEF-A8C0-840AF376ADF2}" srcOrd="0" destOrd="0" presId="urn:microsoft.com/office/officeart/2005/8/layout/hierarchy1"/>
    <dgm:cxn modelId="{8D78374C-628E-4BC0-8D77-871C83E78869}" type="presParOf" srcId="{82215C5B-D2A8-4AEF-A8C0-840AF376ADF2}" destId="{797BC6BC-40E5-4564-9B07-B2E77495B813}" srcOrd="0" destOrd="0" presId="urn:microsoft.com/office/officeart/2005/8/layout/hierarchy1"/>
    <dgm:cxn modelId="{0EA60091-4B73-4735-A85A-24E386C91CAC}" type="presParOf" srcId="{82215C5B-D2A8-4AEF-A8C0-840AF376ADF2}" destId="{EDB61F67-5053-4E53-8D16-3972E38A13A2}" srcOrd="1" destOrd="0" presId="urn:microsoft.com/office/officeart/2005/8/layout/hierarchy1"/>
    <dgm:cxn modelId="{A9D14F08-A8C8-4EDD-A19E-A46957699012}" type="presParOf" srcId="{851E0C66-B0B8-47C4-9415-579FE9EA3B41}" destId="{BD42B4C6-5530-4E53-A374-F9D2A032B671}" srcOrd="1" destOrd="0" presId="urn:microsoft.com/office/officeart/2005/8/layout/hierarchy1"/>
    <dgm:cxn modelId="{2680FB02-004F-43E9-B17B-53F12AE7DF4A}" type="presParOf" srcId="{C564CD75-25B6-4A91-8142-6BE67A10A957}" destId="{F2E92C6F-21F6-4D7D-9C0E-1DBBEF2C814C}" srcOrd="4" destOrd="0" presId="urn:microsoft.com/office/officeart/2005/8/layout/hierarchy1"/>
    <dgm:cxn modelId="{003F3D97-8662-48E9-9313-5EDF26FD145F}" type="presParOf" srcId="{C564CD75-25B6-4A91-8142-6BE67A10A957}" destId="{47ACF9E7-6585-4B41-A108-299F07538C5B}" srcOrd="5" destOrd="0" presId="urn:microsoft.com/office/officeart/2005/8/layout/hierarchy1"/>
    <dgm:cxn modelId="{23011B7A-CB68-499D-9397-325AB80D0C7E}" type="presParOf" srcId="{47ACF9E7-6585-4B41-A108-299F07538C5B}" destId="{FD679E5F-1790-4C4A-B59D-8E47D9A7CF8A}" srcOrd="0" destOrd="0" presId="urn:microsoft.com/office/officeart/2005/8/layout/hierarchy1"/>
    <dgm:cxn modelId="{E266E354-2206-431C-8DE2-656C17F3683E}" type="presParOf" srcId="{FD679E5F-1790-4C4A-B59D-8E47D9A7CF8A}" destId="{90A97159-3CBB-4315-AA2E-96631666E03C}" srcOrd="0" destOrd="0" presId="urn:microsoft.com/office/officeart/2005/8/layout/hierarchy1"/>
    <dgm:cxn modelId="{2CC903A5-BC06-4CB8-A571-5A7D15F26E87}" type="presParOf" srcId="{FD679E5F-1790-4C4A-B59D-8E47D9A7CF8A}" destId="{6F18256B-FD7F-4367-B353-B23E2AC95F0F}" srcOrd="1" destOrd="0" presId="urn:microsoft.com/office/officeart/2005/8/layout/hierarchy1"/>
    <dgm:cxn modelId="{890D0204-12F3-4A29-B22A-AE75699523F4}" type="presParOf" srcId="{47ACF9E7-6585-4B41-A108-299F07538C5B}" destId="{98EAA1ED-B80E-4E9C-9FCD-B0ADEF0D0A62}" srcOrd="1" destOrd="0" presId="urn:microsoft.com/office/officeart/2005/8/layout/hierarchy1"/>
    <dgm:cxn modelId="{C4B24C64-8EDF-41B2-84A5-19E3CCE25264}" type="presParOf" srcId="{EA535E65-99E4-4731-8B6B-4D416B4338EC}" destId="{01408EE1-F9AE-45FD-86BC-C3DAF0293850}" srcOrd="2" destOrd="0" presId="urn:microsoft.com/office/officeart/2005/8/layout/hierarchy1"/>
    <dgm:cxn modelId="{B37EE0D0-42EB-43D1-A11B-FED8160EBE80}" type="presParOf" srcId="{EA535E65-99E4-4731-8B6B-4D416B4338EC}" destId="{83B22EF0-0A2C-4B9C-8197-288147C73C22}" srcOrd="3" destOrd="0" presId="urn:microsoft.com/office/officeart/2005/8/layout/hierarchy1"/>
    <dgm:cxn modelId="{58D47957-8CF5-435C-AE8E-B3BA78949882}" type="presParOf" srcId="{83B22EF0-0A2C-4B9C-8197-288147C73C22}" destId="{8893043C-2F48-4AAC-ACF6-7F74BCCF5BB4}" srcOrd="0" destOrd="0" presId="urn:microsoft.com/office/officeart/2005/8/layout/hierarchy1"/>
    <dgm:cxn modelId="{AD0C1FA4-FDCB-4C29-9CFA-5F3AE702B847}" type="presParOf" srcId="{8893043C-2F48-4AAC-ACF6-7F74BCCF5BB4}" destId="{AA8EDE9E-A720-4C75-BA68-5F84977CE408}" srcOrd="0" destOrd="0" presId="urn:microsoft.com/office/officeart/2005/8/layout/hierarchy1"/>
    <dgm:cxn modelId="{ED077E49-1AA4-4211-BD5A-8B54DAB52E75}" type="presParOf" srcId="{8893043C-2F48-4AAC-ACF6-7F74BCCF5BB4}" destId="{ED633AFB-619B-480C-AE03-A1AD81769245}" srcOrd="1" destOrd="0" presId="urn:microsoft.com/office/officeart/2005/8/layout/hierarchy1"/>
    <dgm:cxn modelId="{EDE8096C-B865-469E-9F61-192CEE32806A}" type="presParOf" srcId="{83B22EF0-0A2C-4B9C-8197-288147C73C22}" destId="{B045CB8A-C186-4930-98C9-B52BDD97FBB0}" srcOrd="1" destOrd="0" presId="urn:microsoft.com/office/officeart/2005/8/layout/hierarchy1"/>
    <dgm:cxn modelId="{86CE6171-B96F-40E0-AC23-7E7E738C872C}" type="presParOf" srcId="{EA535E65-99E4-4731-8B6B-4D416B4338EC}" destId="{F2C214D4-AFF4-4B14-AEC7-D693B1A2E44C}" srcOrd="4" destOrd="0" presId="urn:microsoft.com/office/officeart/2005/8/layout/hierarchy1"/>
    <dgm:cxn modelId="{28EEF8A8-A7A3-4BAD-B623-D96686FDE927}" type="presParOf" srcId="{EA535E65-99E4-4731-8B6B-4D416B4338EC}" destId="{B4E12ED7-44C0-4372-AE3D-1761BBDFFA1A}" srcOrd="5" destOrd="0" presId="urn:microsoft.com/office/officeart/2005/8/layout/hierarchy1"/>
    <dgm:cxn modelId="{07139CB3-D847-4922-AD9D-285F5396E602}" type="presParOf" srcId="{B4E12ED7-44C0-4372-AE3D-1761BBDFFA1A}" destId="{A0A20674-89C1-4D3E-BB75-2A6C1A4D2D2F}" srcOrd="0" destOrd="0" presId="urn:microsoft.com/office/officeart/2005/8/layout/hierarchy1"/>
    <dgm:cxn modelId="{DE22B65F-EC3D-472D-846F-80BA5BFA5B39}" type="presParOf" srcId="{A0A20674-89C1-4D3E-BB75-2A6C1A4D2D2F}" destId="{97C2E365-2BFB-4FFF-97B9-4CE321526275}" srcOrd="0" destOrd="0" presId="urn:microsoft.com/office/officeart/2005/8/layout/hierarchy1"/>
    <dgm:cxn modelId="{8B233532-2298-4578-AF4E-BA2051E1A462}" type="presParOf" srcId="{A0A20674-89C1-4D3E-BB75-2A6C1A4D2D2F}" destId="{8E0A6707-E179-4CF2-BB35-0FEC374ECDCE}" srcOrd="1" destOrd="0" presId="urn:microsoft.com/office/officeart/2005/8/layout/hierarchy1"/>
    <dgm:cxn modelId="{48DC0260-770C-4877-8675-47DCC0F19868}" type="presParOf" srcId="{B4E12ED7-44C0-4372-AE3D-1761BBDFFA1A}" destId="{E0E57405-1984-4C08-BC21-2FC98B457992}" srcOrd="1" destOrd="0" presId="urn:microsoft.com/office/officeart/2005/8/layout/hierarchy1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C214D4-AFF4-4B14-AEC7-D693B1A2E44C}">
      <dsp:nvSpPr>
        <dsp:cNvPr id="0" name=""/>
        <dsp:cNvSpPr/>
      </dsp:nvSpPr>
      <dsp:spPr>
        <a:xfrm>
          <a:off x="4372592" y="1104408"/>
          <a:ext cx="863781" cy="2055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0069"/>
              </a:lnTo>
              <a:lnTo>
                <a:pt x="863781" y="140069"/>
              </a:lnTo>
              <a:lnTo>
                <a:pt x="863781" y="20554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408EE1-F9AE-45FD-86BC-C3DAF0293850}">
      <dsp:nvSpPr>
        <dsp:cNvPr id="0" name=""/>
        <dsp:cNvSpPr/>
      </dsp:nvSpPr>
      <dsp:spPr>
        <a:xfrm>
          <a:off x="4326872" y="1104408"/>
          <a:ext cx="91440" cy="2055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0554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E92C6F-21F6-4D7D-9C0E-1DBBEF2C814C}">
      <dsp:nvSpPr>
        <dsp:cNvPr id="0" name=""/>
        <dsp:cNvSpPr/>
      </dsp:nvSpPr>
      <dsp:spPr>
        <a:xfrm>
          <a:off x="3463090" y="1758722"/>
          <a:ext cx="91440" cy="20593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0464"/>
              </a:lnTo>
              <a:lnTo>
                <a:pt x="49095" y="140464"/>
              </a:lnTo>
              <a:lnTo>
                <a:pt x="49095" y="20593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2C7F1C-8B57-4D72-AE8E-8CBC04F9F484}">
      <dsp:nvSpPr>
        <dsp:cNvPr id="0" name=""/>
        <dsp:cNvSpPr/>
      </dsp:nvSpPr>
      <dsp:spPr>
        <a:xfrm>
          <a:off x="5061188" y="2407867"/>
          <a:ext cx="383698" cy="2112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5796"/>
              </a:lnTo>
              <a:lnTo>
                <a:pt x="383698" y="145796"/>
              </a:lnTo>
              <a:lnTo>
                <a:pt x="383698" y="21126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7126C4-212E-476B-B59E-46463E9E91C5}">
      <dsp:nvSpPr>
        <dsp:cNvPr id="0" name=""/>
        <dsp:cNvSpPr/>
      </dsp:nvSpPr>
      <dsp:spPr>
        <a:xfrm>
          <a:off x="4283021" y="2407867"/>
          <a:ext cx="778167" cy="211267"/>
        </a:xfrm>
        <a:custGeom>
          <a:avLst/>
          <a:gdLst/>
          <a:ahLst/>
          <a:cxnLst/>
          <a:rect l="0" t="0" r="0" b="0"/>
          <a:pathLst>
            <a:path>
              <a:moveTo>
                <a:pt x="778167" y="0"/>
              </a:moveTo>
              <a:lnTo>
                <a:pt x="778167" y="145796"/>
              </a:lnTo>
              <a:lnTo>
                <a:pt x="0" y="145796"/>
              </a:lnTo>
              <a:lnTo>
                <a:pt x="0" y="21126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F3A445-95DC-4EC3-8BC7-35509329113F}">
      <dsp:nvSpPr>
        <dsp:cNvPr id="0" name=""/>
        <dsp:cNvSpPr/>
      </dsp:nvSpPr>
      <dsp:spPr>
        <a:xfrm>
          <a:off x="3508810" y="1758722"/>
          <a:ext cx="1552378" cy="2003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4900"/>
              </a:lnTo>
              <a:lnTo>
                <a:pt x="1552378" y="134900"/>
              </a:lnTo>
              <a:lnTo>
                <a:pt x="1552378" y="20037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29CE46-3B3D-41F6-8CEC-1DA4BDB32734}">
      <dsp:nvSpPr>
        <dsp:cNvPr id="0" name=""/>
        <dsp:cNvSpPr/>
      </dsp:nvSpPr>
      <dsp:spPr>
        <a:xfrm>
          <a:off x="1745850" y="2411219"/>
          <a:ext cx="922588" cy="2079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2443"/>
              </a:lnTo>
              <a:lnTo>
                <a:pt x="922588" y="142443"/>
              </a:lnTo>
              <a:lnTo>
                <a:pt x="922588" y="20791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754DD5-C78D-45C3-A745-03EDD82EE4C3}">
      <dsp:nvSpPr>
        <dsp:cNvPr id="0" name=""/>
        <dsp:cNvSpPr/>
      </dsp:nvSpPr>
      <dsp:spPr>
        <a:xfrm>
          <a:off x="1594235" y="2411219"/>
          <a:ext cx="151614" cy="208678"/>
        </a:xfrm>
        <a:custGeom>
          <a:avLst/>
          <a:gdLst/>
          <a:ahLst/>
          <a:cxnLst/>
          <a:rect l="0" t="0" r="0" b="0"/>
          <a:pathLst>
            <a:path>
              <a:moveTo>
                <a:pt x="151614" y="0"/>
              </a:moveTo>
              <a:lnTo>
                <a:pt x="151614" y="143207"/>
              </a:lnTo>
              <a:lnTo>
                <a:pt x="0" y="143207"/>
              </a:lnTo>
              <a:lnTo>
                <a:pt x="0" y="20867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DCD399-DFA6-4559-920B-8B59D49D93CC}">
      <dsp:nvSpPr>
        <dsp:cNvPr id="0" name=""/>
        <dsp:cNvSpPr/>
      </dsp:nvSpPr>
      <dsp:spPr>
        <a:xfrm>
          <a:off x="425365" y="2411219"/>
          <a:ext cx="1320484" cy="207358"/>
        </a:xfrm>
        <a:custGeom>
          <a:avLst/>
          <a:gdLst/>
          <a:ahLst/>
          <a:cxnLst/>
          <a:rect l="0" t="0" r="0" b="0"/>
          <a:pathLst>
            <a:path>
              <a:moveTo>
                <a:pt x="1320484" y="0"/>
              </a:moveTo>
              <a:lnTo>
                <a:pt x="1320484" y="141887"/>
              </a:lnTo>
              <a:lnTo>
                <a:pt x="0" y="141887"/>
              </a:lnTo>
              <a:lnTo>
                <a:pt x="0" y="20735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71EBC5-4648-4EC1-A933-DE4D598370C2}">
      <dsp:nvSpPr>
        <dsp:cNvPr id="0" name=""/>
        <dsp:cNvSpPr/>
      </dsp:nvSpPr>
      <dsp:spPr>
        <a:xfrm>
          <a:off x="1745850" y="1758722"/>
          <a:ext cx="1762960" cy="203723"/>
        </a:xfrm>
        <a:custGeom>
          <a:avLst/>
          <a:gdLst/>
          <a:ahLst/>
          <a:cxnLst/>
          <a:rect l="0" t="0" r="0" b="0"/>
          <a:pathLst>
            <a:path>
              <a:moveTo>
                <a:pt x="1762960" y="0"/>
              </a:moveTo>
              <a:lnTo>
                <a:pt x="1762960" y="138252"/>
              </a:lnTo>
              <a:lnTo>
                <a:pt x="0" y="138252"/>
              </a:lnTo>
              <a:lnTo>
                <a:pt x="0" y="20372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106EF4-4EB9-4013-87DE-A5BEAB5EABB8}">
      <dsp:nvSpPr>
        <dsp:cNvPr id="0" name=""/>
        <dsp:cNvSpPr/>
      </dsp:nvSpPr>
      <dsp:spPr>
        <a:xfrm>
          <a:off x="3508810" y="1104408"/>
          <a:ext cx="863781" cy="205540"/>
        </a:xfrm>
        <a:custGeom>
          <a:avLst/>
          <a:gdLst/>
          <a:ahLst/>
          <a:cxnLst/>
          <a:rect l="0" t="0" r="0" b="0"/>
          <a:pathLst>
            <a:path>
              <a:moveTo>
                <a:pt x="863781" y="0"/>
              </a:moveTo>
              <a:lnTo>
                <a:pt x="863781" y="140069"/>
              </a:lnTo>
              <a:lnTo>
                <a:pt x="0" y="140069"/>
              </a:lnTo>
              <a:lnTo>
                <a:pt x="0" y="20554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34C7C4-6548-40A2-9CE7-5353B147BFD3}">
      <dsp:nvSpPr>
        <dsp:cNvPr id="0" name=""/>
        <dsp:cNvSpPr/>
      </dsp:nvSpPr>
      <dsp:spPr>
        <a:xfrm>
          <a:off x="3537567" y="374879"/>
          <a:ext cx="835024" cy="2807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5284"/>
              </a:lnTo>
              <a:lnTo>
                <a:pt x="835024" y="215284"/>
              </a:lnTo>
              <a:lnTo>
                <a:pt x="835024" y="28075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E384FB-DB78-47A1-AC3B-615B84340CDB}">
      <dsp:nvSpPr>
        <dsp:cNvPr id="0" name=""/>
        <dsp:cNvSpPr/>
      </dsp:nvSpPr>
      <dsp:spPr>
        <a:xfrm>
          <a:off x="3463090" y="374879"/>
          <a:ext cx="91440" cy="280755"/>
        </a:xfrm>
        <a:custGeom>
          <a:avLst/>
          <a:gdLst/>
          <a:ahLst/>
          <a:cxnLst/>
          <a:rect l="0" t="0" r="0" b="0"/>
          <a:pathLst>
            <a:path>
              <a:moveTo>
                <a:pt x="74476" y="0"/>
              </a:moveTo>
              <a:lnTo>
                <a:pt x="74476" y="215284"/>
              </a:lnTo>
              <a:lnTo>
                <a:pt x="45720" y="215284"/>
              </a:lnTo>
              <a:lnTo>
                <a:pt x="45720" y="28075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30E377-D329-4145-9F04-9B878BA4E9F9}">
      <dsp:nvSpPr>
        <dsp:cNvPr id="0" name=""/>
        <dsp:cNvSpPr/>
      </dsp:nvSpPr>
      <dsp:spPr>
        <a:xfrm>
          <a:off x="2645029" y="374879"/>
          <a:ext cx="892538" cy="280755"/>
        </a:xfrm>
        <a:custGeom>
          <a:avLst/>
          <a:gdLst/>
          <a:ahLst/>
          <a:cxnLst/>
          <a:rect l="0" t="0" r="0" b="0"/>
          <a:pathLst>
            <a:path>
              <a:moveTo>
                <a:pt x="892538" y="0"/>
              </a:moveTo>
              <a:lnTo>
                <a:pt x="892538" y="215284"/>
              </a:lnTo>
              <a:lnTo>
                <a:pt x="0" y="215284"/>
              </a:lnTo>
              <a:lnTo>
                <a:pt x="0" y="28075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8BE960-5648-420B-9913-26F61568B37A}">
      <dsp:nvSpPr>
        <dsp:cNvPr id="0" name=""/>
        <dsp:cNvSpPr/>
      </dsp:nvSpPr>
      <dsp:spPr>
        <a:xfrm>
          <a:off x="3184202" y="-73894"/>
          <a:ext cx="706730" cy="4487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792DF4D-EEB0-4215-AEFC-A0541F720050}">
      <dsp:nvSpPr>
        <dsp:cNvPr id="0" name=""/>
        <dsp:cNvSpPr/>
      </dsp:nvSpPr>
      <dsp:spPr>
        <a:xfrm>
          <a:off x="3262728" y="705"/>
          <a:ext cx="706730" cy="4487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700" b="1" kern="1200" dirty="0">
              <a:solidFill>
                <a:schemeClr val="tx1"/>
              </a:solidFill>
              <a:latin typeface="+mn-lt"/>
              <a:cs typeface="Aharoni" panose="02010803020104030203" pitchFamily="2" charset="-79"/>
            </a:rPr>
            <a:t>Digital Forensics</a:t>
          </a:r>
        </a:p>
      </dsp:txBody>
      <dsp:txXfrm>
        <a:off x="3275872" y="13849"/>
        <a:ext cx="680442" cy="422485"/>
      </dsp:txXfrm>
    </dsp:sp>
    <dsp:sp modelId="{0DB3AB99-CCE3-46E8-9DBD-FFBF159C82A1}">
      <dsp:nvSpPr>
        <dsp:cNvPr id="0" name=""/>
        <dsp:cNvSpPr/>
      </dsp:nvSpPr>
      <dsp:spPr>
        <a:xfrm>
          <a:off x="2291664" y="655634"/>
          <a:ext cx="706730" cy="4487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7F93021-391D-4BD5-8767-BFFDB5289614}">
      <dsp:nvSpPr>
        <dsp:cNvPr id="0" name=""/>
        <dsp:cNvSpPr/>
      </dsp:nvSpPr>
      <dsp:spPr>
        <a:xfrm>
          <a:off x="2370190" y="730234"/>
          <a:ext cx="706730" cy="4487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700" b="1" kern="1200" dirty="0">
              <a:solidFill>
                <a:schemeClr val="bg1">
                  <a:lumMod val="65000"/>
                </a:schemeClr>
              </a:solidFill>
              <a:latin typeface="+mn-lt"/>
              <a:cs typeface="Aharoni" panose="02010803020104030203" pitchFamily="2" charset="-79"/>
            </a:rPr>
            <a:t>Computer Forensics</a:t>
          </a:r>
        </a:p>
      </dsp:txBody>
      <dsp:txXfrm>
        <a:off x="2383334" y="743378"/>
        <a:ext cx="680442" cy="422485"/>
      </dsp:txXfrm>
    </dsp:sp>
    <dsp:sp modelId="{4884B255-1532-4D2E-A068-36AEEB9A541A}">
      <dsp:nvSpPr>
        <dsp:cNvPr id="0" name=""/>
        <dsp:cNvSpPr/>
      </dsp:nvSpPr>
      <dsp:spPr>
        <a:xfrm>
          <a:off x="3155445" y="655634"/>
          <a:ext cx="706730" cy="4487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CEC4785-FD72-4B34-8769-94F5BBC3198B}">
      <dsp:nvSpPr>
        <dsp:cNvPr id="0" name=""/>
        <dsp:cNvSpPr/>
      </dsp:nvSpPr>
      <dsp:spPr>
        <a:xfrm>
          <a:off x="3233971" y="730234"/>
          <a:ext cx="706730" cy="4487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700" b="1" kern="1200" dirty="0">
              <a:solidFill>
                <a:schemeClr val="bg1">
                  <a:lumMod val="65000"/>
                </a:schemeClr>
              </a:solidFill>
              <a:latin typeface="+mn-lt"/>
              <a:cs typeface="Aharoni" panose="02010803020104030203" pitchFamily="2" charset="-79"/>
            </a:rPr>
            <a:t>Network Forensics</a:t>
          </a:r>
        </a:p>
      </dsp:txBody>
      <dsp:txXfrm>
        <a:off x="3247115" y="743378"/>
        <a:ext cx="680442" cy="422485"/>
      </dsp:txXfrm>
    </dsp:sp>
    <dsp:sp modelId="{63A29BCD-57BB-4062-9604-BDC91DA8B205}">
      <dsp:nvSpPr>
        <dsp:cNvPr id="0" name=""/>
        <dsp:cNvSpPr/>
      </dsp:nvSpPr>
      <dsp:spPr>
        <a:xfrm>
          <a:off x="4019227" y="655634"/>
          <a:ext cx="706730" cy="4487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0760B23-BD9B-4651-82C7-2FEFC6CD66CD}">
      <dsp:nvSpPr>
        <dsp:cNvPr id="0" name=""/>
        <dsp:cNvSpPr/>
      </dsp:nvSpPr>
      <dsp:spPr>
        <a:xfrm>
          <a:off x="4097752" y="730234"/>
          <a:ext cx="706730" cy="4487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700" b="1" kern="1200" dirty="0">
              <a:solidFill>
                <a:schemeClr val="tx1"/>
              </a:solidFill>
              <a:latin typeface="+mn-lt"/>
              <a:cs typeface="Aharoni" panose="02010803020104030203" pitchFamily="2" charset="-79"/>
            </a:rPr>
            <a:t>Multimedia</a:t>
          </a:r>
          <a:r>
            <a:rPr lang="it-IT" sz="700" b="1" kern="1200" dirty="0">
              <a:solidFill>
                <a:schemeClr val="bg1">
                  <a:lumMod val="65000"/>
                </a:schemeClr>
              </a:solidFill>
              <a:latin typeface="+mn-lt"/>
              <a:cs typeface="Aharoni" panose="02010803020104030203" pitchFamily="2" charset="-79"/>
            </a:rPr>
            <a:t> </a:t>
          </a:r>
          <a:r>
            <a:rPr lang="it-IT" sz="700" b="1" kern="1200" dirty="0">
              <a:solidFill>
                <a:schemeClr val="tx1"/>
              </a:solidFill>
              <a:latin typeface="+mn-lt"/>
              <a:cs typeface="Aharoni" panose="02010803020104030203" pitchFamily="2" charset="-79"/>
            </a:rPr>
            <a:t>Forensics</a:t>
          </a:r>
        </a:p>
      </dsp:txBody>
      <dsp:txXfrm>
        <a:off x="4110896" y="743378"/>
        <a:ext cx="680442" cy="422485"/>
      </dsp:txXfrm>
    </dsp:sp>
    <dsp:sp modelId="{C69D0536-3AC3-4E42-A93C-ED3792800957}">
      <dsp:nvSpPr>
        <dsp:cNvPr id="0" name=""/>
        <dsp:cNvSpPr/>
      </dsp:nvSpPr>
      <dsp:spPr>
        <a:xfrm>
          <a:off x="3155445" y="1309949"/>
          <a:ext cx="706730" cy="4487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70CF0BC-05AF-46BD-ABF8-9F84D5A21AF6}">
      <dsp:nvSpPr>
        <dsp:cNvPr id="0" name=""/>
        <dsp:cNvSpPr/>
      </dsp:nvSpPr>
      <dsp:spPr>
        <a:xfrm>
          <a:off x="3233971" y="1384548"/>
          <a:ext cx="706730" cy="4487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b="1" kern="1200" dirty="0">
              <a:solidFill>
                <a:schemeClr val="tx1"/>
              </a:solidFill>
              <a:latin typeface="+mn-lt"/>
              <a:cs typeface="Aharoni" panose="02010803020104030203" pitchFamily="2" charset="-79"/>
            </a:rPr>
            <a:t>Image</a:t>
          </a:r>
        </a:p>
      </dsp:txBody>
      <dsp:txXfrm>
        <a:off x="3247115" y="1397692"/>
        <a:ext cx="680442" cy="422485"/>
      </dsp:txXfrm>
    </dsp:sp>
    <dsp:sp modelId="{F77103D6-E35A-45AD-93EB-F2797458C9D6}">
      <dsp:nvSpPr>
        <dsp:cNvPr id="0" name=""/>
        <dsp:cNvSpPr/>
      </dsp:nvSpPr>
      <dsp:spPr>
        <a:xfrm>
          <a:off x="1278797" y="1962445"/>
          <a:ext cx="934106" cy="4487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1BF84F8-A4AD-44D6-84E7-8A86776D7F4D}">
      <dsp:nvSpPr>
        <dsp:cNvPr id="0" name=""/>
        <dsp:cNvSpPr/>
      </dsp:nvSpPr>
      <dsp:spPr>
        <a:xfrm>
          <a:off x="1357322" y="2037045"/>
          <a:ext cx="934106" cy="4487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b="1" kern="1200" dirty="0">
              <a:solidFill>
                <a:srgbClr val="FF0000"/>
              </a:solidFill>
              <a:latin typeface="+mn-lt"/>
              <a:cs typeface="Aharoni" panose="02010803020104030203" pitchFamily="2" charset="-79"/>
            </a:rPr>
            <a:t>Source Identification</a:t>
          </a:r>
        </a:p>
      </dsp:txBody>
      <dsp:txXfrm>
        <a:off x="1370466" y="2050189"/>
        <a:ext cx="907818" cy="422485"/>
      </dsp:txXfrm>
    </dsp:sp>
    <dsp:sp modelId="{287B4E6C-6DE9-477E-9034-F143246A2A5E}">
      <dsp:nvSpPr>
        <dsp:cNvPr id="0" name=""/>
        <dsp:cNvSpPr/>
      </dsp:nvSpPr>
      <dsp:spPr>
        <a:xfrm>
          <a:off x="-78525" y="2618577"/>
          <a:ext cx="1007783" cy="4487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ED1EC24-FC8E-474B-B73B-7794B57282C2}">
      <dsp:nvSpPr>
        <dsp:cNvPr id="0" name=""/>
        <dsp:cNvSpPr/>
      </dsp:nvSpPr>
      <dsp:spPr>
        <a:xfrm>
          <a:off x="0" y="2693176"/>
          <a:ext cx="1007783" cy="4487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noProof="0" dirty="0">
              <a:solidFill>
                <a:schemeClr val="tx1"/>
              </a:solidFill>
              <a:latin typeface="+mn-lt"/>
              <a:cs typeface="Aharoni" panose="02010803020104030203" pitchFamily="2" charset="-79"/>
            </a:rPr>
            <a:t>Device  class Identification</a:t>
          </a:r>
        </a:p>
      </dsp:txBody>
      <dsp:txXfrm>
        <a:off x="13144" y="2706320"/>
        <a:ext cx="981495" cy="422485"/>
      </dsp:txXfrm>
    </dsp:sp>
    <dsp:sp modelId="{D89769CE-36F5-46DB-8539-C045CA18AE88}">
      <dsp:nvSpPr>
        <dsp:cNvPr id="0" name=""/>
        <dsp:cNvSpPr/>
      </dsp:nvSpPr>
      <dsp:spPr>
        <a:xfrm>
          <a:off x="1144253" y="2619898"/>
          <a:ext cx="899964" cy="4487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930B60F-7107-4861-AEF0-22BF96E8B416}">
      <dsp:nvSpPr>
        <dsp:cNvPr id="0" name=""/>
        <dsp:cNvSpPr/>
      </dsp:nvSpPr>
      <dsp:spPr>
        <a:xfrm>
          <a:off x="1222778" y="2694497"/>
          <a:ext cx="899964" cy="4487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b="1" kern="1200" dirty="0">
              <a:solidFill>
                <a:srgbClr val="FF0000"/>
              </a:solidFill>
              <a:latin typeface="+mn-lt"/>
              <a:cs typeface="Aharoni" panose="02010803020104030203" pitchFamily="2" charset="-79"/>
            </a:rPr>
            <a:t>Model Identification</a:t>
          </a:r>
        </a:p>
      </dsp:txBody>
      <dsp:txXfrm>
        <a:off x="1235922" y="2707641"/>
        <a:ext cx="873676" cy="422485"/>
      </dsp:txXfrm>
    </dsp:sp>
    <dsp:sp modelId="{379185CB-A436-4A62-88DA-0EFB4453C5D0}">
      <dsp:nvSpPr>
        <dsp:cNvPr id="0" name=""/>
        <dsp:cNvSpPr/>
      </dsp:nvSpPr>
      <dsp:spPr>
        <a:xfrm>
          <a:off x="2216922" y="2619134"/>
          <a:ext cx="903031" cy="4487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F45074A-5FBB-4374-9EBE-FF0DE147E936}">
      <dsp:nvSpPr>
        <dsp:cNvPr id="0" name=""/>
        <dsp:cNvSpPr/>
      </dsp:nvSpPr>
      <dsp:spPr>
        <a:xfrm>
          <a:off x="2295448" y="2693733"/>
          <a:ext cx="903031" cy="4487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b="1" kern="1200" dirty="0">
              <a:solidFill>
                <a:srgbClr val="FF0000"/>
              </a:solidFill>
              <a:latin typeface="+mn-lt"/>
              <a:cs typeface="Aharoni" panose="02010803020104030203" pitchFamily="2" charset="-79"/>
            </a:rPr>
            <a:t>Camera Identification </a:t>
          </a:r>
        </a:p>
      </dsp:txBody>
      <dsp:txXfrm>
        <a:off x="2308592" y="2706877"/>
        <a:ext cx="876743" cy="422485"/>
      </dsp:txXfrm>
    </dsp:sp>
    <dsp:sp modelId="{FCEE44F1-82EF-4A99-8F20-14DBB104763F}">
      <dsp:nvSpPr>
        <dsp:cNvPr id="0" name=""/>
        <dsp:cNvSpPr/>
      </dsp:nvSpPr>
      <dsp:spPr>
        <a:xfrm>
          <a:off x="4707823" y="1959093"/>
          <a:ext cx="706730" cy="4487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CAAAF49-6D63-412A-8F16-5CCFE34CEB7E}">
      <dsp:nvSpPr>
        <dsp:cNvPr id="0" name=""/>
        <dsp:cNvSpPr/>
      </dsp:nvSpPr>
      <dsp:spPr>
        <a:xfrm>
          <a:off x="4786349" y="2033692"/>
          <a:ext cx="706730" cy="4487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b="1" kern="1200" dirty="0">
              <a:solidFill>
                <a:schemeClr val="tx1"/>
              </a:solidFill>
              <a:latin typeface="+mn-lt"/>
              <a:cs typeface="Aharoni" panose="02010803020104030203" pitchFamily="2" charset="-79"/>
            </a:rPr>
            <a:t>Integrity detection</a:t>
          </a:r>
        </a:p>
      </dsp:txBody>
      <dsp:txXfrm>
        <a:off x="4799493" y="2046836"/>
        <a:ext cx="680442" cy="422485"/>
      </dsp:txXfrm>
    </dsp:sp>
    <dsp:sp modelId="{BA6E4C5E-7163-45A5-937A-4927E36A9246}">
      <dsp:nvSpPr>
        <dsp:cNvPr id="0" name=""/>
        <dsp:cNvSpPr/>
      </dsp:nvSpPr>
      <dsp:spPr>
        <a:xfrm>
          <a:off x="3929656" y="2619134"/>
          <a:ext cx="706730" cy="4487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1AE3C01-E4C3-4CAE-A7FE-70B36FF1BFFA}">
      <dsp:nvSpPr>
        <dsp:cNvPr id="0" name=""/>
        <dsp:cNvSpPr/>
      </dsp:nvSpPr>
      <dsp:spPr>
        <a:xfrm>
          <a:off x="4008182" y="2693733"/>
          <a:ext cx="706730" cy="4487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b="1" kern="1200" dirty="0">
              <a:latin typeface="+mn-lt"/>
              <a:cs typeface="Aharoni" panose="02010803020104030203" pitchFamily="2" charset="-79"/>
            </a:rPr>
            <a:t>Forgery detection</a:t>
          </a:r>
        </a:p>
      </dsp:txBody>
      <dsp:txXfrm>
        <a:off x="4021326" y="2706877"/>
        <a:ext cx="680442" cy="422485"/>
      </dsp:txXfrm>
    </dsp:sp>
    <dsp:sp modelId="{797BC6BC-40E5-4564-9B07-B2E77495B813}">
      <dsp:nvSpPr>
        <dsp:cNvPr id="0" name=""/>
        <dsp:cNvSpPr/>
      </dsp:nvSpPr>
      <dsp:spPr>
        <a:xfrm>
          <a:off x="4967540" y="2619134"/>
          <a:ext cx="954693" cy="4487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DB61F67-5053-4E53-8D16-3972E38A13A2}">
      <dsp:nvSpPr>
        <dsp:cNvPr id="0" name=""/>
        <dsp:cNvSpPr/>
      </dsp:nvSpPr>
      <dsp:spPr>
        <a:xfrm>
          <a:off x="5046066" y="2693733"/>
          <a:ext cx="954693" cy="4487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b="1" kern="1200" dirty="0">
              <a:latin typeface="+mn-lt"/>
              <a:cs typeface="Aharoni" panose="02010803020104030203" pitchFamily="2" charset="-79"/>
            </a:rPr>
            <a:t>Forgery Localization</a:t>
          </a:r>
        </a:p>
      </dsp:txBody>
      <dsp:txXfrm>
        <a:off x="5059210" y="2706877"/>
        <a:ext cx="928405" cy="422485"/>
      </dsp:txXfrm>
    </dsp:sp>
    <dsp:sp modelId="{90A97159-3CBB-4315-AA2E-96631666E03C}">
      <dsp:nvSpPr>
        <dsp:cNvPr id="0" name=""/>
        <dsp:cNvSpPr/>
      </dsp:nvSpPr>
      <dsp:spPr>
        <a:xfrm>
          <a:off x="3003043" y="1964658"/>
          <a:ext cx="1018285" cy="4487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F18256B-FD7F-4367-B353-B23E2AC95F0F}">
      <dsp:nvSpPr>
        <dsp:cNvPr id="0" name=""/>
        <dsp:cNvSpPr/>
      </dsp:nvSpPr>
      <dsp:spPr>
        <a:xfrm>
          <a:off x="3081569" y="2039257"/>
          <a:ext cx="1018285" cy="4487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b="1" kern="1200" dirty="0">
              <a:solidFill>
                <a:srgbClr val="FF0000"/>
              </a:solidFill>
              <a:latin typeface="+mn-lt"/>
              <a:cs typeface="Aharoni" panose="02010803020104030203" pitchFamily="2" charset="-79"/>
            </a:rPr>
            <a:t>Counter Forensics</a:t>
          </a:r>
        </a:p>
      </dsp:txBody>
      <dsp:txXfrm>
        <a:off x="3094713" y="2052401"/>
        <a:ext cx="991997" cy="422485"/>
      </dsp:txXfrm>
    </dsp:sp>
    <dsp:sp modelId="{AA8EDE9E-A720-4C75-BA68-5F84977CE408}">
      <dsp:nvSpPr>
        <dsp:cNvPr id="0" name=""/>
        <dsp:cNvSpPr/>
      </dsp:nvSpPr>
      <dsp:spPr>
        <a:xfrm>
          <a:off x="4019227" y="1309949"/>
          <a:ext cx="706730" cy="4487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D633AFB-619B-480C-AE03-A1AD81769245}">
      <dsp:nvSpPr>
        <dsp:cNvPr id="0" name=""/>
        <dsp:cNvSpPr/>
      </dsp:nvSpPr>
      <dsp:spPr>
        <a:xfrm>
          <a:off x="4097752" y="1384548"/>
          <a:ext cx="706730" cy="4487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700" b="1" kern="1200" dirty="0">
              <a:solidFill>
                <a:schemeClr val="bg1">
                  <a:lumMod val="65000"/>
                </a:schemeClr>
              </a:solidFill>
              <a:latin typeface="+mn-lt"/>
              <a:cs typeface="Aharoni" panose="02010803020104030203" pitchFamily="2" charset="-79"/>
            </a:rPr>
            <a:t>Video</a:t>
          </a:r>
        </a:p>
      </dsp:txBody>
      <dsp:txXfrm>
        <a:off x="4110896" y="1397692"/>
        <a:ext cx="680442" cy="422485"/>
      </dsp:txXfrm>
    </dsp:sp>
    <dsp:sp modelId="{97C2E365-2BFB-4FFF-97B9-4CE321526275}">
      <dsp:nvSpPr>
        <dsp:cNvPr id="0" name=""/>
        <dsp:cNvSpPr/>
      </dsp:nvSpPr>
      <dsp:spPr>
        <a:xfrm>
          <a:off x="4883008" y="1309949"/>
          <a:ext cx="706730" cy="4487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E0A6707-E179-4CF2-BB35-0FEC374ECDCE}">
      <dsp:nvSpPr>
        <dsp:cNvPr id="0" name=""/>
        <dsp:cNvSpPr/>
      </dsp:nvSpPr>
      <dsp:spPr>
        <a:xfrm>
          <a:off x="4961533" y="1384548"/>
          <a:ext cx="706730" cy="4487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700" b="1" kern="1200" dirty="0">
              <a:solidFill>
                <a:schemeClr val="bg1">
                  <a:lumMod val="65000"/>
                </a:schemeClr>
              </a:solidFill>
              <a:latin typeface="+mn-lt"/>
              <a:cs typeface="Aharoni" panose="02010803020104030203" pitchFamily="2" charset="-79"/>
            </a:rPr>
            <a:t>Audio</a:t>
          </a:r>
        </a:p>
      </dsp:txBody>
      <dsp:txXfrm>
        <a:off x="4974677" y="1397692"/>
        <a:ext cx="680442" cy="4224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wmf"/><Relationship Id="rId2" Type="http://schemas.openxmlformats.org/officeDocument/2006/relationships/image" Target="../media/image128.wmf"/><Relationship Id="rId1" Type="http://schemas.openxmlformats.org/officeDocument/2006/relationships/image" Target="../media/image127.wmf"/><Relationship Id="rId6" Type="http://schemas.openxmlformats.org/officeDocument/2006/relationships/image" Target="../media/image132.wmf"/><Relationship Id="rId5" Type="http://schemas.openxmlformats.org/officeDocument/2006/relationships/image" Target="../media/image131.wmf"/><Relationship Id="rId4" Type="http://schemas.openxmlformats.org/officeDocument/2006/relationships/image" Target="../media/image13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6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wmf"/><Relationship Id="rId2" Type="http://schemas.openxmlformats.org/officeDocument/2006/relationships/image" Target="../media/image140.wmf"/><Relationship Id="rId1" Type="http://schemas.openxmlformats.org/officeDocument/2006/relationships/image" Target="../media/image139.wmf"/><Relationship Id="rId4" Type="http://schemas.openxmlformats.org/officeDocument/2006/relationships/image" Target="../media/image14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6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wmf"/><Relationship Id="rId2" Type="http://schemas.openxmlformats.org/officeDocument/2006/relationships/image" Target="../media/image150.wmf"/><Relationship Id="rId1" Type="http://schemas.openxmlformats.org/officeDocument/2006/relationships/image" Target="../media/image149.wmf"/><Relationship Id="rId6" Type="http://schemas.openxmlformats.org/officeDocument/2006/relationships/image" Target="../media/image154.wmf"/><Relationship Id="rId5" Type="http://schemas.openxmlformats.org/officeDocument/2006/relationships/image" Target="../media/image153.wmf"/><Relationship Id="rId4" Type="http://schemas.openxmlformats.org/officeDocument/2006/relationships/image" Target="../media/image152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95.wmf"/><Relationship Id="rId1" Type="http://schemas.openxmlformats.org/officeDocument/2006/relationships/image" Target="../media/image15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7B733B-EE04-45D9-B4B6-9EFD59293AD8}" type="datetimeFigureOut">
              <a:rPr lang="it-IT" smtClean="0"/>
              <a:pPr/>
              <a:t>05/11/2017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F10F7D-1694-4772-92D1-83AE41510A3E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8467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936EAF-90BC-44B7-8BB2-D762A47FF868}" type="datetimeFigureOut">
              <a:rPr lang="it-IT" smtClean="0"/>
              <a:pPr/>
              <a:t>05/11/2017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EBE14C-6FB5-4DED-9348-D77C3980088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839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566518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sometimes</a:t>
            </a:r>
            <a:r>
              <a:rPr lang="it-IT" baseline="0" dirty="0"/>
              <a:t> </a:t>
            </a:r>
            <a:r>
              <a:rPr lang="it-IT" baseline="0" dirty="0" err="1"/>
              <a:t>it</a:t>
            </a:r>
            <a:r>
              <a:rPr lang="it-IT" baseline="0" dirty="0"/>
              <a:t> </a:t>
            </a:r>
            <a:r>
              <a:rPr lang="it-IT" baseline="0" dirty="0" err="1"/>
              <a:t>works</a:t>
            </a:r>
            <a:r>
              <a:rPr lang="it-IT" baseline="0" dirty="0"/>
              <a:t>. In </a:t>
            </a:r>
            <a:r>
              <a:rPr lang="it-IT" baseline="0" dirty="0" err="1"/>
              <a:t>operation</a:t>
            </a:r>
            <a:r>
              <a:rPr lang="it-IT" baseline="0" dirty="0"/>
              <a:t> algebra, </a:t>
            </a:r>
            <a:r>
              <a:rPr lang="it-IT" baseline="0" dirty="0" err="1"/>
              <a:t>thanks</a:t>
            </a:r>
            <a:r>
              <a:rPr lang="it-IT" baseline="0" dirty="0"/>
              <a:t> to camera and model </a:t>
            </a:r>
            <a:r>
              <a:rPr lang="it-IT" baseline="0" dirty="0" err="1"/>
              <a:t>identification</a:t>
            </a:r>
            <a:r>
              <a:rPr lang="it-IT" baseline="0" dirty="0"/>
              <a:t>, the </a:t>
            </a:r>
            <a:r>
              <a:rPr lang="it-IT" baseline="0" dirty="0" err="1"/>
              <a:t>culpit</a:t>
            </a:r>
            <a:r>
              <a:rPr lang="it-IT" baseline="0" dirty="0"/>
              <a:t> of a </a:t>
            </a:r>
            <a:r>
              <a:rPr lang="it-IT" baseline="0" dirty="0" err="1"/>
              <a:t>child</a:t>
            </a:r>
            <a:r>
              <a:rPr lang="it-IT" baseline="0" dirty="0"/>
              <a:t> rape </a:t>
            </a:r>
            <a:r>
              <a:rPr lang="it-IT" baseline="0" dirty="0" err="1"/>
              <a:t>was</a:t>
            </a:r>
            <a:r>
              <a:rPr lang="it-IT" baseline="0" dirty="0"/>
              <a:t> </a:t>
            </a:r>
            <a:r>
              <a:rPr lang="it-IT" baseline="0" dirty="0" err="1"/>
              <a:t>catched</a:t>
            </a:r>
            <a:r>
              <a:rPr lang="it-IT" baseline="0" dirty="0"/>
              <a:t>.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6964652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In the first </a:t>
            </a:r>
            <a:r>
              <a:rPr lang="it-IT" dirty="0" err="1"/>
              <a:t>one</a:t>
            </a:r>
            <a:r>
              <a:rPr lang="it-IT" dirty="0"/>
              <a:t> </a:t>
            </a:r>
            <a:r>
              <a:rPr lang="it-IT" dirty="0" err="1"/>
              <a:t>category</a:t>
            </a:r>
            <a:r>
              <a:rPr lang="it-IT" dirty="0"/>
              <a:t>,</a:t>
            </a:r>
            <a:r>
              <a:rPr lang="it-IT" baseline="0" dirty="0"/>
              <a:t> some </a:t>
            </a:r>
            <a:r>
              <a:rPr lang="it-IT" baseline="0" dirty="0" err="1"/>
              <a:t>feature</a:t>
            </a:r>
            <a:r>
              <a:rPr lang="it-IT" baseline="0" dirty="0"/>
              <a:t> </a:t>
            </a:r>
            <a:r>
              <a:rPr lang="it-IT" baseline="0" dirty="0" err="1"/>
              <a:t>has</a:t>
            </a:r>
            <a:r>
              <a:rPr lang="it-IT" baseline="0" dirty="0"/>
              <a:t> </a:t>
            </a:r>
            <a:r>
              <a:rPr lang="it-IT" baseline="0" dirty="0" err="1"/>
              <a:t>been</a:t>
            </a:r>
            <a:r>
              <a:rPr lang="it-IT" baseline="0" dirty="0"/>
              <a:t> </a:t>
            </a:r>
            <a:r>
              <a:rPr lang="it-IT" baseline="0" dirty="0" err="1"/>
              <a:t>proposed</a:t>
            </a:r>
            <a:r>
              <a:rPr lang="it-IT" baseline="0" dirty="0"/>
              <a:t> </a:t>
            </a:r>
            <a:r>
              <a:rPr lang="it-IT" baseline="0" dirty="0" err="1"/>
              <a:t>such</a:t>
            </a:r>
            <a:r>
              <a:rPr lang="it-IT" baseline="0" dirty="0"/>
              <a:t> </a:t>
            </a:r>
            <a:r>
              <a:rPr lang="it-IT" baseline="0" dirty="0" err="1"/>
              <a:t>as</a:t>
            </a:r>
            <a:r>
              <a:rPr lang="it-IT" baseline="0" dirty="0"/>
              <a:t> Image </a:t>
            </a:r>
            <a:r>
              <a:rPr lang="it-IT" baseline="0" dirty="0" err="1"/>
              <a:t>quality</a:t>
            </a:r>
            <a:r>
              <a:rPr lang="it-IT" baseline="0" dirty="0"/>
              <a:t> </a:t>
            </a:r>
            <a:r>
              <a:rPr lang="it-IT" baseline="0" dirty="0" err="1"/>
              <a:t>measurement</a:t>
            </a:r>
            <a:r>
              <a:rPr lang="it-IT" baseline="0" dirty="0"/>
              <a:t>, </a:t>
            </a:r>
            <a:r>
              <a:rPr lang="it-IT" baseline="0" dirty="0" err="1"/>
              <a:t>statistics</a:t>
            </a:r>
            <a:r>
              <a:rPr lang="it-IT" baseline="0" dirty="0"/>
              <a:t> on </a:t>
            </a:r>
            <a:r>
              <a:rPr lang="it-IT" baseline="0" dirty="0" err="1"/>
              <a:t>wavelet</a:t>
            </a:r>
            <a:r>
              <a:rPr lang="it-IT" baseline="0" dirty="0"/>
              <a:t> or BSM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115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2060531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While</a:t>
            </a:r>
            <a:r>
              <a:rPr lang="it-IT" dirty="0"/>
              <a:t> non </a:t>
            </a:r>
            <a:r>
              <a:rPr lang="it-IT" dirty="0" err="1"/>
              <a:t>tailored</a:t>
            </a:r>
            <a:r>
              <a:rPr lang="it-IT" dirty="0"/>
              <a:t> </a:t>
            </a:r>
            <a:r>
              <a:rPr lang="it-IT" dirty="0" err="1"/>
              <a:t>feature</a:t>
            </a:r>
            <a:r>
              <a:rPr lang="it-IT" baseline="0" dirty="0"/>
              <a:t> </a:t>
            </a:r>
            <a:r>
              <a:rPr lang="it-IT" baseline="0" dirty="0" err="1"/>
              <a:t>extraction</a:t>
            </a:r>
            <a:r>
              <a:rPr lang="it-IT" baseline="0" dirty="0"/>
              <a:t> </a:t>
            </a:r>
            <a:r>
              <a:rPr lang="it-IT" baseline="0" dirty="0" err="1"/>
              <a:t>is</a:t>
            </a:r>
            <a:r>
              <a:rPr lang="it-IT" baseline="0" dirty="0"/>
              <a:t> </a:t>
            </a:r>
            <a:r>
              <a:rPr lang="it-IT" baseline="0" dirty="0" err="1"/>
              <a:t>used</a:t>
            </a:r>
            <a:r>
              <a:rPr lang="it-IT" baseline="0" dirty="0"/>
              <a:t> in </a:t>
            </a:r>
            <a:r>
              <a:rPr lang="it-IT" baseline="0" dirty="0" err="1"/>
              <a:t>blind-feature</a:t>
            </a:r>
            <a:r>
              <a:rPr lang="it-IT" baseline="0" dirty="0"/>
              <a:t> </a:t>
            </a:r>
            <a:r>
              <a:rPr lang="it-IT" baseline="0" dirty="0" err="1"/>
              <a:t>method</a:t>
            </a:r>
            <a:r>
              <a:rPr lang="it-IT" baseline="0" dirty="0"/>
              <a:t>, </a:t>
            </a:r>
            <a:r>
              <a:rPr lang="it-IT" baseline="0" dirty="0" err="1"/>
              <a:t>such</a:t>
            </a:r>
            <a:r>
              <a:rPr lang="it-IT" baseline="0" dirty="0"/>
              <a:t> </a:t>
            </a:r>
            <a:r>
              <a:rPr lang="it-IT" baseline="0" dirty="0" err="1"/>
              <a:t>as</a:t>
            </a:r>
            <a:r>
              <a:rPr lang="it-IT" baseline="0" dirty="0"/>
              <a:t> LBP (</a:t>
            </a:r>
            <a:r>
              <a:rPr lang="it-IT" baseline="0" dirty="0" err="1"/>
              <a:t>proposed</a:t>
            </a:r>
            <a:r>
              <a:rPr lang="it-IT" baseline="0" dirty="0"/>
              <a:t> by </a:t>
            </a:r>
            <a:r>
              <a:rPr lang="it-IT" baseline="0" dirty="0" err="1"/>
              <a:t>Xu</a:t>
            </a:r>
            <a:r>
              <a:rPr lang="it-IT" baseline="0" dirty="0"/>
              <a:t> in 2012) or the </a:t>
            </a:r>
            <a:r>
              <a:rPr lang="it-IT" baseline="0" dirty="0" err="1"/>
              <a:t>using</a:t>
            </a:r>
            <a:r>
              <a:rPr lang="it-IT" baseline="0" dirty="0"/>
              <a:t> the SPAM </a:t>
            </a:r>
            <a:r>
              <a:rPr lang="it-IT" baseline="0" dirty="0" err="1"/>
              <a:t>feature</a:t>
            </a:r>
            <a:r>
              <a:rPr lang="it-IT" baseline="0" dirty="0"/>
              <a:t> </a:t>
            </a:r>
            <a:r>
              <a:rPr lang="it-IT" baseline="0" dirty="0" err="1"/>
              <a:t>used</a:t>
            </a:r>
            <a:r>
              <a:rPr lang="it-IT" baseline="0" dirty="0"/>
              <a:t> </a:t>
            </a:r>
            <a:r>
              <a:rPr lang="it-IT" baseline="0" dirty="0" err="1"/>
              <a:t>before</a:t>
            </a:r>
            <a:r>
              <a:rPr lang="it-IT" baseline="0" dirty="0"/>
              <a:t> in </a:t>
            </a:r>
            <a:r>
              <a:rPr lang="it-IT" baseline="0" dirty="0" err="1"/>
              <a:t>steganalisys</a:t>
            </a:r>
            <a:r>
              <a:rPr lang="it-IT" baseline="0" dirty="0"/>
              <a:t> </a:t>
            </a:r>
            <a:r>
              <a:rPr lang="it-IT" baseline="0" dirty="0" err="1"/>
              <a:t>as</a:t>
            </a:r>
            <a:r>
              <a:rPr lang="it-IT" baseline="0" dirty="0"/>
              <a:t> I </a:t>
            </a:r>
            <a:r>
              <a:rPr lang="it-IT" baseline="0" dirty="0" err="1"/>
              <a:t>done</a:t>
            </a:r>
            <a:r>
              <a:rPr lang="it-IT" baseline="0" dirty="0"/>
              <a:t> in </a:t>
            </a:r>
            <a:r>
              <a:rPr lang="it-IT" baseline="0" dirty="0" err="1"/>
              <a:t>one</a:t>
            </a:r>
            <a:r>
              <a:rPr lang="it-IT" baseline="0" dirty="0"/>
              <a:t> of </a:t>
            </a:r>
            <a:r>
              <a:rPr lang="it-IT" baseline="0" dirty="0" err="1"/>
              <a:t>my</a:t>
            </a:r>
            <a:r>
              <a:rPr lang="it-IT" baseline="0" dirty="0"/>
              <a:t> </a:t>
            </a:r>
            <a:r>
              <a:rPr lang="it-IT" baseline="0" dirty="0" err="1"/>
              <a:t>previous</a:t>
            </a:r>
            <a:r>
              <a:rPr lang="it-IT" baseline="0" dirty="0"/>
              <a:t> work.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116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5218129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Since the model identification is a classical feature extraction + classification problem, it</a:t>
            </a:r>
            <a:r>
              <a:rPr lang="en-GB" baseline="0" dirty="0"/>
              <a:t> is suitable for being resolved by a deep learning approach.</a:t>
            </a:r>
          </a:p>
          <a:p>
            <a:r>
              <a:rPr lang="en-GB" baseline="0" dirty="0"/>
              <a:t>In 2016 </a:t>
            </a:r>
            <a:r>
              <a:rPr lang="en-GB" baseline="0" dirty="0" err="1"/>
              <a:t>Tuama</a:t>
            </a:r>
            <a:r>
              <a:rPr lang="en-GB" baseline="0" dirty="0"/>
              <a:t> proposed an architecture composed by three convolutional layer with activation, without pooling. Followed by one max pool operation before some full connected layers. </a:t>
            </a:r>
          </a:p>
          <a:p>
            <a:r>
              <a:rPr lang="en-GB" baseline="0" dirty="0"/>
              <a:t>Before providing the image to the net, a </a:t>
            </a:r>
            <a:r>
              <a:rPr lang="en-GB" baseline="0" dirty="0" err="1"/>
              <a:t>preprocessing</a:t>
            </a:r>
            <a:r>
              <a:rPr lang="en-GB" baseline="0" dirty="0"/>
              <a:t> stage with a fixed high-pass filter is performed.</a:t>
            </a:r>
          </a:p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117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082966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Bondi</a:t>
            </a:r>
            <a:r>
              <a:rPr lang="en-GB" dirty="0"/>
              <a:t> quite in the same period, propose to train 4 layer CNN for</a:t>
            </a:r>
            <a:r>
              <a:rPr lang="en-GB" baseline="0" dirty="0"/>
              <a:t> extracting a 128 dimension feature, for each patch of the image. Than train a linear-SVM on such feature, and performing the model identification using a majority voting on multiple patches.</a:t>
            </a:r>
          </a:p>
          <a:p>
            <a:r>
              <a:rPr lang="en-GB" baseline="0" dirty="0"/>
              <a:t>The results show promising results.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118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8186926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As the camera identification,</a:t>
            </a:r>
            <a:r>
              <a:rPr lang="en-GB" baseline="0" dirty="0"/>
              <a:t> even the model identification problem rely on in-camera fingerprint. For this task we don’t use the PRNU, but the </a:t>
            </a:r>
            <a:r>
              <a:rPr lang="en-GB" baseline="0" dirty="0" err="1"/>
              <a:t>micropattern</a:t>
            </a:r>
            <a:r>
              <a:rPr lang="en-GB" baseline="0" dirty="0"/>
              <a:t> that are introduced by the camera such as CFA, lens </a:t>
            </a:r>
            <a:r>
              <a:rPr lang="en-GB" baseline="0" dirty="0" err="1"/>
              <a:t>distorsion</a:t>
            </a:r>
            <a:r>
              <a:rPr lang="en-GB" baseline="0" dirty="0"/>
              <a:t>, compression…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119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3267771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 my recent work accepted on PRL,</a:t>
            </a:r>
            <a:r>
              <a:rPr lang="en-GB" baseline="0" dirty="0"/>
              <a:t> we propose a deep learning approach for iris scanner sensor model identification.</a:t>
            </a:r>
          </a:p>
          <a:p>
            <a:r>
              <a:rPr lang="en-GB" baseline="0" dirty="0"/>
              <a:t>We was inspired by a framework proposed by Arora in 2012, where a different enhancement algorithm is performed on each iris image coming from different sensor model.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120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6936929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What</a:t>
            </a:r>
            <a:r>
              <a:rPr lang="en-GB" baseline="0" dirty="0"/>
              <a:t> we did is to use a CNN for the model identification task. </a:t>
            </a:r>
          </a:p>
          <a:p>
            <a:r>
              <a:rPr lang="en-GB" baseline="0" dirty="0"/>
              <a:t>First we tried to replicate the </a:t>
            </a:r>
            <a:r>
              <a:rPr lang="en-GB" baseline="0" dirty="0" err="1"/>
              <a:t>Tuama</a:t>
            </a:r>
            <a:r>
              <a:rPr lang="en-GB" baseline="0" dirty="0"/>
              <a:t> net, but it totally failed, so we decided to find a ad-hoc architecture. Since the number of available images on different iris sensor models are few, we decided to use a small network, with relatively few parameters. 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121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4474536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</a:t>
            </a:r>
            <a:r>
              <a:rPr lang="en-GB" baseline="0" dirty="0"/>
              <a:t> collected a dataset from 9 iris scanner models, and used 900 images per model extracting 9 </a:t>
            </a:r>
            <a:r>
              <a:rPr lang="en-GB" baseline="0" dirty="0" err="1"/>
              <a:t>paches</a:t>
            </a:r>
            <a:r>
              <a:rPr lang="en-GB" baseline="0" dirty="0"/>
              <a:t> from each image.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122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7065281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performance on different patch</a:t>
            </a:r>
            <a:r>
              <a:rPr lang="en-GB" baseline="0" dirty="0"/>
              <a:t> size show promising results even using only a single patch.</a:t>
            </a:r>
          </a:p>
          <a:p>
            <a:r>
              <a:rPr lang="en-GB" baseline="0" dirty="0"/>
              <a:t>We trained the CNN both from scratch than on a pre-trained network using the Dresden dataset. 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123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6317859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Looking at confusion</a:t>
            </a:r>
            <a:r>
              <a:rPr lang="en-GB" baseline="0" dirty="0"/>
              <a:t> matrix, we can see how the performances basically are due to the presence of two LGs sensor model that are very similar.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124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05431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Digital</a:t>
            </a:r>
            <a:r>
              <a:rPr lang="it-IT" baseline="0" dirty="0"/>
              <a:t> image </a:t>
            </a:r>
            <a:r>
              <a:rPr lang="it-IT" baseline="0" dirty="0" err="1"/>
              <a:t>forensics</a:t>
            </a:r>
            <a:r>
              <a:rPr lang="it-IT" baseline="0" dirty="0"/>
              <a:t> </a:t>
            </a:r>
            <a:r>
              <a:rPr lang="it-IT" baseline="0" dirty="0" err="1"/>
              <a:t>was</a:t>
            </a:r>
            <a:r>
              <a:rPr lang="it-IT" baseline="0" dirty="0"/>
              <a:t> </a:t>
            </a:r>
            <a:r>
              <a:rPr lang="it-IT" baseline="0" dirty="0" err="1"/>
              <a:t>used</a:t>
            </a:r>
            <a:r>
              <a:rPr lang="it-IT" baseline="0" dirty="0"/>
              <a:t> in court </a:t>
            </a:r>
            <a:r>
              <a:rPr lang="it-IT" baseline="0" dirty="0" err="1"/>
              <a:t>several</a:t>
            </a:r>
            <a:r>
              <a:rPr lang="it-IT" baseline="0" dirty="0"/>
              <a:t> </a:t>
            </a:r>
            <a:r>
              <a:rPr lang="it-IT" baseline="0" dirty="0" err="1"/>
              <a:t>times</a:t>
            </a:r>
            <a:r>
              <a:rPr lang="it-IT" baseline="0" dirty="0"/>
              <a:t>…</a:t>
            </a:r>
            <a:r>
              <a:rPr lang="it-IT" baseline="0" dirty="0" err="1"/>
              <a:t>not</a:t>
            </a:r>
            <a:r>
              <a:rPr lang="it-IT" baseline="0" dirty="0"/>
              <a:t> </a:t>
            </a:r>
            <a:r>
              <a:rPr lang="it-IT" baseline="0" dirty="0" err="1"/>
              <a:t>always</a:t>
            </a:r>
            <a:r>
              <a:rPr lang="it-IT" baseline="0" dirty="0"/>
              <a:t> </a:t>
            </a:r>
            <a:r>
              <a:rPr lang="it-IT" baseline="0" dirty="0" err="1"/>
              <a:t>has</a:t>
            </a:r>
            <a:r>
              <a:rPr lang="it-IT" baseline="0" dirty="0"/>
              <a:t> success. Here Professor </a:t>
            </a:r>
            <a:r>
              <a:rPr lang="it-IT" baseline="0" dirty="0" err="1"/>
              <a:t>Farid</a:t>
            </a:r>
            <a:r>
              <a:rPr lang="it-IT" baseline="0" dirty="0"/>
              <a:t> </a:t>
            </a:r>
            <a:r>
              <a:rPr lang="it-IT" baseline="0" dirty="0" err="1"/>
              <a:t>technique</a:t>
            </a:r>
            <a:r>
              <a:rPr lang="it-IT" baseline="0" dirty="0"/>
              <a:t> </a:t>
            </a:r>
            <a:r>
              <a:rPr lang="it-IT" baseline="0" dirty="0" err="1"/>
              <a:t>failed</a:t>
            </a:r>
            <a:r>
              <a:rPr lang="it-IT" baseline="0" dirty="0"/>
              <a:t> to </a:t>
            </a:r>
            <a:r>
              <a:rPr lang="it-IT" baseline="0" dirty="0" err="1"/>
              <a:t>distinguish</a:t>
            </a:r>
            <a:r>
              <a:rPr lang="it-IT" baseline="0" dirty="0"/>
              <a:t> computer </a:t>
            </a:r>
            <a:r>
              <a:rPr lang="it-IT" baseline="0" dirty="0" err="1"/>
              <a:t>generated</a:t>
            </a:r>
            <a:r>
              <a:rPr lang="it-IT" baseline="0" dirty="0"/>
              <a:t> images from </a:t>
            </a:r>
            <a:r>
              <a:rPr lang="it-IT" baseline="0" dirty="0" err="1"/>
              <a:t>real</a:t>
            </a:r>
            <a:r>
              <a:rPr lang="it-IT" baseline="0" dirty="0"/>
              <a:t> images. 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3355082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performance on</a:t>
            </a:r>
            <a:r>
              <a:rPr lang="en-GB" baseline="0" dirty="0"/>
              <a:t> iris interoperability framework first proposed by Arora, using the VASIR recognition system, and the enhancement algorithm proposed by Arora, show an improvement on the previous model identification algorithm.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125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90078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Source </a:t>
            </a:r>
            <a:r>
              <a:rPr lang="it-IT" dirty="0" err="1"/>
              <a:t>identification</a:t>
            </a:r>
            <a:r>
              <a:rPr lang="it-IT" dirty="0"/>
              <a:t> can be </a:t>
            </a:r>
            <a:r>
              <a:rPr lang="it-IT" dirty="0" err="1"/>
              <a:t>useful</a:t>
            </a:r>
            <a:r>
              <a:rPr lang="it-IT" dirty="0"/>
              <a:t>, for </a:t>
            </a:r>
            <a:r>
              <a:rPr lang="it-IT" dirty="0" err="1"/>
              <a:t>example</a:t>
            </a:r>
            <a:r>
              <a:rPr lang="it-IT" dirty="0"/>
              <a:t>,</a:t>
            </a:r>
            <a:r>
              <a:rPr lang="it-IT" baseline="0" dirty="0"/>
              <a:t> </a:t>
            </a:r>
            <a:r>
              <a:rPr lang="it-IT" baseline="0" dirty="0" err="1"/>
              <a:t>if</a:t>
            </a:r>
            <a:r>
              <a:rPr lang="it-IT" baseline="0" dirty="0"/>
              <a:t> </a:t>
            </a:r>
            <a:r>
              <a:rPr lang="it-IT" baseline="0" dirty="0" err="1"/>
              <a:t>we</a:t>
            </a:r>
            <a:r>
              <a:rPr lang="it-IT" baseline="0" dirty="0"/>
              <a:t> </a:t>
            </a:r>
            <a:r>
              <a:rPr lang="it-IT" baseline="0" dirty="0" err="1"/>
              <a:t>want</a:t>
            </a:r>
            <a:r>
              <a:rPr lang="it-IT" baseline="0" dirty="0"/>
              <a:t> to link an image, to a social network account or…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48518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If</a:t>
            </a:r>
            <a:r>
              <a:rPr lang="it-IT" baseline="0" dirty="0"/>
              <a:t> </a:t>
            </a:r>
            <a:r>
              <a:rPr lang="it-IT" baseline="0" dirty="0" err="1"/>
              <a:t>we</a:t>
            </a:r>
            <a:r>
              <a:rPr lang="it-IT" baseline="0" dirty="0"/>
              <a:t> </a:t>
            </a:r>
            <a:r>
              <a:rPr lang="it-IT" baseline="0" dirty="0" err="1"/>
              <a:t>want</a:t>
            </a:r>
            <a:r>
              <a:rPr lang="it-IT" baseline="0" dirty="0"/>
              <a:t> to link </a:t>
            </a:r>
            <a:r>
              <a:rPr lang="it-IT" baseline="0" dirty="0" err="1"/>
              <a:t>two</a:t>
            </a:r>
            <a:r>
              <a:rPr lang="it-IT" baseline="0" dirty="0"/>
              <a:t> </a:t>
            </a:r>
            <a:r>
              <a:rPr lang="it-IT" baseline="0" dirty="0" err="1"/>
              <a:t>identity</a:t>
            </a:r>
            <a:r>
              <a:rPr lang="it-IT" baseline="0" dirty="0"/>
              <a:t>. For </a:t>
            </a:r>
            <a:r>
              <a:rPr lang="it-IT" baseline="0" dirty="0" err="1"/>
              <a:t>example</a:t>
            </a:r>
            <a:r>
              <a:rPr lang="it-IT" baseline="0" dirty="0"/>
              <a:t> </a:t>
            </a:r>
            <a:r>
              <a:rPr lang="it-IT" baseline="0" dirty="0" err="1"/>
              <a:t>two</a:t>
            </a:r>
            <a:r>
              <a:rPr lang="it-IT" baseline="0" dirty="0"/>
              <a:t> social network account. 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58702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 this short</a:t>
            </a:r>
            <a:r>
              <a:rPr lang="en-GB" baseline="0" dirty="0"/>
              <a:t> talk (or seminar) I will give an introduction to digital image forensics with a particular look on source identification problems. Then motivation and some scenarios will be presented.</a:t>
            </a:r>
          </a:p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78908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The </a:t>
            </a:r>
            <a:r>
              <a:rPr lang="it-IT" dirty="0" err="1"/>
              <a:t>name</a:t>
            </a:r>
            <a:r>
              <a:rPr lang="it-IT" dirty="0"/>
              <a:t> «</a:t>
            </a:r>
            <a:r>
              <a:rPr lang="it-IT" dirty="0" err="1"/>
              <a:t>device</a:t>
            </a:r>
            <a:r>
              <a:rPr lang="it-IT" baseline="0" dirty="0"/>
              <a:t> </a:t>
            </a:r>
            <a:r>
              <a:rPr lang="it-IT" dirty="0" err="1"/>
              <a:t>fingerprint</a:t>
            </a:r>
            <a:r>
              <a:rPr lang="it-IT" dirty="0"/>
              <a:t>»</a:t>
            </a:r>
            <a:r>
              <a:rPr lang="it-IT" baseline="0" dirty="0"/>
              <a:t> </a:t>
            </a:r>
            <a:r>
              <a:rPr lang="it-IT" baseline="0" dirty="0" err="1"/>
              <a:t>as</a:t>
            </a:r>
            <a:r>
              <a:rPr lang="it-IT" baseline="0" dirty="0"/>
              <a:t> the </a:t>
            </a:r>
            <a:r>
              <a:rPr lang="it-IT" baseline="0" dirty="0" err="1"/>
              <a:t>name</a:t>
            </a:r>
            <a:r>
              <a:rPr lang="it-IT" baseline="0" dirty="0"/>
              <a:t> </a:t>
            </a:r>
            <a:r>
              <a:rPr lang="it-IT" baseline="0" dirty="0" err="1"/>
              <a:t>suggest</a:t>
            </a:r>
            <a:r>
              <a:rPr lang="it-IT" baseline="0" dirty="0"/>
              <a:t>, </a:t>
            </a:r>
            <a:r>
              <a:rPr lang="it-IT" baseline="0" dirty="0" err="1"/>
              <a:t>comes</a:t>
            </a:r>
            <a:r>
              <a:rPr lang="it-IT" baseline="0" dirty="0"/>
              <a:t> from the human </a:t>
            </a:r>
            <a:r>
              <a:rPr lang="it-IT" baseline="0" dirty="0" err="1"/>
              <a:t>fingerprint</a:t>
            </a:r>
            <a:r>
              <a:rPr lang="it-IT" baseline="0" dirty="0"/>
              <a:t>.</a:t>
            </a:r>
          </a:p>
          <a:p>
            <a:r>
              <a:rPr lang="it-IT" baseline="0" dirty="0" err="1"/>
              <a:t>As</a:t>
            </a:r>
            <a:r>
              <a:rPr lang="it-IT" baseline="0" dirty="0"/>
              <a:t> the human </a:t>
            </a:r>
            <a:r>
              <a:rPr lang="it-IT" baseline="0" dirty="0" err="1"/>
              <a:t>controupart</a:t>
            </a:r>
            <a:r>
              <a:rPr lang="it-IT" baseline="0" dirty="0"/>
              <a:t>, in the </a:t>
            </a:r>
            <a:r>
              <a:rPr lang="it-IT" baseline="0" dirty="0" err="1"/>
              <a:t>ideal</a:t>
            </a:r>
            <a:r>
              <a:rPr lang="it-IT" baseline="0" dirty="0"/>
              <a:t> case </a:t>
            </a:r>
            <a:r>
              <a:rPr lang="it-IT" baseline="0" dirty="0" err="1"/>
              <a:t>it</a:t>
            </a:r>
            <a:r>
              <a:rPr lang="it-IT" baseline="0" dirty="0"/>
              <a:t> </a:t>
            </a:r>
            <a:r>
              <a:rPr lang="it-IT" baseline="0" dirty="0" err="1"/>
              <a:t>have</a:t>
            </a:r>
            <a:r>
              <a:rPr lang="it-IT" baseline="0" dirty="0"/>
              <a:t> </a:t>
            </a:r>
            <a:r>
              <a:rPr lang="it-IT" baseline="0" dirty="0" err="1"/>
              <a:t>two</a:t>
            </a:r>
            <a:r>
              <a:rPr lang="it-IT" baseline="0" dirty="0"/>
              <a:t> </a:t>
            </a:r>
            <a:r>
              <a:rPr lang="it-IT" baseline="0" dirty="0" err="1"/>
              <a:t>proprieties</a:t>
            </a:r>
            <a:r>
              <a:rPr lang="it-IT" baseline="0" dirty="0"/>
              <a:t>: </a:t>
            </a:r>
          </a:p>
          <a:p>
            <a:pPr marL="228600" indent="-228600">
              <a:buAutoNum type="arabicParenR"/>
            </a:pPr>
            <a:r>
              <a:rPr lang="it-IT" baseline="0" dirty="0" err="1"/>
              <a:t>diversity</a:t>
            </a:r>
            <a:r>
              <a:rPr lang="it-IT" baseline="0" dirty="0"/>
              <a:t>: so </a:t>
            </a:r>
            <a:r>
              <a:rPr lang="it-IT" baseline="0" dirty="0" err="1"/>
              <a:t>two</a:t>
            </a:r>
            <a:r>
              <a:rPr lang="it-IT" baseline="0" dirty="0"/>
              <a:t> </a:t>
            </a:r>
            <a:r>
              <a:rPr lang="it-IT" baseline="0" dirty="0" err="1"/>
              <a:t>different</a:t>
            </a:r>
            <a:r>
              <a:rPr lang="it-IT" baseline="0" dirty="0"/>
              <a:t> </a:t>
            </a:r>
            <a:r>
              <a:rPr lang="it-IT" baseline="0" dirty="0" err="1"/>
              <a:t>device</a:t>
            </a:r>
            <a:r>
              <a:rPr lang="it-IT" baseline="0" dirty="0"/>
              <a:t>/model/</a:t>
            </a:r>
            <a:r>
              <a:rPr lang="it-IT" baseline="0" dirty="0" err="1"/>
              <a:t>class</a:t>
            </a:r>
            <a:r>
              <a:rPr lang="it-IT" baseline="0" dirty="0"/>
              <a:t> </a:t>
            </a:r>
            <a:r>
              <a:rPr lang="it-IT" baseline="0" dirty="0" err="1"/>
              <a:t>has</a:t>
            </a:r>
            <a:r>
              <a:rPr lang="it-IT" baseline="0" dirty="0"/>
              <a:t> </a:t>
            </a:r>
            <a:r>
              <a:rPr lang="it-IT" baseline="0" dirty="0" err="1"/>
              <a:t>different</a:t>
            </a:r>
            <a:r>
              <a:rPr lang="it-IT" baseline="0" dirty="0"/>
              <a:t> </a:t>
            </a:r>
            <a:r>
              <a:rPr lang="it-IT" baseline="0" dirty="0" err="1"/>
              <a:t>fingerprint</a:t>
            </a:r>
            <a:endParaRPr lang="it-IT" baseline="0" dirty="0"/>
          </a:p>
          <a:p>
            <a:pPr marL="228600" indent="-228600">
              <a:buAutoNum type="arabicParenR"/>
            </a:pPr>
            <a:r>
              <a:rPr lang="it-IT" baseline="0" dirty="0"/>
              <a:t>And </a:t>
            </a:r>
            <a:r>
              <a:rPr lang="it-IT" baseline="0" dirty="0" err="1"/>
              <a:t>Stability</a:t>
            </a:r>
            <a:r>
              <a:rPr lang="it-IT" baseline="0" dirty="0"/>
              <a:t>. So the </a:t>
            </a:r>
            <a:r>
              <a:rPr lang="it-IT" baseline="0" dirty="0" err="1"/>
              <a:t>fringerprint</a:t>
            </a:r>
            <a:r>
              <a:rPr lang="it-IT" baseline="0" dirty="0"/>
              <a:t> </a:t>
            </a:r>
            <a:r>
              <a:rPr lang="it-IT" baseline="0" dirty="0" err="1"/>
              <a:t>will</a:t>
            </a:r>
            <a:r>
              <a:rPr lang="it-IT" baseline="0" dirty="0"/>
              <a:t> no </a:t>
            </a:r>
            <a:r>
              <a:rPr lang="it-IT" baseline="0" dirty="0" err="1"/>
              <a:t>change</a:t>
            </a:r>
            <a:r>
              <a:rPr lang="it-IT" baseline="0" dirty="0"/>
              <a:t> over time</a:t>
            </a:r>
          </a:p>
          <a:p>
            <a:pPr marL="228600" indent="-228600">
              <a:buAutoNum type="arabicParenR"/>
            </a:pP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33723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In the </a:t>
            </a:r>
            <a:r>
              <a:rPr lang="it-IT" dirty="0" err="1"/>
              <a:t>acquisition</a:t>
            </a:r>
            <a:r>
              <a:rPr lang="it-IT" dirty="0"/>
              <a:t> </a:t>
            </a:r>
            <a:r>
              <a:rPr lang="it-IT" dirty="0" err="1"/>
              <a:t>process</a:t>
            </a:r>
            <a:r>
              <a:rPr lang="it-IT" dirty="0"/>
              <a:t> of a </a:t>
            </a:r>
            <a:r>
              <a:rPr lang="it-IT" dirty="0" err="1"/>
              <a:t>digital</a:t>
            </a:r>
            <a:r>
              <a:rPr lang="it-IT" dirty="0"/>
              <a:t> images, the in-camera</a:t>
            </a:r>
            <a:r>
              <a:rPr lang="it-IT" baseline="0" dirty="0"/>
              <a:t> </a:t>
            </a:r>
            <a:r>
              <a:rPr lang="it-IT" baseline="0" dirty="0" err="1"/>
              <a:t>fingerprint</a:t>
            </a:r>
            <a:r>
              <a:rPr lang="it-IT" baseline="0" dirty="0"/>
              <a:t> </a:t>
            </a:r>
            <a:r>
              <a:rPr lang="it-IT" baseline="0" dirty="0" err="1"/>
              <a:t>is</a:t>
            </a:r>
            <a:r>
              <a:rPr lang="it-IT" baseline="0" dirty="0"/>
              <a:t> </a:t>
            </a:r>
            <a:r>
              <a:rPr lang="it-IT" baseline="0" dirty="0" err="1"/>
              <a:t>like</a:t>
            </a:r>
            <a:r>
              <a:rPr lang="it-IT" baseline="0" dirty="0"/>
              <a:t> «</a:t>
            </a:r>
            <a:r>
              <a:rPr lang="it-IT" baseline="0" dirty="0" err="1"/>
              <a:t>addedd</a:t>
            </a:r>
            <a:r>
              <a:rPr lang="it-IT" baseline="0" dirty="0"/>
              <a:t>» to the image. </a:t>
            </a:r>
            <a:r>
              <a:rPr lang="it-IT" baseline="0" dirty="0" err="1"/>
              <a:t>This</a:t>
            </a:r>
            <a:r>
              <a:rPr lang="it-IT" baseline="0" dirty="0"/>
              <a:t> </a:t>
            </a:r>
            <a:r>
              <a:rPr lang="it-IT" baseline="0" dirty="0" err="1"/>
              <a:t>fingerprint</a:t>
            </a:r>
            <a:r>
              <a:rPr lang="it-IT" baseline="0" dirty="0"/>
              <a:t> </a:t>
            </a:r>
            <a:r>
              <a:rPr lang="it-IT" baseline="0" dirty="0" err="1"/>
              <a:t>is</a:t>
            </a:r>
            <a:r>
              <a:rPr lang="it-IT" baseline="0" dirty="0"/>
              <a:t> made up by a </a:t>
            </a:r>
            <a:r>
              <a:rPr lang="it-IT" baseline="0" dirty="0" err="1"/>
              <a:t>unique</a:t>
            </a:r>
            <a:r>
              <a:rPr lang="it-IT" baseline="0" dirty="0"/>
              <a:t> </a:t>
            </a:r>
            <a:r>
              <a:rPr lang="it-IT" baseline="0" dirty="0" err="1"/>
              <a:t>device</a:t>
            </a:r>
            <a:r>
              <a:rPr lang="it-IT" baseline="0" dirty="0"/>
              <a:t> </a:t>
            </a:r>
            <a:r>
              <a:rPr lang="it-IT" baseline="0" dirty="0" err="1"/>
              <a:t>noise</a:t>
            </a:r>
            <a:r>
              <a:rPr lang="it-IT" baseline="0" dirty="0"/>
              <a:t>, </a:t>
            </a:r>
            <a:r>
              <a:rPr lang="it-IT" baseline="0" dirty="0" err="1"/>
              <a:t>called</a:t>
            </a:r>
            <a:r>
              <a:rPr lang="it-IT" baseline="0" dirty="0"/>
              <a:t> the </a:t>
            </a:r>
            <a:r>
              <a:rPr lang="it-IT" baseline="0" dirty="0" err="1"/>
              <a:t>sensor</a:t>
            </a:r>
            <a:r>
              <a:rPr lang="it-IT" baseline="0" dirty="0"/>
              <a:t> </a:t>
            </a:r>
            <a:r>
              <a:rPr lang="it-IT" baseline="0" dirty="0" err="1"/>
              <a:t>noise</a:t>
            </a:r>
            <a:r>
              <a:rPr lang="it-IT" baseline="0" dirty="0"/>
              <a:t>, and by </a:t>
            </a:r>
            <a:r>
              <a:rPr lang="it-IT" baseline="0" dirty="0" err="1"/>
              <a:t>micropattern</a:t>
            </a:r>
            <a:r>
              <a:rPr lang="it-IT" baseline="0" dirty="0"/>
              <a:t> due to the </a:t>
            </a:r>
            <a:r>
              <a:rPr lang="it-IT" baseline="0" dirty="0" err="1"/>
              <a:t>acquisition</a:t>
            </a:r>
            <a:r>
              <a:rPr lang="it-IT" baseline="0" dirty="0"/>
              <a:t> </a:t>
            </a:r>
            <a:r>
              <a:rPr lang="it-IT" baseline="0" dirty="0" err="1"/>
              <a:t>chain</a:t>
            </a:r>
            <a:r>
              <a:rPr lang="it-IT" baseline="0" dirty="0"/>
              <a:t> (</a:t>
            </a:r>
            <a:r>
              <a:rPr lang="it-IT" baseline="0" dirty="0" err="1"/>
              <a:t>lens</a:t>
            </a:r>
            <a:r>
              <a:rPr lang="it-IT" baseline="0" dirty="0"/>
              <a:t> </a:t>
            </a:r>
            <a:r>
              <a:rPr lang="it-IT" baseline="0" dirty="0" err="1"/>
              <a:t>aberration</a:t>
            </a:r>
            <a:r>
              <a:rPr lang="it-IT" baseline="0" dirty="0"/>
              <a:t>, </a:t>
            </a:r>
            <a:r>
              <a:rPr lang="it-IT" baseline="0" dirty="0" err="1"/>
              <a:t>demosaicing</a:t>
            </a:r>
            <a:r>
              <a:rPr lang="it-IT" baseline="0" dirty="0"/>
              <a:t> </a:t>
            </a:r>
            <a:r>
              <a:rPr lang="it-IT" baseline="0" dirty="0" err="1"/>
              <a:t>algorithm</a:t>
            </a:r>
            <a:r>
              <a:rPr lang="it-IT" baseline="0" dirty="0"/>
              <a:t>, </a:t>
            </a:r>
            <a:r>
              <a:rPr lang="it-IT" baseline="0" dirty="0" err="1"/>
              <a:t>white</a:t>
            </a:r>
            <a:r>
              <a:rPr lang="it-IT" baseline="0" dirty="0"/>
              <a:t> </a:t>
            </a:r>
            <a:r>
              <a:rPr lang="it-IT" baseline="0" dirty="0" err="1"/>
              <a:t>balancing</a:t>
            </a:r>
            <a:r>
              <a:rPr lang="it-IT" baseline="0" dirty="0"/>
              <a:t>, </a:t>
            </a:r>
            <a:r>
              <a:rPr lang="it-IT" baseline="0" dirty="0" err="1"/>
              <a:t>compression</a:t>
            </a:r>
            <a:r>
              <a:rPr lang="it-IT" baseline="0" dirty="0"/>
              <a:t>, and so on)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12982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/>
              <a:t>Usually in source camera identification, as prior information we have the PRNU of each camera.</a:t>
            </a:r>
          </a:p>
          <a:p>
            <a:r>
              <a:rPr lang="en-US" baseline="0" dirty="0"/>
              <a:t>We can construct a fingerprint dataset.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In order to make the identification it is possible to compare the noise residual of the target image with each fingerprint in the dataset.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39480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With</a:t>
            </a:r>
            <a:r>
              <a:rPr lang="it-IT" baseline="0" dirty="0"/>
              <a:t> </a:t>
            </a:r>
            <a:r>
              <a:rPr lang="it-IT" baseline="0" dirty="0" err="1"/>
              <a:t>this</a:t>
            </a:r>
            <a:r>
              <a:rPr lang="it-IT" baseline="0" dirty="0"/>
              <a:t> </a:t>
            </a:r>
            <a:r>
              <a:rPr lang="it-IT" baseline="0" dirty="0" err="1"/>
              <a:t>method</a:t>
            </a:r>
            <a:r>
              <a:rPr lang="it-IT" baseline="0" dirty="0"/>
              <a:t> </a:t>
            </a:r>
            <a:r>
              <a:rPr lang="it-IT" dirty="0" err="1"/>
              <a:t>everything</a:t>
            </a:r>
            <a:r>
              <a:rPr lang="it-IT" baseline="0" dirty="0"/>
              <a:t> </a:t>
            </a:r>
            <a:r>
              <a:rPr lang="it-IT" baseline="0" dirty="0" err="1"/>
              <a:t>works</a:t>
            </a:r>
            <a:r>
              <a:rPr lang="it-IT" baseline="0" dirty="0"/>
              <a:t> </a:t>
            </a:r>
            <a:r>
              <a:rPr lang="it-IT" baseline="0" dirty="0" err="1"/>
              <a:t>well</a:t>
            </a:r>
            <a:r>
              <a:rPr lang="it-IT" baseline="0" dirty="0"/>
              <a:t> and with </a:t>
            </a:r>
            <a:r>
              <a:rPr lang="it-IT" baseline="0" dirty="0" err="1"/>
              <a:t>good</a:t>
            </a:r>
            <a:r>
              <a:rPr lang="it-IT" baseline="0" dirty="0"/>
              <a:t> performances.</a:t>
            </a:r>
          </a:p>
          <a:p>
            <a:r>
              <a:rPr lang="it-IT" baseline="0" dirty="0" err="1"/>
              <a:t>But</a:t>
            </a:r>
            <a:r>
              <a:rPr lang="it-IT" baseline="0" dirty="0"/>
              <a:t> </a:t>
            </a:r>
            <a:r>
              <a:rPr lang="it-IT" baseline="0" dirty="0" err="1"/>
              <a:t>often</a:t>
            </a:r>
            <a:r>
              <a:rPr lang="it-IT" baseline="0" dirty="0"/>
              <a:t> (in </a:t>
            </a:r>
            <a:r>
              <a:rPr lang="it-IT" baseline="0" dirty="0" err="1"/>
              <a:t>real</a:t>
            </a:r>
            <a:r>
              <a:rPr lang="it-IT" baseline="0" dirty="0"/>
              <a:t> case) </a:t>
            </a:r>
            <a:r>
              <a:rPr lang="it-IT" baseline="0" dirty="0" err="1"/>
              <a:t>we</a:t>
            </a:r>
            <a:r>
              <a:rPr lang="it-IT" baseline="0" dirty="0"/>
              <a:t> </a:t>
            </a:r>
            <a:r>
              <a:rPr lang="it-IT" baseline="0" dirty="0" err="1"/>
              <a:t>haven’t</a:t>
            </a:r>
            <a:r>
              <a:rPr lang="it-IT" baseline="0" dirty="0"/>
              <a:t> </a:t>
            </a:r>
            <a:r>
              <a:rPr lang="it-IT" baseline="0" dirty="0" err="1"/>
              <a:t>any</a:t>
            </a:r>
            <a:r>
              <a:rPr lang="it-IT" baseline="0" dirty="0"/>
              <a:t> </a:t>
            </a:r>
            <a:r>
              <a:rPr lang="it-IT" baseline="0" dirty="0" err="1"/>
              <a:t>prior</a:t>
            </a:r>
            <a:r>
              <a:rPr lang="it-IT" baseline="0" dirty="0"/>
              <a:t> information </a:t>
            </a:r>
            <a:r>
              <a:rPr lang="it-IT" baseline="0" dirty="0" err="1"/>
              <a:t>about</a:t>
            </a:r>
            <a:r>
              <a:rPr lang="it-IT" baseline="0" dirty="0"/>
              <a:t> </a:t>
            </a:r>
            <a:r>
              <a:rPr lang="it-IT" baseline="0" dirty="0" err="1"/>
              <a:t>camers</a:t>
            </a:r>
            <a:r>
              <a:rPr lang="it-IT" baseline="0" dirty="0"/>
              <a:t> and </a:t>
            </a:r>
            <a:r>
              <a:rPr lang="it-IT" baseline="0" dirty="0" err="1"/>
              <a:t>we</a:t>
            </a:r>
            <a:r>
              <a:rPr lang="it-IT" baseline="0" dirty="0"/>
              <a:t> </a:t>
            </a:r>
            <a:r>
              <a:rPr lang="it-IT" baseline="0" dirty="0" err="1"/>
              <a:t>have</a:t>
            </a:r>
            <a:r>
              <a:rPr lang="it-IT" baseline="0" dirty="0"/>
              <a:t> no information </a:t>
            </a:r>
            <a:r>
              <a:rPr lang="it-IT" baseline="0" dirty="0" err="1"/>
              <a:t>about</a:t>
            </a:r>
            <a:r>
              <a:rPr lang="it-IT" baseline="0" dirty="0"/>
              <a:t> images </a:t>
            </a:r>
            <a:r>
              <a:rPr lang="it-IT" baseline="0" dirty="0" err="1"/>
              <a:t>origin</a:t>
            </a:r>
            <a:endParaRPr lang="it-IT" baseline="0" dirty="0"/>
          </a:p>
          <a:p>
            <a:r>
              <a:rPr lang="it-IT" baseline="0" dirty="0" err="1"/>
              <a:t>This</a:t>
            </a:r>
            <a:r>
              <a:rPr lang="it-IT" baseline="0" dirty="0"/>
              <a:t> </a:t>
            </a:r>
            <a:r>
              <a:rPr lang="it-IT" baseline="0" dirty="0" err="1"/>
              <a:t>is</a:t>
            </a:r>
            <a:r>
              <a:rPr lang="it-IT" baseline="0" dirty="0"/>
              <a:t> </a:t>
            </a:r>
            <a:r>
              <a:rPr lang="it-IT" baseline="0" dirty="0" err="1"/>
              <a:t>what</a:t>
            </a:r>
            <a:r>
              <a:rPr lang="it-IT" baseline="0" dirty="0"/>
              <a:t> </a:t>
            </a:r>
            <a:r>
              <a:rPr lang="it-IT" baseline="0" dirty="0" err="1"/>
              <a:t>is</a:t>
            </a:r>
            <a:r>
              <a:rPr lang="it-IT" baseline="0" dirty="0"/>
              <a:t> </a:t>
            </a:r>
            <a:r>
              <a:rPr lang="it-IT" baseline="0" dirty="0" err="1"/>
              <a:t>called</a:t>
            </a:r>
            <a:r>
              <a:rPr lang="it-IT" baseline="0" dirty="0"/>
              <a:t> «</a:t>
            </a:r>
            <a:r>
              <a:rPr lang="it-IT" baseline="0" dirty="0" err="1"/>
              <a:t>blind</a:t>
            </a:r>
            <a:r>
              <a:rPr lang="it-IT" baseline="0" dirty="0"/>
              <a:t> image source </a:t>
            </a:r>
            <a:r>
              <a:rPr lang="it-IT" baseline="0" dirty="0" err="1"/>
              <a:t>identification</a:t>
            </a:r>
            <a:r>
              <a:rPr lang="it-IT" baseline="0" dirty="0"/>
              <a:t>»</a:t>
            </a:r>
          </a:p>
          <a:p>
            <a:r>
              <a:rPr lang="it-IT" baseline="0" dirty="0"/>
              <a:t>For </a:t>
            </a:r>
            <a:r>
              <a:rPr lang="it-IT" baseline="0" dirty="0" err="1"/>
              <a:t>exaple</a:t>
            </a:r>
            <a:r>
              <a:rPr lang="it-IT" baseline="0" dirty="0"/>
              <a:t> </a:t>
            </a:r>
            <a:r>
              <a:rPr lang="it-IT" baseline="0" dirty="0" err="1"/>
              <a:t>here</a:t>
            </a:r>
            <a:r>
              <a:rPr lang="it-IT" baseline="0" dirty="0"/>
              <a:t> </a:t>
            </a:r>
            <a:r>
              <a:rPr lang="it-IT" baseline="0" dirty="0" err="1"/>
              <a:t>we</a:t>
            </a:r>
            <a:r>
              <a:rPr lang="it-IT" baseline="0" dirty="0"/>
              <a:t> </a:t>
            </a:r>
            <a:r>
              <a:rPr lang="it-IT" baseline="0" dirty="0" err="1"/>
              <a:t>haven’t</a:t>
            </a:r>
            <a:r>
              <a:rPr lang="it-IT" baseline="0" dirty="0"/>
              <a:t> information </a:t>
            </a:r>
            <a:r>
              <a:rPr lang="it-IT" baseline="0" dirty="0" err="1"/>
              <a:t>about</a:t>
            </a:r>
            <a:r>
              <a:rPr lang="it-IT" baseline="0" dirty="0"/>
              <a:t> </a:t>
            </a:r>
            <a:r>
              <a:rPr lang="it-IT" baseline="0" dirty="0" err="1"/>
              <a:t>how</a:t>
            </a:r>
            <a:r>
              <a:rPr lang="it-IT" baseline="0" dirty="0"/>
              <a:t> </a:t>
            </a:r>
            <a:r>
              <a:rPr lang="it-IT" baseline="0" dirty="0" err="1"/>
              <a:t>many</a:t>
            </a:r>
            <a:r>
              <a:rPr lang="it-IT" baseline="0" dirty="0"/>
              <a:t> </a:t>
            </a:r>
            <a:r>
              <a:rPr lang="it-IT" baseline="0" dirty="0" err="1"/>
              <a:t>cameras</a:t>
            </a:r>
            <a:r>
              <a:rPr lang="it-IT" baseline="0" dirty="0"/>
              <a:t> </a:t>
            </a:r>
            <a:r>
              <a:rPr lang="it-IT" baseline="0" dirty="0" err="1"/>
              <a:t>taken</a:t>
            </a:r>
            <a:r>
              <a:rPr lang="it-IT" baseline="0" dirty="0"/>
              <a:t> the </a:t>
            </a:r>
            <a:r>
              <a:rPr lang="it-IT" baseline="0" dirty="0" err="1"/>
              <a:t>photos</a:t>
            </a:r>
            <a:r>
              <a:rPr lang="it-IT" baseline="0" dirty="0"/>
              <a:t> in </a:t>
            </a:r>
            <a:r>
              <a:rPr lang="it-IT" baseline="0" dirty="0" err="1"/>
              <a:t>my</a:t>
            </a:r>
            <a:r>
              <a:rPr lang="it-IT" baseline="0" dirty="0"/>
              <a:t> </a:t>
            </a:r>
            <a:r>
              <a:rPr lang="it-IT" baseline="0" dirty="0" err="1"/>
              <a:t>dataset</a:t>
            </a:r>
            <a:r>
              <a:rPr lang="it-IT" baseline="0" dirty="0"/>
              <a:t>, so </a:t>
            </a:r>
            <a:r>
              <a:rPr lang="it-IT" baseline="0" dirty="0" err="1"/>
              <a:t>we</a:t>
            </a:r>
            <a:r>
              <a:rPr lang="it-IT" baseline="0" dirty="0"/>
              <a:t> </a:t>
            </a:r>
            <a:r>
              <a:rPr lang="it-IT" baseline="0" dirty="0" err="1"/>
              <a:t>cannot</a:t>
            </a:r>
            <a:r>
              <a:rPr lang="it-IT" baseline="0" dirty="0"/>
              <a:t> estimate the </a:t>
            </a:r>
            <a:r>
              <a:rPr lang="it-IT" baseline="0" dirty="0" err="1"/>
              <a:t>PRNUs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59792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Remembering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in </a:t>
            </a:r>
            <a:r>
              <a:rPr lang="it-IT" dirty="0" err="1"/>
              <a:t>each</a:t>
            </a:r>
            <a:r>
              <a:rPr lang="it-IT" dirty="0"/>
              <a:t> image </a:t>
            </a:r>
            <a:r>
              <a:rPr lang="it-IT" dirty="0" err="1"/>
              <a:t>noise</a:t>
            </a:r>
            <a:r>
              <a:rPr lang="it-IT" dirty="0"/>
              <a:t> </a:t>
            </a:r>
            <a:r>
              <a:rPr lang="it-IT" dirty="0" err="1"/>
              <a:t>residual</a:t>
            </a:r>
            <a:r>
              <a:rPr lang="it-IT" dirty="0"/>
              <a:t> </a:t>
            </a:r>
            <a:r>
              <a:rPr lang="it-IT" dirty="0" err="1"/>
              <a:t>there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 trace of the PRNU, </a:t>
            </a:r>
          </a:p>
          <a:p>
            <a:r>
              <a:rPr lang="it-IT" dirty="0" err="1"/>
              <a:t>One</a:t>
            </a:r>
            <a:r>
              <a:rPr lang="it-IT" baseline="0" dirty="0"/>
              <a:t> </a:t>
            </a:r>
            <a:r>
              <a:rPr lang="it-IT" dirty="0" err="1"/>
              <a:t>thing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can</a:t>
            </a:r>
            <a:r>
              <a:rPr lang="it-IT" baseline="0" dirty="0"/>
              <a:t> do </a:t>
            </a:r>
            <a:r>
              <a:rPr lang="it-IT" baseline="0" dirty="0" err="1"/>
              <a:t>is</a:t>
            </a:r>
            <a:r>
              <a:rPr lang="it-IT" baseline="0" dirty="0"/>
              <a:t> to use the </a:t>
            </a:r>
            <a:r>
              <a:rPr lang="it-IT" baseline="0" dirty="0" err="1"/>
              <a:t>correlation</a:t>
            </a:r>
            <a:r>
              <a:rPr lang="it-IT" baseline="0" dirty="0"/>
              <a:t> </a:t>
            </a:r>
            <a:r>
              <a:rPr lang="it-IT" baseline="0" dirty="0" err="1"/>
              <a:t>between</a:t>
            </a:r>
            <a:r>
              <a:rPr lang="it-IT" baseline="0" dirty="0"/>
              <a:t> </a:t>
            </a:r>
            <a:r>
              <a:rPr lang="it-IT" baseline="0" dirty="0" err="1"/>
              <a:t>noise</a:t>
            </a:r>
            <a:r>
              <a:rPr lang="it-IT" baseline="0" dirty="0"/>
              <a:t> </a:t>
            </a:r>
            <a:r>
              <a:rPr lang="it-IT" baseline="0" dirty="0" err="1"/>
              <a:t>residuals</a:t>
            </a:r>
            <a:r>
              <a:rPr lang="it-IT" baseline="0" dirty="0"/>
              <a:t> </a:t>
            </a:r>
            <a:r>
              <a:rPr lang="it-IT" baseline="0" dirty="0" err="1"/>
              <a:t>as</a:t>
            </a:r>
            <a:r>
              <a:rPr lang="it-IT" baseline="0" dirty="0"/>
              <a:t> </a:t>
            </a:r>
            <a:r>
              <a:rPr lang="it-IT" baseline="0" dirty="0" err="1"/>
              <a:t>distance</a:t>
            </a:r>
            <a:r>
              <a:rPr lang="it-IT" baseline="0" dirty="0"/>
              <a:t> </a:t>
            </a:r>
          </a:p>
          <a:p>
            <a:r>
              <a:rPr lang="it-IT" baseline="0" dirty="0"/>
              <a:t>and </a:t>
            </a:r>
            <a:r>
              <a:rPr lang="it-IT" baseline="0" dirty="0" err="1"/>
              <a:t>then</a:t>
            </a:r>
            <a:r>
              <a:rPr lang="it-IT" baseline="0" dirty="0"/>
              <a:t> </a:t>
            </a:r>
            <a:r>
              <a:rPr lang="it-IT" baseline="0" dirty="0" err="1"/>
              <a:t>performing</a:t>
            </a:r>
            <a:r>
              <a:rPr lang="it-IT" baseline="0" dirty="0"/>
              <a:t> a </a:t>
            </a:r>
            <a:r>
              <a:rPr lang="it-IT" baseline="0" dirty="0" err="1"/>
              <a:t>clustering</a:t>
            </a:r>
            <a:r>
              <a:rPr lang="it-IT" baseline="0" dirty="0"/>
              <a:t> </a:t>
            </a:r>
            <a:r>
              <a:rPr lang="it-IT" baseline="0" dirty="0" err="1"/>
              <a:t>algorithm</a:t>
            </a:r>
            <a:r>
              <a:rPr lang="it-IT" baseline="0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4142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8744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 this short</a:t>
            </a:r>
            <a:r>
              <a:rPr lang="en-GB" baseline="0" dirty="0"/>
              <a:t> talk (or seminar) I will give an introduction to digital image forensics with a particular look on source identification problems. Then motivation and some scenarios will be presented.</a:t>
            </a:r>
          </a:p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07486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 this short</a:t>
            </a:r>
            <a:r>
              <a:rPr lang="en-GB" baseline="0" dirty="0"/>
              <a:t> talk (or seminar) I will give an introduction to digital image forensics with a particular look on source identification problems. Then motivation and some scenarios will be presented.</a:t>
            </a:r>
          </a:p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25368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it-IT" dirty="0"/>
              <a:t>Camera </a:t>
            </a:r>
            <a:r>
              <a:rPr lang="it-IT" dirty="0" err="1"/>
              <a:t>identification</a:t>
            </a:r>
            <a:r>
              <a:rPr lang="it-IT" dirty="0"/>
              <a:t>, </a:t>
            </a:r>
            <a:r>
              <a:rPr lang="it-IT" dirty="0" err="1"/>
              <a:t>rely</a:t>
            </a:r>
            <a:r>
              <a:rPr lang="it-IT" dirty="0"/>
              <a:t> on the so-</a:t>
            </a:r>
            <a:r>
              <a:rPr lang="it-IT" dirty="0" err="1"/>
              <a:t>called</a:t>
            </a:r>
            <a:r>
              <a:rPr lang="it-IT" baseline="0" dirty="0"/>
              <a:t> Photo </a:t>
            </a:r>
            <a:r>
              <a:rPr lang="it-IT" baseline="0" dirty="0" err="1"/>
              <a:t>Response</a:t>
            </a:r>
            <a:r>
              <a:rPr lang="it-IT" baseline="0" dirty="0"/>
              <a:t> Non-</a:t>
            </a:r>
            <a:r>
              <a:rPr lang="it-IT" baseline="0" dirty="0" err="1"/>
              <a:t>Uniformity</a:t>
            </a:r>
            <a:r>
              <a:rPr lang="it-IT" baseline="0" dirty="0"/>
              <a:t> (PRNU). </a:t>
            </a:r>
            <a:r>
              <a:rPr lang="it-IT" baseline="0" dirty="0" err="1"/>
              <a:t>It</a:t>
            </a:r>
            <a:r>
              <a:rPr lang="it-IT" baseline="0" dirty="0"/>
              <a:t> </a:t>
            </a:r>
            <a:r>
              <a:rPr lang="it-IT" baseline="0" dirty="0" err="1"/>
              <a:t>is</a:t>
            </a:r>
            <a:r>
              <a:rPr lang="it-IT" baseline="0" dirty="0"/>
              <a:t> a </a:t>
            </a:r>
            <a:r>
              <a:rPr lang="it-IT" baseline="0" dirty="0" err="1"/>
              <a:t>noise</a:t>
            </a:r>
            <a:r>
              <a:rPr lang="it-IT" baseline="0" dirty="0"/>
              <a:t> </a:t>
            </a:r>
            <a:r>
              <a:rPr lang="it-IT" baseline="0" dirty="0" err="1"/>
              <a:t>added</a:t>
            </a:r>
            <a:r>
              <a:rPr lang="it-IT" baseline="0" dirty="0"/>
              <a:t> by the </a:t>
            </a:r>
            <a:r>
              <a:rPr lang="it-IT" baseline="0" dirty="0" err="1"/>
              <a:t>sensor</a:t>
            </a:r>
            <a:r>
              <a:rPr lang="it-IT" baseline="0" dirty="0"/>
              <a:t> </a:t>
            </a:r>
            <a:r>
              <a:rPr lang="it-IT" baseline="0" dirty="0" err="1"/>
              <a:t>defects</a:t>
            </a:r>
            <a:r>
              <a:rPr lang="it-IT" baseline="0" dirty="0"/>
              <a:t> due to </a:t>
            </a:r>
            <a:r>
              <a:rPr lang="it-IT" baseline="0" dirty="0" err="1"/>
              <a:t>manifacturing</a:t>
            </a:r>
            <a:r>
              <a:rPr lang="it-IT" baseline="0" dirty="0"/>
              <a:t> </a:t>
            </a:r>
            <a:r>
              <a:rPr lang="it-IT" baseline="0" dirty="0" err="1"/>
              <a:t>process</a:t>
            </a:r>
            <a:r>
              <a:rPr lang="it-IT" baseline="0" dirty="0"/>
              <a:t>. </a:t>
            </a:r>
            <a:r>
              <a:rPr lang="it-IT" baseline="0" dirty="0" err="1"/>
              <a:t>It</a:t>
            </a:r>
            <a:r>
              <a:rPr lang="it-IT" baseline="0" dirty="0"/>
              <a:t> can be </a:t>
            </a:r>
            <a:r>
              <a:rPr lang="it-IT" baseline="0" dirty="0" err="1"/>
              <a:t>used</a:t>
            </a:r>
            <a:r>
              <a:rPr lang="it-IT" baseline="0" dirty="0"/>
              <a:t> for camera </a:t>
            </a:r>
            <a:r>
              <a:rPr lang="it-IT" baseline="0" dirty="0" err="1"/>
              <a:t>identification</a:t>
            </a:r>
            <a:r>
              <a:rPr lang="it-IT" baseline="0" dirty="0"/>
              <a:t> </a:t>
            </a:r>
            <a:r>
              <a:rPr lang="it-IT" baseline="0" dirty="0" err="1"/>
              <a:t>because</a:t>
            </a:r>
            <a:r>
              <a:rPr lang="it-IT" baseline="0" dirty="0"/>
              <a:t> </a:t>
            </a:r>
            <a:r>
              <a:rPr lang="it-IT" baseline="0" dirty="0" err="1"/>
              <a:t>it</a:t>
            </a:r>
            <a:r>
              <a:rPr lang="it-IT" baseline="0" dirty="0"/>
              <a:t> </a:t>
            </a:r>
            <a:r>
              <a:rPr lang="it-IT" baseline="0" dirty="0" err="1"/>
              <a:t>has</a:t>
            </a:r>
            <a:r>
              <a:rPr lang="it-IT" baseline="0" dirty="0"/>
              <a:t> </a:t>
            </a:r>
            <a:r>
              <a:rPr lang="it-IT" baseline="0" dirty="0" err="1"/>
              <a:t>all</a:t>
            </a:r>
            <a:r>
              <a:rPr lang="it-IT" baseline="0" dirty="0"/>
              <a:t> the </a:t>
            </a:r>
            <a:r>
              <a:rPr lang="it-IT" baseline="0" dirty="0" err="1"/>
              <a:t>proprietis</a:t>
            </a:r>
            <a:r>
              <a:rPr lang="it-IT" baseline="0" dirty="0"/>
              <a:t> </a:t>
            </a:r>
            <a:r>
              <a:rPr lang="it-IT" baseline="0" dirty="0" err="1"/>
              <a:t>we</a:t>
            </a:r>
            <a:r>
              <a:rPr lang="it-IT" baseline="0" dirty="0"/>
              <a:t> </a:t>
            </a:r>
            <a:r>
              <a:rPr lang="it-IT" baseline="0" dirty="0" err="1"/>
              <a:t>need</a:t>
            </a:r>
            <a:r>
              <a:rPr lang="it-IT" baseline="0" dirty="0"/>
              <a:t> : </a:t>
            </a:r>
            <a:r>
              <a:rPr lang="it-IT" baseline="0" dirty="0" err="1"/>
              <a:t>it</a:t>
            </a:r>
            <a:r>
              <a:rPr lang="it-IT" baseline="0" dirty="0"/>
              <a:t> </a:t>
            </a:r>
            <a:r>
              <a:rPr lang="it-IT" baseline="0" dirty="0" err="1"/>
              <a:t>is</a:t>
            </a:r>
            <a:r>
              <a:rPr lang="it-IT" baseline="0" dirty="0"/>
              <a:t> </a:t>
            </a:r>
            <a:r>
              <a:rPr lang="it-IT" baseline="0" dirty="0" err="1"/>
              <a:t>specific</a:t>
            </a:r>
            <a:r>
              <a:rPr lang="it-IT" baseline="0" dirty="0"/>
              <a:t> for </a:t>
            </a:r>
            <a:r>
              <a:rPr lang="it-IT" baseline="0" dirty="0" err="1"/>
              <a:t>each</a:t>
            </a:r>
            <a:r>
              <a:rPr lang="it-IT" baseline="0" dirty="0"/>
              <a:t> camera, </a:t>
            </a:r>
            <a:r>
              <a:rPr lang="it-IT" baseline="0" dirty="0" err="1"/>
              <a:t>constant</a:t>
            </a:r>
            <a:r>
              <a:rPr lang="it-IT" baseline="0" dirty="0"/>
              <a:t> in time, </a:t>
            </a:r>
            <a:r>
              <a:rPr lang="it-IT" baseline="0" dirty="0" err="1"/>
              <a:t>present</a:t>
            </a:r>
            <a:r>
              <a:rPr lang="it-IT" baseline="0" dirty="0"/>
              <a:t> in </a:t>
            </a:r>
            <a:r>
              <a:rPr lang="it-IT" baseline="0" dirty="0" err="1"/>
              <a:t>every</a:t>
            </a:r>
            <a:r>
              <a:rPr lang="it-IT" baseline="0" dirty="0"/>
              <a:t> </a:t>
            </a:r>
            <a:r>
              <a:rPr lang="it-IT" baseline="0" dirty="0" err="1"/>
              <a:t>picture</a:t>
            </a:r>
            <a:r>
              <a:rPr lang="it-IT" baseline="0" dirty="0"/>
              <a:t> and </a:t>
            </a:r>
            <a:r>
              <a:rPr lang="it-IT" baseline="0" dirty="0" err="1"/>
              <a:t>robust</a:t>
            </a:r>
            <a:r>
              <a:rPr lang="it-IT" baseline="0" dirty="0"/>
              <a:t>.</a:t>
            </a:r>
          </a:p>
        </p:txBody>
      </p:sp>
      <p:sp>
        <p:nvSpPr>
          <p:cNvPr id="4301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EC63FD-FAE8-4054-99A7-3E475E743886}" type="slidenum">
              <a:rPr lang="it-IT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6829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it-IT" dirty="0"/>
              <a:t>The PRNU-</a:t>
            </a:r>
            <a:r>
              <a:rPr lang="it-IT" dirty="0" err="1"/>
              <a:t>based</a:t>
            </a:r>
            <a:r>
              <a:rPr lang="it-IT" baseline="0" dirty="0"/>
              <a:t> camera </a:t>
            </a:r>
            <a:r>
              <a:rPr lang="it-IT" baseline="0" dirty="0" err="1"/>
              <a:t>identification</a:t>
            </a:r>
            <a:r>
              <a:rPr lang="it-IT" baseline="0" dirty="0"/>
              <a:t>, </a:t>
            </a:r>
            <a:r>
              <a:rPr lang="it-IT" baseline="0" dirty="0" err="1"/>
              <a:t>as</a:t>
            </a:r>
            <a:r>
              <a:rPr lang="it-IT" baseline="0" dirty="0"/>
              <a:t> the </a:t>
            </a:r>
            <a:r>
              <a:rPr lang="it-IT" baseline="0" dirty="0" err="1"/>
              <a:t>other</a:t>
            </a:r>
            <a:r>
              <a:rPr lang="it-IT" baseline="0" dirty="0"/>
              <a:t> source </a:t>
            </a:r>
            <a:r>
              <a:rPr lang="it-IT" baseline="0" dirty="0" err="1"/>
              <a:t>identification</a:t>
            </a:r>
            <a:r>
              <a:rPr lang="it-IT" baseline="0" dirty="0"/>
              <a:t>, </a:t>
            </a:r>
            <a:r>
              <a:rPr lang="it-IT" baseline="0" dirty="0" err="1"/>
              <a:t>is</a:t>
            </a:r>
            <a:r>
              <a:rPr lang="it-IT" baseline="0" dirty="0"/>
              <a:t> made up by </a:t>
            </a:r>
            <a:r>
              <a:rPr lang="it-IT" baseline="0" dirty="0" err="1"/>
              <a:t>two</a:t>
            </a:r>
            <a:r>
              <a:rPr lang="it-IT" baseline="0" dirty="0"/>
              <a:t> </a:t>
            </a:r>
            <a:r>
              <a:rPr lang="it-IT" baseline="0" dirty="0" err="1"/>
              <a:t>step</a:t>
            </a:r>
            <a:r>
              <a:rPr lang="it-IT" baseline="0" dirty="0"/>
              <a:t>: </a:t>
            </a:r>
            <a:r>
              <a:rPr lang="it-IT" baseline="0" dirty="0" err="1"/>
              <a:t>estimation</a:t>
            </a:r>
            <a:r>
              <a:rPr lang="it-IT" baseline="0" dirty="0"/>
              <a:t> and </a:t>
            </a:r>
            <a:r>
              <a:rPr lang="it-IT" baseline="0" dirty="0" err="1"/>
              <a:t>detection</a:t>
            </a:r>
            <a:endParaRPr lang="it-IT" dirty="0"/>
          </a:p>
        </p:txBody>
      </p:sp>
      <p:sp>
        <p:nvSpPr>
          <p:cNvPr id="4403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DBA8F8-9FFE-4D95-9E9E-67CD08BA49B6}" type="slidenum">
              <a:rPr lang="it-IT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7684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44083">
              <a:defRPr/>
            </a:pPr>
            <a:r>
              <a:rPr lang="it-IT" sz="1100" dirty="0"/>
              <a:t>La problematica da affrontare per dover applicare la tecnica basata sul PRNU è stata</a:t>
            </a:r>
          </a:p>
          <a:p>
            <a:pPr defTabSz="844083">
              <a:defRPr/>
            </a:pPr>
            <a:r>
              <a:rPr lang="it-IT" sz="1100" b="1" dirty="0"/>
              <a:t>la mancata conoscenza per ogni fotografia della fotocamera utilizzata.</a:t>
            </a:r>
          </a:p>
          <a:p>
            <a:r>
              <a:rPr lang="it-IT" sz="1100" dirty="0"/>
              <a:t>quindi ipotizzando che era limitato il numero di fotocamere utilizzate </a:t>
            </a:r>
          </a:p>
          <a:p>
            <a:r>
              <a:rPr lang="it-IT" sz="1100" b="1" dirty="0"/>
              <a:t>abbiamo raggruppato le immagini di addestramento secondo la fotocamera utilizzata</a:t>
            </a:r>
            <a:r>
              <a:rPr lang="it-IT" sz="1100" dirty="0"/>
              <a:t>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AFF71-95C5-419E-989D-A30C24A54642}" type="slidenum">
              <a:rPr lang="it-IT" smtClean="0"/>
              <a:pPr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55693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literature,</a:t>
            </a:r>
            <a:r>
              <a:rPr lang="en-US" baseline="0" dirty="0"/>
              <a:t> </a:t>
            </a:r>
            <a:r>
              <a:rPr lang="en-US" dirty="0"/>
              <a:t>there are basically two kind of approaches: Bottom-up and Top-Down.</a:t>
            </a:r>
          </a:p>
          <a:p>
            <a:r>
              <a:rPr lang="en-US" dirty="0"/>
              <a:t>The bottom-up approach starts with all images as singleton and try to form larger cluster merging one single image at time to another cluster,</a:t>
            </a:r>
          </a:p>
          <a:p>
            <a:r>
              <a:rPr lang="en-US" dirty="0"/>
              <a:t>While the Top-down approach starts with all images in one cluster and at each iteration try to split one cluster in two.</a:t>
            </a:r>
            <a:endParaRPr lang="it-IT" baseline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68399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aseline="0" dirty="0" err="1"/>
              <a:t>What</a:t>
            </a:r>
            <a:r>
              <a:rPr lang="it-IT" baseline="0" dirty="0"/>
              <a:t> </a:t>
            </a:r>
            <a:r>
              <a:rPr lang="it-IT" baseline="0" dirty="0" err="1"/>
              <a:t>we</a:t>
            </a:r>
            <a:r>
              <a:rPr lang="it-IT" baseline="0" dirty="0"/>
              <a:t> </a:t>
            </a:r>
            <a:r>
              <a:rPr lang="it-IT" baseline="0" dirty="0" err="1"/>
              <a:t>learn</a:t>
            </a:r>
            <a:r>
              <a:rPr lang="it-IT" baseline="0" dirty="0"/>
              <a:t> from the </a:t>
            </a:r>
            <a:r>
              <a:rPr lang="it-IT" baseline="0" dirty="0" err="1"/>
              <a:t>past</a:t>
            </a:r>
            <a:r>
              <a:rPr lang="it-IT" baseline="0" dirty="0"/>
              <a:t> </a:t>
            </a:r>
            <a:r>
              <a:rPr lang="it-IT" baseline="0" dirty="0" err="1"/>
              <a:t>is</a:t>
            </a:r>
            <a:r>
              <a:rPr lang="it-IT" baseline="0" dirty="0"/>
              <a:t> </a:t>
            </a:r>
            <a:r>
              <a:rPr lang="it-IT" baseline="0" dirty="0" err="1"/>
              <a:t>that</a:t>
            </a:r>
            <a:endParaRPr lang="it-IT" baseline="0" dirty="0"/>
          </a:p>
          <a:p>
            <a:r>
              <a:rPr lang="it-IT" baseline="0" dirty="0"/>
              <a:t>- The </a:t>
            </a:r>
            <a:r>
              <a:rPr lang="it-IT" baseline="0" dirty="0" err="1"/>
              <a:t>greedy</a:t>
            </a:r>
            <a:r>
              <a:rPr lang="it-IT" baseline="0" dirty="0"/>
              <a:t> </a:t>
            </a:r>
            <a:r>
              <a:rPr lang="it-IT" baseline="0" dirty="0" err="1"/>
              <a:t>iteration</a:t>
            </a:r>
            <a:r>
              <a:rPr lang="it-IT" baseline="0" dirty="0"/>
              <a:t> of bottom-up </a:t>
            </a:r>
            <a:r>
              <a:rPr lang="it-IT" baseline="0" dirty="0" err="1"/>
              <a:t>approach</a:t>
            </a:r>
            <a:r>
              <a:rPr lang="it-IT" baseline="0" dirty="0"/>
              <a:t> </a:t>
            </a:r>
            <a:r>
              <a:rPr lang="it-IT" baseline="0" dirty="0" err="1"/>
              <a:t>is</a:t>
            </a:r>
            <a:r>
              <a:rPr lang="it-IT" baseline="0" dirty="0"/>
              <a:t> </a:t>
            </a:r>
            <a:r>
              <a:rPr lang="it-IT" baseline="0" dirty="0" err="1"/>
              <a:t>not</a:t>
            </a:r>
            <a:r>
              <a:rPr lang="it-IT" baseline="0" dirty="0"/>
              <a:t> the best </a:t>
            </a:r>
            <a:r>
              <a:rPr lang="it-IT" baseline="0" dirty="0" err="1"/>
              <a:t>solution</a:t>
            </a:r>
            <a:r>
              <a:rPr lang="it-IT" baseline="0" dirty="0"/>
              <a:t>. </a:t>
            </a:r>
            <a:r>
              <a:rPr lang="it-IT" baseline="0" dirty="0" err="1"/>
              <a:t>This</a:t>
            </a:r>
            <a:r>
              <a:rPr lang="it-IT" baseline="0" dirty="0"/>
              <a:t> </a:t>
            </a:r>
            <a:r>
              <a:rPr lang="it-IT" baseline="0" dirty="0" err="1"/>
              <a:t>because</a:t>
            </a:r>
            <a:r>
              <a:rPr lang="it-IT" baseline="0" dirty="0"/>
              <a:t> </a:t>
            </a:r>
            <a:r>
              <a:rPr lang="it-IT" baseline="0" dirty="0" err="1"/>
              <a:t>it</a:t>
            </a:r>
            <a:r>
              <a:rPr lang="it-IT" baseline="0" dirty="0"/>
              <a:t> </a:t>
            </a:r>
            <a:r>
              <a:rPr lang="it-IT" baseline="0" dirty="0" err="1"/>
              <a:t>looks</a:t>
            </a:r>
            <a:r>
              <a:rPr lang="it-IT" baseline="0" dirty="0"/>
              <a:t> </a:t>
            </a:r>
            <a:r>
              <a:rPr lang="it-IT" baseline="0" dirty="0" err="1"/>
              <a:t>only</a:t>
            </a:r>
            <a:r>
              <a:rPr lang="it-IT" baseline="0" dirty="0"/>
              <a:t> </a:t>
            </a:r>
            <a:r>
              <a:rPr lang="it-IT" baseline="0" dirty="0" err="1"/>
              <a:t>at</a:t>
            </a:r>
            <a:r>
              <a:rPr lang="it-IT" baseline="0" dirty="0"/>
              <a:t> image to image </a:t>
            </a:r>
            <a:r>
              <a:rPr lang="it-IT" baseline="0" dirty="0" err="1"/>
              <a:t>relationships</a:t>
            </a:r>
            <a:r>
              <a:rPr lang="it-IT" baseline="0" dirty="0"/>
              <a:t>.</a:t>
            </a:r>
          </a:p>
          <a:p>
            <a:pPr marL="0" indent="0">
              <a:buFontTx/>
              <a:buNone/>
            </a:pPr>
            <a:r>
              <a:rPr lang="it-IT" baseline="0" dirty="0"/>
              <a:t>- The top-down </a:t>
            </a:r>
            <a:r>
              <a:rPr lang="it-IT" baseline="0" dirty="0" err="1"/>
              <a:t>approach</a:t>
            </a:r>
            <a:r>
              <a:rPr lang="it-IT" baseline="0" dirty="0"/>
              <a:t> </a:t>
            </a:r>
            <a:r>
              <a:rPr lang="it-IT" baseline="0" dirty="0" err="1"/>
              <a:t>looks</a:t>
            </a:r>
            <a:r>
              <a:rPr lang="it-IT" baseline="0" dirty="0"/>
              <a:t> </a:t>
            </a:r>
            <a:r>
              <a:rPr lang="it-IT" baseline="0" dirty="0" err="1"/>
              <a:t>at</a:t>
            </a:r>
            <a:r>
              <a:rPr lang="it-IT" baseline="0" dirty="0"/>
              <a:t> </a:t>
            </a:r>
            <a:r>
              <a:rPr lang="it-IT" baseline="0" dirty="0" err="1"/>
              <a:t>all</a:t>
            </a:r>
            <a:r>
              <a:rPr lang="it-IT" baseline="0" dirty="0"/>
              <a:t> the </a:t>
            </a:r>
            <a:r>
              <a:rPr lang="it-IT" baseline="0" dirty="0" err="1"/>
              <a:t>links</a:t>
            </a:r>
            <a:r>
              <a:rPr lang="it-IT" baseline="0" dirty="0"/>
              <a:t>. </a:t>
            </a:r>
            <a:r>
              <a:rPr lang="it-IT" baseline="0" dirty="0" err="1"/>
              <a:t>This</a:t>
            </a:r>
            <a:r>
              <a:rPr lang="it-IT" baseline="0" dirty="0"/>
              <a:t> global </a:t>
            </a:r>
            <a:r>
              <a:rPr lang="it-IT" baseline="0" dirty="0" err="1"/>
              <a:t>optimization</a:t>
            </a:r>
            <a:r>
              <a:rPr lang="it-IT" baseline="0" dirty="0"/>
              <a:t> </a:t>
            </a:r>
            <a:r>
              <a:rPr lang="it-IT" baseline="0" dirty="0" err="1"/>
              <a:t>usually</a:t>
            </a:r>
            <a:r>
              <a:rPr lang="it-IT" baseline="0" dirty="0"/>
              <a:t> </a:t>
            </a:r>
            <a:r>
              <a:rPr lang="it-IT" baseline="0" dirty="0" err="1"/>
              <a:t>avoid</a:t>
            </a:r>
            <a:r>
              <a:rPr lang="it-IT" baseline="0" dirty="0"/>
              <a:t> </a:t>
            </a:r>
            <a:r>
              <a:rPr lang="it-IT" baseline="0" dirty="0" err="1"/>
              <a:t>problems</a:t>
            </a:r>
            <a:r>
              <a:rPr lang="it-IT" baseline="0" dirty="0"/>
              <a:t> </a:t>
            </a:r>
            <a:r>
              <a:rPr lang="it-IT" baseline="0" dirty="0" err="1"/>
              <a:t>caused</a:t>
            </a:r>
            <a:r>
              <a:rPr lang="it-IT" baseline="0" dirty="0"/>
              <a:t> by the </a:t>
            </a:r>
            <a:r>
              <a:rPr lang="it-IT" baseline="0" dirty="0" err="1"/>
              <a:t>outlier</a:t>
            </a:r>
            <a:r>
              <a:rPr lang="it-IT" baseline="0" dirty="0"/>
              <a:t> </a:t>
            </a:r>
            <a:r>
              <a:rPr lang="it-IT" baseline="0" dirty="0" err="1"/>
              <a:t>weights</a:t>
            </a:r>
            <a:endParaRPr lang="it-IT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/>
              <a:t>- </a:t>
            </a:r>
            <a:r>
              <a:rPr lang="it-IT" baseline="0" dirty="0" err="1"/>
              <a:t>However</a:t>
            </a:r>
            <a:r>
              <a:rPr lang="it-IT" baseline="0" dirty="0"/>
              <a:t> </a:t>
            </a:r>
            <a:r>
              <a:rPr lang="it-IT" baseline="0" dirty="0" err="1"/>
              <a:t>this</a:t>
            </a:r>
            <a:r>
              <a:rPr lang="it-IT" baseline="0" dirty="0"/>
              <a:t> </a:t>
            </a:r>
            <a:r>
              <a:rPr lang="it-IT" baseline="0" dirty="0" err="1"/>
              <a:t>approach</a:t>
            </a:r>
            <a:r>
              <a:rPr lang="it-IT" baseline="0" dirty="0"/>
              <a:t> </a:t>
            </a:r>
            <a:r>
              <a:rPr lang="it-IT" baseline="0" dirty="0" err="1"/>
              <a:t>relsies</a:t>
            </a:r>
            <a:r>
              <a:rPr lang="it-IT" baseline="0" dirty="0"/>
              <a:t> on </a:t>
            </a:r>
            <a:r>
              <a:rPr lang="it-IT" baseline="0" dirty="0" err="1"/>
              <a:t>only</a:t>
            </a:r>
            <a:r>
              <a:rPr lang="it-IT" baseline="0" dirty="0"/>
              <a:t> </a:t>
            </a:r>
            <a:r>
              <a:rPr lang="it-IT" baseline="0" dirty="0" err="1"/>
              <a:t>one</a:t>
            </a:r>
            <a:r>
              <a:rPr lang="it-IT" baseline="0" dirty="0"/>
              <a:t> </a:t>
            </a:r>
            <a:r>
              <a:rPr lang="it-IT" baseline="0" dirty="0" err="1"/>
              <a:t>parameter</a:t>
            </a:r>
            <a:r>
              <a:rPr lang="it-IT" baseline="0" dirty="0"/>
              <a:t>, </a:t>
            </a:r>
            <a:r>
              <a:rPr lang="it-IT" baseline="0" dirty="0" err="1"/>
              <a:t>that</a:t>
            </a:r>
            <a:r>
              <a:rPr lang="it-IT" baseline="0" dirty="0"/>
              <a:t> </a:t>
            </a:r>
            <a:r>
              <a:rPr lang="it-IT" baseline="0" dirty="0" err="1"/>
              <a:t>gives</a:t>
            </a:r>
            <a:r>
              <a:rPr lang="it-IT" baseline="0" dirty="0"/>
              <a:t> best </a:t>
            </a:r>
            <a:r>
              <a:rPr lang="it-IT" baseline="0" dirty="0" err="1"/>
              <a:t>result</a:t>
            </a:r>
            <a:r>
              <a:rPr lang="it-IT" baseline="0" dirty="0"/>
              <a:t> on a training set </a:t>
            </a:r>
            <a:r>
              <a:rPr lang="it-IT" baseline="0" dirty="0" err="1"/>
              <a:t>is</a:t>
            </a:r>
            <a:r>
              <a:rPr lang="it-IT" baseline="0" dirty="0"/>
              <a:t> </a:t>
            </a:r>
            <a:r>
              <a:rPr lang="it-IT" baseline="0" dirty="0" err="1"/>
              <a:t>not</a:t>
            </a:r>
            <a:r>
              <a:rPr lang="it-IT" baseline="0" dirty="0"/>
              <a:t> the best </a:t>
            </a:r>
            <a:r>
              <a:rPr lang="it-IT" baseline="0" dirty="0" err="1"/>
              <a:t>solution</a:t>
            </a:r>
            <a:endParaRPr lang="it-IT" baseline="0" dirty="0"/>
          </a:p>
          <a:p>
            <a:pPr marL="0" indent="0">
              <a:buFontTx/>
              <a:buNone/>
            </a:pPr>
            <a:r>
              <a:rPr lang="it-IT" baseline="0" dirty="0"/>
              <a:t>- </a:t>
            </a:r>
            <a:r>
              <a:rPr lang="it-IT" baseline="0" dirty="0" err="1"/>
              <a:t>Finally</a:t>
            </a:r>
            <a:r>
              <a:rPr lang="it-IT" baseline="0" dirty="0"/>
              <a:t> </a:t>
            </a:r>
            <a:r>
              <a:rPr lang="it-IT" baseline="0" dirty="0" err="1"/>
              <a:t>it</a:t>
            </a:r>
            <a:r>
              <a:rPr lang="it-IT" baseline="0" dirty="0"/>
              <a:t> </a:t>
            </a:r>
            <a:r>
              <a:rPr lang="it-IT" baseline="0" dirty="0" err="1"/>
              <a:t>is</a:t>
            </a:r>
            <a:r>
              <a:rPr lang="it-IT" baseline="0" dirty="0"/>
              <a:t> </a:t>
            </a:r>
            <a:r>
              <a:rPr lang="it-IT" baseline="0" dirty="0" err="1"/>
              <a:t>better</a:t>
            </a:r>
            <a:r>
              <a:rPr lang="it-IT" baseline="0" dirty="0"/>
              <a:t> to </a:t>
            </a:r>
            <a:r>
              <a:rPr lang="it-IT" baseline="0" dirty="0" err="1"/>
              <a:t>choose</a:t>
            </a:r>
            <a:r>
              <a:rPr lang="it-IT" baseline="0" dirty="0"/>
              <a:t> the </a:t>
            </a:r>
            <a:r>
              <a:rPr lang="it-IT" baseline="0" dirty="0" err="1"/>
              <a:t>parameter</a:t>
            </a:r>
            <a:r>
              <a:rPr lang="it-IT" baseline="0" dirty="0"/>
              <a:t> </a:t>
            </a:r>
            <a:r>
              <a:rPr lang="it-IT" baseline="0" dirty="0" err="1"/>
              <a:t>directly</a:t>
            </a:r>
            <a:r>
              <a:rPr lang="it-IT" baseline="0" dirty="0"/>
              <a:t> by the model of the data </a:t>
            </a:r>
            <a:r>
              <a:rPr lang="it-IT" baseline="0" dirty="0" err="1"/>
              <a:t>itself</a:t>
            </a:r>
            <a:endParaRPr lang="it-IT" baseline="0" dirty="0"/>
          </a:p>
          <a:p>
            <a:endParaRPr lang="it-IT" baseline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94107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aseline="0" dirty="0" err="1"/>
              <a:t>There</a:t>
            </a:r>
            <a:r>
              <a:rPr lang="it-IT" baseline="0" dirty="0"/>
              <a:t> are </a:t>
            </a:r>
            <a:r>
              <a:rPr lang="it-IT" baseline="0" dirty="0" err="1"/>
              <a:t>three</a:t>
            </a:r>
            <a:r>
              <a:rPr lang="it-IT" baseline="0" dirty="0"/>
              <a:t> </a:t>
            </a:r>
            <a:r>
              <a:rPr lang="it-IT" baseline="0" dirty="0" err="1"/>
              <a:t>things</a:t>
            </a:r>
            <a:r>
              <a:rPr lang="it-IT" baseline="0" dirty="0"/>
              <a:t> </a:t>
            </a:r>
            <a:r>
              <a:rPr lang="it-IT" baseline="0" dirty="0" err="1"/>
              <a:t>that</a:t>
            </a:r>
            <a:r>
              <a:rPr lang="it-IT" baseline="0" dirty="0"/>
              <a:t> drive </a:t>
            </a:r>
            <a:r>
              <a:rPr lang="it-IT" baseline="0" dirty="0" err="1"/>
              <a:t>us</a:t>
            </a:r>
            <a:r>
              <a:rPr lang="it-IT" baseline="0" dirty="0"/>
              <a:t> in the </a:t>
            </a:r>
            <a:r>
              <a:rPr lang="it-IT" baseline="0" dirty="0" err="1"/>
              <a:t>choice</a:t>
            </a:r>
            <a:r>
              <a:rPr lang="it-IT" baseline="0" dirty="0"/>
              <a:t> of </a:t>
            </a:r>
            <a:r>
              <a:rPr lang="it-IT" baseline="0" dirty="0" err="1"/>
              <a:t>our</a:t>
            </a:r>
            <a:r>
              <a:rPr lang="it-IT" baseline="0" dirty="0"/>
              <a:t> </a:t>
            </a:r>
            <a:r>
              <a:rPr lang="it-IT" baseline="0" dirty="0" err="1"/>
              <a:t>algorithm</a:t>
            </a:r>
            <a:r>
              <a:rPr lang="it-IT" baseline="0" dirty="0"/>
              <a:t>:</a:t>
            </a:r>
          </a:p>
          <a:p>
            <a:pPr marL="171450" indent="-171450">
              <a:buFontTx/>
              <a:buChar char="-"/>
            </a:pPr>
            <a:r>
              <a:rPr lang="it-IT" baseline="0" dirty="0"/>
              <a:t>The first </a:t>
            </a:r>
            <a:r>
              <a:rPr lang="it-IT" baseline="0" dirty="0" err="1"/>
              <a:t>is</a:t>
            </a:r>
            <a:r>
              <a:rPr lang="it-IT" baseline="0" dirty="0"/>
              <a:t> </a:t>
            </a:r>
            <a:r>
              <a:rPr lang="it-IT" baseline="0" dirty="0" err="1"/>
              <a:t>that</a:t>
            </a:r>
            <a:r>
              <a:rPr lang="it-IT" baseline="0" dirty="0"/>
              <a:t> the image-to-image </a:t>
            </a:r>
            <a:r>
              <a:rPr lang="it-IT" baseline="0" dirty="0" err="1"/>
              <a:t>correlations</a:t>
            </a:r>
            <a:r>
              <a:rPr lang="it-IT" baseline="0" dirty="0"/>
              <a:t> of </a:t>
            </a:r>
            <a:r>
              <a:rPr lang="it-IT" baseline="0" dirty="0" err="1"/>
              <a:t>noise</a:t>
            </a:r>
            <a:r>
              <a:rPr lang="it-IT" baseline="0" dirty="0"/>
              <a:t> </a:t>
            </a:r>
            <a:r>
              <a:rPr lang="it-IT" baseline="0" dirty="0" err="1"/>
              <a:t>residual</a:t>
            </a:r>
            <a:r>
              <a:rPr lang="it-IT" baseline="0" dirty="0"/>
              <a:t> are </a:t>
            </a:r>
            <a:r>
              <a:rPr lang="it-IT" baseline="0" dirty="0" err="1"/>
              <a:t>unreliable</a:t>
            </a:r>
            <a:endParaRPr lang="it-IT" baseline="0" dirty="0"/>
          </a:p>
          <a:p>
            <a:pPr marL="0" indent="0">
              <a:buFontTx/>
              <a:buNone/>
            </a:pPr>
            <a:r>
              <a:rPr lang="it-IT" baseline="0" dirty="0"/>
              <a:t>In the figure on the </a:t>
            </a:r>
            <a:r>
              <a:rPr lang="it-IT" baseline="0" dirty="0" err="1"/>
              <a:t>left</a:t>
            </a:r>
            <a:r>
              <a:rPr lang="it-IT" baseline="0" dirty="0"/>
              <a:t>, in </a:t>
            </a:r>
            <a:r>
              <a:rPr lang="it-IT" baseline="0" dirty="0" err="1"/>
              <a:t>red</a:t>
            </a:r>
            <a:r>
              <a:rPr lang="it-IT" baseline="0" dirty="0"/>
              <a:t> </a:t>
            </a:r>
            <a:r>
              <a:rPr lang="it-IT" baseline="0" dirty="0" err="1"/>
              <a:t>there</a:t>
            </a:r>
            <a:r>
              <a:rPr lang="it-IT" baseline="0" dirty="0"/>
              <a:t> </a:t>
            </a:r>
            <a:r>
              <a:rPr lang="it-IT" baseline="0" dirty="0" err="1"/>
              <a:t>is</a:t>
            </a:r>
            <a:r>
              <a:rPr lang="it-IT" baseline="0" dirty="0"/>
              <a:t> the </a:t>
            </a:r>
            <a:r>
              <a:rPr lang="it-IT" baseline="0" dirty="0" err="1"/>
              <a:t>distribution</a:t>
            </a:r>
            <a:r>
              <a:rPr lang="it-IT" baseline="0" dirty="0"/>
              <a:t> of cross camera </a:t>
            </a:r>
            <a:r>
              <a:rPr lang="it-IT" baseline="0" dirty="0" err="1"/>
              <a:t>correlation</a:t>
            </a:r>
            <a:r>
              <a:rPr lang="it-IT" baseline="0" dirty="0"/>
              <a:t> and in green the intra-camera </a:t>
            </a:r>
            <a:r>
              <a:rPr lang="it-IT" baseline="0" dirty="0" err="1"/>
              <a:t>coming</a:t>
            </a:r>
            <a:r>
              <a:rPr lang="it-IT" baseline="0" dirty="0"/>
              <a:t> from </a:t>
            </a:r>
            <a:r>
              <a:rPr lang="it-IT" baseline="0" dirty="0" err="1"/>
              <a:t>one</a:t>
            </a:r>
            <a:r>
              <a:rPr lang="it-IT" baseline="0" dirty="0"/>
              <a:t> image </a:t>
            </a:r>
          </a:p>
          <a:p>
            <a:pPr marL="0" indent="0">
              <a:buFontTx/>
              <a:buNone/>
            </a:pPr>
            <a:r>
              <a:rPr lang="it-IT" baseline="0" dirty="0" err="1"/>
              <a:t>They</a:t>
            </a:r>
            <a:r>
              <a:rPr lang="it-IT" baseline="0" dirty="0"/>
              <a:t> are </a:t>
            </a:r>
            <a:r>
              <a:rPr lang="it-IT" baseline="0" dirty="0" err="1"/>
              <a:t>very</a:t>
            </a:r>
            <a:r>
              <a:rPr lang="it-IT" baseline="0" dirty="0"/>
              <a:t> </a:t>
            </a:r>
            <a:r>
              <a:rPr lang="it-IT" baseline="0" dirty="0" err="1"/>
              <a:t>close</a:t>
            </a:r>
            <a:r>
              <a:rPr lang="it-IT" baseline="0" dirty="0"/>
              <a:t>. </a:t>
            </a:r>
          </a:p>
          <a:p>
            <a:pPr marL="171450" indent="-171450">
              <a:buFontTx/>
              <a:buChar char="-"/>
            </a:pPr>
            <a:r>
              <a:rPr lang="it-IT" baseline="0" dirty="0" err="1"/>
              <a:t>But</a:t>
            </a:r>
            <a:r>
              <a:rPr lang="it-IT" baseline="0" dirty="0"/>
              <a:t> </a:t>
            </a:r>
            <a:r>
              <a:rPr lang="it-IT" baseline="0" dirty="0" err="1"/>
              <a:t>we</a:t>
            </a:r>
            <a:r>
              <a:rPr lang="it-IT" baseline="0" dirty="0"/>
              <a:t> </a:t>
            </a:r>
            <a:r>
              <a:rPr lang="it-IT" baseline="0" dirty="0" err="1"/>
              <a:t>know</a:t>
            </a:r>
            <a:r>
              <a:rPr lang="it-IT" baseline="0" dirty="0"/>
              <a:t> </a:t>
            </a:r>
            <a:r>
              <a:rPr lang="it-IT" baseline="0" dirty="0" err="1"/>
              <a:t>that</a:t>
            </a:r>
            <a:r>
              <a:rPr lang="it-IT" baseline="0" dirty="0"/>
              <a:t> </a:t>
            </a:r>
            <a:r>
              <a:rPr lang="it-IT" baseline="0" dirty="0" err="1"/>
              <a:t>fingerprint</a:t>
            </a:r>
            <a:r>
              <a:rPr lang="it-IT" baseline="0" dirty="0"/>
              <a:t> </a:t>
            </a:r>
            <a:r>
              <a:rPr lang="it-IT" baseline="0" dirty="0" err="1"/>
              <a:t>estimation</a:t>
            </a:r>
            <a:r>
              <a:rPr lang="it-IT" baseline="0" dirty="0"/>
              <a:t> </a:t>
            </a:r>
            <a:r>
              <a:rPr lang="it-IT" baseline="0" dirty="0" err="1"/>
              <a:t>improves</a:t>
            </a:r>
            <a:r>
              <a:rPr lang="it-IT" baseline="0" dirty="0"/>
              <a:t> with the </a:t>
            </a:r>
            <a:r>
              <a:rPr lang="it-IT" baseline="0" dirty="0" err="1"/>
              <a:t>number</a:t>
            </a:r>
            <a:r>
              <a:rPr lang="it-IT" baseline="0" dirty="0"/>
              <a:t> of the images. On the right </a:t>
            </a:r>
            <a:r>
              <a:rPr lang="it-IT" baseline="0" dirty="0" err="1"/>
              <a:t>we</a:t>
            </a:r>
            <a:r>
              <a:rPr lang="it-IT" baseline="0" dirty="0"/>
              <a:t> </a:t>
            </a:r>
            <a:r>
              <a:rPr lang="it-IT" baseline="0" dirty="0" err="1"/>
              <a:t>have</a:t>
            </a:r>
            <a:r>
              <a:rPr lang="it-IT" baseline="0" dirty="0"/>
              <a:t> the </a:t>
            </a:r>
            <a:r>
              <a:rPr lang="it-IT" baseline="0" dirty="0" err="1"/>
              <a:t>same</a:t>
            </a:r>
            <a:r>
              <a:rPr lang="it-IT" baseline="0" dirty="0"/>
              <a:t> </a:t>
            </a:r>
            <a:r>
              <a:rPr lang="it-IT" baseline="0" dirty="0" err="1"/>
              <a:t>distribution</a:t>
            </a:r>
            <a:r>
              <a:rPr lang="it-IT" baseline="0" dirty="0"/>
              <a:t> </a:t>
            </a:r>
            <a:r>
              <a:rPr lang="it-IT" baseline="0" dirty="0" err="1"/>
              <a:t>but</a:t>
            </a:r>
            <a:r>
              <a:rPr lang="it-IT" baseline="0" dirty="0"/>
              <a:t> with </a:t>
            </a:r>
            <a:r>
              <a:rPr lang="it-IT" baseline="0" dirty="0" err="1"/>
              <a:t>correlation</a:t>
            </a:r>
            <a:r>
              <a:rPr lang="it-IT" baseline="0" dirty="0"/>
              <a:t> </a:t>
            </a:r>
            <a:r>
              <a:rPr lang="it-IT" baseline="0" dirty="0" err="1"/>
              <a:t>between</a:t>
            </a:r>
            <a:r>
              <a:rPr lang="it-IT" baseline="0" dirty="0"/>
              <a:t> images and a PRNU </a:t>
            </a:r>
            <a:r>
              <a:rPr lang="it-IT" baseline="0" dirty="0" err="1"/>
              <a:t>estimated</a:t>
            </a:r>
            <a:r>
              <a:rPr lang="it-IT" baseline="0" dirty="0"/>
              <a:t> </a:t>
            </a:r>
            <a:r>
              <a:rPr lang="it-IT" baseline="0" dirty="0" err="1"/>
              <a:t>using</a:t>
            </a:r>
            <a:r>
              <a:rPr lang="it-IT" baseline="0" dirty="0"/>
              <a:t> 50 images. </a:t>
            </a:r>
            <a:r>
              <a:rPr lang="it-IT" baseline="0" dirty="0" err="1"/>
              <a:t>This</a:t>
            </a:r>
            <a:r>
              <a:rPr lang="it-IT" baseline="0" dirty="0"/>
              <a:t> time the </a:t>
            </a:r>
            <a:r>
              <a:rPr lang="it-IT" baseline="0" dirty="0" err="1"/>
              <a:t>two</a:t>
            </a:r>
            <a:r>
              <a:rPr lang="it-IT" baseline="0" dirty="0"/>
              <a:t> </a:t>
            </a:r>
            <a:r>
              <a:rPr lang="it-IT" baseline="0" dirty="0" err="1"/>
              <a:t>distribution</a:t>
            </a:r>
            <a:r>
              <a:rPr lang="it-IT" baseline="0" dirty="0"/>
              <a:t> are </a:t>
            </a:r>
            <a:r>
              <a:rPr lang="it-IT" baseline="0" dirty="0" err="1"/>
              <a:t>well</a:t>
            </a:r>
            <a:r>
              <a:rPr lang="it-IT" baseline="0" dirty="0"/>
              <a:t> </a:t>
            </a:r>
            <a:r>
              <a:rPr lang="it-IT" baseline="0" dirty="0" err="1"/>
              <a:t>separated</a:t>
            </a:r>
            <a:r>
              <a:rPr lang="it-IT" baseline="0" dirty="0"/>
              <a:t>. And </a:t>
            </a:r>
            <a:r>
              <a:rPr lang="it-IT" baseline="0" dirty="0" err="1"/>
              <a:t>this</a:t>
            </a:r>
            <a:r>
              <a:rPr lang="it-IT" baseline="0" dirty="0"/>
              <a:t> </a:t>
            </a:r>
            <a:r>
              <a:rPr lang="it-IT" baseline="0" dirty="0" err="1"/>
              <a:t>is</a:t>
            </a:r>
            <a:r>
              <a:rPr lang="it-IT" baseline="0" dirty="0"/>
              <a:t> </a:t>
            </a:r>
            <a:r>
              <a:rPr lang="it-IT" baseline="0" dirty="0" err="1"/>
              <a:t>what</a:t>
            </a:r>
            <a:r>
              <a:rPr lang="it-IT" baseline="0" dirty="0"/>
              <a:t> </a:t>
            </a:r>
            <a:r>
              <a:rPr lang="it-IT" baseline="0" dirty="0" err="1"/>
              <a:t>we</a:t>
            </a:r>
            <a:r>
              <a:rPr lang="it-IT" baseline="0" dirty="0"/>
              <a:t> </a:t>
            </a:r>
            <a:r>
              <a:rPr lang="it-IT" baseline="0" dirty="0" err="1"/>
              <a:t>want</a:t>
            </a:r>
            <a:r>
              <a:rPr lang="it-IT" baseline="0" dirty="0"/>
              <a:t> </a:t>
            </a:r>
          </a:p>
          <a:p>
            <a:pPr marL="171450" indent="-171450">
              <a:buFontTx/>
              <a:buChar char="-"/>
            </a:pPr>
            <a:r>
              <a:rPr lang="it-IT" baseline="0" dirty="0"/>
              <a:t>Third, </a:t>
            </a:r>
            <a:r>
              <a:rPr lang="it-IT" baseline="0" dirty="0" err="1"/>
              <a:t>we</a:t>
            </a:r>
            <a:r>
              <a:rPr lang="it-IT" baseline="0" dirty="0"/>
              <a:t> </a:t>
            </a:r>
            <a:r>
              <a:rPr lang="it-IT" baseline="0" dirty="0" err="1"/>
              <a:t>want</a:t>
            </a:r>
            <a:r>
              <a:rPr lang="it-IT" baseline="0" dirty="0"/>
              <a:t> to use </a:t>
            </a:r>
            <a:r>
              <a:rPr lang="it-IT" baseline="0" dirty="0" err="1"/>
              <a:t>simple</a:t>
            </a:r>
            <a:r>
              <a:rPr lang="it-IT" baseline="0" dirty="0"/>
              <a:t> </a:t>
            </a:r>
            <a:r>
              <a:rPr lang="it-IT" baseline="0" dirty="0" err="1"/>
              <a:t>parameter</a:t>
            </a:r>
            <a:r>
              <a:rPr lang="it-IT" baseline="0" dirty="0"/>
              <a:t>, </a:t>
            </a:r>
            <a:r>
              <a:rPr lang="it-IT" baseline="0" dirty="0" err="1"/>
              <a:t>such</a:t>
            </a:r>
            <a:r>
              <a:rPr lang="it-IT" baseline="0" dirty="0"/>
              <a:t> </a:t>
            </a:r>
            <a:r>
              <a:rPr lang="it-IT" baseline="0" dirty="0" err="1"/>
              <a:t>as</a:t>
            </a:r>
            <a:r>
              <a:rPr lang="it-IT" baseline="0" dirty="0"/>
              <a:t> </a:t>
            </a:r>
            <a:r>
              <a:rPr lang="it-IT" baseline="0" dirty="0" err="1"/>
              <a:t>threshold</a:t>
            </a:r>
            <a:r>
              <a:rPr lang="it-IT" baseline="0" dirty="0"/>
              <a:t> on the </a:t>
            </a:r>
            <a:r>
              <a:rPr lang="it-IT" baseline="0" dirty="0" err="1"/>
              <a:t>correlation</a:t>
            </a:r>
            <a:r>
              <a:rPr lang="it-IT" baseline="0" dirty="0"/>
              <a:t> </a:t>
            </a:r>
            <a:r>
              <a:rPr lang="it-IT" baseline="0" dirty="0" err="1"/>
              <a:t>that</a:t>
            </a:r>
            <a:r>
              <a:rPr lang="it-IT" baseline="0" dirty="0"/>
              <a:t> </a:t>
            </a:r>
            <a:r>
              <a:rPr lang="it-IT" baseline="0" dirty="0" err="1"/>
              <a:t>is</a:t>
            </a:r>
            <a:r>
              <a:rPr lang="it-IT" baseline="0" dirty="0"/>
              <a:t> </a:t>
            </a:r>
            <a:r>
              <a:rPr lang="it-IT" baseline="0" dirty="0" err="1"/>
              <a:t>simplier</a:t>
            </a:r>
            <a:r>
              <a:rPr lang="it-IT" baseline="0" dirty="0"/>
              <a:t> to estimate </a:t>
            </a:r>
            <a:r>
              <a:rPr lang="it-IT" baseline="0" dirty="0" err="1"/>
              <a:t>looking</a:t>
            </a:r>
            <a:r>
              <a:rPr lang="it-IT" baseline="0" dirty="0"/>
              <a:t> </a:t>
            </a:r>
            <a:r>
              <a:rPr lang="it-IT" baseline="0" dirty="0" err="1"/>
              <a:t>at</a:t>
            </a:r>
            <a:r>
              <a:rPr lang="it-IT" baseline="0" dirty="0"/>
              <a:t> </a:t>
            </a:r>
            <a:r>
              <a:rPr lang="it-IT" baseline="0" dirty="0" err="1"/>
              <a:t>these</a:t>
            </a:r>
            <a:r>
              <a:rPr lang="it-IT" baseline="0" dirty="0"/>
              <a:t> </a:t>
            </a:r>
            <a:r>
              <a:rPr lang="it-IT" baseline="0" dirty="0" err="1"/>
              <a:t>distributions</a:t>
            </a:r>
            <a:endParaRPr lang="it-IT" baseline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14116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aseline="0" dirty="0"/>
              <a:t>In </a:t>
            </a:r>
            <a:r>
              <a:rPr lang="it-IT" baseline="0" dirty="0" err="1"/>
              <a:t>this</a:t>
            </a:r>
            <a:r>
              <a:rPr lang="it-IT" baseline="0" dirty="0"/>
              <a:t> new </a:t>
            </a:r>
            <a:r>
              <a:rPr lang="it-IT" baseline="0" dirty="0" err="1"/>
              <a:t>algorithm</a:t>
            </a:r>
            <a:r>
              <a:rPr lang="it-IT" baseline="0" dirty="0"/>
              <a:t> </a:t>
            </a:r>
            <a:r>
              <a:rPr lang="it-IT" baseline="0" dirty="0" err="1"/>
              <a:t>we</a:t>
            </a:r>
            <a:r>
              <a:rPr lang="it-IT" baseline="0" dirty="0"/>
              <a:t> </a:t>
            </a:r>
            <a:r>
              <a:rPr lang="it-IT" baseline="0" dirty="0" err="1"/>
              <a:t>keep</a:t>
            </a:r>
            <a:r>
              <a:rPr lang="it-IT" baseline="0" dirty="0"/>
              <a:t> the </a:t>
            </a:r>
            <a:r>
              <a:rPr lang="it-IT" baseline="0" dirty="0" err="1"/>
              <a:t>paradigm</a:t>
            </a:r>
            <a:r>
              <a:rPr lang="it-IT" baseline="0" dirty="0"/>
              <a:t> of the </a:t>
            </a:r>
            <a:r>
              <a:rPr lang="it-IT" baseline="0" dirty="0" err="1"/>
              <a:t>two</a:t>
            </a:r>
            <a:r>
              <a:rPr lang="it-IT" baseline="0" dirty="0"/>
              <a:t> </a:t>
            </a:r>
            <a:r>
              <a:rPr lang="it-IT" baseline="0" dirty="0" err="1"/>
              <a:t>step</a:t>
            </a:r>
            <a:r>
              <a:rPr lang="it-IT" baseline="0" dirty="0"/>
              <a:t> </a:t>
            </a:r>
            <a:r>
              <a:rPr lang="it-IT" baseline="0" dirty="0" err="1"/>
              <a:t>clustering</a:t>
            </a:r>
            <a:r>
              <a:rPr lang="it-IT" baseline="0" dirty="0"/>
              <a:t>, </a:t>
            </a:r>
            <a:r>
              <a:rPr lang="it-IT" baseline="0" dirty="0" err="1"/>
              <a:t>but</a:t>
            </a:r>
            <a:r>
              <a:rPr lang="it-IT" baseline="0" dirty="0"/>
              <a:t> in the first </a:t>
            </a:r>
            <a:r>
              <a:rPr lang="it-IT" baseline="0" dirty="0" err="1"/>
              <a:t>now</a:t>
            </a:r>
            <a:r>
              <a:rPr lang="it-IT" baseline="0" dirty="0"/>
              <a:t> </a:t>
            </a:r>
            <a:r>
              <a:rPr lang="it-IT" baseline="0" dirty="0" err="1"/>
              <a:t>we</a:t>
            </a:r>
            <a:r>
              <a:rPr lang="it-IT" baseline="0" dirty="0"/>
              <a:t> use an ensemble </a:t>
            </a:r>
            <a:r>
              <a:rPr lang="it-IT" baseline="0" dirty="0" err="1"/>
              <a:t>clustering</a:t>
            </a:r>
            <a:r>
              <a:rPr lang="it-IT" baseline="0" dirty="0"/>
              <a:t> </a:t>
            </a:r>
            <a:r>
              <a:rPr lang="it-IT" baseline="0" dirty="0" err="1"/>
              <a:t>method</a:t>
            </a:r>
            <a:r>
              <a:rPr lang="it-IT" baseline="0" dirty="0"/>
              <a:t> and in </a:t>
            </a:r>
            <a:r>
              <a:rPr lang="it-IT" baseline="0" dirty="0" err="1"/>
              <a:t>second</a:t>
            </a:r>
            <a:r>
              <a:rPr lang="it-IT" baseline="0" dirty="0"/>
              <a:t> a </a:t>
            </a:r>
            <a:r>
              <a:rPr lang="it-IT" baseline="0" dirty="0" err="1"/>
              <a:t>bayesian</a:t>
            </a:r>
            <a:r>
              <a:rPr lang="it-IT" baseline="0" dirty="0"/>
              <a:t> cluster </a:t>
            </a:r>
            <a:r>
              <a:rPr lang="it-IT" baseline="0" dirty="0" err="1"/>
              <a:t>refinement</a:t>
            </a:r>
            <a:r>
              <a:rPr lang="it-IT" baseline="0" dirty="0"/>
              <a:t>. </a:t>
            </a:r>
            <a:r>
              <a:rPr lang="it-IT" baseline="0" dirty="0" err="1"/>
              <a:t>Both</a:t>
            </a:r>
            <a:r>
              <a:rPr lang="it-IT" baseline="0" dirty="0"/>
              <a:t> </a:t>
            </a:r>
            <a:r>
              <a:rPr lang="it-IT" baseline="0" dirty="0" err="1"/>
              <a:t>will</a:t>
            </a:r>
            <a:r>
              <a:rPr lang="it-IT" baseline="0" dirty="0"/>
              <a:t> </a:t>
            </a:r>
            <a:r>
              <a:rPr lang="it-IT" baseline="0" dirty="0" err="1"/>
              <a:t>not</a:t>
            </a:r>
            <a:r>
              <a:rPr lang="it-IT" baseline="0" dirty="0"/>
              <a:t> </a:t>
            </a:r>
            <a:r>
              <a:rPr lang="it-IT" baseline="0" dirty="0" err="1"/>
              <a:t>need</a:t>
            </a:r>
            <a:r>
              <a:rPr lang="it-IT" baseline="0" dirty="0"/>
              <a:t> </a:t>
            </a:r>
            <a:r>
              <a:rPr lang="it-IT" baseline="0" dirty="0" err="1"/>
              <a:t>any</a:t>
            </a:r>
            <a:r>
              <a:rPr lang="it-IT" baseline="0" dirty="0"/>
              <a:t> </a:t>
            </a:r>
            <a:r>
              <a:rPr lang="it-IT" baseline="0" dirty="0" err="1"/>
              <a:t>parameters</a:t>
            </a:r>
            <a:endParaRPr lang="it-IT" baseline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87287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aseline="0" dirty="0"/>
              <a:t>The ensemble </a:t>
            </a:r>
            <a:r>
              <a:rPr lang="it-IT" baseline="0" dirty="0" err="1"/>
              <a:t>clustering</a:t>
            </a:r>
            <a:r>
              <a:rPr lang="it-IT" baseline="0" dirty="0"/>
              <a:t> </a:t>
            </a:r>
            <a:r>
              <a:rPr lang="it-IT" baseline="0" dirty="0" err="1"/>
              <a:t>methos</a:t>
            </a:r>
            <a:r>
              <a:rPr lang="it-IT" baseline="0" dirty="0"/>
              <a:t> combine multiple base </a:t>
            </a:r>
            <a:r>
              <a:rPr lang="it-IT" baseline="0" dirty="0" err="1"/>
              <a:t>partition</a:t>
            </a:r>
            <a:r>
              <a:rPr lang="it-IT" baseline="0" dirty="0"/>
              <a:t> of a </a:t>
            </a:r>
            <a:r>
              <a:rPr lang="it-IT" baseline="0" dirty="0" err="1"/>
              <a:t>given</a:t>
            </a:r>
            <a:r>
              <a:rPr lang="it-IT" baseline="0" dirty="0"/>
              <a:t> </a:t>
            </a:r>
            <a:r>
              <a:rPr lang="it-IT" baseline="0" dirty="0" err="1"/>
              <a:t>dataset</a:t>
            </a:r>
            <a:r>
              <a:rPr lang="it-IT" baseline="0" dirty="0"/>
              <a:t> </a:t>
            </a:r>
            <a:r>
              <a:rPr lang="it-IT" baseline="0" dirty="0" err="1"/>
              <a:t>forming</a:t>
            </a:r>
            <a:r>
              <a:rPr lang="it-IT" baseline="0" dirty="0"/>
              <a:t> a single </a:t>
            </a:r>
            <a:r>
              <a:rPr lang="it-IT" baseline="0" dirty="0" err="1"/>
              <a:t>clustering</a:t>
            </a:r>
            <a:r>
              <a:rPr lang="it-IT" baseline="0" dirty="0"/>
              <a:t> of </a:t>
            </a:r>
            <a:r>
              <a:rPr lang="it-IT" baseline="0" dirty="0" err="1"/>
              <a:t>better</a:t>
            </a:r>
            <a:r>
              <a:rPr lang="it-IT" baseline="0" dirty="0"/>
              <a:t> </a:t>
            </a:r>
            <a:r>
              <a:rPr lang="it-IT" baseline="0" dirty="0" err="1"/>
              <a:t>quality</a:t>
            </a:r>
            <a:r>
              <a:rPr lang="it-IT" baseline="0" dirty="0"/>
              <a:t>.</a:t>
            </a:r>
          </a:p>
          <a:p>
            <a:r>
              <a:rPr lang="it-IT" baseline="0" dirty="0"/>
              <a:t>The base </a:t>
            </a:r>
            <a:r>
              <a:rPr lang="it-IT" baseline="0" dirty="0" err="1"/>
              <a:t>partition</a:t>
            </a:r>
            <a:r>
              <a:rPr lang="it-IT" baseline="0" dirty="0"/>
              <a:t> </a:t>
            </a:r>
            <a:r>
              <a:rPr lang="it-IT" baseline="0" dirty="0" err="1"/>
              <a:t>could</a:t>
            </a:r>
            <a:r>
              <a:rPr lang="it-IT" baseline="0" dirty="0"/>
              <a:t> come from </a:t>
            </a:r>
            <a:r>
              <a:rPr lang="it-IT" baseline="0" dirty="0" err="1"/>
              <a:t>different</a:t>
            </a:r>
            <a:r>
              <a:rPr lang="it-IT" baseline="0" dirty="0"/>
              <a:t> </a:t>
            </a:r>
            <a:r>
              <a:rPr lang="it-IT" baseline="0" dirty="0" err="1"/>
              <a:t>clustering</a:t>
            </a:r>
            <a:r>
              <a:rPr lang="it-IT" baseline="0" dirty="0"/>
              <a:t> </a:t>
            </a:r>
            <a:r>
              <a:rPr lang="it-IT" baseline="0" dirty="0" err="1"/>
              <a:t>algo</a:t>
            </a:r>
            <a:r>
              <a:rPr lang="it-IT" baseline="0" dirty="0"/>
              <a:t>, or the </a:t>
            </a:r>
            <a:r>
              <a:rPr lang="it-IT" baseline="0" dirty="0" err="1"/>
              <a:t>same</a:t>
            </a:r>
            <a:r>
              <a:rPr lang="it-IT" baseline="0" dirty="0"/>
              <a:t> </a:t>
            </a:r>
            <a:r>
              <a:rPr lang="it-IT" baseline="0" dirty="0" err="1"/>
              <a:t>algorithm</a:t>
            </a:r>
            <a:r>
              <a:rPr lang="it-IT" baseline="0" dirty="0"/>
              <a:t> with </a:t>
            </a:r>
            <a:r>
              <a:rPr lang="it-IT" baseline="0" dirty="0" err="1"/>
              <a:t>different</a:t>
            </a:r>
            <a:r>
              <a:rPr lang="it-IT" baseline="0" dirty="0"/>
              <a:t> </a:t>
            </a:r>
            <a:r>
              <a:rPr lang="it-IT" baseline="0" dirty="0" err="1"/>
              <a:t>parameter</a:t>
            </a:r>
            <a:r>
              <a:rPr lang="it-IT" baseline="0" dirty="0"/>
              <a:t> and so on…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8817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 this short</a:t>
            </a:r>
            <a:r>
              <a:rPr lang="en-GB" baseline="0" dirty="0"/>
              <a:t> talk (or seminar) I will give an introduction to digital image forensics with a particular look on source identification problems. Then motivation and some scenarios will be presented.</a:t>
            </a:r>
          </a:p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28981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aseline="0" dirty="0"/>
              <a:t>The ensemble </a:t>
            </a:r>
            <a:r>
              <a:rPr lang="it-IT" baseline="0" dirty="0" err="1"/>
              <a:t>clustering</a:t>
            </a:r>
            <a:r>
              <a:rPr lang="it-IT" baseline="0" dirty="0"/>
              <a:t> </a:t>
            </a:r>
            <a:r>
              <a:rPr lang="it-IT" baseline="0" dirty="0" err="1"/>
              <a:t>methos</a:t>
            </a:r>
            <a:r>
              <a:rPr lang="it-IT" baseline="0" dirty="0"/>
              <a:t> combine multiple base </a:t>
            </a:r>
            <a:r>
              <a:rPr lang="it-IT" baseline="0" dirty="0" err="1"/>
              <a:t>partition</a:t>
            </a:r>
            <a:r>
              <a:rPr lang="it-IT" baseline="0" dirty="0"/>
              <a:t> of a </a:t>
            </a:r>
            <a:r>
              <a:rPr lang="it-IT" baseline="0" dirty="0" err="1"/>
              <a:t>given</a:t>
            </a:r>
            <a:r>
              <a:rPr lang="it-IT" baseline="0" dirty="0"/>
              <a:t> </a:t>
            </a:r>
            <a:r>
              <a:rPr lang="it-IT" baseline="0" dirty="0" err="1"/>
              <a:t>dataset</a:t>
            </a:r>
            <a:r>
              <a:rPr lang="it-IT" baseline="0" dirty="0"/>
              <a:t> </a:t>
            </a:r>
            <a:r>
              <a:rPr lang="it-IT" baseline="0" dirty="0" err="1"/>
              <a:t>forming</a:t>
            </a:r>
            <a:r>
              <a:rPr lang="it-IT" baseline="0" dirty="0"/>
              <a:t> a single </a:t>
            </a:r>
            <a:r>
              <a:rPr lang="it-IT" baseline="0" dirty="0" err="1"/>
              <a:t>clustering</a:t>
            </a:r>
            <a:r>
              <a:rPr lang="it-IT" baseline="0" dirty="0"/>
              <a:t> of </a:t>
            </a:r>
            <a:r>
              <a:rPr lang="it-IT" baseline="0" dirty="0" err="1"/>
              <a:t>better</a:t>
            </a:r>
            <a:r>
              <a:rPr lang="it-IT" baseline="0" dirty="0"/>
              <a:t> </a:t>
            </a:r>
            <a:r>
              <a:rPr lang="it-IT" baseline="0" dirty="0" err="1"/>
              <a:t>quality</a:t>
            </a:r>
            <a:r>
              <a:rPr lang="it-IT" baseline="0" dirty="0"/>
              <a:t>.</a:t>
            </a:r>
          </a:p>
          <a:p>
            <a:r>
              <a:rPr lang="it-IT" baseline="0" dirty="0"/>
              <a:t>The base </a:t>
            </a:r>
            <a:r>
              <a:rPr lang="it-IT" baseline="0" dirty="0" err="1"/>
              <a:t>partition</a:t>
            </a:r>
            <a:r>
              <a:rPr lang="it-IT" baseline="0" dirty="0"/>
              <a:t> </a:t>
            </a:r>
            <a:r>
              <a:rPr lang="it-IT" baseline="0" dirty="0" err="1"/>
              <a:t>could</a:t>
            </a:r>
            <a:r>
              <a:rPr lang="it-IT" baseline="0" dirty="0"/>
              <a:t> come from </a:t>
            </a:r>
            <a:r>
              <a:rPr lang="it-IT" baseline="0" dirty="0" err="1"/>
              <a:t>different</a:t>
            </a:r>
            <a:r>
              <a:rPr lang="it-IT" baseline="0" dirty="0"/>
              <a:t> </a:t>
            </a:r>
            <a:r>
              <a:rPr lang="it-IT" baseline="0" dirty="0" err="1"/>
              <a:t>clustering</a:t>
            </a:r>
            <a:r>
              <a:rPr lang="it-IT" baseline="0" dirty="0"/>
              <a:t> </a:t>
            </a:r>
            <a:r>
              <a:rPr lang="it-IT" baseline="0" dirty="0" err="1"/>
              <a:t>algo</a:t>
            </a:r>
            <a:r>
              <a:rPr lang="it-IT" baseline="0" dirty="0"/>
              <a:t>, or the </a:t>
            </a:r>
            <a:r>
              <a:rPr lang="it-IT" baseline="0" dirty="0" err="1"/>
              <a:t>same</a:t>
            </a:r>
            <a:r>
              <a:rPr lang="it-IT" baseline="0" dirty="0"/>
              <a:t> </a:t>
            </a:r>
            <a:r>
              <a:rPr lang="it-IT" baseline="0" dirty="0" err="1"/>
              <a:t>algorithm</a:t>
            </a:r>
            <a:r>
              <a:rPr lang="it-IT" baseline="0" dirty="0"/>
              <a:t> with </a:t>
            </a:r>
            <a:r>
              <a:rPr lang="it-IT" baseline="0" dirty="0" err="1"/>
              <a:t>different</a:t>
            </a:r>
            <a:r>
              <a:rPr lang="it-IT" baseline="0" dirty="0"/>
              <a:t> </a:t>
            </a:r>
            <a:r>
              <a:rPr lang="it-IT" baseline="0" dirty="0" err="1"/>
              <a:t>parameter</a:t>
            </a:r>
            <a:r>
              <a:rPr lang="it-IT" baseline="0" dirty="0"/>
              <a:t> and so on…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02267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After the first step, we have again a refinement step. But</a:t>
            </a:r>
            <a:r>
              <a:rPr lang="en-GB" baseline="0" dirty="0"/>
              <a:t> here we rely on in-camera and cross-camera distribution calculation and ML method for eliminating the need of the parameter.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49318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Finally we</a:t>
            </a:r>
            <a:r>
              <a:rPr lang="en-GB" baseline="0" dirty="0"/>
              <a:t> show some results on Dresden dataset, both on original images that images uploaded and then downloaded from Facebook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46322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performance</a:t>
            </a:r>
            <a:r>
              <a:rPr lang="en-GB" baseline="0" dirty="0"/>
              <a:t> in term of ARI are higher of the </a:t>
            </a:r>
            <a:r>
              <a:rPr lang="en-GB" baseline="0" dirty="0" err="1"/>
              <a:t>SoA</a:t>
            </a:r>
            <a:r>
              <a:rPr lang="en-GB" baseline="0" dirty="0"/>
              <a:t> method, both on the original images,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24947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358823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In </a:t>
            </a:r>
            <a:r>
              <a:rPr lang="it-IT" dirty="0" err="1"/>
              <a:t>device</a:t>
            </a:r>
            <a:r>
              <a:rPr lang="it-IT" dirty="0"/>
              <a:t> </a:t>
            </a:r>
            <a:r>
              <a:rPr lang="it-IT" dirty="0" err="1"/>
              <a:t>class</a:t>
            </a:r>
            <a:r>
              <a:rPr lang="it-IT" dirty="0"/>
              <a:t> </a:t>
            </a:r>
            <a:r>
              <a:rPr lang="it-IT" dirty="0" err="1"/>
              <a:t>identification</a:t>
            </a:r>
            <a:r>
              <a:rPr lang="it-IT" dirty="0"/>
              <a:t>,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want</a:t>
            </a:r>
            <a:r>
              <a:rPr lang="it-IT" dirty="0"/>
              <a:t> to </a:t>
            </a:r>
            <a:r>
              <a:rPr lang="it-IT" dirty="0" err="1"/>
              <a:t>know</a:t>
            </a:r>
            <a:r>
              <a:rPr lang="it-IT" baseline="0" dirty="0"/>
              <a:t> </a:t>
            </a:r>
            <a:r>
              <a:rPr lang="it-IT" baseline="0" dirty="0" err="1"/>
              <a:t>if</a:t>
            </a:r>
            <a:r>
              <a:rPr lang="it-IT" baseline="0" dirty="0"/>
              <a:t> an image </a:t>
            </a:r>
            <a:r>
              <a:rPr lang="it-IT" baseline="0" dirty="0" err="1"/>
              <a:t>comes</a:t>
            </a:r>
            <a:r>
              <a:rPr lang="it-IT" baseline="0" dirty="0"/>
              <a:t> from (for </a:t>
            </a:r>
            <a:r>
              <a:rPr lang="it-IT" baseline="0" dirty="0" err="1"/>
              <a:t>example</a:t>
            </a:r>
            <a:r>
              <a:rPr lang="it-IT" baseline="0" dirty="0"/>
              <a:t>) a </a:t>
            </a:r>
            <a:r>
              <a:rPr lang="it-IT" baseline="0" dirty="0" err="1"/>
              <a:t>digital</a:t>
            </a:r>
            <a:r>
              <a:rPr lang="it-IT" baseline="0" dirty="0"/>
              <a:t> scanner, a camcorder, a </a:t>
            </a:r>
            <a:r>
              <a:rPr lang="it-IT" baseline="0" dirty="0" err="1"/>
              <a:t>digital</a:t>
            </a:r>
            <a:r>
              <a:rPr lang="it-IT" baseline="0" dirty="0"/>
              <a:t> camera or </a:t>
            </a:r>
            <a:r>
              <a:rPr lang="it-IT" baseline="0" dirty="0" err="1"/>
              <a:t>is</a:t>
            </a:r>
            <a:r>
              <a:rPr lang="it-IT" baseline="0" dirty="0"/>
              <a:t> computer </a:t>
            </a:r>
            <a:r>
              <a:rPr lang="it-IT" baseline="0" dirty="0" err="1"/>
              <a:t>generated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49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95732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In </a:t>
            </a:r>
            <a:r>
              <a:rPr lang="it-IT" dirty="0" err="1"/>
              <a:t>this</a:t>
            </a:r>
            <a:r>
              <a:rPr lang="it-IT" dirty="0"/>
              <a:t> case, the image </a:t>
            </a:r>
            <a:r>
              <a:rPr lang="it-IT" dirty="0" err="1"/>
              <a:t>is</a:t>
            </a:r>
            <a:r>
              <a:rPr lang="it-IT" dirty="0"/>
              <a:t> computer </a:t>
            </a:r>
            <a:r>
              <a:rPr lang="it-IT" dirty="0" err="1"/>
              <a:t>generated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82133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In</a:t>
            </a:r>
            <a:r>
              <a:rPr lang="it-IT" baseline="0" dirty="0"/>
              <a:t> model </a:t>
            </a:r>
            <a:r>
              <a:rPr lang="it-IT" baseline="0" dirty="0" err="1"/>
              <a:t>identification</a:t>
            </a:r>
            <a:r>
              <a:rPr lang="it-IT" baseline="0" dirty="0"/>
              <a:t>, </a:t>
            </a:r>
            <a:r>
              <a:rPr lang="it-IT" baseline="0" dirty="0" err="1"/>
              <a:t>we</a:t>
            </a:r>
            <a:r>
              <a:rPr lang="it-IT" baseline="0" dirty="0"/>
              <a:t> </a:t>
            </a:r>
            <a:r>
              <a:rPr lang="it-IT" baseline="0" dirty="0" err="1"/>
              <a:t>want</a:t>
            </a:r>
            <a:r>
              <a:rPr lang="it-IT" baseline="0" dirty="0"/>
              <a:t> to </a:t>
            </a:r>
            <a:r>
              <a:rPr lang="it-IT" baseline="0" dirty="0" err="1"/>
              <a:t>assess</a:t>
            </a:r>
            <a:r>
              <a:rPr lang="it-IT" baseline="0" dirty="0"/>
              <a:t> </a:t>
            </a:r>
            <a:r>
              <a:rPr lang="it-IT" baseline="0" dirty="0" err="1"/>
              <a:t>which</a:t>
            </a:r>
            <a:r>
              <a:rPr lang="it-IT" baseline="0" dirty="0"/>
              <a:t> </a:t>
            </a:r>
            <a:r>
              <a:rPr lang="it-IT" baseline="0" dirty="0" err="1"/>
              <a:t>specific</a:t>
            </a:r>
            <a:r>
              <a:rPr lang="it-IT" baseline="0" dirty="0"/>
              <a:t> camera model </a:t>
            </a:r>
            <a:r>
              <a:rPr lang="it-IT" baseline="0" dirty="0" err="1"/>
              <a:t>took</a:t>
            </a:r>
            <a:r>
              <a:rPr lang="it-IT" baseline="0" dirty="0"/>
              <a:t> a </a:t>
            </a:r>
            <a:r>
              <a:rPr lang="it-IT" baseline="0" dirty="0" err="1"/>
              <a:t>given</a:t>
            </a:r>
            <a:r>
              <a:rPr lang="it-IT" baseline="0" dirty="0"/>
              <a:t> photo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51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119109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52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025417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In camera</a:t>
            </a:r>
            <a:r>
              <a:rPr lang="it-IT" baseline="0" dirty="0"/>
              <a:t> </a:t>
            </a:r>
            <a:r>
              <a:rPr lang="it-IT" baseline="0" dirty="0" err="1"/>
              <a:t>attribution</a:t>
            </a:r>
            <a:r>
              <a:rPr lang="it-IT" baseline="0" dirty="0"/>
              <a:t> </a:t>
            </a:r>
            <a:r>
              <a:rPr lang="it-IT" baseline="0" dirty="0" err="1"/>
              <a:t>problem</a:t>
            </a:r>
            <a:r>
              <a:rPr lang="it-IT" baseline="0" dirty="0"/>
              <a:t> </a:t>
            </a:r>
            <a:r>
              <a:rPr lang="it-IT" baseline="0" dirty="0" err="1"/>
              <a:t>given</a:t>
            </a:r>
            <a:r>
              <a:rPr lang="it-IT" baseline="0" dirty="0"/>
              <a:t> a photo and a set of </a:t>
            </a:r>
            <a:r>
              <a:rPr lang="it-IT" baseline="0" dirty="0" err="1"/>
              <a:t>device</a:t>
            </a:r>
            <a:r>
              <a:rPr lang="it-IT" baseline="0" dirty="0"/>
              <a:t> </a:t>
            </a:r>
            <a:r>
              <a:rPr lang="it-IT" baseline="0" dirty="0" err="1"/>
              <a:t>we</a:t>
            </a:r>
            <a:r>
              <a:rPr lang="it-IT" baseline="0" dirty="0"/>
              <a:t> </a:t>
            </a:r>
            <a:r>
              <a:rPr lang="it-IT" baseline="0" dirty="0" err="1"/>
              <a:t>want</a:t>
            </a:r>
            <a:r>
              <a:rPr lang="it-IT" baseline="0" dirty="0"/>
              <a:t> to </a:t>
            </a:r>
            <a:r>
              <a:rPr lang="it-IT" baseline="0" dirty="0" err="1"/>
              <a:t>know</a:t>
            </a:r>
            <a:r>
              <a:rPr lang="it-IT" baseline="0" dirty="0"/>
              <a:t> (</a:t>
            </a:r>
            <a:r>
              <a:rPr lang="it-IT" baseline="0" dirty="0" err="1"/>
              <a:t>next</a:t>
            </a:r>
            <a:r>
              <a:rPr lang="it-IT" baseline="0" dirty="0"/>
              <a:t>)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>
                <a:solidFill>
                  <a:prstClr val="black"/>
                </a:solidFill>
              </a:rPr>
              <a:pPr/>
              <a:t>53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368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 this short</a:t>
            </a:r>
            <a:r>
              <a:rPr lang="en-GB" baseline="0" dirty="0"/>
              <a:t> talk (or seminar) I will give an introduction to digital image forensics with a particular look on source identification problems. Then motivation and some scenarios will be presented.</a:t>
            </a:r>
          </a:p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349890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 err="1"/>
              <a:t>which</a:t>
            </a:r>
            <a:r>
              <a:rPr lang="it-IT" baseline="0" dirty="0"/>
              <a:t> </a:t>
            </a:r>
            <a:r>
              <a:rPr lang="it-IT" baseline="0" dirty="0" err="1"/>
              <a:t>specific</a:t>
            </a:r>
            <a:r>
              <a:rPr lang="it-IT" baseline="0" dirty="0"/>
              <a:t> camera </a:t>
            </a:r>
            <a:r>
              <a:rPr lang="it-IT" baseline="0" dirty="0" err="1"/>
              <a:t>has</a:t>
            </a:r>
            <a:r>
              <a:rPr lang="it-IT" baseline="0" dirty="0"/>
              <a:t> </a:t>
            </a:r>
            <a:r>
              <a:rPr lang="it-IT" baseline="0" dirty="0" err="1"/>
              <a:t>taken</a:t>
            </a:r>
            <a:r>
              <a:rPr lang="it-IT" baseline="0" dirty="0"/>
              <a:t> the photo.</a:t>
            </a:r>
            <a:endParaRPr lang="it-IT" dirty="0"/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>
                <a:solidFill>
                  <a:prstClr val="black"/>
                </a:solidFill>
              </a:rPr>
              <a:pPr/>
              <a:t>54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60716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The source </a:t>
            </a:r>
            <a:r>
              <a:rPr lang="it-IT" dirty="0" err="1"/>
              <a:t>identification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 </a:t>
            </a:r>
            <a:r>
              <a:rPr lang="it-IT" dirty="0" err="1"/>
              <a:t>sort</a:t>
            </a:r>
            <a:r>
              <a:rPr lang="it-IT" dirty="0"/>
              <a:t> of camera </a:t>
            </a:r>
            <a:r>
              <a:rPr lang="it-IT" dirty="0" err="1"/>
              <a:t>balistics</a:t>
            </a:r>
            <a:r>
              <a:rPr lang="it-IT" dirty="0"/>
              <a:t>.</a:t>
            </a:r>
          </a:p>
          <a:p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can link a </a:t>
            </a:r>
            <a:r>
              <a:rPr lang="it-IT" dirty="0" err="1"/>
              <a:t>bullet</a:t>
            </a:r>
            <a:r>
              <a:rPr lang="it-IT" dirty="0"/>
              <a:t> to</a:t>
            </a:r>
            <a:r>
              <a:rPr lang="it-IT" baseline="0" dirty="0"/>
              <a:t> the </a:t>
            </a:r>
            <a:r>
              <a:rPr lang="it-IT" baseline="0" dirty="0" err="1"/>
              <a:t>gun</a:t>
            </a:r>
            <a:r>
              <a:rPr lang="it-IT" baseline="0" dirty="0"/>
              <a:t>, </a:t>
            </a:r>
            <a:r>
              <a:rPr lang="it-IT" baseline="0" dirty="0" err="1"/>
              <a:t>we</a:t>
            </a:r>
            <a:r>
              <a:rPr lang="it-IT" baseline="0" dirty="0"/>
              <a:t> </a:t>
            </a:r>
            <a:r>
              <a:rPr lang="it-IT" baseline="0" dirty="0" err="1"/>
              <a:t>would</a:t>
            </a:r>
            <a:r>
              <a:rPr lang="it-IT" baseline="0" dirty="0"/>
              <a:t> link an image to the </a:t>
            </a:r>
            <a:r>
              <a:rPr lang="it-IT" baseline="0" dirty="0" err="1"/>
              <a:t>guilty</a:t>
            </a:r>
            <a:r>
              <a:rPr lang="it-IT" baseline="0" dirty="0"/>
              <a:t> </a:t>
            </a:r>
            <a:r>
              <a:rPr lang="it-IT" baseline="0" dirty="0" err="1"/>
              <a:t>device</a:t>
            </a:r>
            <a:r>
              <a:rPr lang="it-IT" baseline="0" dirty="0"/>
              <a:t>. </a:t>
            </a:r>
          </a:p>
          <a:p>
            <a:r>
              <a:rPr lang="it-IT" baseline="0" dirty="0" err="1"/>
              <a:t>There</a:t>
            </a:r>
            <a:r>
              <a:rPr lang="it-IT" baseline="0" dirty="0"/>
              <a:t> are </a:t>
            </a:r>
            <a:r>
              <a:rPr lang="it-IT" baseline="0" dirty="0" err="1"/>
              <a:t>many</a:t>
            </a:r>
            <a:r>
              <a:rPr lang="it-IT" baseline="0" dirty="0"/>
              <a:t> </a:t>
            </a:r>
            <a:r>
              <a:rPr lang="it-IT" baseline="0" dirty="0" err="1"/>
              <a:t>applications</a:t>
            </a:r>
            <a:r>
              <a:rPr lang="it-IT" baseline="0" dirty="0"/>
              <a:t> </a:t>
            </a:r>
            <a:r>
              <a:rPr lang="it-IT" baseline="0" dirty="0" err="1"/>
              <a:t>scenarios</a:t>
            </a:r>
            <a:r>
              <a:rPr lang="it-IT" baseline="0" dirty="0"/>
              <a:t> </a:t>
            </a:r>
            <a:r>
              <a:rPr lang="it-IT" baseline="0" dirty="0" err="1"/>
              <a:t>where</a:t>
            </a:r>
            <a:r>
              <a:rPr lang="it-IT" baseline="0" dirty="0"/>
              <a:t> source </a:t>
            </a:r>
            <a:r>
              <a:rPr lang="it-IT" baseline="0" dirty="0" err="1"/>
              <a:t>identification</a:t>
            </a:r>
            <a:r>
              <a:rPr lang="it-IT" baseline="0" dirty="0"/>
              <a:t> </a:t>
            </a:r>
            <a:r>
              <a:rPr lang="it-IT" baseline="0" dirty="0" err="1"/>
              <a:t>is</a:t>
            </a:r>
            <a:r>
              <a:rPr lang="it-IT" baseline="0" dirty="0"/>
              <a:t> </a:t>
            </a:r>
            <a:r>
              <a:rPr lang="it-IT" baseline="0" dirty="0" err="1"/>
              <a:t>useful</a:t>
            </a:r>
            <a:r>
              <a:rPr lang="it-IT" baseline="0" dirty="0"/>
              <a:t>: </a:t>
            </a:r>
            <a:r>
              <a:rPr lang="it-IT" baseline="0" dirty="0" err="1"/>
              <a:t>child</a:t>
            </a:r>
            <a:r>
              <a:rPr lang="it-IT" baseline="0" dirty="0"/>
              <a:t> </a:t>
            </a:r>
            <a:r>
              <a:rPr lang="it-IT" baseline="0" dirty="0" err="1"/>
              <a:t>pornography</a:t>
            </a:r>
            <a:r>
              <a:rPr lang="it-IT" baseline="0" dirty="0"/>
              <a:t>, </a:t>
            </a:r>
            <a:r>
              <a:rPr lang="it-IT" baseline="0" dirty="0" err="1"/>
              <a:t>bullying</a:t>
            </a:r>
            <a:r>
              <a:rPr lang="it-IT" baseline="0" dirty="0"/>
              <a:t>, of </a:t>
            </a:r>
            <a:r>
              <a:rPr lang="it-IT" baseline="0" dirty="0" err="1"/>
              <a:t>if</a:t>
            </a:r>
            <a:r>
              <a:rPr lang="it-IT" baseline="0" dirty="0"/>
              <a:t> </a:t>
            </a:r>
            <a:r>
              <a:rPr lang="it-IT" baseline="0" dirty="0" err="1"/>
              <a:t>we</a:t>
            </a:r>
            <a:r>
              <a:rPr lang="it-IT" baseline="0" dirty="0"/>
              <a:t> </a:t>
            </a:r>
            <a:r>
              <a:rPr lang="it-IT" baseline="0" dirty="0" err="1"/>
              <a:t>want</a:t>
            </a:r>
            <a:r>
              <a:rPr lang="it-IT" baseline="0" dirty="0"/>
              <a:t> to </a:t>
            </a:r>
            <a:r>
              <a:rPr lang="it-IT" baseline="0" dirty="0" err="1"/>
              <a:t>recognize</a:t>
            </a:r>
            <a:r>
              <a:rPr lang="it-IT" baseline="0" dirty="0"/>
              <a:t> a </a:t>
            </a:r>
            <a:r>
              <a:rPr lang="it-IT" baseline="0" dirty="0" err="1"/>
              <a:t>stolen</a:t>
            </a:r>
            <a:r>
              <a:rPr lang="it-IT" baseline="0" dirty="0"/>
              <a:t> </a:t>
            </a:r>
            <a:r>
              <a:rPr lang="it-IT" baseline="0" dirty="0" err="1"/>
              <a:t>device</a:t>
            </a:r>
            <a:r>
              <a:rPr lang="it-IT" baseline="0" dirty="0"/>
              <a:t>, </a:t>
            </a:r>
            <a:r>
              <a:rPr lang="it-IT" baseline="0" dirty="0" err="1"/>
              <a:t>linking</a:t>
            </a:r>
            <a:r>
              <a:rPr lang="it-IT" baseline="0" dirty="0"/>
              <a:t> </a:t>
            </a:r>
            <a:r>
              <a:rPr lang="it-IT" baseline="0" dirty="0" err="1"/>
              <a:t>fraudolent</a:t>
            </a:r>
            <a:r>
              <a:rPr lang="it-IT" baseline="0" dirty="0"/>
              <a:t> social network account….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56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596215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Digital</a:t>
            </a:r>
            <a:r>
              <a:rPr lang="it-IT" baseline="0" dirty="0"/>
              <a:t> image </a:t>
            </a:r>
            <a:r>
              <a:rPr lang="it-IT" baseline="0" dirty="0" err="1"/>
              <a:t>forensics</a:t>
            </a:r>
            <a:r>
              <a:rPr lang="it-IT" baseline="0" dirty="0"/>
              <a:t> </a:t>
            </a:r>
            <a:r>
              <a:rPr lang="it-IT" baseline="0" dirty="0" err="1"/>
              <a:t>was</a:t>
            </a:r>
            <a:r>
              <a:rPr lang="it-IT" baseline="0" dirty="0"/>
              <a:t> </a:t>
            </a:r>
            <a:r>
              <a:rPr lang="it-IT" baseline="0" dirty="0" err="1"/>
              <a:t>used</a:t>
            </a:r>
            <a:r>
              <a:rPr lang="it-IT" baseline="0" dirty="0"/>
              <a:t> in court </a:t>
            </a:r>
            <a:r>
              <a:rPr lang="it-IT" baseline="0" dirty="0" err="1"/>
              <a:t>several</a:t>
            </a:r>
            <a:r>
              <a:rPr lang="it-IT" baseline="0" dirty="0"/>
              <a:t> </a:t>
            </a:r>
            <a:r>
              <a:rPr lang="it-IT" baseline="0" dirty="0" err="1"/>
              <a:t>times</a:t>
            </a:r>
            <a:r>
              <a:rPr lang="it-IT" baseline="0" dirty="0"/>
              <a:t>…</a:t>
            </a:r>
            <a:r>
              <a:rPr lang="it-IT" baseline="0" dirty="0" err="1"/>
              <a:t>not</a:t>
            </a:r>
            <a:r>
              <a:rPr lang="it-IT" baseline="0" dirty="0"/>
              <a:t> </a:t>
            </a:r>
            <a:r>
              <a:rPr lang="it-IT" baseline="0" dirty="0" err="1"/>
              <a:t>always</a:t>
            </a:r>
            <a:r>
              <a:rPr lang="it-IT" baseline="0" dirty="0"/>
              <a:t> </a:t>
            </a:r>
            <a:r>
              <a:rPr lang="it-IT" baseline="0" dirty="0" err="1"/>
              <a:t>has</a:t>
            </a:r>
            <a:r>
              <a:rPr lang="it-IT" baseline="0" dirty="0"/>
              <a:t> success. Here Professor </a:t>
            </a:r>
            <a:r>
              <a:rPr lang="it-IT" baseline="0" dirty="0" err="1"/>
              <a:t>Farid</a:t>
            </a:r>
            <a:r>
              <a:rPr lang="it-IT" baseline="0" dirty="0"/>
              <a:t> </a:t>
            </a:r>
            <a:r>
              <a:rPr lang="it-IT" baseline="0" dirty="0" err="1"/>
              <a:t>technique</a:t>
            </a:r>
            <a:r>
              <a:rPr lang="it-IT" baseline="0" dirty="0"/>
              <a:t> </a:t>
            </a:r>
            <a:r>
              <a:rPr lang="it-IT" baseline="0" dirty="0" err="1"/>
              <a:t>failed</a:t>
            </a:r>
            <a:r>
              <a:rPr lang="it-IT" baseline="0" dirty="0"/>
              <a:t> to </a:t>
            </a:r>
            <a:r>
              <a:rPr lang="it-IT" baseline="0" dirty="0" err="1"/>
              <a:t>distinguish</a:t>
            </a:r>
            <a:r>
              <a:rPr lang="it-IT" baseline="0" dirty="0"/>
              <a:t> computer </a:t>
            </a:r>
            <a:r>
              <a:rPr lang="it-IT" baseline="0" dirty="0" err="1"/>
              <a:t>generated</a:t>
            </a:r>
            <a:r>
              <a:rPr lang="it-IT" baseline="0" dirty="0"/>
              <a:t> images from </a:t>
            </a:r>
            <a:r>
              <a:rPr lang="it-IT" baseline="0" dirty="0" err="1"/>
              <a:t>real</a:t>
            </a:r>
            <a:r>
              <a:rPr lang="it-IT" baseline="0" dirty="0"/>
              <a:t> images. 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57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847786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sometimes</a:t>
            </a:r>
            <a:r>
              <a:rPr lang="it-IT" baseline="0" dirty="0"/>
              <a:t> </a:t>
            </a:r>
            <a:r>
              <a:rPr lang="it-IT" baseline="0" dirty="0" err="1"/>
              <a:t>it</a:t>
            </a:r>
            <a:r>
              <a:rPr lang="it-IT" baseline="0" dirty="0"/>
              <a:t> </a:t>
            </a:r>
            <a:r>
              <a:rPr lang="it-IT" baseline="0" dirty="0" err="1"/>
              <a:t>works</a:t>
            </a:r>
            <a:r>
              <a:rPr lang="it-IT" baseline="0" dirty="0"/>
              <a:t>. In </a:t>
            </a:r>
            <a:r>
              <a:rPr lang="it-IT" baseline="0" dirty="0" err="1"/>
              <a:t>operation</a:t>
            </a:r>
            <a:r>
              <a:rPr lang="it-IT" baseline="0" dirty="0"/>
              <a:t> algebra, </a:t>
            </a:r>
            <a:r>
              <a:rPr lang="it-IT" baseline="0" dirty="0" err="1"/>
              <a:t>thanks</a:t>
            </a:r>
            <a:r>
              <a:rPr lang="it-IT" baseline="0" dirty="0"/>
              <a:t> to camera and model </a:t>
            </a:r>
            <a:r>
              <a:rPr lang="it-IT" baseline="0" dirty="0" err="1"/>
              <a:t>identification</a:t>
            </a:r>
            <a:r>
              <a:rPr lang="it-IT" baseline="0" dirty="0"/>
              <a:t>, the </a:t>
            </a:r>
            <a:r>
              <a:rPr lang="it-IT" baseline="0" dirty="0" err="1"/>
              <a:t>culpit</a:t>
            </a:r>
            <a:r>
              <a:rPr lang="it-IT" baseline="0" dirty="0"/>
              <a:t> of a </a:t>
            </a:r>
            <a:r>
              <a:rPr lang="it-IT" baseline="0" dirty="0" err="1"/>
              <a:t>child</a:t>
            </a:r>
            <a:r>
              <a:rPr lang="it-IT" baseline="0" dirty="0"/>
              <a:t> rape </a:t>
            </a:r>
            <a:r>
              <a:rPr lang="it-IT" baseline="0" dirty="0" err="1"/>
              <a:t>was</a:t>
            </a:r>
            <a:r>
              <a:rPr lang="it-IT" baseline="0" dirty="0"/>
              <a:t> </a:t>
            </a:r>
            <a:r>
              <a:rPr lang="it-IT" baseline="0" dirty="0" err="1"/>
              <a:t>catched</a:t>
            </a:r>
            <a:r>
              <a:rPr lang="it-IT" baseline="0" dirty="0"/>
              <a:t>.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58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068537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Source </a:t>
            </a:r>
            <a:r>
              <a:rPr lang="it-IT" dirty="0" err="1"/>
              <a:t>identification</a:t>
            </a:r>
            <a:r>
              <a:rPr lang="it-IT" dirty="0"/>
              <a:t> can be </a:t>
            </a:r>
            <a:r>
              <a:rPr lang="it-IT" dirty="0" err="1"/>
              <a:t>useful</a:t>
            </a:r>
            <a:r>
              <a:rPr lang="it-IT" dirty="0"/>
              <a:t>, for </a:t>
            </a:r>
            <a:r>
              <a:rPr lang="it-IT" dirty="0" err="1"/>
              <a:t>example</a:t>
            </a:r>
            <a:r>
              <a:rPr lang="it-IT" dirty="0"/>
              <a:t>,</a:t>
            </a:r>
            <a:r>
              <a:rPr lang="it-IT" baseline="0" dirty="0"/>
              <a:t> </a:t>
            </a:r>
            <a:r>
              <a:rPr lang="it-IT" baseline="0" dirty="0" err="1"/>
              <a:t>if</a:t>
            </a:r>
            <a:r>
              <a:rPr lang="it-IT" baseline="0" dirty="0"/>
              <a:t> </a:t>
            </a:r>
            <a:r>
              <a:rPr lang="it-IT" baseline="0" dirty="0" err="1"/>
              <a:t>we</a:t>
            </a:r>
            <a:r>
              <a:rPr lang="it-IT" baseline="0" dirty="0"/>
              <a:t> </a:t>
            </a:r>
            <a:r>
              <a:rPr lang="it-IT" baseline="0" dirty="0" err="1"/>
              <a:t>want</a:t>
            </a:r>
            <a:r>
              <a:rPr lang="it-IT" baseline="0" dirty="0"/>
              <a:t> to link an image, to a social network account or…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59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106368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If</a:t>
            </a:r>
            <a:r>
              <a:rPr lang="it-IT" baseline="0" dirty="0"/>
              <a:t> </a:t>
            </a:r>
            <a:r>
              <a:rPr lang="it-IT" baseline="0" dirty="0" err="1"/>
              <a:t>we</a:t>
            </a:r>
            <a:r>
              <a:rPr lang="it-IT" baseline="0" dirty="0"/>
              <a:t> </a:t>
            </a:r>
            <a:r>
              <a:rPr lang="it-IT" baseline="0" dirty="0" err="1"/>
              <a:t>want</a:t>
            </a:r>
            <a:r>
              <a:rPr lang="it-IT" baseline="0" dirty="0"/>
              <a:t> to link </a:t>
            </a:r>
            <a:r>
              <a:rPr lang="it-IT" baseline="0" dirty="0" err="1"/>
              <a:t>two</a:t>
            </a:r>
            <a:r>
              <a:rPr lang="it-IT" baseline="0" dirty="0"/>
              <a:t> </a:t>
            </a:r>
            <a:r>
              <a:rPr lang="it-IT" baseline="0" dirty="0" err="1"/>
              <a:t>identity</a:t>
            </a:r>
            <a:r>
              <a:rPr lang="it-IT" baseline="0" dirty="0"/>
              <a:t>. For </a:t>
            </a:r>
            <a:r>
              <a:rPr lang="it-IT" baseline="0" dirty="0" err="1"/>
              <a:t>example</a:t>
            </a:r>
            <a:r>
              <a:rPr lang="it-IT" baseline="0" dirty="0"/>
              <a:t> </a:t>
            </a:r>
            <a:r>
              <a:rPr lang="it-IT" baseline="0" dirty="0" err="1"/>
              <a:t>two</a:t>
            </a:r>
            <a:r>
              <a:rPr lang="it-IT" baseline="0" dirty="0"/>
              <a:t> social network account. 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60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524149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All the source identification methods (both class, model than</a:t>
            </a:r>
            <a:r>
              <a:rPr lang="en-GB" baseline="0" dirty="0"/>
              <a:t> source identification) rely on a sort of device fingerprint of different nature that is in every images. But first, I want to show you a scene from a famous movie that talk about the device fingerprint…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61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333879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The </a:t>
            </a:r>
            <a:r>
              <a:rPr lang="it-IT" dirty="0" err="1"/>
              <a:t>name</a:t>
            </a:r>
            <a:r>
              <a:rPr lang="it-IT" dirty="0"/>
              <a:t> «</a:t>
            </a:r>
            <a:r>
              <a:rPr lang="it-IT" dirty="0" err="1"/>
              <a:t>device</a:t>
            </a:r>
            <a:r>
              <a:rPr lang="it-IT" baseline="0" dirty="0"/>
              <a:t> </a:t>
            </a:r>
            <a:r>
              <a:rPr lang="it-IT" dirty="0" err="1"/>
              <a:t>fingerprint</a:t>
            </a:r>
            <a:r>
              <a:rPr lang="it-IT" dirty="0"/>
              <a:t>»</a:t>
            </a:r>
            <a:r>
              <a:rPr lang="it-IT" baseline="0" dirty="0"/>
              <a:t> </a:t>
            </a:r>
            <a:r>
              <a:rPr lang="it-IT" baseline="0" dirty="0" err="1"/>
              <a:t>as</a:t>
            </a:r>
            <a:r>
              <a:rPr lang="it-IT" baseline="0" dirty="0"/>
              <a:t> the </a:t>
            </a:r>
            <a:r>
              <a:rPr lang="it-IT" baseline="0" dirty="0" err="1"/>
              <a:t>name</a:t>
            </a:r>
            <a:r>
              <a:rPr lang="it-IT" baseline="0" dirty="0"/>
              <a:t> </a:t>
            </a:r>
            <a:r>
              <a:rPr lang="it-IT" baseline="0" dirty="0" err="1"/>
              <a:t>suggest</a:t>
            </a:r>
            <a:r>
              <a:rPr lang="it-IT" baseline="0" dirty="0"/>
              <a:t>, </a:t>
            </a:r>
            <a:r>
              <a:rPr lang="it-IT" baseline="0" dirty="0" err="1"/>
              <a:t>comes</a:t>
            </a:r>
            <a:r>
              <a:rPr lang="it-IT" baseline="0" dirty="0"/>
              <a:t> from the human </a:t>
            </a:r>
            <a:r>
              <a:rPr lang="it-IT" baseline="0" dirty="0" err="1"/>
              <a:t>fingerprint</a:t>
            </a:r>
            <a:r>
              <a:rPr lang="it-IT" baseline="0" dirty="0"/>
              <a:t>.</a:t>
            </a:r>
          </a:p>
          <a:p>
            <a:r>
              <a:rPr lang="it-IT" baseline="0" dirty="0" err="1"/>
              <a:t>As</a:t>
            </a:r>
            <a:r>
              <a:rPr lang="it-IT" baseline="0" dirty="0"/>
              <a:t> the human </a:t>
            </a:r>
            <a:r>
              <a:rPr lang="it-IT" baseline="0" dirty="0" err="1"/>
              <a:t>controupart</a:t>
            </a:r>
            <a:r>
              <a:rPr lang="it-IT" baseline="0" dirty="0"/>
              <a:t>, in the </a:t>
            </a:r>
            <a:r>
              <a:rPr lang="it-IT" baseline="0" dirty="0" err="1"/>
              <a:t>ideal</a:t>
            </a:r>
            <a:r>
              <a:rPr lang="it-IT" baseline="0" dirty="0"/>
              <a:t> case </a:t>
            </a:r>
            <a:r>
              <a:rPr lang="it-IT" baseline="0" dirty="0" err="1"/>
              <a:t>it</a:t>
            </a:r>
            <a:r>
              <a:rPr lang="it-IT" baseline="0" dirty="0"/>
              <a:t> </a:t>
            </a:r>
            <a:r>
              <a:rPr lang="it-IT" baseline="0" dirty="0" err="1"/>
              <a:t>have</a:t>
            </a:r>
            <a:r>
              <a:rPr lang="it-IT" baseline="0" dirty="0"/>
              <a:t> </a:t>
            </a:r>
            <a:r>
              <a:rPr lang="it-IT" baseline="0" dirty="0" err="1"/>
              <a:t>two</a:t>
            </a:r>
            <a:r>
              <a:rPr lang="it-IT" baseline="0" dirty="0"/>
              <a:t> </a:t>
            </a:r>
            <a:r>
              <a:rPr lang="it-IT" baseline="0" dirty="0" err="1"/>
              <a:t>proprieties</a:t>
            </a:r>
            <a:r>
              <a:rPr lang="it-IT" baseline="0" dirty="0"/>
              <a:t>: </a:t>
            </a:r>
          </a:p>
          <a:p>
            <a:pPr marL="228600" indent="-228600">
              <a:buAutoNum type="arabicParenR"/>
            </a:pPr>
            <a:r>
              <a:rPr lang="it-IT" baseline="0" dirty="0" err="1"/>
              <a:t>diversity</a:t>
            </a:r>
            <a:r>
              <a:rPr lang="it-IT" baseline="0" dirty="0"/>
              <a:t>: so </a:t>
            </a:r>
            <a:r>
              <a:rPr lang="it-IT" baseline="0" dirty="0" err="1"/>
              <a:t>two</a:t>
            </a:r>
            <a:r>
              <a:rPr lang="it-IT" baseline="0" dirty="0"/>
              <a:t> </a:t>
            </a:r>
            <a:r>
              <a:rPr lang="it-IT" baseline="0" dirty="0" err="1"/>
              <a:t>different</a:t>
            </a:r>
            <a:r>
              <a:rPr lang="it-IT" baseline="0" dirty="0"/>
              <a:t> </a:t>
            </a:r>
            <a:r>
              <a:rPr lang="it-IT" baseline="0" dirty="0" err="1"/>
              <a:t>device</a:t>
            </a:r>
            <a:r>
              <a:rPr lang="it-IT" baseline="0" dirty="0"/>
              <a:t>/model/</a:t>
            </a:r>
            <a:r>
              <a:rPr lang="it-IT" baseline="0" dirty="0" err="1"/>
              <a:t>class</a:t>
            </a:r>
            <a:r>
              <a:rPr lang="it-IT" baseline="0" dirty="0"/>
              <a:t> </a:t>
            </a:r>
            <a:r>
              <a:rPr lang="it-IT" baseline="0" dirty="0" err="1"/>
              <a:t>has</a:t>
            </a:r>
            <a:r>
              <a:rPr lang="it-IT" baseline="0" dirty="0"/>
              <a:t> </a:t>
            </a:r>
            <a:r>
              <a:rPr lang="it-IT" baseline="0" dirty="0" err="1"/>
              <a:t>different</a:t>
            </a:r>
            <a:r>
              <a:rPr lang="it-IT" baseline="0" dirty="0"/>
              <a:t> </a:t>
            </a:r>
            <a:r>
              <a:rPr lang="it-IT" baseline="0" dirty="0" err="1"/>
              <a:t>fingerprint</a:t>
            </a:r>
            <a:endParaRPr lang="it-IT" baseline="0" dirty="0"/>
          </a:p>
          <a:p>
            <a:pPr marL="228600" indent="-228600">
              <a:buAutoNum type="arabicParenR"/>
            </a:pPr>
            <a:r>
              <a:rPr lang="it-IT" baseline="0" dirty="0"/>
              <a:t>And </a:t>
            </a:r>
            <a:r>
              <a:rPr lang="it-IT" baseline="0" dirty="0" err="1"/>
              <a:t>Stability</a:t>
            </a:r>
            <a:r>
              <a:rPr lang="it-IT" baseline="0" dirty="0"/>
              <a:t>. So the </a:t>
            </a:r>
            <a:r>
              <a:rPr lang="it-IT" baseline="0" dirty="0" err="1"/>
              <a:t>fringerprint</a:t>
            </a:r>
            <a:r>
              <a:rPr lang="it-IT" baseline="0" dirty="0"/>
              <a:t> </a:t>
            </a:r>
            <a:r>
              <a:rPr lang="it-IT" baseline="0" dirty="0" err="1"/>
              <a:t>will</a:t>
            </a:r>
            <a:r>
              <a:rPr lang="it-IT" baseline="0" dirty="0"/>
              <a:t> no </a:t>
            </a:r>
            <a:r>
              <a:rPr lang="it-IT" baseline="0" dirty="0" err="1"/>
              <a:t>change</a:t>
            </a:r>
            <a:r>
              <a:rPr lang="it-IT" baseline="0" dirty="0"/>
              <a:t> over time</a:t>
            </a:r>
          </a:p>
          <a:p>
            <a:pPr marL="228600" indent="-228600">
              <a:buAutoNum type="arabicParenR"/>
            </a:pP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62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652182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In an image, </a:t>
            </a:r>
            <a:r>
              <a:rPr lang="it-IT" dirty="0" err="1"/>
              <a:t>there</a:t>
            </a:r>
            <a:r>
              <a:rPr lang="it-IT" dirty="0"/>
              <a:t> are more </a:t>
            </a:r>
            <a:r>
              <a:rPr lang="it-IT" dirty="0" err="1"/>
              <a:t>than</a:t>
            </a:r>
            <a:r>
              <a:rPr lang="it-IT" dirty="0"/>
              <a:t> </a:t>
            </a:r>
            <a:r>
              <a:rPr lang="it-IT" dirty="0" err="1"/>
              <a:t>one</a:t>
            </a:r>
            <a:r>
              <a:rPr lang="it-IT" dirty="0"/>
              <a:t> «</a:t>
            </a:r>
            <a:r>
              <a:rPr lang="it-IT" dirty="0" err="1"/>
              <a:t>fingerprint</a:t>
            </a:r>
            <a:r>
              <a:rPr lang="it-IT" dirty="0"/>
              <a:t>»</a:t>
            </a:r>
            <a:r>
              <a:rPr lang="it-IT" baseline="0" dirty="0"/>
              <a:t> to look:</a:t>
            </a:r>
          </a:p>
          <a:p>
            <a:r>
              <a:rPr lang="it-IT" baseline="0" dirty="0"/>
              <a:t>The in-camera </a:t>
            </a:r>
            <a:r>
              <a:rPr lang="it-IT" baseline="0" dirty="0" err="1"/>
              <a:t>fingerprint</a:t>
            </a:r>
            <a:r>
              <a:rPr lang="it-IT" baseline="0" dirty="0"/>
              <a:t>, </a:t>
            </a:r>
            <a:r>
              <a:rPr lang="it-IT" baseline="0" dirty="0" err="1"/>
              <a:t>comes</a:t>
            </a:r>
            <a:r>
              <a:rPr lang="it-IT" baseline="0" dirty="0"/>
              <a:t> from the </a:t>
            </a:r>
            <a:r>
              <a:rPr lang="it-IT" baseline="0" dirty="0" err="1"/>
              <a:t>acquisition</a:t>
            </a:r>
            <a:r>
              <a:rPr lang="it-IT" baseline="0" dirty="0"/>
              <a:t> </a:t>
            </a:r>
            <a:r>
              <a:rPr lang="it-IT" baseline="0" dirty="0" err="1"/>
              <a:t>process</a:t>
            </a:r>
            <a:endParaRPr lang="it-IT" baseline="0" dirty="0"/>
          </a:p>
          <a:p>
            <a:r>
              <a:rPr lang="it-IT" baseline="0" dirty="0"/>
              <a:t>The out-camera </a:t>
            </a:r>
            <a:r>
              <a:rPr lang="it-IT" baseline="0" dirty="0" err="1"/>
              <a:t>fingerprint</a:t>
            </a:r>
            <a:r>
              <a:rPr lang="it-IT" baseline="0" dirty="0"/>
              <a:t> </a:t>
            </a:r>
            <a:r>
              <a:rPr lang="it-IT" baseline="0" dirty="0" err="1"/>
              <a:t>that</a:t>
            </a:r>
            <a:r>
              <a:rPr lang="it-IT" baseline="0" dirty="0"/>
              <a:t> are the </a:t>
            </a:r>
            <a:r>
              <a:rPr lang="it-IT" baseline="0" dirty="0" err="1"/>
              <a:t>traces</a:t>
            </a:r>
            <a:r>
              <a:rPr lang="it-IT" baseline="0" dirty="0"/>
              <a:t> </a:t>
            </a:r>
            <a:r>
              <a:rPr lang="it-IT" baseline="0" dirty="0" err="1"/>
              <a:t>let</a:t>
            </a:r>
            <a:r>
              <a:rPr lang="it-IT" baseline="0" dirty="0"/>
              <a:t> on images by processing </a:t>
            </a:r>
            <a:r>
              <a:rPr lang="it-IT" baseline="0" dirty="0" err="1"/>
              <a:t>like</a:t>
            </a:r>
            <a:r>
              <a:rPr lang="it-IT" baseline="0" dirty="0"/>
              <a:t> </a:t>
            </a:r>
            <a:r>
              <a:rPr lang="it-IT" baseline="0" dirty="0" err="1"/>
              <a:t>rescaling</a:t>
            </a:r>
            <a:r>
              <a:rPr lang="it-IT" baseline="0" dirty="0"/>
              <a:t>, </a:t>
            </a:r>
            <a:r>
              <a:rPr lang="it-IT" baseline="0" dirty="0" err="1"/>
              <a:t>rotating</a:t>
            </a:r>
            <a:r>
              <a:rPr lang="it-IT" baseline="0" dirty="0"/>
              <a:t>…</a:t>
            </a:r>
          </a:p>
          <a:p>
            <a:r>
              <a:rPr lang="it-IT" baseline="0" dirty="0"/>
              <a:t>And scene </a:t>
            </a:r>
            <a:r>
              <a:rPr lang="it-IT" baseline="0" dirty="0" err="1"/>
              <a:t>fingerprint</a:t>
            </a:r>
            <a:r>
              <a:rPr lang="it-IT" baseline="0" dirty="0"/>
              <a:t>, </a:t>
            </a:r>
            <a:r>
              <a:rPr lang="it-IT" baseline="0" dirty="0" err="1"/>
              <a:t>like</a:t>
            </a:r>
            <a:r>
              <a:rPr lang="it-IT" baseline="0" dirty="0"/>
              <a:t> </a:t>
            </a:r>
            <a:r>
              <a:rPr lang="it-IT" baseline="0" dirty="0" err="1"/>
              <a:t>content</a:t>
            </a:r>
            <a:r>
              <a:rPr lang="it-IT" baseline="0" dirty="0"/>
              <a:t> or light </a:t>
            </a:r>
            <a:r>
              <a:rPr lang="it-IT" baseline="0" dirty="0" err="1"/>
              <a:t>proprieties</a:t>
            </a:r>
            <a:endParaRPr lang="it-IT" baseline="0" dirty="0"/>
          </a:p>
          <a:p>
            <a:endParaRPr lang="it-IT" baseline="0" dirty="0"/>
          </a:p>
          <a:p>
            <a:r>
              <a:rPr lang="it-IT" baseline="0" dirty="0"/>
              <a:t>For source </a:t>
            </a:r>
            <a:r>
              <a:rPr lang="it-IT" baseline="0" dirty="0" err="1"/>
              <a:t>identification</a:t>
            </a:r>
            <a:r>
              <a:rPr lang="it-IT" baseline="0" dirty="0"/>
              <a:t>, </a:t>
            </a:r>
            <a:r>
              <a:rPr lang="it-IT" baseline="0" dirty="0" err="1"/>
              <a:t>we</a:t>
            </a:r>
            <a:r>
              <a:rPr lang="it-IT" baseline="0" dirty="0"/>
              <a:t> look </a:t>
            </a:r>
            <a:r>
              <a:rPr lang="it-IT" baseline="0" dirty="0" err="1"/>
              <a:t>only</a:t>
            </a:r>
            <a:r>
              <a:rPr lang="it-IT" baseline="0" dirty="0"/>
              <a:t> </a:t>
            </a:r>
            <a:r>
              <a:rPr lang="it-IT" baseline="0" dirty="0" err="1"/>
              <a:t>at</a:t>
            </a:r>
            <a:r>
              <a:rPr lang="it-IT" baseline="0" dirty="0"/>
              <a:t> the in-camera </a:t>
            </a:r>
            <a:r>
              <a:rPr lang="it-IT" baseline="0" dirty="0" err="1"/>
              <a:t>fingerprint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63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373193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In the </a:t>
            </a:r>
            <a:r>
              <a:rPr lang="it-IT" dirty="0" err="1"/>
              <a:t>acquisition</a:t>
            </a:r>
            <a:r>
              <a:rPr lang="it-IT" dirty="0"/>
              <a:t> </a:t>
            </a:r>
            <a:r>
              <a:rPr lang="it-IT" dirty="0" err="1"/>
              <a:t>process</a:t>
            </a:r>
            <a:r>
              <a:rPr lang="it-IT" dirty="0"/>
              <a:t> of a </a:t>
            </a:r>
            <a:r>
              <a:rPr lang="it-IT" dirty="0" err="1"/>
              <a:t>digital</a:t>
            </a:r>
            <a:r>
              <a:rPr lang="it-IT" dirty="0"/>
              <a:t> images, the in-camera</a:t>
            </a:r>
            <a:r>
              <a:rPr lang="it-IT" baseline="0" dirty="0"/>
              <a:t> </a:t>
            </a:r>
            <a:r>
              <a:rPr lang="it-IT" baseline="0" dirty="0" err="1"/>
              <a:t>fingerprint</a:t>
            </a:r>
            <a:r>
              <a:rPr lang="it-IT" baseline="0" dirty="0"/>
              <a:t> </a:t>
            </a:r>
            <a:r>
              <a:rPr lang="it-IT" baseline="0" dirty="0" err="1"/>
              <a:t>is</a:t>
            </a:r>
            <a:r>
              <a:rPr lang="it-IT" baseline="0" dirty="0"/>
              <a:t> </a:t>
            </a:r>
            <a:r>
              <a:rPr lang="it-IT" baseline="0" dirty="0" err="1"/>
              <a:t>like</a:t>
            </a:r>
            <a:r>
              <a:rPr lang="it-IT" baseline="0" dirty="0"/>
              <a:t> «</a:t>
            </a:r>
            <a:r>
              <a:rPr lang="it-IT" baseline="0" dirty="0" err="1"/>
              <a:t>addedd</a:t>
            </a:r>
            <a:r>
              <a:rPr lang="it-IT" baseline="0" dirty="0"/>
              <a:t>» to the image. </a:t>
            </a:r>
            <a:r>
              <a:rPr lang="it-IT" baseline="0" dirty="0" err="1"/>
              <a:t>This</a:t>
            </a:r>
            <a:r>
              <a:rPr lang="it-IT" baseline="0" dirty="0"/>
              <a:t> </a:t>
            </a:r>
            <a:r>
              <a:rPr lang="it-IT" baseline="0" dirty="0" err="1"/>
              <a:t>fingerprint</a:t>
            </a:r>
            <a:r>
              <a:rPr lang="it-IT" baseline="0" dirty="0"/>
              <a:t> </a:t>
            </a:r>
            <a:r>
              <a:rPr lang="it-IT" baseline="0" dirty="0" err="1"/>
              <a:t>is</a:t>
            </a:r>
            <a:r>
              <a:rPr lang="it-IT" baseline="0" dirty="0"/>
              <a:t> made up by a </a:t>
            </a:r>
            <a:r>
              <a:rPr lang="it-IT" baseline="0" dirty="0" err="1"/>
              <a:t>unique</a:t>
            </a:r>
            <a:r>
              <a:rPr lang="it-IT" baseline="0" dirty="0"/>
              <a:t> </a:t>
            </a:r>
            <a:r>
              <a:rPr lang="it-IT" baseline="0" dirty="0" err="1"/>
              <a:t>device</a:t>
            </a:r>
            <a:r>
              <a:rPr lang="it-IT" baseline="0" dirty="0"/>
              <a:t> </a:t>
            </a:r>
            <a:r>
              <a:rPr lang="it-IT" baseline="0" dirty="0" err="1"/>
              <a:t>noise</a:t>
            </a:r>
            <a:r>
              <a:rPr lang="it-IT" baseline="0" dirty="0"/>
              <a:t>, </a:t>
            </a:r>
            <a:r>
              <a:rPr lang="it-IT" baseline="0" dirty="0" err="1"/>
              <a:t>called</a:t>
            </a:r>
            <a:r>
              <a:rPr lang="it-IT" baseline="0" dirty="0"/>
              <a:t> the </a:t>
            </a:r>
            <a:r>
              <a:rPr lang="it-IT" baseline="0" dirty="0" err="1"/>
              <a:t>sensor</a:t>
            </a:r>
            <a:r>
              <a:rPr lang="it-IT" baseline="0" dirty="0"/>
              <a:t> </a:t>
            </a:r>
            <a:r>
              <a:rPr lang="it-IT" baseline="0" dirty="0" err="1"/>
              <a:t>noise</a:t>
            </a:r>
            <a:r>
              <a:rPr lang="it-IT" baseline="0" dirty="0"/>
              <a:t>, and by </a:t>
            </a:r>
            <a:r>
              <a:rPr lang="it-IT" baseline="0" dirty="0" err="1"/>
              <a:t>micropattern</a:t>
            </a:r>
            <a:r>
              <a:rPr lang="it-IT" baseline="0" dirty="0"/>
              <a:t> due to the </a:t>
            </a:r>
            <a:r>
              <a:rPr lang="it-IT" baseline="0" dirty="0" err="1"/>
              <a:t>acquisition</a:t>
            </a:r>
            <a:r>
              <a:rPr lang="it-IT" baseline="0" dirty="0"/>
              <a:t> </a:t>
            </a:r>
            <a:r>
              <a:rPr lang="it-IT" baseline="0" dirty="0" err="1"/>
              <a:t>chain</a:t>
            </a:r>
            <a:r>
              <a:rPr lang="it-IT" baseline="0" dirty="0"/>
              <a:t> (</a:t>
            </a:r>
            <a:r>
              <a:rPr lang="it-IT" baseline="0" dirty="0" err="1"/>
              <a:t>lens</a:t>
            </a:r>
            <a:r>
              <a:rPr lang="it-IT" baseline="0" dirty="0"/>
              <a:t> </a:t>
            </a:r>
            <a:r>
              <a:rPr lang="it-IT" baseline="0" dirty="0" err="1"/>
              <a:t>aberration</a:t>
            </a:r>
            <a:r>
              <a:rPr lang="it-IT" baseline="0" dirty="0"/>
              <a:t>, </a:t>
            </a:r>
            <a:r>
              <a:rPr lang="it-IT" baseline="0" dirty="0" err="1"/>
              <a:t>demosaicing</a:t>
            </a:r>
            <a:r>
              <a:rPr lang="it-IT" baseline="0" dirty="0"/>
              <a:t> </a:t>
            </a:r>
            <a:r>
              <a:rPr lang="it-IT" baseline="0" dirty="0" err="1"/>
              <a:t>algorithm</a:t>
            </a:r>
            <a:r>
              <a:rPr lang="it-IT" baseline="0" dirty="0"/>
              <a:t>, </a:t>
            </a:r>
            <a:r>
              <a:rPr lang="it-IT" baseline="0" dirty="0" err="1"/>
              <a:t>white</a:t>
            </a:r>
            <a:r>
              <a:rPr lang="it-IT" baseline="0" dirty="0"/>
              <a:t> </a:t>
            </a:r>
            <a:r>
              <a:rPr lang="it-IT" baseline="0" dirty="0" err="1"/>
              <a:t>balancing</a:t>
            </a:r>
            <a:r>
              <a:rPr lang="it-IT" baseline="0" dirty="0"/>
              <a:t>, </a:t>
            </a:r>
            <a:r>
              <a:rPr lang="it-IT" baseline="0" dirty="0" err="1"/>
              <a:t>compression</a:t>
            </a:r>
            <a:r>
              <a:rPr lang="it-IT" baseline="0" dirty="0"/>
              <a:t>, and so on)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64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7700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Today</a:t>
            </a:r>
            <a:r>
              <a:rPr lang="it-IT" dirty="0"/>
              <a:t> I </a:t>
            </a:r>
            <a:r>
              <a:rPr lang="it-IT" dirty="0" err="1"/>
              <a:t>will</a:t>
            </a:r>
            <a:r>
              <a:rPr lang="it-IT" dirty="0"/>
              <a:t> talk</a:t>
            </a:r>
            <a:r>
              <a:rPr lang="it-IT" baseline="0" dirty="0"/>
              <a:t> </a:t>
            </a:r>
            <a:r>
              <a:rPr lang="it-IT" baseline="0" dirty="0" err="1"/>
              <a:t>about</a:t>
            </a:r>
            <a:r>
              <a:rPr lang="it-IT" baseline="0" dirty="0"/>
              <a:t> Source </a:t>
            </a:r>
            <a:r>
              <a:rPr lang="it-IT" baseline="0" dirty="0" err="1"/>
              <a:t>Identification</a:t>
            </a:r>
            <a:r>
              <a:rPr lang="it-IT" baseline="0" dirty="0"/>
              <a:t> </a:t>
            </a:r>
            <a:r>
              <a:rPr lang="it-IT" baseline="0" dirty="0" err="1"/>
              <a:t>problem</a:t>
            </a:r>
            <a:r>
              <a:rPr lang="it-IT" baseline="0" dirty="0"/>
              <a:t>. </a:t>
            </a:r>
          </a:p>
          <a:p>
            <a:r>
              <a:rPr lang="it-IT" baseline="0" dirty="0" err="1"/>
              <a:t>Depending</a:t>
            </a:r>
            <a:r>
              <a:rPr lang="it-IT" baseline="0" dirty="0"/>
              <a:t> on the </a:t>
            </a:r>
            <a:r>
              <a:rPr lang="it-IT" baseline="0" dirty="0" err="1"/>
              <a:t>problem</a:t>
            </a:r>
            <a:r>
              <a:rPr lang="it-IT" baseline="0" dirty="0"/>
              <a:t>, source </a:t>
            </a:r>
            <a:r>
              <a:rPr lang="it-IT" baseline="0" dirty="0" err="1"/>
              <a:t>identification</a:t>
            </a:r>
            <a:r>
              <a:rPr lang="it-IT" baseline="0" dirty="0"/>
              <a:t> can be </a:t>
            </a:r>
            <a:r>
              <a:rPr lang="it-IT" baseline="0" dirty="0" err="1"/>
              <a:t>divided</a:t>
            </a:r>
            <a:r>
              <a:rPr lang="it-IT" baseline="0" dirty="0"/>
              <a:t> in «</a:t>
            </a:r>
            <a:r>
              <a:rPr lang="it-IT" baseline="0" dirty="0" err="1"/>
              <a:t>device</a:t>
            </a:r>
            <a:r>
              <a:rPr lang="it-IT" baseline="0" dirty="0"/>
              <a:t> </a:t>
            </a:r>
            <a:r>
              <a:rPr lang="it-IT" baseline="0" dirty="0" err="1"/>
              <a:t>class</a:t>
            </a:r>
            <a:r>
              <a:rPr lang="it-IT" baseline="0" dirty="0"/>
              <a:t> </a:t>
            </a:r>
            <a:r>
              <a:rPr lang="it-IT" baseline="0" dirty="0" err="1"/>
              <a:t>id,model</a:t>
            </a:r>
            <a:r>
              <a:rPr lang="it-IT" baseline="0" dirty="0"/>
              <a:t> </a:t>
            </a:r>
            <a:r>
              <a:rPr lang="it-IT" baseline="0" dirty="0" err="1"/>
              <a:t>id,camera</a:t>
            </a:r>
            <a:r>
              <a:rPr lang="it-IT" baseline="0" dirty="0"/>
              <a:t> id&gt;&gt;</a:t>
            </a:r>
          </a:p>
          <a:p>
            <a:r>
              <a:rPr lang="it-IT" baseline="0" dirty="0"/>
              <a:t>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84946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Whatever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source of the in-camera</a:t>
            </a:r>
            <a:r>
              <a:rPr lang="it-IT" baseline="0" dirty="0"/>
              <a:t> </a:t>
            </a:r>
            <a:r>
              <a:rPr lang="it-IT" baseline="0" dirty="0" err="1"/>
              <a:t>fingerprint</a:t>
            </a:r>
            <a:r>
              <a:rPr lang="it-IT" baseline="0" dirty="0"/>
              <a:t>, the </a:t>
            </a:r>
            <a:r>
              <a:rPr lang="it-IT" baseline="0" dirty="0" err="1"/>
              <a:t>typical</a:t>
            </a:r>
            <a:r>
              <a:rPr lang="it-IT" baseline="0" dirty="0"/>
              <a:t> source </a:t>
            </a:r>
            <a:r>
              <a:rPr lang="it-IT" baseline="0" dirty="0" err="1"/>
              <a:t>identification</a:t>
            </a:r>
            <a:r>
              <a:rPr lang="it-IT" baseline="0" dirty="0"/>
              <a:t> </a:t>
            </a:r>
            <a:r>
              <a:rPr lang="it-IT" baseline="0" dirty="0" err="1"/>
              <a:t>process</a:t>
            </a:r>
            <a:r>
              <a:rPr lang="it-IT" baseline="0" dirty="0"/>
              <a:t>, </a:t>
            </a:r>
            <a:r>
              <a:rPr lang="it-IT" baseline="0" dirty="0" err="1"/>
              <a:t>consist</a:t>
            </a:r>
            <a:r>
              <a:rPr lang="it-IT" baseline="0" dirty="0"/>
              <a:t> in the </a:t>
            </a:r>
            <a:r>
              <a:rPr lang="it-IT" baseline="0" dirty="0" err="1"/>
              <a:t>same</a:t>
            </a:r>
            <a:r>
              <a:rPr lang="it-IT" baseline="0" dirty="0"/>
              <a:t> </a:t>
            </a:r>
            <a:r>
              <a:rPr lang="it-IT" baseline="0" dirty="0" err="1"/>
              <a:t>steps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65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984945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First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extract</a:t>
            </a:r>
            <a:r>
              <a:rPr lang="it-IT" dirty="0"/>
              <a:t> </a:t>
            </a:r>
            <a:r>
              <a:rPr lang="it-IT" dirty="0" err="1"/>
              <a:t>fingerprints</a:t>
            </a:r>
            <a:r>
              <a:rPr lang="it-IT" baseline="0" dirty="0"/>
              <a:t> from training set to </a:t>
            </a:r>
            <a:r>
              <a:rPr lang="it-IT" baseline="0" dirty="0" err="1"/>
              <a:t>form</a:t>
            </a:r>
            <a:r>
              <a:rPr lang="it-IT" baseline="0" dirty="0"/>
              <a:t> a </a:t>
            </a:r>
            <a:r>
              <a:rPr lang="it-IT" baseline="0" dirty="0" err="1"/>
              <a:t>fingerprint</a:t>
            </a:r>
            <a:r>
              <a:rPr lang="it-IT" baseline="0" dirty="0"/>
              <a:t> </a:t>
            </a:r>
            <a:r>
              <a:rPr lang="it-IT" baseline="0" dirty="0" err="1"/>
              <a:t>datasets</a:t>
            </a:r>
            <a:r>
              <a:rPr lang="it-IT" baseline="0" dirty="0"/>
              <a:t> or to </a:t>
            </a:r>
            <a:r>
              <a:rPr lang="it-IT" baseline="0" dirty="0" err="1"/>
              <a:t>train</a:t>
            </a:r>
            <a:r>
              <a:rPr lang="it-IT" baseline="0" dirty="0"/>
              <a:t> a </a:t>
            </a:r>
            <a:r>
              <a:rPr lang="it-IT" baseline="0" dirty="0" err="1"/>
              <a:t>classifier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66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409274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After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compare </a:t>
            </a:r>
            <a:r>
              <a:rPr lang="it-IT" dirty="0" err="1"/>
              <a:t>those</a:t>
            </a:r>
            <a:r>
              <a:rPr lang="it-IT" dirty="0"/>
              <a:t> </a:t>
            </a:r>
            <a:r>
              <a:rPr lang="it-IT" dirty="0" err="1"/>
              <a:t>fingerprints</a:t>
            </a:r>
            <a:r>
              <a:rPr lang="it-IT" baseline="0" dirty="0"/>
              <a:t> with </a:t>
            </a:r>
            <a:r>
              <a:rPr lang="it-IT" baseline="0" dirty="0" err="1"/>
              <a:t>that</a:t>
            </a:r>
            <a:r>
              <a:rPr lang="it-IT" baseline="0" dirty="0"/>
              <a:t> of some probe images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67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412953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Due to the</a:t>
            </a:r>
            <a:r>
              <a:rPr lang="it-IT" baseline="0" dirty="0"/>
              <a:t> </a:t>
            </a:r>
            <a:r>
              <a:rPr lang="it-IT" baseline="0" dirty="0" err="1"/>
              <a:t>presence</a:t>
            </a:r>
            <a:r>
              <a:rPr lang="it-IT" baseline="0" dirty="0"/>
              <a:t> or </a:t>
            </a:r>
            <a:r>
              <a:rPr lang="it-IT" baseline="0" dirty="0" err="1"/>
              <a:t>not</a:t>
            </a:r>
            <a:r>
              <a:rPr lang="it-IT" baseline="0" dirty="0"/>
              <a:t> of a </a:t>
            </a:r>
            <a:r>
              <a:rPr lang="it-IT" baseline="0" dirty="0" err="1"/>
              <a:t>particular</a:t>
            </a:r>
            <a:r>
              <a:rPr lang="it-IT" baseline="0" dirty="0"/>
              <a:t> </a:t>
            </a:r>
            <a:r>
              <a:rPr lang="it-IT" baseline="0" dirty="0" err="1"/>
              <a:t>fingerprint</a:t>
            </a:r>
            <a:r>
              <a:rPr lang="it-IT" baseline="0" dirty="0"/>
              <a:t> </a:t>
            </a:r>
            <a:r>
              <a:rPr lang="it-IT" baseline="0" dirty="0" err="1"/>
              <a:t>we</a:t>
            </a:r>
            <a:r>
              <a:rPr lang="it-IT" baseline="0" dirty="0"/>
              <a:t> can link a </a:t>
            </a:r>
            <a:r>
              <a:rPr lang="it-IT" baseline="0" dirty="0" err="1"/>
              <a:t>digial</a:t>
            </a:r>
            <a:r>
              <a:rPr lang="it-IT" baseline="0" dirty="0"/>
              <a:t> image to </a:t>
            </a:r>
            <a:r>
              <a:rPr lang="it-IT" baseline="0" dirty="0" err="1"/>
              <a:t>his</a:t>
            </a:r>
            <a:r>
              <a:rPr lang="it-IT" baseline="0" dirty="0"/>
              <a:t> source.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68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243157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Now</a:t>
            </a:r>
            <a:r>
              <a:rPr lang="en-GB" baseline="0" dirty="0"/>
              <a:t> I want to talk about the camera identification problem in general, and talk about two of my last work in blind source identification.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69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104443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it-IT" dirty="0"/>
              <a:t>Camera </a:t>
            </a:r>
            <a:r>
              <a:rPr lang="it-IT" dirty="0" err="1"/>
              <a:t>identification</a:t>
            </a:r>
            <a:r>
              <a:rPr lang="it-IT" dirty="0"/>
              <a:t>, </a:t>
            </a:r>
            <a:r>
              <a:rPr lang="it-IT" dirty="0" err="1"/>
              <a:t>rely</a:t>
            </a:r>
            <a:r>
              <a:rPr lang="it-IT" dirty="0"/>
              <a:t> on the so-</a:t>
            </a:r>
            <a:r>
              <a:rPr lang="it-IT" dirty="0" err="1"/>
              <a:t>called</a:t>
            </a:r>
            <a:r>
              <a:rPr lang="it-IT" baseline="0" dirty="0"/>
              <a:t> Photo </a:t>
            </a:r>
            <a:r>
              <a:rPr lang="it-IT" baseline="0" dirty="0" err="1"/>
              <a:t>Response</a:t>
            </a:r>
            <a:r>
              <a:rPr lang="it-IT" baseline="0" dirty="0"/>
              <a:t> Non-</a:t>
            </a:r>
            <a:r>
              <a:rPr lang="it-IT" baseline="0" dirty="0" err="1"/>
              <a:t>Uniformity</a:t>
            </a:r>
            <a:r>
              <a:rPr lang="it-IT" baseline="0" dirty="0"/>
              <a:t> (PRNU). </a:t>
            </a:r>
            <a:r>
              <a:rPr lang="it-IT" baseline="0" dirty="0" err="1"/>
              <a:t>It</a:t>
            </a:r>
            <a:r>
              <a:rPr lang="it-IT" baseline="0" dirty="0"/>
              <a:t> </a:t>
            </a:r>
            <a:r>
              <a:rPr lang="it-IT" baseline="0" dirty="0" err="1"/>
              <a:t>is</a:t>
            </a:r>
            <a:r>
              <a:rPr lang="it-IT" baseline="0" dirty="0"/>
              <a:t> a </a:t>
            </a:r>
            <a:r>
              <a:rPr lang="it-IT" baseline="0" dirty="0" err="1"/>
              <a:t>noise</a:t>
            </a:r>
            <a:r>
              <a:rPr lang="it-IT" baseline="0" dirty="0"/>
              <a:t> </a:t>
            </a:r>
            <a:r>
              <a:rPr lang="it-IT" baseline="0" dirty="0" err="1"/>
              <a:t>added</a:t>
            </a:r>
            <a:r>
              <a:rPr lang="it-IT" baseline="0" dirty="0"/>
              <a:t> by the </a:t>
            </a:r>
            <a:r>
              <a:rPr lang="it-IT" baseline="0" dirty="0" err="1"/>
              <a:t>sensor</a:t>
            </a:r>
            <a:r>
              <a:rPr lang="it-IT" baseline="0" dirty="0"/>
              <a:t> </a:t>
            </a:r>
            <a:r>
              <a:rPr lang="it-IT" baseline="0" dirty="0" err="1"/>
              <a:t>defects</a:t>
            </a:r>
            <a:r>
              <a:rPr lang="it-IT" baseline="0" dirty="0"/>
              <a:t> due to </a:t>
            </a:r>
            <a:r>
              <a:rPr lang="it-IT" baseline="0" dirty="0" err="1"/>
              <a:t>manifacturing</a:t>
            </a:r>
            <a:r>
              <a:rPr lang="it-IT" baseline="0" dirty="0"/>
              <a:t> </a:t>
            </a:r>
            <a:r>
              <a:rPr lang="it-IT" baseline="0" dirty="0" err="1"/>
              <a:t>process</a:t>
            </a:r>
            <a:r>
              <a:rPr lang="it-IT" baseline="0" dirty="0"/>
              <a:t>. </a:t>
            </a:r>
            <a:r>
              <a:rPr lang="it-IT" baseline="0" dirty="0" err="1"/>
              <a:t>It</a:t>
            </a:r>
            <a:r>
              <a:rPr lang="it-IT" baseline="0" dirty="0"/>
              <a:t> can be </a:t>
            </a:r>
            <a:r>
              <a:rPr lang="it-IT" baseline="0" dirty="0" err="1"/>
              <a:t>used</a:t>
            </a:r>
            <a:r>
              <a:rPr lang="it-IT" baseline="0" dirty="0"/>
              <a:t> for camera </a:t>
            </a:r>
            <a:r>
              <a:rPr lang="it-IT" baseline="0" dirty="0" err="1"/>
              <a:t>identification</a:t>
            </a:r>
            <a:r>
              <a:rPr lang="it-IT" baseline="0" dirty="0"/>
              <a:t> </a:t>
            </a:r>
            <a:r>
              <a:rPr lang="it-IT" baseline="0" dirty="0" err="1"/>
              <a:t>because</a:t>
            </a:r>
            <a:r>
              <a:rPr lang="it-IT" baseline="0" dirty="0"/>
              <a:t> </a:t>
            </a:r>
            <a:r>
              <a:rPr lang="it-IT" baseline="0" dirty="0" err="1"/>
              <a:t>it</a:t>
            </a:r>
            <a:r>
              <a:rPr lang="it-IT" baseline="0" dirty="0"/>
              <a:t> </a:t>
            </a:r>
            <a:r>
              <a:rPr lang="it-IT" baseline="0" dirty="0" err="1"/>
              <a:t>has</a:t>
            </a:r>
            <a:r>
              <a:rPr lang="it-IT" baseline="0" dirty="0"/>
              <a:t> </a:t>
            </a:r>
            <a:r>
              <a:rPr lang="it-IT" baseline="0" dirty="0" err="1"/>
              <a:t>all</a:t>
            </a:r>
            <a:r>
              <a:rPr lang="it-IT" baseline="0" dirty="0"/>
              <a:t> the </a:t>
            </a:r>
            <a:r>
              <a:rPr lang="it-IT" baseline="0" dirty="0" err="1"/>
              <a:t>proprietis</a:t>
            </a:r>
            <a:r>
              <a:rPr lang="it-IT" baseline="0" dirty="0"/>
              <a:t> </a:t>
            </a:r>
            <a:r>
              <a:rPr lang="it-IT" baseline="0" dirty="0" err="1"/>
              <a:t>we</a:t>
            </a:r>
            <a:r>
              <a:rPr lang="it-IT" baseline="0" dirty="0"/>
              <a:t> </a:t>
            </a:r>
            <a:r>
              <a:rPr lang="it-IT" baseline="0" dirty="0" err="1"/>
              <a:t>need</a:t>
            </a:r>
            <a:r>
              <a:rPr lang="it-IT" baseline="0" dirty="0"/>
              <a:t> : </a:t>
            </a:r>
            <a:r>
              <a:rPr lang="it-IT" baseline="0" dirty="0" err="1"/>
              <a:t>it</a:t>
            </a:r>
            <a:r>
              <a:rPr lang="it-IT" baseline="0" dirty="0"/>
              <a:t> </a:t>
            </a:r>
            <a:r>
              <a:rPr lang="it-IT" baseline="0" dirty="0" err="1"/>
              <a:t>is</a:t>
            </a:r>
            <a:r>
              <a:rPr lang="it-IT" baseline="0" dirty="0"/>
              <a:t> </a:t>
            </a:r>
            <a:r>
              <a:rPr lang="it-IT" baseline="0" dirty="0" err="1"/>
              <a:t>specific</a:t>
            </a:r>
            <a:r>
              <a:rPr lang="it-IT" baseline="0" dirty="0"/>
              <a:t> for </a:t>
            </a:r>
            <a:r>
              <a:rPr lang="it-IT" baseline="0" dirty="0" err="1"/>
              <a:t>each</a:t>
            </a:r>
            <a:r>
              <a:rPr lang="it-IT" baseline="0" dirty="0"/>
              <a:t> camera, </a:t>
            </a:r>
            <a:r>
              <a:rPr lang="it-IT" baseline="0" dirty="0" err="1"/>
              <a:t>constant</a:t>
            </a:r>
            <a:r>
              <a:rPr lang="it-IT" baseline="0" dirty="0"/>
              <a:t> in time, </a:t>
            </a:r>
            <a:r>
              <a:rPr lang="it-IT" baseline="0" dirty="0" err="1"/>
              <a:t>present</a:t>
            </a:r>
            <a:r>
              <a:rPr lang="it-IT" baseline="0" dirty="0"/>
              <a:t> in </a:t>
            </a:r>
            <a:r>
              <a:rPr lang="it-IT" baseline="0" dirty="0" err="1"/>
              <a:t>every</a:t>
            </a:r>
            <a:r>
              <a:rPr lang="it-IT" baseline="0" dirty="0"/>
              <a:t> </a:t>
            </a:r>
            <a:r>
              <a:rPr lang="it-IT" baseline="0" dirty="0" err="1"/>
              <a:t>picture</a:t>
            </a:r>
            <a:r>
              <a:rPr lang="it-IT" baseline="0" dirty="0"/>
              <a:t> and </a:t>
            </a:r>
            <a:r>
              <a:rPr lang="it-IT" baseline="0" dirty="0" err="1"/>
              <a:t>robust</a:t>
            </a:r>
            <a:r>
              <a:rPr lang="it-IT" baseline="0" dirty="0"/>
              <a:t>.</a:t>
            </a:r>
          </a:p>
        </p:txBody>
      </p:sp>
      <p:sp>
        <p:nvSpPr>
          <p:cNvPr id="4301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EC63FD-FAE8-4054-99A7-3E475E743886}" type="slidenum">
              <a:rPr lang="it-IT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70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9262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it-IT" dirty="0"/>
              <a:t>The PRNU-</a:t>
            </a:r>
            <a:r>
              <a:rPr lang="it-IT" dirty="0" err="1"/>
              <a:t>based</a:t>
            </a:r>
            <a:r>
              <a:rPr lang="it-IT" baseline="0" dirty="0"/>
              <a:t> camera </a:t>
            </a:r>
            <a:r>
              <a:rPr lang="it-IT" baseline="0" dirty="0" err="1"/>
              <a:t>identification</a:t>
            </a:r>
            <a:r>
              <a:rPr lang="it-IT" baseline="0" dirty="0"/>
              <a:t>, </a:t>
            </a:r>
            <a:r>
              <a:rPr lang="it-IT" baseline="0" dirty="0" err="1"/>
              <a:t>as</a:t>
            </a:r>
            <a:r>
              <a:rPr lang="it-IT" baseline="0" dirty="0"/>
              <a:t> the </a:t>
            </a:r>
            <a:r>
              <a:rPr lang="it-IT" baseline="0" dirty="0" err="1"/>
              <a:t>other</a:t>
            </a:r>
            <a:r>
              <a:rPr lang="it-IT" baseline="0" dirty="0"/>
              <a:t> source </a:t>
            </a:r>
            <a:r>
              <a:rPr lang="it-IT" baseline="0" dirty="0" err="1"/>
              <a:t>identification</a:t>
            </a:r>
            <a:r>
              <a:rPr lang="it-IT" baseline="0" dirty="0"/>
              <a:t>, </a:t>
            </a:r>
            <a:r>
              <a:rPr lang="it-IT" baseline="0" dirty="0" err="1"/>
              <a:t>is</a:t>
            </a:r>
            <a:r>
              <a:rPr lang="it-IT" baseline="0" dirty="0"/>
              <a:t> made up by </a:t>
            </a:r>
            <a:r>
              <a:rPr lang="it-IT" baseline="0" dirty="0" err="1"/>
              <a:t>two</a:t>
            </a:r>
            <a:r>
              <a:rPr lang="it-IT" baseline="0" dirty="0"/>
              <a:t> </a:t>
            </a:r>
            <a:r>
              <a:rPr lang="it-IT" baseline="0" dirty="0" err="1"/>
              <a:t>step</a:t>
            </a:r>
            <a:r>
              <a:rPr lang="it-IT" baseline="0" dirty="0"/>
              <a:t>: </a:t>
            </a:r>
            <a:r>
              <a:rPr lang="it-IT" baseline="0" dirty="0" err="1"/>
              <a:t>estimation</a:t>
            </a:r>
            <a:r>
              <a:rPr lang="it-IT" baseline="0" dirty="0"/>
              <a:t> and </a:t>
            </a:r>
            <a:r>
              <a:rPr lang="it-IT" baseline="0" dirty="0" err="1"/>
              <a:t>detection</a:t>
            </a:r>
            <a:endParaRPr lang="it-IT" dirty="0"/>
          </a:p>
        </p:txBody>
      </p:sp>
      <p:sp>
        <p:nvSpPr>
          <p:cNvPr id="4403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DBA8F8-9FFE-4D95-9E9E-67CD08BA49B6}" type="slidenum">
              <a:rPr lang="it-IT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71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32520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sz="1100" dirty="0"/>
              <a:t>For</a:t>
            </a:r>
            <a:r>
              <a:rPr lang="it-IT" sz="1100" baseline="0" dirty="0"/>
              <a:t> </a:t>
            </a:r>
            <a:r>
              <a:rPr lang="it-IT" sz="1100" baseline="0" dirty="0" err="1"/>
              <a:t>extracting</a:t>
            </a:r>
            <a:r>
              <a:rPr lang="it-IT" sz="1100" baseline="0" dirty="0"/>
              <a:t> the</a:t>
            </a:r>
            <a:r>
              <a:rPr lang="it-IT" sz="1100" dirty="0"/>
              <a:t> PRNU </a:t>
            </a:r>
            <a:r>
              <a:rPr lang="it-IT" sz="1100" dirty="0" err="1"/>
              <a:t>we</a:t>
            </a:r>
            <a:r>
              <a:rPr lang="it-IT" sz="1100" dirty="0"/>
              <a:t> first </a:t>
            </a:r>
            <a:r>
              <a:rPr lang="it-IT" sz="1100" dirty="0" err="1"/>
              <a:t>remove</a:t>
            </a:r>
            <a:r>
              <a:rPr lang="it-IT" sz="1100" dirty="0"/>
              <a:t> the scene </a:t>
            </a:r>
            <a:r>
              <a:rPr lang="it-IT" sz="1100" dirty="0" err="1"/>
              <a:t>content</a:t>
            </a:r>
            <a:r>
              <a:rPr lang="it-IT" sz="1100" dirty="0"/>
              <a:t> </a:t>
            </a:r>
            <a:r>
              <a:rPr lang="it-IT" sz="1100" dirty="0" err="1"/>
              <a:t>performing</a:t>
            </a:r>
            <a:r>
              <a:rPr lang="it-IT" sz="1100" dirty="0"/>
              <a:t> a </a:t>
            </a:r>
            <a:r>
              <a:rPr lang="it-IT" sz="1100" dirty="0" err="1"/>
              <a:t>denoising</a:t>
            </a:r>
            <a:r>
              <a:rPr lang="it-IT" sz="1100" dirty="0"/>
              <a:t> </a:t>
            </a:r>
            <a:r>
              <a:rPr lang="it-IT" sz="1100" dirty="0" err="1"/>
              <a:t>filtering</a:t>
            </a:r>
            <a:r>
              <a:rPr lang="it-IT" sz="1100" dirty="0"/>
              <a:t>,</a:t>
            </a:r>
            <a:r>
              <a:rPr lang="it-IT" sz="1100" baseline="0" dirty="0"/>
              <a:t> </a:t>
            </a:r>
            <a:r>
              <a:rPr lang="it-IT" sz="1100" baseline="0" dirty="0" err="1"/>
              <a:t>obtaining</a:t>
            </a:r>
            <a:r>
              <a:rPr lang="it-IT" sz="1100" baseline="0" dirty="0"/>
              <a:t> the «</a:t>
            </a:r>
            <a:r>
              <a:rPr lang="it-IT" sz="1100" baseline="0" dirty="0" err="1"/>
              <a:t>noise</a:t>
            </a:r>
            <a:r>
              <a:rPr lang="it-IT" sz="1100" baseline="0" dirty="0"/>
              <a:t> </a:t>
            </a:r>
            <a:r>
              <a:rPr lang="it-IT" sz="1100" baseline="0" dirty="0" err="1"/>
              <a:t>residual</a:t>
            </a:r>
            <a:r>
              <a:rPr lang="it-IT" sz="1100" baseline="0" dirty="0"/>
              <a:t> of the image». </a:t>
            </a:r>
            <a:r>
              <a:rPr lang="it-IT" sz="1100" baseline="0" dirty="0" err="1"/>
              <a:t>This</a:t>
            </a:r>
            <a:r>
              <a:rPr lang="it-IT" sz="1100" baseline="0" dirty="0"/>
              <a:t> </a:t>
            </a:r>
            <a:r>
              <a:rPr lang="it-IT" sz="1100" baseline="0" dirty="0" err="1"/>
              <a:t>noise</a:t>
            </a:r>
            <a:r>
              <a:rPr lang="it-IT" sz="1100" baseline="0" dirty="0"/>
              <a:t> </a:t>
            </a:r>
            <a:r>
              <a:rPr lang="it-IT" sz="1100" baseline="0" dirty="0" err="1"/>
              <a:t>residual</a:t>
            </a:r>
            <a:r>
              <a:rPr lang="it-IT" sz="1100" baseline="0" dirty="0"/>
              <a:t> </a:t>
            </a:r>
            <a:r>
              <a:rPr lang="it-IT" sz="1100" baseline="0" dirty="0" err="1"/>
              <a:t>contain</a:t>
            </a:r>
            <a:r>
              <a:rPr lang="it-IT" sz="1100" baseline="0" dirty="0"/>
              <a:t> a trace of the PRNU</a:t>
            </a:r>
            <a:endParaRPr lang="en-US" dirty="0"/>
          </a:p>
          <a:p>
            <a:r>
              <a:rPr lang="en-US" dirty="0"/>
              <a:t>Extracting the PRNU from a single image however it contain</a:t>
            </a:r>
            <a:r>
              <a:rPr lang="en-US" baseline="0" dirty="0"/>
              <a:t> only </a:t>
            </a:r>
            <a:r>
              <a:rPr lang="en-US" dirty="0"/>
              <a:t>a weak trace of the image PRNU.</a:t>
            </a:r>
          </a:p>
          <a:p>
            <a:endParaRPr lang="it-IT" sz="11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AFF71-95C5-419E-989D-A30C24A54642}" type="slidenum">
              <a:rPr lang="it-IT" smtClean="0">
                <a:solidFill>
                  <a:prstClr val="black"/>
                </a:solidFill>
              </a:rPr>
              <a:pPr/>
              <a:t>72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2770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To better estimate the PRNU of the camera we simply perform</a:t>
            </a:r>
            <a:r>
              <a:rPr lang="en-US" baseline="0" dirty="0"/>
              <a:t> a weighted average of a</a:t>
            </a:r>
            <a:r>
              <a:rPr lang="en-US" dirty="0"/>
              <a:t> large number noise residual of images taken by the same camera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AFF71-95C5-419E-989D-A30C24A54642}" type="slidenum">
              <a:rPr lang="it-IT" smtClean="0">
                <a:solidFill>
                  <a:prstClr val="black"/>
                </a:solidFill>
              </a:rPr>
              <a:pPr/>
              <a:t>73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20332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Detecting the presence</a:t>
            </a:r>
            <a:r>
              <a:rPr lang="en-GB" baseline="0" dirty="0"/>
              <a:t> of the PRNU from a probe image isn’t an hard task. We can do it, for example, by correlating the noise residual of the probe image with a given PRNU. If the correlation is high enough we can say that the image belong from that camera.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74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45570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In camera</a:t>
            </a:r>
            <a:r>
              <a:rPr lang="it-IT" baseline="0" dirty="0"/>
              <a:t> </a:t>
            </a:r>
            <a:r>
              <a:rPr lang="it-IT" baseline="0" dirty="0" err="1"/>
              <a:t>attribution</a:t>
            </a:r>
            <a:r>
              <a:rPr lang="it-IT" baseline="0" dirty="0"/>
              <a:t> </a:t>
            </a:r>
            <a:r>
              <a:rPr lang="it-IT" baseline="0" dirty="0" err="1"/>
              <a:t>problem</a:t>
            </a:r>
            <a:r>
              <a:rPr lang="it-IT" baseline="0" dirty="0"/>
              <a:t> </a:t>
            </a:r>
            <a:r>
              <a:rPr lang="it-IT" baseline="0" dirty="0" err="1"/>
              <a:t>given</a:t>
            </a:r>
            <a:r>
              <a:rPr lang="it-IT" baseline="0" dirty="0"/>
              <a:t> a photo and a set of </a:t>
            </a:r>
            <a:r>
              <a:rPr lang="it-IT" baseline="0" dirty="0" err="1"/>
              <a:t>device</a:t>
            </a:r>
            <a:r>
              <a:rPr lang="it-IT" baseline="0" dirty="0"/>
              <a:t> </a:t>
            </a:r>
            <a:r>
              <a:rPr lang="it-IT" baseline="0" dirty="0" err="1"/>
              <a:t>we</a:t>
            </a:r>
            <a:r>
              <a:rPr lang="it-IT" baseline="0" dirty="0"/>
              <a:t> </a:t>
            </a:r>
            <a:r>
              <a:rPr lang="it-IT" baseline="0" dirty="0" err="1"/>
              <a:t>want</a:t>
            </a:r>
            <a:r>
              <a:rPr lang="it-IT" baseline="0" dirty="0"/>
              <a:t> to </a:t>
            </a:r>
            <a:r>
              <a:rPr lang="it-IT" baseline="0" dirty="0" err="1"/>
              <a:t>know</a:t>
            </a:r>
            <a:r>
              <a:rPr lang="it-IT" baseline="0" dirty="0"/>
              <a:t> (</a:t>
            </a:r>
            <a:r>
              <a:rPr lang="it-IT" baseline="0" dirty="0" err="1"/>
              <a:t>next</a:t>
            </a:r>
            <a:r>
              <a:rPr lang="it-IT" baseline="0" dirty="0"/>
              <a:t>)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>
                <a:solidFill>
                  <a:prstClr val="black"/>
                </a:solidFill>
              </a:rPr>
              <a:pPr/>
              <a:t>10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37375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figure shows the correlation histogram in case images</a:t>
            </a:r>
            <a:r>
              <a:rPr lang="en-US" baseline="0" dirty="0"/>
              <a:t> not belonging a given camera</a:t>
            </a:r>
            <a:r>
              <a:rPr lang="en-US" dirty="0"/>
              <a:t> (red bars) and images that are from the same device (green bars). Of</a:t>
            </a:r>
            <a:r>
              <a:rPr lang="en-US" baseline="0" dirty="0"/>
              <a:t> course the two distribution overlap. The better is the estimation of the PRNU the lesser is the overlap area. 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AFF71-95C5-419E-989D-A30C24A54642}" type="slidenum">
              <a:rPr lang="it-IT" smtClean="0">
                <a:solidFill>
                  <a:prstClr val="black"/>
                </a:solidFill>
              </a:rPr>
              <a:pPr/>
              <a:t>75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13501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/>
              <a:t>Usually in source camera identification, as prior information we have the PRNU of each camera.</a:t>
            </a:r>
          </a:p>
          <a:p>
            <a:r>
              <a:rPr lang="en-US" baseline="0" dirty="0"/>
              <a:t>We can construct a fingerprint dataset.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In order to make the identification it is possible to compare the noise residual of the target image with each fingerprint in the dataset.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76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124578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With</a:t>
            </a:r>
            <a:r>
              <a:rPr lang="it-IT" baseline="0" dirty="0"/>
              <a:t> </a:t>
            </a:r>
            <a:r>
              <a:rPr lang="it-IT" baseline="0" dirty="0" err="1"/>
              <a:t>this</a:t>
            </a:r>
            <a:r>
              <a:rPr lang="it-IT" baseline="0" dirty="0"/>
              <a:t> </a:t>
            </a:r>
            <a:r>
              <a:rPr lang="it-IT" baseline="0" dirty="0" err="1"/>
              <a:t>method</a:t>
            </a:r>
            <a:r>
              <a:rPr lang="it-IT" baseline="0" dirty="0"/>
              <a:t> </a:t>
            </a:r>
            <a:r>
              <a:rPr lang="it-IT" dirty="0" err="1"/>
              <a:t>everything</a:t>
            </a:r>
            <a:r>
              <a:rPr lang="it-IT" baseline="0" dirty="0"/>
              <a:t> </a:t>
            </a:r>
            <a:r>
              <a:rPr lang="it-IT" baseline="0" dirty="0" err="1"/>
              <a:t>works</a:t>
            </a:r>
            <a:r>
              <a:rPr lang="it-IT" baseline="0" dirty="0"/>
              <a:t> </a:t>
            </a:r>
            <a:r>
              <a:rPr lang="it-IT" baseline="0" dirty="0" err="1"/>
              <a:t>well</a:t>
            </a:r>
            <a:r>
              <a:rPr lang="it-IT" baseline="0" dirty="0"/>
              <a:t> and with </a:t>
            </a:r>
            <a:r>
              <a:rPr lang="it-IT" baseline="0" dirty="0" err="1"/>
              <a:t>good</a:t>
            </a:r>
            <a:r>
              <a:rPr lang="it-IT" baseline="0" dirty="0"/>
              <a:t> performances.</a:t>
            </a:r>
          </a:p>
          <a:p>
            <a:r>
              <a:rPr lang="it-IT" baseline="0" dirty="0" err="1"/>
              <a:t>But</a:t>
            </a:r>
            <a:r>
              <a:rPr lang="it-IT" baseline="0" dirty="0"/>
              <a:t> </a:t>
            </a:r>
            <a:r>
              <a:rPr lang="it-IT" baseline="0" dirty="0" err="1"/>
              <a:t>often</a:t>
            </a:r>
            <a:r>
              <a:rPr lang="it-IT" baseline="0" dirty="0"/>
              <a:t> (in </a:t>
            </a:r>
            <a:r>
              <a:rPr lang="it-IT" baseline="0" dirty="0" err="1"/>
              <a:t>real</a:t>
            </a:r>
            <a:r>
              <a:rPr lang="it-IT" baseline="0" dirty="0"/>
              <a:t> case) </a:t>
            </a:r>
            <a:r>
              <a:rPr lang="it-IT" baseline="0" dirty="0" err="1"/>
              <a:t>we</a:t>
            </a:r>
            <a:r>
              <a:rPr lang="it-IT" baseline="0" dirty="0"/>
              <a:t> </a:t>
            </a:r>
            <a:r>
              <a:rPr lang="it-IT" baseline="0" dirty="0" err="1"/>
              <a:t>haven’t</a:t>
            </a:r>
            <a:r>
              <a:rPr lang="it-IT" baseline="0" dirty="0"/>
              <a:t> </a:t>
            </a:r>
            <a:r>
              <a:rPr lang="it-IT" baseline="0" dirty="0" err="1"/>
              <a:t>any</a:t>
            </a:r>
            <a:r>
              <a:rPr lang="it-IT" baseline="0" dirty="0"/>
              <a:t> </a:t>
            </a:r>
            <a:r>
              <a:rPr lang="it-IT" baseline="0" dirty="0" err="1"/>
              <a:t>prior</a:t>
            </a:r>
            <a:r>
              <a:rPr lang="it-IT" baseline="0" dirty="0"/>
              <a:t> information </a:t>
            </a:r>
            <a:r>
              <a:rPr lang="it-IT" baseline="0" dirty="0" err="1"/>
              <a:t>about</a:t>
            </a:r>
            <a:r>
              <a:rPr lang="it-IT" baseline="0" dirty="0"/>
              <a:t> </a:t>
            </a:r>
            <a:r>
              <a:rPr lang="it-IT" baseline="0" dirty="0" err="1"/>
              <a:t>camers</a:t>
            </a:r>
            <a:r>
              <a:rPr lang="it-IT" baseline="0" dirty="0"/>
              <a:t> and </a:t>
            </a:r>
            <a:r>
              <a:rPr lang="it-IT" baseline="0" dirty="0" err="1"/>
              <a:t>we</a:t>
            </a:r>
            <a:r>
              <a:rPr lang="it-IT" baseline="0" dirty="0"/>
              <a:t> </a:t>
            </a:r>
            <a:r>
              <a:rPr lang="it-IT" baseline="0" dirty="0" err="1"/>
              <a:t>have</a:t>
            </a:r>
            <a:r>
              <a:rPr lang="it-IT" baseline="0" dirty="0"/>
              <a:t> no information </a:t>
            </a:r>
            <a:r>
              <a:rPr lang="it-IT" baseline="0" dirty="0" err="1"/>
              <a:t>about</a:t>
            </a:r>
            <a:r>
              <a:rPr lang="it-IT" baseline="0" dirty="0"/>
              <a:t> images </a:t>
            </a:r>
            <a:r>
              <a:rPr lang="it-IT" baseline="0" dirty="0" err="1"/>
              <a:t>origin</a:t>
            </a:r>
            <a:endParaRPr lang="it-IT" baseline="0" dirty="0"/>
          </a:p>
          <a:p>
            <a:r>
              <a:rPr lang="it-IT" baseline="0" dirty="0" err="1"/>
              <a:t>This</a:t>
            </a:r>
            <a:r>
              <a:rPr lang="it-IT" baseline="0" dirty="0"/>
              <a:t> </a:t>
            </a:r>
            <a:r>
              <a:rPr lang="it-IT" baseline="0" dirty="0" err="1"/>
              <a:t>is</a:t>
            </a:r>
            <a:r>
              <a:rPr lang="it-IT" baseline="0" dirty="0"/>
              <a:t> </a:t>
            </a:r>
            <a:r>
              <a:rPr lang="it-IT" baseline="0" dirty="0" err="1"/>
              <a:t>what</a:t>
            </a:r>
            <a:r>
              <a:rPr lang="it-IT" baseline="0" dirty="0"/>
              <a:t> </a:t>
            </a:r>
            <a:r>
              <a:rPr lang="it-IT" baseline="0" dirty="0" err="1"/>
              <a:t>is</a:t>
            </a:r>
            <a:r>
              <a:rPr lang="it-IT" baseline="0" dirty="0"/>
              <a:t> </a:t>
            </a:r>
            <a:r>
              <a:rPr lang="it-IT" baseline="0" dirty="0" err="1"/>
              <a:t>called</a:t>
            </a:r>
            <a:r>
              <a:rPr lang="it-IT" baseline="0" dirty="0"/>
              <a:t> «</a:t>
            </a:r>
            <a:r>
              <a:rPr lang="it-IT" baseline="0" dirty="0" err="1"/>
              <a:t>blind</a:t>
            </a:r>
            <a:r>
              <a:rPr lang="it-IT" baseline="0" dirty="0"/>
              <a:t> image source </a:t>
            </a:r>
            <a:r>
              <a:rPr lang="it-IT" baseline="0" dirty="0" err="1"/>
              <a:t>identification</a:t>
            </a:r>
            <a:r>
              <a:rPr lang="it-IT" baseline="0" dirty="0"/>
              <a:t>»</a:t>
            </a:r>
          </a:p>
          <a:p>
            <a:r>
              <a:rPr lang="it-IT" baseline="0" dirty="0"/>
              <a:t>For </a:t>
            </a:r>
            <a:r>
              <a:rPr lang="it-IT" baseline="0" dirty="0" err="1"/>
              <a:t>exaple</a:t>
            </a:r>
            <a:r>
              <a:rPr lang="it-IT" baseline="0" dirty="0"/>
              <a:t> </a:t>
            </a:r>
            <a:r>
              <a:rPr lang="it-IT" baseline="0" dirty="0" err="1"/>
              <a:t>here</a:t>
            </a:r>
            <a:r>
              <a:rPr lang="it-IT" baseline="0" dirty="0"/>
              <a:t> </a:t>
            </a:r>
            <a:r>
              <a:rPr lang="it-IT" baseline="0" dirty="0" err="1"/>
              <a:t>we</a:t>
            </a:r>
            <a:r>
              <a:rPr lang="it-IT" baseline="0" dirty="0"/>
              <a:t> </a:t>
            </a:r>
            <a:r>
              <a:rPr lang="it-IT" baseline="0" dirty="0" err="1"/>
              <a:t>haven’t</a:t>
            </a:r>
            <a:r>
              <a:rPr lang="it-IT" baseline="0" dirty="0"/>
              <a:t> information </a:t>
            </a:r>
            <a:r>
              <a:rPr lang="it-IT" baseline="0" dirty="0" err="1"/>
              <a:t>about</a:t>
            </a:r>
            <a:r>
              <a:rPr lang="it-IT" baseline="0" dirty="0"/>
              <a:t> </a:t>
            </a:r>
            <a:r>
              <a:rPr lang="it-IT" baseline="0" dirty="0" err="1"/>
              <a:t>how</a:t>
            </a:r>
            <a:r>
              <a:rPr lang="it-IT" baseline="0" dirty="0"/>
              <a:t> </a:t>
            </a:r>
            <a:r>
              <a:rPr lang="it-IT" baseline="0" dirty="0" err="1"/>
              <a:t>many</a:t>
            </a:r>
            <a:r>
              <a:rPr lang="it-IT" baseline="0" dirty="0"/>
              <a:t> </a:t>
            </a:r>
            <a:r>
              <a:rPr lang="it-IT" baseline="0" dirty="0" err="1"/>
              <a:t>cameras</a:t>
            </a:r>
            <a:r>
              <a:rPr lang="it-IT" baseline="0" dirty="0"/>
              <a:t> </a:t>
            </a:r>
            <a:r>
              <a:rPr lang="it-IT" baseline="0" dirty="0" err="1"/>
              <a:t>taken</a:t>
            </a:r>
            <a:r>
              <a:rPr lang="it-IT" baseline="0" dirty="0"/>
              <a:t> the </a:t>
            </a:r>
            <a:r>
              <a:rPr lang="it-IT" baseline="0" dirty="0" err="1"/>
              <a:t>photos</a:t>
            </a:r>
            <a:r>
              <a:rPr lang="it-IT" baseline="0" dirty="0"/>
              <a:t> in </a:t>
            </a:r>
            <a:r>
              <a:rPr lang="it-IT" baseline="0" dirty="0" err="1"/>
              <a:t>my</a:t>
            </a:r>
            <a:r>
              <a:rPr lang="it-IT" baseline="0" dirty="0"/>
              <a:t> </a:t>
            </a:r>
            <a:r>
              <a:rPr lang="it-IT" baseline="0" dirty="0" err="1"/>
              <a:t>dataset</a:t>
            </a:r>
            <a:r>
              <a:rPr lang="it-IT" baseline="0" dirty="0"/>
              <a:t>, so </a:t>
            </a:r>
            <a:r>
              <a:rPr lang="it-IT" baseline="0" dirty="0" err="1"/>
              <a:t>we</a:t>
            </a:r>
            <a:r>
              <a:rPr lang="it-IT" baseline="0" dirty="0"/>
              <a:t> </a:t>
            </a:r>
            <a:r>
              <a:rPr lang="it-IT" baseline="0" dirty="0" err="1"/>
              <a:t>cannot</a:t>
            </a:r>
            <a:r>
              <a:rPr lang="it-IT" baseline="0" dirty="0"/>
              <a:t> estimate the </a:t>
            </a:r>
            <a:r>
              <a:rPr lang="it-IT" baseline="0" dirty="0" err="1"/>
              <a:t>PRNUs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77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64299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Remembering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in </a:t>
            </a:r>
            <a:r>
              <a:rPr lang="it-IT" dirty="0" err="1"/>
              <a:t>each</a:t>
            </a:r>
            <a:r>
              <a:rPr lang="it-IT" dirty="0"/>
              <a:t> image </a:t>
            </a:r>
            <a:r>
              <a:rPr lang="it-IT" dirty="0" err="1"/>
              <a:t>noise</a:t>
            </a:r>
            <a:r>
              <a:rPr lang="it-IT" dirty="0"/>
              <a:t> </a:t>
            </a:r>
            <a:r>
              <a:rPr lang="it-IT" dirty="0" err="1"/>
              <a:t>residual</a:t>
            </a:r>
            <a:r>
              <a:rPr lang="it-IT" dirty="0"/>
              <a:t> </a:t>
            </a:r>
            <a:r>
              <a:rPr lang="it-IT" dirty="0" err="1"/>
              <a:t>there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 trace of the PRNU, </a:t>
            </a:r>
          </a:p>
          <a:p>
            <a:r>
              <a:rPr lang="it-IT" dirty="0" err="1"/>
              <a:t>One</a:t>
            </a:r>
            <a:r>
              <a:rPr lang="it-IT" baseline="0" dirty="0"/>
              <a:t> </a:t>
            </a:r>
            <a:r>
              <a:rPr lang="it-IT" dirty="0" err="1"/>
              <a:t>thing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can</a:t>
            </a:r>
            <a:r>
              <a:rPr lang="it-IT" baseline="0" dirty="0"/>
              <a:t> do </a:t>
            </a:r>
            <a:r>
              <a:rPr lang="it-IT" baseline="0" dirty="0" err="1"/>
              <a:t>is</a:t>
            </a:r>
            <a:r>
              <a:rPr lang="it-IT" baseline="0" dirty="0"/>
              <a:t> to use the </a:t>
            </a:r>
            <a:r>
              <a:rPr lang="it-IT" baseline="0" dirty="0" err="1"/>
              <a:t>correlation</a:t>
            </a:r>
            <a:r>
              <a:rPr lang="it-IT" baseline="0" dirty="0"/>
              <a:t> </a:t>
            </a:r>
            <a:r>
              <a:rPr lang="it-IT" baseline="0" dirty="0" err="1"/>
              <a:t>between</a:t>
            </a:r>
            <a:r>
              <a:rPr lang="it-IT" baseline="0" dirty="0"/>
              <a:t> </a:t>
            </a:r>
            <a:r>
              <a:rPr lang="it-IT" baseline="0" dirty="0" err="1"/>
              <a:t>noise</a:t>
            </a:r>
            <a:r>
              <a:rPr lang="it-IT" baseline="0" dirty="0"/>
              <a:t> </a:t>
            </a:r>
            <a:r>
              <a:rPr lang="it-IT" baseline="0" dirty="0" err="1"/>
              <a:t>residuals</a:t>
            </a:r>
            <a:r>
              <a:rPr lang="it-IT" baseline="0" dirty="0"/>
              <a:t> </a:t>
            </a:r>
            <a:r>
              <a:rPr lang="it-IT" baseline="0" dirty="0" err="1"/>
              <a:t>as</a:t>
            </a:r>
            <a:r>
              <a:rPr lang="it-IT" baseline="0" dirty="0"/>
              <a:t> </a:t>
            </a:r>
            <a:r>
              <a:rPr lang="it-IT" baseline="0" dirty="0" err="1"/>
              <a:t>distance</a:t>
            </a:r>
            <a:r>
              <a:rPr lang="it-IT" baseline="0" dirty="0"/>
              <a:t> </a:t>
            </a:r>
          </a:p>
          <a:p>
            <a:r>
              <a:rPr lang="it-IT" baseline="0" dirty="0"/>
              <a:t>and </a:t>
            </a:r>
            <a:r>
              <a:rPr lang="it-IT" baseline="0" dirty="0" err="1"/>
              <a:t>then</a:t>
            </a:r>
            <a:r>
              <a:rPr lang="it-IT" baseline="0" dirty="0"/>
              <a:t> </a:t>
            </a:r>
            <a:r>
              <a:rPr lang="it-IT" baseline="0" dirty="0" err="1"/>
              <a:t>performing</a:t>
            </a:r>
            <a:r>
              <a:rPr lang="it-IT" baseline="0" dirty="0"/>
              <a:t> a </a:t>
            </a:r>
            <a:r>
              <a:rPr lang="it-IT" baseline="0" dirty="0" err="1"/>
              <a:t>clustering</a:t>
            </a:r>
            <a:r>
              <a:rPr lang="it-IT" baseline="0" dirty="0"/>
              <a:t> </a:t>
            </a:r>
            <a:r>
              <a:rPr lang="it-IT" baseline="0" dirty="0" err="1"/>
              <a:t>algorithm</a:t>
            </a:r>
            <a:r>
              <a:rPr lang="it-IT" baseline="0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78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062544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literature,</a:t>
            </a:r>
            <a:r>
              <a:rPr lang="en-US" baseline="0" dirty="0"/>
              <a:t> </a:t>
            </a:r>
            <a:r>
              <a:rPr lang="en-US" dirty="0"/>
              <a:t>there are basically two kind of approaches: Bottom-up and Top-Down.</a:t>
            </a:r>
          </a:p>
          <a:p>
            <a:r>
              <a:rPr lang="en-US" dirty="0"/>
              <a:t>The bottom-up approach starts with all images as singleton and try to form larger cluster merging one single image at time to another cluster,</a:t>
            </a:r>
          </a:p>
          <a:p>
            <a:r>
              <a:rPr lang="en-US" dirty="0"/>
              <a:t>While the Top-down approach starts with all images in one cluster and at each iteration try to split one cluster in two.</a:t>
            </a:r>
            <a:endParaRPr lang="it-IT" baseline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79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443317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Now</a:t>
            </a:r>
            <a:r>
              <a:rPr lang="en-GB" baseline="0" dirty="0"/>
              <a:t> I want to talk about the camera identification problem in general, and talk about two of my last work in blind source identification.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80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668843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aseline="0" dirty="0" err="1"/>
              <a:t>What</a:t>
            </a:r>
            <a:r>
              <a:rPr lang="it-IT" baseline="0" dirty="0"/>
              <a:t> </a:t>
            </a:r>
            <a:r>
              <a:rPr lang="it-IT" baseline="0" dirty="0" err="1"/>
              <a:t>we</a:t>
            </a:r>
            <a:r>
              <a:rPr lang="it-IT" baseline="0" dirty="0"/>
              <a:t> </a:t>
            </a:r>
            <a:r>
              <a:rPr lang="it-IT" baseline="0" dirty="0" err="1"/>
              <a:t>learn</a:t>
            </a:r>
            <a:r>
              <a:rPr lang="it-IT" baseline="0" dirty="0"/>
              <a:t> from the </a:t>
            </a:r>
            <a:r>
              <a:rPr lang="it-IT" baseline="0" dirty="0" err="1"/>
              <a:t>past</a:t>
            </a:r>
            <a:r>
              <a:rPr lang="it-IT" baseline="0" dirty="0"/>
              <a:t> </a:t>
            </a:r>
            <a:r>
              <a:rPr lang="it-IT" baseline="0" dirty="0" err="1"/>
              <a:t>is</a:t>
            </a:r>
            <a:r>
              <a:rPr lang="it-IT" baseline="0" dirty="0"/>
              <a:t> </a:t>
            </a:r>
            <a:r>
              <a:rPr lang="it-IT" baseline="0" dirty="0" err="1"/>
              <a:t>that</a:t>
            </a:r>
            <a:endParaRPr lang="it-IT" baseline="0" dirty="0"/>
          </a:p>
          <a:p>
            <a:r>
              <a:rPr lang="it-IT" baseline="0" dirty="0"/>
              <a:t>- The </a:t>
            </a:r>
            <a:r>
              <a:rPr lang="it-IT" baseline="0" dirty="0" err="1"/>
              <a:t>greedy</a:t>
            </a:r>
            <a:r>
              <a:rPr lang="it-IT" baseline="0" dirty="0"/>
              <a:t> </a:t>
            </a:r>
            <a:r>
              <a:rPr lang="it-IT" baseline="0" dirty="0" err="1"/>
              <a:t>iteration</a:t>
            </a:r>
            <a:r>
              <a:rPr lang="it-IT" baseline="0" dirty="0"/>
              <a:t> of bottom-up </a:t>
            </a:r>
            <a:r>
              <a:rPr lang="it-IT" baseline="0" dirty="0" err="1"/>
              <a:t>approach</a:t>
            </a:r>
            <a:r>
              <a:rPr lang="it-IT" baseline="0" dirty="0"/>
              <a:t> </a:t>
            </a:r>
            <a:r>
              <a:rPr lang="it-IT" baseline="0" dirty="0" err="1"/>
              <a:t>is</a:t>
            </a:r>
            <a:r>
              <a:rPr lang="it-IT" baseline="0" dirty="0"/>
              <a:t> </a:t>
            </a:r>
            <a:r>
              <a:rPr lang="it-IT" baseline="0" dirty="0" err="1"/>
              <a:t>not</a:t>
            </a:r>
            <a:r>
              <a:rPr lang="it-IT" baseline="0" dirty="0"/>
              <a:t> the best </a:t>
            </a:r>
            <a:r>
              <a:rPr lang="it-IT" baseline="0" dirty="0" err="1"/>
              <a:t>solution</a:t>
            </a:r>
            <a:r>
              <a:rPr lang="it-IT" baseline="0" dirty="0"/>
              <a:t>. </a:t>
            </a:r>
            <a:r>
              <a:rPr lang="it-IT" baseline="0" dirty="0" err="1"/>
              <a:t>This</a:t>
            </a:r>
            <a:r>
              <a:rPr lang="it-IT" baseline="0" dirty="0"/>
              <a:t> </a:t>
            </a:r>
            <a:r>
              <a:rPr lang="it-IT" baseline="0" dirty="0" err="1"/>
              <a:t>because</a:t>
            </a:r>
            <a:r>
              <a:rPr lang="it-IT" baseline="0" dirty="0"/>
              <a:t> </a:t>
            </a:r>
            <a:r>
              <a:rPr lang="it-IT" baseline="0" dirty="0" err="1"/>
              <a:t>it</a:t>
            </a:r>
            <a:r>
              <a:rPr lang="it-IT" baseline="0" dirty="0"/>
              <a:t> </a:t>
            </a:r>
            <a:r>
              <a:rPr lang="it-IT" baseline="0" dirty="0" err="1"/>
              <a:t>looks</a:t>
            </a:r>
            <a:r>
              <a:rPr lang="it-IT" baseline="0" dirty="0"/>
              <a:t> </a:t>
            </a:r>
            <a:r>
              <a:rPr lang="it-IT" baseline="0" dirty="0" err="1"/>
              <a:t>only</a:t>
            </a:r>
            <a:r>
              <a:rPr lang="it-IT" baseline="0" dirty="0"/>
              <a:t> </a:t>
            </a:r>
            <a:r>
              <a:rPr lang="it-IT" baseline="0" dirty="0" err="1"/>
              <a:t>at</a:t>
            </a:r>
            <a:r>
              <a:rPr lang="it-IT" baseline="0" dirty="0"/>
              <a:t> image to image </a:t>
            </a:r>
            <a:r>
              <a:rPr lang="it-IT" baseline="0" dirty="0" err="1"/>
              <a:t>relationships</a:t>
            </a:r>
            <a:r>
              <a:rPr lang="it-IT" baseline="0" dirty="0"/>
              <a:t>.</a:t>
            </a:r>
          </a:p>
          <a:p>
            <a:pPr marL="0" indent="0">
              <a:buFontTx/>
              <a:buNone/>
            </a:pPr>
            <a:r>
              <a:rPr lang="it-IT" baseline="0" dirty="0"/>
              <a:t>- The top-down </a:t>
            </a:r>
            <a:r>
              <a:rPr lang="it-IT" baseline="0" dirty="0" err="1"/>
              <a:t>approach</a:t>
            </a:r>
            <a:r>
              <a:rPr lang="it-IT" baseline="0" dirty="0"/>
              <a:t> </a:t>
            </a:r>
            <a:r>
              <a:rPr lang="it-IT" baseline="0" dirty="0" err="1"/>
              <a:t>looks</a:t>
            </a:r>
            <a:r>
              <a:rPr lang="it-IT" baseline="0" dirty="0"/>
              <a:t> </a:t>
            </a:r>
            <a:r>
              <a:rPr lang="it-IT" baseline="0" dirty="0" err="1"/>
              <a:t>at</a:t>
            </a:r>
            <a:r>
              <a:rPr lang="it-IT" baseline="0" dirty="0"/>
              <a:t> </a:t>
            </a:r>
            <a:r>
              <a:rPr lang="it-IT" baseline="0" dirty="0" err="1"/>
              <a:t>all</a:t>
            </a:r>
            <a:r>
              <a:rPr lang="it-IT" baseline="0" dirty="0"/>
              <a:t> the </a:t>
            </a:r>
            <a:r>
              <a:rPr lang="it-IT" baseline="0" dirty="0" err="1"/>
              <a:t>links</a:t>
            </a:r>
            <a:r>
              <a:rPr lang="it-IT" baseline="0" dirty="0"/>
              <a:t>. </a:t>
            </a:r>
            <a:r>
              <a:rPr lang="it-IT" baseline="0" dirty="0" err="1"/>
              <a:t>This</a:t>
            </a:r>
            <a:r>
              <a:rPr lang="it-IT" baseline="0" dirty="0"/>
              <a:t> global </a:t>
            </a:r>
            <a:r>
              <a:rPr lang="it-IT" baseline="0" dirty="0" err="1"/>
              <a:t>optimization</a:t>
            </a:r>
            <a:r>
              <a:rPr lang="it-IT" baseline="0" dirty="0"/>
              <a:t> </a:t>
            </a:r>
            <a:r>
              <a:rPr lang="it-IT" baseline="0" dirty="0" err="1"/>
              <a:t>usually</a:t>
            </a:r>
            <a:r>
              <a:rPr lang="it-IT" baseline="0" dirty="0"/>
              <a:t> </a:t>
            </a:r>
            <a:r>
              <a:rPr lang="it-IT" baseline="0" dirty="0" err="1"/>
              <a:t>avoid</a:t>
            </a:r>
            <a:r>
              <a:rPr lang="it-IT" baseline="0" dirty="0"/>
              <a:t> </a:t>
            </a:r>
            <a:r>
              <a:rPr lang="it-IT" baseline="0" dirty="0" err="1"/>
              <a:t>problems</a:t>
            </a:r>
            <a:r>
              <a:rPr lang="it-IT" baseline="0" dirty="0"/>
              <a:t> </a:t>
            </a:r>
            <a:r>
              <a:rPr lang="it-IT" baseline="0" dirty="0" err="1"/>
              <a:t>caused</a:t>
            </a:r>
            <a:r>
              <a:rPr lang="it-IT" baseline="0" dirty="0"/>
              <a:t> by the </a:t>
            </a:r>
            <a:r>
              <a:rPr lang="it-IT" baseline="0" dirty="0" err="1"/>
              <a:t>outlier</a:t>
            </a:r>
            <a:r>
              <a:rPr lang="it-IT" baseline="0" dirty="0"/>
              <a:t> </a:t>
            </a:r>
            <a:r>
              <a:rPr lang="it-IT" baseline="0" dirty="0" err="1"/>
              <a:t>weights</a:t>
            </a:r>
            <a:endParaRPr lang="it-IT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/>
              <a:t>- </a:t>
            </a:r>
            <a:r>
              <a:rPr lang="it-IT" baseline="0" dirty="0" err="1"/>
              <a:t>However</a:t>
            </a:r>
            <a:r>
              <a:rPr lang="it-IT" baseline="0" dirty="0"/>
              <a:t> </a:t>
            </a:r>
            <a:r>
              <a:rPr lang="it-IT" baseline="0" dirty="0" err="1"/>
              <a:t>this</a:t>
            </a:r>
            <a:r>
              <a:rPr lang="it-IT" baseline="0" dirty="0"/>
              <a:t> </a:t>
            </a:r>
            <a:r>
              <a:rPr lang="it-IT" baseline="0" dirty="0" err="1"/>
              <a:t>approach</a:t>
            </a:r>
            <a:r>
              <a:rPr lang="it-IT" baseline="0" dirty="0"/>
              <a:t> </a:t>
            </a:r>
            <a:r>
              <a:rPr lang="it-IT" baseline="0" dirty="0" err="1"/>
              <a:t>relsies</a:t>
            </a:r>
            <a:r>
              <a:rPr lang="it-IT" baseline="0" dirty="0"/>
              <a:t> on </a:t>
            </a:r>
            <a:r>
              <a:rPr lang="it-IT" baseline="0" dirty="0" err="1"/>
              <a:t>only</a:t>
            </a:r>
            <a:r>
              <a:rPr lang="it-IT" baseline="0" dirty="0"/>
              <a:t> </a:t>
            </a:r>
            <a:r>
              <a:rPr lang="it-IT" baseline="0" dirty="0" err="1"/>
              <a:t>one</a:t>
            </a:r>
            <a:r>
              <a:rPr lang="it-IT" baseline="0" dirty="0"/>
              <a:t> </a:t>
            </a:r>
            <a:r>
              <a:rPr lang="it-IT" baseline="0" dirty="0" err="1"/>
              <a:t>parameter</a:t>
            </a:r>
            <a:r>
              <a:rPr lang="it-IT" baseline="0" dirty="0"/>
              <a:t>, </a:t>
            </a:r>
            <a:r>
              <a:rPr lang="it-IT" baseline="0" dirty="0" err="1"/>
              <a:t>that</a:t>
            </a:r>
            <a:r>
              <a:rPr lang="it-IT" baseline="0" dirty="0"/>
              <a:t> </a:t>
            </a:r>
            <a:r>
              <a:rPr lang="it-IT" baseline="0" dirty="0" err="1"/>
              <a:t>gives</a:t>
            </a:r>
            <a:r>
              <a:rPr lang="it-IT" baseline="0" dirty="0"/>
              <a:t> best </a:t>
            </a:r>
            <a:r>
              <a:rPr lang="it-IT" baseline="0" dirty="0" err="1"/>
              <a:t>result</a:t>
            </a:r>
            <a:r>
              <a:rPr lang="it-IT" baseline="0" dirty="0"/>
              <a:t> on a training set </a:t>
            </a:r>
            <a:r>
              <a:rPr lang="it-IT" baseline="0" dirty="0" err="1"/>
              <a:t>is</a:t>
            </a:r>
            <a:r>
              <a:rPr lang="it-IT" baseline="0" dirty="0"/>
              <a:t> </a:t>
            </a:r>
            <a:r>
              <a:rPr lang="it-IT" baseline="0" dirty="0" err="1"/>
              <a:t>not</a:t>
            </a:r>
            <a:r>
              <a:rPr lang="it-IT" baseline="0" dirty="0"/>
              <a:t> the best </a:t>
            </a:r>
            <a:r>
              <a:rPr lang="it-IT" baseline="0" dirty="0" err="1"/>
              <a:t>solution</a:t>
            </a:r>
            <a:endParaRPr lang="it-IT" baseline="0" dirty="0"/>
          </a:p>
          <a:p>
            <a:pPr marL="0" indent="0">
              <a:buFontTx/>
              <a:buNone/>
            </a:pPr>
            <a:r>
              <a:rPr lang="it-IT" baseline="0" dirty="0"/>
              <a:t>- </a:t>
            </a:r>
            <a:r>
              <a:rPr lang="it-IT" baseline="0" dirty="0" err="1"/>
              <a:t>Finally</a:t>
            </a:r>
            <a:r>
              <a:rPr lang="it-IT" baseline="0" dirty="0"/>
              <a:t> </a:t>
            </a:r>
            <a:r>
              <a:rPr lang="it-IT" baseline="0" dirty="0" err="1"/>
              <a:t>it</a:t>
            </a:r>
            <a:r>
              <a:rPr lang="it-IT" baseline="0" dirty="0"/>
              <a:t> </a:t>
            </a:r>
            <a:r>
              <a:rPr lang="it-IT" baseline="0" dirty="0" err="1"/>
              <a:t>is</a:t>
            </a:r>
            <a:r>
              <a:rPr lang="it-IT" baseline="0" dirty="0"/>
              <a:t> </a:t>
            </a:r>
            <a:r>
              <a:rPr lang="it-IT" baseline="0" dirty="0" err="1"/>
              <a:t>better</a:t>
            </a:r>
            <a:r>
              <a:rPr lang="it-IT" baseline="0" dirty="0"/>
              <a:t> to </a:t>
            </a:r>
            <a:r>
              <a:rPr lang="it-IT" baseline="0" dirty="0" err="1"/>
              <a:t>choose</a:t>
            </a:r>
            <a:r>
              <a:rPr lang="it-IT" baseline="0" dirty="0"/>
              <a:t> the </a:t>
            </a:r>
            <a:r>
              <a:rPr lang="it-IT" baseline="0" dirty="0" err="1"/>
              <a:t>parameter</a:t>
            </a:r>
            <a:r>
              <a:rPr lang="it-IT" baseline="0" dirty="0"/>
              <a:t> </a:t>
            </a:r>
            <a:r>
              <a:rPr lang="it-IT" baseline="0" dirty="0" err="1"/>
              <a:t>directly</a:t>
            </a:r>
            <a:r>
              <a:rPr lang="it-IT" baseline="0" dirty="0"/>
              <a:t> by the model of the data </a:t>
            </a:r>
            <a:r>
              <a:rPr lang="it-IT" baseline="0" dirty="0" err="1"/>
              <a:t>itself</a:t>
            </a:r>
            <a:endParaRPr lang="it-IT" baseline="0" dirty="0"/>
          </a:p>
          <a:p>
            <a:endParaRPr lang="it-IT" baseline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81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89239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aseline="0" dirty="0" err="1"/>
              <a:t>There</a:t>
            </a:r>
            <a:r>
              <a:rPr lang="it-IT" baseline="0" dirty="0"/>
              <a:t> are </a:t>
            </a:r>
            <a:r>
              <a:rPr lang="it-IT" baseline="0" dirty="0" err="1"/>
              <a:t>three</a:t>
            </a:r>
            <a:r>
              <a:rPr lang="it-IT" baseline="0" dirty="0"/>
              <a:t> </a:t>
            </a:r>
            <a:r>
              <a:rPr lang="it-IT" baseline="0" dirty="0" err="1"/>
              <a:t>things</a:t>
            </a:r>
            <a:r>
              <a:rPr lang="it-IT" baseline="0" dirty="0"/>
              <a:t> </a:t>
            </a:r>
            <a:r>
              <a:rPr lang="it-IT" baseline="0" dirty="0" err="1"/>
              <a:t>that</a:t>
            </a:r>
            <a:r>
              <a:rPr lang="it-IT" baseline="0" dirty="0"/>
              <a:t> drive </a:t>
            </a:r>
            <a:r>
              <a:rPr lang="it-IT" baseline="0" dirty="0" err="1"/>
              <a:t>us</a:t>
            </a:r>
            <a:r>
              <a:rPr lang="it-IT" baseline="0" dirty="0"/>
              <a:t> in the </a:t>
            </a:r>
            <a:r>
              <a:rPr lang="it-IT" baseline="0" dirty="0" err="1"/>
              <a:t>choice</a:t>
            </a:r>
            <a:r>
              <a:rPr lang="it-IT" baseline="0" dirty="0"/>
              <a:t> of </a:t>
            </a:r>
            <a:r>
              <a:rPr lang="it-IT" baseline="0" dirty="0" err="1"/>
              <a:t>our</a:t>
            </a:r>
            <a:r>
              <a:rPr lang="it-IT" baseline="0" dirty="0"/>
              <a:t> </a:t>
            </a:r>
            <a:r>
              <a:rPr lang="it-IT" baseline="0" dirty="0" err="1"/>
              <a:t>algorithm</a:t>
            </a:r>
            <a:r>
              <a:rPr lang="it-IT" baseline="0" dirty="0"/>
              <a:t>:</a:t>
            </a:r>
          </a:p>
          <a:p>
            <a:pPr marL="171450" indent="-171450">
              <a:buFontTx/>
              <a:buChar char="-"/>
            </a:pPr>
            <a:r>
              <a:rPr lang="it-IT" baseline="0" dirty="0"/>
              <a:t>The first </a:t>
            </a:r>
            <a:r>
              <a:rPr lang="it-IT" baseline="0" dirty="0" err="1"/>
              <a:t>is</a:t>
            </a:r>
            <a:r>
              <a:rPr lang="it-IT" baseline="0" dirty="0"/>
              <a:t> </a:t>
            </a:r>
            <a:r>
              <a:rPr lang="it-IT" baseline="0" dirty="0" err="1"/>
              <a:t>that</a:t>
            </a:r>
            <a:r>
              <a:rPr lang="it-IT" baseline="0" dirty="0"/>
              <a:t> the image-to-image </a:t>
            </a:r>
            <a:r>
              <a:rPr lang="it-IT" baseline="0" dirty="0" err="1"/>
              <a:t>correlations</a:t>
            </a:r>
            <a:r>
              <a:rPr lang="it-IT" baseline="0" dirty="0"/>
              <a:t> of </a:t>
            </a:r>
            <a:r>
              <a:rPr lang="it-IT" baseline="0" dirty="0" err="1"/>
              <a:t>noise</a:t>
            </a:r>
            <a:r>
              <a:rPr lang="it-IT" baseline="0" dirty="0"/>
              <a:t> </a:t>
            </a:r>
            <a:r>
              <a:rPr lang="it-IT" baseline="0" dirty="0" err="1"/>
              <a:t>residual</a:t>
            </a:r>
            <a:r>
              <a:rPr lang="it-IT" baseline="0" dirty="0"/>
              <a:t> are </a:t>
            </a:r>
            <a:r>
              <a:rPr lang="it-IT" baseline="0" dirty="0" err="1"/>
              <a:t>unreliable</a:t>
            </a:r>
            <a:endParaRPr lang="it-IT" baseline="0" dirty="0"/>
          </a:p>
          <a:p>
            <a:pPr marL="0" indent="0">
              <a:buFontTx/>
              <a:buNone/>
            </a:pPr>
            <a:r>
              <a:rPr lang="it-IT" baseline="0" dirty="0"/>
              <a:t>In the figure on the </a:t>
            </a:r>
            <a:r>
              <a:rPr lang="it-IT" baseline="0" dirty="0" err="1"/>
              <a:t>left</a:t>
            </a:r>
            <a:r>
              <a:rPr lang="it-IT" baseline="0" dirty="0"/>
              <a:t>, in </a:t>
            </a:r>
            <a:r>
              <a:rPr lang="it-IT" baseline="0" dirty="0" err="1"/>
              <a:t>red</a:t>
            </a:r>
            <a:r>
              <a:rPr lang="it-IT" baseline="0" dirty="0"/>
              <a:t> </a:t>
            </a:r>
            <a:r>
              <a:rPr lang="it-IT" baseline="0" dirty="0" err="1"/>
              <a:t>there</a:t>
            </a:r>
            <a:r>
              <a:rPr lang="it-IT" baseline="0" dirty="0"/>
              <a:t> </a:t>
            </a:r>
            <a:r>
              <a:rPr lang="it-IT" baseline="0" dirty="0" err="1"/>
              <a:t>is</a:t>
            </a:r>
            <a:r>
              <a:rPr lang="it-IT" baseline="0" dirty="0"/>
              <a:t> the </a:t>
            </a:r>
            <a:r>
              <a:rPr lang="it-IT" baseline="0" dirty="0" err="1"/>
              <a:t>distribution</a:t>
            </a:r>
            <a:r>
              <a:rPr lang="it-IT" baseline="0" dirty="0"/>
              <a:t> of cross camera </a:t>
            </a:r>
            <a:r>
              <a:rPr lang="it-IT" baseline="0" dirty="0" err="1"/>
              <a:t>correlation</a:t>
            </a:r>
            <a:r>
              <a:rPr lang="it-IT" baseline="0" dirty="0"/>
              <a:t> and in green the intra-camera </a:t>
            </a:r>
            <a:r>
              <a:rPr lang="it-IT" baseline="0" dirty="0" err="1"/>
              <a:t>coming</a:t>
            </a:r>
            <a:r>
              <a:rPr lang="it-IT" baseline="0" dirty="0"/>
              <a:t> from </a:t>
            </a:r>
            <a:r>
              <a:rPr lang="it-IT" baseline="0" dirty="0" err="1"/>
              <a:t>one</a:t>
            </a:r>
            <a:r>
              <a:rPr lang="it-IT" baseline="0" dirty="0"/>
              <a:t> image </a:t>
            </a:r>
          </a:p>
          <a:p>
            <a:pPr marL="0" indent="0">
              <a:buFontTx/>
              <a:buNone/>
            </a:pPr>
            <a:r>
              <a:rPr lang="it-IT" baseline="0" dirty="0" err="1"/>
              <a:t>They</a:t>
            </a:r>
            <a:r>
              <a:rPr lang="it-IT" baseline="0" dirty="0"/>
              <a:t> are </a:t>
            </a:r>
            <a:r>
              <a:rPr lang="it-IT" baseline="0" dirty="0" err="1"/>
              <a:t>very</a:t>
            </a:r>
            <a:r>
              <a:rPr lang="it-IT" baseline="0" dirty="0"/>
              <a:t> </a:t>
            </a:r>
            <a:r>
              <a:rPr lang="it-IT" baseline="0" dirty="0" err="1"/>
              <a:t>close</a:t>
            </a:r>
            <a:r>
              <a:rPr lang="it-IT" baseline="0" dirty="0"/>
              <a:t>. </a:t>
            </a:r>
          </a:p>
          <a:p>
            <a:pPr marL="171450" indent="-171450">
              <a:buFontTx/>
              <a:buChar char="-"/>
            </a:pPr>
            <a:r>
              <a:rPr lang="it-IT" baseline="0" dirty="0" err="1"/>
              <a:t>But</a:t>
            </a:r>
            <a:r>
              <a:rPr lang="it-IT" baseline="0" dirty="0"/>
              <a:t> </a:t>
            </a:r>
            <a:r>
              <a:rPr lang="it-IT" baseline="0" dirty="0" err="1"/>
              <a:t>we</a:t>
            </a:r>
            <a:r>
              <a:rPr lang="it-IT" baseline="0" dirty="0"/>
              <a:t> </a:t>
            </a:r>
            <a:r>
              <a:rPr lang="it-IT" baseline="0" dirty="0" err="1"/>
              <a:t>know</a:t>
            </a:r>
            <a:r>
              <a:rPr lang="it-IT" baseline="0" dirty="0"/>
              <a:t> </a:t>
            </a:r>
            <a:r>
              <a:rPr lang="it-IT" baseline="0" dirty="0" err="1"/>
              <a:t>that</a:t>
            </a:r>
            <a:r>
              <a:rPr lang="it-IT" baseline="0" dirty="0"/>
              <a:t> </a:t>
            </a:r>
            <a:r>
              <a:rPr lang="it-IT" baseline="0" dirty="0" err="1"/>
              <a:t>fingerprint</a:t>
            </a:r>
            <a:r>
              <a:rPr lang="it-IT" baseline="0" dirty="0"/>
              <a:t> </a:t>
            </a:r>
            <a:r>
              <a:rPr lang="it-IT" baseline="0" dirty="0" err="1"/>
              <a:t>estimation</a:t>
            </a:r>
            <a:r>
              <a:rPr lang="it-IT" baseline="0" dirty="0"/>
              <a:t> </a:t>
            </a:r>
            <a:r>
              <a:rPr lang="it-IT" baseline="0" dirty="0" err="1"/>
              <a:t>improves</a:t>
            </a:r>
            <a:r>
              <a:rPr lang="it-IT" baseline="0" dirty="0"/>
              <a:t> with the </a:t>
            </a:r>
            <a:r>
              <a:rPr lang="it-IT" baseline="0" dirty="0" err="1"/>
              <a:t>number</a:t>
            </a:r>
            <a:r>
              <a:rPr lang="it-IT" baseline="0" dirty="0"/>
              <a:t> of the images. On the right </a:t>
            </a:r>
            <a:r>
              <a:rPr lang="it-IT" baseline="0" dirty="0" err="1"/>
              <a:t>we</a:t>
            </a:r>
            <a:r>
              <a:rPr lang="it-IT" baseline="0" dirty="0"/>
              <a:t> </a:t>
            </a:r>
            <a:r>
              <a:rPr lang="it-IT" baseline="0" dirty="0" err="1"/>
              <a:t>have</a:t>
            </a:r>
            <a:r>
              <a:rPr lang="it-IT" baseline="0" dirty="0"/>
              <a:t> the </a:t>
            </a:r>
            <a:r>
              <a:rPr lang="it-IT" baseline="0" dirty="0" err="1"/>
              <a:t>same</a:t>
            </a:r>
            <a:r>
              <a:rPr lang="it-IT" baseline="0" dirty="0"/>
              <a:t> </a:t>
            </a:r>
            <a:r>
              <a:rPr lang="it-IT" baseline="0" dirty="0" err="1"/>
              <a:t>distribution</a:t>
            </a:r>
            <a:r>
              <a:rPr lang="it-IT" baseline="0" dirty="0"/>
              <a:t> </a:t>
            </a:r>
            <a:r>
              <a:rPr lang="it-IT" baseline="0" dirty="0" err="1"/>
              <a:t>but</a:t>
            </a:r>
            <a:r>
              <a:rPr lang="it-IT" baseline="0" dirty="0"/>
              <a:t> with </a:t>
            </a:r>
            <a:r>
              <a:rPr lang="it-IT" baseline="0" dirty="0" err="1"/>
              <a:t>correlation</a:t>
            </a:r>
            <a:r>
              <a:rPr lang="it-IT" baseline="0" dirty="0"/>
              <a:t> </a:t>
            </a:r>
            <a:r>
              <a:rPr lang="it-IT" baseline="0" dirty="0" err="1"/>
              <a:t>between</a:t>
            </a:r>
            <a:r>
              <a:rPr lang="it-IT" baseline="0" dirty="0"/>
              <a:t> images and a PRNU </a:t>
            </a:r>
            <a:r>
              <a:rPr lang="it-IT" baseline="0" dirty="0" err="1"/>
              <a:t>estimated</a:t>
            </a:r>
            <a:r>
              <a:rPr lang="it-IT" baseline="0" dirty="0"/>
              <a:t> </a:t>
            </a:r>
            <a:r>
              <a:rPr lang="it-IT" baseline="0" dirty="0" err="1"/>
              <a:t>using</a:t>
            </a:r>
            <a:r>
              <a:rPr lang="it-IT" baseline="0" dirty="0"/>
              <a:t> 50 images. </a:t>
            </a:r>
            <a:r>
              <a:rPr lang="it-IT" baseline="0" dirty="0" err="1"/>
              <a:t>This</a:t>
            </a:r>
            <a:r>
              <a:rPr lang="it-IT" baseline="0" dirty="0"/>
              <a:t> time the </a:t>
            </a:r>
            <a:r>
              <a:rPr lang="it-IT" baseline="0" dirty="0" err="1"/>
              <a:t>two</a:t>
            </a:r>
            <a:r>
              <a:rPr lang="it-IT" baseline="0" dirty="0"/>
              <a:t> </a:t>
            </a:r>
            <a:r>
              <a:rPr lang="it-IT" baseline="0" dirty="0" err="1"/>
              <a:t>distribution</a:t>
            </a:r>
            <a:r>
              <a:rPr lang="it-IT" baseline="0" dirty="0"/>
              <a:t> are </a:t>
            </a:r>
            <a:r>
              <a:rPr lang="it-IT" baseline="0" dirty="0" err="1"/>
              <a:t>well</a:t>
            </a:r>
            <a:r>
              <a:rPr lang="it-IT" baseline="0" dirty="0"/>
              <a:t> </a:t>
            </a:r>
            <a:r>
              <a:rPr lang="it-IT" baseline="0" dirty="0" err="1"/>
              <a:t>separated</a:t>
            </a:r>
            <a:r>
              <a:rPr lang="it-IT" baseline="0" dirty="0"/>
              <a:t>. And </a:t>
            </a:r>
            <a:r>
              <a:rPr lang="it-IT" baseline="0" dirty="0" err="1"/>
              <a:t>this</a:t>
            </a:r>
            <a:r>
              <a:rPr lang="it-IT" baseline="0" dirty="0"/>
              <a:t> </a:t>
            </a:r>
            <a:r>
              <a:rPr lang="it-IT" baseline="0" dirty="0" err="1"/>
              <a:t>is</a:t>
            </a:r>
            <a:r>
              <a:rPr lang="it-IT" baseline="0" dirty="0"/>
              <a:t> </a:t>
            </a:r>
            <a:r>
              <a:rPr lang="it-IT" baseline="0" dirty="0" err="1"/>
              <a:t>what</a:t>
            </a:r>
            <a:r>
              <a:rPr lang="it-IT" baseline="0" dirty="0"/>
              <a:t> </a:t>
            </a:r>
            <a:r>
              <a:rPr lang="it-IT" baseline="0" dirty="0" err="1"/>
              <a:t>we</a:t>
            </a:r>
            <a:r>
              <a:rPr lang="it-IT" baseline="0" dirty="0"/>
              <a:t> </a:t>
            </a:r>
            <a:r>
              <a:rPr lang="it-IT" baseline="0" dirty="0" err="1"/>
              <a:t>want</a:t>
            </a:r>
            <a:r>
              <a:rPr lang="it-IT" baseline="0" dirty="0"/>
              <a:t> </a:t>
            </a:r>
          </a:p>
          <a:p>
            <a:pPr marL="171450" indent="-171450">
              <a:buFontTx/>
              <a:buChar char="-"/>
            </a:pPr>
            <a:r>
              <a:rPr lang="it-IT" baseline="0" dirty="0"/>
              <a:t>Third, </a:t>
            </a:r>
            <a:r>
              <a:rPr lang="it-IT" baseline="0" dirty="0" err="1"/>
              <a:t>we</a:t>
            </a:r>
            <a:r>
              <a:rPr lang="it-IT" baseline="0" dirty="0"/>
              <a:t> </a:t>
            </a:r>
            <a:r>
              <a:rPr lang="it-IT" baseline="0" dirty="0" err="1"/>
              <a:t>want</a:t>
            </a:r>
            <a:r>
              <a:rPr lang="it-IT" baseline="0" dirty="0"/>
              <a:t> to use </a:t>
            </a:r>
            <a:r>
              <a:rPr lang="it-IT" baseline="0" dirty="0" err="1"/>
              <a:t>simple</a:t>
            </a:r>
            <a:r>
              <a:rPr lang="it-IT" baseline="0" dirty="0"/>
              <a:t> </a:t>
            </a:r>
            <a:r>
              <a:rPr lang="it-IT" baseline="0" dirty="0" err="1"/>
              <a:t>parameter</a:t>
            </a:r>
            <a:r>
              <a:rPr lang="it-IT" baseline="0" dirty="0"/>
              <a:t>, </a:t>
            </a:r>
            <a:r>
              <a:rPr lang="it-IT" baseline="0" dirty="0" err="1"/>
              <a:t>such</a:t>
            </a:r>
            <a:r>
              <a:rPr lang="it-IT" baseline="0" dirty="0"/>
              <a:t> </a:t>
            </a:r>
            <a:r>
              <a:rPr lang="it-IT" baseline="0" dirty="0" err="1"/>
              <a:t>as</a:t>
            </a:r>
            <a:r>
              <a:rPr lang="it-IT" baseline="0" dirty="0"/>
              <a:t> </a:t>
            </a:r>
            <a:r>
              <a:rPr lang="it-IT" baseline="0" dirty="0" err="1"/>
              <a:t>threshold</a:t>
            </a:r>
            <a:r>
              <a:rPr lang="it-IT" baseline="0" dirty="0"/>
              <a:t> on the </a:t>
            </a:r>
            <a:r>
              <a:rPr lang="it-IT" baseline="0" dirty="0" err="1"/>
              <a:t>correlation</a:t>
            </a:r>
            <a:r>
              <a:rPr lang="it-IT" baseline="0" dirty="0"/>
              <a:t> </a:t>
            </a:r>
            <a:r>
              <a:rPr lang="it-IT" baseline="0" dirty="0" err="1"/>
              <a:t>that</a:t>
            </a:r>
            <a:r>
              <a:rPr lang="it-IT" baseline="0" dirty="0"/>
              <a:t> </a:t>
            </a:r>
            <a:r>
              <a:rPr lang="it-IT" baseline="0" dirty="0" err="1"/>
              <a:t>is</a:t>
            </a:r>
            <a:r>
              <a:rPr lang="it-IT" baseline="0" dirty="0"/>
              <a:t> </a:t>
            </a:r>
            <a:r>
              <a:rPr lang="it-IT" baseline="0" dirty="0" err="1"/>
              <a:t>simplier</a:t>
            </a:r>
            <a:r>
              <a:rPr lang="it-IT" baseline="0" dirty="0"/>
              <a:t> to estimate </a:t>
            </a:r>
            <a:r>
              <a:rPr lang="it-IT" baseline="0" dirty="0" err="1"/>
              <a:t>looking</a:t>
            </a:r>
            <a:r>
              <a:rPr lang="it-IT" baseline="0" dirty="0"/>
              <a:t> </a:t>
            </a:r>
            <a:r>
              <a:rPr lang="it-IT" baseline="0" dirty="0" err="1"/>
              <a:t>at</a:t>
            </a:r>
            <a:r>
              <a:rPr lang="it-IT" baseline="0" dirty="0"/>
              <a:t> </a:t>
            </a:r>
            <a:r>
              <a:rPr lang="it-IT" baseline="0" dirty="0" err="1"/>
              <a:t>these</a:t>
            </a:r>
            <a:r>
              <a:rPr lang="it-IT" baseline="0" dirty="0"/>
              <a:t> </a:t>
            </a:r>
            <a:r>
              <a:rPr lang="it-IT" baseline="0" dirty="0" err="1"/>
              <a:t>distributions</a:t>
            </a:r>
            <a:endParaRPr lang="it-IT" baseline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82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176141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In</a:t>
            </a:r>
            <a:r>
              <a:rPr lang="it-IT" baseline="0" dirty="0"/>
              <a:t> 2016 </a:t>
            </a:r>
            <a:r>
              <a:rPr lang="it-IT" baseline="0" dirty="0" err="1"/>
              <a:t>at</a:t>
            </a:r>
            <a:r>
              <a:rPr lang="it-IT" baseline="0" dirty="0"/>
              <a:t> WIFS, </a:t>
            </a:r>
            <a:r>
              <a:rPr lang="it-IT" dirty="0" err="1"/>
              <a:t>we</a:t>
            </a:r>
            <a:r>
              <a:rPr lang="it-IT" baseline="0" dirty="0"/>
              <a:t> </a:t>
            </a:r>
            <a:r>
              <a:rPr lang="it-IT" baseline="0" dirty="0" err="1"/>
              <a:t>proposed</a:t>
            </a:r>
            <a:r>
              <a:rPr lang="it-IT" baseline="0" dirty="0"/>
              <a:t> an </a:t>
            </a:r>
            <a:r>
              <a:rPr lang="it-IT" baseline="0" dirty="0" err="1"/>
              <a:t>approach</a:t>
            </a:r>
            <a:r>
              <a:rPr lang="it-IT" baseline="0" dirty="0"/>
              <a:t> </a:t>
            </a:r>
            <a:r>
              <a:rPr lang="it-IT" baseline="0" dirty="0" err="1"/>
              <a:t>that</a:t>
            </a:r>
            <a:r>
              <a:rPr lang="it-IT" baseline="0" dirty="0"/>
              <a:t> </a:t>
            </a:r>
            <a:r>
              <a:rPr lang="it-IT" baseline="0" dirty="0" err="1"/>
              <a:t>is</a:t>
            </a:r>
            <a:r>
              <a:rPr lang="it-IT" baseline="0" dirty="0"/>
              <a:t> </a:t>
            </a:r>
            <a:r>
              <a:rPr lang="it-IT" baseline="0" dirty="0" err="1"/>
              <a:t>based</a:t>
            </a:r>
            <a:r>
              <a:rPr lang="it-IT" baseline="0" dirty="0"/>
              <a:t> on 2 </a:t>
            </a:r>
            <a:r>
              <a:rPr lang="it-IT" baseline="0" dirty="0" err="1"/>
              <a:t>step</a:t>
            </a:r>
            <a:r>
              <a:rPr lang="it-IT" baseline="0" dirty="0"/>
              <a:t> </a:t>
            </a:r>
            <a:r>
              <a:rPr lang="it-IT" baseline="0" dirty="0" err="1"/>
              <a:t>algorithm</a:t>
            </a:r>
            <a:r>
              <a:rPr lang="it-IT" baseline="0" dirty="0"/>
              <a:t>:</a:t>
            </a:r>
          </a:p>
          <a:p>
            <a:r>
              <a:rPr lang="it-IT" baseline="0" dirty="0"/>
              <a:t>The first </a:t>
            </a:r>
            <a:r>
              <a:rPr lang="it-IT" baseline="0" dirty="0" err="1"/>
              <a:t>is</a:t>
            </a:r>
            <a:r>
              <a:rPr lang="it-IT" baseline="0" dirty="0"/>
              <a:t> a conservative </a:t>
            </a:r>
            <a:r>
              <a:rPr lang="it-IT" baseline="0" dirty="0" err="1"/>
              <a:t>step</a:t>
            </a:r>
            <a:r>
              <a:rPr lang="it-IT" baseline="0" dirty="0"/>
              <a:t>. In </a:t>
            </a:r>
            <a:r>
              <a:rPr lang="it-IT" baseline="0" dirty="0" err="1"/>
              <a:t>this</a:t>
            </a:r>
            <a:r>
              <a:rPr lang="it-IT" baseline="0" dirty="0"/>
              <a:t> </a:t>
            </a:r>
            <a:r>
              <a:rPr lang="it-IT" baseline="0" dirty="0" err="1"/>
              <a:t>we</a:t>
            </a:r>
            <a:r>
              <a:rPr lang="it-IT" baseline="0" dirty="0"/>
              <a:t> </a:t>
            </a:r>
            <a:r>
              <a:rPr lang="it-IT" baseline="0" dirty="0" err="1"/>
              <a:t>want</a:t>
            </a:r>
            <a:r>
              <a:rPr lang="it-IT" baseline="0" dirty="0"/>
              <a:t> to </a:t>
            </a:r>
            <a:r>
              <a:rPr lang="it-IT" baseline="0" dirty="0" err="1"/>
              <a:t>have</a:t>
            </a:r>
            <a:r>
              <a:rPr lang="it-IT" baseline="0" dirty="0"/>
              <a:t> some </a:t>
            </a:r>
            <a:r>
              <a:rPr lang="it-IT" baseline="0" dirty="0" err="1"/>
              <a:t>bigger</a:t>
            </a:r>
            <a:r>
              <a:rPr lang="it-IT" baseline="0" dirty="0"/>
              <a:t> cluster with high-</a:t>
            </a:r>
            <a:r>
              <a:rPr lang="it-IT" baseline="0" dirty="0" err="1"/>
              <a:t>purity</a:t>
            </a:r>
            <a:r>
              <a:rPr lang="it-IT" baseline="0" dirty="0"/>
              <a:t>, for </a:t>
            </a:r>
            <a:r>
              <a:rPr lang="it-IT" baseline="0" dirty="0" err="1"/>
              <a:t>estimating</a:t>
            </a:r>
            <a:r>
              <a:rPr lang="it-IT" baseline="0" dirty="0"/>
              <a:t> the cluster </a:t>
            </a:r>
            <a:r>
              <a:rPr lang="it-IT" baseline="0" dirty="0" err="1"/>
              <a:t>PRNUs</a:t>
            </a:r>
            <a:r>
              <a:rPr lang="it-IT" baseline="0" dirty="0"/>
              <a:t>.  </a:t>
            </a:r>
          </a:p>
          <a:p>
            <a:r>
              <a:rPr lang="it-IT" baseline="0" dirty="0" err="1"/>
              <a:t>Since</a:t>
            </a:r>
            <a:r>
              <a:rPr lang="it-IT" baseline="0" dirty="0"/>
              <a:t> the first </a:t>
            </a:r>
            <a:r>
              <a:rPr lang="it-IT" baseline="0" dirty="0" err="1"/>
              <a:t>step</a:t>
            </a:r>
            <a:r>
              <a:rPr lang="it-IT" baseline="0" dirty="0"/>
              <a:t> </a:t>
            </a:r>
            <a:r>
              <a:rPr lang="it-IT" baseline="0" dirty="0" err="1"/>
              <a:t>gives</a:t>
            </a:r>
            <a:r>
              <a:rPr lang="it-IT" baseline="0" dirty="0"/>
              <a:t> </a:t>
            </a:r>
            <a:r>
              <a:rPr lang="it-IT" baseline="0" dirty="0" err="1"/>
              <a:t>us</a:t>
            </a:r>
            <a:r>
              <a:rPr lang="it-IT" baseline="0" dirty="0"/>
              <a:t> an </a:t>
            </a:r>
            <a:r>
              <a:rPr lang="it-IT" baseline="0" dirty="0" err="1"/>
              <a:t>overpartitioned</a:t>
            </a:r>
            <a:r>
              <a:rPr lang="it-IT" baseline="0" dirty="0"/>
              <a:t> </a:t>
            </a:r>
            <a:r>
              <a:rPr lang="it-IT" baseline="0" dirty="0" err="1"/>
              <a:t>clustering</a:t>
            </a:r>
            <a:r>
              <a:rPr lang="it-IT" baseline="0" dirty="0"/>
              <a:t> </a:t>
            </a:r>
            <a:r>
              <a:rPr lang="it-IT" baseline="0" dirty="0" err="1"/>
              <a:t>we</a:t>
            </a:r>
            <a:r>
              <a:rPr lang="it-IT" baseline="0" dirty="0"/>
              <a:t> </a:t>
            </a:r>
            <a:r>
              <a:rPr lang="it-IT" baseline="0" dirty="0" err="1"/>
              <a:t>perform</a:t>
            </a:r>
            <a:r>
              <a:rPr lang="it-IT" baseline="0" dirty="0"/>
              <a:t> a </a:t>
            </a:r>
            <a:r>
              <a:rPr lang="it-IT" baseline="0" dirty="0" err="1"/>
              <a:t>second</a:t>
            </a:r>
            <a:r>
              <a:rPr lang="it-IT" baseline="0" dirty="0"/>
              <a:t> </a:t>
            </a:r>
            <a:r>
              <a:rPr lang="it-IT" baseline="0" dirty="0" err="1"/>
              <a:t>step</a:t>
            </a:r>
            <a:r>
              <a:rPr lang="it-IT" baseline="0" dirty="0"/>
              <a:t> </a:t>
            </a:r>
            <a:r>
              <a:rPr lang="it-IT" baseline="0" dirty="0" err="1"/>
              <a:t>that</a:t>
            </a:r>
            <a:r>
              <a:rPr lang="it-IT" baseline="0" dirty="0"/>
              <a:t> </a:t>
            </a:r>
            <a:r>
              <a:rPr lang="it-IT" baseline="0" dirty="0" err="1"/>
              <a:t>is</a:t>
            </a:r>
            <a:r>
              <a:rPr lang="it-IT" baseline="0" dirty="0"/>
              <a:t> a «cluster </a:t>
            </a:r>
            <a:r>
              <a:rPr lang="it-IT" baseline="0" dirty="0" err="1"/>
              <a:t>refinement</a:t>
            </a:r>
            <a:r>
              <a:rPr lang="it-IT" baseline="0" dirty="0"/>
              <a:t>» </a:t>
            </a:r>
          </a:p>
          <a:p>
            <a:r>
              <a:rPr lang="it-IT" baseline="0" dirty="0" err="1"/>
              <a:t>Where</a:t>
            </a:r>
            <a:r>
              <a:rPr lang="it-IT" baseline="0" dirty="0"/>
              <a:t> </a:t>
            </a:r>
            <a:r>
              <a:rPr lang="it-IT" baseline="0" dirty="0" err="1"/>
              <a:t>we</a:t>
            </a:r>
            <a:r>
              <a:rPr lang="it-IT" baseline="0" dirty="0"/>
              <a:t> </a:t>
            </a:r>
            <a:r>
              <a:rPr lang="it-IT" baseline="0" dirty="0" err="1"/>
              <a:t>try</a:t>
            </a:r>
            <a:r>
              <a:rPr lang="it-IT" baseline="0" dirty="0"/>
              <a:t> to merge small cluster in the </a:t>
            </a:r>
            <a:r>
              <a:rPr lang="it-IT" baseline="0" dirty="0" err="1"/>
              <a:t>larger</a:t>
            </a:r>
            <a:r>
              <a:rPr lang="it-IT" baseline="0" dirty="0"/>
              <a:t> </a:t>
            </a:r>
            <a:r>
              <a:rPr lang="it-IT" baseline="0" dirty="0" err="1"/>
              <a:t>ones</a:t>
            </a:r>
            <a:r>
              <a:rPr lang="it-IT" baseline="0" dirty="0"/>
              <a:t>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83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459077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aseline="0" dirty="0"/>
              <a:t>More in </a:t>
            </a:r>
            <a:r>
              <a:rPr lang="it-IT" baseline="0" dirty="0" err="1"/>
              <a:t>detail</a:t>
            </a:r>
            <a:r>
              <a:rPr lang="it-IT" baseline="0" dirty="0"/>
              <a:t> </a:t>
            </a:r>
            <a:r>
              <a:rPr lang="it-IT" baseline="0" dirty="0" err="1"/>
              <a:t>our</a:t>
            </a:r>
            <a:r>
              <a:rPr lang="it-IT" baseline="0" dirty="0"/>
              <a:t> </a:t>
            </a:r>
            <a:r>
              <a:rPr lang="it-IT" baseline="0" dirty="0" err="1"/>
              <a:t>proposed</a:t>
            </a:r>
            <a:r>
              <a:rPr lang="it-IT" baseline="0" dirty="0"/>
              <a:t> </a:t>
            </a:r>
            <a:r>
              <a:rPr lang="it-IT" baseline="0" dirty="0" err="1"/>
              <a:t>method</a:t>
            </a:r>
            <a:r>
              <a:rPr lang="it-IT" baseline="0" dirty="0"/>
              <a:t> </a:t>
            </a:r>
            <a:r>
              <a:rPr lang="it-IT" baseline="0" dirty="0" err="1"/>
              <a:t>will</a:t>
            </a:r>
            <a:r>
              <a:rPr lang="it-IT" baseline="0" dirty="0"/>
              <a:t> first </a:t>
            </a:r>
            <a:r>
              <a:rPr lang="it-IT" baseline="0" dirty="0" err="1"/>
              <a:t>calculate</a:t>
            </a:r>
            <a:r>
              <a:rPr lang="it-IT" baseline="0" dirty="0"/>
              <a:t> the </a:t>
            </a:r>
            <a:r>
              <a:rPr lang="it-IT" baseline="0" dirty="0" err="1"/>
              <a:t>affinity</a:t>
            </a:r>
            <a:r>
              <a:rPr lang="it-IT" baseline="0" dirty="0"/>
              <a:t> </a:t>
            </a:r>
            <a:r>
              <a:rPr lang="it-IT" baseline="0" dirty="0" err="1"/>
              <a:t>matrix</a:t>
            </a:r>
            <a:r>
              <a:rPr lang="it-IT" baseline="0" dirty="0"/>
              <a:t> by </a:t>
            </a:r>
            <a:r>
              <a:rPr lang="it-IT" baseline="0" dirty="0" err="1"/>
              <a:t>correlationg</a:t>
            </a:r>
            <a:r>
              <a:rPr lang="it-IT" baseline="0" dirty="0"/>
              <a:t> </a:t>
            </a:r>
            <a:r>
              <a:rPr lang="it-IT" baseline="0" dirty="0" err="1"/>
              <a:t>noise-residual</a:t>
            </a:r>
            <a:endParaRPr lang="it-IT" baseline="0" dirty="0"/>
          </a:p>
          <a:p>
            <a:r>
              <a:rPr lang="it-IT" baseline="0" dirty="0" err="1"/>
              <a:t>after</a:t>
            </a:r>
            <a:r>
              <a:rPr lang="it-IT" baseline="0" dirty="0"/>
              <a:t> </a:t>
            </a:r>
            <a:r>
              <a:rPr lang="it-IT" baseline="0" dirty="0" err="1"/>
              <a:t>we</a:t>
            </a:r>
            <a:r>
              <a:rPr lang="it-IT" baseline="0" dirty="0"/>
              <a:t> </a:t>
            </a:r>
            <a:r>
              <a:rPr lang="it-IT" baseline="0" dirty="0" err="1"/>
              <a:t>perform</a:t>
            </a:r>
            <a:r>
              <a:rPr lang="it-IT" baseline="0" dirty="0"/>
              <a:t> the high </a:t>
            </a:r>
            <a:r>
              <a:rPr lang="it-IT" baseline="0" dirty="0" err="1"/>
              <a:t>purity</a:t>
            </a:r>
            <a:r>
              <a:rPr lang="it-IT" baseline="0" dirty="0"/>
              <a:t> </a:t>
            </a:r>
            <a:r>
              <a:rPr lang="it-IT" baseline="0" dirty="0" err="1"/>
              <a:t>clustering</a:t>
            </a:r>
            <a:r>
              <a:rPr lang="it-IT" baseline="0" dirty="0"/>
              <a:t> </a:t>
            </a:r>
            <a:r>
              <a:rPr lang="it-IT" baseline="0" dirty="0" err="1"/>
              <a:t>using</a:t>
            </a:r>
            <a:r>
              <a:rPr lang="it-IT" baseline="0" dirty="0"/>
              <a:t> the </a:t>
            </a:r>
            <a:r>
              <a:rPr lang="it-IT" baseline="0" dirty="0" err="1"/>
              <a:t>Correlation</a:t>
            </a:r>
            <a:r>
              <a:rPr lang="it-IT" baseline="0" dirty="0"/>
              <a:t> Clustering</a:t>
            </a:r>
          </a:p>
          <a:p>
            <a:r>
              <a:rPr lang="it-IT" baseline="0" dirty="0"/>
              <a:t>And </a:t>
            </a:r>
            <a:r>
              <a:rPr lang="it-IT" baseline="0" dirty="0" err="1"/>
              <a:t>as</a:t>
            </a:r>
            <a:r>
              <a:rPr lang="it-IT" baseline="0" dirty="0"/>
              <a:t> </a:t>
            </a:r>
            <a:r>
              <a:rPr lang="it-IT" baseline="0" dirty="0" err="1"/>
              <a:t>second</a:t>
            </a:r>
            <a:r>
              <a:rPr lang="it-IT" baseline="0" dirty="0"/>
              <a:t> </a:t>
            </a:r>
            <a:r>
              <a:rPr lang="it-IT" baseline="0" dirty="0" err="1"/>
              <a:t>step</a:t>
            </a:r>
            <a:r>
              <a:rPr lang="it-IT" baseline="0" dirty="0"/>
              <a:t> </a:t>
            </a:r>
            <a:r>
              <a:rPr lang="it-IT" baseline="0" dirty="0" err="1"/>
              <a:t>we</a:t>
            </a:r>
            <a:r>
              <a:rPr lang="it-IT" baseline="0" dirty="0"/>
              <a:t> use a </a:t>
            </a:r>
            <a:r>
              <a:rPr lang="it-IT" baseline="0" dirty="0" err="1"/>
              <a:t>majority</a:t>
            </a:r>
            <a:r>
              <a:rPr lang="it-IT" baseline="0" dirty="0"/>
              <a:t> vote </a:t>
            </a:r>
            <a:r>
              <a:rPr lang="it-IT" baseline="0" dirty="0" err="1"/>
              <a:t>based</a:t>
            </a:r>
            <a:r>
              <a:rPr lang="it-IT" baseline="0" dirty="0"/>
              <a:t> cluster </a:t>
            </a:r>
            <a:r>
              <a:rPr lang="it-IT" baseline="0" dirty="0" err="1"/>
              <a:t>refinement</a:t>
            </a:r>
            <a:r>
              <a:rPr lang="it-IT" baseline="0" dirty="0"/>
              <a:t>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84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13086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 err="1"/>
              <a:t>which</a:t>
            </a:r>
            <a:r>
              <a:rPr lang="it-IT" baseline="0" dirty="0"/>
              <a:t> </a:t>
            </a:r>
            <a:r>
              <a:rPr lang="it-IT" baseline="0" dirty="0" err="1"/>
              <a:t>specific</a:t>
            </a:r>
            <a:r>
              <a:rPr lang="it-IT" baseline="0" dirty="0"/>
              <a:t> camera </a:t>
            </a:r>
            <a:r>
              <a:rPr lang="it-IT" baseline="0" dirty="0" err="1"/>
              <a:t>has</a:t>
            </a:r>
            <a:r>
              <a:rPr lang="it-IT" baseline="0" dirty="0"/>
              <a:t> </a:t>
            </a:r>
            <a:r>
              <a:rPr lang="it-IT" baseline="0" dirty="0" err="1"/>
              <a:t>taken</a:t>
            </a:r>
            <a:r>
              <a:rPr lang="it-IT" baseline="0" dirty="0"/>
              <a:t> the photo.</a:t>
            </a:r>
            <a:endParaRPr lang="it-IT" dirty="0"/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>
                <a:solidFill>
                  <a:prstClr val="black"/>
                </a:solidFill>
              </a:rPr>
              <a:pPr/>
              <a:t>11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71025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8736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Correlation clustering is </a:t>
            </a:r>
            <a:r>
              <a:rPr lang="en-US" baseline="0" dirty="0"/>
              <a:t>a graph based clustering. </a:t>
            </a:r>
          </a:p>
          <a:p>
            <a:pPr marL="0" marR="0" indent="0" algn="l" defTabSz="8736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correlation clustering the weight on each edge express the </a:t>
            </a:r>
            <a:r>
              <a:rPr lang="en-US" i="1" dirty="0"/>
              <a:t>correlation between nodes. </a:t>
            </a:r>
          </a:p>
          <a:p>
            <a:pPr marL="0" marR="0" indent="0" algn="l" defTabSz="8736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general</a:t>
            </a:r>
            <a:r>
              <a:rPr lang="en-US" baseline="0" dirty="0"/>
              <a:t> </a:t>
            </a:r>
            <a:r>
              <a:rPr lang="en-US" dirty="0"/>
              <a:t>a positive correlation indicates a tendency to stay into the same cluster</a:t>
            </a:r>
            <a:r>
              <a:rPr lang="en-US" baseline="0" dirty="0"/>
              <a:t> while </a:t>
            </a:r>
          </a:p>
          <a:p>
            <a:pPr marL="0" marR="0" indent="0" algn="l" defTabSz="8736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a</a:t>
            </a:r>
            <a:r>
              <a:rPr lang="en-US" dirty="0"/>
              <a:t> negative correlation indicates a tendency to belong to different cluster.</a:t>
            </a:r>
          </a:p>
          <a:p>
            <a:pPr marL="0" marR="0" indent="0" algn="l" defTabSz="8736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</a:t>
            </a:r>
            <a:r>
              <a:rPr lang="en-US" baseline="0" dirty="0"/>
              <a:t> is a sort of attraction and repulsion behavior</a:t>
            </a:r>
            <a:endParaRPr lang="en-US" dirty="0"/>
          </a:p>
          <a:p>
            <a:pPr defTabSz="873605">
              <a:defRPr/>
            </a:pP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AFF71-95C5-419E-989D-A30C24A54642}" type="slidenum">
              <a:rPr lang="it-IT" smtClean="0"/>
              <a:pPr/>
              <a:t>85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191190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73605">
              <a:defRPr/>
            </a:pPr>
            <a:r>
              <a:rPr lang="en-US" dirty="0"/>
              <a:t>So it is obvious</a:t>
            </a:r>
            <a:r>
              <a:rPr lang="en-US" baseline="0" dirty="0"/>
              <a:t> that</a:t>
            </a:r>
            <a:r>
              <a:rPr lang="en-US" dirty="0"/>
              <a:t> we have to keep together nodes with positive correlation and separate the others. This is the basic concept of correlation clustering.</a:t>
            </a:r>
          </a:p>
          <a:p>
            <a:pPr defTabSz="873605">
              <a:defRPr/>
            </a:pPr>
            <a:r>
              <a:rPr lang="en-US" dirty="0"/>
              <a:t>Unfortunately what is shown here is only a just a trivial case, and the solution is very easy.</a:t>
            </a:r>
          </a:p>
          <a:p>
            <a:pPr defTabSz="873605">
              <a:defRPr/>
            </a:pP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AFF71-95C5-419E-989D-A30C24A54642}" type="slidenum">
              <a:rPr lang="it-IT" smtClean="0"/>
              <a:pPr/>
              <a:t>86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769563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73605">
              <a:defRPr/>
            </a:pPr>
            <a:r>
              <a:rPr lang="en-US" dirty="0"/>
              <a:t>In this case, the</a:t>
            </a:r>
            <a:r>
              <a:rPr lang="en-US" baseline="0" dirty="0"/>
              <a:t> solution is not so obvious. </a:t>
            </a:r>
          </a:p>
          <a:p>
            <a:pPr defTabSz="873605">
              <a:defRPr/>
            </a:pPr>
            <a:r>
              <a:rPr lang="en-US" baseline="0" dirty="0"/>
              <a:t>Each of the three solutions will break the meaning of the weight</a:t>
            </a:r>
          </a:p>
          <a:p>
            <a:pPr defTabSz="873605">
              <a:defRPr/>
            </a:pPr>
            <a:r>
              <a:rPr lang="en-US" baseline="0" dirty="0"/>
              <a:t>How can we choose a solution?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AFF71-95C5-419E-989D-A30C24A54642}" type="slidenum">
              <a:rPr lang="it-IT" smtClean="0"/>
              <a:pPr/>
              <a:t>87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624258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73605">
              <a:defRPr/>
            </a:pPr>
            <a:r>
              <a:rPr lang="en-US" dirty="0"/>
              <a:t>Choosing an energy function to minimize (or maximize),</a:t>
            </a:r>
            <a:r>
              <a:rPr lang="en-US" baseline="0" dirty="0"/>
              <a:t> we can recast the problem as a </a:t>
            </a:r>
            <a:r>
              <a:rPr lang="en-US" baseline="0" dirty="0" err="1"/>
              <a:t>constraind</a:t>
            </a:r>
            <a:r>
              <a:rPr lang="en-US" baseline="0" dirty="0"/>
              <a:t> energy minimization one.</a:t>
            </a:r>
            <a:r>
              <a:rPr lang="en-US" dirty="0"/>
              <a:t> </a:t>
            </a:r>
          </a:p>
          <a:p>
            <a:pPr defTabSz="873605">
              <a:defRPr/>
            </a:pPr>
            <a:r>
              <a:rPr lang="en-US" dirty="0"/>
              <a:t>So that, </a:t>
            </a:r>
            <a:r>
              <a:rPr lang="en-US" baseline="0" dirty="0"/>
              <a:t>we want to find among the space of the “possible solutions” the one that minimize the energy function.</a:t>
            </a:r>
          </a:p>
          <a:p>
            <a:pPr defTabSz="873605">
              <a:defRPr/>
            </a:pPr>
            <a:r>
              <a:rPr lang="en-US" baseline="0" dirty="0"/>
              <a:t>Since Correlation Clustering is an NP-hard problem, we used a large scale optimization proposed by </a:t>
            </a:r>
            <a:r>
              <a:rPr lang="en-US" baseline="0" dirty="0" err="1"/>
              <a:t>Bagon</a:t>
            </a:r>
            <a:r>
              <a:rPr lang="en-US" baseline="0" dirty="0"/>
              <a:t> 2011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AFF71-95C5-419E-989D-A30C24A54642}" type="slidenum">
              <a:rPr lang="it-IT" smtClean="0"/>
              <a:pPr/>
              <a:t>88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413599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Let’s</a:t>
            </a:r>
            <a:r>
              <a:rPr lang="it-IT" dirty="0"/>
              <a:t> come back to the</a:t>
            </a:r>
            <a:r>
              <a:rPr lang="it-IT" baseline="0" dirty="0"/>
              <a:t> first </a:t>
            </a:r>
            <a:r>
              <a:rPr lang="it-IT" baseline="0" dirty="0" err="1"/>
              <a:t>step</a:t>
            </a:r>
            <a:r>
              <a:rPr lang="it-IT" baseline="0" dirty="0"/>
              <a:t> of </a:t>
            </a:r>
            <a:r>
              <a:rPr lang="it-IT" baseline="0" dirty="0" err="1"/>
              <a:t>our</a:t>
            </a:r>
            <a:r>
              <a:rPr lang="it-IT" baseline="0" dirty="0"/>
              <a:t> </a:t>
            </a:r>
            <a:r>
              <a:rPr lang="it-IT" baseline="0" dirty="0" err="1"/>
              <a:t>proposed</a:t>
            </a:r>
            <a:r>
              <a:rPr lang="it-IT" baseline="0" dirty="0"/>
              <a:t> </a:t>
            </a:r>
            <a:r>
              <a:rPr lang="it-IT" baseline="0" dirty="0" err="1"/>
              <a:t>method</a:t>
            </a:r>
            <a:r>
              <a:rPr lang="it-IT" baseline="0" dirty="0"/>
              <a:t>. How the CC </a:t>
            </a:r>
            <a:r>
              <a:rPr lang="it-IT" baseline="0" dirty="0" err="1"/>
              <a:t>could</a:t>
            </a:r>
            <a:r>
              <a:rPr lang="it-IT" baseline="0" dirty="0"/>
              <a:t> be </a:t>
            </a:r>
            <a:r>
              <a:rPr lang="it-IT" baseline="0" dirty="0" err="1"/>
              <a:t>useful</a:t>
            </a:r>
            <a:r>
              <a:rPr lang="it-IT" baseline="0" dirty="0"/>
              <a:t> in </a:t>
            </a:r>
            <a:r>
              <a:rPr lang="it-IT" baseline="0" dirty="0" err="1"/>
              <a:t>our</a:t>
            </a:r>
            <a:r>
              <a:rPr lang="it-IT" baseline="0" dirty="0"/>
              <a:t> </a:t>
            </a:r>
            <a:r>
              <a:rPr lang="it-IT" baseline="0" dirty="0" err="1"/>
              <a:t>problem</a:t>
            </a:r>
            <a:r>
              <a:rPr lang="it-IT" baseline="0" dirty="0"/>
              <a:t>?</a:t>
            </a:r>
            <a:endParaRPr lang="it-IT" dirty="0"/>
          </a:p>
          <a:p>
            <a:r>
              <a:rPr lang="it-IT" baseline="0" dirty="0" err="1"/>
              <a:t>It</a:t>
            </a:r>
            <a:r>
              <a:rPr lang="it-IT" baseline="0" dirty="0"/>
              <a:t> </a:t>
            </a:r>
            <a:r>
              <a:rPr lang="it-IT" baseline="0" dirty="0" err="1"/>
              <a:t>seems</a:t>
            </a:r>
            <a:r>
              <a:rPr lang="it-IT" baseline="0" dirty="0"/>
              <a:t> </a:t>
            </a:r>
            <a:r>
              <a:rPr lang="it-IT" baseline="0" dirty="0" err="1"/>
              <a:t>that</a:t>
            </a:r>
            <a:r>
              <a:rPr lang="it-IT" baseline="0" dirty="0"/>
              <a:t> CC </a:t>
            </a:r>
            <a:r>
              <a:rPr lang="it-IT" baseline="0" dirty="0" err="1"/>
              <a:t>hasn’t</a:t>
            </a:r>
            <a:r>
              <a:rPr lang="it-IT" baseline="0" dirty="0"/>
              <a:t> </a:t>
            </a:r>
            <a:r>
              <a:rPr lang="it-IT" baseline="0" dirty="0" err="1"/>
              <a:t>any</a:t>
            </a:r>
            <a:r>
              <a:rPr lang="it-IT" baseline="0" dirty="0"/>
              <a:t> </a:t>
            </a:r>
            <a:r>
              <a:rPr lang="it-IT" baseline="0" dirty="0" err="1"/>
              <a:t>parameter</a:t>
            </a:r>
            <a:r>
              <a:rPr lang="it-IT" baseline="0" dirty="0"/>
              <a:t> to be set, </a:t>
            </a:r>
            <a:r>
              <a:rPr lang="it-IT" baseline="0" dirty="0" err="1"/>
              <a:t>but</a:t>
            </a:r>
            <a:r>
              <a:rPr lang="it-IT" baseline="0" dirty="0"/>
              <a:t> </a:t>
            </a:r>
            <a:r>
              <a:rPr lang="it-IT" baseline="0" dirty="0" err="1"/>
              <a:t>there</a:t>
            </a:r>
            <a:r>
              <a:rPr lang="it-IT" baseline="0" dirty="0"/>
              <a:t> </a:t>
            </a:r>
            <a:r>
              <a:rPr lang="it-IT" baseline="0" dirty="0" err="1"/>
              <a:t>is</a:t>
            </a:r>
            <a:r>
              <a:rPr lang="it-IT" baseline="0" dirty="0"/>
              <a:t> an </a:t>
            </a:r>
            <a:r>
              <a:rPr lang="it-IT" baseline="0" dirty="0" err="1"/>
              <a:t>intrinsic</a:t>
            </a:r>
            <a:r>
              <a:rPr lang="it-IT" baseline="0" dirty="0"/>
              <a:t> </a:t>
            </a:r>
            <a:r>
              <a:rPr lang="it-IT" baseline="0" dirty="0" err="1"/>
              <a:t>parameter</a:t>
            </a:r>
            <a:r>
              <a:rPr lang="it-IT" baseline="0" dirty="0"/>
              <a:t> </a:t>
            </a:r>
            <a:r>
              <a:rPr lang="it-IT" baseline="0" dirty="0" err="1"/>
              <a:t>that</a:t>
            </a:r>
            <a:r>
              <a:rPr lang="it-IT" baseline="0" dirty="0"/>
              <a:t> </a:t>
            </a:r>
            <a:r>
              <a:rPr lang="it-IT" baseline="0" dirty="0" err="1"/>
              <a:t>is</a:t>
            </a:r>
            <a:r>
              <a:rPr lang="it-IT" baseline="0" dirty="0"/>
              <a:t> the «zero of the </a:t>
            </a:r>
            <a:r>
              <a:rPr lang="it-IT" baseline="0" dirty="0" err="1"/>
              <a:t>correlation</a:t>
            </a:r>
            <a:r>
              <a:rPr lang="it-IT" baseline="0" dirty="0"/>
              <a:t>» </a:t>
            </a:r>
            <a:r>
              <a:rPr lang="it-IT" baseline="0" dirty="0" err="1"/>
              <a:t>that</a:t>
            </a:r>
            <a:r>
              <a:rPr lang="it-IT" baseline="0" dirty="0"/>
              <a:t> separate </a:t>
            </a:r>
            <a:r>
              <a:rPr lang="it-IT" baseline="0" dirty="0" err="1"/>
              <a:t>attaction</a:t>
            </a:r>
            <a:r>
              <a:rPr lang="it-IT" baseline="0" dirty="0"/>
              <a:t> </a:t>
            </a:r>
            <a:r>
              <a:rPr lang="it-IT" baseline="0" dirty="0" err="1"/>
              <a:t>links</a:t>
            </a:r>
            <a:r>
              <a:rPr lang="it-IT" baseline="0" dirty="0"/>
              <a:t> to the repulsive </a:t>
            </a:r>
            <a:r>
              <a:rPr lang="it-IT" baseline="0" dirty="0" err="1"/>
              <a:t>ones</a:t>
            </a:r>
            <a:r>
              <a:rPr lang="it-IT" baseline="0" dirty="0"/>
              <a:t>.</a:t>
            </a:r>
          </a:p>
          <a:p>
            <a:r>
              <a:rPr lang="it-IT" baseline="0" dirty="0"/>
              <a:t>So, </a:t>
            </a:r>
            <a:r>
              <a:rPr lang="it-IT" baseline="0" dirty="0" err="1"/>
              <a:t>we</a:t>
            </a:r>
            <a:r>
              <a:rPr lang="it-IT" baseline="0" dirty="0"/>
              <a:t> </a:t>
            </a:r>
            <a:r>
              <a:rPr lang="it-IT" baseline="0" dirty="0" err="1"/>
              <a:t>want</a:t>
            </a:r>
            <a:r>
              <a:rPr lang="it-IT" baseline="0" dirty="0"/>
              <a:t> in </a:t>
            </a:r>
            <a:r>
              <a:rPr lang="it-IT" baseline="0" dirty="0" err="1"/>
              <a:t>our</a:t>
            </a:r>
            <a:r>
              <a:rPr lang="it-IT" baseline="0" dirty="0"/>
              <a:t> </a:t>
            </a:r>
            <a:r>
              <a:rPr lang="it-IT" baseline="0" dirty="0" err="1"/>
              <a:t>affinity</a:t>
            </a:r>
            <a:r>
              <a:rPr lang="it-IT" baseline="0" dirty="0"/>
              <a:t> </a:t>
            </a:r>
            <a:r>
              <a:rPr lang="it-IT" baseline="0" dirty="0" err="1"/>
              <a:t>matrix</a:t>
            </a:r>
            <a:r>
              <a:rPr lang="it-IT" baseline="0" dirty="0"/>
              <a:t> </a:t>
            </a:r>
            <a:r>
              <a:rPr lang="it-IT" baseline="0" dirty="0" err="1"/>
              <a:t>that</a:t>
            </a:r>
            <a:r>
              <a:rPr lang="it-IT" baseline="0" dirty="0"/>
              <a:t> for </a:t>
            </a:r>
            <a:r>
              <a:rPr lang="it-IT" baseline="0" dirty="0" err="1"/>
              <a:t>values</a:t>
            </a:r>
            <a:r>
              <a:rPr lang="it-IT" baseline="0" dirty="0"/>
              <a:t> </a:t>
            </a:r>
            <a:r>
              <a:rPr lang="it-IT" baseline="0" dirty="0" err="1"/>
              <a:t>greather</a:t>
            </a:r>
            <a:r>
              <a:rPr lang="it-IT" baseline="0" dirty="0"/>
              <a:t> </a:t>
            </a:r>
            <a:r>
              <a:rPr lang="it-IT" baseline="0" dirty="0" err="1"/>
              <a:t>than</a:t>
            </a:r>
            <a:r>
              <a:rPr lang="it-IT" baseline="0" dirty="0"/>
              <a:t> zero the images are </a:t>
            </a:r>
            <a:r>
              <a:rPr lang="it-IT" baseline="0" dirty="0" err="1"/>
              <a:t>likely</a:t>
            </a:r>
            <a:r>
              <a:rPr lang="it-IT" baseline="0" dirty="0"/>
              <a:t> </a:t>
            </a:r>
            <a:r>
              <a:rPr lang="it-IT" baseline="0" dirty="0" err="1"/>
              <a:t>coming</a:t>
            </a:r>
            <a:r>
              <a:rPr lang="it-IT" baseline="0" dirty="0"/>
              <a:t> from the </a:t>
            </a:r>
            <a:r>
              <a:rPr lang="it-IT" baseline="0" dirty="0" err="1"/>
              <a:t>same</a:t>
            </a:r>
            <a:r>
              <a:rPr lang="it-IT" baseline="0" dirty="0"/>
              <a:t> </a:t>
            </a:r>
            <a:r>
              <a:rPr lang="it-IT" baseline="0" dirty="0" err="1"/>
              <a:t>device</a:t>
            </a:r>
            <a:r>
              <a:rPr lang="it-IT" baseline="0" dirty="0"/>
              <a:t>. </a:t>
            </a:r>
          </a:p>
          <a:p>
            <a:r>
              <a:rPr lang="it-IT" baseline="0" dirty="0" err="1"/>
              <a:t>What</a:t>
            </a:r>
            <a:r>
              <a:rPr lang="it-IT" baseline="0" dirty="0"/>
              <a:t> </a:t>
            </a:r>
            <a:r>
              <a:rPr lang="it-IT" baseline="0" dirty="0" err="1"/>
              <a:t>we</a:t>
            </a:r>
            <a:r>
              <a:rPr lang="it-IT" baseline="0" dirty="0"/>
              <a:t> do </a:t>
            </a:r>
            <a:r>
              <a:rPr lang="it-IT" baseline="0" dirty="0" err="1"/>
              <a:t>is</a:t>
            </a:r>
            <a:r>
              <a:rPr lang="it-IT" baseline="0" dirty="0"/>
              <a:t> to </a:t>
            </a:r>
            <a:r>
              <a:rPr lang="it-IT" baseline="0" dirty="0" err="1"/>
              <a:t>translate</a:t>
            </a:r>
            <a:r>
              <a:rPr lang="it-IT" baseline="0" dirty="0"/>
              <a:t> </a:t>
            </a:r>
            <a:r>
              <a:rPr lang="it-IT" baseline="0" dirty="0" err="1"/>
              <a:t>all</a:t>
            </a:r>
            <a:r>
              <a:rPr lang="it-IT" baseline="0" dirty="0"/>
              <a:t> </a:t>
            </a:r>
            <a:r>
              <a:rPr lang="it-IT" baseline="0" dirty="0" err="1"/>
              <a:t>weights</a:t>
            </a:r>
            <a:r>
              <a:rPr lang="it-IT" baseline="0" dirty="0"/>
              <a:t> by the </a:t>
            </a:r>
            <a:r>
              <a:rPr lang="it-IT" baseline="0" dirty="0" err="1"/>
              <a:t>factor</a:t>
            </a:r>
            <a:r>
              <a:rPr lang="it-IT" baseline="0" dirty="0"/>
              <a:t> </a:t>
            </a:r>
            <a:r>
              <a:rPr lang="it-IT" baseline="0" dirty="0" err="1"/>
              <a:t>alpha</a:t>
            </a:r>
            <a:r>
              <a:rPr lang="it-IT" baseline="0" dirty="0"/>
              <a:t>. In </a:t>
            </a:r>
            <a:r>
              <a:rPr lang="it-IT" baseline="0" dirty="0" err="1"/>
              <a:t>this</a:t>
            </a:r>
            <a:r>
              <a:rPr lang="it-IT" baseline="0" dirty="0"/>
              <a:t> way the </a:t>
            </a:r>
            <a:r>
              <a:rPr lang="it-IT" baseline="0" dirty="0" err="1"/>
              <a:t>distribution</a:t>
            </a:r>
            <a:r>
              <a:rPr lang="it-IT" baseline="0" dirty="0"/>
              <a:t> of cross-camera </a:t>
            </a:r>
            <a:r>
              <a:rPr lang="it-IT" baseline="0" dirty="0" err="1"/>
              <a:t>is</a:t>
            </a:r>
            <a:r>
              <a:rPr lang="it-IT" baseline="0" dirty="0"/>
              <a:t> </a:t>
            </a:r>
            <a:r>
              <a:rPr lang="it-IT" baseline="0" dirty="0" err="1"/>
              <a:t>almost</a:t>
            </a:r>
            <a:r>
              <a:rPr lang="it-IT" baseline="0" dirty="0"/>
              <a:t> </a:t>
            </a:r>
            <a:r>
              <a:rPr lang="it-IT" baseline="0" dirty="0" err="1"/>
              <a:t>all</a:t>
            </a:r>
            <a:r>
              <a:rPr lang="it-IT" baseline="0" dirty="0"/>
              <a:t> under the zero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89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171984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Keeping</a:t>
            </a:r>
            <a:r>
              <a:rPr lang="it-IT" dirty="0"/>
              <a:t> in </a:t>
            </a:r>
            <a:r>
              <a:rPr lang="it-IT" dirty="0" err="1"/>
              <a:t>mind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will</a:t>
            </a:r>
            <a:r>
              <a:rPr lang="it-IT" dirty="0"/>
              <a:t> </a:t>
            </a:r>
            <a:r>
              <a:rPr lang="it-IT" dirty="0" err="1"/>
              <a:t>perform</a:t>
            </a:r>
            <a:r>
              <a:rPr lang="it-IT" dirty="0"/>
              <a:t> a </a:t>
            </a:r>
            <a:r>
              <a:rPr lang="it-IT" dirty="0" err="1"/>
              <a:t>refinement</a:t>
            </a:r>
            <a:r>
              <a:rPr lang="it-IT" dirty="0"/>
              <a:t> </a:t>
            </a:r>
            <a:r>
              <a:rPr lang="it-IT" dirty="0" err="1"/>
              <a:t>step</a:t>
            </a:r>
            <a:r>
              <a:rPr lang="it-IT" dirty="0"/>
              <a:t>,</a:t>
            </a:r>
            <a:r>
              <a:rPr lang="it-IT" baseline="0" dirty="0"/>
              <a:t> </a:t>
            </a:r>
            <a:r>
              <a:rPr lang="it-IT" baseline="0" dirty="0" err="1"/>
              <a:t>we</a:t>
            </a:r>
            <a:r>
              <a:rPr lang="it-IT" baseline="0" dirty="0"/>
              <a:t> </a:t>
            </a:r>
            <a:r>
              <a:rPr lang="it-IT" baseline="0" dirty="0" err="1"/>
              <a:t>don’t</a:t>
            </a:r>
            <a:r>
              <a:rPr lang="it-IT" baseline="0" dirty="0"/>
              <a:t> </a:t>
            </a:r>
            <a:r>
              <a:rPr lang="it-IT" baseline="0" dirty="0" err="1"/>
              <a:t>choose</a:t>
            </a:r>
            <a:r>
              <a:rPr lang="it-IT" baseline="0" dirty="0"/>
              <a:t> the </a:t>
            </a:r>
            <a:r>
              <a:rPr lang="it-IT" baseline="0" dirty="0" err="1"/>
              <a:t>alpha</a:t>
            </a:r>
            <a:r>
              <a:rPr lang="it-IT" baseline="0" dirty="0"/>
              <a:t> </a:t>
            </a:r>
            <a:r>
              <a:rPr lang="it-IT" baseline="0" dirty="0" err="1"/>
              <a:t>that</a:t>
            </a:r>
            <a:r>
              <a:rPr lang="it-IT" baseline="0" dirty="0"/>
              <a:t> </a:t>
            </a:r>
            <a:r>
              <a:rPr lang="it-IT" baseline="0" dirty="0" err="1"/>
              <a:t>gives</a:t>
            </a:r>
            <a:r>
              <a:rPr lang="it-IT" baseline="0" dirty="0"/>
              <a:t> the best performance on the training set </a:t>
            </a:r>
            <a:r>
              <a:rPr lang="it-IT" baseline="0" dirty="0" err="1"/>
              <a:t>but</a:t>
            </a:r>
            <a:r>
              <a:rPr lang="it-IT" baseline="0" dirty="0"/>
              <a:t> </a:t>
            </a:r>
            <a:r>
              <a:rPr lang="it-IT" baseline="0" dirty="0" err="1"/>
              <a:t>we</a:t>
            </a:r>
            <a:r>
              <a:rPr lang="it-IT" baseline="0" dirty="0"/>
              <a:t> set a </a:t>
            </a:r>
            <a:r>
              <a:rPr lang="it-IT" baseline="0" dirty="0" err="1"/>
              <a:t>higher</a:t>
            </a:r>
            <a:r>
              <a:rPr lang="it-IT" baseline="0" dirty="0"/>
              <a:t> </a:t>
            </a:r>
            <a:r>
              <a:rPr lang="it-IT" baseline="0" dirty="0" err="1"/>
              <a:t>alpha</a:t>
            </a:r>
            <a:r>
              <a:rPr lang="it-IT" baseline="0" dirty="0"/>
              <a:t>, so the </a:t>
            </a:r>
            <a:r>
              <a:rPr lang="it-IT" baseline="0" dirty="0" err="1"/>
              <a:t>result</a:t>
            </a:r>
            <a:r>
              <a:rPr lang="it-IT" baseline="0" dirty="0"/>
              <a:t> </a:t>
            </a:r>
            <a:r>
              <a:rPr lang="it-IT" baseline="0" dirty="0" err="1"/>
              <a:t>is</a:t>
            </a:r>
            <a:r>
              <a:rPr lang="it-IT" baseline="0" dirty="0"/>
              <a:t> an over-</a:t>
            </a:r>
            <a:r>
              <a:rPr lang="it-IT" baseline="0" dirty="0" err="1"/>
              <a:t>partitioned</a:t>
            </a:r>
            <a:r>
              <a:rPr lang="it-IT" baseline="0" dirty="0"/>
              <a:t> </a:t>
            </a:r>
            <a:r>
              <a:rPr lang="it-IT" baseline="0" dirty="0" err="1"/>
              <a:t>clustering</a:t>
            </a:r>
            <a:r>
              <a:rPr lang="it-IT" baseline="0" dirty="0"/>
              <a:t>, with high </a:t>
            </a:r>
            <a:r>
              <a:rPr lang="it-IT" baseline="0" dirty="0" err="1"/>
              <a:t>reliable</a:t>
            </a:r>
            <a:r>
              <a:rPr lang="it-IT" baseline="0" dirty="0"/>
              <a:t> cluster.</a:t>
            </a:r>
          </a:p>
          <a:p>
            <a:r>
              <a:rPr lang="it-IT" baseline="0" dirty="0" err="1"/>
              <a:t>This</a:t>
            </a:r>
            <a:r>
              <a:rPr lang="it-IT" baseline="0" dirty="0"/>
              <a:t> </a:t>
            </a:r>
            <a:r>
              <a:rPr lang="it-IT" baseline="0" dirty="0" err="1"/>
              <a:t>gives</a:t>
            </a:r>
            <a:r>
              <a:rPr lang="it-IT" baseline="0" dirty="0"/>
              <a:t> </a:t>
            </a:r>
            <a:r>
              <a:rPr lang="it-IT" baseline="0" dirty="0" err="1"/>
              <a:t>us</a:t>
            </a:r>
            <a:r>
              <a:rPr lang="it-IT" baseline="0" dirty="0"/>
              <a:t> the </a:t>
            </a:r>
            <a:r>
              <a:rPr lang="it-IT" baseline="0" dirty="0" err="1"/>
              <a:t>opportunity</a:t>
            </a:r>
            <a:r>
              <a:rPr lang="it-IT" baseline="0" dirty="0"/>
              <a:t> to estimate </a:t>
            </a:r>
            <a:r>
              <a:rPr lang="it-IT" baseline="0" dirty="0" err="1"/>
              <a:t>reliable</a:t>
            </a:r>
            <a:r>
              <a:rPr lang="it-IT" baseline="0" dirty="0"/>
              <a:t> PRNU.</a:t>
            </a:r>
          </a:p>
          <a:p>
            <a:pPr lvl="0"/>
            <a:r>
              <a:rPr lang="en-US" sz="1200" noProof="0" dirty="0"/>
              <a:t>The refinement step tries to </a:t>
            </a:r>
            <a:r>
              <a:rPr lang="en-US" sz="1200" b="1" i="1" noProof="0" dirty="0"/>
              <a:t>merge small clusters in bigger ones</a:t>
            </a:r>
            <a:r>
              <a:rPr lang="en-US" sz="1200" noProof="0" dirty="0"/>
              <a:t>, based on majority voting</a:t>
            </a:r>
            <a:r>
              <a:rPr lang="en-US" sz="1200" baseline="0" noProof="0" dirty="0"/>
              <a:t> algorithm.</a:t>
            </a:r>
          </a:p>
          <a:p>
            <a:pPr lvl="0"/>
            <a:endParaRPr lang="en-US" sz="1200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90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885793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Let’s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baseline="0" dirty="0"/>
              <a:t> a look on the </a:t>
            </a:r>
            <a:r>
              <a:rPr lang="it-IT" baseline="0" dirty="0" err="1"/>
              <a:t>refinement</a:t>
            </a:r>
            <a:r>
              <a:rPr lang="it-IT" baseline="0" dirty="0"/>
              <a:t> </a:t>
            </a:r>
            <a:r>
              <a:rPr lang="it-IT" baseline="0" dirty="0" err="1"/>
              <a:t>step</a:t>
            </a:r>
            <a:r>
              <a:rPr lang="it-IT" baseline="0" dirty="0"/>
              <a:t>. Here </a:t>
            </a:r>
            <a:r>
              <a:rPr lang="it-IT" baseline="0" dirty="0" err="1"/>
              <a:t>there</a:t>
            </a:r>
            <a:r>
              <a:rPr lang="it-IT" baseline="0" dirty="0"/>
              <a:t> are high </a:t>
            </a:r>
            <a:r>
              <a:rPr lang="it-IT" baseline="0" dirty="0" err="1"/>
              <a:t>purity</a:t>
            </a:r>
            <a:r>
              <a:rPr lang="it-IT" baseline="0" dirty="0"/>
              <a:t> clusters </a:t>
            </a:r>
            <a:r>
              <a:rPr lang="it-IT" baseline="0" dirty="0" err="1"/>
              <a:t>after</a:t>
            </a:r>
            <a:r>
              <a:rPr lang="it-IT" baseline="0" dirty="0"/>
              <a:t> the </a:t>
            </a:r>
            <a:r>
              <a:rPr lang="it-IT" baseline="0" dirty="0" err="1"/>
              <a:t>Correlation</a:t>
            </a:r>
            <a:r>
              <a:rPr lang="it-IT" baseline="0" dirty="0"/>
              <a:t> Clustering </a:t>
            </a:r>
            <a:r>
              <a:rPr lang="it-IT" baseline="0" dirty="0" err="1"/>
              <a:t>step</a:t>
            </a:r>
            <a:endParaRPr lang="it-IT" baseline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91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128003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At </a:t>
            </a:r>
            <a:r>
              <a:rPr lang="it-IT" dirty="0" err="1"/>
              <a:t>each</a:t>
            </a:r>
            <a:r>
              <a:rPr lang="it-IT" dirty="0"/>
              <a:t> </a:t>
            </a:r>
            <a:r>
              <a:rPr lang="it-IT" dirty="0" err="1"/>
              <a:t>itearation</a:t>
            </a:r>
            <a:r>
              <a:rPr lang="it-IT" baseline="0" dirty="0"/>
              <a:t> </a:t>
            </a:r>
            <a:r>
              <a:rPr lang="it-IT" baseline="0" dirty="0" err="1"/>
              <a:t>we</a:t>
            </a:r>
            <a:r>
              <a:rPr lang="it-IT" baseline="0" dirty="0"/>
              <a:t> </a:t>
            </a:r>
            <a:r>
              <a:rPr lang="it-IT" baseline="0" dirty="0" err="1"/>
              <a:t>separete</a:t>
            </a:r>
            <a:r>
              <a:rPr lang="it-IT" baseline="0" dirty="0"/>
              <a:t> «large&gt; and &lt;small&gt; cluster. At first </a:t>
            </a:r>
            <a:r>
              <a:rPr lang="it-IT" baseline="0" dirty="0" err="1"/>
              <a:t>step</a:t>
            </a:r>
            <a:r>
              <a:rPr lang="it-IT" baseline="0" dirty="0"/>
              <a:t> </a:t>
            </a:r>
            <a:r>
              <a:rPr lang="it-IT" baseline="0" dirty="0" err="1"/>
              <a:t>we</a:t>
            </a:r>
            <a:r>
              <a:rPr lang="it-IT" baseline="0" dirty="0"/>
              <a:t> </a:t>
            </a:r>
            <a:r>
              <a:rPr lang="it-IT" baseline="0" dirty="0" err="1"/>
              <a:t>consider</a:t>
            </a:r>
            <a:r>
              <a:rPr lang="it-IT" baseline="0" dirty="0"/>
              <a:t> </a:t>
            </a:r>
            <a:r>
              <a:rPr lang="it-IT" baseline="0" dirty="0" err="1"/>
              <a:t>only</a:t>
            </a:r>
            <a:r>
              <a:rPr lang="it-IT" baseline="0" dirty="0"/>
              <a:t> singleton </a:t>
            </a:r>
            <a:r>
              <a:rPr lang="it-IT" baseline="0" dirty="0" err="1"/>
              <a:t>as</a:t>
            </a:r>
            <a:r>
              <a:rPr lang="it-IT" baseline="0" dirty="0"/>
              <a:t> </a:t>
            </a:r>
            <a:r>
              <a:rPr lang="it-IT" baseline="0"/>
              <a:t>small cluster, </a:t>
            </a:r>
            <a:r>
              <a:rPr lang="it-IT" baseline="0" dirty="0" err="1"/>
              <a:t>at</a:t>
            </a:r>
            <a:r>
              <a:rPr lang="it-IT" baseline="0" dirty="0"/>
              <a:t> the </a:t>
            </a:r>
            <a:r>
              <a:rPr lang="it-IT" baseline="0" dirty="0" err="1"/>
              <a:t>second</a:t>
            </a:r>
            <a:r>
              <a:rPr lang="it-IT" baseline="0" dirty="0"/>
              <a:t> </a:t>
            </a:r>
            <a:r>
              <a:rPr lang="it-IT" baseline="0" dirty="0" err="1"/>
              <a:t>iteration</a:t>
            </a:r>
            <a:r>
              <a:rPr lang="it-IT" baseline="0" dirty="0"/>
              <a:t> </a:t>
            </a:r>
            <a:r>
              <a:rPr lang="it-IT" baseline="0" dirty="0" err="1"/>
              <a:t>we</a:t>
            </a:r>
            <a:r>
              <a:rPr lang="it-IT" baseline="0" dirty="0"/>
              <a:t> </a:t>
            </a:r>
            <a:r>
              <a:rPr lang="it-IT" baseline="0" dirty="0" err="1"/>
              <a:t>will</a:t>
            </a:r>
            <a:r>
              <a:rPr lang="it-IT" baseline="0" dirty="0"/>
              <a:t> </a:t>
            </a:r>
            <a:r>
              <a:rPr lang="it-IT" baseline="0" dirty="0" err="1"/>
              <a:t>consider</a:t>
            </a:r>
            <a:r>
              <a:rPr lang="it-IT" baseline="0" dirty="0"/>
              <a:t> singleton and </a:t>
            </a:r>
            <a:r>
              <a:rPr lang="it-IT" baseline="0" dirty="0" err="1"/>
              <a:t>pairs</a:t>
            </a:r>
            <a:r>
              <a:rPr lang="it-IT" baseline="0" dirty="0"/>
              <a:t>…and so on.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92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683668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err="1"/>
              <a:t>We</a:t>
            </a:r>
            <a:r>
              <a:rPr lang="it-IT"/>
              <a:t> estimate the PRNU</a:t>
            </a:r>
            <a:r>
              <a:rPr lang="it-IT" baseline="0"/>
              <a:t> of large cluster. 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93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222534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Then</a:t>
            </a:r>
            <a:r>
              <a:rPr lang="it-IT" dirty="0"/>
              <a:t>,</a:t>
            </a:r>
            <a:r>
              <a:rPr lang="it-IT" baseline="0" dirty="0"/>
              <a:t> </a:t>
            </a:r>
            <a:r>
              <a:rPr lang="it-IT" baseline="0" dirty="0" err="1"/>
              <a:t>based</a:t>
            </a:r>
            <a:r>
              <a:rPr lang="it-IT" baseline="0" dirty="0"/>
              <a:t> on a </a:t>
            </a:r>
            <a:r>
              <a:rPr lang="it-IT" baseline="0" dirty="0" err="1"/>
              <a:t>threshold</a:t>
            </a:r>
            <a:r>
              <a:rPr lang="it-IT" baseline="0" dirty="0"/>
              <a:t> </a:t>
            </a:r>
            <a:r>
              <a:rPr lang="it-IT" baseline="0" dirty="0" err="1"/>
              <a:t>parameter</a:t>
            </a:r>
            <a:r>
              <a:rPr lang="it-IT" baseline="0" dirty="0"/>
              <a:t> beta </a:t>
            </a:r>
          </a:p>
          <a:p>
            <a:r>
              <a:rPr lang="it-IT" baseline="0" dirty="0" err="1"/>
              <a:t>if</a:t>
            </a:r>
            <a:r>
              <a:rPr lang="it-IT" baseline="0" dirty="0"/>
              <a:t> the </a:t>
            </a:r>
            <a:r>
              <a:rPr lang="it-IT" baseline="0" dirty="0" err="1"/>
              <a:t>majority</a:t>
            </a:r>
            <a:r>
              <a:rPr lang="it-IT" baseline="0" dirty="0"/>
              <a:t> of the images of the small cluster are </a:t>
            </a:r>
            <a:r>
              <a:rPr lang="it-IT" baseline="0" dirty="0" err="1"/>
              <a:t>enough</a:t>
            </a:r>
            <a:r>
              <a:rPr lang="it-IT" baseline="0" dirty="0"/>
              <a:t> </a:t>
            </a:r>
            <a:r>
              <a:rPr lang="it-IT" baseline="0" dirty="0" err="1"/>
              <a:t>correlated</a:t>
            </a:r>
            <a:r>
              <a:rPr lang="it-IT" baseline="0" dirty="0"/>
              <a:t> with the PRNU of </a:t>
            </a:r>
            <a:r>
              <a:rPr lang="it-IT" baseline="0" dirty="0" err="1"/>
              <a:t>one</a:t>
            </a:r>
            <a:r>
              <a:rPr lang="it-IT" baseline="0" dirty="0"/>
              <a:t> of the </a:t>
            </a:r>
            <a:r>
              <a:rPr lang="it-IT" baseline="0" dirty="0" err="1"/>
              <a:t>larger</a:t>
            </a:r>
            <a:r>
              <a:rPr lang="it-IT" baseline="0" dirty="0"/>
              <a:t> cluster, </a:t>
            </a:r>
            <a:r>
              <a:rPr lang="it-IT" baseline="0" dirty="0" err="1"/>
              <a:t>we</a:t>
            </a:r>
            <a:r>
              <a:rPr lang="it-IT" baseline="0" dirty="0"/>
              <a:t> merge </a:t>
            </a:r>
            <a:r>
              <a:rPr lang="it-IT" baseline="0" dirty="0" err="1"/>
              <a:t>them</a:t>
            </a:r>
            <a:r>
              <a:rPr lang="it-IT" baseline="0" dirty="0"/>
              <a:t>. </a:t>
            </a:r>
          </a:p>
          <a:p>
            <a:r>
              <a:rPr lang="it-IT" baseline="0" dirty="0"/>
              <a:t>Here for </a:t>
            </a:r>
            <a:r>
              <a:rPr lang="it-IT" baseline="0" dirty="0" err="1"/>
              <a:t>example</a:t>
            </a:r>
            <a:r>
              <a:rPr lang="it-IT" baseline="0" dirty="0"/>
              <a:t> </a:t>
            </a:r>
            <a:r>
              <a:rPr lang="it-IT" baseline="0" dirty="0" err="1"/>
              <a:t>we</a:t>
            </a:r>
            <a:r>
              <a:rPr lang="it-IT" baseline="0" dirty="0"/>
              <a:t> merge </a:t>
            </a:r>
            <a:r>
              <a:rPr lang="it-IT" baseline="0" dirty="0" err="1"/>
              <a:t>three</a:t>
            </a:r>
            <a:r>
              <a:rPr lang="it-IT" baseline="0" dirty="0"/>
              <a:t> singleton with </a:t>
            </a:r>
            <a:r>
              <a:rPr lang="it-IT" baseline="0" dirty="0" err="1"/>
              <a:t>three</a:t>
            </a:r>
            <a:r>
              <a:rPr lang="it-IT" baseline="0" dirty="0"/>
              <a:t> </a:t>
            </a:r>
            <a:r>
              <a:rPr lang="it-IT" baseline="0" dirty="0" err="1"/>
              <a:t>different</a:t>
            </a:r>
            <a:r>
              <a:rPr lang="it-IT" baseline="0" dirty="0"/>
              <a:t> cluster.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94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93972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 this short</a:t>
            </a:r>
            <a:r>
              <a:rPr lang="en-GB" baseline="0" dirty="0"/>
              <a:t> talk (or seminar) I will give an introduction to digital image forensics with a particular look on source identification problems. Then motivation and some scenarios will be presented.</a:t>
            </a:r>
          </a:p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501833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We</a:t>
            </a:r>
            <a:r>
              <a:rPr lang="it-IT" baseline="0" dirty="0"/>
              <a:t> </a:t>
            </a:r>
            <a:r>
              <a:rPr lang="it-IT" baseline="0" dirty="0" err="1"/>
              <a:t>will</a:t>
            </a:r>
            <a:r>
              <a:rPr lang="it-IT" baseline="0" dirty="0"/>
              <a:t> </a:t>
            </a:r>
            <a:r>
              <a:rPr lang="it-IT" baseline="0" dirty="0" err="1"/>
              <a:t>repeat</a:t>
            </a:r>
            <a:r>
              <a:rPr lang="it-IT" baseline="0" dirty="0"/>
              <a:t> </a:t>
            </a:r>
            <a:r>
              <a:rPr lang="it-IT" baseline="0" dirty="0" err="1"/>
              <a:t>step</a:t>
            </a:r>
            <a:r>
              <a:rPr lang="it-IT" baseline="0" dirty="0"/>
              <a:t> 1 to 3 </a:t>
            </a:r>
            <a:r>
              <a:rPr lang="it-IT" baseline="0" dirty="0" err="1"/>
              <a:t>until</a:t>
            </a:r>
            <a:r>
              <a:rPr lang="it-IT" baseline="0" dirty="0"/>
              <a:t> </a:t>
            </a:r>
            <a:r>
              <a:rPr lang="it-IT" baseline="0" dirty="0" err="1"/>
              <a:t>changing</a:t>
            </a:r>
            <a:r>
              <a:rPr lang="it-IT" baseline="0" dirty="0"/>
              <a:t> are made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95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8379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So </a:t>
            </a:r>
            <a:r>
              <a:rPr lang="it-IT" dirty="0" err="1"/>
              <a:t>now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go </a:t>
            </a:r>
            <a:r>
              <a:rPr lang="it-IT" dirty="0" err="1"/>
              <a:t>ahead</a:t>
            </a:r>
            <a:r>
              <a:rPr lang="it-IT" baseline="0" dirty="0"/>
              <a:t> </a:t>
            </a:r>
            <a:r>
              <a:rPr lang="it-IT" baseline="0" dirty="0" err="1"/>
              <a:t>considering</a:t>
            </a:r>
            <a:r>
              <a:rPr lang="it-IT" dirty="0"/>
              <a:t> singleton and </a:t>
            </a:r>
            <a:r>
              <a:rPr lang="it-IT" dirty="0" err="1"/>
              <a:t>paris</a:t>
            </a:r>
            <a:r>
              <a:rPr lang="it-IT" baseline="0" dirty="0"/>
              <a:t> </a:t>
            </a:r>
            <a:r>
              <a:rPr lang="it-IT" baseline="0" dirty="0" err="1"/>
              <a:t>as</a:t>
            </a:r>
            <a:r>
              <a:rPr lang="it-IT" baseline="0" dirty="0"/>
              <a:t> small clusters.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96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996317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And </a:t>
            </a:r>
            <a:r>
              <a:rPr lang="it-IT" err="1"/>
              <a:t>try</a:t>
            </a:r>
            <a:r>
              <a:rPr lang="it-IT"/>
              <a:t> to merge small cluster with </a:t>
            </a:r>
            <a:r>
              <a:rPr lang="it-IT" err="1"/>
              <a:t>one</a:t>
            </a:r>
            <a:r>
              <a:rPr lang="it-IT"/>
              <a:t> of the </a:t>
            </a:r>
            <a:r>
              <a:rPr lang="it-IT" err="1"/>
              <a:t>larger</a:t>
            </a:r>
            <a:r>
              <a:rPr lang="it-IT"/>
              <a:t> </a:t>
            </a:r>
            <a:r>
              <a:rPr lang="it-IT" err="1"/>
              <a:t>one</a:t>
            </a:r>
            <a:r>
              <a:rPr lang="it-IT"/>
              <a:t>.</a:t>
            </a:r>
          </a:p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97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107560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If no</a:t>
            </a:r>
            <a:r>
              <a:rPr lang="en-GB" baseline="0" dirty="0"/>
              <a:t> merging occurs we stop.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98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89948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So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the </a:t>
            </a:r>
            <a:r>
              <a:rPr lang="it-IT" dirty="0" err="1"/>
              <a:t>final</a:t>
            </a:r>
            <a:r>
              <a:rPr lang="it-IT" dirty="0"/>
              <a:t> </a:t>
            </a:r>
            <a:r>
              <a:rPr lang="it-IT" dirty="0" err="1"/>
              <a:t>clustering</a:t>
            </a:r>
            <a:r>
              <a:rPr lang="it-IT" dirty="0"/>
              <a:t>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99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418267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The </a:t>
            </a:r>
            <a:r>
              <a:rPr lang="it-IT" dirty="0" err="1"/>
              <a:t>selection</a:t>
            </a:r>
            <a:r>
              <a:rPr lang="it-IT" baseline="0" dirty="0"/>
              <a:t> of the </a:t>
            </a:r>
            <a:r>
              <a:rPr lang="it-IT" baseline="0" dirty="0" err="1"/>
              <a:t>parameters</a:t>
            </a:r>
            <a:r>
              <a:rPr lang="it-IT" baseline="0" dirty="0"/>
              <a:t> are made on the training set.</a:t>
            </a:r>
          </a:p>
          <a:p>
            <a:r>
              <a:rPr lang="it-IT" baseline="0" dirty="0"/>
              <a:t>First </a:t>
            </a:r>
            <a:r>
              <a:rPr lang="it-IT" baseline="0" dirty="0" err="1"/>
              <a:t>we</a:t>
            </a:r>
            <a:r>
              <a:rPr lang="it-IT" baseline="0" dirty="0"/>
              <a:t> </a:t>
            </a:r>
            <a:r>
              <a:rPr lang="it-IT" baseline="0" dirty="0" err="1"/>
              <a:t>calculate</a:t>
            </a:r>
            <a:r>
              <a:rPr lang="it-IT" baseline="0" dirty="0"/>
              <a:t> the image to image </a:t>
            </a:r>
            <a:r>
              <a:rPr lang="it-IT" baseline="0" dirty="0" err="1"/>
              <a:t>correlations</a:t>
            </a:r>
            <a:r>
              <a:rPr lang="it-IT" baseline="0" dirty="0"/>
              <a:t> of </a:t>
            </a:r>
            <a:r>
              <a:rPr lang="it-IT" baseline="0" dirty="0" err="1"/>
              <a:t>noise</a:t>
            </a:r>
            <a:r>
              <a:rPr lang="it-IT" baseline="0" dirty="0"/>
              <a:t> </a:t>
            </a:r>
            <a:r>
              <a:rPr lang="it-IT" baseline="0" dirty="0" err="1"/>
              <a:t>residuals</a:t>
            </a:r>
            <a:r>
              <a:rPr lang="it-IT" baseline="0" dirty="0"/>
              <a:t>. </a:t>
            </a:r>
          </a:p>
          <a:p>
            <a:r>
              <a:rPr lang="it-IT" baseline="0" dirty="0"/>
              <a:t>And </a:t>
            </a:r>
            <a:r>
              <a:rPr lang="it-IT" baseline="0" dirty="0" err="1"/>
              <a:t>than</a:t>
            </a:r>
            <a:r>
              <a:rPr lang="it-IT" baseline="0" dirty="0"/>
              <a:t> </a:t>
            </a:r>
            <a:r>
              <a:rPr lang="it-IT" baseline="0" dirty="0" err="1"/>
              <a:t>we</a:t>
            </a:r>
            <a:r>
              <a:rPr lang="it-IT" baseline="0" dirty="0"/>
              <a:t> model the cross camera and intra camera </a:t>
            </a:r>
            <a:r>
              <a:rPr lang="it-IT" baseline="0" dirty="0" err="1"/>
              <a:t>correlations</a:t>
            </a:r>
            <a:r>
              <a:rPr lang="it-IT" baseline="0" dirty="0"/>
              <a:t> </a:t>
            </a:r>
            <a:r>
              <a:rPr lang="it-IT" baseline="0" dirty="0" err="1"/>
              <a:t>as</a:t>
            </a:r>
            <a:r>
              <a:rPr lang="it-IT" baseline="0" dirty="0"/>
              <a:t> a </a:t>
            </a:r>
            <a:r>
              <a:rPr lang="it-IT" baseline="0" dirty="0" err="1"/>
              <a:t>Gaussian</a:t>
            </a:r>
            <a:r>
              <a:rPr lang="it-IT" baseline="0" dirty="0"/>
              <a:t> </a:t>
            </a:r>
            <a:r>
              <a:rPr lang="it-IT" baseline="0" dirty="0" err="1"/>
              <a:t>distribution</a:t>
            </a:r>
            <a:r>
              <a:rPr lang="it-IT" baseline="0" dirty="0"/>
              <a:t> with </a:t>
            </a:r>
            <a:r>
              <a:rPr lang="it-IT" baseline="0" dirty="0" err="1"/>
              <a:t>given</a:t>
            </a:r>
            <a:r>
              <a:rPr lang="it-IT" baseline="0" dirty="0"/>
              <a:t> </a:t>
            </a:r>
            <a:r>
              <a:rPr lang="it-IT" baseline="0" dirty="0" err="1"/>
              <a:t>mean</a:t>
            </a:r>
            <a:r>
              <a:rPr lang="it-IT" baseline="0" dirty="0"/>
              <a:t> and standard </a:t>
            </a:r>
            <a:r>
              <a:rPr lang="it-IT" baseline="0" dirty="0" err="1"/>
              <a:t>deviation</a:t>
            </a:r>
            <a:r>
              <a:rPr lang="it-IT" baseline="0" dirty="0"/>
              <a:t> with EM </a:t>
            </a:r>
            <a:r>
              <a:rPr lang="it-IT" baseline="0" dirty="0" err="1"/>
              <a:t>algorithm</a:t>
            </a:r>
            <a:r>
              <a:rPr lang="it-IT" baseline="0" dirty="0"/>
              <a:t>.</a:t>
            </a:r>
          </a:p>
          <a:p>
            <a:endParaRPr lang="it-IT" baseline="0" dirty="0"/>
          </a:p>
          <a:p>
            <a:endParaRPr lang="it-IT" baseline="0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100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778803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Now</a:t>
            </a:r>
            <a:r>
              <a:rPr lang="en-GB" baseline="0" dirty="0"/>
              <a:t> I want to talk about the camera identification problem in general, and talk about two of my last work in blind source identification.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101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677083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Just</a:t>
            </a:r>
            <a:r>
              <a:rPr lang="en-GB" baseline="0" dirty="0"/>
              <a:t> yesterday evening I had the news that the a paper we submitted to the Transaction of Information For. And Sec. will be published, so I decided to arrange some slides for telling about this new work on blind image clustering without going deep in detail.</a:t>
            </a:r>
          </a:p>
          <a:p>
            <a:r>
              <a:rPr lang="en-GB" baseline="0" dirty="0"/>
              <a:t>The main contribution we made, is to remove the needs of parameters estimation on a training set, that is the crucial point of WIFS paper.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102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420405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aseline="0" dirty="0"/>
              <a:t>In </a:t>
            </a:r>
            <a:r>
              <a:rPr lang="it-IT" baseline="0" dirty="0" err="1"/>
              <a:t>this</a:t>
            </a:r>
            <a:r>
              <a:rPr lang="it-IT" baseline="0" dirty="0"/>
              <a:t> new </a:t>
            </a:r>
            <a:r>
              <a:rPr lang="it-IT" baseline="0" dirty="0" err="1"/>
              <a:t>algorithm</a:t>
            </a:r>
            <a:r>
              <a:rPr lang="it-IT" baseline="0" dirty="0"/>
              <a:t> </a:t>
            </a:r>
            <a:r>
              <a:rPr lang="it-IT" baseline="0" dirty="0" err="1"/>
              <a:t>we</a:t>
            </a:r>
            <a:r>
              <a:rPr lang="it-IT" baseline="0" dirty="0"/>
              <a:t> </a:t>
            </a:r>
            <a:r>
              <a:rPr lang="it-IT" baseline="0" dirty="0" err="1"/>
              <a:t>keep</a:t>
            </a:r>
            <a:r>
              <a:rPr lang="it-IT" baseline="0" dirty="0"/>
              <a:t> the </a:t>
            </a:r>
            <a:r>
              <a:rPr lang="it-IT" baseline="0" dirty="0" err="1"/>
              <a:t>paradigm</a:t>
            </a:r>
            <a:r>
              <a:rPr lang="it-IT" baseline="0" dirty="0"/>
              <a:t> of the </a:t>
            </a:r>
            <a:r>
              <a:rPr lang="it-IT" baseline="0" dirty="0" err="1"/>
              <a:t>two</a:t>
            </a:r>
            <a:r>
              <a:rPr lang="it-IT" baseline="0" dirty="0"/>
              <a:t> </a:t>
            </a:r>
            <a:r>
              <a:rPr lang="it-IT" baseline="0" dirty="0" err="1"/>
              <a:t>step</a:t>
            </a:r>
            <a:r>
              <a:rPr lang="it-IT" baseline="0" dirty="0"/>
              <a:t> </a:t>
            </a:r>
            <a:r>
              <a:rPr lang="it-IT" baseline="0" dirty="0" err="1"/>
              <a:t>clustering</a:t>
            </a:r>
            <a:r>
              <a:rPr lang="it-IT" baseline="0" dirty="0"/>
              <a:t>, </a:t>
            </a:r>
            <a:r>
              <a:rPr lang="it-IT" baseline="0" dirty="0" err="1"/>
              <a:t>but</a:t>
            </a:r>
            <a:r>
              <a:rPr lang="it-IT" baseline="0" dirty="0"/>
              <a:t> in the first </a:t>
            </a:r>
            <a:r>
              <a:rPr lang="it-IT" baseline="0" dirty="0" err="1"/>
              <a:t>now</a:t>
            </a:r>
            <a:r>
              <a:rPr lang="it-IT" baseline="0" dirty="0"/>
              <a:t> </a:t>
            </a:r>
            <a:r>
              <a:rPr lang="it-IT" baseline="0" dirty="0" err="1"/>
              <a:t>we</a:t>
            </a:r>
            <a:r>
              <a:rPr lang="it-IT" baseline="0" dirty="0"/>
              <a:t> use an ensemble </a:t>
            </a:r>
            <a:r>
              <a:rPr lang="it-IT" baseline="0" dirty="0" err="1"/>
              <a:t>clustering</a:t>
            </a:r>
            <a:r>
              <a:rPr lang="it-IT" baseline="0" dirty="0"/>
              <a:t> </a:t>
            </a:r>
            <a:r>
              <a:rPr lang="it-IT" baseline="0" dirty="0" err="1"/>
              <a:t>method</a:t>
            </a:r>
            <a:r>
              <a:rPr lang="it-IT" baseline="0" dirty="0"/>
              <a:t> and in </a:t>
            </a:r>
            <a:r>
              <a:rPr lang="it-IT" baseline="0" dirty="0" err="1"/>
              <a:t>second</a:t>
            </a:r>
            <a:r>
              <a:rPr lang="it-IT" baseline="0" dirty="0"/>
              <a:t> a </a:t>
            </a:r>
            <a:r>
              <a:rPr lang="it-IT" baseline="0" dirty="0" err="1"/>
              <a:t>bayesian</a:t>
            </a:r>
            <a:r>
              <a:rPr lang="it-IT" baseline="0" dirty="0"/>
              <a:t> cluster </a:t>
            </a:r>
            <a:r>
              <a:rPr lang="it-IT" baseline="0" dirty="0" err="1"/>
              <a:t>refinement</a:t>
            </a:r>
            <a:r>
              <a:rPr lang="it-IT" baseline="0" dirty="0"/>
              <a:t>. </a:t>
            </a:r>
            <a:r>
              <a:rPr lang="it-IT" baseline="0" dirty="0" err="1"/>
              <a:t>Both</a:t>
            </a:r>
            <a:r>
              <a:rPr lang="it-IT" baseline="0" dirty="0"/>
              <a:t> </a:t>
            </a:r>
            <a:r>
              <a:rPr lang="it-IT" baseline="0" dirty="0" err="1"/>
              <a:t>will</a:t>
            </a:r>
            <a:r>
              <a:rPr lang="it-IT" baseline="0" dirty="0"/>
              <a:t> </a:t>
            </a:r>
            <a:r>
              <a:rPr lang="it-IT" baseline="0" dirty="0" err="1"/>
              <a:t>not</a:t>
            </a:r>
            <a:r>
              <a:rPr lang="it-IT" baseline="0" dirty="0"/>
              <a:t> </a:t>
            </a:r>
            <a:r>
              <a:rPr lang="it-IT" baseline="0" dirty="0" err="1"/>
              <a:t>need</a:t>
            </a:r>
            <a:r>
              <a:rPr lang="it-IT" baseline="0" dirty="0"/>
              <a:t> </a:t>
            </a:r>
            <a:r>
              <a:rPr lang="it-IT" baseline="0" dirty="0" err="1"/>
              <a:t>any</a:t>
            </a:r>
            <a:r>
              <a:rPr lang="it-IT" baseline="0" dirty="0"/>
              <a:t> </a:t>
            </a:r>
            <a:r>
              <a:rPr lang="it-IT" baseline="0" dirty="0" err="1"/>
              <a:t>parameters</a:t>
            </a:r>
            <a:endParaRPr lang="it-IT" baseline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103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571034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aseline="0" dirty="0"/>
              <a:t>The ensemble </a:t>
            </a:r>
            <a:r>
              <a:rPr lang="it-IT" baseline="0" dirty="0" err="1"/>
              <a:t>clustering</a:t>
            </a:r>
            <a:r>
              <a:rPr lang="it-IT" baseline="0" dirty="0"/>
              <a:t> </a:t>
            </a:r>
            <a:r>
              <a:rPr lang="it-IT" baseline="0" dirty="0" err="1"/>
              <a:t>methos</a:t>
            </a:r>
            <a:r>
              <a:rPr lang="it-IT" baseline="0" dirty="0"/>
              <a:t> combine multiple base </a:t>
            </a:r>
            <a:r>
              <a:rPr lang="it-IT" baseline="0" dirty="0" err="1"/>
              <a:t>partition</a:t>
            </a:r>
            <a:r>
              <a:rPr lang="it-IT" baseline="0" dirty="0"/>
              <a:t> of a </a:t>
            </a:r>
            <a:r>
              <a:rPr lang="it-IT" baseline="0" dirty="0" err="1"/>
              <a:t>given</a:t>
            </a:r>
            <a:r>
              <a:rPr lang="it-IT" baseline="0" dirty="0"/>
              <a:t> </a:t>
            </a:r>
            <a:r>
              <a:rPr lang="it-IT" baseline="0" dirty="0" err="1"/>
              <a:t>dataset</a:t>
            </a:r>
            <a:r>
              <a:rPr lang="it-IT" baseline="0" dirty="0"/>
              <a:t> </a:t>
            </a:r>
            <a:r>
              <a:rPr lang="it-IT" baseline="0" dirty="0" err="1"/>
              <a:t>forming</a:t>
            </a:r>
            <a:r>
              <a:rPr lang="it-IT" baseline="0" dirty="0"/>
              <a:t> a single </a:t>
            </a:r>
            <a:r>
              <a:rPr lang="it-IT" baseline="0" dirty="0" err="1"/>
              <a:t>clustering</a:t>
            </a:r>
            <a:r>
              <a:rPr lang="it-IT" baseline="0" dirty="0"/>
              <a:t> of </a:t>
            </a:r>
            <a:r>
              <a:rPr lang="it-IT" baseline="0" dirty="0" err="1"/>
              <a:t>better</a:t>
            </a:r>
            <a:r>
              <a:rPr lang="it-IT" baseline="0" dirty="0"/>
              <a:t> </a:t>
            </a:r>
            <a:r>
              <a:rPr lang="it-IT" baseline="0" dirty="0" err="1"/>
              <a:t>quality</a:t>
            </a:r>
            <a:r>
              <a:rPr lang="it-IT" baseline="0" dirty="0"/>
              <a:t>.</a:t>
            </a:r>
          </a:p>
          <a:p>
            <a:r>
              <a:rPr lang="it-IT" baseline="0" dirty="0"/>
              <a:t>The base </a:t>
            </a:r>
            <a:r>
              <a:rPr lang="it-IT" baseline="0" dirty="0" err="1"/>
              <a:t>partition</a:t>
            </a:r>
            <a:r>
              <a:rPr lang="it-IT" baseline="0" dirty="0"/>
              <a:t> </a:t>
            </a:r>
            <a:r>
              <a:rPr lang="it-IT" baseline="0" dirty="0" err="1"/>
              <a:t>could</a:t>
            </a:r>
            <a:r>
              <a:rPr lang="it-IT" baseline="0" dirty="0"/>
              <a:t> come from </a:t>
            </a:r>
            <a:r>
              <a:rPr lang="it-IT" baseline="0" dirty="0" err="1"/>
              <a:t>different</a:t>
            </a:r>
            <a:r>
              <a:rPr lang="it-IT" baseline="0" dirty="0"/>
              <a:t> </a:t>
            </a:r>
            <a:r>
              <a:rPr lang="it-IT" baseline="0" dirty="0" err="1"/>
              <a:t>clustering</a:t>
            </a:r>
            <a:r>
              <a:rPr lang="it-IT" baseline="0" dirty="0"/>
              <a:t> </a:t>
            </a:r>
            <a:r>
              <a:rPr lang="it-IT" baseline="0" dirty="0" err="1"/>
              <a:t>algo</a:t>
            </a:r>
            <a:r>
              <a:rPr lang="it-IT" baseline="0" dirty="0"/>
              <a:t>, or the </a:t>
            </a:r>
            <a:r>
              <a:rPr lang="it-IT" baseline="0" dirty="0" err="1"/>
              <a:t>same</a:t>
            </a:r>
            <a:r>
              <a:rPr lang="it-IT" baseline="0" dirty="0"/>
              <a:t> </a:t>
            </a:r>
            <a:r>
              <a:rPr lang="it-IT" baseline="0" dirty="0" err="1"/>
              <a:t>algorithm</a:t>
            </a:r>
            <a:r>
              <a:rPr lang="it-IT" baseline="0" dirty="0"/>
              <a:t> with </a:t>
            </a:r>
            <a:r>
              <a:rPr lang="it-IT" baseline="0" dirty="0" err="1"/>
              <a:t>different</a:t>
            </a:r>
            <a:r>
              <a:rPr lang="it-IT" baseline="0" dirty="0"/>
              <a:t> </a:t>
            </a:r>
            <a:r>
              <a:rPr lang="it-IT" baseline="0" dirty="0" err="1"/>
              <a:t>parameter</a:t>
            </a:r>
            <a:r>
              <a:rPr lang="it-IT" baseline="0" dirty="0"/>
              <a:t> and so on…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104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81170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The source </a:t>
            </a:r>
            <a:r>
              <a:rPr lang="it-IT" dirty="0" err="1"/>
              <a:t>identification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 </a:t>
            </a:r>
            <a:r>
              <a:rPr lang="it-IT" dirty="0" err="1"/>
              <a:t>sort</a:t>
            </a:r>
            <a:r>
              <a:rPr lang="it-IT" dirty="0"/>
              <a:t> of camera </a:t>
            </a:r>
            <a:r>
              <a:rPr lang="it-IT" dirty="0" err="1"/>
              <a:t>balistics</a:t>
            </a:r>
            <a:r>
              <a:rPr lang="it-IT" dirty="0"/>
              <a:t>.</a:t>
            </a:r>
          </a:p>
          <a:p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can link a </a:t>
            </a:r>
            <a:r>
              <a:rPr lang="it-IT" dirty="0" err="1"/>
              <a:t>bullet</a:t>
            </a:r>
            <a:r>
              <a:rPr lang="it-IT" dirty="0"/>
              <a:t> to</a:t>
            </a:r>
            <a:r>
              <a:rPr lang="it-IT" baseline="0" dirty="0"/>
              <a:t> the </a:t>
            </a:r>
            <a:r>
              <a:rPr lang="it-IT" baseline="0" dirty="0" err="1"/>
              <a:t>gun</a:t>
            </a:r>
            <a:r>
              <a:rPr lang="it-IT" baseline="0" dirty="0"/>
              <a:t>, </a:t>
            </a:r>
            <a:r>
              <a:rPr lang="it-IT" baseline="0" dirty="0" err="1"/>
              <a:t>we</a:t>
            </a:r>
            <a:r>
              <a:rPr lang="it-IT" baseline="0" dirty="0"/>
              <a:t> </a:t>
            </a:r>
            <a:r>
              <a:rPr lang="it-IT" baseline="0" dirty="0" err="1"/>
              <a:t>would</a:t>
            </a:r>
            <a:r>
              <a:rPr lang="it-IT" baseline="0" dirty="0"/>
              <a:t> link an image to the </a:t>
            </a:r>
            <a:r>
              <a:rPr lang="it-IT" baseline="0" dirty="0" err="1"/>
              <a:t>guilty</a:t>
            </a:r>
            <a:r>
              <a:rPr lang="it-IT" baseline="0" dirty="0"/>
              <a:t> </a:t>
            </a:r>
            <a:r>
              <a:rPr lang="it-IT" baseline="0" dirty="0" err="1"/>
              <a:t>device</a:t>
            </a:r>
            <a:r>
              <a:rPr lang="it-IT" baseline="0" dirty="0"/>
              <a:t>. </a:t>
            </a:r>
          </a:p>
          <a:p>
            <a:r>
              <a:rPr lang="it-IT" baseline="0" dirty="0" err="1"/>
              <a:t>There</a:t>
            </a:r>
            <a:r>
              <a:rPr lang="it-IT" baseline="0" dirty="0"/>
              <a:t> are </a:t>
            </a:r>
            <a:r>
              <a:rPr lang="it-IT" baseline="0" dirty="0" err="1"/>
              <a:t>many</a:t>
            </a:r>
            <a:r>
              <a:rPr lang="it-IT" baseline="0" dirty="0"/>
              <a:t> </a:t>
            </a:r>
            <a:r>
              <a:rPr lang="it-IT" baseline="0" dirty="0" err="1"/>
              <a:t>applications</a:t>
            </a:r>
            <a:r>
              <a:rPr lang="it-IT" baseline="0" dirty="0"/>
              <a:t> </a:t>
            </a:r>
            <a:r>
              <a:rPr lang="it-IT" baseline="0" dirty="0" err="1"/>
              <a:t>scenarios</a:t>
            </a:r>
            <a:r>
              <a:rPr lang="it-IT" baseline="0" dirty="0"/>
              <a:t> </a:t>
            </a:r>
            <a:r>
              <a:rPr lang="it-IT" baseline="0" dirty="0" err="1"/>
              <a:t>where</a:t>
            </a:r>
            <a:r>
              <a:rPr lang="it-IT" baseline="0" dirty="0"/>
              <a:t> source </a:t>
            </a:r>
            <a:r>
              <a:rPr lang="it-IT" baseline="0" dirty="0" err="1"/>
              <a:t>identification</a:t>
            </a:r>
            <a:r>
              <a:rPr lang="it-IT" baseline="0" dirty="0"/>
              <a:t> </a:t>
            </a:r>
            <a:r>
              <a:rPr lang="it-IT" baseline="0" dirty="0" err="1"/>
              <a:t>is</a:t>
            </a:r>
            <a:r>
              <a:rPr lang="it-IT" baseline="0" dirty="0"/>
              <a:t> </a:t>
            </a:r>
            <a:r>
              <a:rPr lang="it-IT" baseline="0" dirty="0" err="1"/>
              <a:t>useful</a:t>
            </a:r>
            <a:r>
              <a:rPr lang="it-IT" baseline="0" dirty="0"/>
              <a:t>: </a:t>
            </a:r>
            <a:r>
              <a:rPr lang="it-IT" baseline="0" dirty="0" err="1"/>
              <a:t>child</a:t>
            </a:r>
            <a:r>
              <a:rPr lang="it-IT" baseline="0" dirty="0"/>
              <a:t> </a:t>
            </a:r>
            <a:r>
              <a:rPr lang="it-IT" baseline="0" dirty="0" err="1"/>
              <a:t>pornography</a:t>
            </a:r>
            <a:r>
              <a:rPr lang="it-IT" baseline="0" dirty="0"/>
              <a:t>, </a:t>
            </a:r>
            <a:r>
              <a:rPr lang="it-IT" baseline="0" dirty="0" err="1"/>
              <a:t>bullying</a:t>
            </a:r>
            <a:r>
              <a:rPr lang="it-IT" baseline="0" dirty="0"/>
              <a:t>, of </a:t>
            </a:r>
            <a:r>
              <a:rPr lang="it-IT" baseline="0" dirty="0" err="1"/>
              <a:t>if</a:t>
            </a:r>
            <a:r>
              <a:rPr lang="it-IT" baseline="0" dirty="0"/>
              <a:t> </a:t>
            </a:r>
            <a:r>
              <a:rPr lang="it-IT" baseline="0" dirty="0" err="1"/>
              <a:t>we</a:t>
            </a:r>
            <a:r>
              <a:rPr lang="it-IT" baseline="0" dirty="0"/>
              <a:t> </a:t>
            </a:r>
            <a:r>
              <a:rPr lang="it-IT" baseline="0" dirty="0" err="1"/>
              <a:t>want</a:t>
            </a:r>
            <a:r>
              <a:rPr lang="it-IT" baseline="0" dirty="0"/>
              <a:t> to </a:t>
            </a:r>
            <a:r>
              <a:rPr lang="it-IT" baseline="0" dirty="0" err="1"/>
              <a:t>recognize</a:t>
            </a:r>
            <a:r>
              <a:rPr lang="it-IT" baseline="0" dirty="0"/>
              <a:t> a </a:t>
            </a:r>
            <a:r>
              <a:rPr lang="it-IT" baseline="0" dirty="0" err="1"/>
              <a:t>stolen</a:t>
            </a:r>
            <a:r>
              <a:rPr lang="it-IT" baseline="0" dirty="0"/>
              <a:t> </a:t>
            </a:r>
            <a:r>
              <a:rPr lang="it-IT" baseline="0" dirty="0" err="1"/>
              <a:t>device</a:t>
            </a:r>
            <a:r>
              <a:rPr lang="it-IT" baseline="0" dirty="0"/>
              <a:t>, </a:t>
            </a:r>
            <a:r>
              <a:rPr lang="it-IT" baseline="0" dirty="0" err="1"/>
              <a:t>linking</a:t>
            </a:r>
            <a:r>
              <a:rPr lang="it-IT" baseline="0" dirty="0"/>
              <a:t> </a:t>
            </a:r>
            <a:r>
              <a:rPr lang="it-IT" baseline="0" dirty="0" err="1"/>
              <a:t>fraudolent</a:t>
            </a:r>
            <a:r>
              <a:rPr lang="it-IT" baseline="0" dirty="0"/>
              <a:t> social network account….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3319784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aseline="0" dirty="0"/>
              <a:t>In </a:t>
            </a:r>
            <a:r>
              <a:rPr lang="it-IT" baseline="0" dirty="0" err="1"/>
              <a:t>our</a:t>
            </a:r>
            <a:r>
              <a:rPr lang="it-IT" baseline="0" dirty="0"/>
              <a:t> first </a:t>
            </a:r>
            <a:r>
              <a:rPr lang="it-IT" baseline="0" dirty="0" err="1"/>
              <a:t>step</a:t>
            </a:r>
            <a:r>
              <a:rPr lang="it-IT" baseline="0" dirty="0"/>
              <a:t>, </a:t>
            </a:r>
            <a:r>
              <a:rPr lang="it-IT" baseline="0" dirty="0" err="1"/>
              <a:t>as</a:t>
            </a:r>
            <a:r>
              <a:rPr lang="it-IT" baseline="0" dirty="0"/>
              <a:t> base </a:t>
            </a:r>
            <a:r>
              <a:rPr lang="it-IT" baseline="0" dirty="0" err="1"/>
              <a:t>clustering</a:t>
            </a:r>
            <a:r>
              <a:rPr lang="it-IT" baseline="0" dirty="0"/>
              <a:t>, </a:t>
            </a:r>
            <a:r>
              <a:rPr lang="it-IT" baseline="0" dirty="0" err="1"/>
              <a:t>we</a:t>
            </a:r>
            <a:r>
              <a:rPr lang="it-IT" baseline="0" dirty="0"/>
              <a:t> </a:t>
            </a:r>
            <a:r>
              <a:rPr lang="it-IT" baseline="0" dirty="0" err="1"/>
              <a:t>performed</a:t>
            </a:r>
            <a:r>
              <a:rPr lang="it-IT" baseline="0" dirty="0"/>
              <a:t> the </a:t>
            </a:r>
            <a:r>
              <a:rPr lang="it-IT" baseline="0" dirty="0" err="1"/>
              <a:t>correlation</a:t>
            </a:r>
            <a:r>
              <a:rPr lang="it-IT" baseline="0" dirty="0"/>
              <a:t> </a:t>
            </a:r>
            <a:r>
              <a:rPr lang="it-IT" baseline="0" dirty="0" err="1"/>
              <a:t>clustering</a:t>
            </a:r>
            <a:r>
              <a:rPr lang="it-IT" baseline="0" dirty="0"/>
              <a:t> on multiple </a:t>
            </a:r>
            <a:r>
              <a:rPr lang="it-IT" baseline="0" dirty="0" err="1"/>
              <a:t>parameter</a:t>
            </a:r>
            <a:r>
              <a:rPr lang="it-IT" baseline="0" dirty="0"/>
              <a:t> </a:t>
            </a:r>
            <a:r>
              <a:rPr lang="it-IT" baseline="0" dirty="0" err="1"/>
              <a:t>alpha</a:t>
            </a:r>
            <a:r>
              <a:rPr lang="it-IT" baseline="0" dirty="0"/>
              <a:t>. Here </a:t>
            </a:r>
            <a:r>
              <a:rPr lang="it-IT" baseline="0" dirty="0" err="1"/>
              <a:t>alpha</a:t>
            </a:r>
            <a:r>
              <a:rPr lang="it-IT" baseline="0" dirty="0"/>
              <a:t> </a:t>
            </a:r>
            <a:r>
              <a:rPr lang="it-IT" baseline="0" dirty="0" err="1"/>
              <a:t>is</a:t>
            </a:r>
            <a:r>
              <a:rPr lang="it-IT" baseline="0" dirty="0"/>
              <a:t> </a:t>
            </a:r>
            <a:r>
              <a:rPr lang="it-IT" baseline="0" dirty="0" err="1"/>
              <a:t>choosen</a:t>
            </a:r>
            <a:r>
              <a:rPr lang="it-IT" baseline="0" dirty="0"/>
              <a:t> from </a:t>
            </a:r>
            <a:r>
              <a:rPr lang="it-IT" baseline="0" dirty="0" err="1"/>
              <a:t>affinity</a:t>
            </a:r>
            <a:r>
              <a:rPr lang="it-IT" baseline="0" dirty="0"/>
              <a:t> </a:t>
            </a:r>
            <a:r>
              <a:rPr lang="it-IT" baseline="0" dirty="0" err="1"/>
              <a:t>matrix</a:t>
            </a:r>
            <a:r>
              <a:rPr lang="it-IT" baseline="0" dirty="0"/>
              <a:t> </a:t>
            </a:r>
            <a:r>
              <a:rPr lang="it-IT" baseline="0" dirty="0" err="1"/>
              <a:t>distribution</a:t>
            </a:r>
            <a:r>
              <a:rPr lang="it-IT" baseline="0" dirty="0"/>
              <a:t> </a:t>
            </a:r>
            <a:r>
              <a:rPr lang="it-IT" baseline="0" dirty="0" err="1"/>
              <a:t>itself</a:t>
            </a:r>
            <a:r>
              <a:rPr lang="it-IT" baseline="0" dirty="0"/>
              <a:t>. </a:t>
            </a:r>
          </a:p>
          <a:p>
            <a:r>
              <a:rPr lang="it-IT" baseline="0" dirty="0" err="1"/>
              <a:t>As</a:t>
            </a:r>
            <a:r>
              <a:rPr lang="it-IT" baseline="0" dirty="0"/>
              <a:t> ensemble </a:t>
            </a:r>
            <a:r>
              <a:rPr lang="it-IT" baseline="0" dirty="0" err="1"/>
              <a:t>clustering</a:t>
            </a:r>
            <a:r>
              <a:rPr lang="it-IT" baseline="0" dirty="0"/>
              <a:t> </a:t>
            </a:r>
            <a:r>
              <a:rPr lang="it-IT" baseline="0" dirty="0" err="1"/>
              <a:t>we</a:t>
            </a:r>
            <a:r>
              <a:rPr lang="it-IT" baseline="0" dirty="0"/>
              <a:t> </a:t>
            </a:r>
            <a:r>
              <a:rPr lang="it-IT" baseline="0" dirty="0" err="1"/>
              <a:t>used</a:t>
            </a:r>
            <a:r>
              <a:rPr lang="it-IT" baseline="0" dirty="0"/>
              <a:t> the </a:t>
            </a:r>
            <a:r>
              <a:rPr lang="it-IT" baseline="0" dirty="0" err="1"/>
              <a:t>Weighted</a:t>
            </a:r>
            <a:r>
              <a:rPr lang="it-IT" baseline="0" dirty="0"/>
              <a:t> </a:t>
            </a:r>
            <a:r>
              <a:rPr lang="it-IT" baseline="0" dirty="0" err="1"/>
              <a:t>evidence</a:t>
            </a:r>
            <a:r>
              <a:rPr lang="it-IT" baseline="0" dirty="0"/>
              <a:t> </a:t>
            </a:r>
            <a:r>
              <a:rPr lang="it-IT" baseline="0" dirty="0" err="1"/>
              <a:t>accumulation</a:t>
            </a:r>
            <a:r>
              <a:rPr lang="it-IT" baseline="0" dirty="0"/>
              <a:t> </a:t>
            </a:r>
            <a:r>
              <a:rPr lang="it-IT" baseline="0" dirty="0" err="1"/>
              <a:t>clustering</a:t>
            </a:r>
            <a:r>
              <a:rPr lang="it-IT" baseline="0" dirty="0"/>
              <a:t>. </a:t>
            </a:r>
            <a:r>
              <a:rPr lang="it-IT" baseline="0" dirty="0" err="1"/>
              <a:t>Since</a:t>
            </a:r>
            <a:r>
              <a:rPr lang="it-IT" baseline="0" dirty="0"/>
              <a:t> the </a:t>
            </a:r>
            <a:r>
              <a:rPr lang="it-IT" baseline="0" dirty="0" err="1"/>
              <a:t>number</a:t>
            </a:r>
            <a:r>
              <a:rPr lang="it-IT" baseline="0" dirty="0"/>
              <a:t> of </a:t>
            </a:r>
            <a:r>
              <a:rPr lang="it-IT" baseline="0" dirty="0" err="1"/>
              <a:t>true</a:t>
            </a:r>
            <a:r>
              <a:rPr lang="it-IT" baseline="0" dirty="0"/>
              <a:t> clusters </a:t>
            </a:r>
            <a:r>
              <a:rPr lang="it-IT" baseline="0" dirty="0" err="1"/>
              <a:t>is</a:t>
            </a:r>
            <a:r>
              <a:rPr lang="it-IT" baseline="0" dirty="0"/>
              <a:t> </a:t>
            </a:r>
            <a:r>
              <a:rPr lang="it-IT" baseline="0" dirty="0" err="1"/>
              <a:t>needed</a:t>
            </a:r>
            <a:r>
              <a:rPr lang="it-IT" baseline="0" dirty="0"/>
              <a:t>, and </a:t>
            </a:r>
            <a:r>
              <a:rPr lang="it-IT" baseline="0" dirty="0" err="1"/>
              <a:t>we</a:t>
            </a:r>
            <a:r>
              <a:rPr lang="it-IT" baseline="0" dirty="0"/>
              <a:t> </a:t>
            </a:r>
            <a:r>
              <a:rPr lang="it-IT" baseline="0" dirty="0" err="1"/>
              <a:t>haven’t</a:t>
            </a:r>
            <a:r>
              <a:rPr lang="it-IT" baseline="0" dirty="0"/>
              <a:t> </a:t>
            </a:r>
            <a:r>
              <a:rPr lang="it-IT" baseline="0" dirty="0" err="1"/>
              <a:t>this</a:t>
            </a:r>
            <a:r>
              <a:rPr lang="it-IT" baseline="0" dirty="0"/>
              <a:t> information, </a:t>
            </a:r>
            <a:r>
              <a:rPr lang="it-IT" baseline="0" dirty="0" err="1"/>
              <a:t>we</a:t>
            </a:r>
            <a:r>
              <a:rPr lang="it-IT" baseline="0" dirty="0"/>
              <a:t> </a:t>
            </a:r>
            <a:r>
              <a:rPr lang="it-IT" baseline="0" dirty="0" err="1"/>
              <a:t>proposed</a:t>
            </a:r>
            <a:r>
              <a:rPr lang="it-IT" baseline="0" dirty="0"/>
              <a:t> an </a:t>
            </a:r>
            <a:r>
              <a:rPr lang="it-IT" baseline="0" dirty="0" err="1"/>
              <a:t>algorithm</a:t>
            </a:r>
            <a:r>
              <a:rPr lang="it-IT" baseline="0" dirty="0"/>
              <a:t> for estimate a conservative </a:t>
            </a:r>
            <a:r>
              <a:rPr lang="it-IT" baseline="0" dirty="0" err="1"/>
              <a:t>number</a:t>
            </a:r>
            <a:r>
              <a:rPr lang="it-IT" baseline="0" dirty="0"/>
              <a:t> of clusters k*.</a:t>
            </a:r>
          </a:p>
          <a:p>
            <a:endParaRPr lang="it-IT" baseline="0" dirty="0"/>
          </a:p>
          <a:p>
            <a:r>
              <a:rPr lang="it-IT" baseline="0" dirty="0"/>
              <a:t>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105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1748795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After the first step, we have again a refinement step. But</a:t>
            </a:r>
            <a:r>
              <a:rPr lang="en-GB" baseline="0" dirty="0"/>
              <a:t> here we rely on in-camera and cross-camera distribution calculation and ML method for eliminating the need of the parameter.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106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361109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Finally we</a:t>
            </a:r>
            <a:r>
              <a:rPr lang="en-GB" baseline="0" dirty="0"/>
              <a:t> show some results on Dresden dataset, both on original images that images uploaded and then downloaded from Facebook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107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823406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performance</a:t>
            </a:r>
            <a:r>
              <a:rPr lang="en-GB" baseline="0" dirty="0"/>
              <a:t> in term of ARI are higher of the </a:t>
            </a:r>
            <a:r>
              <a:rPr lang="en-GB" baseline="0" dirty="0" err="1"/>
              <a:t>SoA</a:t>
            </a:r>
            <a:r>
              <a:rPr lang="en-GB" baseline="0" dirty="0"/>
              <a:t> method, both on the original images,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108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2228807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Then on </a:t>
            </a:r>
            <a:r>
              <a:rPr lang="en-GB" dirty="0" err="1"/>
              <a:t>facebook</a:t>
            </a:r>
            <a:r>
              <a:rPr lang="en-GB" dirty="0"/>
              <a:t> images. Is worth to say</a:t>
            </a:r>
            <a:r>
              <a:rPr lang="en-GB" baseline="0" dirty="0"/>
              <a:t> that all the other method, despite the one proposed by </a:t>
            </a:r>
            <a:r>
              <a:rPr lang="en-GB" baseline="0" dirty="0" err="1"/>
              <a:t>Fahmy</a:t>
            </a:r>
            <a:r>
              <a:rPr lang="en-GB" baseline="0" dirty="0"/>
              <a:t>, needs a training set for estimating the parameters.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109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7098904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</a:t>
            </a:r>
            <a:r>
              <a:rPr lang="it-IT" baseline="0" dirty="0"/>
              <a:t> </a:t>
            </a:r>
            <a:r>
              <a:rPr lang="it-IT" baseline="0" dirty="0" err="1"/>
              <a:t>blind</a:t>
            </a:r>
            <a:r>
              <a:rPr lang="it-IT" baseline="0" dirty="0"/>
              <a:t> PRNU-</a:t>
            </a:r>
            <a:r>
              <a:rPr lang="it-IT" baseline="0" dirty="0" err="1"/>
              <a:t>based</a:t>
            </a:r>
            <a:r>
              <a:rPr lang="it-IT" baseline="0" dirty="0"/>
              <a:t> image </a:t>
            </a:r>
            <a:r>
              <a:rPr lang="it-IT" baseline="0" dirty="0" err="1"/>
              <a:t>clustering</a:t>
            </a:r>
            <a:r>
              <a:rPr lang="it-IT" baseline="0" dirty="0"/>
              <a:t> </a:t>
            </a:r>
            <a:r>
              <a:rPr lang="it-IT" baseline="0" dirty="0" err="1"/>
              <a:t>could</a:t>
            </a:r>
            <a:r>
              <a:rPr lang="it-IT" baseline="0" dirty="0"/>
              <a:t> be </a:t>
            </a:r>
            <a:r>
              <a:rPr lang="it-IT" baseline="0" dirty="0" err="1"/>
              <a:t>used</a:t>
            </a:r>
            <a:r>
              <a:rPr lang="it-IT" baseline="0" dirty="0"/>
              <a:t> in a </a:t>
            </a:r>
            <a:r>
              <a:rPr lang="it-IT" baseline="0" dirty="0" err="1"/>
              <a:t>forgery</a:t>
            </a:r>
            <a:r>
              <a:rPr lang="it-IT" baseline="0" dirty="0"/>
              <a:t> </a:t>
            </a:r>
            <a:r>
              <a:rPr lang="it-IT" baseline="0" dirty="0" err="1"/>
              <a:t>localization</a:t>
            </a:r>
            <a:r>
              <a:rPr lang="it-IT" baseline="0" dirty="0"/>
              <a:t> </a:t>
            </a:r>
            <a:r>
              <a:rPr lang="it-IT" baseline="0" dirty="0" err="1"/>
              <a:t>framework</a:t>
            </a:r>
            <a:r>
              <a:rPr lang="it-IT" baseline="0" dirty="0"/>
              <a:t>. In the </a:t>
            </a:r>
            <a:r>
              <a:rPr lang="it-IT" baseline="0" dirty="0" err="1"/>
              <a:t>framework</a:t>
            </a:r>
            <a:r>
              <a:rPr lang="it-IT" baseline="0" dirty="0"/>
              <a:t> the image </a:t>
            </a:r>
            <a:r>
              <a:rPr lang="it-IT" baseline="0" dirty="0" err="1"/>
              <a:t>dataset</a:t>
            </a:r>
            <a:r>
              <a:rPr lang="it-IT" baseline="0" dirty="0"/>
              <a:t> </a:t>
            </a:r>
            <a:r>
              <a:rPr lang="it-IT" baseline="0" dirty="0" err="1"/>
              <a:t>is</a:t>
            </a:r>
            <a:r>
              <a:rPr lang="it-IT" baseline="0" dirty="0"/>
              <a:t> first </a:t>
            </a:r>
            <a:r>
              <a:rPr lang="it-IT" baseline="0" dirty="0" err="1"/>
              <a:t>clustered</a:t>
            </a:r>
            <a:r>
              <a:rPr lang="it-IT" baseline="0" dirty="0"/>
              <a:t> </a:t>
            </a:r>
            <a:r>
              <a:rPr lang="it-IT" baseline="0" dirty="0" err="1"/>
              <a:t>using</a:t>
            </a:r>
            <a:r>
              <a:rPr lang="it-IT" baseline="0" dirty="0"/>
              <a:t> a PRNU-</a:t>
            </a:r>
            <a:r>
              <a:rPr lang="it-IT" baseline="0" dirty="0" err="1"/>
              <a:t>based</a:t>
            </a:r>
            <a:r>
              <a:rPr lang="it-IT" baseline="0" dirty="0"/>
              <a:t> </a:t>
            </a:r>
            <a:r>
              <a:rPr lang="it-IT" baseline="0" dirty="0" err="1"/>
              <a:t>clustering</a:t>
            </a:r>
            <a:r>
              <a:rPr lang="it-IT" baseline="0" dirty="0"/>
              <a:t> </a:t>
            </a:r>
            <a:r>
              <a:rPr lang="it-IT" baseline="0" dirty="0" err="1"/>
              <a:t>method</a:t>
            </a:r>
            <a:r>
              <a:rPr lang="it-IT" baseline="0" dirty="0"/>
              <a:t>. </a:t>
            </a:r>
            <a:r>
              <a:rPr lang="it-IT" baseline="0" dirty="0" err="1"/>
              <a:t>Then</a:t>
            </a:r>
            <a:r>
              <a:rPr lang="it-IT" baseline="0" dirty="0"/>
              <a:t> the cluster PRNU are </a:t>
            </a:r>
            <a:r>
              <a:rPr lang="it-IT" baseline="0" dirty="0" err="1"/>
              <a:t>estimated</a:t>
            </a:r>
            <a:r>
              <a:rPr lang="it-IT" baseline="0" dirty="0"/>
              <a:t> and </a:t>
            </a:r>
            <a:r>
              <a:rPr lang="it-IT" baseline="0" dirty="0" err="1"/>
              <a:t>used</a:t>
            </a:r>
            <a:r>
              <a:rPr lang="it-IT" baseline="0" dirty="0"/>
              <a:t> for image-to-cluster </a:t>
            </a:r>
            <a:r>
              <a:rPr lang="it-IT" baseline="0" dirty="0" err="1"/>
              <a:t>assignment</a:t>
            </a:r>
            <a:r>
              <a:rPr lang="it-IT" baseline="0" dirty="0"/>
              <a:t> and …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110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8695994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…</a:t>
            </a:r>
            <a:r>
              <a:rPr lang="it-IT" dirty="0" err="1"/>
              <a:t>than</a:t>
            </a:r>
            <a:r>
              <a:rPr lang="it-IT" dirty="0"/>
              <a:t> </a:t>
            </a:r>
            <a:r>
              <a:rPr lang="it-IT" dirty="0" err="1"/>
              <a:t>used</a:t>
            </a:r>
            <a:r>
              <a:rPr lang="it-IT" dirty="0"/>
              <a:t> for a PRNU-</a:t>
            </a:r>
            <a:r>
              <a:rPr lang="it-IT" dirty="0" err="1"/>
              <a:t>based</a:t>
            </a:r>
            <a:r>
              <a:rPr lang="it-IT" baseline="0" dirty="0"/>
              <a:t> </a:t>
            </a:r>
            <a:r>
              <a:rPr lang="it-IT" baseline="0" dirty="0" err="1"/>
              <a:t>forgery</a:t>
            </a:r>
            <a:r>
              <a:rPr lang="it-IT" baseline="0" dirty="0"/>
              <a:t> </a:t>
            </a:r>
            <a:r>
              <a:rPr lang="it-IT" baseline="0" dirty="0" err="1"/>
              <a:t>localization</a:t>
            </a:r>
            <a:r>
              <a:rPr lang="it-IT" baseline="0" dirty="0"/>
              <a:t> task. Last week </a:t>
            </a:r>
            <a:r>
              <a:rPr lang="it-IT" baseline="0" dirty="0" err="1"/>
              <a:t>we</a:t>
            </a:r>
            <a:r>
              <a:rPr lang="it-IT" baseline="0" dirty="0"/>
              <a:t> </a:t>
            </a:r>
            <a:r>
              <a:rPr lang="it-IT" baseline="0" dirty="0" err="1"/>
              <a:t>submit</a:t>
            </a:r>
            <a:r>
              <a:rPr lang="it-IT" baseline="0" dirty="0"/>
              <a:t> a </a:t>
            </a:r>
            <a:r>
              <a:rPr lang="it-IT" baseline="0" dirty="0" err="1"/>
              <a:t>paper</a:t>
            </a:r>
            <a:r>
              <a:rPr lang="it-IT" baseline="0" dirty="0"/>
              <a:t> </a:t>
            </a:r>
            <a:r>
              <a:rPr lang="it-IT" baseline="0" dirty="0" err="1"/>
              <a:t>that</a:t>
            </a:r>
            <a:r>
              <a:rPr lang="it-IT" baseline="0" dirty="0"/>
              <a:t> </a:t>
            </a:r>
            <a:r>
              <a:rPr lang="it-IT" baseline="0" dirty="0" err="1"/>
              <a:t>analyze</a:t>
            </a:r>
            <a:r>
              <a:rPr lang="it-IT" baseline="0" dirty="0"/>
              <a:t> the </a:t>
            </a:r>
            <a:r>
              <a:rPr lang="it-IT" baseline="0" dirty="0" err="1"/>
              <a:t>weekness</a:t>
            </a:r>
            <a:r>
              <a:rPr lang="it-IT" baseline="0" dirty="0"/>
              <a:t> of </a:t>
            </a:r>
            <a:r>
              <a:rPr lang="it-IT" baseline="0" dirty="0" err="1"/>
              <a:t>this</a:t>
            </a:r>
            <a:r>
              <a:rPr lang="it-IT" baseline="0" dirty="0"/>
              <a:t> </a:t>
            </a:r>
            <a:r>
              <a:rPr lang="it-IT" baseline="0" dirty="0" err="1"/>
              <a:t>kind</a:t>
            </a:r>
            <a:r>
              <a:rPr lang="it-IT" baseline="0" dirty="0"/>
              <a:t> of </a:t>
            </a:r>
            <a:r>
              <a:rPr lang="it-IT" baseline="0" dirty="0" err="1"/>
              <a:t>framework</a:t>
            </a:r>
            <a:r>
              <a:rPr lang="it-IT" baseline="0" dirty="0"/>
              <a:t> on </a:t>
            </a:r>
            <a:r>
              <a:rPr lang="it-IT" baseline="0" dirty="0" err="1"/>
              <a:t>controlled</a:t>
            </a:r>
            <a:r>
              <a:rPr lang="it-IT" baseline="0" dirty="0"/>
              <a:t> </a:t>
            </a:r>
            <a:r>
              <a:rPr lang="it-IT" baseline="0" dirty="0" err="1"/>
              <a:t>dataset</a:t>
            </a:r>
            <a:r>
              <a:rPr lang="it-IT" baseline="0" dirty="0"/>
              <a:t>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111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6565635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112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4709494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As the camera identification,</a:t>
            </a:r>
            <a:r>
              <a:rPr lang="en-GB" baseline="0" dirty="0"/>
              <a:t> even the model identification problem rely on in-camera fingerprint. For this task we don’t use the PRNU, but the </a:t>
            </a:r>
            <a:r>
              <a:rPr lang="en-GB" baseline="0" dirty="0" err="1"/>
              <a:t>micropattern</a:t>
            </a:r>
            <a:r>
              <a:rPr lang="en-GB" baseline="0" dirty="0"/>
              <a:t> that are introduced by the camera such as CFA, lens </a:t>
            </a:r>
            <a:r>
              <a:rPr lang="en-GB" baseline="0" dirty="0" err="1"/>
              <a:t>distorsion</a:t>
            </a:r>
            <a:r>
              <a:rPr lang="en-GB" baseline="0" dirty="0"/>
              <a:t>, compression…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113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7502819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In </a:t>
            </a:r>
            <a:r>
              <a:rPr lang="it-IT" dirty="0" err="1"/>
              <a:t>literature</a:t>
            </a:r>
            <a:r>
              <a:rPr lang="it-IT" dirty="0"/>
              <a:t> </a:t>
            </a:r>
            <a:r>
              <a:rPr lang="it-IT" dirty="0" err="1"/>
              <a:t>there</a:t>
            </a:r>
            <a:r>
              <a:rPr lang="it-IT" baseline="0" dirty="0"/>
              <a:t> are </a:t>
            </a:r>
            <a:r>
              <a:rPr lang="it-IT" baseline="0" dirty="0" err="1"/>
              <a:t>basicly</a:t>
            </a:r>
            <a:r>
              <a:rPr lang="it-IT" baseline="0" dirty="0"/>
              <a:t> </a:t>
            </a:r>
            <a:r>
              <a:rPr lang="it-IT" baseline="0" dirty="0" err="1"/>
              <a:t>two</a:t>
            </a:r>
            <a:r>
              <a:rPr lang="it-IT" baseline="0" dirty="0"/>
              <a:t> </a:t>
            </a:r>
            <a:r>
              <a:rPr lang="it-IT" baseline="0" dirty="0" err="1"/>
              <a:t>kind</a:t>
            </a:r>
            <a:r>
              <a:rPr lang="it-IT" baseline="0" dirty="0"/>
              <a:t> of </a:t>
            </a:r>
            <a:r>
              <a:rPr lang="it-IT" baseline="0" dirty="0" err="1"/>
              <a:t>approches</a:t>
            </a:r>
            <a:r>
              <a:rPr lang="it-IT" baseline="0" dirty="0"/>
              <a:t>:</a:t>
            </a:r>
          </a:p>
          <a:p>
            <a:r>
              <a:rPr lang="it-IT" baseline="0" dirty="0"/>
              <a:t>The </a:t>
            </a:r>
            <a:r>
              <a:rPr lang="it-IT" baseline="0" dirty="0" err="1"/>
              <a:t>knowledge-based</a:t>
            </a:r>
            <a:r>
              <a:rPr lang="it-IT" baseline="0" dirty="0"/>
              <a:t> </a:t>
            </a:r>
            <a:r>
              <a:rPr lang="it-IT" baseline="0" dirty="0" err="1"/>
              <a:t>that</a:t>
            </a:r>
            <a:r>
              <a:rPr lang="it-IT" baseline="0" dirty="0"/>
              <a:t> </a:t>
            </a:r>
            <a:r>
              <a:rPr lang="it-IT" baseline="0" dirty="0" err="1"/>
              <a:t>try</a:t>
            </a:r>
            <a:r>
              <a:rPr lang="it-IT" baseline="0" dirty="0"/>
              <a:t> to exploit a single </a:t>
            </a:r>
            <a:r>
              <a:rPr lang="it-IT" baseline="0" dirty="0" err="1"/>
              <a:t>known</a:t>
            </a:r>
            <a:r>
              <a:rPr lang="it-IT" baseline="0" dirty="0"/>
              <a:t> </a:t>
            </a:r>
            <a:r>
              <a:rPr lang="it-IT" baseline="0" dirty="0" err="1"/>
              <a:t>detail</a:t>
            </a:r>
            <a:r>
              <a:rPr lang="it-IT" baseline="0" dirty="0"/>
              <a:t> of in camera processing </a:t>
            </a:r>
            <a:r>
              <a:rPr lang="it-IT" baseline="0" dirty="0" err="1"/>
              <a:t>such</a:t>
            </a:r>
            <a:r>
              <a:rPr lang="it-IT" baseline="0" dirty="0"/>
              <a:t> </a:t>
            </a:r>
            <a:r>
              <a:rPr lang="it-IT" baseline="0" dirty="0" err="1"/>
              <a:t>as</a:t>
            </a:r>
            <a:r>
              <a:rPr lang="it-IT" baseline="0" dirty="0"/>
              <a:t> </a:t>
            </a:r>
            <a:r>
              <a:rPr lang="it-IT" baseline="0" dirty="0" err="1"/>
              <a:t>quantization</a:t>
            </a:r>
            <a:r>
              <a:rPr lang="it-IT" baseline="0" dirty="0"/>
              <a:t> </a:t>
            </a:r>
            <a:r>
              <a:rPr lang="it-IT" baseline="0" dirty="0" err="1"/>
              <a:t>table</a:t>
            </a:r>
            <a:r>
              <a:rPr lang="it-IT" baseline="0" dirty="0"/>
              <a:t>, </a:t>
            </a:r>
            <a:r>
              <a:rPr lang="it-IT" baseline="0" dirty="0" err="1"/>
              <a:t>demosaicing</a:t>
            </a:r>
            <a:r>
              <a:rPr lang="it-IT" baseline="0" dirty="0"/>
              <a:t>,</a:t>
            </a:r>
          </a:p>
          <a:p>
            <a:r>
              <a:rPr lang="it-IT" baseline="0" dirty="0"/>
              <a:t>And the </a:t>
            </a:r>
            <a:r>
              <a:rPr lang="it-IT" baseline="0" dirty="0" err="1"/>
              <a:t>blind-feature</a:t>
            </a:r>
            <a:r>
              <a:rPr lang="it-IT" baseline="0" dirty="0"/>
              <a:t> </a:t>
            </a:r>
            <a:r>
              <a:rPr lang="it-IT" baseline="0" dirty="0" err="1"/>
              <a:t>identification</a:t>
            </a:r>
            <a:r>
              <a:rPr lang="it-IT" baseline="0" dirty="0"/>
              <a:t>, </a:t>
            </a:r>
            <a:r>
              <a:rPr lang="it-IT" baseline="0" dirty="0" err="1"/>
              <a:t>that</a:t>
            </a:r>
            <a:r>
              <a:rPr lang="it-IT" baseline="0" dirty="0"/>
              <a:t> </a:t>
            </a:r>
            <a:r>
              <a:rPr lang="it-IT" baseline="0" dirty="0" err="1"/>
              <a:t>try</a:t>
            </a:r>
            <a:r>
              <a:rPr lang="it-IT" baseline="0" dirty="0"/>
              <a:t> to </a:t>
            </a:r>
            <a:r>
              <a:rPr lang="it-IT" baseline="0" dirty="0" err="1"/>
              <a:t>extract</a:t>
            </a:r>
            <a:r>
              <a:rPr lang="it-IT" baseline="0" dirty="0"/>
              <a:t> </a:t>
            </a:r>
            <a:r>
              <a:rPr lang="it-IT" baseline="0" dirty="0" err="1"/>
              <a:t>such</a:t>
            </a:r>
            <a:r>
              <a:rPr lang="it-IT" baseline="0" dirty="0"/>
              <a:t> </a:t>
            </a:r>
            <a:r>
              <a:rPr lang="it-IT" baseline="0" dirty="0" err="1"/>
              <a:t>micropattern</a:t>
            </a:r>
            <a:r>
              <a:rPr lang="it-IT" baseline="0" dirty="0"/>
              <a:t> </a:t>
            </a:r>
            <a:r>
              <a:rPr lang="it-IT" baseline="0" dirty="0" err="1"/>
              <a:t>without</a:t>
            </a:r>
            <a:r>
              <a:rPr lang="it-IT" baseline="0" dirty="0"/>
              <a:t> </a:t>
            </a:r>
            <a:r>
              <a:rPr lang="it-IT" baseline="0" dirty="0" err="1"/>
              <a:t>looking</a:t>
            </a:r>
            <a:r>
              <a:rPr lang="it-IT" baseline="0" dirty="0"/>
              <a:t> </a:t>
            </a:r>
            <a:r>
              <a:rPr lang="it-IT" baseline="0" dirty="0" err="1"/>
              <a:t>at</a:t>
            </a:r>
            <a:r>
              <a:rPr lang="it-IT" baseline="0" dirty="0"/>
              <a:t> </a:t>
            </a:r>
            <a:r>
              <a:rPr lang="it-IT" baseline="0" dirty="0" err="1"/>
              <a:t>their</a:t>
            </a:r>
            <a:r>
              <a:rPr lang="it-IT" baseline="0" dirty="0"/>
              <a:t> </a:t>
            </a:r>
            <a:r>
              <a:rPr lang="it-IT" baseline="0" dirty="0" err="1"/>
              <a:t>origin</a:t>
            </a:r>
            <a:r>
              <a:rPr lang="it-IT" baseline="0" dirty="0"/>
              <a:t>.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E14C-6FB5-4DED-9348-D77C39800885}" type="slidenum">
              <a:rPr lang="it-IT" smtClean="0"/>
              <a:pPr/>
              <a:t>114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8018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572528" y="6532367"/>
            <a:ext cx="571472" cy="32563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B7A705-7E35-45D8-887E-ABE6952C93B2}" type="slidenum">
              <a:rPr kumimoji="0" lang="it-IT" sz="18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71554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58148" y="6871648"/>
            <a:ext cx="1285852" cy="299464"/>
          </a:xfrm>
          <a:prstGeom prst="rect">
            <a:avLst/>
          </a:prstGeom>
        </p:spPr>
        <p:txBody>
          <a:bodyPr/>
          <a:lstStyle/>
          <a:p>
            <a:fld id="{EF9209E1-D685-4B35-A4F8-FB18897F255E}" type="datetimeFigureOut">
              <a:rPr lang="it-IT" smtClean="0"/>
              <a:pPr/>
              <a:t>05/11/2017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714876" y="5715016"/>
            <a:ext cx="3140106" cy="285728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572528" y="6532367"/>
            <a:ext cx="571472" cy="32563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B7A705-7E35-45D8-887E-ABE6952C93B2}" type="slidenum">
              <a:rPr kumimoji="0" lang="it-IT" sz="18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58148" y="6871648"/>
            <a:ext cx="1285852" cy="299464"/>
          </a:xfrm>
          <a:prstGeom prst="rect">
            <a:avLst/>
          </a:prstGeom>
        </p:spPr>
        <p:txBody>
          <a:bodyPr/>
          <a:lstStyle/>
          <a:p>
            <a:fld id="{EF9209E1-D685-4B35-A4F8-FB18897F255E}" type="datetimeFigureOut">
              <a:rPr lang="it-IT" smtClean="0"/>
              <a:pPr/>
              <a:t>05/11/2017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714876" y="5715016"/>
            <a:ext cx="3140106" cy="285728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572528" y="6532367"/>
            <a:ext cx="571472" cy="32563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B7A705-7E35-45D8-887E-ABE6952C93B2}" type="slidenum">
              <a:rPr kumimoji="0" lang="it-IT" sz="18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t-IT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09E1-D685-4B35-A4F8-FB18897F255E}" type="datetimeFigureOut">
              <a:rPr lang="it-IT" smtClean="0"/>
              <a:pPr/>
              <a:t>05/11/2017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714876" y="5715016"/>
            <a:ext cx="3140106" cy="285728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71554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09E1-D685-4B35-A4F8-FB18897F255E}" type="datetimeFigureOut">
              <a:rPr lang="it-IT" smtClean="0"/>
              <a:pPr/>
              <a:t>05/11/2017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714876" y="5715016"/>
            <a:ext cx="3140106" cy="285728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26" y="337617"/>
            <a:ext cx="1285852" cy="365125"/>
          </a:xfrm>
          <a:prstGeom prst="rect">
            <a:avLst/>
          </a:prstGeom>
        </p:spPr>
        <p:txBody>
          <a:bodyPr/>
          <a:lstStyle/>
          <a:p>
            <a:fld id="{A9B7A705-7E35-45D8-887E-ABE6952C93B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09E1-D685-4B35-A4F8-FB18897F255E}" type="datetimeFigureOut">
              <a:rPr lang="it-IT" smtClean="0"/>
              <a:pPr/>
              <a:t>05/11/2017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714876" y="5715016"/>
            <a:ext cx="3140106" cy="285728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26" y="337617"/>
            <a:ext cx="1285852" cy="365125"/>
          </a:xfrm>
          <a:prstGeom prst="rect">
            <a:avLst/>
          </a:prstGeom>
        </p:spPr>
        <p:txBody>
          <a:bodyPr/>
          <a:lstStyle/>
          <a:p>
            <a:fld id="{A9B7A705-7E35-45D8-887E-ABE6952C93B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71554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09E1-D685-4B35-A4F8-FB18897F255E}" type="datetimeFigureOut">
              <a:rPr lang="it-IT" smtClean="0"/>
              <a:pPr/>
              <a:t>05/11/2017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714876" y="5715016"/>
            <a:ext cx="3140106" cy="285728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526" y="337617"/>
            <a:ext cx="1285852" cy="365125"/>
          </a:xfrm>
          <a:prstGeom prst="rect">
            <a:avLst/>
          </a:prstGeom>
        </p:spPr>
        <p:txBody>
          <a:bodyPr/>
          <a:lstStyle/>
          <a:p>
            <a:fld id="{A9B7A705-7E35-45D8-887E-ABE6952C93B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71554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09E1-D685-4B35-A4F8-FB18897F255E}" type="datetimeFigureOut">
              <a:rPr lang="it-IT" smtClean="0"/>
              <a:pPr/>
              <a:t>05/11/2017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714876" y="5715016"/>
            <a:ext cx="3140106" cy="285728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526" y="337617"/>
            <a:ext cx="1285852" cy="365125"/>
          </a:xfrm>
          <a:prstGeom prst="rect">
            <a:avLst/>
          </a:prstGeom>
        </p:spPr>
        <p:txBody>
          <a:bodyPr/>
          <a:lstStyle/>
          <a:p>
            <a:fld id="{A9B7A705-7E35-45D8-887E-ABE6952C93B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71554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09E1-D685-4B35-A4F8-FB18897F255E}" type="datetimeFigureOut">
              <a:rPr lang="it-IT" smtClean="0"/>
              <a:pPr/>
              <a:t>05/11/2017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714876" y="5715016"/>
            <a:ext cx="3140106" cy="285728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526" y="337617"/>
            <a:ext cx="1285852" cy="365125"/>
          </a:xfrm>
          <a:prstGeom prst="rect">
            <a:avLst/>
          </a:prstGeom>
        </p:spPr>
        <p:txBody>
          <a:bodyPr/>
          <a:lstStyle/>
          <a:p>
            <a:fld id="{A9B7A705-7E35-45D8-887E-ABE6952C93B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09E1-D685-4B35-A4F8-FB18897F255E}" type="datetimeFigureOut">
              <a:rPr lang="it-IT" smtClean="0"/>
              <a:pPr/>
              <a:t>05/11/2017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714876" y="5715016"/>
            <a:ext cx="3140106" cy="285728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26" y="337617"/>
            <a:ext cx="1285852" cy="365125"/>
          </a:xfrm>
          <a:prstGeom prst="rect">
            <a:avLst/>
          </a:prstGeom>
        </p:spPr>
        <p:txBody>
          <a:bodyPr/>
          <a:lstStyle/>
          <a:p>
            <a:fld id="{A9B7A705-7E35-45D8-887E-ABE6952C93B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09E1-D685-4B35-A4F8-FB18897F255E}" type="datetimeFigureOut">
              <a:rPr lang="it-IT" smtClean="0"/>
              <a:pPr/>
              <a:t>05/11/2017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714876" y="5715016"/>
            <a:ext cx="3140106" cy="285728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526" y="337617"/>
            <a:ext cx="1285852" cy="365125"/>
          </a:xfrm>
          <a:prstGeom prst="rect">
            <a:avLst/>
          </a:prstGeom>
        </p:spPr>
        <p:txBody>
          <a:bodyPr/>
          <a:lstStyle/>
          <a:p>
            <a:fld id="{A9B7A705-7E35-45D8-887E-ABE6952C93B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71554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58148" y="6871648"/>
            <a:ext cx="1285852" cy="299464"/>
          </a:xfrm>
          <a:prstGeom prst="rect">
            <a:avLst/>
          </a:prstGeom>
        </p:spPr>
        <p:txBody>
          <a:bodyPr/>
          <a:lstStyle/>
          <a:p>
            <a:fld id="{EF9209E1-D685-4B35-A4F8-FB18897F255E}" type="datetimeFigureOut">
              <a:rPr lang="it-IT" smtClean="0"/>
              <a:pPr/>
              <a:t>05/11/2017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714876" y="5715016"/>
            <a:ext cx="3140106" cy="285728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572528" y="6532367"/>
            <a:ext cx="571472" cy="32563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B7A705-7E35-45D8-887E-ABE6952C93B2}" type="slidenum">
              <a:rPr kumimoji="0" lang="it-IT" sz="18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09E1-D685-4B35-A4F8-FB18897F255E}" type="datetimeFigureOut">
              <a:rPr lang="it-IT" smtClean="0"/>
              <a:pPr/>
              <a:t>05/11/2017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714876" y="5715016"/>
            <a:ext cx="3140106" cy="285728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526" y="337617"/>
            <a:ext cx="1285852" cy="365125"/>
          </a:xfrm>
          <a:prstGeom prst="rect">
            <a:avLst/>
          </a:prstGeom>
        </p:spPr>
        <p:txBody>
          <a:bodyPr/>
          <a:lstStyle/>
          <a:p>
            <a:fld id="{A9B7A705-7E35-45D8-887E-ABE6952C93B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71554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09E1-D685-4B35-A4F8-FB18897F255E}" type="datetimeFigureOut">
              <a:rPr lang="it-IT" smtClean="0"/>
              <a:pPr/>
              <a:t>05/11/2017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714876" y="5715016"/>
            <a:ext cx="3140106" cy="285728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26" y="337617"/>
            <a:ext cx="1285852" cy="365125"/>
          </a:xfrm>
          <a:prstGeom prst="rect">
            <a:avLst/>
          </a:prstGeom>
        </p:spPr>
        <p:txBody>
          <a:bodyPr/>
          <a:lstStyle/>
          <a:p>
            <a:fld id="{A9B7A705-7E35-45D8-887E-ABE6952C93B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09E1-D685-4B35-A4F8-FB18897F255E}" type="datetimeFigureOut">
              <a:rPr lang="it-IT" smtClean="0"/>
              <a:pPr/>
              <a:t>05/11/2017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714876" y="5715016"/>
            <a:ext cx="3140106" cy="285728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26" y="337617"/>
            <a:ext cx="1285852" cy="365125"/>
          </a:xfrm>
          <a:prstGeom prst="rect">
            <a:avLst/>
          </a:prstGeom>
        </p:spPr>
        <p:txBody>
          <a:bodyPr/>
          <a:lstStyle/>
          <a:p>
            <a:fld id="{A9B7A705-7E35-45D8-887E-ABE6952C93B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2500362" y="857232"/>
            <a:ext cx="1285852" cy="428604"/>
          </a:xfrm>
          <a:prstGeom prst="rect">
            <a:avLst/>
          </a:prstGeom>
        </p:spPr>
        <p:txBody>
          <a:bodyPr/>
          <a:lstStyle/>
          <a:p>
            <a:fld id="{EF9209E1-D685-4B35-A4F8-FB18897F255E}" type="datetimeFigureOut">
              <a:rPr lang="it-IT" smtClean="0"/>
              <a:pPr/>
              <a:t>05/11/2017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714876" y="5715016"/>
            <a:ext cx="3140106" cy="285728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643106" y="-182563"/>
            <a:ext cx="1285852" cy="365125"/>
          </a:xfrm>
          <a:prstGeom prst="rect">
            <a:avLst/>
          </a:prstGeom>
        </p:spPr>
        <p:txBody>
          <a:bodyPr/>
          <a:lstStyle/>
          <a:p>
            <a:fld id="{A9B7A705-7E35-45D8-887E-ABE6952C93B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71554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526" y="-11614"/>
            <a:ext cx="1285852" cy="428604"/>
          </a:xfrm>
          <a:prstGeom prst="rect">
            <a:avLst/>
          </a:prstGeom>
        </p:spPr>
        <p:txBody>
          <a:bodyPr/>
          <a:lstStyle/>
          <a:p>
            <a:fld id="{EF9209E1-D685-4B35-A4F8-FB18897F255E}" type="datetimeFigureOut">
              <a:rPr lang="it-IT" smtClean="0"/>
              <a:pPr/>
              <a:t>05/11/2017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714876" y="5715016"/>
            <a:ext cx="3140106" cy="285728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26" y="337617"/>
            <a:ext cx="1285852" cy="365125"/>
          </a:xfrm>
          <a:prstGeom prst="rect">
            <a:avLst/>
          </a:prstGeom>
        </p:spPr>
        <p:txBody>
          <a:bodyPr/>
          <a:lstStyle/>
          <a:p>
            <a:fld id="{A9B7A705-7E35-45D8-887E-ABE6952C93B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526" y="-11614"/>
            <a:ext cx="1285852" cy="428604"/>
          </a:xfrm>
          <a:prstGeom prst="rect">
            <a:avLst/>
          </a:prstGeom>
        </p:spPr>
        <p:txBody>
          <a:bodyPr/>
          <a:lstStyle/>
          <a:p>
            <a:fld id="{EF9209E1-D685-4B35-A4F8-FB18897F255E}" type="datetimeFigureOut">
              <a:rPr lang="it-IT" smtClean="0"/>
              <a:pPr/>
              <a:t>05/11/2017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714876" y="5715016"/>
            <a:ext cx="3140106" cy="285728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26" y="337617"/>
            <a:ext cx="1285852" cy="365125"/>
          </a:xfrm>
          <a:prstGeom prst="rect">
            <a:avLst/>
          </a:prstGeom>
        </p:spPr>
        <p:txBody>
          <a:bodyPr/>
          <a:lstStyle/>
          <a:p>
            <a:fld id="{A9B7A705-7E35-45D8-887E-ABE6952C93B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71554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526" y="-11614"/>
            <a:ext cx="1285852" cy="428604"/>
          </a:xfrm>
          <a:prstGeom prst="rect">
            <a:avLst/>
          </a:prstGeom>
        </p:spPr>
        <p:txBody>
          <a:bodyPr/>
          <a:lstStyle/>
          <a:p>
            <a:fld id="{EF9209E1-D685-4B35-A4F8-FB18897F255E}" type="datetimeFigureOut">
              <a:rPr lang="it-IT" smtClean="0"/>
              <a:pPr/>
              <a:t>05/11/2017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714876" y="5715016"/>
            <a:ext cx="3140106" cy="285728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526" y="337617"/>
            <a:ext cx="1285852" cy="365125"/>
          </a:xfrm>
          <a:prstGeom prst="rect">
            <a:avLst/>
          </a:prstGeom>
        </p:spPr>
        <p:txBody>
          <a:bodyPr/>
          <a:lstStyle/>
          <a:p>
            <a:fld id="{A9B7A705-7E35-45D8-887E-ABE6952C93B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71554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9526" y="-11614"/>
            <a:ext cx="1285852" cy="428604"/>
          </a:xfrm>
          <a:prstGeom prst="rect">
            <a:avLst/>
          </a:prstGeom>
        </p:spPr>
        <p:txBody>
          <a:bodyPr/>
          <a:lstStyle/>
          <a:p>
            <a:fld id="{EF9209E1-D685-4B35-A4F8-FB18897F255E}" type="datetimeFigureOut">
              <a:rPr lang="it-IT" smtClean="0"/>
              <a:pPr/>
              <a:t>05/11/2017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714876" y="5715016"/>
            <a:ext cx="3140106" cy="285728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526" y="337617"/>
            <a:ext cx="1285852" cy="365125"/>
          </a:xfrm>
          <a:prstGeom prst="rect">
            <a:avLst/>
          </a:prstGeom>
        </p:spPr>
        <p:txBody>
          <a:bodyPr/>
          <a:lstStyle/>
          <a:p>
            <a:fld id="{A9B7A705-7E35-45D8-887E-ABE6952C93B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71554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526" y="-11614"/>
            <a:ext cx="1285852" cy="428604"/>
          </a:xfrm>
          <a:prstGeom prst="rect">
            <a:avLst/>
          </a:prstGeom>
        </p:spPr>
        <p:txBody>
          <a:bodyPr/>
          <a:lstStyle/>
          <a:p>
            <a:fld id="{EF9209E1-D685-4B35-A4F8-FB18897F255E}" type="datetimeFigureOut">
              <a:rPr lang="it-IT" smtClean="0"/>
              <a:pPr/>
              <a:t>05/11/2017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714876" y="5715016"/>
            <a:ext cx="3140106" cy="285728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526" y="337617"/>
            <a:ext cx="1285852" cy="365125"/>
          </a:xfrm>
          <a:prstGeom prst="rect">
            <a:avLst/>
          </a:prstGeom>
        </p:spPr>
        <p:txBody>
          <a:bodyPr/>
          <a:lstStyle/>
          <a:p>
            <a:fld id="{A9B7A705-7E35-45D8-887E-ABE6952C93B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526" y="-11614"/>
            <a:ext cx="1285852" cy="428604"/>
          </a:xfrm>
          <a:prstGeom prst="rect">
            <a:avLst/>
          </a:prstGeom>
        </p:spPr>
        <p:txBody>
          <a:bodyPr/>
          <a:lstStyle/>
          <a:p>
            <a:fld id="{EF9209E1-D685-4B35-A4F8-FB18897F255E}" type="datetimeFigureOut">
              <a:rPr lang="it-IT" smtClean="0"/>
              <a:pPr/>
              <a:t>05/11/2017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714876" y="5715016"/>
            <a:ext cx="3140106" cy="285728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26" y="337617"/>
            <a:ext cx="1285852" cy="365125"/>
          </a:xfrm>
          <a:prstGeom prst="rect">
            <a:avLst/>
          </a:prstGeom>
        </p:spPr>
        <p:txBody>
          <a:bodyPr/>
          <a:lstStyle/>
          <a:p>
            <a:fld id="{A9B7A705-7E35-45D8-887E-ABE6952C93B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58148" y="6871648"/>
            <a:ext cx="1285852" cy="299464"/>
          </a:xfrm>
          <a:prstGeom prst="rect">
            <a:avLst/>
          </a:prstGeom>
        </p:spPr>
        <p:txBody>
          <a:bodyPr/>
          <a:lstStyle/>
          <a:p>
            <a:fld id="{EF9209E1-D685-4B35-A4F8-FB18897F255E}" type="datetimeFigureOut">
              <a:rPr lang="it-IT" smtClean="0"/>
              <a:pPr/>
              <a:t>05/11/2017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714876" y="5715016"/>
            <a:ext cx="3140106" cy="285728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572528" y="6532367"/>
            <a:ext cx="571472" cy="32563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B7A705-7E35-45D8-887E-ABE6952C93B2}" type="slidenum">
              <a:rPr kumimoji="0" lang="it-IT" sz="18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526" y="-11614"/>
            <a:ext cx="1285852" cy="428604"/>
          </a:xfrm>
          <a:prstGeom prst="rect">
            <a:avLst/>
          </a:prstGeom>
        </p:spPr>
        <p:txBody>
          <a:bodyPr/>
          <a:lstStyle/>
          <a:p>
            <a:fld id="{EF9209E1-D685-4B35-A4F8-FB18897F255E}" type="datetimeFigureOut">
              <a:rPr lang="it-IT" smtClean="0"/>
              <a:pPr/>
              <a:t>05/11/2017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714876" y="5715016"/>
            <a:ext cx="3140106" cy="285728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526" y="337617"/>
            <a:ext cx="1285852" cy="365125"/>
          </a:xfrm>
          <a:prstGeom prst="rect">
            <a:avLst/>
          </a:prstGeom>
        </p:spPr>
        <p:txBody>
          <a:bodyPr/>
          <a:lstStyle/>
          <a:p>
            <a:fld id="{A9B7A705-7E35-45D8-887E-ABE6952C93B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526" y="-11614"/>
            <a:ext cx="1285852" cy="428604"/>
          </a:xfrm>
          <a:prstGeom prst="rect">
            <a:avLst/>
          </a:prstGeom>
        </p:spPr>
        <p:txBody>
          <a:bodyPr/>
          <a:lstStyle/>
          <a:p>
            <a:fld id="{EF9209E1-D685-4B35-A4F8-FB18897F255E}" type="datetimeFigureOut">
              <a:rPr lang="it-IT" smtClean="0"/>
              <a:pPr/>
              <a:t>05/11/2017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714876" y="5715016"/>
            <a:ext cx="3140106" cy="285728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526" y="337617"/>
            <a:ext cx="1285852" cy="365125"/>
          </a:xfrm>
          <a:prstGeom prst="rect">
            <a:avLst/>
          </a:prstGeom>
        </p:spPr>
        <p:txBody>
          <a:bodyPr/>
          <a:lstStyle/>
          <a:p>
            <a:fld id="{A9B7A705-7E35-45D8-887E-ABE6952C93B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71554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526" y="-11614"/>
            <a:ext cx="1285852" cy="428604"/>
          </a:xfrm>
          <a:prstGeom prst="rect">
            <a:avLst/>
          </a:prstGeom>
        </p:spPr>
        <p:txBody>
          <a:bodyPr/>
          <a:lstStyle/>
          <a:p>
            <a:fld id="{EF9209E1-D685-4B35-A4F8-FB18897F255E}" type="datetimeFigureOut">
              <a:rPr lang="it-IT" smtClean="0"/>
              <a:pPr/>
              <a:t>05/11/2017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714876" y="5715016"/>
            <a:ext cx="3140106" cy="285728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26" y="337617"/>
            <a:ext cx="1285852" cy="365125"/>
          </a:xfrm>
          <a:prstGeom prst="rect">
            <a:avLst/>
          </a:prstGeom>
        </p:spPr>
        <p:txBody>
          <a:bodyPr/>
          <a:lstStyle/>
          <a:p>
            <a:fld id="{A9B7A705-7E35-45D8-887E-ABE6952C93B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526" y="-11614"/>
            <a:ext cx="1285852" cy="428604"/>
          </a:xfrm>
          <a:prstGeom prst="rect">
            <a:avLst/>
          </a:prstGeom>
        </p:spPr>
        <p:txBody>
          <a:bodyPr/>
          <a:lstStyle/>
          <a:p>
            <a:fld id="{EF9209E1-D685-4B35-A4F8-FB18897F255E}" type="datetimeFigureOut">
              <a:rPr lang="it-IT" smtClean="0"/>
              <a:pPr/>
              <a:t>05/11/2017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714876" y="5715016"/>
            <a:ext cx="3140106" cy="285728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26" y="337617"/>
            <a:ext cx="1285852" cy="365125"/>
          </a:xfrm>
          <a:prstGeom prst="rect">
            <a:avLst/>
          </a:prstGeom>
        </p:spPr>
        <p:txBody>
          <a:bodyPr/>
          <a:lstStyle/>
          <a:p>
            <a:fld id="{A9B7A705-7E35-45D8-887E-ABE6952C93B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71554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58148" y="6871648"/>
            <a:ext cx="1285852" cy="299464"/>
          </a:xfrm>
          <a:prstGeom prst="rect">
            <a:avLst/>
          </a:prstGeom>
        </p:spPr>
        <p:txBody>
          <a:bodyPr/>
          <a:lstStyle/>
          <a:p>
            <a:fld id="{EF9209E1-D685-4B35-A4F8-FB18897F255E}" type="datetimeFigureOut">
              <a:rPr lang="it-IT" smtClean="0"/>
              <a:pPr/>
              <a:t>05/11/2017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714876" y="5715016"/>
            <a:ext cx="3140106" cy="285728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572528" y="6532367"/>
            <a:ext cx="571472" cy="32563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B7A705-7E35-45D8-887E-ABE6952C93B2}" type="slidenum">
              <a:rPr kumimoji="0" lang="it-IT" sz="18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71554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858148" y="6871648"/>
            <a:ext cx="1285852" cy="299464"/>
          </a:xfrm>
          <a:prstGeom prst="rect">
            <a:avLst/>
          </a:prstGeom>
        </p:spPr>
        <p:txBody>
          <a:bodyPr/>
          <a:lstStyle/>
          <a:p>
            <a:fld id="{EF9209E1-D685-4B35-A4F8-FB18897F255E}" type="datetimeFigureOut">
              <a:rPr lang="it-IT" smtClean="0"/>
              <a:pPr/>
              <a:t>05/11/2017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714876" y="5715016"/>
            <a:ext cx="3140106" cy="285728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8572528" y="6532367"/>
            <a:ext cx="571472" cy="32563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B7A705-7E35-45D8-887E-ABE6952C93B2}" type="slidenum">
              <a:rPr kumimoji="0" lang="it-IT" sz="18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71554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858148" y="6871648"/>
            <a:ext cx="1285852" cy="299464"/>
          </a:xfrm>
          <a:prstGeom prst="rect">
            <a:avLst/>
          </a:prstGeom>
        </p:spPr>
        <p:txBody>
          <a:bodyPr/>
          <a:lstStyle/>
          <a:p>
            <a:fld id="{EF9209E1-D685-4B35-A4F8-FB18897F255E}" type="datetimeFigureOut">
              <a:rPr lang="it-IT" smtClean="0"/>
              <a:pPr/>
              <a:t>05/11/2017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714876" y="5715016"/>
            <a:ext cx="3140106" cy="285728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8572528" y="6532367"/>
            <a:ext cx="571472" cy="32563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B7A705-7E35-45D8-887E-ABE6952C93B2}" type="slidenum">
              <a:rPr kumimoji="0" lang="it-IT" sz="18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858148" y="6871648"/>
            <a:ext cx="1285852" cy="299464"/>
          </a:xfrm>
          <a:prstGeom prst="rect">
            <a:avLst/>
          </a:prstGeom>
        </p:spPr>
        <p:txBody>
          <a:bodyPr/>
          <a:lstStyle/>
          <a:p>
            <a:fld id="{EF9209E1-D685-4B35-A4F8-FB18897F255E}" type="datetimeFigureOut">
              <a:rPr lang="it-IT" smtClean="0"/>
              <a:pPr/>
              <a:t>05/11/2017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714876" y="5715016"/>
            <a:ext cx="3140106" cy="285728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8572528" y="6532367"/>
            <a:ext cx="571472" cy="32563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B7A705-7E35-45D8-887E-ABE6952C93B2}" type="slidenum">
              <a:rPr kumimoji="0" lang="it-IT" sz="18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58148" y="6871648"/>
            <a:ext cx="1285852" cy="299464"/>
          </a:xfrm>
          <a:prstGeom prst="rect">
            <a:avLst/>
          </a:prstGeom>
        </p:spPr>
        <p:txBody>
          <a:bodyPr/>
          <a:lstStyle/>
          <a:p>
            <a:fld id="{EF9209E1-D685-4B35-A4F8-FB18897F255E}" type="datetimeFigureOut">
              <a:rPr lang="it-IT" smtClean="0"/>
              <a:pPr/>
              <a:t>05/11/2017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714876" y="5715016"/>
            <a:ext cx="3140106" cy="285728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572528" y="6532367"/>
            <a:ext cx="571472" cy="32563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B7A705-7E35-45D8-887E-ABE6952C93B2}" type="slidenum">
              <a:rPr kumimoji="0" lang="it-IT" sz="18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58148" y="6871648"/>
            <a:ext cx="1285852" cy="299464"/>
          </a:xfrm>
          <a:prstGeom prst="rect">
            <a:avLst/>
          </a:prstGeom>
        </p:spPr>
        <p:txBody>
          <a:bodyPr/>
          <a:lstStyle/>
          <a:p>
            <a:fld id="{EF9209E1-D685-4B35-A4F8-FB18897F255E}" type="datetimeFigureOut">
              <a:rPr lang="it-IT" smtClean="0"/>
              <a:pPr/>
              <a:t>05/11/2017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714876" y="5715016"/>
            <a:ext cx="3140106" cy="285728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572528" y="6532367"/>
            <a:ext cx="571472" cy="32563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B7A705-7E35-45D8-887E-ABE6952C93B2}" type="slidenum">
              <a:rPr kumimoji="0" lang="it-IT" sz="18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36512" y="6585920"/>
            <a:ext cx="9144000" cy="28572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9153526" cy="47746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ctangle 14"/>
          <p:cNvSpPr/>
          <p:nvPr userDrawn="1"/>
        </p:nvSpPr>
        <p:spPr>
          <a:xfrm>
            <a:off x="0" y="6585920"/>
            <a:ext cx="2051720" cy="27208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1048" y="6559750"/>
            <a:ext cx="571472" cy="325634"/>
          </a:xfrm>
          <a:prstGeom prst="rect">
            <a:avLst/>
          </a:prstGeom>
        </p:spPr>
        <p:txBody>
          <a:bodyPr/>
          <a:lstStyle>
            <a:lvl1pPr>
              <a:defRPr sz="1400" b="1">
                <a:solidFill>
                  <a:schemeClr val="bg1"/>
                </a:solidFill>
                <a:latin typeface="Helvetica" panose="020B0500000000000000" pitchFamily="34" charset="0"/>
              </a:defRPr>
            </a:lvl1pPr>
          </a:lstStyle>
          <a:p>
            <a:fld id="{A9B7A705-7E35-45D8-887E-ABE6952C93B2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14" name="Rectangle 16"/>
          <p:cNvSpPr/>
          <p:nvPr userDrawn="1"/>
        </p:nvSpPr>
        <p:spPr>
          <a:xfrm>
            <a:off x="565680" y="6588519"/>
            <a:ext cx="16962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Helvetica" panose="020B0500000000000000" pitchFamily="34" charset="0"/>
              </a:rPr>
              <a:t>Francesco </a:t>
            </a:r>
            <a:r>
              <a:rPr lang="en-US" sz="1200" b="1" dirty="0" err="1">
                <a:solidFill>
                  <a:schemeClr val="bg1"/>
                </a:solidFill>
                <a:latin typeface="Helvetica" panose="020B0500000000000000" pitchFamily="34" charset="0"/>
              </a:rPr>
              <a:t>Marra</a:t>
            </a:r>
            <a:endParaRPr lang="en-US" sz="1200" dirty="0">
              <a:solidFill>
                <a:schemeClr val="bg1"/>
              </a:solidFill>
              <a:latin typeface="Helvetica" panose="020B0500000000000000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01306D44-48A2-4D3E-9F9B-67DBDEB2F6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4" y="6596961"/>
            <a:ext cx="457160" cy="26103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32" y="6585920"/>
            <a:ext cx="9144000" cy="28572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/>
          <p:cNvSpPr/>
          <p:nvPr userDrawn="1"/>
        </p:nvSpPr>
        <p:spPr>
          <a:xfrm>
            <a:off x="0" y="-11614"/>
            <a:ext cx="9153526" cy="71435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8148" y="6871648"/>
            <a:ext cx="1285852" cy="2994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bg1"/>
                </a:solidFill>
                <a:latin typeface="Berlin Sans FB" pitchFamily="34" charset="0"/>
              </a:defRPr>
            </a:lvl1pPr>
          </a:lstStyle>
          <a:p>
            <a:fld id="{EF9209E1-D685-4B35-A4F8-FB18897F255E}" type="datetimeFigureOut">
              <a:rPr lang="it-IT" smtClean="0"/>
              <a:pPr/>
              <a:t>05/11/2017</a:t>
            </a:fld>
            <a:endParaRPr lang="it-IT" dirty="0"/>
          </a:p>
        </p:txBody>
      </p:sp>
      <p:pic>
        <p:nvPicPr>
          <p:cNvPr id="1026" name="Picture 2" descr="C:\Users\Francesco\Google Drive\Presentazione Vismac\location-logo.png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6081756" y="53554"/>
            <a:ext cx="403238" cy="577774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 userDrawn="1"/>
        </p:nvSpPr>
        <p:spPr>
          <a:xfrm>
            <a:off x="6506278" y="-51302"/>
            <a:ext cx="260917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Lovelo" pitchFamily="50" charset="0"/>
              </a:rPr>
              <a:t>VISMAC 2016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6500826" y="-71462"/>
            <a:ext cx="26431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schemeClr val="bg1"/>
                </a:solidFill>
                <a:latin typeface="Lovelo" charset="0"/>
                <a:ea typeface="Lovelo" charset="0"/>
                <a:cs typeface="Lovelo" charset="0"/>
              </a:rPr>
              <a:t>VISMAC 2016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>
                <a:solidFill>
                  <a:schemeClr val="bg1"/>
                </a:solidFill>
                <a:latin typeface="Signika" pitchFamily="50" charset="0"/>
              </a:rPr>
              <a:t> INTERNATIONAL SUMMER SCHOOL</a:t>
            </a:r>
            <a:endParaRPr lang="it-IT" sz="1200" b="0" dirty="0">
              <a:solidFill>
                <a:schemeClr val="bg1"/>
              </a:solidFill>
              <a:latin typeface="Signika" pitchFamily="50" charset="0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0" y="6585920"/>
            <a:ext cx="1785886" cy="27208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ctangle 15"/>
          <p:cNvSpPr/>
          <p:nvPr userDrawn="1"/>
        </p:nvSpPr>
        <p:spPr>
          <a:xfrm>
            <a:off x="571472" y="6594649"/>
            <a:ext cx="11568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dirty="0">
                <a:solidFill>
                  <a:schemeClr val="bg2"/>
                </a:solidFill>
                <a:latin typeface="Signika" pitchFamily="50" charset="0"/>
              </a:rPr>
              <a:t>Carlo Sansone 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1961045" y="6594649"/>
            <a:ext cx="27538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Device fingerprinting on social networks</a:t>
            </a:r>
          </a:p>
        </p:txBody>
      </p:sp>
      <p:sp>
        <p:nvSpPr>
          <p:cNvPr id="13" name="Rectangle 16"/>
          <p:cNvSpPr/>
          <p:nvPr userDrawn="1"/>
        </p:nvSpPr>
        <p:spPr>
          <a:xfrm>
            <a:off x="6215074" y="714356"/>
            <a:ext cx="29050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dirty="0">
                <a:solidFill>
                  <a:schemeClr val="bg1"/>
                </a:solidFill>
                <a:latin typeface="Signika" charset="0"/>
                <a:ea typeface="Signika" charset="0"/>
                <a:cs typeface="Signika" charset="0"/>
              </a:rPr>
              <a:t>PORDENONE</a:t>
            </a:r>
            <a:r>
              <a:rPr lang="en-US" sz="1400" b="0" baseline="0" dirty="0">
                <a:solidFill>
                  <a:schemeClr val="bg1"/>
                </a:solidFill>
                <a:latin typeface="Signika" charset="0"/>
                <a:ea typeface="Signika" charset="0"/>
                <a:cs typeface="Signika" charset="0"/>
              </a:rPr>
              <a:t>/</a:t>
            </a:r>
            <a:r>
              <a:rPr lang="en-US" sz="1400" b="0" dirty="0">
                <a:solidFill>
                  <a:schemeClr val="bg1"/>
                </a:solidFill>
                <a:latin typeface="Signika" charset="0"/>
                <a:ea typeface="Signika" charset="0"/>
                <a:cs typeface="Signika" charset="0"/>
              </a:rPr>
              <a:t>GRADO, </a:t>
            </a:r>
            <a:r>
              <a:rPr lang="it-IT" sz="1400" b="0" kern="1200" dirty="0">
                <a:solidFill>
                  <a:schemeClr val="bg1"/>
                </a:solidFill>
                <a:latin typeface="Signika" charset="0"/>
                <a:ea typeface="Signika" charset="0"/>
                <a:cs typeface="Signika" charset="0"/>
              </a:rPr>
              <a:t>JUNE 13-17</a:t>
            </a:r>
            <a:r>
              <a:rPr lang="en-US" sz="1400" b="0" dirty="0">
                <a:solidFill>
                  <a:schemeClr val="bg1"/>
                </a:solidFill>
                <a:latin typeface="Signika" charset="0"/>
                <a:ea typeface="Signika" charset="0"/>
                <a:cs typeface="Signika" charset="0"/>
              </a:rPr>
              <a:t> 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7215206" y="6572272"/>
            <a:ext cx="1928794" cy="28572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0356" name="Picture 4" descr="http://www.dieti.unina.it/images/logo/unina.png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844506" y="6072206"/>
            <a:ext cx="1327224" cy="214314"/>
          </a:xfrm>
          <a:prstGeom prst="rect">
            <a:avLst/>
          </a:prstGeom>
          <a:noFill/>
        </p:spPr>
      </p:pic>
      <p:grpSp>
        <p:nvGrpSpPr>
          <p:cNvPr id="2" name="Group 19"/>
          <p:cNvGrpSpPr/>
          <p:nvPr userDrawn="1"/>
        </p:nvGrpSpPr>
        <p:grpSpPr>
          <a:xfrm>
            <a:off x="32485" y="6616413"/>
            <a:ext cx="481197" cy="214315"/>
            <a:chOff x="7371730" y="6616413"/>
            <a:chExt cx="481197" cy="214315"/>
          </a:xfrm>
        </p:grpSpPr>
        <p:pic>
          <p:nvPicPr>
            <p:cNvPr id="100354" name="Picture 2" descr="http://www.dieti.unina.it/images/logo/dieti.png"/>
            <p:cNvPicPr>
              <a:picLocks noChangeAspect="1" noChangeArrowheads="1"/>
            </p:cNvPicPr>
            <p:nvPr userDrawn="1"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7632771" y="6616413"/>
              <a:ext cx="220156" cy="214315"/>
            </a:xfrm>
            <a:prstGeom prst="rect">
              <a:avLst/>
            </a:prstGeom>
            <a:noFill/>
          </p:spPr>
        </p:pic>
        <p:pic>
          <p:nvPicPr>
            <p:cNvPr id="100358" name="Picture 6" descr="http://www.dieti.unina.it/images/logo/sigillo.png"/>
            <p:cNvPicPr>
              <a:picLocks noChangeAspect="1" noChangeArrowheads="1"/>
            </p:cNvPicPr>
            <p:nvPr userDrawn="1"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7371730" y="6616413"/>
              <a:ext cx="248462" cy="214315"/>
            </a:xfrm>
            <a:prstGeom prst="rect">
              <a:avLst/>
            </a:prstGeom>
            <a:noFill/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/>
          <p:cNvSpPr/>
          <p:nvPr userDrawn="1"/>
        </p:nvSpPr>
        <p:spPr>
          <a:xfrm>
            <a:off x="0" y="-24"/>
            <a:ext cx="9153526" cy="25582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0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60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9.emf"/><Relationship Id="rId4" Type="http://schemas.openxmlformats.org/officeDocument/2006/relationships/image" Target="../media/image158.emf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emf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emf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emf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jpeg"/><Relationship Id="rId13" Type="http://schemas.openxmlformats.org/officeDocument/2006/relationships/image" Target="../media/image168.jpeg"/><Relationship Id="rId18" Type="http://schemas.openxmlformats.org/officeDocument/2006/relationships/image" Target="../media/image173.jpeg"/><Relationship Id="rId3" Type="http://schemas.openxmlformats.org/officeDocument/2006/relationships/image" Target="../media/image61.png"/><Relationship Id="rId21" Type="http://schemas.openxmlformats.org/officeDocument/2006/relationships/image" Target="../media/image176.jpeg"/><Relationship Id="rId7" Type="http://schemas.openxmlformats.org/officeDocument/2006/relationships/image" Target="../media/image165.jpeg"/><Relationship Id="rId12" Type="http://schemas.openxmlformats.org/officeDocument/2006/relationships/image" Target="../media/image167.jpeg"/><Relationship Id="rId17" Type="http://schemas.openxmlformats.org/officeDocument/2006/relationships/image" Target="../media/image172.jpeg"/><Relationship Id="rId2" Type="http://schemas.openxmlformats.org/officeDocument/2006/relationships/notesSlide" Target="../notesSlides/notesSlide95.xml"/><Relationship Id="rId16" Type="http://schemas.openxmlformats.org/officeDocument/2006/relationships/image" Target="../media/image171.jpeg"/><Relationship Id="rId20" Type="http://schemas.openxmlformats.org/officeDocument/2006/relationships/image" Target="../media/image1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jpeg"/><Relationship Id="rId11" Type="http://schemas.openxmlformats.org/officeDocument/2006/relationships/image" Target="../media/image8.jpeg"/><Relationship Id="rId5" Type="http://schemas.openxmlformats.org/officeDocument/2006/relationships/image" Target="../media/image163.jpeg"/><Relationship Id="rId15" Type="http://schemas.openxmlformats.org/officeDocument/2006/relationships/image" Target="../media/image170.jpeg"/><Relationship Id="rId23" Type="http://schemas.openxmlformats.org/officeDocument/2006/relationships/image" Target="../media/image178.png"/><Relationship Id="rId10" Type="http://schemas.openxmlformats.org/officeDocument/2006/relationships/image" Target="../media/image41.png"/><Relationship Id="rId19" Type="http://schemas.openxmlformats.org/officeDocument/2006/relationships/image" Target="../media/image174.jpeg"/><Relationship Id="rId4" Type="http://schemas.openxmlformats.org/officeDocument/2006/relationships/image" Target="../media/image162.png"/><Relationship Id="rId9" Type="http://schemas.openxmlformats.org/officeDocument/2006/relationships/image" Target="../media/image40.png"/><Relationship Id="rId14" Type="http://schemas.openxmlformats.org/officeDocument/2006/relationships/image" Target="../media/image169.jpeg"/><Relationship Id="rId22" Type="http://schemas.openxmlformats.org/officeDocument/2006/relationships/image" Target="../media/image177.jpe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jpeg"/><Relationship Id="rId13" Type="http://schemas.openxmlformats.org/officeDocument/2006/relationships/image" Target="../media/image8.jpeg"/><Relationship Id="rId18" Type="http://schemas.openxmlformats.org/officeDocument/2006/relationships/image" Target="../media/image171.jpeg"/><Relationship Id="rId3" Type="http://schemas.openxmlformats.org/officeDocument/2006/relationships/image" Target="../media/image61.png"/><Relationship Id="rId21" Type="http://schemas.openxmlformats.org/officeDocument/2006/relationships/image" Target="../media/image174.jpeg"/><Relationship Id="rId7" Type="http://schemas.openxmlformats.org/officeDocument/2006/relationships/image" Target="../media/image163.jpeg"/><Relationship Id="rId12" Type="http://schemas.openxmlformats.org/officeDocument/2006/relationships/image" Target="../media/image41.png"/><Relationship Id="rId17" Type="http://schemas.openxmlformats.org/officeDocument/2006/relationships/image" Target="../media/image170.jpeg"/><Relationship Id="rId2" Type="http://schemas.openxmlformats.org/officeDocument/2006/relationships/notesSlide" Target="../notesSlides/notesSlide96.xml"/><Relationship Id="rId16" Type="http://schemas.openxmlformats.org/officeDocument/2006/relationships/image" Target="../media/image169.jpeg"/><Relationship Id="rId20" Type="http://schemas.openxmlformats.org/officeDocument/2006/relationships/image" Target="../media/image1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11" Type="http://schemas.openxmlformats.org/officeDocument/2006/relationships/image" Target="../media/image40.png"/><Relationship Id="rId24" Type="http://schemas.openxmlformats.org/officeDocument/2006/relationships/image" Target="../media/image177.jpeg"/><Relationship Id="rId5" Type="http://schemas.openxmlformats.org/officeDocument/2006/relationships/image" Target="../media/image179.png"/><Relationship Id="rId15" Type="http://schemas.openxmlformats.org/officeDocument/2006/relationships/image" Target="../media/image168.jpeg"/><Relationship Id="rId23" Type="http://schemas.openxmlformats.org/officeDocument/2006/relationships/image" Target="../media/image176.jpeg"/><Relationship Id="rId10" Type="http://schemas.openxmlformats.org/officeDocument/2006/relationships/image" Target="../media/image166.jpeg"/><Relationship Id="rId19" Type="http://schemas.openxmlformats.org/officeDocument/2006/relationships/image" Target="../media/image172.jpeg"/><Relationship Id="rId4" Type="http://schemas.openxmlformats.org/officeDocument/2006/relationships/image" Target="../media/image178.png"/><Relationship Id="rId9" Type="http://schemas.openxmlformats.org/officeDocument/2006/relationships/image" Target="../media/image165.jpeg"/><Relationship Id="rId14" Type="http://schemas.openxmlformats.org/officeDocument/2006/relationships/image" Target="../media/image167.jpeg"/><Relationship Id="rId22" Type="http://schemas.openxmlformats.org/officeDocument/2006/relationships/image" Target="../media/image175.jpeg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2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emf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emf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5.emf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emf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emf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emf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emf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emf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emf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3.png"/><Relationship Id="rId5" Type="http://schemas.openxmlformats.org/officeDocument/2006/relationships/image" Target="../media/image27.jpeg"/><Relationship Id="rId10" Type="http://schemas.openxmlformats.org/officeDocument/2006/relationships/image" Target="../media/image32.png"/><Relationship Id="rId4" Type="http://schemas.openxmlformats.org/officeDocument/2006/relationships/image" Target="../media/image26.tiff"/><Relationship Id="rId9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29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12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image" Target="../media/image42.jpeg"/><Relationship Id="rId5" Type="http://schemas.openxmlformats.org/officeDocument/2006/relationships/image" Target="../media/image37.jpeg"/><Relationship Id="rId10" Type="http://schemas.openxmlformats.org/officeDocument/2006/relationships/image" Target="../media/image41.png"/><Relationship Id="rId4" Type="http://schemas.openxmlformats.org/officeDocument/2006/relationships/image" Target="../media/image36.jpeg"/><Relationship Id="rId9" Type="http://schemas.openxmlformats.org/officeDocument/2006/relationships/image" Target="../media/image40.png"/><Relationship Id="rId1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29.jpeg"/><Relationship Id="rId18" Type="http://schemas.openxmlformats.org/officeDocument/2006/relationships/image" Target="../media/image34.png"/><Relationship Id="rId3" Type="http://schemas.openxmlformats.org/officeDocument/2006/relationships/image" Target="../media/image35.jpeg"/><Relationship Id="rId7" Type="http://schemas.openxmlformats.org/officeDocument/2006/relationships/image" Target="../media/image43.jpeg"/><Relationship Id="rId12" Type="http://schemas.openxmlformats.org/officeDocument/2006/relationships/image" Target="../media/image28.jpe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image" Target="../media/image27.jpeg"/><Relationship Id="rId5" Type="http://schemas.openxmlformats.org/officeDocument/2006/relationships/image" Target="../media/image37.jpeg"/><Relationship Id="rId15" Type="http://schemas.openxmlformats.org/officeDocument/2006/relationships/image" Target="../media/image25.png"/><Relationship Id="rId10" Type="http://schemas.openxmlformats.org/officeDocument/2006/relationships/image" Target="../media/image46.png"/><Relationship Id="rId4" Type="http://schemas.openxmlformats.org/officeDocument/2006/relationships/image" Target="../media/image36.jpeg"/><Relationship Id="rId9" Type="http://schemas.openxmlformats.org/officeDocument/2006/relationships/image" Target="../media/image45.png"/><Relationship Id="rId1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69.jpeg"/><Relationship Id="rId18" Type="http://schemas.openxmlformats.org/officeDocument/2006/relationships/image" Target="../media/image74.jpeg"/><Relationship Id="rId3" Type="http://schemas.openxmlformats.org/officeDocument/2006/relationships/image" Target="../media/image62.jpeg"/><Relationship Id="rId21" Type="http://schemas.openxmlformats.org/officeDocument/2006/relationships/image" Target="../media/image77.jpeg"/><Relationship Id="rId7" Type="http://schemas.openxmlformats.org/officeDocument/2006/relationships/image" Target="../media/image66.jpeg"/><Relationship Id="rId12" Type="http://schemas.openxmlformats.org/officeDocument/2006/relationships/image" Target="../media/image68.jpeg"/><Relationship Id="rId17" Type="http://schemas.openxmlformats.org/officeDocument/2006/relationships/image" Target="../media/image73.jpeg"/><Relationship Id="rId2" Type="http://schemas.openxmlformats.org/officeDocument/2006/relationships/image" Target="../media/image61.png"/><Relationship Id="rId16" Type="http://schemas.openxmlformats.org/officeDocument/2006/relationships/image" Target="../media/image72.jpeg"/><Relationship Id="rId20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11" Type="http://schemas.openxmlformats.org/officeDocument/2006/relationships/image" Target="../media/image8.jpeg"/><Relationship Id="rId5" Type="http://schemas.openxmlformats.org/officeDocument/2006/relationships/image" Target="../media/image64.jpeg"/><Relationship Id="rId15" Type="http://schemas.openxmlformats.org/officeDocument/2006/relationships/image" Target="../media/image71.jpeg"/><Relationship Id="rId10" Type="http://schemas.openxmlformats.org/officeDocument/2006/relationships/image" Target="../media/image41.png"/><Relationship Id="rId19" Type="http://schemas.openxmlformats.org/officeDocument/2006/relationships/image" Target="../media/image75.jpeg"/><Relationship Id="rId4" Type="http://schemas.openxmlformats.org/officeDocument/2006/relationships/image" Target="../media/image63.png"/><Relationship Id="rId9" Type="http://schemas.openxmlformats.org/officeDocument/2006/relationships/image" Target="../media/image40.png"/><Relationship Id="rId14" Type="http://schemas.openxmlformats.org/officeDocument/2006/relationships/image" Target="../media/image70.jpeg"/><Relationship Id="rId22" Type="http://schemas.openxmlformats.org/officeDocument/2006/relationships/image" Target="../media/image7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8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8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3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emf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9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97.png"/><Relationship Id="rId4" Type="http://schemas.openxmlformats.org/officeDocument/2006/relationships/image" Target="../media/image96.png"/><Relationship Id="rId9" Type="http://schemas.openxmlformats.org/officeDocument/2006/relationships/image" Target="../media/image9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e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emf"/><Relationship Id="rId3" Type="http://schemas.openxmlformats.org/officeDocument/2006/relationships/image" Target="../media/image104.emf"/><Relationship Id="rId7" Type="http://schemas.openxmlformats.org/officeDocument/2006/relationships/image" Target="../media/image108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emf"/><Relationship Id="rId11" Type="http://schemas.openxmlformats.org/officeDocument/2006/relationships/image" Target="../media/image112.emf"/><Relationship Id="rId5" Type="http://schemas.openxmlformats.org/officeDocument/2006/relationships/image" Target="../media/image106.emf"/><Relationship Id="rId10" Type="http://schemas.openxmlformats.org/officeDocument/2006/relationships/image" Target="../media/image111.emf"/><Relationship Id="rId4" Type="http://schemas.openxmlformats.org/officeDocument/2006/relationships/image" Target="../media/image105.emf"/><Relationship Id="rId9" Type="http://schemas.openxmlformats.org/officeDocument/2006/relationships/image" Target="../media/image110.e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tiff"/><Relationship Id="rId13" Type="http://schemas.openxmlformats.org/officeDocument/2006/relationships/image" Target="../media/image31.jpeg"/><Relationship Id="rId3" Type="http://schemas.openxmlformats.org/officeDocument/2006/relationships/image" Target="../media/image120.jpeg"/><Relationship Id="rId7" Type="http://schemas.openxmlformats.org/officeDocument/2006/relationships/image" Target="../media/image25.png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11" Type="http://schemas.openxmlformats.org/officeDocument/2006/relationships/image" Target="../media/image125.jpeg"/><Relationship Id="rId5" Type="http://schemas.openxmlformats.org/officeDocument/2006/relationships/image" Target="../media/image121.jpeg"/><Relationship Id="rId10" Type="http://schemas.openxmlformats.org/officeDocument/2006/relationships/image" Target="../media/image124.jpeg"/><Relationship Id="rId4" Type="http://schemas.openxmlformats.org/officeDocument/2006/relationships/image" Target="../media/image42.jpeg"/><Relationship Id="rId9" Type="http://schemas.openxmlformats.org/officeDocument/2006/relationships/image" Target="../media/image123.png"/><Relationship Id="rId14" Type="http://schemas.openxmlformats.org/officeDocument/2006/relationships/image" Target="../media/image126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21.jpeg"/><Relationship Id="rId3" Type="http://schemas.openxmlformats.org/officeDocument/2006/relationships/image" Target="../media/image23.jpeg"/><Relationship Id="rId7" Type="http://schemas.openxmlformats.org/officeDocument/2006/relationships/image" Target="../media/image124.jpeg"/><Relationship Id="rId12" Type="http://schemas.openxmlformats.org/officeDocument/2006/relationships/image" Target="../media/image4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11" Type="http://schemas.openxmlformats.org/officeDocument/2006/relationships/image" Target="../media/image120.jpeg"/><Relationship Id="rId5" Type="http://schemas.openxmlformats.org/officeDocument/2006/relationships/image" Target="../media/image126.jpeg"/><Relationship Id="rId10" Type="http://schemas.openxmlformats.org/officeDocument/2006/relationships/image" Target="../media/image125.jpeg"/><Relationship Id="rId4" Type="http://schemas.openxmlformats.org/officeDocument/2006/relationships/image" Target="../media/image31.jpeg"/><Relationship Id="rId9" Type="http://schemas.openxmlformats.org/officeDocument/2006/relationships/image" Target="../media/image26.tiff"/><Relationship Id="rId14" Type="http://schemas.openxmlformats.org/officeDocument/2006/relationships/image" Target="../media/image122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21.jpeg"/><Relationship Id="rId3" Type="http://schemas.openxmlformats.org/officeDocument/2006/relationships/image" Target="../media/image23.jpeg"/><Relationship Id="rId7" Type="http://schemas.openxmlformats.org/officeDocument/2006/relationships/image" Target="../media/image124.jpeg"/><Relationship Id="rId12" Type="http://schemas.openxmlformats.org/officeDocument/2006/relationships/image" Target="../media/image4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11" Type="http://schemas.openxmlformats.org/officeDocument/2006/relationships/image" Target="../media/image120.jpeg"/><Relationship Id="rId5" Type="http://schemas.openxmlformats.org/officeDocument/2006/relationships/image" Target="../media/image126.jpeg"/><Relationship Id="rId10" Type="http://schemas.openxmlformats.org/officeDocument/2006/relationships/image" Target="../media/image125.jpeg"/><Relationship Id="rId4" Type="http://schemas.openxmlformats.org/officeDocument/2006/relationships/image" Target="../media/image31.jpeg"/><Relationship Id="rId9" Type="http://schemas.openxmlformats.org/officeDocument/2006/relationships/image" Target="../media/image26.tiff"/><Relationship Id="rId14" Type="http://schemas.openxmlformats.org/officeDocument/2006/relationships/image" Target="../media/image122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tiff"/><Relationship Id="rId13" Type="http://schemas.openxmlformats.org/officeDocument/2006/relationships/image" Target="../media/image31.jpeg"/><Relationship Id="rId3" Type="http://schemas.openxmlformats.org/officeDocument/2006/relationships/image" Target="../media/image120.jpeg"/><Relationship Id="rId7" Type="http://schemas.openxmlformats.org/officeDocument/2006/relationships/image" Target="../media/image25.png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11" Type="http://schemas.openxmlformats.org/officeDocument/2006/relationships/image" Target="../media/image125.jpeg"/><Relationship Id="rId5" Type="http://schemas.openxmlformats.org/officeDocument/2006/relationships/image" Target="../media/image121.jpeg"/><Relationship Id="rId10" Type="http://schemas.openxmlformats.org/officeDocument/2006/relationships/image" Target="../media/image124.jpeg"/><Relationship Id="rId4" Type="http://schemas.openxmlformats.org/officeDocument/2006/relationships/image" Target="../media/image42.jpeg"/><Relationship Id="rId9" Type="http://schemas.openxmlformats.org/officeDocument/2006/relationships/image" Target="../media/image123.png"/><Relationship Id="rId14" Type="http://schemas.openxmlformats.org/officeDocument/2006/relationships/image" Target="../media/image126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notesSlide" Target="../notesSlides/notesSlide55.xml"/><Relationship Id="rId7" Type="http://schemas.openxmlformats.org/officeDocument/2006/relationships/image" Target="../media/image8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3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8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29.wmf"/><Relationship Id="rId18" Type="http://schemas.openxmlformats.org/officeDocument/2006/relationships/oleObject" Target="../embeddings/oleObject9.bin"/><Relationship Id="rId3" Type="http://schemas.openxmlformats.org/officeDocument/2006/relationships/notesSlide" Target="../notesSlides/notesSlide57.xml"/><Relationship Id="rId7" Type="http://schemas.openxmlformats.org/officeDocument/2006/relationships/image" Target="../media/image127.wmf"/><Relationship Id="rId12" Type="http://schemas.openxmlformats.org/officeDocument/2006/relationships/oleObject" Target="../embeddings/oleObject6.bin"/><Relationship Id="rId17" Type="http://schemas.openxmlformats.org/officeDocument/2006/relationships/image" Target="../media/image131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8.bin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28.wmf"/><Relationship Id="rId5" Type="http://schemas.openxmlformats.org/officeDocument/2006/relationships/image" Target="../media/image134.png"/><Relationship Id="rId15" Type="http://schemas.openxmlformats.org/officeDocument/2006/relationships/image" Target="../media/image130.wmf"/><Relationship Id="rId10" Type="http://schemas.openxmlformats.org/officeDocument/2006/relationships/oleObject" Target="../embeddings/oleObject5.bin"/><Relationship Id="rId19" Type="http://schemas.openxmlformats.org/officeDocument/2006/relationships/image" Target="../media/image132.wmf"/><Relationship Id="rId4" Type="http://schemas.openxmlformats.org/officeDocument/2006/relationships/image" Target="../media/image133.png"/><Relationship Id="rId9" Type="http://schemas.microsoft.com/office/2007/relationships/hdphoto" Target="../media/hdphoto1.wdp"/><Relationship Id="rId14" Type="http://schemas.openxmlformats.org/officeDocument/2006/relationships/oleObject" Target="../embeddings/oleObject7.bin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notesSlide" Target="../notesSlides/notesSlide58.xml"/><Relationship Id="rId7" Type="http://schemas.openxmlformats.org/officeDocument/2006/relationships/image" Target="../media/image13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144.png"/><Relationship Id="rId3" Type="http://schemas.openxmlformats.org/officeDocument/2006/relationships/notesSlide" Target="../notesSlides/notesSlide59.xml"/><Relationship Id="rId7" Type="http://schemas.openxmlformats.org/officeDocument/2006/relationships/image" Target="../media/image140.wmf"/><Relationship Id="rId12" Type="http://schemas.openxmlformats.org/officeDocument/2006/relationships/image" Target="../media/image14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2.bin"/><Relationship Id="rId11" Type="http://schemas.openxmlformats.org/officeDocument/2006/relationships/oleObject" Target="../embeddings/oleObject14.bin"/><Relationship Id="rId5" Type="http://schemas.openxmlformats.org/officeDocument/2006/relationships/image" Target="../media/image139.wmf"/><Relationship Id="rId10" Type="http://schemas.openxmlformats.org/officeDocument/2006/relationships/image" Target="../media/image143.png"/><Relationship Id="rId4" Type="http://schemas.openxmlformats.org/officeDocument/2006/relationships/oleObject" Target="../embeddings/oleObject11.bin"/><Relationship Id="rId9" Type="http://schemas.openxmlformats.org/officeDocument/2006/relationships/image" Target="../media/image141.wmf"/><Relationship Id="rId14" Type="http://schemas.openxmlformats.org/officeDocument/2006/relationships/image" Target="../media/image14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46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147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3.png"/><Relationship Id="rId5" Type="http://schemas.openxmlformats.org/officeDocument/2006/relationships/image" Target="../media/image27.jpeg"/><Relationship Id="rId10" Type="http://schemas.openxmlformats.org/officeDocument/2006/relationships/image" Target="../media/image32.png"/><Relationship Id="rId4" Type="http://schemas.openxmlformats.org/officeDocument/2006/relationships/image" Target="../media/image26.tiff"/><Relationship Id="rId9" Type="http://schemas.openxmlformats.org/officeDocument/2006/relationships/image" Target="../media/image31.jpe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29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12" Type="http://schemas.openxmlformats.org/officeDocument/2006/relationships/image" Target="../media/image28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image" Target="../media/image42.jpeg"/><Relationship Id="rId5" Type="http://schemas.openxmlformats.org/officeDocument/2006/relationships/image" Target="../media/image37.jpeg"/><Relationship Id="rId10" Type="http://schemas.openxmlformats.org/officeDocument/2006/relationships/image" Target="../media/image41.png"/><Relationship Id="rId4" Type="http://schemas.openxmlformats.org/officeDocument/2006/relationships/image" Target="../media/image36.jpeg"/><Relationship Id="rId9" Type="http://schemas.openxmlformats.org/officeDocument/2006/relationships/image" Target="../media/image40.png"/><Relationship Id="rId14" Type="http://schemas.openxmlformats.org/officeDocument/2006/relationships/image" Target="../media/image30.jpe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29.jpeg"/><Relationship Id="rId18" Type="http://schemas.openxmlformats.org/officeDocument/2006/relationships/image" Target="../media/image34.png"/><Relationship Id="rId3" Type="http://schemas.openxmlformats.org/officeDocument/2006/relationships/image" Target="../media/image35.jpeg"/><Relationship Id="rId7" Type="http://schemas.openxmlformats.org/officeDocument/2006/relationships/image" Target="../media/image43.jpeg"/><Relationship Id="rId12" Type="http://schemas.openxmlformats.org/officeDocument/2006/relationships/image" Target="../media/image28.jpe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63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image" Target="../media/image27.jpeg"/><Relationship Id="rId5" Type="http://schemas.openxmlformats.org/officeDocument/2006/relationships/image" Target="../media/image37.jpeg"/><Relationship Id="rId15" Type="http://schemas.openxmlformats.org/officeDocument/2006/relationships/image" Target="../media/image25.png"/><Relationship Id="rId10" Type="http://schemas.openxmlformats.org/officeDocument/2006/relationships/image" Target="../media/image46.png"/><Relationship Id="rId4" Type="http://schemas.openxmlformats.org/officeDocument/2006/relationships/image" Target="../media/image36.jpeg"/><Relationship Id="rId9" Type="http://schemas.openxmlformats.org/officeDocument/2006/relationships/image" Target="../media/image45.png"/><Relationship Id="rId14" Type="http://schemas.openxmlformats.org/officeDocument/2006/relationships/image" Target="../media/image30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60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13" Type="http://schemas.openxmlformats.org/officeDocument/2006/relationships/image" Target="../media/image153.wmf"/><Relationship Id="rId18" Type="http://schemas.openxmlformats.org/officeDocument/2006/relationships/image" Target="../media/image154.wmf"/><Relationship Id="rId3" Type="http://schemas.openxmlformats.org/officeDocument/2006/relationships/notesSlide" Target="../notesSlides/notesSlide73.xml"/><Relationship Id="rId21" Type="http://schemas.openxmlformats.org/officeDocument/2006/relationships/image" Target="../media/image110.png"/><Relationship Id="rId7" Type="http://schemas.openxmlformats.org/officeDocument/2006/relationships/image" Target="../media/image150.wmf"/><Relationship Id="rId12" Type="http://schemas.openxmlformats.org/officeDocument/2006/relationships/oleObject" Target="../embeddings/oleObject20.bin"/><Relationship Id="rId17" Type="http://schemas.openxmlformats.org/officeDocument/2006/relationships/oleObject" Target="../embeddings/oleObject190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54.wmf"/><Relationship Id="rId20" Type="http://schemas.openxmlformats.org/officeDocument/2006/relationships/image" Target="../media/image109.png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7.bin"/><Relationship Id="rId11" Type="http://schemas.openxmlformats.org/officeDocument/2006/relationships/image" Target="../media/image152.wmf"/><Relationship Id="rId5" Type="http://schemas.openxmlformats.org/officeDocument/2006/relationships/image" Target="../media/image149.wmf"/><Relationship Id="rId15" Type="http://schemas.openxmlformats.org/officeDocument/2006/relationships/oleObject" Target="../embeddings/oleObject21.bin"/><Relationship Id="rId10" Type="http://schemas.openxmlformats.org/officeDocument/2006/relationships/oleObject" Target="../embeddings/oleObject19.bin"/><Relationship Id="rId19" Type="http://schemas.openxmlformats.org/officeDocument/2006/relationships/image" Target="../media/image1080.png"/><Relationship Id="rId4" Type="http://schemas.openxmlformats.org/officeDocument/2006/relationships/oleObject" Target="../embeddings/oleObject16.bin"/><Relationship Id="rId9" Type="http://schemas.openxmlformats.org/officeDocument/2006/relationships/image" Target="../media/image151.wmf"/><Relationship Id="rId14" Type="http://schemas.openxmlformats.org/officeDocument/2006/relationships/image" Target="../media/image1070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60.png"/><Relationship Id="rId18" Type="http://schemas.openxmlformats.org/officeDocument/2006/relationships/image" Target="../media/image116.png"/><Relationship Id="rId3" Type="http://schemas.openxmlformats.org/officeDocument/2006/relationships/notesSlide" Target="../notesSlides/notesSlide74.xml"/><Relationship Id="rId7" Type="http://schemas.openxmlformats.org/officeDocument/2006/relationships/image" Target="../media/image54.jpeg"/><Relationship Id="rId12" Type="http://schemas.openxmlformats.org/officeDocument/2006/relationships/image" Target="../media/image59.jpeg"/><Relationship Id="rId17" Type="http://schemas.openxmlformats.org/officeDocument/2006/relationships/image" Target="../media/image95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3.bin"/><Relationship Id="rId1" Type="http://schemas.openxmlformats.org/officeDocument/2006/relationships/vmlDrawing" Target="../drawings/vmlDrawing9.vml"/><Relationship Id="rId6" Type="http://schemas.openxmlformats.org/officeDocument/2006/relationships/image" Target="../media/image97.png"/><Relationship Id="rId11" Type="http://schemas.openxmlformats.org/officeDocument/2006/relationships/image" Target="../media/image58.jpeg"/><Relationship Id="rId5" Type="http://schemas.openxmlformats.org/officeDocument/2006/relationships/image" Target="../media/image156.png"/><Relationship Id="rId15" Type="http://schemas.openxmlformats.org/officeDocument/2006/relationships/image" Target="../media/image155.wmf"/><Relationship Id="rId10" Type="http://schemas.openxmlformats.org/officeDocument/2006/relationships/image" Target="../media/image57.jpeg"/><Relationship Id="rId4" Type="http://schemas.openxmlformats.org/officeDocument/2006/relationships/image" Target="../media/image113.png"/><Relationship Id="rId9" Type="http://schemas.openxmlformats.org/officeDocument/2006/relationships/image" Target="../media/image56.jpeg"/><Relationship Id="rId14" Type="http://schemas.openxmlformats.org/officeDocument/2006/relationships/oleObject" Target="../embeddings/oleObject22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0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0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903191"/>
            <a:ext cx="9144000" cy="1470025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Source Identification in</a:t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Image Forensics</a:t>
            </a:r>
            <a:endParaRPr lang="en-US" b="1" noProof="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696971" y="5929330"/>
            <a:ext cx="3589541" cy="428628"/>
            <a:chOff x="7376951" y="6072206"/>
            <a:chExt cx="1794779" cy="214315"/>
          </a:xfrm>
        </p:grpSpPr>
        <p:pic>
          <p:nvPicPr>
            <p:cNvPr id="4" name="Picture 4" descr="http://www.dieti.unina.it/images/logo/unina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844506" y="6072206"/>
              <a:ext cx="1327224" cy="214314"/>
            </a:xfrm>
            <a:prstGeom prst="rect">
              <a:avLst/>
            </a:prstGeom>
            <a:noFill/>
          </p:spPr>
        </p:pic>
        <p:grpSp>
          <p:nvGrpSpPr>
            <p:cNvPr id="6" name="Group 5"/>
            <p:cNvGrpSpPr/>
            <p:nvPr/>
          </p:nvGrpSpPr>
          <p:grpSpPr>
            <a:xfrm>
              <a:off x="7376951" y="6072206"/>
              <a:ext cx="481197" cy="214315"/>
              <a:chOff x="7371730" y="6616413"/>
              <a:chExt cx="481197" cy="214315"/>
            </a:xfrm>
          </p:grpSpPr>
          <p:pic>
            <p:nvPicPr>
              <p:cNvPr id="7" name="Picture 2" descr="http://www.dieti.unina.it/images/logo/dieti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632771" y="6616413"/>
                <a:ext cx="220156" cy="214315"/>
              </a:xfrm>
              <a:prstGeom prst="rect">
                <a:avLst/>
              </a:prstGeom>
              <a:noFill/>
            </p:spPr>
          </p:pic>
          <p:pic>
            <p:nvPicPr>
              <p:cNvPr id="8" name="Picture 6" descr="http://www.dieti.unina.it/images/logo/sigillo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7371730" y="6616413"/>
                <a:ext cx="248462" cy="214315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11" name="Titolo 1">
            <a:extLst>
              <a:ext uri="{FF2B5EF4-FFF2-40B4-BE49-F238E27FC236}">
                <a16:creationId xmlns:a16="http://schemas.microsoft.com/office/drawing/2014/main" id="{0C213FDB-E4D8-4E5E-9C20-B4C1E894D825}"/>
              </a:ext>
            </a:extLst>
          </p:cNvPr>
          <p:cNvSpPr txBox="1">
            <a:spLocks/>
          </p:cNvSpPr>
          <p:nvPr/>
        </p:nvSpPr>
        <p:spPr>
          <a:xfrm>
            <a:off x="0" y="1916832"/>
            <a:ext cx="9144000" cy="198635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Francesco Marra</a:t>
            </a:r>
            <a:br>
              <a:rPr lang="it-IT" dirty="0"/>
            </a:br>
            <a:r>
              <a:rPr lang="it-IT" sz="3600" dirty="0"/>
              <a:t>Tutor: Carlo Sansone – co-Tutor: Luisa </a:t>
            </a:r>
            <a:r>
              <a:rPr lang="en-GB" sz="3600" dirty="0" err="1"/>
              <a:t>Verdoliva</a:t>
            </a:r>
            <a:endParaRPr lang="en-GB" sz="3600" dirty="0"/>
          </a:p>
          <a:p>
            <a:r>
              <a:rPr lang="it-IT" sz="2700" dirty="0"/>
              <a:t>XXX </a:t>
            </a:r>
            <a:r>
              <a:rPr lang="en-GB" sz="2700" dirty="0"/>
              <a:t>Cycle</a:t>
            </a:r>
            <a:r>
              <a:rPr lang="it-IT" sz="2700" dirty="0"/>
              <a:t> - III </a:t>
            </a:r>
            <a:r>
              <a:rPr lang="it-IT" sz="2700" dirty="0" err="1"/>
              <a:t>year</a:t>
            </a:r>
            <a:r>
              <a:rPr lang="it-IT" sz="2700" dirty="0"/>
              <a:t> </a:t>
            </a:r>
            <a:r>
              <a:rPr lang="it-IT" sz="2700" dirty="0" err="1"/>
              <a:t>presentation</a:t>
            </a:r>
            <a:endParaRPr lang="it-IT" dirty="0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295C51DE-6A01-47B8-A610-D5861CF8D3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569" y="404664"/>
            <a:ext cx="2436862" cy="139144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 	</a:t>
            </a:r>
          </a:p>
        </p:txBody>
      </p:sp>
      <p:sp>
        <p:nvSpPr>
          <p:cNvPr id="23" name="Segnaposto contenuto 2"/>
          <p:cNvSpPr>
            <a:spLocks noGrp="1"/>
          </p:cNvSpPr>
          <p:nvPr>
            <p:ph type="subTitle" idx="4294967295"/>
          </p:nvPr>
        </p:nvSpPr>
        <p:spPr>
          <a:xfrm>
            <a:off x="0" y="1244600"/>
            <a:ext cx="9144000" cy="1752600"/>
          </a:xfrm>
          <a:prstGeom prst="rect">
            <a:avLst/>
          </a:prstGeom>
        </p:spPr>
        <p:txBody>
          <a:bodyPr>
            <a:normAutofit/>
          </a:bodyPr>
          <a:lstStyle/>
          <a:p>
            <a:pPr indent="-360000">
              <a:lnSpc>
                <a:spcPct val="80000"/>
              </a:lnSpc>
              <a:spcBef>
                <a:spcPts val="0"/>
              </a:spcBef>
            </a:pPr>
            <a:r>
              <a:rPr lang="en-US" sz="2800" b="1" dirty="0">
                <a:solidFill>
                  <a:schemeClr val="tx1"/>
                </a:solidFill>
              </a:rPr>
              <a:t>Which is the specific source that has taken this photo?</a:t>
            </a:r>
          </a:p>
        </p:txBody>
      </p:sp>
      <p:pic>
        <p:nvPicPr>
          <p:cNvPr id="2051" name="Picture 3" descr="C:\Users\Francesco\Google Drive\Presentazione Vismac\Images\11-golden-gate-brid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2218684"/>
            <a:ext cx="2908816" cy="1930396"/>
          </a:xfrm>
          <a:prstGeom prst="rect">
            <a:avLst/>
          </a:prstGeom>
          <a:noFill/>
        </p:spPr>
      </p:pic>
      <p:sp>
        <p:nvSpPr>
          <p:cNvPr id="28" name="Titolo 1"/>
          <p:cNvSpPr txBox="1">
            <a:spLocks/>
          </p:cNvSpPr>
          <p:nvPr/>
        </p:nvSpPr>
        <p:spPr>
          <a:xfrm>
            <a:off x="0" y="476672"/>
            <a:ext cx="9144000" cy="7200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it-IT" sz="4400" dirty="0">
                <a:solidFill>
                  <a:srgbClr val="0F6FC6">
                    <a:lumMod val="60000"/>
                    <a:lumOff val="40000"/>
                  </a:srgbClr>
                </a:solidFill>
              </a:rPr>
              <a:t>Source </a:t>
            </a:r>
            <a:r>
              <a:rPr lang="it-IT" sz="4400" dirty="0" err="1">
                <a:solidFill>
                  <a:srgbClr val="0F6FC6">
                    <a:lumMod val="60000"/>
                    <a:lumOff val="40000"/>
                  </a:srgbClr>
                </a:solidFill>
              </a:rPr>
              <a:t>Identification</a:t>
            </a:r>
            <a:r>
              <a:rPr lang="it-IT" sz="4400" dirty="0">
                <a:solidFill>
                  <a:srgbClr val="0F6FC6">
                    <a:lumMod val="60000"/>
                    <a:lumOff val="40000"/>
                  </a:srgbClr>
                </a:solidFill>
              </a:rPr>
              <a:t> </a:t>
            </a:r>
            <a:r>
              <a:rPr lang="it-IT" sz="4400" dirty="0" err="1">
                <a:solidFill>
                  <a:srgbClr val="0F6FC6">
                    <a:lumMod val="60000"/>
                    <a:lumOff val="40000"/>
                  </a:srgbClr>
                </a:solidFill>
              </a:rPr>
              <a:t>problem</a:t>
            </a:r>
            <a:r>
              <a:rPr lang="it-IT" sz="4400" dirty="0">
                <a:solidFill>
                  <a:srgbClr val="0F6FC6">
                    <a:lumMod val="60000"/>
                    <a:lumOff val="40000"/>
                  </a:srgbClr>
                </a:solidFill>
              </a:rPr>
              <a:t> (1)</a:t>
            </a:r>
          </a:p>
        </p:txBody>
      </p:sp>
      <p:sp>
        <p:nvSpPr>
          <p:cNvPr id="29" name="TextBox 14"/>
          <p:cNvSpPr txBox="1"/>
          <p:nvPr/>
        </p:nvSpPr>
        <p:spPr>
          <a:xfrm>
            <a:off x="1691680" y="6228020"/>
            <a:ext cx="1783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prstClr val="black"/>
                </a:solidFill>
              </a:rPr>
              <a:t>Samsung A5</a:t>
            </a:r>
          </a:p>
        </p:txBody>
      </p:sp>
      <p:sp>
        <p:nvSpPr>
          <p:cNvPr id="30" name="TextBox 16"/>
          <p:cNvSpPr txBox="1"/>
          <p:nvPr/>
        </p:nvSpPr>
        <p:spPr>
          <a:xfrm>
            <a:off x="5731977" y="6228020"/>
            <a:ext cx="1864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prstClr val="black"/>
                </a:solidFill>
              </a:rPr>
              <a:t>iPhone</a:t>
            </a:r>
            <a:r>
              <a:rPr lang="it-IT" b="1" dirty="0">
                <a:solidFill>
                  <a:prstClr val="black"/>
                </a:solidFill>
              </a:rPr>
              <a:t> 6</a:t>
            </a:r>
          </a:p>
        </p:txBody>
      </p:sp>
      <p:pic>
        <p:nvPicPr>
          <p:cNvPr id="31" name="Picture 2" descr="http://www.mytrendyphone.it/images/design/design/com/brands/apple/iphone-6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400965"/>
            <a:ext cx="595539" cy="1191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ttp://www.mytrendyphone.it/images/design/design/com/brands/apple/iphone-6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568" y="4553365"/>
            <a:ext cx="595539" cy="1191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http://focustech.it/wp-content/uploads/2016/10/Huawei-Smartphone-P9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72"/>
          <a:stretch/>
        </p:blipFill>
        <p:spPr bwMode="auto">
          <a:xfrm>
            <a:off x="4121371" y="4400965"/>
            <a:ext cx="506458" cy="124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http://focustech.it/wp-content/uploads/2016/10/Huawei-Smartphone-P9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72"/>
          <a:stretch/>
        </p:blipFill>
        <p:spPr bwMode="auto">
          <a:xfrm>
            <a:off x="4273771" y="4553365"/>
            <a:ext cx="506458" cy="124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http://focustech.it/wp-content/uploads/2016/10/Huawei-Smartphone-P9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72"/>
          <a:stretch/>
        </p:blipFill>
        <p:spPr bwMode="auto">
          <a:xfrm>
            <a:off x="4426171" y="4705765"/>
            <a:ext cx="506458" cy="124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http://focustech.it/wp-content/uploads/2016/10/Huawei-Smartphone-P9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72"/>
          <a:stretch/>
        </p:blipFill>
        <p:spPr bwMode="auto">
          <a:xfrm>
            <a:off x="4578571" y="4858165"/>
            <a:ext cx="506458" cy="124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16"/>
          <p:cNvSpPr txBox="1"/>
          <p:nvPr/>
        </p:nvSpPr>
        <p:spPr>
          <a:xfrm>
            <a:off x="3641226" y="6228020"/>
            <a:ext cx="1864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prstClr val="black"/>
                </a:solidFill>
              </a:rPr>
              <a:t>Huawei</a:t>
            </a:r>
            <a:r>
              <a:rPr lang="it-IT" b="1" dirty="0">
                <a:solidFill>
                  <a:prstClr val="black"/>
                </a:solidFill>
              </a:rPr>
              <a:t> P9 lite</a:t>
            </a:r>
          </a:p>
        </p:txBody>
      </p:sp>
      <p:pic>
        <p:nvPicPr>
          <p:cNvPr id="47" name="Picture 4" descr="https://images-eu.ssl-images-amazon.com/images/I/41OjfGeAmkL._AA300_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849" y="4396067"/>
            <a:ext cx="1195976" cy="11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https://images-eu.ssl-images-amazon.com/images/I/41OjfGeAmkL._AA300_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249" y="4548467"/>
            <a:ext cx="1195976" cy="11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https://images-eu.ssl-images-amazon.com/images/I/41OjfGeAmkL._AA300_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649" y="4700867"/>
            <a:ext cx="1195976" cy="11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https://images-eu.ssl-images-amazon.com/images/I/41OjfGeAmkL._AA300_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049" y="4853267"/>
            <a:ext cx="1195976" cy="11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http://www.mytrendyphone.it/images/design/design/com/brands/apple/iphone-6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968" y="4705765"/>
            <a:ext cx="595539" cy="1191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http://www.mytrendyphone.it/images/design/design/com/brands/apple/iphone-6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368" y="4858165"/>
            <a:ext cx="595539" cy="1191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457869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0" y="476672"/>
                <a:ext cx="9143999" cy="813292"/>
              </a:xfrm>
            </p:spPr>
            <p:txBody>
              <a:bodyPr/>
              <a:lstStyle/>
              <a:p>
                <a:r>
                  <a:rPr lang="en-GB" dirty="0"/>
                  <a:t>Selection of the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GB" dirty="0"/>
                  <a:t> parameters</a:t>
                </a:r>
                <a:endParaRPr lang="en-US" noProof="0" dirty="0"/>
              </a:p>
            </p:txBody>
          </p:sp>
        </mc:Choice>
        <mc:Fallback xmlns="">
          <p:sp>
            <p:nvSpPr>
              <p:cNvPr id="31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476672"/>
                <a:ext cx="9143999" cy="813292"/>
              </a:xfrm>
              <a:blipFill rotWithShape="0">
                <a:blip r:embed="rId3"/>
                <a:stretch>
                  <a:fillRect t="-14925" b="-291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23528" y="1484784"/>
                <a:ext cx="8820472" cy="1728192"/>
              </a:xfrm>
            </p:spPr>
            <p:txBody>
              <a:bodyPr/>
              <a:lstStyle/>
              <a:p>
                <a:r>
                  <a:rPr lang="en-US" dirty="0"/>
                  <a:t>On the training set: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it-IT" sz="2400" b="0" i="1" noProof="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it-IT" sz="2400" b="0" i="1" noProof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b="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it-IT" sz="2400" b="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sz="240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noProof="0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it-IT" sz="2400" b="0" i="1" noProof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sz="2400" b="0" i="1" noProof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it-IT" sz="2400" b="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∽</m:t>
                    </m:r>
                    <m:r>
                      <a:rPr lang="it-IT" sz="2400" b="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  <m:r>
                      <a:rPr lang="it-IT" sz="2400" b="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it-IT" sz="24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it-IT" sz="24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sz="2400" b="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sz="24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it-IT" sz="24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sz="2400" b="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noProof="0" dirty="0"/>
                  <a:t>: cross-camera correlations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it-IT" sz="240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it-IT" sz="2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sz="2400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∽</m:t>
                    </m:r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: intra-camera correlations</a:t>
                </a:r>
                <a:endParaRPr lang="en-US" dirty="0"/>
              </a:p>
              <a:p>
                <a:pPr>
                  <a:spcBef>
                    <a:spcPts val="2400"/>
                  </a:spcBef>
                </a:pPr>
                <a:r>
                  <a:rPr lang="en-GB" dirty="0">
                    <a:ea typeface="Cambria Math" panose="02040503050406030204" pitchFamily="18" charset="0"/>
                  </a:rPr>
                  <a:t>Conservative </a:t>
                </a:r>
                <a14:m>
                  <m:oMath xmlns:m="http://schemas.openxmlformats.org/officeDocument/2006/math">
                    <m:r>
                      <a:rPr lang="en-GB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896938" lvl="1" indent="85725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it-IT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+3∙</m:t>
                      </m:r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</m:t>
                      </m:r>
                      <m:r>
                        <a:rPr lang="it-IT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it-IT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</m:t>
                      </m:r>
                      <m:r>
                        <m:rPr>
                          <m:sty m:val="p"/>
                        </m:rPr>
                        <a:rPr lang="it-IT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&gt;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pPr>
                  <a:spcBef>
                    <a:spcPts val="2400"/>
                  </a:spcBef>
                </a:pPr>
                <a:r>
                  <a:rPr lang="en-US" dirty="0"/>
                  <a:t>Majority voting threshold</a:t>
                </a:r>
                <a:r>
                  <a:rPr lang="en-GB" b="1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  <m:r>
                      <a:rPr lang="it-IT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endParaRPr lang="en-US" dirty="0"/>
              </a:p>
              <a:p>
                <a:pPr marL="1252538" lvl="1" indent="15875" defTabSz="439738">
                  <a:buNone/>
                </a:pPr>
                <a14:m>
                  <m:oMath xmlns:m="http://schemas.openxmlformats.org/officeDocument/2006/math">
                    <m:r>
                      <a:rPr lang="en-GB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it-IT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it-IT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r>
                      <a:rPr lang="it-IT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r>
                      <m:rPr>
                        <m:sty m:val="p"/>
                      </m:rPr>
                      <a:rPr lang="it-IT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&gt;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=0.5</m:t>
                    </m:r>
                  </m:oMath>
                </a14:m>
                <a:r>
                  <a:rPr lang="en-US" dirty="0"/>
                  <a:t> </a:t>
                </a:r>
              </a:p>
              <a:p>
                <a:pPr marL="457200" lvl="1" indent="0">
                  <a:buNone/>
                </a:pPr>
                <a:endParaRPr lang="en-US" sz="2400" noProof="0" dirty="0"/>
              </a:p>
            </p:txBody>
          </p:sp>
        </mc:Choice>
        <mc:Fallback xmlns="">
          <p:sp>
            <p:nvSpPr>
              <p:cNvPr id="30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3528" y="1484784"/>
                <a:ext cx="8820472" cy="1728192"/>
              </a:xfrm>
              <a:blipFill rotWithShape="0">
                <a:blip r:embed="rId4"/>
                <a:stretch>
                  <a:fillRect l="-1589" t="-4594" b="-1272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9"/>
          <p:cNvSpPr/>
          <p:nvPr/>
        </p:nvSpPr>
        <p:spPr>
          <a:xfrm>
            <a:off x="-5043" y="-12166"/>
            <a:ext cx="3252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ignika" pitchFamily="50" charset="0"/>
              </a:rPr>
              <a:t>Camera Identification </a:t>
            </a:r>
          </a:p>
        </p:txBody>
      </p:sp>
    </p:spTree>
    <p:extLst>
      <p:ext uri="{BB962C8B-B14F-4D97-AF65-F5344CB8AC3E}">
        <p14:creationId xmlns:p14="http://schemas.microsoft.com/office/powerpoint/2010/main" val="404087760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/>
          <p:cNvSpPr>
            <a:spLocks noGrp="1"/>
          </p:cNvSpPr>
          <p:nvPr>
            <p:ph type="title" idx="4294967295"/>
          </p:nvPr>
        </p:nvSpPr>
        <p:spPr>
          <a:xfrm>
            <a:off x="590872" y="51551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noProof="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Outline</a:t>
            </a:r>
          </a:p>
        </p:txBody>
      </p:sp>
      <p:sp>
        <p:nvSpPr>
          <p:cNvPr id="11" name="Segnaposto contenuto 2"/>
          <p:cNvSpPr>
            <a:spLocks noGrp="1"/>
          </p:cNvSpPr>
          <p:nvPr>
            <p:ph idx="4294967295"/>
          </p:nvPr>
        </p:nvSpPr>
        <p:spPr>
          <a:xfrm>
            <a:off x="590872" y="1883940"/>
            <a:ext cx="8229600" cy="4497388"/>
          </a:xfrm>
          <a:prstGeom prst="rect">
            <a:avLst/>
          </a:prstGeom>
        </p:spPr>
        <p:txBody>
          <a:bodyPr/>
          <a:lstStyle/>
          <a:p>
            <a:r>
              <a:rPr lang="en-US" noProof="0" dirty="0">
                <a:solidFill>
                  <a:schemeClr val="bg1">
                    <a:lumMod val="75000"/>
                  </a:schemeClr>
                </a:solidFill>
              </a:rPr>
              <a:t>Introduction to Digital Image Forensics</a:t>
            </a:r>
          </a:p>
          <a:p>
            <a:r>
              <a:rPr lang="en-US" noProof="0" dirty="0">
                <a:solidFill>
                  <a:schemeClr val="bg1">
                    <a:lumMod val="75000"/>
                  </a:schemeClr>
                </a:solidFill>
              </a:rPr>
              <a:t>Motivation and scenarios</a:t>
            </a:r>
          </a:p>
          <a:p>
            <a:r>
              <a:rPr lang="en-US" noProof="0" dirty="0">
                <a:solidFill>
                  <a:schemeClr val="bg1">
                    <a:lumMod val="75000"/>
                  </a:schemeClr>
                </a:solidFill>
              </a:rPr>
              <a:t>What is the “device fingerprint”?</a:t>
            </a:r>
          </a:p>
          <a:p>
            <a:r>
              <a:rPr lang="en-US" noProof="0" dirty="0"/>
              <a:t>Camera Identification</a:t>
            </a:r>
          </a:p>
          <a:p>
            <a:pPr lvl="1"/>
            <a:r>
              <a:rPr lang="en-US" sz="2400" dirty="0"/>
              <a:t> Blind PRNU-based Image Clustering for Source Identification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Model Identification </a:t>
            </a:r>
            <a:endParaRPr lang="en-US" noProof="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noProof="0" dirty="0">
                <a:solidFill>
                  <a:schemeClr val="bg1">
                    <a:lumMod val="75000"/>
                  </a:schemeClr>
                </a:solidFill>
              </a:rPr>
              <a:t>Temporal Forensics</a:t>
            </a:r>
          </a:p>
          <a:p>
            <a:endParaRPr lang="en-US" noProof="0" dirty="0"/>
          </a:p>
          <a:p>
            <a:endParaRPr lang="en-US" noProof="0" dirty="0"/>
          </a:p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3404513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GB" dirty="0"/>
              <a:t>The estimation of the parameters is the crucial point of the algorithm</a:t>
            </a:r>
          </a:p>
          <a:p>
            <a:pPr>
              <a:lnSpc>
                <a:spcPct val="150000"/>
              </a:lnSpc>
            </a:pPr>
            <a:r>
              <a:rPr lang="en-GB" dirty="0"/>
              <a:t>A training set is needed</a:t>
            </a:r>
          </a:p>
          <a:p>
            <a:pPr>
              <a:lnSpc>
                <a:spcPct val="150000"/>
              </a:lnSpc>
            </a:pPr>
            <a:r>
              <a:rPr lang="en-GB" dirty="0"/>
              <a:t>Not suitable for a real-world application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0" y="457200"/>
                <a:ext cx="9144000" cy="1143000"/>
              </a:xfrm>
            </p:spPr>
            <p:txBody>
              <a:bodyPr/>
              <a:lstStyle/>
              <a:p>
                <a:r>
                  <a:rPr lang="en-GB" dirty="0"/>
                  <a:t>Removing the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GB" dirty="0"/>
                  <a:t> parameters</a:t>
                </a:r>
                <a:endParaRPr lang="en-US" noProof="0" dirty="0"/>
              </a:p>
            </p:txBody>
          </p:sp>
        </mc:Choice>
        <mc:Fallback xmlns="">
          <p:sp>
            <p:nvSpPr>
              <p:cNvPr id="4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457200"/>
                <a:ext cx="9144000" cy="1143000"/>
              </a:xfrm>
              <a:blipFill rotWithShape="0">
                <a:blip r:embed="rId3"/>
                <a:stretch>
                  <a:fillRect t="-106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941082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462010"/>
            <a:ext cx="9144000" cy="814979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en-US" sz="4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Blind PRNU-based Image Clustering for Source Identification</a:t>
            </a:r>
            <a:endParaRPr kumimoji="0" lang="it-IT" sz="4400" i="0" u="none" strike="noStrike" kern="1200" cap="none" spc="0" normalizeH="0" noProof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56" name="Content Placeholder 2"/>
          <p:cNvSpPr>
            <a:spLocks noGrp="1"/>
          </p:cNvSpPr>
          <p:nvPr>
            <p:ph idx="1"/>
          </p:nvPr>
        </p:nvSpPr>
        <p:spPr>
          <a:xfrm>
            <a:off x="539552" y="4524510"/>
            <a:ext cx="8741058" cy="1928826"/>
          </a:xfrm>
        </p:spPr>
        <p:txBody>
          <a:bodyPr/>
          <a:lstStyle/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US" sz="2800" noProof="0" dirty="0"/>
              <a:t>Affinity: noise-residual correlations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US" sz="2800" dirty="0"/>
              <a:t>WEAC Ensemble clustering using Correlation clustering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US" sz="2800" noProof="0" dirty="0"/>
              <a:t>Blind cluster merging</a:t>
            </a:r>
          </a:p>
        </p:txBody>
      </p:sp>
      <p:sp>
        <p:nvSpPr>
          <p:cNvPr id="17" name="Rettangolo arrotondato 16"/>
          <p:cNvSpPr/>
          <p:nvPr/>
        </p:nvSpPr>
        <p:spPr>
          <a:xfrm>
            <a:off x="178028" y="2793048"/>
            <a:ext cx="8858468" cy="1679974"/>
          </a:xfrm>
          <a:prstGeom prst="roundRect">
            <a:avLst>
              <a:gd name="adj" fmla="val 9715"/>
            </a:avLst>
          </a:prstGeom>
          <a:noFill/>
          <a:ln w="317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asellaDiTesto 18"/>
          <p:cNvSpPr txBox="1"/>
          <p:nvPr/>
        </p:nvSpPr>
        <p:spPr>
          <a:xfrm>
            <a:off x="539552" y="3979999"/>
            <a:ext cx="11244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i="1"/>
              <a:t>Image </a:t>
            </a:r>
            <a:r>
              <a:rPr lang="it-IT" sz="1200" b="1" i="1" err="1"/>
              <a:t>Dataset</a:t>
            </a:r>
            <a:endParaRPr lang="it-IT" sz="1400" b="1" i="1">
              <a:latin typeface="Lucida Calligraphy" panose="03010101010101010101" pitchFamily="66" charset="0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3278051" y="3176964"/>
            <a:ext cx="1450126" cy="702494"/>
            <a:chOff x="4476235" y="2643471"/>
            <a:chExt cx="1450126" cy="823764"/>
          </a:xfrm>
        </p:grpSpPr>
        <p:sp>
          <p:nvSpPr>
            <p:cNvPr id="93" name="Rettangolo 92"/>
            <p:cNvSpPr/>
            <p:nvPr/>
          </p:nvSpPr>
          <p:spPr>
            <a:xfrm rot="5400000">
              <a:off x="4787206" y="2332500"/>
              <a:ext cx="823764" cy="144570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3" name="CasellaDiTesto 102"/>
            <p:cNvSpPr txBox="1"/>
            <p:nvPr/>
          </p:nvSpPr>
          <p:spPr>
            <a:xfrm>
              <a:off x="4483654" y="2662469"/>
              <a:ext cx="1442707" cy="7579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/>
                <a:t>High-</a:t>
              </a:r>
              <a:r>
                <a:rPr lang="it-IT" b="1" dirty="0" err="1"/>
                <a:t>purity</a:t>
              </a:r>
              <a:endParaRPr lang="it-IT" b="1" dirty="0"/>
            </a:p>
            <a:p>
              <a:pPr algn="ctr"/>
              <a:r>
                <a:rPr lang="it-IT" b="1" dirty="0"/>
                <a:t>Clustering</a:t>
              </a:r>
            </a:p>
          </p:txBody>
        </p:sp>
      </p:grpSp>
      <p:grpSp>
        <p:nvGrpSpPr>
          <p:cNvPr id="5" name="Gruppo 141"/>
          <p:cNvGrpSpPr/>
          <p:nvPr/>
        </p:nvGrpSpPr>
        <p:grpSpPr>
          <a:xfrm>
            <a:off x="644301" y="3037919"/>
            <a:ext cx="899299" cy="951767"/>
            <a:chOff x="2520770" y="24799829"/>
            <a:chExt cx="2692637" cy="2849735"/>
          </a:xfrm>
        </p:grpSpPr>
        <p:grpSp>
          <p:nvGrpSpPr>
            <p:cNvPr id="6" name="Gruppo 142"/>
            <p:cNvGrpSpPr/>
            <p:nvPr/>
          </p:nvGrpSpPr>
          <p:grpSpPr>
            <a:xfrm>
              <a:off x="2660005" y="25159616"/>
              <a:ext cx="2253101" cy="2199923"/>
              <a:chOff x="2660005" y="25159616"/>
              <a:chExt cx="2253101" cy="2199923"/>
            </a:xfrm>
          </p:grpSpPr>
          <p:pic>
            <p:nvPicPr>
              <p:cNvPr id="145" name="Immagine 14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384648" y="26744055"/>
                <a:ext cx="443985" cy="30450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6" name="Immagine 14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494127" y="26112137"/>
                <a:ext cx="405013" cy="30450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7" name="Immagine 14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953158" y="25159616"/>
                <a:ext cx="493855" cy="37129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8" name="Immagine 14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504542" y="26154510"/>
                <a:ext cx="408564" cy="30717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9" name="Immagine 14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016163" y="25908903"/>
                <a:ext cx="415097" cy="31132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0" name="Picture 3" descr="C:\Users\Francesco\Google Drive\Presentazione Vismac\Images\11-golden-gate-bridge.jp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 flipH="1">
                <a:off x="3097600" y="25311366"/>
                <a:ext cx="493023" cy="327189"/>
              </a:xfrm>
              <a:prstGeom prst="rect">
                <a:avLst/>
              </a:prstGeom>
              <a:noFill/>
            </p:spPr>
          </p:pic>
          <p:pic>
            <p:nvPicPr>
              <p:cNvPr id="151" name="Immagine 150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 flipH="1">
                <a:off x="3635565" y="25523034"/>
                <a:ext cx="442320" cy="330093"/>
              </a:xfrm>
              <a:prstGeom prst="rect">
                <a:avLst/>
              </a:prstGeom>
            </p:spPr>
          </p:pic>
          <p:pic>
            <p:nvPicPr>
              <p:cNvPr id="152" name="Immagine 15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4256" y="25727613"/>
                <a:ext cx="443973" cy="30450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3" name="Immagine 15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67181" y="25551024"/>
                <a:ext cx="405013" cy="30450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4" name="Immagine 15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0005" y="26074623"/>
                <a:ext cx="493849" cy="37129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5" name="Immagine 15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54418" y="26767841"/>
                <a:ext cx="408564" cy="30717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6" name="Immagine 155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54601" y="26462782"/>
                <a:ext cx="415085" cy="31132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7" name="Picture 3" descr="C:\Users\Francesco\Google Drive\Presentazione Vismac\Images\11-golden-gate-bridge.jp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3906563" y="27032350"/>
                <a:ext cx="493017" cy="327189"/>
              </a:xfrm>
              <a:prstGeom prst="rect">
                <a:avLst/>
              </a:prstGeom>
              <a:noFill/>
            </p:spPr>
          </p:pic>
          <p:pic>
            <p:nvPicPr>
              <p:cNvPr id="158" name="Immagine 157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3855731" y="26433840"/>
                <a:ext cx="442320" cy="330093"/>
              </a:xfrm>
              <a:prstGeom prst="rect">
                <a:avLst/>
              </a:prstGeom>
            </p:spPr>
          </p:pic>
        </p:grpSp>
        <p:sp>
          <p:nvSpPr>
            <p:cNvPr id="144" name="Ovale 143"/>
            <p:cNvSpPr/>
            <p:nvPr/>
          </p:nvSpPr>
          <p:spPr>
            <a:xfrm rot="5715253">
              <a:off x="2442221" y="24878378"/>
              <a:ext cx="2849735" cy="2692637"/>
            </a:xfrm>
            <a:prstGeom prst="ellipse">
              <a:avLst/>
            </a:prstGeom>
            <a:noFill/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64" name="Right Arrow 83"/>
          <p:cNvSpPr/>
          <p:nvPr/>
        </p:nvSpPr>
        <p:spPr>
          <a:xfrm>
            <a:off x="1553646" y="3447292"/>
            <a:ext cx="280346" cy="1662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8" name="Gruppo 196"/>
          <p:cNvGrpSpPr/>
          <p:nvPr/>
        </p:nvGrpSpPr>
        <p:grpSpPr>
          <a:xfrm>
            <a:off x="7308304" y="3053856"/>
            <a:ext cx="1173773" cy="971828"/>
            <a:chOff x="24803008" y="25098044"/>
            <a:chExt cx="2557980" cy="2117885"/>
          </a:xfrm>
        </p:grpSpPr>
        <p:sp>
          <p:nvSpPr>
            <p:cNvPr id="198" name="Freeform 6"/>
            <p:cNvSpPr>
              <a:spLocks noEditPoints="1"/>
            </p:cNvSpPr>
            <p:nvPr/>
          </p:nvSpPr>
          <p:spPr bwMode="auto">
            <a:xfrm>
              <a:off x="25344759" y="25180889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7"/>
                    <a:pt x="59" y="266"/>
                    <a:pt x="133" y="266"/>
                  </a:cubicBezTo>
                  <a:cubicBezTo>
                    <a:pt x="206" y="266"/>
                    <a:pt x="266" y="207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99" name="Freeform 8"/>
            <p:cNvSpPr>
              <a:spLocks noEditPoints="1"/>
            </p:cNvSpPr>
            <p:nvPr/>
          </p:nvSpPr>
          <p:spPr bwMode="auto">
            <a:xfrm>
              <a:off x="25616228" y="25180889"/>
              <a:ext cx="187325" cy="188913"/>
            </a:xfrm>
            <a:custGeom>
              <a:avLst/>
              <a:gdLst/>
              <a:ahLst/>
              <a:cxnLst>
                <a:cxn ang="0">
                  <a:pos x="265" y="133"/>
                </a:cxn>
                <a:cxn ang="0">
                  <a:pos x="265" y="133"/>
                </a:cxn>
                <a:cxn ang="0">
                  <a:pos x="132" y="0"/>
                </a:cxn>
                <a:cxn ang="0">
                  <a:pos x="0" y="133"/>
                </a:cxn>
                <a:cxn ang="0">
                  <a:pos x="132" y="265"/>
                </a:cxn>
                <a:cxn ang="0">
                  <a:pos x="265" y="133"/>
                </a:cxn>
                <a:cxn ang="0">
                  <a:pos x="265" y="133"/>
                </a:cxn>
                <a:cxn ang="0">
                  <a:pos x="132" y="133"/>
                </a:cxn>
                <a:cxn ang="0">
                  <a:pos x="132" y="133"/>
                </a:cxn>
              </a:cxnLst>
              <a:rect l="0" t="0" r="r" b="b"/>
              <a:pathLst>
                <a:path w="265" h="265">
                  <a:moveTo>
                    <a:pt x="265" y="133"/>
                  </a:moveTo>
                  <a:lnTo>
                    <a:pt x="265" y="133"/>
                  </a:lnTo>
                  <a:cubicBezTo>
                    <a:pt x="265" y="59"/>
                    <a:pt x="206" y="0"/>
                    <a:pt x="132" y="0"/>
                  </a:cubicBezTo>
                  <a:cubicBezTo>
                    <a:pt x="59" y="0"/>
                    <a:pt x="0" y="59"/>
                    <a:pt x="0" y="133"/>
                  </a:cubicBezTo>
                  <a:cubicBezTo>
                    <a:pt x="0" y="206"/>
                    <a:pt x="59" y="265"/>
                    <a:pt x="132" y="265"/>
                  </a:cubicBezTo>
                  <a:cubicBezTo>
                    <a:pt x="206" y="265"/>
                    <a:pt x="265" y="206"/>
                    <a:pt x="265" y="133"/>
                  </a:cubicBezTo>
                  <a:lnTo>
                    <a:pt x="265" y="133"/>
                  </a:lnTo>
                  <a:close/>
                  <a:moveTo>
                    <a:pt x="132" y="133"/>
                  </a:moveTo>
                  <a:lnTo>
                    <a:pt x="132" y="13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00" name="Freeform 14"/>
            <p:cNvSpPr>
              <a:spLocks noEditPoints="1"/>
            </p:cNvSpPr>
            <p:nvPr/>
          </p:nvSpPr>
          <p:spPr bwMode="auto">
            <a:xfrm>
              <a:off x="25473352" y="25466641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01" name="Freeform 16"/>
            <p:cNvSpPr>
              <a:spLocks noEditPoints="1"/>
            </p:cNvSpPr>
            <p:nvPr/>
          </p:nvSpPr>
          <p:spPr bwMode="auto">
            <a:xfrm>
              <a:off x="25401909" y="26109575"/>
              <a:ext cx="187325" cy="188913"/>
            </a:xfrm>
            <a:custGeom>
              <a:avLst/>
              <a:gdLst/>
              <a:ahLst/>
              <a:cxnLst>
                <a:cxn ang="0">
                  <a:pos x="265" y="133"/>
                </a:cxn>
                <a:cxn ang="0">
                  <a:pos x="265" y="133"/>
                </a:cxn>
                <a:cxn ang="0">
                  <a:pos x="132" y="0"/>
                </a:cxn>
                <a:cxn ang="0">
                  <a:pos x="0" y="133"/>
                </a:cxn>
                <a:cxn ang="0">
                  <a:pos x="132" y="266"/>
                </a:cxn>
                <a:cxn ang="0">
                  <a:pos x="265" y="133"/>
                </a:cxn>
                <a:cxn ang="0">
                  <a:pos x="265" y="133"/>
                </a:cxn>
                <a:cxn ang="0">
                  <a:pos x="132" y="133"/>
                </a:cxn>
                <a:cxn ang="0">
                  <a:pos x="132" y="133"/>
                </a:cxn>
              </a:cxnLst>
              <a:rect l="0" t="0" r="r" b="b"/>
              <a:pathLst>
                <a:path w="265" h="266">
                  <a:moveTo>
                    <a:pt x="265" y="133"/>
                  </a:moveTo>
                  <a:lnTo>
                    <a:pt x="265" y="133"/>
                  </a:lnTo>
                  <a:cubicBezTo>
                    <a:pt x="265" y="60"/>
                    <a:pt x="206" y="0"/>
                    <a:pt x="132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7"/>
                    <a:pt x="59" y="266"/>
                    <a:pt x="132" y="266"/>
                  </a:cubicBezTo>
                  <a:cubicBezTo>
                    <a:pt x="206" y="266"/>
                    <a:pt x="265" y="207"/>
                    <a:pt x="265" y="133"/>
                  </a:cubicBezTo>
                  <a:lnTo>
                    <a:pt x="265" y="133"/>
                  </a:lnTo>
                  <a:close/>
                  <a:moveTo>
                    <a:pt x="132" y="133"/>
                  </a:moveTo>
                  <a:lnTo>
                    <a:pt x="132" y="133"/>
                  </a:lnTo>
                  <a:close/>
                </a:path>
              </a:pathLst>
            </a:custGeom>
            <a:solidFill>
              <a:srgbClr val="FF33CC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02" name="Freeform 6"/>
            <p:cNvSpPr>
              <a:spLocks noEditPoints="1"/>
            </p:cNvSpPr>
            <p:nvPr/>
          </p:nvSpPr>
          <p:spPr bwMode="auto">
            <a:xfrm>
              <a:off x="25473352" y="26395335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7"/>
                    <a:pt x="59" y="266"/>
                    <a:pt x="133" y="266"/>
                  </a:cubicBezTo>
                  <a:cubicBezTo>
                    <a:pt x="206" y="266"/>
                    <a:pt x="266" y="207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rgbClr val="FF33CC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03" name="Freeform 14"/>
            <p:cNvSpPr>
              <a:spLocks noEditPoints="1"/>
            </p:cNvSpPr>
            <p:nvPr/>
          </p:nvSpPr>
          <p:spPr bwMode="auto">
            <a:xfrm>
              <a:off x="25687666" y="26538211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rgbClr val="FF33CC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04" name="Freeform 6"/>
            <p:cNvSpPr>
              <a:spLocks noEditPoints="1"/>
            </p:cNvSpPr>
            <p:nvPr/>
          </p:nvSpPr>
          <p:spPr bwMode="auto">
            <a:xfrm>
              <a:off x="25687666" y="26277860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7"/>
                    <a:pt x="59" y="266"/>
                    <a:pt x="133" y="266"/>
                  </a:cubicBezTo>
                  <a:cubicBezTo>
                    <a:pt x="206" y="266"/>
                    <a:pt x="266" y="207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rgbClr val="FF33CC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05" name="Freeform 12"/>
            <p:cNvSpPr>
              <a:spLocks noEditPoints="1"/>
            </p:cNvSpPr>
            <p:nvPr/>
          </p:nvSpPr>
          <p:spPr bwMode="auto">
            <a:xfrm>
              <a:off x="26230280" y="26376045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06" name="Freeform 12"/>
            <p:cNvSpPr>
              <a:spLocks noEditPoints="1"/>
            </p:cNvSpPr>
            <p:nvPr/>
          </p:nvSpPr>
          <p:spPr bwMode="auto">
            <a:xfrm>
              <a:off x="26516032" y="26518921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07" name="Freeform 12"/>
            <p:cNvSpPr>
              <a:spLocks noEditPoints="1"/>
            </p:cNvSpPr>
            <p:nvPr/>
          </p:nvSpPr>
          <p:spPr bwMode="auto">
            <a:xfrm>
              <a:off x="26587470" y="26233169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08" name="Freeform 12"/>
            <p:cNvSpPr>
              <a:spLocks noEditPoints="1"/>
            </p:cNvSpPr>
            <p:nvPr/>
          </p:nvSpPr>
          <p:spPr bwMode="auto">
            <a:xfrm>
              <a:off x="26801784" y="26447483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09" name="Oval 163"/>
            <p:cNvSpPr/>
            <p:nvPr/>
          </p:nvSpPr>
          <p:spPr>
            <a:xfrm rot="762093">
              <a:off x="24803008" y="25098044"/>
              <a:ext cx="1643074" cy="819144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10" name="Oval 164"/>
            <p:cNvSpPr/>
            <p:nvPr/>
          </p:nvSpPr>
          <p:spPr>
            <a:xfrm rot="20787132">
              <a:off x="25347733" y="25913516"/>
              <a:ext cx="678622" cy="1233950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11" name="Oval 165"/>
            <p:cNvSpPr/>
            <p:nvPr/>
          </p:nvSpPr>
          <p:spPr>
            <a:xfrm rot="5140268">
              <a:off x="26202411" y="25669055"/>
              <a:ext cx="1061414" cy="1255741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12" name="Oval 166"/>
            <p:cNvSpPr/>
            <p:nvPr/>
          </p:nvSpPr>
          <p:spPr>
            <a:xfrm rot="5140268">
              <a:off x="26503188" y="25048813"/>
              <a:ext cx="571504" cy="747577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13" name="Freeform 14"/>
            <p:cNvSpPr>
              <a:spLocks noEditPoints="1"/>
            </p:cNvSpPr>
            <p:nvPr/>
          </p:nvSpPr>
          <p:spPr bwMode="auto">
            <a:xfrm>
              <a:off x="24901847" y="25317634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14" name="Freeform 14"/>
            <p:cNvSpPr>
              <a:spLocks noEditPoints="1"/>
            </p:cNvSpPr>
            <p:nvPr/>
          </p:nvSpPr>
          <p:spPr bwMode="auto">
            <a:xfrm>
              <a:off x="25641628" y="26863869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rgbClr val="FF33CC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15" name="Freeform 14"/>
            <p:cNvSpPr>
              <a:spLocks noEditPoints="1"/>
            </p:cNvSpPr>
            <p:nvPr/>
          </p:nvSpPr>
          <p:spPr bwMode="auto">
            <a:xfrm>
              <a:off x="26070256" y="25435109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16" name="Freeform 14"/>
            <p:cNvSpPr>
              <a:spLocks noEditPoints="1"/>
            </p:cNvSpPr>
            <p:nvPr/>
          </p:nvSpPr>
          <p:spPr bwMode="auto">
            <a:xfrm>
              <a:off x="25901979" y="25674824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17" name="Freeform 12"/>
            <p:cNvSpPr>
              <a:spLocks noEditPoints="1"/>
            </p:cNvSpPr>
            <p:nvPr/>
          </p:nvSpPr>
          <p:spPr bwMode="auto">
            <a:xfrm>
              <a:off x="26954184" y="25987323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18" name="Freeform 12"/>
            <p:cNvSpPr>
              <a:spLocks noEditPoints="1"/>
            </p:cNvSpPr>
            <p:nvPr/>
          </p:nvSpPr>
          <p:spPr bwMode="auto">
            <a:xfrm>
              <a:off x="26684308" y="25869848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19" name="Freeform 10"/>
            <p:cNvSpPr>
              <a:spLocks noEditPoints="1"/>
            </p:cNvSpPr>
            <p:nvPr/>
          </p:nvSpPr>
          <p:spPr bwMode="auto">
            <a:xfrm>
              <a:off x="26614330" y="25174758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5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5">
                  <a:moveTo>
                    <a:pt x="266" y="133"/>
                  </a:moveTo>
                  <a:lnTo>
                    <a:pt x="266" y="133"/>
                  </a:lnTo>
                  <a:cubicBezTo>
                    <a:pt x="266" y="59"/>
                    <a:pt x="206" y="0"/>
                    <a:pt x="133" y="0"/>
                  </a:cubicBezTo>
                  <a:cubicBezTo>
                    <a:pt x="60" y="0"/>
                    <a:pt x="0" y="59"/>
                    <a:pt x="0" y="133"/>
                  </a:cubicBezTo>
                  <a:cubicBezTo>
                    <a:pt x="0" y="206"/>
                    <a:pt x="60" y="265"/>
                    <a:pt x="133" y="265"/>
                  </a:cubicBezTo>
                  <a:cubicBezTo>
                    <a:pt x="206" y="265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20" name="Freeform 18"/>
            <p:cNvSpPr>
              <a:spLocks noEditPoints="1"/>
            </p:cNvSpPr>
            <p:nvPr/>
          </p:nvSpPr>
          <p:spPr bwMode="auto">
            <a:xfrm>
              <a:off x="26874663" y="25389069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60" y="0"/>
                    <a:pt x="0" y="60"/>
                    <a:pt x="0" y="133"/>
                  </a:cubicBezTo>
                  <a:cubicBezTo>
                    <a:pt x="0" y="207"/>
                    <a:pt x="60" y="266"/>
                    <a:pt x="133" y="266"/>
                  </a:cubicBezTo>
                  <a:cubicBezTo>
                    <a:pt x="206" y="266"/>
                    <a:pt x="266" y="207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21" name="Freeform 16"/>
            <p:cNvSpPr>
              <a:spLocks noEditPoints="1"/>
            </p:cNvSpPr>
            <p:nvPr/>
          </p:nvSpPr>
          <p:spPr bwMode="auto">
            <a:xfrm>
              <a:off x="26660367" y="25460510"/>
              <a:ext cx="187325" cy="188913"/>
            </a:xfrm>
            <a:custGeom>
              <a:avLst/>
              <a:gdLst/>
              <a:ahLst/>
              <a:cxnLst>
                <a:cxn ang="0">
                  <a:pos x="265" y="133"/>
                </a:cxn>
                <a:cxn ang="0">
                  <a:pos x="265" y="133"/>
                </a:cxn>
                <a:cxn ang="0">
                  <a:pos x="132" y="0"/>
                </a:cxn>
                <a:cxn ang="0">
                  <a:pos x="0" y="133"/>
                </a:cxn>
                <a:cxn ang="0">
                  <a:pos x="132" y="266"/>
                </a:cxn>
                <a:cxn ang="0">
                  <a:pos x="265" y="133"/>
                </a:cxn>
                <a:cxn ang="0">
                  <a:pos x="265" y="133"/>
                </a:cxn>
                <a:cxn ang="0">
                  <a:pos x="132" y="133"/>
                </a:cxn>
                <a:cxn ang="0">
                  <a:pos x="132" y="133"/>
                </a:cxn>
              </a:cxnLst>
              <a:rect l="0" t="0" r="r" b="b"/>
              <a:pathLst>
                <a:path w="265" h="266">
                  <a:moveTo>
                    <a:pt x="265" y="133"/>
                  </a:moveTo>
                  <a:lnTo>
                    <a:pt x="265" y="133"/>
                  </a:lnTo>
                  <a:cubicBezTo>
                    <a:pt x="265" y="60"/>
                    <a:pt x="206" y="0"/>
                    <a:pt x="132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7"/>
                    <a:pt x="59" y="266"/>
                    <a:pt x="132" y="266"/>
                  </a:cubicBezTo>
                  <a:cubicBezTo>
                    <a:pt x="206" y="266"/>
                    <a:pt x="265" y="207"/>
                    <a:pt x="265" y="133"/>
                  </a:cubicBezTo>
                  <a:lnTo>
                    <a:pt x="265" y="133"/>
                  </a:lnTo>
                  <a:close/>
                  <a:moveTo>
                    <a:pt x="132" y="133"/>
                  </a:moveTo>
                  <a:lnTo>
                    <a:pt x="132" y="133"/>
                  </a:lnTo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22" name="Freeform 12"/>
            <p:cNvSpPr>
              <a:spLocks noEditPoints="1"/>
            </p:cNvSpPr>
            <p:nvPr/>
          </p:nvSpPr>
          <p:spPr bwMode="auto">
            <a:xfrm>
              <a:off x="27014061" y="26908879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23" name="Oval 76"/>
            <p:cNvSpPr/>
            <p:nvPr/>
          </p:nvSpPr>
          <p:spPr>
            <a:xfrm>
              <a:off x="26895200" y="26787301"/>
              <a:ext cx="428628" cy="428628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28" name="CasellaDiTesto 227"/>
          <p:cNvSpPr txBox="1"/>
          <p:nvPr/>
        </p:nvSpPr>
        <p:spPr>
          <a:xfrm>
            <a:off x="7440344" y="3974731"/>
            <a:ext cx="1172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i="1" err="1"/>
              <a:t>Final</a:t>
            </a:r>
            <a:r>
              <a:rPr lang="it-IT" sz="1200" b="1" i="1"/>
              <a:t> </a:t>
            </a:r>
            <a:r>
              <a:rPr lang="it-IT" sz="1200" b="1" i="1" err="1"/>
              <a:t>clustering</a:t>
            </a:r>
            <a:endParaRPr lang="it-IT" sz="1600" b="1" i="1">
              <a:latin typeface="Gabriola" panose="04040605051002020D02" pitchFamily="82" charset="0"/>
            </a:endParaRPr>
          </a:p>
        </p:txBody>
      </p:sp>
      <p:grpSp>
        <p:nvGrpSpPr>
          <p:cNvPr id="9" name="Gruppo 4"/>
          <p:cNvGrpSpPr/>
          <p:nvPr/>
        </p:nvGrpSpPr>
        <p:grpSpPr>
          <a:xfrm>
            <a:off x="1854500" y="3161096"/>
            <a:ext cx="1048347" cy="734617"/>
            <a:chOff x="960907" y="1567329"/>
            <a:chExt cx="1127004" cy="1053401"/>
          </a:xfrm>
        </p:grpSpPr>
        <p:sp>
          <p:nvSpPr>
            <p:cNvPr id="160" name="Rettangolo 159"/>
            <p:cNvSpPr/>
            <p:nvPr/>
          </p:nvSpPr>
          <p:spPr>
            <a:xfrm>
              <a:off x="960907" y="1567329"/>
              <a:ext cx="1127004" cy="105340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9" name="CasellaDiTesto 228"/>
            <p:cNvSpPr txBox="1"/>
            <p:nvPr/>
          </p:nvSpPr>
          <p:spPr>
            <a:xfrm>
              <a:off x="1072121" y="1616977"/>
              <a:ext cx="9492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b="1" err="1"/>
                <a:t>Affinity</a:t>
              </a:r>
              <a:r>
                <a:rPr lang="it-IT" b="1"/>
                <a:t> </a:t>
              </a:r>
            </a:p>
            <a:p>
              <a:pPr algn="ctr"/>
              <a:r>
                <a:rPr lang="it-IT" b="1" err="1"/>
                <a:t>matrix</a:t>
              </a:r>
              <a:r>
                <a:rPr lang="it-IT" b="1"/>
                <a:t> </a:t>
              </a:r>
            </a:p>
          </p:txBody>
        </p:sp>
      </p:grpSp>
      <p:grpSp>
        <p:nvGrpSpPr>
          <p:cNvPr id="10" name="Gruppo 230"/>
          <p:cNvGrpSpPr/>
          <p:nvPr/>
        </p:nvGrpSpPr>
        <p:grpSpPr>
          <a:xfrm>
            <a:off x="5036459" y="3180215"/>
            <a:ext cx="1902543" cy="712318"/>
            <a:chOff x="4472656" y="2706084"/>
            <a:chExt cx="1460005" cy="712318"/>
          </a:xfrm>
        </p:grpSpPr>
        <p:sp>
          <p:nvSpPr>
            <p:cNvPr id="232" name="Rettangolo 231"/>
            <p:cNvSpPr/>
            <p:nvPr/>
          </p:nvSpPr>
          <p:spPr>
            <a:xfrm rot="5400000">
              <a:off x="4853650" y="2339390"/>
              <a:ext cx="712318" cy="144570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3" name="CasellaDiTesto 232"/>
            <p:cNvSpPr txBox="1"/>
            <p:nvPr/>
          </p:nvSpPr>
          <p:spPr>
            <a:xfrm>
              <a:off x="4472656" y="2731870"/>
              <a:ext cx="14427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/>
                <a:t>Cluster </a:t>
              </a:r>
              <a:r>
                <a:rPr lang="it-IT" b="1" dirty="0" err="1"/>
                <a:t>Refinement</a:t>
              </a:r>
              <a:endParaRPr lang="it-IT" b="1" dirty="0"/>
            </a:p>
          </p:txBody>
        </p:sp>
      </p:grpSp>
      <p:sp>
        <p:nvSpPr>
          <p:cNvPr id="237" name="Right Arrow 83"/>
          <p:cNvSpPr/>
          <p:nvPr/>
        </p:nvSpPr>
        <p:spPr>
          <a:xfrm>
            <a:off x="2917147" y="3447292"/>
            <a:ext cx="280346" cy="1662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2" name="Right Arrow 83"/>
          <p:cNvSpPr/>
          <p:nvPr/>
        </p:nvSpPr>
        <p:spPr>
          <a:xfrm>
            <a:off x="4749914" y="3446505"/>
            <a:ext cx="280346" cy="1662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3" name="Right Arrow 83"/>
          <p:cNvSpPr/>
          <p:nvPr/>
        </p:nvSpPr>
        <p:spPr>
          <a:xfrm>
            <a:off x="6955950" y="3439361"/>
            <a:ext cx="280346" cy="1662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7" name="Rettangolo 246"/>
          <p:cNvSpPr/>
          <p:nvPr/>
        </p:nvSpPr>
        <p:spPr>
          <a:xfrm>
            <a:off x="58804" y="1844824"/>
            <a:ext cx="88584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2-step algorithm:	</a:t>
            </a:r>
            <a:r>
              <a:rPr lang="en-US" sz="2800" dirty="0"/>
              <a:t>Ensemble Clustering (with CC)</a:t>
            </a:r>
          </a:p>
          <a:p>
            <a:pPr algn="ctr"/>
            <a:r>
              <a:rPr lang="en-US" sz="2800" dirty="0"/>
              <a:t>		+ Cluster Refinement</a:t>
            </a:r>
          </a:p>
        </p:txBody>
      </p:sp>
      <p:cxnSp>
        <p:nvCxnSpPr>
          <p:cNvPr id="66" name="Connettore 2 65"/>
          <p:cNvCxnSpPr/>
          <p:nvPr/>
        </p:nvCxnSpPr>
        <p:spPr>
          <a:xfrm flipV="1">
            <a:off x="4006026" y="3902716"/>
            <a:ext cx="0" cy="2948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ttangolo 66"/>
          <p:cNvSpPr/>
          <p:nvPr/>
        </p:nvSpPr>
        <p:spPr>
          <a:xfrm>
            <a:off x="3845565" y="4111554"/>
            <a:ext cx="320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/>
              <a:t>α</a:t>
            </a:r>
            <a:endParaRPr lang="it-IT" dirty="0"/>
          </a:p>
        </p:txBody>
      </p:sp>
      <p:cxnSp>
        <p:nvCxnSpPr>
          <p:cNvPr id="68" name="Connettore 2 67"/>
          <p:cNvCxnSpPr/>
          <p:nvPr/>
        </p:nvCxnSpPr>
        <p:spPr>
          <a:xfrm flipV="1">
            <a:off x="5978252" y="3896958"/>
            <a:ext cx="0" cy="294888"/>
          </a:xfrm>
          <a:prstGeom prst="straightConnector1">
            <a:avLst/>
          </a:prstGeom>
          <a:ln w="28575"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ttangolo 68"/>
          <p:cNvSpPr/>
          <p:nvPr/>
        </p:nvSpPr>
        <p:spPr>
          <a:xfrm>
            <a:off x="5835254" y="4117828"/>
            <a:ext cx="320922" cy="369332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l-GR" b="1" dirty="0"/>
              <a:t>β</a:t>
            </a:r>
            <a:endParaRPr lang="it-IT" dirty="0"/>
          </a:p>
        </p:txBody>
      </p:sp>
      <p:sp>
        <p:nvSpPr>
          <p:cNvPr id="70" name="Rettangolo 3"/>
          <p:cNvSpPr>
            <a:spLocks noChangeArrowheads="1"/>
          </p:cNvSpPr>
          <p:nvPr/>
        </p:nvSpPr>
        <p:spPr bwMode="auto">
          <a:xfrm>
            <a:off x="215009" y="6093296"/>
            <a:ext cx="8749480" cy="52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7" tIns="45718" rIns="91437" bIns="45718">
            <a:spAutoFit/>
          </a:bodyPr>
          <a:lstStyle/>
          <a:p>
            <a:r>
              <a:rPr lang="it-IT" sz="1400" dirty="0">
                <a:solidFill>
                  <a:prstClr val="black"/>
                </a:solidFill>
              </a:rPr>
              <a:t>F. Marra, G. Poggi, C. Sansone and L. </a:t>
            </a:r>
            <a:r>
              <a:rPr lang="it-IT" sz="1400" dirty="0" err="1">
                <a:solidFill>
                  <a:prstClr val="black"/>
                </a:solidFill>
              </a:rPr>
              <a:t>Verdoliva</a:t>
            </a:r>
            <a:r>
              <a:rPr lang="it-IT" sz="1400" dirty="0">
                <a:solidFill>
                  <a:prstClr val="black"/>
                </a:solidFill>
              </a:rPr>
              <a:t>, "</a:t>
            </a:r>
            <a:r>
              <a:rPr lang="en-US" sz="1400" i="1" dirty="0">
                <a:solidFill>
                  <a:prstClr val="black"/>
                </a:solidFill>
              </a:rPr>
              <a:t>Blind PRNU-based Image Clustering for Source Identification</a:t>
            </a:r>
            <a:r>
              <a:rPr lang="it-IT" sz="1400" dirty="0">
                <a:solidFill>
                  <a:prstClr val="black"/>
                </a:solidFill>
              </a:rPr>
              <a:t>«, IEEE Trans. on Information </a:t>
            </a:r>
            <a:r>
              <a:rPr lang="it-IT" sz="1400" dirty="0" err="1">
                <a:solidFill>
                  <a:prstClr val="black"/>
                </a:solidFill>
              </a:rPr>
              <a:t>Forensics</a:t>
            </a:r>
            <a:r>
              <a:rPr lang="it-IT" sz="1400" dirty="0">
                <a:solidFill>
                  <a:prstClr val="black"/>
                </a:solidFill>
              </a:rPr>
              <a:t> and Security (TIFS)</a:t>
            </a:r>
          </a:p>
        </p:txBody>
      </p:sp>
      <p:grpSp>
        <p:nvGrpSpPr>
          <p:cNvPr id="84" name="Gruppo 83"/>
          <p:cNvGrpSpPr/>
          <p:nvPr/>
        </p:nvGrpSpPr>
        <p:grpSpPr>
          <a:xfrm rot="21173317">
            <a:off x="3931671" y="4242993"/>
            <a:ext cx="138467" cy="138467"/>
            <a:chOff x="4299843" y="4256998"/>
            <a:chExt cx="138467" cy="138467"/>
          </a:xfrm>
        </p:grpSpPr>
        <p:cxnSp>
          <p:nvCxnSpPr>
            <p:cNvPr id="85" name="Connettore 1 84"/>
            <p:cNvCxnSpPr/>
            <p:nvPr/>
          </p:nvCxnSpPr>
          <p:spPr>
            <a:xfrm>
              <a:off x="4316626" y="4256998"/>
              <a:ext cx="111358" cy="13846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ttore 1 85"/>
            <p:cNvCxnSpPr/>
            <p:nvPr/>
          </p:nvCxnSpPr>
          <p:spPr>
            <a:xfrm rot="16200000">
              <a:off x="4313398" y="4259241"/>
              <a:ext cx="111358" cy="13846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uppo 86"/>
          <p:cNvGrpSpPr/>
          <p:nvPr/>
        </p:nvGrpSpPr>
        <p:grpSpPr>
          <a:xfrm rot="21173317">
            <a:off x="5916058" y="4240915"/>
            <a:ext cx="138467" cy="138467"/>
            <a:chOff x="4299843" y="4256998"/>
            <a:chExt cx="138467" cy="138467"/>
          </a:xfrm>
        </p:grpSpPr>
        <p:cxnSp>
          <p:nvCxnSpPr>
            <p:cNvPr id="88" name="Connettore 1 87"/>
            <p:cNvCxnSpPr/>
            <p:nvPr/>
          </p:nvCxnSpPr>
          <p:spPr>
            <a:xfrm>
              <a:off x="4316626" y="4256998"/>
              <a:ext cx="111358" cy="13846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ttore 1 88"/>
            <p:cNvCxnSpPr/>
            <p:nvPr/>
          </p:nvCxnSpPr>
          <p:spPr>
            <a:xfrm rot="16200000">
              <a:off x="4313398" y="4259241"/>
              <a:ext cx="111358" cy="13846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Rectangle 9"/>
          <p:cNvSpPr/>
          <p:nvPr/>
        </p:nvSpPr>
        <p:spPr>
          <a:xfrm>
            <a:off x="-5043" y="-12166"/>
            <a:ext cx="3252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ignika" pitchFamily="50" charset="0"/>
              </a:rPr>
              <a:t>Camera Identification </a:t>
            </a:r>
          </a:p>
        </p:txBody>
      </p:sp>
    </p:spTree>
    <p:extLst>
      <p:ext uri="{BB962C8B-B14F-4D97-AF65-F5344CB8AC3E}">
        <p14:creationId xmlns:p14="http://schemas.microsoft.com/office/powerpoint/2010/main" val="24998958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462010"/>
            <a:ext cx="9144000" cy="773516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en-US" sz="4400" dirty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Ensemble clustering</a:t>
            </a:r>
          </a:p>
        </p:txBody>
      </p:sp>
      <p:pic>
        <p:nvPicPr>
          <p:cNvPr id="282" name="Immagine 28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196" y="980728"/>
            <a:ext cx="5468100" cy="3075806"/>
          </a:xfrm>
          <a:prstGeom prst="rect">
            <a:avLst/>
          </a:prstGeom>
        </p:spPr>
      </p:pic>
      <p:sp>
        <p:nvSpPr>
          <p:cNvPr id="283" name="Rettangolo 282"/>
          <p:cNvSpPr/>
          <p:nvPr/>
        </p:nvSpPr>
        <p:spPr>
          <a:xfrm>
            <a:off x="127143" y="3861048"/>
            <a:ext cx="9041692" cy="321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3048000" algn="l"/>
              </a:tabLst>
            </a:pPr>
            <a:r>
              <a:rPr lang="en-US" sz="2400" dirty="0">
                <a:latin typeface="+mj-lt"/>
              </a:rPr>
              <a:t>The goal of an </a:t>
            </a:r>
            <a:r>
              <a:rPr lang="en-US" sz="2400" b="1" i="1" dirty="0">
                <a:latin typeface="+mj-lt"/>
              </a:rPr>
              <a:t>Ensemble clustering method </a:t>
            </a:r>
            <a:r>
              <a:rPr lang="en-US" sz="2400" dirty="0">
                <a:latin typeface="+mj-lt"/>
              </a:rPr>
              <a:t>is to combine multiple </a:t>
            </a:r>
            <a:r>
              <a:rPr lang="en-US" sz="2400" b="1" i="1" dirty="0">
                <a:latin typeface="+mj-lt"/>
              </a:rPr>
              <a:t>base partitions </a:t>
            </a:r>
            <a:r>
              <a:rPr lang="en-US" sz="2400" dirty="0">
                <a:latin typeface="+mj-lt"/>
              </a:rPr>
              <a:t>of given data into a single partition of better quality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3048000" algn="l"/>
              </a:tabLst>
            </a:pPr>
            <a:r>
              <a:rPr lang="en-US" sz="2400" dirty="0">
                <a:latin typeface="+mj-lt"/>
              </a:rPr>
              <a:t>The partitions could come from: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3048000" algn="l"/>
              </a:tabLst>
            </a:pPr>
            <a:r>
              <a:rPr lang="en-US" altLang="zh-CN" dirty="0">
                <a:cs typeface="Times New Roman" pitchFamily="18" charset="0"/>
              </a:rPr>
              <a:t>Different clustering algorithms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3048000" algn="l"/>
              </a:tabLst>
            </a:pPr>
            <a:r>
              <a:rPr lang="en-US" altLang="zh-CN" dirty="0">
                <a:cs typeface="Times New Roman" pitchFamily="18" charset="0"/>
              </a:rPr>
              <a:t>Running he same algorithm with different parameters or initializations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3048000" algn="l"/>
              </a:tabLst>
            </a:pPr>
            <a:r>
              <a:rPr lang="en-US" altLang="zh-CN" dirty="0"/>
              <a:t>Using different samples of the data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3048000" algn="l"/>
              </a:tabLst>
            </a:pPr>
            <a:r>
              <a:rPr lang="en-US" dirty="0"/>
              <a:t>Feature extraction/selection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2404881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462010"/>
            <a:ext cx="9144000" cy="773516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en-US" sz="4400" dirty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WEAC Ensemble clustering using CC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3" name="Rettangolo 282"/>
              <p:cNvSpPr/>
              <p:nvPr/>
            </p:nvSpPr>
            <p:spPr>
              <a:xfrm>
                <a:off x="127143" y="3859301"/>
                <a:ext cx="9041692" cy="31700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  <a:tabLst>
                    <a:tab pos="3048000" algn="l"/>
                  </a:tabLst>
                </a:pPr>
                <a:r>
                  <a:rPr lang="en-US" sz="2400" b="1" dirty="0">
                    <a:latin typeface="+mj-lt"/>
                  </a:rPr>
                  <a:t>Base clustering: 	</a:t>
                </a:r>
                <a:r>
                  <a:rPr lang="en-US" sz="2400" dirty="0">
                    <a:latin typeface="+mj-lt"/>
                  </a:rPr>
                  <a:t>Correlation Clustering with multiple </a:t>
                </a:r>
                <a14:m>
                  <m:oMath xmlns:m="http://schemas.openxmlformats.org/officeDocument/2006/math"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400" dirty="0">
                    <a:latin typeface="+mj-lt"/>
                  </a:rPr>
                  <a:t> </a:t>
                </a:r>
              </a:p>
              <a:p>
                <a:pPr lvl="2">
                  <a:tabLst>
                    <a:tab pos="3048000" algn="l"/>
                  </a:tabLst>
                </a:pPr>
                <a:r>
                  <a:rPr lang="en-US" sz="2400" dirty="0">
                    <a:latin typeface="+mj-lt"/>
                  </a:rPr>
                  <a:t>	(estimated from the data itself)</a:t>
                </a:r>
              </a:p>
              <a:p>
                <a:pPr marL="285750" indent="-285750">
                  <a:spcBef>
                    <a:spcPts val="1200"/>
                  </a:spcBef>
                  <a:buFont typeface="Arial" panose="020B0604020202020204" pitchFamily="34" charset="0"/>
                  <a:buChar char="•"/>
                  <a:tabLst>
                    <a:tab pos="3048000" algn="l"/>
                  </a:tabLst>
                </a:pPr>
                <a:r>
                  <a:rPr lang="en-US" sz="2400" b="1" dirty="0">
                    <a:latin typeface="+mj-lt"/>
                  </a:rPr>
                  <a:t>Ensemble clustering:	</a:t>
                </a:r>
                <a:r>
                  <a:rPr lang="en-US" sz="2400" dirty="0">
                    <a:latin typeface="+mj-lt"/>
                  </a:rPr>
                  <a:t>Weighted</a:t>
                </a:r>
                <a:r>
                  <a:rPr lang="en-US" sz="2400" b="1" dirty="0">
                    <a:latin typeface="+mj-lt"/>
                  </a:rPr>
                  <a:t> </a:t>
                </a:r>
                <a:r>
                  <a:rPr lang="it-IT" sz="2400" dirty="0" err="1"/>
                  <a:t>Evidence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Accumulation</a:t>
                </a:r>
                <a:r>
                  <a:rPr lang="it-IT" sz="2400" dirty="0"/>
                  <a:t> Clustering 	(WEAC), </a:t>
                </a:r>
                <a:r>
                  <a:rPr lang="it-IT" sz="2400" dirty="0" err="1"/>
                  <a:t>based</a:t>
                </a:r>
                <a:r>
                  <a:rPr lang="it-IT" sz="2400" dirty="0"/>
                  <a:t> on a single-</a:t>
                </a:r>
                <a:r>
                  <a:rPr lang="it-IT" sz="2400" dirty="0" err="1"/>
                  <a:t>linkage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clustering</a:t>
                </a:r>
                <a:r>
                  <a:rPr lang="it-IT" sz="2400" dirty="0"/>
                  <a:t> 	on a </a:t>
                </a:r>
                <a:r>
                  <a:rPr lang="it-IT" sz="2400" dirty="0" err="1"/>
                  <a:t>weighted</a:t>
                </a:r>
                <a:r>
                  <a:rPr lang="it-IT" sz="2400" dirty="0"/>
                  <a:t> co-</a:t>
                </a:r>
                <a:r>
                  <a:rPr lang="it-IT" sz="2400" dirty="0" err="1"/>
                  <a:t>association</a:t>
                </a:r>
                <a:r>
                  <a:rPr lang="it-IT" sz="2400" dirty="0"/>
                  <a:t> (</a:t>
                </a:r>
                <a:r>
                  <a:rPr lang="it-IT" sz="2400" dirty="0" err="1"/>
                  <a:t>need</a:t>
                </a:r>
                <a:r>
                  <a:rPr lang="it-IT" sz="2400" dirty="0"/>
                  <a:t> k*)</a:t>
                </a:r>
                <a:endParaRPr lang="en-US" sz="2400" dirty="0">
                  <a:latin typeface="+mj-lt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  <a:tabLst>
                    <a:tab pos="3048000" algn="l"/>
                  </a:tabLst>
                </a:pPr>
                <a:r>
                  <a:rPr lang="en-US" sz="2400" b="1" dirty="0"/>
                  <a:t>Choice of K*: 	</a:t>
                </a:r>
                <a:r>
                  <a:rPr lang="it-IT" sz="2400" dirty="0"/>
                  <a:t>Conservative </a:t>
                </a:r>
                <a:r>
                  <a:rPr lang="it-IT" sz="2400" dirty="0" err="1"/>
                  <a:t>choice</a:t>
                </a:r>
                <a:r>
                  <a:rPr lang="it-IT" sz="2400" dirty="0"/>
                  <a:t> of k* (high-</a:t>
                </a:r>
                <a:r>
                  <a:rPr lang="it-IT" sz="2400" dirty="0" err="1"/>
                  <a:t>purity</a:t>
                </a:r>
                <a:r>
                  <a:rPr lang="it-IT" sz="2400" dirty="0"/>
                  <a:t> cluster)</a:t>
                </a:r>
                <a:endParaRPr lang="en-US" sz="2400" dirty="0"/>
              </a:p>
              <a:p>
                <a:pPr>
                  <a:spcBef>
                    <a:spcPts val="1200"/>
                  </a:spcBef>
                </a:pPr>
                <a:endParaRPr lang="en-US" sz="2400" b="1" dirty="0">
                  <a:latin typeface="+mj-lt"/>
                </a:endParaRPr>
              </a:p>
            </p:txBody>
          </p:sp>
        </mc:Choice>
        <mc:Fallback xmlns="">
          <p:sp>
            <p:nvSpPr>
              <p:cNvPr id="283" name="Rettangolo 28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43" y="3859301"/>
                <a:ext cx="9041692" cy="3170099"/>
              </a:xfrm>
              <a:prstGeom prst="rect">
                <a:avLst/>
              </a:prstGeom>
              <a:blipFill rotWithShape="0">
                <a:blip r:embed="rId3"/>
                <a:stretch>
                  <a:fillRect l="-944" t="-15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Immagine 1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196" y="980728"/>
            <a:ext cx="5468100" cy="307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24113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1143000"/>
          </a:xfrm>
        </p:spPr>
        <p:txBody>
          <a:bodyPr/>
          <a:lstStyle/>
          <a:p>
            <a:r>
              <a:rPr lang="en-US" noProof="0" dirty="0"/>
              <a:t>Clustering Refinement</a:t>
            </a:r>
          </a:p>
        </p:txBody>
      </p:sp>
      <p:sp>
        <p:nvSpPr>
          <p:cNvPr id="86" name="Rectangle 85"/>
          <p:cNvSpPr/>
          <p:nvPr/>
        </p:nvSpPr>
        <p:spPr>
          <a:xfrm>
            <a:off x="428596" y="1425545"/>
            <a:ext cx="821537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/>
              <a:t>Step 1 (small and large cluster division):  </a:t>
            </a:r>
          </a:p>
          <a:p>
            <a:pPr marL="182563"/>
            <a:r>
              <a:rPr lang="it-IT" dirty="0"/>
              <a:t>Starting from T</a:t>
            </a:r>
            <a:r>
              <a:rPr lang="it-IT" baseline="-25000" dirty="0"/>
              <a:t>|C|</a:t>
            </a:r>
            <a:r>
              <a:rPr lang="it-IT" dirty="0"/>
              <a:t> = 1. Call small cluster the ones that have less than T</a:t>
            </a:r>
            <a:r>
              <a:rPr lang="it-IT" baseline="-25000" dirty="0"/>
              <a:t>|C|</a:t>
            </a:r>
            <a:r>
              <a:rPr lang="it-IT" dirty="0"/>
              <a:t> images, and large the others:</a:t>
            </a:r>
          </a:p>
          <a:p>
            <a:pPr marL="182563"/>
            <a:endParaRPr lang="it-IT" dirty="0"/>
          </a:p>
          <a:p>
            <a:pPr marL="182563"/>
            <a:endParaRPr lang="it-IT" baseline="-25000" dirty="0"/>
          </a:p>
          <a:p>
            <a:r>
              <a:rPr lang="it-IT" sz="2000" b="1" dirty="0"/>
              <a:t>Step 2 (estimate PRNU and </a:t>
            </a:r>
            <a:r>
              <a:rPr lang="it-IT" sz="2000" b="1" dirty="0" err="1"/>
              <a:t>statistics</a:t>
            </a:r>
            <a:r>
              <a:rPr lang="it-IT" sz="2000" b="1" dirty="0"/>
              <a:t>):  </a:t>
            </a:r>
          </a:p>
          <a:p>
            <a:pPr marL="182563"/>
            <a:r>
              <a:rPr lang="it-IT" dirty="0">
                <a:solidFill>
                  <a:prstClr val="black"/>
                </a:solidFill>
              </a:rPr>
              <a:t>Estimate all the PRNU of </a:t>
            </a:r>
            <a:r>
              <a:rPr lang="it-IT" dirty="0" err="1">
                <a:solidFill>
                  <a:prstClr val="black"/>
                </a:solidFill>
              </a:rPr>
              <a:t>larger</a:t>
            </a:r>
            <a:r>
              <a:rPr lang="it-IT" dirty="0">
                <a:solidFill>
                  <a:prstClr val="black"/>
                </a:solidFill>
              </a:rPr>
              <a:t> cluster, and with a </a:t>
            </a:r>
            <a:r>
              <a:rPr lang="it-IT" dirty="0" err="1">
                <a:solidFill>
                  <a:prstClr val="black"/>
                </a:solidFill>
              </a:rPr>
              <a:t>leave</a:t>
            </a:r>
            <a:r>
              <a:rPr lang="it-IT" dirty="0">
                <a:solidFill>
                  <a:prstClr val="black"/>
                </a:solidFill>
              </a:rPr>
              <a:t>-</a:t>
            </a:r>
            <a:r>
              <a:rPr lang="it-IT" dirty="0" err="1">
                <a:solidFill>
                  <a:prstClr val="black"/>
                </a:solidFill>
              </a:rPr>
              <a:t>one</a:t>
            </a:r>
            <a:r>
              <a:rPr lang="it-IT" dirty="0">
                <a:solidFill>
                  <a:prstClr val="black"/>
                </a:solidFill>
              </a:rPr>
              <a:t>-out </a:t>
            </a:r>
            <a:r>
              <a:rPr lang="it-IT" dirty="0" err="1">
                <a:solidFill>
                  <a:prstClr val="black"/>
                </a:solidFill>
              </a:rPr>
              <a:t>method</a:t>
            </a:r>
            <a:r>
              <a:rPr lang="it-IT" dirty="0">
                <a:solidFill>
                  <a:prstClr val="black"/>
                </a:solidFill>
              </a:rPr>
              <a:t> </a:t>
            </a:r>
            <a:r>
              <a:rPr lang="it-IT" dirty="0" err="1">
                <a:solidFill>
                  <a:prstClr val="black"/>
                </a:solidFill>
              </a:rPr>
              <a:t>we</a:t>
            </a:r>
            <a:r>
              <a:rPr lang="it-IT" dirty="0">
                <a:solidFill>
                  <a:prstClr val="black"/>
                </a:solidFill>
              </a:rPr>
              <a:t> estimate the </a:t>
            </a:r>
            <a:r>
              <a:rPr lang="it-IT" dirty="0" err="1">
                <a:solidFill>
                  <a:prstClr val="black"/>
                </a:solidFill>
              </a:rPr>
              <a:t>two</a:t>
            </a:r>
            <a:r>
              <a:rPr lang="it-IT" dirty="0">
                <a:solidFill>
                  <a:prstClr val="black"/>
                </a:solidFill>
              </a:rPr>
              <a:t> pdf (in-camera and cross-camera): </a:t>
            </a:r>
          </a:p>
          <a:p>
            <a:pPr marL="182563"/>
            <a:endParaRPr lang="it-IT" sz="1200" dirty="0">
              <a:solidFill>
                <a:prstClr val="black"/>
              </a:solidFill>
            </a:endParaRPr>
          </a:p>
          <a:p>
            <a:endParaRPr lang="it-IT" sz="2000" b="1" dirty="0"/>
          </a:p>
          <a:p>
            <a:r>
              <a:rPr lang="it-IT" sz="2000" b="1" dirty="0" err="1"/>
              <a:t>Step</a:t>
            </a:r>
            <a:r>
              <a:rPr lang="it-IT" sz="2000" b="1" dirty="0"/>
              <a:t> 3 (</a:t>
            </a:r>
            <a:r>
              <a:rPr lang="it-IT" sz="2000" b="1" dirty="0" err="1"/>
              <a:t>max</a:t>
            </a:r>
            <a:r>
              <a:rPr lang="it-IT" sz="2000" b="1" dirty="0"/>
              <a:t> log-</a:t>
            </a:r>
            <a:r>
              <a:rPr lang="it-IT" sz="2000" b="1" dirty="0" err="1"/>
              <a:t>likelihoods</a:t>
            </a:r>
            <a:r>
              <a:rPr lang="it-IT" sz="2000" b="1" dirty="0"/>
              <a:t> </a:t>
            </a:r>
            <a:r>
              <a:rPr lang="it-IT" sz="2000" b="1" dirty="0" err="1"/>
              <a:t>merging</a:t>
            </a:r>
            <a:r>
              <a:rPr lang="it-IT" sz="2000" b="1" dirty="0"/>
              <a:t> step):  </a:t>
            </a:r>
          </a:p>
          <a:p>
            <a:pPr marL="177800"/>
            <a:r>
              <a:rPr lang="en-US" dirty="0"/>
              <a:t>Given H</a:t>
            </a:r>
            <a:r>
              <a:rPr lang="en-US" baseline="-25000" dirty="0"/>
              <a:t>0</a:t>
            </a:r>
            <a:r>
              <a:rPr lang="en-US" dirty="0"/>
              <a:t> or H</a:t>
            </a:r>
            <a:r>
              <a:rPr lang="en-US" baseline="-25000" dirty="0"/>
              <a:t>1</a:t>
            </a:r>
            <a:r>
              <a:rPr lang="en-US" dirty="0"/>
              <a:t>, we can compute the log-likelihoods of the two hypotheses with respect to </a:t>
            </a:r>
            <a:r>
              <a:rPr lang="en-US" dirty="0" err="1"/>
              <a:t>K</a:t>
            </a:r>
            <a:r>
              <a:rPr lang="en-US" baseline="-25000" dirty="0" err="1"/>
              <a:t>p</a:t>
            </a:r>
            <a:r>
              <a:rPr lang="en-US" dirty="0"/>
              <a:t> for a whole cluster </a:t>
            </a:r>
            <a:r>
              <a:rPr lang="en-US" dirty="0" err="1"/>
              <a:t>C</a:t>
            </a:r>
            <a:r>
              <a:rPr lang="en-US" baseline="-25000" dirty="0" err="1"/>
              <a:t>q</a:t>
            </a:r>
            <a:r>
              <a:rPr lang="en-US" dirty="0"/>
              <a:t> by summing their individual log-likelihoods.</a:t>
            </a:r>
          </a:p>
          <a:p>
            <a:pPr marL="182563"/>
            <a:endParaRPr lang="en-US" dirty="0"/>
          </a:p>
          <a:p>
            <a:endParaRPr lang="it-IT" sz="2000" b="1" dirty="0"/>
          </a:p>
          <a:p>
            <a:r>
              <a:rPr lang="it-IT" sz="2000" b="1" dirty="0" err="1"/>
              <a:t>Step</a:t>
            </a:r>
            <a:r>
              <a:rPr lang="it-IT" sz="2000" b="1" dirty="0"/>
              <a:t> 4 (terminate condition):  </a:t>
            </a:r>
          </a:p>
          <a:p>
            <a:pPr marL="182563"/>
            <a:r>
              <a:rPr lang="it-IT" dirty="0" err="1"/>
              <a:t>Increase</a:t>
            </a:r>
            <a:r>
              <a:rPr lang="it-IT" dirty="0"/>
              <a:t> T</a:t>
            </a:r>
            <a:r>
              <a:rPr lang="it-IT" baseline="-25000" dirty="0"/>
              <a:t>|C|  </a:t>
            </a:r>
            <a:r>
              <a:rPr lang="it-IT" dirty="0"/>
              <a:t>and go to </a:t>
            </a:r>
            <a:r>
              <a:rPr lang="it-IT" dirty="0" err="1"/>
              <a:t>step</a:t>
            </a:r>
            <a:r>
              <a:rPr lang="it-IT" dirty="0"/>
              <a:t> 3 </a:t>
            </a:r>
            <a:r>
              <a:rPr lang="it-IT" dirty="0" err="1"/>
              <a:t>if</a:t>
            </a:r>
            <a:r>
              <a:rPr lang="it-IT" dirty="0"/>
              <a:t> some </a:t>
            </a:r>
            <a:r>
              <a:rPr lang="it-IT" dirty="0" err="1"/>
              <a:t>change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been</a:t>
            </a:r>
            <a:r>
              <a:rPr lang="it-IT" dirty="0"/>
              <a:t> </a:t>
            </a:r>
            <a:r>
              <a:rPr lang="it-IT" dirty="0" err="1"/>
              <a:t>done</a:t>
            </a:r>
            <a:r>
              <a:rPr lang="it-IT" dirty="0"/>
              <a:t>. Otherwise terminate. </a:t>
            </a:r>
          </a:p>
          <a:p>
            <a:pPr marL="182563"/>
            <a:endParaRPr lang="it-IT" dirty="0"/>
          </a:p>
        </p:txBody>
      </p:sp>
      <p:pic>
        <p:nvPicPr>
          <p:cNvPr id="179202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28794" y="2282801"/>
            <a:ext cx="484962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9" name="Rectangle 88"/>
          <p:cNvSpPr/>
          <p:nvPr/>
        </p:nvSpPr>
        <p:spPr>
          <a:xfrm>
            <a:off x="-5043" y="-12166"/>
            <a:ext cx="3216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ignika" pitchFamily="50" charset="0"/>
              </a:rPr>
              <a:t>Some state-of-the-art methods</a:t>
            </a:r>
          </a:p>
        </p:txBody>
      </p:sp>
      <p:sp>
        <p:nvSpPr>
          <p:cNvPr id="9" name="Rettangolo 3"/>
          <p:cNvSpPr>
            <a:spLocks noChangeArrowheads="1"/>
          </p:cNvSpPr>
          <p:nvPr/>
        </p:nvSpPr>
        <p:spPr bwMode="auto">
          <a:xfrm>
            <a:off x="177800" y="6341565"/>
            <a:ext cx="9143999" cy="276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7" tIns="45718" rIns="91437" bIns="45718">
            <a:spAutoFit/>
          </a:bodyPr>
          <a:lstStyle/>
          <a:p>
            <a:r>
              <a:rPr lang="it-IT" sz="1200" dirty="0">
                <a:solidFill>
                  <a:prstClr val="black"/>
                </a:solidFill>
              </a:rPr>
              <a:t>F. Marra, G. Poggi, C. Sansone and L. </a:t>
            </a:r>
            <a:r>
              <a:rPr lang="it-IT" sz="1200" dirty="0" err="1">
                <a:solidFill>
                  <a:prstClr val="black"/>
                </a:solidFill>
              </a:rPr>
              <a:t>Verdoliva</a:t>
            </a:r>
            <a:r>
              <a:rPr lang="it-IT" sz="1200" dirty="0">
                <a:solidFill>
                  <a:prstClr val="black"/>
                </a:solidFill>
              </a:rPr>
              <a:t>, "</a:t>
            </a:r>
            <a:r>
              <a:rPr lang="en-US" sz="1200" i="1" dirty="0">
                <a:solidFill>
                  <a:prstClr val="black"/>
                </a:solidFill>
              </a:rPr>
              <a:t>Blind PRNU-based Image Clustering for Source Identification</a:t>
            </a:r>
            <a:r>
              <a:rPr lang="it-IT" sz="1200" dirty="0">
                <a:solidFill>
                  <a:prstClr val="black"/>
                </a:solidFill>
              </a:rPr>
              <a:t>«, IEEE TIFS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4494" y="3616322"/>
            <a:ext cx="2843574" cy="52271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4494" y="5071067"/>
            <a:ext cx="2736804" cy="49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3896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itle 1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1143000"/>
          </a:xfrm>
        </p:spPr>
        <p:txBody>
          <a:bodyPr/>
          <a:lstStyle/>
          <a:p>
            <a:r>
              <a:rPr lang="en-US" noProof="0" dirty="0"/>
              <a:t>Clustering Results (dataset)</a:t>
            </a:r>
          </a:p>
        </p:txBody>
      </p:sp>
      <p:pic>
        <p:nvPicPr>
          <p:cNvPr id="17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6698" y="2924944"/>
            <a:ext cx="6950604" cy="2122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4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1065870"/>
          </a:xfrm>
        </p:spPr>
        <p:txBody>
          <a:bodyPr/>
          <a:lstStyle/>
          <a:p>
            <a:r>
              <a:rPr lang="en-US" sz="2800" noProof="0" dirty="0"/>
              <a:t>Images from Dresden dataset </a:t>
            </a:r>
          </a:p>
          <a:p>
            <a:r>
              <a:rPr lang="en-US" sz="2800" noProof="0" dirty="0"/>
              <a:t>We even uploaded them on Facebook and than downloaded using Facebook API  </a:t>
            </a:r>
          </a:p>
        </p:txBody>
      </p:sp>
      <p:pic>
        <p:nvPicPr>
          <p:cNvPr id="177" name="Immagine 176"/>
          <p:cNvPicPr>
            <a:picLocks noChangeAspect="1"/>
          </p:cNvPicPr>
          <p:nvPr/>
        </p:nvPicPr>
        <p:blipFill rotWithShape="1">
          <a:blip r:embed="rId4"/>
          <a:srcRect b="39549"/>
          <a:stretch/>
        </p:blipFill>
        <p:spPr>
          <a:xfrm>
            <a:off x="245907" y="5229201"/>
            <a:ext cx="4326093" cy="1080120"/>
          </a:xfrm>
          <a:prstGeom prst="rect">
            <a:avLst/>
          </a:prstGeom>
        </p:spPr>
      </p:pic>
      <p:pic>
        <p:nvPicPr>
          <p:cNvPr id="178" name="Immagine 177"/>
          <p:cNvPicPr>
            <a:picLocks noChangeAspect="1"/>
          </p:cNvPicPr>
          <p:nvPr/>
        </p:nvPicPr>
        <p:blipFill rotWithShape="1">
          <a:blip r:embed="rId4"/>
          <a:srcRect t="59695"/>
          <a:stretch/>
        </p:blipFill>
        <p:spPr>
          <a:xfrm>
            <a:off x="4556405" y="5445224"/>
            <a:ext cx="4326093" cy="72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02743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itle 1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1143000"/>
          </a:xfrm>
        </p:spPr>
        <p:txBody>
          <a:bodyPr/>
          <a:lstStyle/>
          <a:p>
            <a:r>
              <a:rPr lang="en-US" noProof="0" dirty="0"/>
              <a:t>Clustering Results (original images)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67" y="2852936"/>
            <a:ext cx="8942433" cy="2859122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1065870"/>
          </a:xfrm>
        </p:spPr>
        <p:txBody>
          <a:bodyPr/>
          <a:lstStyle/>
          <a:p>
            <a:r>
              <a:rPr lang="en-US" sz="2800" noProof="0" dirty="0"/>
              <a:t>Results on original images </a:t>
            </a:r>
          </a:p>
          <a:p>
            <a:r>
              <a:rPr lang="en-US" sz="2800" noProof="0" dirty="0"/>
              <a:t>In term of ARI (Adjusted Rand Index)</a:t>
            </a:r>
          </a:p>
          <a:p>
            <a:endParaRPr lang="en-US" sz="2800" noProof="0" dirty="0"/>
          </a:p>
        </p:txBody>
      </p:sp>
      <p:sp>
        <p:nvSpPr>
          <p:cNvPr id="9" name="Rettangolo 3"/>
          <p:cNvSpPr>
            <a:spLocks noChangeArrowheads="1"/>
          </p:cNvSpPr>
          <p:nvPr/>
        </p:nvSpPr>
        <p:spPr bwMode="auto">
          <a:xfrm>
            <a:off x="177800" y="6341565"/>
            <a:ext cx="9143999" cy="276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7" tIns="45718" rIns="91437" bIns="45718">
            <a:spAutoFit/>
          </a:bodyPr>
          <a:lstStyle/>
          <a:p>
            <a:r>
              <a:rPr lang="it-IT" sz="1200" dirty="0">
                <a:solidFill>
                  <a:prstClr val="black"/>
                </a:solidFill>
              </a:rPr>
              <a:t>F. Marra, G. Poggi, C. Sansone and L. </a:t>
            </a:r>
            <a:r>
              <a:rPr lang="it-IT" sz="1200" dirty="0" err="1">
                <a:solidFill>
                  <a:prstClr val="black"/>
                </a:solidFill>
              </a:rPr>
              <a:t>Verdoliva</a:t>
            </a:r>
            <a:r>
              <a:rPr lang="it-IT" sz="1200" dirty="0">
                <a:solidFill>
                  <a:prstClr val="black"/>
                </a:solidFill>
              </a:rPr>
              <a:t>, "</a:t>
            </a:r>
            <a:r>
              <a:rPr lang="en-US" sz="1200" i="1" dirty="0">
                <a:solidFill>
                  <a:prstClr val="black"/>
                </a:solidFill>
              </a:rPr>
              <a:t>Blind PRNU-based Image Clustering for Source Identification</a:t>
            </a:r>
            <a:r>
              <a:rPr lang="it-IT" sz="1200" dirty="0">
                <a:solidFill>
                  <a:prstClr val="black"/>
                </a:solidFill>
              </a:rPr>
              <a:t>«, IEEE TIFS</a:t>
            </a:r>
          </a:p>
        </p:txBody>
      </p:sp>
    </p:spTree>
    <p:extLst>
      <p:ext uri="{BB962C8B-B14F-4D97-AF65-F5344CB8AC3E}">
        <p14:creationId xmlns:p14="http://schemas.microsoft.com/office/powerpoint/2010/main" val="210072760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itle 1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1143000"/>
          </a:xfrm>
        </p:spPr>
        <p:txBody>
          <a:bodyPr/>
          <a:lstStyle/>
          <a:p>
            <a:r>
              <a:rPr lang="en-US" noProof="0" dirty="0"/>
              <a:t>Clustering Results (Facebook images)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1065870"/>
          </a:xfrm>
        </p:spPr>
        <p:txBody>
          <a:bodyPr/>
          <a:lstStyle/>
          <a:p>
            <a:r>
              <a:rPr lang="en-US" sz="2800" noProof="0" dirty="0"/>
              <a:t>Results on images downloaded from Facebook  (High-quality)</a:t>
            </a:r>
          </a:p>
          <a:p>
            <a:r>
              <a:rPr lang="en-US" sz="2800" noProof="0" dirty="0"/>
              <a:t>In term of ARI (Adjusted Rand Index)</a:t>
            </a:r>
          </a:p>
          <a:p>
            <a:endParaRPr lang="en-US" sz="2800" noProof="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01" y="3140968"/>
            <a:ext cx="8908995" cy="2808312"/>
          </a:xfrm>
          <a:prstGeom prst="rect">
            <a:avLst/>
          </a:prstGeom>
        </p:spPr>
      </p:pic>
      <p:sp>
        <p:nvSpPr>
          <p:cNvPr id="6" name="Rettangolo 3"/>
          <p:cNvSpPr>
            <a:spLocks noChangeArrowheads="1"/>
          </p:cNvSpPr>
          <p:nvPr/>
        </p:nvSpPr>
        <p:spPr bwMode="auto">
          <a:xfrm>
            <a:off x="177800" y="6341565"/>
            <a:ext cx="9143999" cy="276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7" tIns="45718" rIns="91437" bIns="45718">
            <a:spAutoFit/>
          </a:bodyPr>
          <a:lstStyle/>
          <a:p>
            <a:r>
              <a:rPr lang="it-IT" sz="1200" dirty="0">
                <a:solidFill>
                  <a:prstClr val="black"/>
                </a:solidFill>
              </a:rPr>
              <a:t>F. Marra, G. Poggi, C. Sansone and L. </a:t>
            </a:r>
            <a:r>
              <a:rPr lang="it-IT" sz="1200" dirty="0" err="1">
                <a:solidFill>
                  <a:prstClr val="black"/>
                </a:solidFill>
              </a:rPr>
              <a:t>Verdoliva</a:t>
            </a:r>
            <a:r>
              <a:rPr lang="it-IT" sz="1200" dirty="0">
                <a:solidFill>
                  <a:prstClr val="black"/>
                </a:solidFill>
              </a:rPr>
              <a:t>, "</a:t>
            </a:r>
            <a:r>
              <a:rPr lang="en-US" sz="1200" i="1" dirty="0">
                <a:solidFill>
                  <a:prstClr val="black"/>
                </a:solidFill>
              </a:rPr>
              <a:t>Blind PRNU-based Image Clustering for Source Identification</a:t>
            </a:r>
            <a:r>
              <a:rPr lang="it-IT" sz="1200" dirty="0">
                <a:solidFill>
                  <a:prstClr val="black"/>
                </a:solidFill>
              </a:rPr>
              <a:t>«, IEEE TIFS </a:t>
            </a:r>
          </a:p>
        </p:txBody>
      </p:sp>
    </p:spTree>
    <p:extLst>
      <p:ext uri="{BB962C8B-B14F-4D97-AF65-F5344CB8AC3E}">
        <p14:creationId xmlns:p14="http://schemas.microsoft.com/office/powerpoint/2010/main" val="10705655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 	</a:t>
            </a:r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0" y="476672"/>
            <a:ext cx="9144000" cy="7200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it-IT" sz="4400" dirty="0">
                <a:solidFill>
                  <a:srgbClr val="0F6FC6">
                    <a:lumMod val="60000"/>
                    <a:lumOff val="40000"/>
                  </a:srgbClr>
                </a:solidFill>
              </a:rPr>
              <a:t>Source </a:t>
            </a:r>
            <a:r>
              <a:rPr lang="it-IT" sz="4400" dirty="0" err="1">
                <a:solidFill>
                  <a:srgbClr val="0F6FC6">
                    <a:lumMod val="60000"/>
                    <a:lumOff val="40000"/>
                  </a:srgbClr>
                </a:solidFill>
              </a:rPr>
              <a:t>Identification</a:t>
            </a:r>
            <a:r>
              <a:rPr lang="it-IT" sz="4400" dirty="0">
                <a:solidFill>
                  <a:srgbClr val="0F6FC6">
                    <a:lumMod val="60000"/>
                    <a:lumOff val="40000"/>
                  </a:srgbClr>
                </a:solidFill>
              </a:rPr>
              <a:t> </a:t>
            </a:r>
            <a:r>
              <a:rPr lang="it-IT" sz="4400" dirty="0" err="1">
                <a:solidFill>
                  <a:srgbClr val="0F6FC6">
                    <a:lumMod val="60000"/>
                    <a:lumOff val="40000"/>
                  </a:srgbClr>
                </a:solidFill>
              </a:rPr>
              <a:t>problem</a:t>
            </a:r>
            <a:r>
              <a:rPr lang="it-IT" sz="4400" dirty="0">
                <a:solidFill>
                  <a:srgbClr val="0F6FC6">
                    <a:lumMod val="60000"/>
                    <a:lumOff val="40000"/>
                  </a:srgbClr>
                </a:solidFill>
              </a:rPr>
              <a:t> (2)</a:t>
            </a:r>
          </a:p>
        </p:txBody>
      </p:sp>
      <p:pic>
        <p:nvPicPr>
          <p:cNvPr id="2051" name="Picture 3" descr="C:\Users\Francesco\Google Drive\Presentazione Vismac\Images\11-golden-gate-brid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2141546"/>
            <a:ext cx="2908816" cy="1930396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1691680" y="6228020"/>
            <a:ext cx="1783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prstClr val="black"/>
                </a:solidFill>
              </a:rPr>
              <a:t>Samsung A5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31977" y="6228020"/>
            <a:ext cx="1864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prstClr val="black"/>
                </a:solidFill>
              </a:rPr>
              <a:t>iPhone</a:t>
            </a:r>
            <a:r>
              <a:rPr lang="it-IT" b="1" dirty="0">
                <a:solidFill>
                  <a:prstClr val="black"/>
                </a:solidFill>
              </a:rPr>
              <a:t> 6</a:t>
            </a:r>
          </a:p>
        </p:txBody>
      </p:sp>
      <p:pic>
        <p:nvPicPr>
          <p:cNvPr id="178178" name="Picture 2" descr="http://www.mytrendyphone.it/images/design/design/com/brands/apple/iphone-6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400965"/>
            <a:ext cx="595539" cy="1191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://www.mytrendyphone.it/images/design/design/com/brands/apple/iphone-6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568" y="4553365"/>
            <a:ext cx="595539" cy="1191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://www.mytrendyphone.it/images/design/design/com/brands/apple/iphone-6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368" y="4858165"/>
            <a:ext cx="595539" cy="1191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182" name="Picture 6" descr="http://focustech.it/wp-content/uploads/2016/10/Huawei-Smartphone-P9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72"/>
          <a:stretch/>
        </p:blipFill>
        <p:spPr bwMode="auto">
          <a:xfrm>
            <a:off x="4121371" y="4400965"/>
            <a:ext cx="506458" cy="124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http://focustech.it/wp-content/uploads/2016/10/Huawei-Smartphone-P9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72"/>
          <a:stretch/>
        </p:blipFill>
        <p:spPr bwMode="auto">
          <a:xfrm>
            <a:off x="4273771" y="4553365"/>
            <a:ext cx="506458" cy="124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http://focustech.it/wp-content/uploads/2016/10/Huawei-Smartphone-P9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72"/>
          <a:stretch/>
        </p:blipFill>
        <p:spPr bwMode="auto">
          <a:xfrm>
            <a:off x="4426171" y="4705765"/>
            <a:ext cx="506458" cy="124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http://focustech.it/wp-content/uploads/2016/10/Huawei-Smartphone-P9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72"/>
          <a:stretch/>
        </p:blipFill>
        <p:spPr bwMode="auto">
          <a:xfrm>
            <a:off x="4578571" y="4858165"/>
            <a:ext cx="506458" cy="124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16"/>
          <p:cNvSpPr txBox="1"/>
          <p:nvPr/>
        </p:nvSpPr>
        <p:spPr>
          <a:xfrm>
            <a:off x="3641226" y="6228020"/>
            <a:ext cx="1864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prstClr val="black"/>
                </a:solidFill>
              </a:rPr>
              <a:t>Huawei</a:t>
            </a:r>
            <a:r>
              <a:rPr lang="it-IT" b="1" dirty="0">
                <a:solidFill>
                  <a:prstClr val="black"/>
                </a:solidFill>
              </a:rPr>
              <a:t> P9 lite</a:t>
            </a:r>
          </a:p>
        </p:txBody>
      </p:sp>
      <p:cxnSp>
        <p:nvCxnSpPr>
          <p:cNvPr id="23" name="Straight Arrow Connector 25"/>
          <p:cNvCxnSpPr>
            <a:stCxn id="2051" idx="2"/>
          </p:cNvCxnSpPr>
          <p:nvPr/>
        </p:nvCxnSpPr>
        <p:spPr>
          <a:xfrm>
            <a:off x="4454772" y="4071942"/>
            <a:ext cx="2046624" cy="113279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3" descr="C:\Users\Francesco\Google Drive\Presentazione Vismac\Images\11-golden-gate-brid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2218684"/>
            <a:ext cx="2908816" cy="1930396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79204" name="Picture 4" descr="https://images-eu.ssl-images-amazon.com/images/I/41OjfGeAmkL._AA300_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849" y="4396067"/>
            <a:ext cx="1195976" cy="11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https://images-eu.ssl-images-amazon.com/images/I/41OjfGeAmkL._AA300_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249" y="4548467"/>
            <a:ext cx="1195976" cy="11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https://images-eu.ssl-images-amazon.com/images/I/41OjfGeAmkL._AA300_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649" y="4700867"/>
            <a:ext cx="1195976" cy="11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https://images-eu.ssl-images-amazon.com/images/I/41OjfGeAmkL._AA300_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049" y="4853267"/>
            <a:ext cx="1195976" cy="11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://www.mytrendyphone.it/images/design/design/com/brands/apple/iphone-6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968" y="4705765"/>
            <a:ext cx="595539" cy="1191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Segnaposto contenuto 2">
            <a:extLst>
              <a:ext uri="{FF2B5EF4-FFF2-40B4-BE49-F238E27FC236}">
                <a16:creationId xmlns:a16="http://schemas.microsoft.com/office/drawing/2014/main" id="{1F29DF8E-AD8A-49D1-AB8F-666CEA9A8A7A}"/>
              </a:ext>
            </a:extLst>
          </p:cNvPr>
          <p:cNvSpPr txBox="1">
            <a:spLocks/>
          </p:cNvSpPr>
          <p:nvPr/>
        </p:nvSpPr>
        <p:spPr>
          <a:xfrm>
            <a:off x="0" y="1244600"/>
            <a:ext cx="91440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60000">
              <a:lnSpc>
                <a:spcPct val="80000"/>
              </a:lnSpc>
              <a:spcBef>
                <a:spcPts val="0"/>
              </a:spcBef>
            </a:pPr>
            <a:r>
              <a:rPr lang="en-US" sz="2800" b="1"/>
              <a:t>Which is the specific source that has taken this photo?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7676908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5865"/>
            <a:ext cx="9144000" cy="1143000"/>
          </a:xfrm>
        </p:spPr>
        <p:txBody>
          <a:bodyPr/>
          <a:lstStyle/>
          <a:p>
            <a:r>
              <a:rPr lang="en-US" dirty="0"/>
              <a:t>A practical use in forgery localization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939" y="4310673"/>
            <a:ext cx="2506511" cy="1879883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47" y="4349145"/>
            <a:ext cx="2265143" cy="1698857"/>
          </a:xfrm>
          <a:prstGeom prst="rect">
            <a:avLst/>
          </a:prstGeom>
        </p:spPr>
      </p:pic>
      <p:grpSp>
        <p:nvGrpSpPr>
          <p:cNvPr id="4" name="Gruppo 3"/>
          <p:cNvGrpSpPr/>
          <p:nvPr/>
        </p:nvGrpSpPr>
        <p:grpSpPr>
          <a:xfrm>
            <a:off x="3040505" y="2350602"/>
            <a:ext cx="1380251" cy="1218715"/>
            <a:chOff x="4062097" y="2945292"/>
            <a:chExt cx="1566782" cy="1383416"/>
          </a:xfrm>
        </p:grpSpPr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990742" y="3114416"/>
              <a:ext cx="245559" cy="184617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</p:pic>
        <p:pic>
          <p:nvPicPr>
            <p:cNvPr id="19" name="Immagine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4116" y="3104526"/>
              <a:ext cx="299424" cy="22511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</p:pic>
        <p:pic>
          <p:nvPicPr>
            <p:cNvPr id="20" name="Immagine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8889" y="3934388"/>
              <a:ext cx="247715" cy="186238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</p:pic>
        <p:pic>
          <p:nvPicPr>
            <p:cNvPr id="21" name="Immagine 2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9846" y="3476956"/>
              <a:ext cx="251669" cy="188752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</p:pic>
        <p:pic>
          <p:nvPicPr>
            <p:cNvPr id="23" name="Immagine 2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251897" y="3514751"/>
              <a:ext cx="268178" cy="200134"/>
            </a:xfrm>
            <a:prstGeom prst="rect">
              <a:avLst/>
            </a:prstGeom>
            <a:ln w="19050">
              <a:solidFill>
                <a:schemeClr val="accent1"/>
              </a:solidFill>
            </a:ln>
          </p:spPr>
        </p:pic>
        <p:sp>
          <p:nvSpPr>
            <p:cNvPr id="24" name="Ovale 23"/>
            <p:cNvSpPr/>
            <p:nvPr/>
          </p:nvSpPr>
          <p:spPr>
            <a:xfrm rot="5715253">
              <a:off x="4153780" y="2853609"/>
              <a:ext cx="1383416" cy="1566782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5" name="Picture 8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310089" y="3773767"/>
              <a:ext cx="285328" cy="214178"/>
            </a:xfrm>
            <a:prstGeom prst="rect">
              <a:avLst/>
            </a:prstGeom>
            <a:noFill/>
            <a:ln w="19050" algn="ctr">
              <a:solidFill>
                <a:schemeClr val="accent1"/>
              </a:solidFill>
              <a:miter lim="800000"/>
              <a:headEnd type="none" w="sm" len="sm"/>
              <a:tailEnd type="none" w="sm" len="sm"/>
            </a:ln>
            <a:scene3d>
              <a:camera prst="perspectiveContrastingLeftFacing" fov="0">
                <a:rot lat="0" lon="0" rev="0"/>
              </a:camera>
              <a:lightRig rig="threePt" dir="t"/>
            </a:scene3d>
          </p:spPr>
        </p:pic>
      </p:grpSp>
      <p:grpSp>
        <p:nvGrpSpPr>
          <p:cNvPr id="48" name="Gruppo 47"/>
          <p:cNvGrpSpPr/>
          <p:nvPr/>
        </p:nvGrpSpPr>
        <p:grpSpPr>
          <a:xfrm>
            <a:off x="3276699" y="1412776"/>
            <a:ext cx="776854" cy="936990"/>
            <a:chOff x="4466193" y="1443379"/>
            <a:chExt cx="868685" cy="1047751"/>
          </a:xfrm>
        </p:grpSpPr>
        <p:pic>
          <p:nvPicPr>
            <p:cNvPr id="15" name="Picture 3" descr="C:\Users\Francesco\Google Drive\Presentazione Vismac\Images\11-golden-gate-bridge.jpg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flipH="1">
              <a:off x="4832323" y="1670692"/>
              <a:ext cx="298915" cy="198371"/>
            </a:xfrm>
            <a:prstGeom prst="rect">
              <a:avLst/>
            </a:prstGeom>
            <a:noFill/>
            <a:ln w="19050">
              <a:solidFill>
                <a:srgbClr val="FF33CC"/>
              </a:solidFill>
            </a:ln>
          </p:spPr>
        </p:pic>
        <p:pic>
          <p:nvPicPr>
            <p:cNvPr id="17" name="Immagine 1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9475" y="2082544"/>
              <a:ext cx="269184" cy="184617"/>
            </a:xfrm>
            <a:prstGeom prst="rect">
              <a:avLst/>
            </a:prstGeom>
            <a:noFill/>
            <a:ln w="19050">
              <a:solidFill>
                <a:srgbClr val="FF33CC"/>
              </a:solidFill>
            </a:ln>
          </p:spPr>
        </p:pic>
        <p:sp>
          <p:nvSpPr>
            <p:cNvPr id="26" name="Ovale 25"/>
            <p:cNvSpPr/>
            <p:nvPr/>
          </p:nvSpPr>
          <p:spPr>
            <a:xfrm rot="6761351">
              <a:off x="4376660" y="1532912"/>
              <a:ext cx="1047751" cy="868685"/>
            </a:xfrm>
            <a:prstGeom prst="ellipse">
              <a:avLst/>
            </a:prstGeom>
            <a:noFill/>
            <a:ln w="19050">
              <a:solidFill>
                <a:srgbClr val="FF33CC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49" name="Gruppo 48"/>
          <p:cNvGrpSpPr/>
          <p:nvPr/>
        </p:nvGrpSpPr>
        <p:grpSpPr>
          <a:xfrm>
            <a:off x="4095154" y="1552596"/>
            <a:ext cx="1074860" cy="890007"/>
            <a:chOff x="5468455" y="1427535"/>
            <a:chExt cx="1415506" cy="1172069"/>
          </a:xfrm>
        </p:grpSpPr>
        <p:pic>
          <p:nvPicPr>
            <p:cNvPr id="12" name="Immagine 1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43761" y="1573136"/>
              <a:ext cx="299424" cy="225115"/>
            </a:xfrm>
            <a:prstGeom prst="rect">
              <a:avLst/>
            </a:prstGeom>
            <a:noFill/>
            <a:ln w="19050">
              <a:solidFill>
                <a:srgbClr val="00B050"/>
              </a:solidFill>
            </a:ln>
          </p:spPr>
        </p:pic>
        <p:pic>
          <p:nvPicPr>
            <p:cNvPr id="14" name="Immagine 1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65246" y="2289544"/>
              <a:ext cx="251669" cy="188752"/>
            </a:xfrm>
            <a:prstGeom prst="rect">
              <a:avLst/>
            </a:prstGeom>
            <a:noFill/>
            <a:ln w="19050">
              <a:solidFill>
                <a:srgbClr val="00B050"/>
              </a:solidFill>
            </a:ln>
          </p:spPr>
        </p:pic>
        <p:pic>
          <p:nvPicPr>
            <p:cNvPr id="16" name="Immagine 1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5716187" y="1928576"/>
              <a:ext cx="268178" cy="200134"/>
            </a:xfrm>
            <a:prstGeom prst="rect">
              <a:avLst/>
            </a:prstGeom>
            <a:ln w="19050">
              <a:solidFill>
                <a:srgbClr val="00B050"/>
              </a:solidFill>
            </a:ln>
          </p:spPr>
        </p:pic>
        <p:pic>
          <p:nvPicPr>
            <p:cNvPr id="18" name="Immagine 17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5085" y="1916792"/>
              <a:ext cx="245559" cy="184617"/>
            </a:xfrm>
            <a:prstGeom prst="rect">
              <a:avLst/>
            </a:prstGeom>
            <a:noFill/>
            <a:ln w="19050">
              <a:solidFill>
                <a:srgbClr val="00B050"/>
              </a:solidFill>
            </a:ln>
          </p:spPr>
        </p:pic>
        <p:sp>
          <p:nvSpPr>
            <p:cNvPr id="27" name="Ovale 26"/>
            <p:cNvSpPr/>
            <p:nvPr/>
          </p:nvSpPr>
          <p:spPr>
            <a:xfrm rot="6761351">
              <a:off x="5590173" y="1305817"/>
              <a:ext cx="1172069" cy="1415506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50" name="Gruppo 49"/>
          <p:cNvGrpSpPr/>
          <p:nvPr/>
        </p:nvGrpSpPr>
        <p:grpSpPr>
          <a:xfrm>
            <a:off x="4380207" y="2472649"/>
            <a:ext cx="862383" cy="672013"/>
            <a:chOff x="6027683" y="3228969"/>
            <a:chExt cx="1139621" cy="888051"/>
          </a:xfrm>
        </p:grpSpPr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83924" y="3732271"/>
              <a:ext cx="269184" cy="18461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</p:pic>
        <p:pic>
          <p:nvPicPr>
            <p:cNvPr id="13" name="Immagine 12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30129" y="3349200"/>
              <a:ext cx="247715" cy="186238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</p:pic>
        <p:pic>
          <p:nvPicPr>
            <p:cNvPr id="22" name="Picture 3" descr="C:\Users\Francesco\Google Drive\Presentazione Vismac\Images\11-golden-gate-bridge.jpg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6151181" y="3583616"/>
              <a:ext cx="298915" cy="198371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</p:pic>
        <p:sp>
          <p:nvSpPr>
            <p:cNvPr id="28" name="Ovale 27"/>
            <p:cNvSpPr/>
            <p:nvPr/>
          </p:nvSpPr>
          <p:spPr>
            <a:xfrm rot="6761351">
              <a:off x="6153468" y="3103184"/>
              <a:ext cx="888051" cy="1139621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3" name="Gruppo 2"/>
          <p:cNvGrpSpPr/>
          <p:nvPr/>
        </p:nvGrpSpPr>
        <p:grpSpPr>
          <a:xfrm>
            <a:off x="313801" y="1580148"/>
            <a:ext cx="1669006" cy="1766381"/>
            <a:chOff x="23528" y="1337388"/>
            <a:chExt cx="2721536" cy="2880320"/>
          </a:xfrm>
        </p:grpSpPr>
        <p:grpSp>
          <p:nvGrpSpPr>
            <p:cNvPr id="29" name="Gruppo 28"/>
            <p:cNvGrpSpPr/>
            <p:nvPr/>
          </p:nvGrpSpPr>
          <p:grpSpPr>
            <a:xfrm>
              <a:off x="23528" y="1337388"/>
              <a:ext cx="2721536" cy="2880320"/>
              <a:chOff x="2520770" y="24799829"/>
              <a:chExt cx="2692637" cy="2849735"/>
            </a:xfrm>
          </p:grpSpPr>
          <p:grpSp>
            <p:nvGrpSpPr>
              <p:cNvPr id="30" name="Gruppo 29"/>
              <p:cNvGrpSpPr/>
              <p:nvPr/>
            </p:nvGrpSpPr>
            <p:grpSpPr>
              <a:xfrm>
                <a:off x="2758806" y="25233901"/>
                <a:ext cx="2072560" cy="2060174"/>
                <a:chOff x="2758806" y="25233901"/>
                <a:chExt cx="2072560" cy="2060174"/>
              </a:xfrm>
            </p:grpSpPr>
            <p:pic>
              <p:nvPicPr>
                <p:cNvPr id="32" name="Immagine 31"/>
                <p:cNvPicPr>
                  <a:picLocks noChangeAspect="1"/>
                </p:cNvPicPr>
                <p:nvPr/>
              </p:nvPicPr>
              <p:blipFill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4473479" y="26804978"/>
                  <a:ext cx="266326" cy="18265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" name="Immagine 32"/>
                <p:cNvPicPr>
                  <a:picLocks noChangeAspect="1"/>
                </p:cNvPicPr>
                <p:nvPr/>
              </p:nvPicPr>
              <p:blipFill>
                <a:blip r:embed="rId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3575157" y="26173059"/>
                  <a:ext cx="242952" cy="18265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" name="Immagine 33"/>
                <p:cNvPicPr>
                  <a:picLocks noChangeAspect="1"/>
                </p:cNvPicPr>
                <p:nvPr/>
              </p:nvPicPr>
              <p:blipFill>
                <a:blip r:embed="rId2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4051966" y="25233901"/>
                  <a:ext cx="296245" cy="22272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" name="Immagine 34"/>
                <p:cNvPicPr>
                  <a:picLocks noChangeAspect="1"/>
                </p:cNvPicPr>
                <p:nvPr/>
              </p:nvPicPr>
              <p:blipFill>
                <a:blip r:embed="rId2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4586282" y="26215966"/>
                  <a:ext cx="245084" cy="18426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6" name="Immagine 35"/>
                <p:cNvPicPr>
                  <a:picLocks noChangeAspect="1"/>
                </p:cNvPicPr>
                <p:nvPr/>
              </p:nvPicPr>
              <p:blipFill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4099214" y="25971191"/>
                  <a:ext cx="248997" cy="18674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7" name="Picture 3" descr="C:\Users\Francesco\Google Drive\Presentazione Vismac\Images\11-golden-gate-bridge.jpg"/>
                <p:cNvPicPr>
                  <a:picLocks noChangeAspect="1" noChangeArrowheads="1"/>
                </p:cNvPicPr>
                <p:nvPr/>
              </p:nvPicPr>
              <p:blipFill>
                <a:blip r:embed="rId11"/>
                <a:srcRect/>
                <a:stretch>
                  <a:fillRect/>
                </a:stretch>
              </p:blipFill>
              <p:spPr bwMode="auto">
                <a:xfrm flipH="1">
                  <a:off x="3196241" y="25376828"/>
                  <a:ext cx="295742" cy="196265"/>
                </a:xfrm>
                <a:prstGeom prst="rect">
                  <a:avLst/>
                </a:prstGeom>
                <a:noFill/>
              </p:spPr>
            </p:pic>
            <p:pic>
              <p:nvPicPr>
                <p:cNvPr id="38" name="Immagine 37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 flipH="1">
                  <a:off x="3724060" y="25589075"/>
                  <a:ext cx="265331" cy="198009"/>
                </a:xfrm>
                <a:prstGeom prst="rect">
                  <a:avLst/>
                </a:prstGeom>
              </p:spPr>
            </p:pic>
            <p:pic>
              <p:nvPicPr>
                <p:cNvPr id="39" name="Immagine 38"/>
                <p:cNvPicPr>
                  <a:picLocks noChangeAspect="1"/>
                </p:cNvPicPr>
                <p:nvPr/>
              </p:nvPicPr>
              <p:blipFill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063078" y="25788534"/>
                  <a:ext cx="266326" cy="18265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0" name="Immagine 39"/>
                <p:cNvPicPr>
                  <a:picLocks noChangeAspect="1"/>
                </p:cNvPicPr>
                <p:nvPr/>
              </p:nvPicPr>
              <p:blipFill>
                <a:blip r:embed="rId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48211" y="25611946"/>
                  <a:ext cx="242952" cy="18265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1" name="Immagine 40"/>
                <p:cNvPicPr>
                  <a:picLocks noChangeAspect="1"/>
                </p:cNvPicPr>
                <p:nvPr/>
              </p:nvPicPr>
              <p:blipFill>
                <a:blip r:embed="rId2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58806" y="26148907"/>
                  <a:ext cx="296245" cy="22272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2" name="Immagine 41"/>
                <p:cNvPicPr>
                  <a:picLocks noChangeAspect="1"/>
                </p:cNvPicPr>
                <p:nvPr/>
              </p:nvPicPr>
              <p:blipFill>
                <a:blip r:embed="rId2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36159" y="26829296"/>
                  <a:ext cx="245084" cy="18426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3" name="Immagine 42"/>
                <p:cNvPicPr>
                  <a:picLocks noChangeAspect="1"/>
                </p:cNvPicPr>
                <p:nvPr/>
              </p:nvPicPr>
              <p:blipFill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37643" y="26525068"/>
                  <a:ext cx="248997" cy="18674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4" name="Picture 3" descr="C:\Users\Francesco\Google Drive\Presentazione Vismac\Images\11-golden-gate-bridge.jpg"/>
                <p:cNvPicPr>
                  <a:picLocks noChangeAspect="1" noChangeArrowheads="1"/>
                </p:cNvPicPr>
                <p:nvPr/>
              </p:nvPicPr>
              <p:blipFill>
                <a:blip r:embed="rId11"/>
                <a:srcRect/>
                <a:stretch>
                  <a:fillRect/>
                </a:stretch>
              </p:blipFill>
              <p:spPr bwMode="auto">
                <a:xfrm>
                  <a:off x="4005199" y="27097810"/>
                  <a:ext cx="295742" cy="196265"/>
                </a:xfrm>
                <a:prstGeom prst="rect">
                  <a:avLst/>
                </a:prstGeom>
                <a:noFill/>
              </p:spPr>
            </p:pic>
            <p:pic>
              <p:nvPicPr>
                <p:cNvPr id="45" name="Immagine 44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944225" y="26499883"/>
                  <a:ext cx="265331" cy="198009"/>
                </a:xfrm>
                <a:prstGeom prst="rect">
                  <a:avLst/>
                </a:prstGeom>
              </p:spPr>
            </p:pic>
          </p:grpSp>
          <p:sp>
            <p:nvSpPr>
              <p:cNvPr id="31" name="Ovale 30"/>
              <p:cNvSpPr/>
              <p:nvPr/>
            </p:nvSpPr>
            <p:spPr>
              <a:xfrm rot="5715253">
                <a:off x="2442221" y="24878378"/>
                <a:ext cx="2849735" cy="2692637"/>
              </a:xfrm>
              <a:prstGeom prst="ellipse">
                <a:avLst/>
              </a:prstGeom>
              <a:noFill/>
              <a:ln w="952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pic>
          <p:nvPicPr>
            <p:cNvPr id="46" name="Picture 8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879461" y="3787505"/>
              <a:ext cx="285328" cy="214178"/>
            </a:xfrm>
            <a:prstGeom prst="rect">
              <a:avLst/>
            </a:prstGeom>
            <a:noFill/>
            <a:ln w="12700" algn="ctr">
              <a:noFill/>
              <a:miter lim="800000"/>
              <a:headEnd type="none" w="sm" len="sm"/>
              <a:tailEnd type="none" w="sm" len="sm"/>
            </a:ln>
            <a:scene3d>
              <a:camera prst="perspectiveContrastingLeftFacing" fov="0">
                <a:rot lat="0" lon="0" rev="0"/>
              </a:camera>
              <a:lightRig rig="threePt" dir="t"/>
            </a:scene3d>
          </p:spPr>
        </p:pic>
      </p:grpSp>
      <p:sp>
        <p:nvSpPr>
          <p:cNvPr id="47" name="Freccia a destra 46"/>
          <p:cNvSpPr/>
          <p:nvPr/>
        </p:nvSpPr>
        <p:spPr>
          <a:xfrm>
            <a:off x="2180027" y="2239855"/>
            <a:ext cx="923648" cy="323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CasellaDiTesto 50"/>
          <p:cNvSpPr txBox="1"/>
          <p:nvPr/>
        </p:nvSpPr>
        <p:spPr>
          <a:xfrm>
            <a:off x="517855" y="3395548"/>
            <a:ext cx="1484325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it-IT" sz="1400" b="1" i="1" dirty="0"/>
              <a:t>Image </a:t>
            </a:r>
            <a:r>
              <a:rPr lang="it-IT" sz="1400" b="1" i="1" dirty="0" err="1"/>
              <a:t>Dataset</a:t>
            </a:r>
            <a:endParaRPr lang="it-IT" sz="1600" b="1" i="1" dirty="0">
              <a:latin typeface="Lucida Calligraphy" panose="03010101010101010101" pitchFamily="66" charset="0"/>
            </a:endParaRPr>
          </a:p>
        </p:txBody>
      </p:sp>
      <p:sp>
        <p:nvSpPr>
          <p:cNvPr id="52" name="CasellaDiTesto 51"/>
          <p:cNvSpPr txBox="1"/>
          <p:nvPr/>
        </p:nvSpPr>
        <p:spPr>
          <a:xfrm>
            <a:off x="292029" y="5866463"/>
            <a:ext cx="1975715" cy="30777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sz="1400" b="1" i="1" dirty="0"/>
              <a:t>Probe Image</a:t>
            </a:r>
            <a:endParaRPr lang="it-IT" sz="1600" b="1" i="1" dirty="0">
              <a:latin typeface="Lucida Calligraphy" panose="03010101010101010101" pitchFamily="66" charset="0"/>
            </a:endParaRPr>
          </a:p>
        </p:txBody>
      </p:sp>
      <p:sp>
        <p:nvSpPr>
          <p:cNvPr id="53" name="Freccia bidirezionale orizzontale 52"/>
          <p:cNvSpPr/>
          <p:nvPr/>
        </p:nvSpPr>
        <p:spPr>
          <a:xfrm rot="5400000">
            <a:off x="3787035" y="3905387"/>
            <a:ext cx="937302" cy="33406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4" name="CasellaDiTesto 53"/>
          <p:cNvSpPr txBox="1"/>
          <p:nvPr/>
        </p:nvSpPr>
        <p:spPr>
          <a:xfrm>
            <a:off x="3377042" y="5951288"/>
            <a:ext cx="1869423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it-IT" sz="1400" b="1" i="1" dirty="0" err="1"/>
              <a:t>Correlation</a:t>
            </a:r>
            <a:r>
              <a:rPr lang="it-IT" sz="1400" b="1" i="1" dirty="0"/>
              <a:t> with PRNU</a:t>
            </a:r>
          </a:p>
          <a:p>
            <a:pPr algn="ctr"/>
            <a:r>
              <a:rPr lang="it-IT" sz="1400" b="1" i="1" dirty="0"/>
              <a:t>of </a:t>
            </a:r>
            <a:r>
              <a:rPr lang="it-IT" sz="1400" b="1" i="1" dirty="0" err="1"/>
              <a:t>each</a:t>
            </a:r>
            <a:r>
              <a:rPr lang="it-IT" sz="1400" b="1" i="1" dirty="0"/>
              <a:t> cluster</a:t>
            </a:r>
            <a:endParaRPr lang="it-IT" sz="1600" b="1" i="1" dirty="0"/>
          </a:p>
        </p:txBody>
      </p:sp>
      <p:sp>
        <p:nvSpPr>
          <p:cNvPr id="55" name="Freccia a destra 54"/>
          <p:cNvSpPr/>
          <p:nvPr/>
        </p:nvSpPr>
        <p:spPr>
          <a:xfrm>
            <a:off x="2212144" y="4959551"/>
            <a:ext cx="923648" cy="323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6" name="Immagine 5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69" y="4392828"/>
            <a:ext cx="2265144" cy="169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37393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5865"/>
            <a:ext cx="9144000" cy="1143000"/>
          </a:xfrm>
        </p:spPr>
        <p:txBody>
          <a:bodyPr/>
          <a:lstStyle/>
          <a:p>
            <a:r>
              <a:rPr lang="en-US" dirty="0"/>
              <a:t>A practical use in forgery localization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939" y="4310673"/>
            <a:ext cx="2506511" cy="187988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69" y="4392828"/>
            <a:ext cx="2265144" cy="1698858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151" y="4349145"/>
            <a:ext cx="2265144" cy="169885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685" y="1704759"/>
            <a:ext cx="2265144" cy="1698858"/>
          </a:xfrm>
          <a:prstGeom prst="rect">
            <a:avLst/>
          </a:prstGeom>
        </p:spPr>
      </p:pic>
      <p:grpSp>
        <p:nvGrpSpPr>
          <p:cNvPr id="4" name="Gruppo 3"/>
          <p:cNvGrpSpPr/>
          <p:nvPr/>
        </p:nvGrpSpPr>
        <p:grpSpPr>
          <a:xfrm>
            <a:off x="2983051" y="2290367"/>
            <a:ext cx="1521816" cy="1304532"/>
            <a:chOff x="3996880" y="2876915"/>
            <a:chExt cx="1727479" cy="1480830"/>
          </a:xfrm>
        </p:grpSpPr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990742" y="3114416"/>
              <a:ext cx="245559" cy="184617"/>
            </a:xfrm>
            <a:prstGeom prst="rect">
              <a:avLst/>
            </a:prstGeom>
            <a:noFill/>
            <a:ln w="3175"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9" name="Immagine 18"/>
            <p:cNvPicPr>
              <a:picLocks noChangeAspect="1"/>
            </p:cNvPicPr>
            <p:nvPr/>
          </p:nvPicPr>
          <p:blipFill>
            <a:blip r:embed="rId8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4116" y="3104526"/>
              <a:ext cx="299424" cy="225115"/>
            </a:xfrm>
            <a:prstGeom prst="rect">
              <a:avLst/>
            </a:prstGeom>
            <a:noFill/>
            <a:ln w="3175"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0" name="Immagine 19"/>
            <p:cNvPicPr>
              <a:picLocks noChangeAspect="1"/>
            </p:cNvPicPr>
            <p:nvPr/>
          </p:nvPicPr>
          <p:blipFill>
            <a:blip r:embed="rId9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8889" y="3934388"/>
              <a:ext cx="247715" cy="186238"/>
            </a:xfrm>
            <a:prstGeom prst="rect">
              <a:avLst/>
            </a:prstGeom>
            <a:noFill/>
            <a:ln w="3175"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1" name="Immagine 20"/>
            <p:cNvPicPr>
              <a:picLocks noChangeAspect="1"/>
            </p:cNvPicPr>
            <p:nvPr/>
          </p:nvPicPr>
          <p:blipFill>
            <a:blip r:embed="rId10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9846" y="3476956"/>
              <a:ext cx="251669" cy="188752"/>
            </a:xfrm>
            <a:prstGeom prst="rect">
              <a:avLst/>
            </a:prstGeom>
            <a:noFill/>
            <a:ln w="3175"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3" name="Immagine 22"/>
            <p:cNvPicPr>
              <a:picLocks noChangeAspect="1"/>
            </p:cNvPicPr>
            <p:nvPr/>
          </p:nvPicPr>
          <p:blipFill>
            <a:blip r:embed="rId11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251897" y="3514751"/>
              <a:ext cx="268178" cy="200134"/>
            </a:xfrm>
            <a:prstGeom prst="rect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24" name="Ovale 23"/>
            <p:cNvSpPr/>
            <p:nvPr/>
          </p:nvSpPr>
          <p:spPr>
            <a:xfrm rot="5715253">
              <a:off x="4120205" y="2753590"/>
              <a:ext cx="1480830" cy="1727479"/>
            </a:xfrm>
            <a:prstGeom prst="ellipse">
              <a:avLst/>
            </a:prstGeom>
            <a:noFill/>
            <a:ln w="31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5" name="Picture 8"/>
            <p:cNvPicPr>
              <a:picLocks noChangeAspect="1" noChangeArrowheads="1"/>
            </p:cNvPicPr>
            <p:nvPr/>
          </p:nvPicPr>
          <p:blipFill>
            <a:blip r:embed="rId12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310089" y="3773767"/>
              <a:ext cx="285328" cy="214178"/>
            </a:xfrm>
            <a:prstGeom prst="rect">
              <a:avLst/>
            </a:prstGeom>
            <a:noFill/>
            <a:ln w="3175" algn="ctr">
              <a:solidFill>
                <a:schemeClr val="bg1">
                  <a:lumMod val="50000"/>
                </a:schemeClr>
              </a:solidFill>
              <a:miter lim="800000"/>
              <a:headEnd type="none" w="sm" len="sm"/>
              <a:tailEnd type="none" w="sm" len="sm"/>
            </a:ln>
            <a:scene3d>
              <a:camera prst="perspectiveContrastingLeftFacing" fov="0">
                <a:rot lat="0" lon="0" rev="0"/>
              </a:camera>
              <a:lightRig rig="threePt" dir="t"/>
            </a:scene3d>
          </p:spPr>
        </p:pic>
      </p:grpSp>
      <p:grpSp>
        <p:nvGrpSpPr>
          <p:cNvPr id="48" name="Gruppo 47"/>
          <p:cNvGrpSpPr/>
          <p:nvPr/>
        </p:nvGrpSpPr>
        <p:grpSpPr>
          <a:xfrm>
            <a:off x="3276699" y="1412776"/>
            <a:ext cx="776854" cy="936990"/>
            <a:chOff x="4466193" y="1443379"/>
            <a:chExt cx="868685" cy="1047751"/>
          </a:xfrm>
        </p:grpSpPr>
        <p:pic>
          <p:nvPicPr>
            <p:cNvPr id="15" name="Picture 3" descr="C:\Users\Francesco\Google Drive\Presentazione Vismac\Images\11-golden-gate-bridge.jpg"/>
            <p:cNvPicPr>
              <a:picLocks noChangeAspect="1" noChangeArrowheads="1"/>
            </p:cNvPicPr>
            <p:nvPr/>
          </p:nvPicPr>
          <p:blipFill>
            <a:blip r:embed="rId13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flipH="1">
              <a:off x="4832323" y="1670692"/>
              <a:ext cx="298915" cy="198371"/>
            </a:xfrm>
            <a:prstGeom prst="rect">
              <a:avLst/>
            </a:prstGeom>
            <a:noFill/>
            <a:ln w="3175"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7" name="Immagine 16"/>
            <p:cNvPicPr>
              <a:picLocks noChangeAspect="1"/>
            </p:cNvPicPr>
            <p:nvPr/>
          </p:nvPicPr>
          <p:blipFill>
            <a:blip r:embed="rId1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9475" y="2082544"/>
              <a:ext cx="269184" cy="184617"/>
            </a:xfrm>
            <a:prstGeom prst="rect">
              <a:avLst/>
            </a:prstGeom>
            <a:noFill/>
            <a:ln w="3175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26" name="Ovale 25"/>
            <p:cNvSpPr/>
            <p:nvPr/>
          </p:nvSpPr>
          <p:spPr>
            <a:xfrm rot="6761351">
              <a:off x="4376660" y="1532912"/>
              <a:ext cx="1047751" cy="868685"/>
            </a:xfrm>
            <a:prstGeom prst="ellipse">
              <a:avLst/>
            </a:prstGeom>
            <a:noFill/>
            <a:ln w="31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49" name="Gruppo 48"/>
          <p:cNvGrpSpPr/>
          <p:nvPr/>
        </p:nvGrpSpPr>
        <p:grpSpPr>
          <a:xfrm>
            <a:off x="4095154" y="1552596"/>
            <a:ext cx="1074860" cy="890007"/>
            <a:chOff x="5468455" y="1427535"/>
            <a:chExt cx="1415506" cy="1172069"/>
          </a:xfrm>
        </p:grpSpPr>
        <p:pic>
          <p:nvPicPr>
            <p:cNvPr id="12" name="Immagine 11"/>
            <p:cNvPicPr>
              <a:picLocks noChangeAspect="1"/>
            </p:cNvPicPr>
            <p:nvPr/>
          </p:nvPicPr>
          <p:blipFill>
            <a:blip r:embed="rId1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43761" y="1573136"/>
              <a:ext cx="299424" cy="225115"/>
            </a:xfrm>
            <a:prstGeom prst="rect">
              <a:avLst/>
            </a:prstGeom>
            <a:noFill/>
            <a:ln w="3175"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4" name="Immagine 13"/>
            <p:cNvPicPr>
              <a:picLocks noChangeAspect="1"/>
            </p:cNvPicPr>
            <p:nvPr/>
          </p:nvPicPr>
          <p:blipFill>
            <a:blip r:embed="rId16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65246" y="2289544"/>
              <a:ext cx="251669" cy="188752"/>
            </a:xfrm>
            <a:prstGeom prst="rect">
              <a:avLst/>
            </a:prstGeom>
            <a:noFill/>
            <a:ln w="3175"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6" name="Immagine 15"/>
            <p:cNvPicPr>
              <a:picLocks noChangeAspect="1"/>
            </p:cNvPicPr>
            <p:nvPr/>
          </p:nvPicPr>
          <p:blipFill>
            <a:blip r:embed="rId11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>
              <a:off x="5716187" y="1928576"/>
              <a:ext cx="268178" cy="200134"/>
            </a:xfrm>
            <a:prstGeom prst="rect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8" name="Immagine 17"/>
            <p:cNvPicPr>
              <a:picLocks noChangeAspect="1"/>
            </p:cNvPicPr>
            <p:nvPr/>
          </p:nvPicPr>
          <p:blipFill>
            <a:blip r:embed="rId1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5085" y="1916792"/>
              <a:ext cx="245559" cy="184617"/>
            </a:xfrm>
            <a:prstGeom prst="rect">
              <a:avLst/>
            </a:prstGeom>
            <a:noFill/>
            <a:ln w="3175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27" name="Ovale 26"/>
            <p:cNvSpPr/>
            <p:nvPr/>
          </p:nvSpPr>
          <p:spPr>
            <a:xfrm rot="6761351">
              <a:off x="5590173" y="1305817"/>
              <a:ext cx="1172069" cy="1415506"/>
            </a:xfrm>
            <a:prstGeom prst="ellipse">
              <a:avLst/>
            </a:prstGeom>
            <a:noFill/>
            <a:ln w="31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50" name="Gruppo 49"/>
          <p:cNvGrpSpPr/>
          <p:nvPr/>
        </p:nvGrpSpPr>
        <p:grpSpPr>
          <a:xfrm>
            <a:off x="4309391" y="2412295"/>
            <a:ext cx="910681" cy="764001"/>
            <a:chOff x="5934103" y="3149214"/>
            <a:chExt cx="1203446" cy="1009612"/>
          </a:xfrm>
        </p:grpSpPr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83924" y="3732271"/>
              <a:ext cx="269184" cy="18461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</p:pic>
        <p:pic>
          <p:nvPicPr>
            <p:cNvPr id="13" name="Immagine 12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30129" y="3349200"/>
              <a:ext cx="247715" cy="186238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</p:pic>
        <p:pic>
          <p:nvPicPr>
            <p:cNvPr id="22" name="Picture 3" descr="C:\Users\Francesco\Google Drive\Presentazione Vismac\Images\11-golden-gate-bridge.jpg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6151181" y="3583616"/>
              <a:ext cx="298915" cy="198371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</p:pic>
        <p:sp>
          <p:nvSpPr>
            <p:cNvPr id="28" name="Ovale 27"/>
            <p:cNvSpPr/>
            <p:nvPr/>
          </p:nvSpPr>
          <p:spPr>
            <a:xfrm rot="6761351">
              <a:off x="6031020" y="3052297"/>
              <a:ext cx="1009612" cy="120344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3" name="Gruppo 2"/>
          <p:cNvGrpSpPr/>
          <p:nvPr/>
        </p:nvGrpSpPr>
        <p:grpSpPr>
          <a:xfrm>
            <a:off x="313801" y="1580148"/>
            <a:ext cx="1669006" cy="1766381"/>
            <a:chOff x="23528" y="1337388"/>
            <a:chExt cx="2721536" cy="2880320"/>
          </a:xfrm>
        </p:grpSpPr>
        <p:grpSp>
          <p:nvGrpSpPr>
            <p:cNvPr id="29" name="Gruppo 28"/>
            <p:cNvGrpSpPr/>
            <p:nvPr/>
          </p:nvGrpSpPr>
          <p:grpSpPr>
            <a:xfrm>
              <a:off x="23528" y="1337388"/>
              <a:ext cx="2721536" cy="2880320"/>
              <a:chOff x="2520770" y="24799829"/>
              <a:chExt cx="2692637" cy="2849735"/>
            </a:xfrm>
          </p:grpSpPr>
          <p:grpSp>
            <p:nvGrpSpPr>
              <p:cNvPr id="30" name="Gruppo 29"/>
              <p:cNvGrpSpPr/>
              <p:nvPr/>
            </p:nvGrpSpPr>
            <p:grpSpPr>
              <a:xfrm>
                <a:off x="2758806" y="25233901"/>
                <a:ext cx="2072560" cy="2060174"/>
                <a:chOff x="2758806" y="25233901"/>
                <a:chExt cx="2072560" cy="2060174"/>
              </a:xfrm>
            </p:grpSpPr>
            <p:pic>
              <p:nvPicPr>
                <p:cNvPr id="32" name="Immagine 31"/>
                <p:cNvPicPr>
                  <a:picLocks noChangeAspect="1"/>
                </p:cNvPicPr>
                <p:nvPr/>
              </p:nvPicPr>
              <p:blipFill>
                <a:blip r:embed="rId2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4473479" y="26804978"/>
                  <a:ext cx="266326" cy="18265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" name="Immagine 32"/>
                <p:cNvPicPr>
                  <a:picLocks noChangeAspect="1"/>
                </p:cNvPicPr>
                <p:nvPr/>
              </p:nvPicPr>
              <p:blipFill>
                <a:blip r:embed="rId2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3575157" y="26173059"/>
                  <a:ext cx="242952" cy="18265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" name="Immagine 33"/>
                <p:cNvPicPr>
                  <a:picLocks noChangeAspect="1"/>
                </p:cNvPicPr>
                <p:nvPr/>
              </p:nvPicPr>
              <p:blipFill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4051966" y="25233901"/>
                  <a:ext cx="296245" cy="22272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" name="Immagine 34"/>
                <p:cNvPicPr>
                  <a:picLocks noChangeAspect="1"/>
                </p:cNvPicPr>
                <p:nvPr/>
              </p:nvPicPr>
              <p:blipFill>
                <a:blip r:embed="rId2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4586282" y="26215966"/>
                  <a:ext cx="245084" cy="18426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6" name="Immagine 35"/>
                <p:cNvPicPr>
                  <a:picLocks noChangeAspect="1"/>
                </p:cNvPicPr>
                <p:nvPr/>
              </p:nvPicPr>
              <p:blipFill>
                <a:blip r:embed="rId2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4099214" y="25971191"/>
                  <a:ext cx="248997" cy="18674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7" name="Picture 3" descr="C:\Users\Francesco\Google Drive\Presentazione Vismac\Images\11-golden-gate-bridge.jpg"/>
                <p:cNvPicPr>
                  <a:picLocks noChangeAspect="1" noChangeArrowheads="1"/>
                </p:cNvPicPr>
                <p:nvPr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 flipH="1">
                  <a:off x="3196241" y="25376828"/>
                  <a:ext cx="295742" cy="196265"/>
                </a:xfrm>
                <a:prstGeom prst="rect">
                  <a:avLst/>
                </a:prstGeom>
                <a:noFill/>
              </p:spPr>
            </p:pic>
            <p:pic>
              <p:nvPicPr>
                <p:cNvPr id="38" name="Immagine 37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 flipH="1">
                  <a:off x="3724060" y="25589075"/>
                  <a:ext cx="265331" cy="198009"/>
                </a:xfrm>
                <a:prstGeom prst="rect">
                  <a:avLst/>
                </a:prstGeom>
              </p:spPr>
            </p:pic>
            <p:pic>
              <p:nvPicPr>
                <p:cNvPr id="39" name="Immagine 38"/>
                <p:cNvPicPr>
                  <a:picLocks noChangeAspect="1"/>
                </p:cNvPicPr>
                <p:nvPr/>
              </p:nvPicPr>
              <p:blipFill>
                <a:blip r:embed="rId2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063078" y="25788534"/>
                  <a:ext cx="266326" cy="18265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0" name="Immagine 39"/>
                <p:cNvPicPr>
                  <a:picLocks noChangeAspect="1"/>
                </p:cNvPicPr>
                <p:nvPr/>
              </p:nvPicPr>
              <p:blipFill>
                <a:blip r:embed="rId2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48211" y="25611946"/>
                  <a:ext cx="242952" cy="18265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1" name="Immagine 40"/>
                <p:cNvPicPr>
                  <a:picLocks noChangeAspect="1"/>
                </p:cNvPicPr>
                <p:nvPr/>
              </p:nvPicPr>
              <p:blipFill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58806" y="26148907"/>
                  <a:ext cx="296245" cy="22272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2" name="Immagine 41"/>
                <p:cNvPicPr>
                  <a:picLocks noChangeAspect="1"/>
                </p:cNvPicPr>
                <p:nvPr/>
              </p:nvPicPr>
              <p:blipFill>
                <a:blip r:embed="rId2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36159" y="26829296"/>
                  <a:ext cx="245084" cy="18426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3" name="Immagine 42"/>
                <p:cNvPicPr>
                  <a:picLocks noChangeAspect="1"/>
                </p:cNvPicPr>
                <p:nvPr/>
              </p:nvPicPr>
              <p:blipFill>
                <a:blip r:embed="rId2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37643" y="26525068"/>
                  <a:ext cx="248997" cy="18674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4" name="Picture 3" descr="C:\Users\Francesco\Google Drive\Presentazione Vismac\Images\11-golden-gate-bridge.jpg"/>
                <p:cNvPicPr>
                  <a:picLocks noChangeAspect="1" noChangeArrowheads="1"/>
                </p:cNvPicPr>
                <p:nvPr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005199" y="27097810"/>
                  <a:ext cx="295742" cy="196265"/>
                </a:xfrm>
                <a:prstGeom prst="rect">
                  <a:avLst/>
                </a:prstGeom>
                <a:noFill/>
              </p:spPr>
            </p:pic>
            <p:pic>
              <p:nvPicPr>
                <p:cNvPr id="45" name="Immagine 44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944225" y="26499883"/>
                  <a:ext cx="265331" cy="198009"/>
                </a:xfrm>
                <a:prstGeom prst="rect">
                  <a:avLst/>
                </a:prstGeom>
              </p:spPr>
            </p:pic>
          </p:grpSp>
          <p:sp>
            <p:nvSpPr>
              <p:cNvPr id="31" name="Ovale 30"/>
              <p:cNvSpPr/>
              <p:nvPr/>
            </p:nvSpPr>
            <p:spPr>
              <a:xfrm rot="5715253">
                <a:off x="2442221" y="24878378"/>
                <a:ext cx="2849735" cy="2692637"/>
              </a:xfrm>
              <a:prstGeom prst="ellipse">
                <a:avLst/>
              </a:prstGeom>
              <a:noFill/>
              <a:ln w="952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pic>
          <p:nvPicPr>
            <p:cNvPr id="46" name="Picture 8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879461" y="3787505"/>
              <a:ext cx="285328" cy="214178"/>
            </a:xfrm>
            <a:prstGeom prst="rect">
              <a:avLst/>
            </a:prstGeom>
            <a:noFill/>
            <a:ln w="12700" algn="ctr">
              <a:noFill/>
              <a:miter lim="800000"/>
              <a:headEnd type="none" w="sm" len="sm"/>
              <a:tailEnd type="none" w="sm" len="sm"/>
            </a:ln>
            <a:scene3d>
              <a:camera prst="perspectiveContrastingLeftFacing" fov="0">
                <a:rot lat="0" lon="0" rev="0"/>
              </a:camera>
              <a:lightRig rig="threePt" dir="t"/>
            </a:scene3d>
          </p:spPr>
        </p:pic>
      </p:grpSp>
      <p:sp>
        <p:nvSpPr>
          <p:cNvPr id="47" name="Freccia a destra 46"/>
          <p:cNvSpPr/>
          <p:nvPr/>
        </p:nvSpPr>
        <p:spPr>
          <a:xfrm>
            <a:off x="2180027" y="2239855"/>
            <a:ext cx="923648" cy="323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CasellaDiTesto 50"/>
          <p:cNvSpPr txBox="1"/>
          <p:nvPr/>
        </p:nvSpPr>
        <p:spPr>
          <a:xfrm>
            <a:off x="517855" y="3395548"/>
            <a:ext cx="1484325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it-IT" sz="1400" b="1" i="1" dirty="0"/>
              <a:t>Image </a:t>
            </a:r>
            <a:r>
              <a:rPr lang="it-IT" sz="1400" b="1" i="1" dirty="0" err="1"/>
              <a:t>Dataset</a:t>
            </a:r>
            <a:endParaRPr lang="it-IT" sz="1600" b="1" i="1" dirty="0">
              <a:latin typeface="Lucida Calligraphy" panose="03010101010101010101" pitchFamily="66" charset="0"/>
            </a:endParaRPr>
          </a:p>
        </p:txBody>
      </p:sp>
      <p:sp>
        <p:nvSpPr>
          <p:cNvPr id="52" name="CasellaDiTesto 51"/>
          <p:cNvSpPr txBox="1"/>
          <p:nvPr/>
        </p:nvSpPr>
        <p:spPr>
          <a:xfrm>
            <a:off x="292029" y="5866463"/>
            <a:ext cx="1975715" cy="30777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sz="1400" b="1" i="1" dirty="0"/>
              <a:t>Probe Image</a:t>
            </a:r>
            <a:endParaRPr lang="it-IT" sz="1600" b="1" i="1" dirty="0">
              <a:latin typeface="Lucida Calligraphy" panose="03010101010101010101" pitchFamily="66" charset="0"/>
            </a:endParaRPr>
          </a:p>
        </p:txBody>
      </p:sp>
      <p:sp>
        <p:nvSpPr>
          <p:cNvPr id="53" name="Freccia bidirezionale orizzontale 52"/>
          <p:cNvSpPr/>
          <p:nvPr/>
        </p:nvSpPr>
        <p:spPr>
          <a:xfrm rot="5400000">
            <a:off x="3787035" y="3905387"/>
            <a:ext cx="937302" cy="33406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4" name="CasellaDiTesto 53"/>
          <p:cNvSpPr txBox="1"/>
          <p:nvPr/>
        </p:nvSpPr>
        <p:spPr>
          <a:xfrm>
            <a:off x="3377042" y="5951288"/>
            <a:ext cx="1869423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it-IT" sz="1400" b="1" i="1" dirty="0" err="1"/>
              <a:t>Correlation</a:t>
            </a:r>
            <a:r>
              <a:rPr lang="it-IT" sz="1400" b="1" i="1" dirty="0"/>
              <a:t> with PRNU</a:t>
            </a:r>
          </a:p>
          <a:p>
            <a:pPr algn="ctr"/>
            <a:r>
              <a:rPr lang="it-IT" sz="1400" b="1" i="1" dirty="0"/>
              <a:t>of </a:t>
            </a:r>
            <a:r>
              <a:rPr lang="it-IT" sz="1400" b="1" i="1" dirty="0" err="1"/>
              <a:t>each</a:t>
            </a:r>
            <a:r>
              <a:rPr lang="it-IT" sz="1400" b="1" i="1" dirty="0"/>
              <a:t> cluster</a:t>
            </a:r>
            <a:endParaRPr lang="it-IT" sz="1600" b="1" i="1" dirty="0"/>
          </a:p>
        </p:txBody>
      </p:sp>
      <p:sp>
        <p:nvSpPr>
          <p:cNvPr id="55" name="Freccia a destra 54"/>
          <p:cNvSpPr/>
          <p:nvPr/>
        </p:nvSpPr>
        <p:spPr>
          <a:xfrm>
            <a:off x="2212144" y="4959551"/>
            <a:ext cx="923648" cy="323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" name="CasellaDiTesto 55"/>
          <p:cNvSpPr txBox="1"/>
          <p:nvPr/>
        </p:nvSpPr>
        <p:spPr>
          <a:xfrm>
            <a:off x="6535865" y="5872941"/>
            <a:ext cx="19757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sz="1400" b="1" i="1" dirty="0"/>
              <a:t>PRNU-</a:t>
            </a:r>
            <a:r>
              <a:rPr lang="it-IT" sz="1400" b="1" i="1" dirty="0" err="1"/>
              <a:t>based</a:t>
            </a:r>
            <a:r>
              <a:rPr lang="it-IT" sz="1400" b="1" i="1" dirty="0"/>
              <a:t> </a:t>
            </a:r>
            <a:r>
              <a:rPr lang="it-IT" sz="1400" b="1" i="1" dirty="0" err="1"/>
              <a:t>forgery</a:t>
            </a:r>
            <a:r>
              <a:rPr lang="it-IT" sz="1400" b="1" i="1" dirty="0"/>
              <a:t> </a:t>
            </a:r>
            <a:r>
              <a:rPr lang="it-IT" sz="1400" b="1" i="1" dirty="0" err="1"/>
              <a:t>localization</a:t>
            </a:r>
            <a:endParaRPr lang="it-IT" sz="1600" b="1" i="1" dirty="0">
              <a:latin typeface="Lucida Calligraphy" panose="03010101010101010101" pitchFamily="66" charset="0"/>
            </a:endParaRPr>
          </a:p>
        </p:txBody>
      </p:sp>
      <p:sp>
        <p:nvSpPr>
          <p:cNvPr id="57" name="Freccia a destra 56"/>
          <p:cNvSpPr/>
          <p:nvPr/>
        </p:nvSpPr>
        <p:spPr>
          <a:xfrm>
            <a:off x="5482971" y="5036685"/>
            <a:ext cx="923648" cy="323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8" name="CasellaDiTesto 57"/>
          <p:cNvSpPr txBox="1"/>
          <p:nvPr/>
        </p:nvSpPr>
        <p:spPr>
          <a:xfrm>
            <a:off x="6598399" y="3262851"/>
            <a:ext cx="1975715" cy="30777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sz="1400" b="1" i="1" dirty="0"/>
              <a:t>Ground </a:t>
            </a:r>
            <a:r>
              <a:rPr lang="it-IT" sz="1400" b="1" i="1" dirty="0" err="1"/>
              <a:t>Truth</a:t>
            </a:r>
            <a:endParaRPr lang="it-IT" sz="1600" b="1" i="1" dirty="0">
              <a:latin typeface="Lucida Calligraphy" panose="03010101010101010101" pitchFamily="66" charset="0"/>
            </a:endParaRPr>
          </a:p>
        </p:txBody>
      </p:sp>
      <p:sp>
        <p:nvSpPr>
          <p:cNvPr id="59" name="Freccia bidirezionale orizzontale 58"/>
          <p:cNvSpPr/>
          <p:nvPr/>
        </p:nvSpPr>
        <p:spPr>
          <a:xfrm rot="2690197">
            <a:off x="4876621" y="3611544"/>
            <a:ext cx="2049311" cy="32429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166865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4356"/>
            <a:ext cx="8229600" cy="1143000"/>
          </a:xfrm>
        </p:spPr>
        <p:txBody>
          <a:bodyPr/>
          <a:lstStyle/>
          <a:p>
            <a:r>
              <a:rPr lang="en-US" dirty="0"/>
              <a:t>Future Work on </a:t>
            </a:r>
            <a:br>
              <a:rPr lang="en-US" dirty="0"/>
            </a:br>
            <a:r>
              <a:rPr lang="en-US" dirty="0"/>
              <a:t>Source identification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59421"/>
            <a:ext cx="8229600" cy="315781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Blind methods on real-word scenario (scaled, translated, rotated images)</a:t>
            </a:r>
          </a:p>
          <a:p>
            <a:pPr>
              <a:lnSpc>
                <a:spcPct val="150000"/>
              </a:lnSpc>
            </a:pPr>
            <a:r>
              <a:rPr lang="en-US" dirty="0"/>
              <a:t>Uses other information (e.g. camera model)</a:t>
            </a:r>
          </a:p>
          <a:p>
            <a:pPr>
              <a:lnSpc>
                <a:spcPct val="150000"/>
              </a:lnSpc>
            </a:pPr>
            <a:r>
              <a:rPr lang="en-US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381588603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/>
          <p:cNvSpPr>
            <a:spLocks noGrp="1"/>
          </p:cNvSpPr>
          <p:nvPr>
            <p:ph type="title" idx="4294967295"/>
          </p:nvPr>
        </p:nvSpPr>
        <p:spPr>
          <a:xfrm>
            <a:off x="590872" y="51551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noProof="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Outline</a:t>
            </a:r>
          </a:p>
        </p:txBody>
      </p:sp>
      <p:sp>
        <p:nvSpPr>
          <p:cNvPr id="11" name="Segnaposto contenuto 2"/>
          <p:cNvSpPr>
            <a:spLocks noGrp="1"/>
          </p:cNvSpPr>
          <p:nvPr>
            <p:ph idx="4294967295"/>
          </p:nvPr>
        </p:nvSpPr>
        <p:spPr>
          <a:xfrm>
            <a:off x="590872" y="1883940"/>
            <a:ext cx="8229600" cy="4497388"/>
          </a:xfrm>
          <a:prstGeom prst="rect">
            <a:avLst/>
          </a:prstGeom>
        </p:spPr>
        <p:txBody>
          <a:bodyPr/>
          <a:lstStyle/>
          <a:p>
            <a:r>
              <a:rPr lang="en-US" noProof="0" dirty="0">
                <a:solidFill>
                  <a:schemeClr val="bg1">
                    <a:lumMod val="75000"/>
                  </a:schemeClr>
                </a:solidFill>
              </a:rPr>
              <a:t>Introduction to Digital Image Forensics</a:t>
            </a:r>
          </a:p>
          <a:p>
            <a:r>
              <a:rPr lang="en-US" noProof="0" dirty="0">
                <a:solidFill>
                  <a:schemeClr val="bg1">
                    <a:lumMod val="75000"/>
                  </a:schemeClr>
                </a:solidFill>
              </a:rPr>
              <a:t>Motivation and scenarios</a:t>
            </a:r>
          </a:p>
          <a:p>
            <a:r>
              <a:rPr lang="en-US" noProof="0" dirty="0">
                <a:solidFill>
                  <a:schemeClr val="bg1">
                    <a:lumMod val="75000"/>
                  </a:schemeClr>
                </a:solidFill>
              </a:rPr>
              <a:t>What is the “device fingerprint”?</a:t>
            </a:r>
          </a:p>
          <a:p>
            <a:r>
              <a:rPr lang="en-US" noProof="0" dirty="0">
                <a:solidFill>
                  <a:schemeClr val="bg1">
                    <a:lumMod val="75000"/>
                  </a:schemeClr>
                </a:solidFill>
              </a:rPr>
              <a:t>Camera Identification </a:t>
            </a:r>
          </a:p>
          <a:p>
            <a:r>
              <a:rPr lang="en-US" dirty="0"/>
              <a:t>Model Identification </a:t>
            </a:r>
            <a:endParaRPr lang="en-US" noProof="0" dirty="0"/>
          </a:p>
          <a:p>
            <a:r>
              <a:rPr lang="en-US" noProof="0" dirty="0">
                <a:solidFill>
                  <a:schemeClr val="bg1">
                    <a:lumMod val="75000"/>
                  </a:schemeClr>
                </a:solidFill>
              </a:rPr>
              <a:t>Temporal Forensics</a:t>
            </a:r>
          </a:p>
          <a:p>
            <a:endParaRPr lang="en-US" noProof="0" dirty="0"/>
          </a:p>
          <a:p>
            <a:endParaRPr lang="en-US" noProof="0" dirty="0"/>
          </a:p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8901368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4356"/>
            <a:ext cx="8229600" cy="785818"/>
          </a:xfrm>
        </p:spPr>
        <p:txBody>
          <a:bodyPr/>
          <a:lstStyle/>
          <a:p>
            <a:r>
              <a:rPr lang="en-US" noProof="0" dirty="0"/>
              <a:t>Device fingerprint for Model 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58" y="1731969"/>
            <a:ext cx="8229600" cy="3625857"/>
          </a:xfrm>
        </p:spPr>
        <p:txBody>
          <a:bodyPr/>
          <a:lstStyle/>
          <a:p>
            <a:r>
              <a:rPr lang="en-US" sz="3600" noProof="0" dirty="0"/>
              <a:t>Knowledge-based Identification:</a:t>
            </a:r>
          </a:p>
          <a:p>
            <a:pPr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noProof="0" dirty="0"/>
              <a:t>	Exploits known details of specific in-camera processing like demosaicing, JPEG Quantization tables, Enhancement processes [1] [2]</a:t>
            </a:r>
          </a:p>
          <a:p>
            <a:r>
              <a:rPr lang="en-US" sz="3600" noProof="0" dirty="0"/>
              <a:t>Blind-feature identification:</a:t>
            </a:r>
          </a:p>
          <a:p>
            <a:pPr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noProof="0" dirty="0"/>
              <a:t>	Irrespective of the origin (CFA, JPEG, other) all models leave their own distinctive marks in the acquired images [3] [4]</a:t>
            </a:r>
          </a:p>
          <a:p>
            <a:pPr marL="1037880" lvl="2">
              <a:spcBef>
                <a:spcPts val="600"/>
              </a:spcBef>
              <a:spcAft>
                <a:spcPts val="600"/>
              </a:spcAft>
              <a:buNone/>
            </a:pPr>
            <a:endParaRPr lang="en-US" sz="1800" noProof="0" dirty="0"/>
          </a:p>
          <a:p>
            <a:pPr marL="1037880" lvl="2">
              <a:spcBef>
                <a:spcPts val="600"/>
              </a:spcBef>
              <a:spcAft>
                <a:spcPts val="600"/>
              </a:spcAft>
            </a:pPr>
            <a:endParaRPr lang="en-US" sz="1800" noProof="0" dirty="0"/>
          </a:p>
        </p:txBody>
      </p:sp>
      <p:sp>
        <p:nvSpPr>
          <p:cNvPr id="4" name="Segnaposto contenuto 5"/>
          <p:cNvSpPr txBox="1">
            <a:spLocks/>
          </p:cNvSpPr>
          <p:nvPr/>
        </p:nvSpPr>
        <p:spPr>
          <a:xfrm>
            <a:off x="-32" y="5500702"/>
            <a:ext cx="9787006" cy="3571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it-IT" sz="1100" dirty="0"/>
              <a:t>[1] </a:t>
            </a:r>
            <a:r>
              <a:rPr lang="en-US" sz="1100" dirty="0"/>
              <a:t>O. Celiktutan, B.S., Avcibas, I.: Blind identification of source cell-phone model. IEEE Transactions on Information Forensics and Security 3(3) (2008)</a:t>
            </a:r>
            <a:endParaRPr kumimoji="0" lang="it-IT" sz="11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egnaposto contenuto 5"/>
          <p:cNvSpPr txBox="1">
            <a:spLocks/>
          </p:cNvSpPr>
          <p:nvPr/>
        </p:nvSpPr>
        <p:spPr>
          <a:xfrm>
            <a:off x="0" y="5715016"/>
            <a:ext cx="9144000" cy="5000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it-IT" sz="1100" dirty="0"/>
              <a:t>[2]</a:t>
            </a:r>
            <a:r>
              <a:rPr lang="en-US" sz="1100" dirty="0"/>
              <a:t> Gloe, T.: Feature-based forensic camera model identification. In: LNCS Transactions on Data Hiding and Multimedia Security VIII. Volume 7228. (2012)</a:t>
            </a:r>
            <a:endParaRPr kumimoji="0" lang="it-IT" sz="11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egnaposto contenuto 5"/>
          <p:cNvSpPr txBox="1">
            <a:spLocks/>
          </p:cNvSpPr>
          <p:nvPr/>
        </p:nvSpPr>
        <p:spPr>
          <a:xfrm>
            <a:off x="0" y="5929330"/>
            <a:ext cx="9787006" cy="5000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it-IT" sz="1100" dirty="0"/>
              <a:t>[3] </a:t>
            </a:r>
            <a:r>
              <a:rPr lang="en-US" sz="1100" dirty="0"/>
              <a:t>Xu, G., Shi, Y.: Camera model identification using local binary patterns.  In: IEEE International Conference on Multimedia and Expo. (2012) 392-397</a:t>
            </a:r>
            <a:endParaRPr kumimoji="0" lang="it-IT" sz="11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egnaposto contenuto 5"/>
          <p:cNvSpPr txBox="1">
            <a:spLocks/>
          </p:cNvSpPr>
          <p:nvPr/>
        </p:nvSpPr>
        <p:spPr>
          <a:xfrm>
            <a:off x="0" y="6143644"/>
            <a:ext cx="9144000" cy="5000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it-IT" sz="1100" dirty="0"/>
              <a:t>[4] </a:t>
            </a:r>
            <a:r>
              <a:rPr lang="en-US" sz="1100" dirty="0"/>
              <a:t>F. Marra, G.Poggi, C. Sansone, L. Verdoliva: A study of co-occurrence based features for camera </a:t>
            </a:r>
            <a:r>
              <a:rPr lang="it-IT" sz="1100" dirty="0"/>
              <a:t>model identication In International Journal on Multimedia Tools and Applications</a:t>
            </a:r>
          </a:p>
          <a:p>
            <a:endParaRPr kumimoji="0" lang="it-IT" sz="11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5043" y="-12166"/>
            <a:ext cx="3216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ignika" pitchFamily="50" charset="0"/>
              </a:rPr>
              <a:t>Model Identification </a:t>
            </a:r>
          </a:p>
        </p:txBody>
      </p:sp>
    </p:spTree>
    <p:extLst>
      <p:ext uri="{BB962C8B-B14F-4D97-AF65-F5344CB8AC3E}">
        <p14:creationId xmlns:p14="http://schemas.microsoft.com/office/powerpoint/2010/main" val="353643879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4356"/>
            <a:ext cx="8229600" cy="1143000"/>
          </a:xfrm>
        </p:spPr>
        <p:txBody>
          <a:bodyPr/>
          <a:lstStyle/>
          <a:p>
            <a:r>
              <a:rPr lang="en-US" noProof="0" dirty="0"/>
              <a:t>Knowledge-based Identification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743076"/>
            <a:ext cx="8229600" cy="3543312"/>
          </a:xfrm>
        </p:spPr>
        <p:txBody>
          <a:bodyPr/>
          <a:lstStyle/>
          <a:p>
            <a:r>
              <a:rPr lang="en-US" noProof="0" dirty="0"/>
              <a:t>Image Quality Measure (IQM)</a:t>
            </a:r>
          </a:p>
          <a:p>
            <a:pPr>
              <a:buNone/>
            </a:pPr>
            <a:r>
              <a:rPr lang="en-US" sz="1800" noProof="0" dirty="0"/>
              <a:t>	set of feature used in steganalysis [1] </a:t>
            </a:r>
          </a:p>
          <a:p>
            <a:pPr>
              <a:lnSpc>
                <a:spcPct val="150000"/>
              </a:lnSpc>
            </a:pPr>
            <a:r>
              <a:rPr lang="en-US" noProof="0" dirty="0"/>
              <a:t>High-Order Wavelet Statistics (HOWS)</a:t>
            </a:r>
          </a:p>
          <a:p>
            <a:pPr>
              <a:buNone/>
            </a:pPr>
            <a:r>
              <a:rPr lang="en-US" sz="1800" noProof="0" dirty="0"/>
              <a:t>	moments of the wavelet coefficients over N subbands and three orientations  as well as of the norms of the optimal linear predictor residuals [2]</a:t>
            </a:r>
          </a:p>
          <a:p>
            <a:pPr>
              <a:buNone/>
            </a:pPr>
            <a:endParaRPr lang="en-US" sz="1200" noProof="0" dirty="0"/>
          </a:p>
          <a:p>
            <a:r>
              <a:rPr lang="en-US" noProof="0" dirty="0"/>
              <a:t>Binary Similarity Measures (BSM)</a:t>
            </a:r>
          </a:p>
          <a:p>
            <a:pPr>
              <a:buNone/>
            </a:pPr>
            <a:r>
              <a:rPr lang="en-US" sz="1800" noProof="0" dirty="0"/>
              <a:t>	Ojala features over the spatioquantal and spatiochromatic </a:t>
            </a:r>
          </a:p>
          <a:p>
            <a:pPr>
              <a:buNone/>
            </a:pPr>
            <a:r>
              <a:rPr lang="en-US" sz="1800" noProof="0" dirty="0"/>
              <a:t>	patterns between bit planes [3]</a:t>
            </a:r>
          </a:p>
        </p:txBody>
      </p:sp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702" y="1471565"/>
            <a:ext cx="1744722" cy="129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egnaposto contenuto 5"/>
          <p:cNvSpPr txBox="1">
            <a:spLocks/>
          </p:cNvSpPr>
          <p:nvPr/>
        </p:nvSpPr>
        <p:spPr>
          <a:xfrm>
            <a:off x="0" y="5786454"/>
            <a:ext cx="9787006" cy="3571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it-IT" sz="1100" dirty="0"/>
              <a:t>[1] Ismail Avcıbas, Nasir Memon, and Bülent Sankur - </a:t>
            </a:r>
            <a:r>
              <a:rPr lang="en-US" sz="1100" dirty="0"/>
              <a:t>Steganalysis Using Image Quality Metrics - IEEE Transaction on image processing, 2003</a:t>
            </a:r>
          </a:p>
          <a:p>
            <a:endParaRPr kumimoji="0" lang="it-IT" sz="11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024910"/>
            <a:ext cx="1007275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[2] S. Lyu and H. Farid, “Steganalysis using higher-order image statistics,” </a:t>
            </a:r>
            <a:r>
              <a:rPr lang="en-US" sz="1100" i="1" dirty="0"/>
              <a:t>IEEE Trans. Inf. Forensics Security, </a:t>
            </a:r>
            <a:r>
              <a:rPr lang="it-IT" sz="1100" dirty="0"/>
              <a:t>2006</a:t>
            </a:r>
          </a:p>
        </p:txBody>
      </p:sp>
      <p:pic>
        <p:nvPicPr>
          <p:cNvPr id="131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43702" y="4286256"/>
            <a:ext cx="2121776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0" y="6253459"/>
            <a:ext cx="1057279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/>
              <a:t>[3] I. Avcibas, M. Kharrazi, N. Memon, and B. Sankur, “Image steganalysis </a:t>
            </a:r>
            <a:r>
              <a:rPr lang="en-US" sz="1100" dirty="0"/>
              <a:t>with binary similarity measures,” </a:t>
            </a:r>
            <a:r>
              <a:rPr lang="en-US" sz="1100" i="1" dirty="0"/>
              <a:t>J. Appl. Signal process., </a:t>
            </a:r>
            <a:r>
              <a:rPr lang="it-IT" sz="1100" dirty="0"/>
              <a:t>2005</a:t>
            </a:r>
          </a:p>
        </p:txBody>
      </p:sp>
      <p:sp>
        <p:nvSpPr>
          <p:cNvPr id="10" name="Rectangle 13"/>
          <p:cNvSpPr/>
          <p:nvPr/>
        </p:nvSpPr>
        <p:spPr>
          <a:xfrm>
            <a:off x="-5043" y="-27384"/>
            <a:ext cx="3216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ignika" pitchFamily="50" charset="0"/>
              </a:rPr>
              <a:t>Model Identification </a:t>
            </a:r>
          </a:p>
        </p:txBody>
      </p:sp>
    </p:spTree>
    <p:extLst>
      <p:ext uri="{BB962C8B-B14F-4D97-AF65-F5344CB8AC3E}">
        <p14:creationId xmlns:p14="http://schemas.microsoft.com/office/powerpoint/2010/main" val="202122963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4356"/>
            <a:ext cx="8229600" cy="1143000"/>
          </a:xfrm>
        </p:spPr>
        <p:txBody>
          <a:bodyPr/>
          <a:lstStyle/>
          <a:p>
            <a:r>
              <a:rPr lang="en-US" dirty="0"/>
              <a:t>Blind-feature identification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484784"/>
            <a:ext cx="8229600" cy="3543312"/>
          </a:xfrm>
        </p:spPr>
        <p:txBody>
          <a:bodyPr/>
          <a:lstStyle/>
          <a:p>
            <a:r>
              <a:rPr lang="en-US" dirty="0"/>
              <a:t>Local Binary Pattern (LBP) </a:t>
            </a:r>
            <a:r>
              <a:rPr lang="en-US" sz="1800" noProof="0" dirty="0"/>
              <a:t>	</a:t>
            </a:r>
          </a:p>
          <a:p>
            <a:pPr marL="363538" indent="0">
              <a:buNone/>
              <a:tabLst>
                <a:tab pos="363538" algn="l"/>
              </a:tabLst>
            </a:pPr>
            <a:r>
              <a:rPr lang="en-US" sz="1600" dirty="0"/>
              <a:t>59-D LBP are extracted, from spatial domain of red and green color channels, their prediction-error 2D arrays, and the 1st-level diagonal wavelet sub-band of each image. [1]</a:t>
            </a:r>
          </a:p>
          <a:p>
            <a:pPr>
              <a:lnSpc>
                <a:spcPct val="150000"/>
              </a:lnSpc>
            </a:pPr>
            <a:r>
              <a:rPr lang="en-US" dirty="0"/>
              <a:t>Residual-based local descriptors (SPAM)</a:t>
            </a:r>
          </a:p>
          <a:p>
            <a:pPr marL="363538" indent="0">
              <a:buNone/>
            </a:pPr>
            <a:r>
              <a:rPr lang="en-US" sz="1600" noProof="0" dirty="0"/>
              <a:t>SPAM  features (</a:t>
            </a:r>
            <a:r>
              <a:rPr lang="en-US" sz="1600" dirty="0"/>
              <a:t>Subtractive Pixel Adjacency Matrix) [2] are extracted from each image for </a:t>
            </a:r>
            <a:r>
              <a:rPr lang="en-US" sz="1600" dirty="0" err="1"/>
              <a:t>exploing</a:t>
            </a:r>
            <a:r>
              <a:rPr lang="en-US" sz="1600" dirty="0"/>
              <a:t> different cameras micro-patterns due to their specific in-camera processing suite (CFA, JPEG, …). In </a:t>
            </a:r>
            <a:r>
              <a:rPr lang="en-US" sz="1600" noProof="0" dirty="0"/>
              <a:t>[</a:t>
            </a:r>
            <a:r>
              <a:rPr lang="en-US" sz="1600" dirty="0"/>
              <a:t>3</a:t>
            </a:r>
            <a:r>
              <a:rPr lang="en-US" sz="1600" noProof="0" dirty="0"/>
              <a:t>] only one filter is used while in [4] all </a:t>
            </a:r>
            <a:r>
              <a:rPr lang="it-IT" sz="1600" noProof="0" dirty="0"/>
              <a:t>d</a:t>
            </a:r>
            <a:r>
              <a:rPr lang="it-IT" sz="1600" dirty="0" err="1"/>
              <a:t>emosaicing</a:t>
            </a:r>
            <a:r>
              <a:rPr lang="it-IT" sz="1600" dirty="0"/>
              <a:t> </a:t>
            </a:r>
            <a:r>
              <a:rPr lang="it-IT" sz="1600" dirty="0" err="1"/>
              <a:t>filters</a:t>
            </a:r>
            <a:r>
              <a:rPr lang="it-IT" sz="1600" dirty="0"/>
              <a:t> are </a:t>
            </a:r>
            <a:r>
              <a:rPr lang="it-IT" sz="1600" dirty="0" err="1"/>
              <a:t>used</a:t>
            </a:r>
            <a:r>
              <a:rPr lang="it-IT" sz="1600" dirty="0"/>
              <a:t>.</a:t>
            </a:r>
            <a:endParaRPr lang="en-US" sz="1600" noProof="0" dirty="0"/>
          </a:p>
          <a:p>
            <a:pPr>
              <a:buNone/>
            </a:pPr>
            <a:endParaRPr lang="en-US" sz="1200" noProof="0" dirty="0"/>
          </a:p>
        </p:txBody>
      </p:sp>
      <p:sp>
        <p:nvSpPr>
          <p:cNvPr id="11" name="Segnaposto contenuto 5"/>
          <p:cNvSpPr txBox="1">
            <a:spLocks/>
          </p:cNvSpPr>
          <p:nvPr/>
        </p:nvSpPr>
        <p:spPr>
          <a:xfrm>
            <a:off x="0" y="5805264"/>
            <a:ext cx="9787006" cy="5000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it-IT" sz="1100" dirty="0"/>
              <a:t>[1] </a:t>
            </a:r>
            <a:r>
              <a:rPr lang="en-US" sz="1100" dirty="0"/>
              <a:t>Xu, G., Shi, Y.: Camera model identification using local binary patterns.  In: IEEE International Conference on Multimedia and Expo. (2012) 392-397</a:t>
            </a:r>
            <a:endParaRPr kumimoji="0" lang="it-IT" sz="11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Segnaposto contenuto 5"/>
          <p:cNvSpPr txBox="1">
            <a:spLocks/>
          </p:cNvSpPr>
          <p:nvPr/>
        </p:nvSpPr>
        <p:spPr>
          <a:xfrm>
            <a:off x="0" y="6144911"/>
            <a:ext cx="9144000" cy="5000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it-IT" sz="1100" dirty="0"/>
              <a:t>[3] </a:t>
            </a:r>
            <a:r>
              <a:rPr lang="en-US" sz="1100" dirty="0"/>
              <a:t>F. Marra, G.Poggi, C. Sansone, L. Verdoliva: A study of co-occurrence based features for camera </a:t>
            </a:r>
            <a:r>
              <a:rPr lang="it-IT" sz="1100" dirty="0"/>
              <a:t>model identication In International Journal on MTAP</a:t>
            </a:r>
          </a:p>
          <a:p>
            <a:r>
              <a:rPr lang="en-US" sz="1100" dirty="0"/>
              <a:t>[4] C. </a:t>
            </a:r>
            <a:r>
              <a:rPr lang="en-US" sz="1100" dirty="0" err="1"/>
              <a:t>Chen</a:t>
            </a:r>
            <a:r>
              <a:rPr lang="en-US" sz="1100" dirty="0"/>
              <a:t> and M. C. </a:t>
            </a:r>
            <a:r>
              <a:rPr lang="en-US" sz="1100" dirty="0" err="1"/>
              <a:t>Stamm</a:t>
            </a:r>
            <a:r>
              <a:rPr lang="en-US" sz="1100" dirty="0"/>
              <a:t>, "Camera model identification framework using an ensemble of </a:t>
            </a:r>
            <a:r>
              <a:rPr lang="en-US" sz="1100" dirty="0" err="1"/>
              <a:t>demosaicing</a:t>
            </a:r>
            <a:r>
              <a:rPr lang="en-US" sz="1100" dirty="0"/>
              <a:t> features," </a:t>
            </a:r>
            <a:r>
              <a:rPr lang="en-US" sz="1100" i="1" dirty="0"/>
              <a:t>2015 IEEE WIFS</a:t>
            </a:r>
            <a:r>
              <a:rPr lang="en-US" sz="1100" dirty="0"/>
              <a:t>, Rome, 2015</a:t>
            </a:r>
            <a:endParaRPr kumimoji="0" lang="it-IT" sz="11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5" name="Segnaposto contenuto 5"/>
          <p:cNvSpPr txBox="1">
            <a:spLocks/>
          </p:cNvSpPr>
          <p:nvPr/>
        </p:nvSpPr>
        <p:spPr>
          <a:xfrm>
            <a:off x="5740" y="5975770"/>
            <a:ext cx="8286808" cy="5000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1100" dirty="0"/>
              <a:t>[2] J. Fridrich,  J. Kodovsky: Rich models for steganalysis of digital images. IEEE TIFS, 2012</a:t>
            </a:r>
            <a:endParaRPr kumimoji="0" lang="it-IT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25F42F86-2E98-4469-B52B-E3E33DB2E38E}"/>
              </a:ext>
            </a:extLst>
          </p:cNvPr>
          <p:cNvGrpSpPr/>
          <p:nvPr/>
        </p:nvGrpSpPr>
        <p:grpSpPr>
          <a:xfrm>
            <a:off x="331030" y="4365104"/>
            <a:ext cx="8550747" cy="1193341"/>
            <a:chOff x="331030" y="4365104"/>
            <a:chExt cx="8550747" cy="1193341"/>
          </a:xfrm>
        </p:grpSpPr>
        <p:sp>
          <p:nvSpPr>
            <p:cNvPr id="51" name="Rectangle 4"/>
            <p:cNvSpPr/>
            <p:nvPr/>
          </p:nvSpPr>
          <p:spPr>
            <a:xfrm>
              <a:off x="1339142" y="5054389"/>
              <a:ext cx="864096" cy="504056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200" dirty="0">
                  <a:solidFill>
                    <a:schemeClr val="tx1"/>
                  </a:solidFill>
                </a:rPr>
                <a:t>filter</a:t>
              </a:r>
            </a:p>
          </p:txBody>
        </p:sp>
        <p:cxnSp>
          <p:nvCxnSpPr>
            <p:cNvPr id="52" name="Straight Arrow Connector 6"/>
            <p:cNvCxnSpPr>
              <a:endCxn id="51" idx="1"/>
            </p:cNvCxnSpPr>
            <p:nvPr/>
          </p:nvCxnSpPr>
          <p:spPr>
            <a:xfrm>
              <a:off x="331030" y="5306417"/>
              <a:ext cx="100811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angle 10"/>
            <p:cNvSpPr/>
            <p:nvPr/>
          </p:nvSpPr>
          <p:spPr>
            <a:xfrm>
              <a:off x="3211350" y="5054389"/>
              <a:ext cx="864096" cy="504056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200" dirty="0">
                  <a:solidFill>
                    <a:schemeClr val="tx1"/>
                  </a:solidFill>
                </a:rPr>
                <a:t>Feature extraction</a:t>
              </a:r>
            </a:p>
          </p:txBody>
        </p:sp>
        <p:cxnSp>
          <p:nvCxnSpPr>
            <p:cNvPr id="54" name="Straight Arrow Connector 11"/>
            <p:cNvCxnSpPr>
              <a:endCxn id="53" idx="1"/>
            </p:cNvCxnSpPr>
            <p:nvPr/>
          </p:nvCxnSpPr>
          <p:spPr>
            <a:xfrm>
              <a:off x="2203238" y="5306417"/>
              <a:ext cx="100811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ctangle 12"/>
            <p:cNvSpPr/>
            <p:nvPr/>
          </p:nvSpPr>
          <p:spPr>
            <a:xfrm>
              <a:off x="5083558" y="5054389"/>
              <a:ext cx="864096" cy="504056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200" dirty="0">
                  <a:solidFill>
                    <a:schemeClr val="tx1"/>
                  </a:solidFill>
                </a:rPr>
                <a:t>histogram</a:t>
              </a:r>
            </a:p>
          </p:txBody>
        </p:sp>
        <p:cxnSp>
          <p:nvCxnSpPr>
            <p:cNvPr id="56" name="Straight Arrow Connector 13"/>
            <p:cNvCxnSpPr>
              <a:endCxn id="55" idx="1"/>
            </p:cNvCxnSpPr>
            <p:nvPr/>
          </p:nvCxnSpPr>
          <p:spPr>
            <a:xfrm>
              <a:off x="4075446" y="5306417"/>
              <a:ext cx="100811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ctangle 14"/>
            <p:cNvSpPr/>
            <p:nvPr/>
          </p:nvSpPr>
          <p:spPr>
            <a:xfrm>
              <a:off x="6955766" y="5054389"/>
              <a:ext cx="864096" cy="504056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200" dirty="0">
                  <a:solidFill>
                    <a:schemeClr val="tx1"/>
                  </a:solidFill>
                </a:rPr>
                <a:t>classifier</a:t>
              </a:r>
            </a:p>
          </p:txBody>
        </p:sp>
        <p:cxnSp>
          <p:nvCxnSpPr>
            <p:cNvPr id="58" name="Straight Arrow Connector 15"/>
            <p:cNvCxnSpPr/>
            <p:nvPr/>
          </p:nvCxnSpPr>
          <p:spPr>
            <a:xfrm>
              <a:off x="7819862" y="5306417"/>
              <a:ext cx="100811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16"/>
            <p:cNvCxnSpPr/>
            <p:nvPr/>
          </p:nvCxnSpPr>
          <p:spPr>
            <a:xfrm>
              <a:off x="5947654" y="5306417"/>
              <a:ext cx="100811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0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1448" y="4652128"/>
              <a:ext cx="671660" cy="492215"/>
            </a:xfrm>
            <a:prstGeom prst="rect">
              <a:avLst/>
            </a:prstGeom>
          </p:spPr>
        </p:pic>
        <p:pic>
          <p:nvPicPr>
            <p:cNvPr id="61" name="Picture 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612" y="4532081"/>
              <a:ext cx="576581" cy="576581"/>
            </a:xfrm>
            <a:prstGeom prst="rect">
              <a:avLst/>
            </a:prstGeom>
          </p:spPr>
        </p:pic>
        <p:pic>
          <p:nvPicPr>
            <p:cNvPr id="62" name="Picture 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1270" y="4540689"/>
              <a:ext cx="576581" cy="576581"/>
            </a:xfrm>
            <a:prstGeom prst="rect">
              <a:avLst/>
            </a:prstGeom>
          </p:spPr>
        </p:pic>
        <p:pic>
          <p:nvPicPr>
            <p:cNvPr id="63" name="Picture 4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3928" y="4556786"/>
              <a:ext cx="574329" cy="574329"/>
            </a:xfrm>
            <a:prstGeom prst="rect">
              <a:avLst/>
            </a:prstGeom>
          </p:spPr>
        </p:pic>
        <p:sp>
          <p:nvSpPr>
            <p:cNvPr id="64" name="TextBox 47"/>
            <p:cNvSpPr txBox="1"/>
            <p:nvPr/>
          </p:nvSpPr>
          <p:spPr>
            <a:xfrm>
              <a:off x="7880716" y="4365104"/>
              <a:ext cx="100106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800" dirty="0"/>
                <a:t>Canon Ixus 70</a:t>
              </a:r>
            </a:p>
            <a:p>
              <a:r>
                <a:rPr lang="it-IT" sz="800" dirty="0"/>
                <a:t>Nikon Coolpix S710</a:t>
              </a:r>
            </a:p>
            <a:p>
              <a:r>
                <a:rPr lang="it-IT" sz="800" dirty="0"/>
                <a:t>Nikon D200</a:t>
              </a:r>
            </a:p>
            <a:p>
              <a:r>
                <a:rPr lang="it-IT" sz="800" dirty="0"/>
                <a:t>...</a:t>
              </a:r>
            </a:p>
            <a:p>
              <a:r>
                <a:rPr lang="it-IT" sz="800" dirty="0"/>
                <a:t>...</a:t>
              </a:r>
            </a:p>
            <a:p>
              <a:r>
                <a:rPr lang="it-IT" sz="800" dirty="0"/>
                <a:t>Samsung NV15</a:t>
              </a:r>
              <a:endParaRPr lang="it-IT" sz="1000" dirty="0"/>
            </a:p>
          </p:txBody>
        </p:sp>
      </p:grpSp>
      <p:sp>
        <p:nvSpPr>
          <p:cNvPr id="21" name="Rectangle 13"/>
          <p:cNvSpPr/>
          <p:nvPr/>
        </p:nvSpPr>
        <p:spPr>
          <a:xfrm>
            <a:off x="-5043" y="-12166"/>
            <a:ext cx="3216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ignika" pitchFamily="50" charset="0"/>
              </a:rPr>
              <a:t>Model Identification </a:t>
            </a:r>
          </a:p>
        </p:txBody>
      </p:sp>
    </p:spTree>
    <p:extLst>
      <p:ext uri="{BB962C8B-B14F-4D97-AF65-F5344CB8AC3E}">
        <p14:creationId xmlns:p14="http://schemas.microsoft.com/office/powerpoint/2010/main" val="211359654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476672"/>
            <a:ext cx="8229600" cy="8424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Model identification using CNN (1)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268760"/>
            <a:ext cx="8229600" cy="106587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err="1"/>
              <a:t>Tuama</a:t>
            </a:r>
            <a:r>
              <a:rPr lang="en-US" sz="2800" dirty="0"/>
              <a:t> propose a deep learning approach for camera model identification, with: </a:t>
            </a:r>
          </a:p>
          <a:p>
            <a:pPr lvl="1"/>
            <a:r>
              <a:rPr lang="en-US" sz="2400" b="1" dirty="0"/>
              <a:t>Preprocessing: </a:t>
            </a:r>
            <a:r>
              <a:rPr lang="en-US" sz="2400" dirty="0"/>
              <a:t>to provide to the CNN a high-pass filtered image(256x256 patch) in order to delete the image content</a:t>
            </a:r>
          </a:p>
          <a:p>
            <a:pPr lvl="1"/>
            <a:r>
              <a:rPr lang="en-US" sz="2400" b="1" dirty="0"/>
              <a:t>Convolutional layer: </a:t>
            </a:r>
            <a:r>
              <a:rPr lang="en-US" sz="2400" dirty="0"/>
              <a:t>CNN with 3-Conv+ReLU layers + 1 Max Pooling </a:t>
            </a:r>
          </a:p>
          <a:p>
            <a:pPr lvl="1"/>
            <a:r>
              <a:rPr lang="en-US" sz="2400" b="1" dirty="0"/>
              <a:t>Classification: </a:t>
            </a:r>
            <a:r>
              <a:rPr lang="en-US" sz="2400" dirty="0"/>
              <a:t>Full-connected layers for classification</a:t>
            </a:r>
            <a:endParaRPr lang="en-US" sz="28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96017" y="4437112"/>
            <a:ext cx="6551965" cy="207940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egnaposto contenuto 5"/>
          <p:cNvSpPr txBox="1">
            <a:spLocks/>
          </p:cNvSpPr>
          <p:nvPr/>
        </p:nvSpPr>
        <p:spPr>
          <a:xfrm>
            <a:off x="179512" y="6170726"/>
            <a:ext cx="9787006" cy="5000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1100" dirty="0"/>
              <a:t>A. </a:t>
            </a:r>
            <a:r>
              <a:rPr lang="en-US" sz="1100" dirty="0" err="1"/>
              <a:t>Tuama</a:t>
            </a:r>
            <a:r>
              <a:rPr lang="en-US" sz="1100" dirty="0"/>
              <a:t>, F. </a:t>
            </a:r>
            <a:r>
              <a:rPr lang="en-US" sz="1100" dirty="0" err="1"/>
              <a:t>Comby</a:t>
            </a:r>
            <a:r>
              <a:rPr lang="en-US" sz="1100" dirty="0"/>
              <a:t> and M. Chaumont, "Camera model identification with the use of deep convolutional neural networks," </a:t>
            </a:r>
            <a:r>
              <a:rPr lang="en-US" sz="1100" i="1" dirty="0"/>
              <a:t>2016 IEEE International </a:t>
            </a:r>
          </a:p>
          <a:p>
            <a:r>
              <a:rPr lang="en-US" sz="1100" i="1" dirty="0"/>
              <a:t>Workshop on Information Forensics and Security (WIFS)</a:t>
            </a:r>
            <a:r>
              <a:rPr lang="en-US" sz="1100" dirty="0"/>
              <a:t>, Abu Dhabi, 2016</a:t>
            </a:r>
            <a:endParaRPr kumimoji="0" lang="it-IT" sz="11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13"/>
          <p:cNvSpPr/>
          <p:nvPr/>
        </p:nvSpPr>
        <p:spPr>
          <a:xfrm>
            <a:off x="-5043" y="-12166"/>
            <a:ext cx="3216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ignika" pitchFamily="50" charset="0"/>
              </a:rPr>
              <a:t>Model Identification </a:t>
            </a:r>
          </a:p>
        </p:txBody>
      </p:sp>
    </p:spTree>
    <p:extLst>
      <p:ext uri="{BB962C8B-B14F-4D97-AF65-F5344CB8AC3E}">
        <p14:creationId xmlns:p14="http://schemas.microsoft.com/office/powerpoint/2010/main" val="253161694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476672"/>
            <a:ext cx="8229600" cy="8424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Model identification using CNN (2)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556792"/>
            <a:ext cx="8229600" cy="106587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err="1"/>
              <a:t>Bondi</a:t>
            </a:r>
            <a:r>
              <a:rPr lang="en-US" sz="2800" dirty="0"/>
              <a:t> propose to:</a:t>
            </a:r>
          </a:p>
          <a:p>
            <a:pPr lvl="1"/>
            <a:r>
              <a:rPr lang="en-US" sz="2400" dirty="0"/>
              <a:t> train a CNN for extracting a feature vector of 128 elements on a patch of 64x64 of the images</a:t>
            </a:r>
          </a:p>
          <a:p>
            <a:pPr lvl="1"/>
            <a:r>
              <a:rPr lang="en-US" sz="2400" dirty="0"/>
              <a:t>Train a SVM on a single patch (that gives the 93% of accuracy)</a:t>
            </a:r>
          </a:p>
          <a:p>
            <a:pPr lvl="1"/>
            <a:r>
              <a:rPr lang="en-US" sz="2400" dirty="0"/>
              <a:t>Majority voting on multiple patches of a single image for obtaining better results</a:t>
            </a:r>
          </a:p>
          <a:p>
            <a:r>
              <a:rPr lang="en-US" sz="2800" dirty="0"/>
              <a:t> 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6" name="Segnaposto contenuto 5"/>
          <p:cNvSpPr txBox="1">
            <a:spLocks/>
          </p:cNvSpPr>
          <p:nvPr/>
        </p:nvSpPr>
        <p:spPr>
          <a:xfrm>
            <a:off x="179512" y="6170726"/>
            <a:ext cx="8784976" cy="5000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it-IT" sz="1100" dirty="0"/>
              <a:t>L. Bondi; L. </a:t>
            </a:r>
            <a:r>
              <a:rPr lang="it-IT" sz="1100" dirty="0" err="1"/>
              <a:t>Baroffio</a:t>
            </a:r>
            <a:r>
              <a:rPr lang="it-IT" sz="1100" dirty="0"/>
              <a:t>; D. </a:t>
            </a:r>
            <a:r>
              <a:rPr lang="it-IT" sz="1100" dirty="0" err="1"/>
              <a:t>Guera</a:t>
            </a:r>
            <a:r>
              <a:rPr lang="it-IT" sz="1100" dirty="0"/>
              <a:t>; P. </a:t>
            </a:r>
            <a:r>
              <a:rPr lang="it-IT" sz="1100" dirty="0" err="1"/>
              <a:t>Bestagini</a:t>
            </a:r>
            <a:r>
              <a:rPr lang="it-IT" sz="1100" dirty="0"/>
              <a:t>; E. J. </a:t>
            </a:r>
            <a:r>
              <a:rPr lang="it-IT" sz="1100" dirty="0" err="1"/>
              <a:t>Delp</a:t>
            </a:r>
            <a:r>
              <a:rPr lang="it-IT" sz="1100" dirty="0"/>
              <a:t>; S. </a:t>
            </a:r>
            <a:r>
              <a:rPr lang="it-IT" sz="1100" dirty="0" err="1"/>
              <a:t>Tubaro</a:t>
            </a:r>
            <a:r>
              <a:rPr lang="it-IT" sz="1100" dirty="0"/>
              <a:t>, "First </a:t>
            </a:r>
            <a:r>
              <a:rPr lang="it-IT" sz="1100" dirty="0" err="1"/>
              <a:t>Steps</a:t>
            </a:r>
            <a:r>
              <a:rPr lang="it-IT" sz="1100" dirty="0"/>
              <a:t> </a:t>
            </a:r>
            <a:r>
              <a:rPr lang="it-IT" sz="1100" dirty="0" err="1"/>
              <a:t>Towards</a:t>
            </a:r>
            <a:r>
              <a:rPr lang="it-IT" sz="1100" dirty="0"/>
              <a:t> Camera Model </a:t>
            </a:r>
            <a:r>
              <a:rPr lang="it-IT" sz="1100" dirty="0" err="1"/>
              <a:t>Identification</a:t>
            </a:r>
            <a:r>
              <a:rPr lang="it-IT" sz="1100" dirty="0"/>
              <a:t> with </a:t>
            </a:r>
            <a:r>
              <a:rPr lang="it-IT" sz="1100" dirty="0" err="1"/>
              <a:t>Convolutional</a:t>
            </a:r>
            <a:r>
              <a:rPr lang="it-IT" sz="1100" dirty="0"/>
              <a:t> </a:t>
            </a:r>
            <a:r>
              <a:rPr lang="it-IT" sz="1100" dirty="0" err="1"/>
              <a:t>Neural</a:t>
            </a:r>
            <a:r>
              <a:rPr lang="it-IT" sz="1100" dirty="0"/>
              <a:t> Networks" in IEEE </a:t>
            </a:r>
            <a:r>
              <a:rPr lang="it-IT" sz="1100" dirty="0" err="1"/>
              <a:t>Signal</a:t>
            </a:r>
            <a:r>
              <a:rPr lang="it-IT" sz="1100" dirty="0"/>
              <a:t> Processing </a:t>
            </a:r>
            <a:r>
              <a:rPr lang="it-IT" sz="1100" dirty="0" err="1"/>
              <a:t>Letters</a:t>
            </a:r>
            <a:endParaRPr kumimoji="0" lang="it-IT" sz="11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221" y="4501121"/>
            <a:ext cx="4014532" cy="165252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096" y="4293096"/>
            <a:ext cx="2448272" cy="1717382"/>
          </a:xfrm>
          <a:prstGeom prst="rect">
            <a:avLst/>
          </a:prstGeom>
        </p:spPr>
      </p:pic>
      <p:sp>
        <p:nvSpPr>
          <p:cNvPr id="8" name="Rectangle 13"/>
          <p:cNvSpPr/>
          <p:nvPr/>
        </p:nvSpPr>
        <p:spPr>
          <a:xfrm>
            <a:off x="-5043" y="-12166"/>
            <a:ext cx="3216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ignika" pitchFamily="50" charset="0"/>
              </a:rPr>
              <a:t>Model Identification </a:t>
            </a:r>
          </a:p>
        </p:txBody>
      </p:sp>
    </p:spTree>
    <p:extLst>
      <p:ext uri="{BB962C8B-B14F-4D97-AF65-F5344CB8AC3E}">
        <p14:creationId xmlns:p14="http://schemas.microsoft.com/office/powerpoint/2010/main" val="275067556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/>
          <p:cNvSpPr>
            <a:spLocks noGrp="1"/>
          </p:cNvSpPr>
          <p:nvPr>
            <p:ph type="title" idx="4294967295"/>
          </p:nvPr>
        </p:nvSpPr>
        <p:spPr>
          <a:xfrm>
            <a:off x="590872" y="51551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noProof="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Outline</a:t>
            </a:r>
          </a:p>
        </p:txBody>
      </p:sp>
      <p:sp>
        <p:nvSpPr>
          <p:cNvPr id="11" name="Segnaposto contenuto 2"/>
          <p:cNvSpPr>
            <a:spLocks noGrp="1"/>
          </p:cNvSpPr>
          <p:nvPr>
            <p:ph idx="4294967295"/>
          </p:nvPr>
        </p:nvSpPr>
        <p:spPr>
          <a:xfrm>
            <a:off x="590872" y="1883940"/>
            <a:ext cx="8229600" cy="4497388"/>
          </a:xfrm>
          <a:prstGeom prst="rect">
            <a:avLst/>
          </a:prstGeom>
        </p:spPr>
        <p:txBody>
          <a:bodyPr/>
          <a:lstStyle/>
          <a:p>
            <a:r>
              <a:rPr lang="en-US" noProof="0" dirty="0">
                <a:solidFill>
                  <a:schemeClr val="bg1">
                    <a:lumMod val="75000"/>
                  </a:schemeClr>
                </a:solidFill>
              </a:rPr>
              <a:t>Introduction to Digital Image Forensics</a:t>
            </a:r>
          </a:p>
          <a:p>
            <a:r>
              <a:rPr lang="en-US" noProof="0" dirty="0">
                <a:solidFill>
                  <a:schemeClr val="bg1">
                    <a:lumMod val="75000"/>
                  </a:schemeClr>
                </a:solidFill>
              </a:rPr>
              <a:t>Motivation and scenarios</a:t>
            </a:r>
          </a:p>
          <a:p>
            <a:r>
              <a:rPr lang="en-US" noProof="0" dirty="0">
                <a:solidFill>
                  <a:schemeClr val="bg1">
                    <a:lumMod val="75000"/>
                  </a:schemeClr>
                </a:solidFill>
              </a:rPr>
              <a:t>What is the “device fingerprint”?</a:t>
            </a:r>
          </a:p>
          <a:p>
            <a:r>
              <a:rPr lang="en-US" noProof="0" dirty="0">
                <a:solidFill>
                  <a:schemeClr val="bg1">
                    <a:lumMod val="75000"/>
                  </a:schemeClr>
                </a:solidFill>
              </a:rPr>
              <a:t>Camera Identification </a:t>
            </a:r>
          </a:p>
          <a:p>
            <a:r>
              <a:rPr lang="en-US" dirty="0"/>
              <a:t>Model Identification </a:t>
            </a:r>
          </a:p>
          <a:p>
            <a:pPr lvl="1"/>
            <a:r>
              <a:rPr lang="en-US" dirty="0"/>
              <a:t>Model identification on biometrics: </a:t>
            </a:r>
          </a:p>
          <a:p>
            <a:pPr marL="457200" lvl="1" indent="0">
              <a:buNone/>
            </a:pPr>
            <a:r>
              <a:rPr lang="en-US" dirty="0"/>
              <a:t>A Deep Learning Approach for Iris Sensor Model Identification</a:t>
            </a:r>
            <a:endParaRPr lang="en-US" noProof="0" dirty="0"/>
          </a:p>
          <a:p>
            <a:endParaRPr lang="en-US" noProof="0" dirty="0"/>
          </a:p>
          <a:p>
            <a:endParaRPr lang="en-US" noProof="0" dirty="0"/>
          </a:p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99964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1472AD-3428-4365-BEDC-CF3CDF0F1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476672"/>
            <a:ext cx="8229600" cy="1143000"/>
          </a:xfrm>
        </p:spPr>
        <p:txBody>
          <a:bodyPr/>
          <a:lstStyle/>
          <a:p>
            <a:r>
              <a:rPr lang="it-IT" dirty="0"/>
              <a:t>Source </a:t>
            </a:r>
            <a:r>
              <a:rPr lang="it-IT" dirty="0" err="1"/>
              <a:t>Identification</a:t>
            </a:r>
            <a:r>
              <a:rPr lang="it-IT" dirty="0"/>
              <a:t> </a:t>
            </a:r>
            <a:r>
              <a:rPr lang="it-IT" dirty="0" err="1"/>
              <a:t>Granularity</a:t>
            </a:r>
            <a:endParaRPr lang="it-IT" dirty="0"/>
          </a:p>
        </p:txBody>
      </p:sp>
      <p:pic>
        <p:nvPicPr>
          <p:cNvPr id="80" name="Immagine 79">
            <a:extLst>
              <a:ext uri="{FF2B5EF4-FFF2-40B4-BE49-F238E27FC236}">
                <a16:creationId xmlns:a16="http://schemas.microsoft.com/office/drawing/2014/main" id="{16773ED9-1C15-4CFC-BFFB-0D16056FB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104" y="1484784"/>
            <a:ext cx="8100392" cy="467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0681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476672"/>
            <a:ext cx="9144000" cy="8424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Sensor Model Identification on biometrics: </a:t>
            </a:r>
          </a:p>
          <a:p>
            <a:r>
              <a:rPr lang="en-US" sz="4000" dirty="0"/>
              <a:t>Iris interoperability framework</a:t>
            </a:r>
          </a:p>
          <a:p>
            <a:endParaRPr lang="en-US" sz="4000" dirty="0"/>
          </a:p>
        </p:txBody>
      </p:sp>
      <p:sp>
        <p:nvSpPr>
          <p:cNvPr id="6" name="Segnaposto contenuto 5"/>
          <p:cNvSpPr txBox="1">
            <a:spLocks/>
          </p:cNvSpPr>
          <p:nvPr/>
        </p:nvSpPr>
        <p:spPr>
          <a:xfrm>
            <a:off x="179512" y="6313310"/>
            <a:ext cx="9787006" cy="5000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GB" sz="1100" dirty="0"/>
              <a:t>S. Arora, M. </a:t>
            </a:r>
            <a:r>
              <a:rPr lang="en-GB" sz="1100" dirty="0" err="1"/>
              <a:t>Vatsa</a:t>
            </a:r>
            <a:r>
              <a:rPr lang="en-GB" sz="1100" dirty="0"/>
              <a:t>, R. Singh, A. Jain, On iris camera interoperability, in </a:t>
            </a:r>
            <a:r>
              <a:rPr lang="en-US" sz="1100" dirty="0" err="1"/>
              <a:t>InternationalWorkshop</a:t>
            </a:r>
            <a:r>
              <a:rPr lang="en-US" sz="1100" dirty="0"/>
              <a:t> on Biometrics and Forensics, 2012</a:t>
            </a:r>
            <a:endParaRPr kumimoji="0" lang="it-IT" sz="11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b="15835"/>
          <a:stretch/>
        </p:blipFill>
        <p:spPr>
          <a:xfrm>
            <a:off x="488490" y="3717032"/>
            <a:ext cx="8270568" cy="2679223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1628800"/>
            <a:ext cx="8229600" cy="106587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Arora propose a iris interoperability framework based on: </a:t>
            </a:r>
          </a:p>
          <a:p>
            <a:pPr lvl="1"/>
            <a:r>
              <a:rPr lang="en-US" sz="2400" dirty="0"/>
              <a:t>Sensor model Identification module (based on  entropy of  RDWT sub-bands)</a:t>
            </a:r>
          </a:p>
          <a:p>
            <a:pPr lvl="1"/>
            <a:r>
              <a:rPr lang="en-US" sz="2400" dirty="0"/>
              <a:t>Selective enhancement algorithm</a:t>
            </a:r>
          </a:p>
        </p:txBody>
      </p:sp>
      <p:sp>
        <p:nvSpPr>
          <p:cNvPr id="9" name="Rectangle 13"/>
          <p:cNvSpPr/>
          <p:nvPr/>
        </p:nvSpPr>
        <p:spPr>
          <a:xfrm>
            <a:off x="-5043" y="-12166"/>
            <a:ext cx="3216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ignika" pitchFamily="50" charset="0"/>
              </a:rPr>
              <a:t>Model Identification </a:t>
            </a:r>
          </a:p>
        </p:txBody>
      </p:sp>
    </p:spTree>
    <p:extLst>
      <p:ext uri="{BB962C8B-B14F-4D97-AF65-F5344CB8AC3E}">
        <p14:creationId xmlns:p14="http://schemas.microsoft.com/office/powerpoint/2010/main" val="155155859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476672"/>
            <a:ext cx="9144000" cy="8424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A Deep Learning Approach for Iris Sensor Model Identification (1)</a:t>
            </a:r>
          </a:p>
        </p:txBody>
      </p:sp>
      <p:sp>
        <p:nvSpPr>
          <p:cNvPr id="6" name="Segnaposto contenuto 5"/>
          <p:cNvSpPr txBox="1">
            <a:spLocks/>
          </p:cNvSpPr>
          <p:nvPr/>
        </p:nvSpPr>
        <p:spPr>
          <a:xfrm>
            <a:off x="179512" y="6313310"/>
            <a:ext cx="9787006" cy="5000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it-IT" sz="1100" dirty="0"/>
              <a:t>[1] </a:t>
            </a:r>
            <a:r>
              <a:rPr lang="en-US" sz="1100" dirty="0"/>
              <a:t>F. </a:t>
            </a:r>
            <a:r>
              <a:rPr lang="en-US" sz="1100" dirty="0" err="1"/>
              <a:t>Marra</a:t>
            </a:r>
            <a:r>
              <a:rPr lang="en-US" sz="1100" dirty="0"/>
              <a:t>, </a:t>
            </a:r>
            <a:r>
              <a:rPr lang="en-US" sz="1100" dirty="0" err="1"/>
              <a:t>G.Poggi</a:t>
            </a:r>
            <a:r>
              <a:rPr lang="en-US" sz="1100" dirty="0"/>
              <a:t>, C. </a:t>
            </a:r>
            <a:r>
              <a:rPr lang="en-US" sz="1100" dirty="0" err="1"/>
              <a:t>Sansone</a:t>
            </a:r>
            <a:r>
              <a:rPr lang="en-US" sz="1100" dirty="0"/>
              <a:t>, L. </a:t>
            </a:r>
            <a:r>
              <a:rPr lang="en-US" sz="1100" dirty="0" err="1"/>
              <a:t>Verdoliva</a:t>
            </a:r>
            <a:r>
              <a:rPr lang="en-US" sz="1100" dirty="0"/>
              <a:t> “</a:t>
            </a:r>
            <a:r>
              <a:rPr lang="en-US" sz="1100" i="1" dirty="0"/>
              <a:t>A Deep Learning Approach for Iris Sensor Model Identification” in </a:t>
            </a:r>
            <a:r>
              <a:rPr lang="en-US" sz="1100" dirty="0"/>
              <a:t>Pattern Recognition Letter, 2017</a:t>
            </a:r>
            <a:endParaRPr lang="it-IT" sz="1100" i="1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1631933"/>
            <a:ext cx="8229600" cy="106587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Inspired by the framework in Arora2012, in [1] we proposed a deep-learning approach for Iris Sensor Model Identification</a:t>
            </a:r>
          </a:p>
          <a:p>
            <a:r>
              <a:rPr lang="en-US" sz="2800" dirty="0"/>
              <a:t>Since the low number of images/patches available we decided to use a small network  </a:t>
            </a:r>
          </a:p>
          <a:p>
            <a:endParaRPr lang="en-US" sz="2800" dirty="0"/>
          </a:p>
          <a:p>
            <a:endParaRPr lang="en-US" sz="24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4234" y="3814469"/>
            <a:ext cx="7555532" cy="2494851"/>
          </a:xfrm>
          <a:prstGeom prst="rect">
            <a:avLst/>
          </a:prstGeom>
        </p:spPr>
      </p:pic>
      <p:sp>
        <p:nvSpPr>
          <p:cNvPr id="7" name="Rectangle 13"/>
          <p:cNvSpPr/>
          <p:nvPr/>
        </p:nvSpPr>
        <p:spPr>
          <a:xfrm>
            <a:off x="-5043" y="-12166"/>
            <a:ext cx="3216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ignika" pitchFamily="50" charset="0"/>
              </a:rPr>
              <a:t>Model Identification </a:t>
            </a:r>
          </a:p>
        </p:txBody>
      </p:sp>
    </p:spTree>
    <p:extLst>
      <p:ext uri="{BB962C8B-B14F-4D97-AF65-F5344CB8AC3E}">
        <p14:creationId xmlns:p14="http://schemas.microsoft.com/office/powerpoint/2010/main" val="200294107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476672"/>
            <a:ext cx="9144000" cy="8424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A Deep Learning Approach for Iris Sensor Model Identification (2)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1715058"/>
            <a:ext cx="8229600" cy="106587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/>
          </a:p>
          <a:p>
            <a:endParaRPr lang="en-US" sz="24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480" y="3508767"/>
            <a:ext cx="7477039" cy="2685446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609600" y="1867458"/>
            <a:ext cx="8229600" cy="106587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The dataset is composed by 9 Iris scanner models</a:t>
            </a:r>
          </a:p>
          <a:p>
            <a:r>
              <a:rPr lang="en-US" sz="2800" dirty="0"/>
              <a:t>We use 900 images per model and 9 </a:t>
            </a:r>
            <a:r>
              <a:rPr lang="en-US" sz="2800" dirty="0" err="1"/>
              <a:t>paches</a:t>
            </a:r>
            <a:r>
              <a:rPr lang="en-US" sz="2800" dirty="0"/>
              <a:t> from each image (60% training – 40% testing) 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400" dirty="0"/>
          </a:p>
        </p:txBody>
      </p:sp>
      <p:sp>
        <p:nvSpPr>
          <p:cNvPr id="10" name="Segnaposto contenuto 5"/>
          <p:cNvSpPr txBox="1">
            <a:spLocks/>
          </p:cNvSpPr>
          <p:nvPr/>
        </p:nvSpPr>
        <p:spPr>
          <a:xfrm>
            <a:off x="179512" y="6313310"/>
            <a:ext cx="9787006" cy="5000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it-IT" sz="1100" dirty="0"/>
              <a:t>[1] </a:t>
            </a:r>
            <a:r>
              <a:rPr lang="en-US" sz="1100" dirty="0"/>
              <a:t>F. </a:t>
            </a:r>
            <a:r>
              <a:rPr lang="en-US" sz="1100" dirty="0" err="1"/>
              <a:t>Marra</a:t>
            </a:r>
            <a:r>
              <a:rPr lang="en-US" sz="1100" dirty="0"/>
              <a:t>, </a:t>
            </a:r>
            <a:r>
              <a:rPr lang="en-US" sz="1100" dirty="0" err="1"/>
              <a:t>G.Poggi</a:t>
            </a:r>
            <a:r>
              <a:rPr lang="en-US" sz="1100" dirty="0"/>
              <a:t>, C. </a:t>
            </a:r>
            <a:r>
              <a:rPr lang="en-US" sz="1100" dirty="0" err="1"/>
              <a:t>Sansone</a:t>
            </a:r>
            <a:r>
              <a:rPr lang="en-US" sz="1100" dirty="0"/>
              <a:t>, L. </a:t>
            </a:r>
            <a:r>
              <a:rPr lang="en-US" sz="1100" dirty="0" err="1"/>
              <a:t>Verdoliva</a:t>
            </a:r>
            <a:r>
              <a:rPr lang="en-US" sz="1100" dirty="0"/>
              <a:t> “</a:t>
            </a:r>
            <a:r>
              <a:rPr lang="en-US" sz="1100" i="1" dirty="0"/>
              <a:t>A Deep Learning Approach for Iris Sensor Model Identification” in </a:t>
            </a:r>
            <a:r>
              <a:rPr lang="en-US" sz="1100" dirty="0"/>
              <a:t>Pattern Recognition Letter, 2017</a:t>
            </a:r>
            <a:endParaRPr lang="it-IT" sz="1100" i="1" dirty="0"/>
          </a:p>
        </p:txBody>
      </p:sp>
      <p:sp>
        <p:nvSpPr>
          <p:cNvPr id="11" name="Rectangle 13"/>
          <p:cNvSpPr/>
          <p:nvPr/>
        </p:nvSpPr>
        <p:spPr>
          <a:xfrm>
            <a:off x="-5043" y="-12166"/>
            <a:ext cx="3216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ignika" pitchFamily="50" charset="0"/>
              </a:rPr>
              <a:t>Model Identification </a:t>
            </a:r>
          </a:p>
        </p:txBody>
      </p:sp>
    </p:spTree>
    <p:extLst>
      <p:ext uri="{BB962C8B-B14F-4D97-AF65-F5344CB8AC3E}">
        <p14:creationId xmlns:p14="http://schemas.microsoft.com/office/powerpoint/2010/main" val="164577433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476672"/>
            <a:ext cx="9144000" cy="8424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A Deep Learning Approach for Iris Sensor Model Identification (3)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1715058"/>
            <a:ext cx="8229600" cy="106587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/>
          </a:p>
          <a:p>
            <a:endParaRPr lang="en-US" sz="24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09600" y="1867458"/>
            <a:ext cx="8229600" cy="106587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The performance gives promising result even on single patches (no majority vote like in Bondi2016)</a:t>
            </a:r>
          </a:p>
          <a:p>
            <a:r>
              <a:rPr lang="en-US" sz="2800" dirty="0"/>
              <a:t>Trained the CNN from </a:t>
            </a:r>
            <a:r>
              <a:rPr lang="en-GB" sz="2800" dirty="0"/>
              <a:t>a net pre-trained on images coming from the Dresden database (</a:t>
            </a:r>
            <a:r>
              <a:rPr lang="en-US" sz="2800" dirty="0" err="1"/>
              <a:t>finetuning</a:t>
            </a:r>
            <a:r>
              <a:rPr lang="en-US" sz="2800" dirty="0"/>
              <a:t>)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400" dirty="0"/>
          </a:p>
        </p:txBody>
      </p:sp>
      <p:sp>
        <p:nvSpPr>
          <p:cNvPr id="10" name="Segnaposto contenuto 5"/>
          <p:cNvSpPr txBox="1">
            <a:spLocks/>
          </p:cNvSpPr>
          <p:nvPr/>
        </p:nvSpPr>
        <p:spPr>
          <a:xfrm>
            <a:off x="179512" y="6313310"/>
            <a:ext cx="9787006" cy="5000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it-IT" sz="1100" dirty="0"/>
              <a:t>[1] </a:t>
            </a:r>
            <a:r>
              <a:rPr lang="en-US" sz="1100" dirty="0"/>
              <a:t>F. </a:t>
            </a:r>
            <a:r>
              <a:rPr lang="en-US" sz="1100" dirty="0" err="1"/>
              <a:t>Marra</a:t>
            </a:r>
            <a:r>
              <a:rPr lang="en-US" sz="1100" dirty="0"/>
              <a:t>, </a:t>
            </a:r>
            <a:r>
              <a:rPr lang="en-US" sz="1100" dirty="0" err="1"/>
              <a:t>G.Poggi</a:t>
            </a:r>
            <a:r>
              <a:rPr lang="en-US" sz="1100" dirty="0"/>
              <a:t>, C. </a:t>
            </a:r>
            <a:r>
              <a:rPr lang="en-US" sz="1100" dirty="0" err="1"/>
              <a:t>Sansone</a:t>
            </a:r>
            <a:r>
              <a:rPr lang="en-US" sz="1100" dirty="0"/>
              <a:t>, L. </a:t>
            </a:r>
            <a:r>
              <a:rPr lang="en-US" sz="1100" dirty="0" err="1"/>
              <a:t>Verdoliva</a:t>
            </a:r>
            <a:r>
              <a:rPr lang="en-US" sz="1100" dirty="0"/>
              <a:t> “</a:t>
            </a:r>
            <a:r>
              <a:rPr lang="en-US" sz="1100" i="1" dirty="0"/>
              <a:t>A Deep Learning Approach for Iris Sensor Model Identification” in </a:t>
            </a:r>
            <a:r>
              <a:rPr lang="en-US" sz="1100" dirty="0"/>
              <a:t>Pattern Recognition Letter, 2017</a:t>
            </a:r>
            <a:endParaRPr lang="it-IT" sz="1100" i="1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4077072"/>
            <a:ext cx="5273750" cy="1927388"/>
          </a:xfrm>
          <a:prstGeom prst="rect">
            <a:avLst/>
          </a:prstGeom>
        </p:spPr>
      </p:pic>
      <p:sp>
        <p:nvSpPr>
          <p:cNvPr id="11" name="Rectangle 13"/>
          <p:cNvSpPr/>
          <p:nvPr/>
        </p:nvSpPr>
        <p:spPr>
          <a:xfrm>
            <a:off x="-5043" y="-12166"/>
            <a:ext cx="3216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ignika" pitchFamily="50" charset="0"/>
              </a:rPr>
              <a:t>Model Identification </a:t>
            </a:r>
          </a:p>
        </p:txBody>
      </p:sp>
    </p:spTree>
    <p:extLst>
      <p:ext uri="{BB962C8B-B14F-4D97-AF65-F5344CB8AC3E}">
        <p14:creationId xmlns:p14="http://schemas.microsoft.com/office/powerpoint/2010/main" val="243050200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476672"/>
            <a:ext cx="9144000" cy="8424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A Deep Learning Approach for Iris Sensor Model Identification (4)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1715058"/>
            <a:ext cx="8229600" cy="106587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/>
          </a:p>
          <a:p>
            <a:endParaRPr lang="en-US" sz="24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09600" y="1867458"/>
            <a:ext cx="8229600" cy="106587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The errors occur when we try to identify the LG4000 and LG4100 model</a:t>
            </a:r>
          </a:p>
          <a:p>
            <a:endParaRPr lang="en-US" sz="2800" dirty="0"/>
          </a:p>
          <a:p>
            <a:endParaRPr lang="en-US" sz="2400" dirty="0"/>
          </a:p>
        </p:txBody>
      </p:sp>
      <p:sp>
        <p:nvSpPr>
          <p:cNvPr id="10" name="Segnaposto contenuto 5"/>
          <p:cNvSpPr txBox="1">
            <a:spLocks/>
          </p:cNvSpPr>
          <p:nvPr/>
        </p:nvSpPr>
        <p:spPr>
          <a:xfrm>
            <a:off x="179512" y="6313310"/>
            <a:ext cx="9787006" cy="5000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it-IT" sz="1100" dirty="0"/>
              <a:t>[1] </a:t>
            </a:r>
            <a:r>
              <a:rPr lang="en-US" sz="1100" dirty="0"/>
              <a:t>F. </a:t>
            </a:r>
            <a:r>
              <a:rPr lang="en-US" sz="1100" dirty="0" err="1"/>
              <a:t>Marra</a:t>
            </a:r>
            <a:r>
              <a:rPr lang="en-US" sz="1100" dirty="0"/>
              <a:t>, </a:t>
            </a:r>
            <a:r>
              <a:rPr lang="en-US" sz="1100" dirty="0" err="1"/>
              <a:t>G.Poggi</a:t>
            </a:r>
            <a:r>
              <a:rPr lang="en-US" sz="1100" dirty="0"/>
              <a:t>, C. </a:t>
            </a:r>
            <a:r>
              <a:rPr lang="en-US" sz="1100" dirty="0" err="1"/>
              <a:t>Sansone</a:t>
            </a:r>
            <a:r>
              <a:rPr lang="en-US" sz="1100" dirty="0"/>
              <a:t>, L. </a:t>
            </a:r>
            <a:r>
              <a:rPr lang="en-US" sz="1100" dirty="0" err="1"/>
              <a:t>Verdoliva</a:t>
            </a:r>
            <a:r>
              <a:rPr lang="en-US" sz="1100" dirty="0"/>
              <a:t> “</a:t>
            </a:r>
            <a:r>
              <a:rPr lang="en-US" sz="1100" i="1" dirty="0"/>
              <a:t>A Deep Learning Approach for Iris Sensor Model Identification” in </a:t>
            </a:r>
            <a:r>
              <a:rPr lang="en-US" sz="1100" dirty="0"/>
              <a:t>Pattern Recognition Letter, 2017</a:t>
            </a:r>
            <a:endParaRPr lang="it-IT" sz="1100" i="1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858" y="3140968"/>
            <a:ext cx="8374284" cy="2722552"/>
          </a:xfrm>
          <a:prstGeom prst="rect">
            <a:avLst/>
          </a:prstGeom>
        </p:spPr>
      </p:pic>
      <p:sp>
        <p:nvSpPr>
          <p:cNvPr id="11" name="Rectangle 13"/>
          <p:cNvSpPr/>
          <p:nvPr/>
        </p:nvSpPr>
        <p:spPr>
          <a:xfrm>
            <a:off x="-5043" y="-12166"/>
            <a:ext cx="3216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ignika" pitchFamily="50" charset="0"/>
              </a:rPr>
              <a:t>Model Identification </a:t>
            </a:r>
          </a:p>
        </p:txBody>
      </p:sp>
    </p:spTree>
    <p:extLst>
      <p:ext uri="{BB962C8B-B14F-4D97-AF65-F5344CB8AC3E}">
        <p14:creationId xmlns:p14="http://schemas.microsoft.com/office/powerpoint/2010/main" val="360092648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476672"/>
            <a:ext cx="9144000" cy="8424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A Deep Learning Approach for Iris Sensor Model Identification (5)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1715058"/>
            <a:ext cx="8229600" cy="106587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/>
          </a:p>
          <a:p>
            <a:endParaRPr lang="en-US" sz="24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23528" y="1867458"/>
            <a:ext cx="8229600" cy="106587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Performance of iris interoperability framework using VASIR recognition system and ad-hoc image enhancement algorithm proposed in Arora  on IIITD CLI dataset </a:t>
            </a:r>
          </a:p>
        </p:txBody>
      </p:sp>
      <p:sp>
        <p:nvSpPr>
          <p:cNvPr id="10" name="Segnaposto contenuto 5"/>
          <p:cNvSpPr txBox="1">
            <a:spLocks/>
          </p:cNvSpPr>
          <p:nvPr/>
        </p:nvSpPr>
        <p:spPr>
          <a:xfrm>
            <a:off x="179512" y="6313310"/>
            <a:ext cx="9787006" cy="5000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it-IT" sz="1100" dirty="0"/>
              <a:t>[1] </a:t>
            </a:r>
            <a:r>
              <a:rPr lang="en-US" sz="1100" dirty="0"/>
              <a:t>F. </a:t>
            </a:r>
            <a:r>
              <a:rPr lang="en-US" sz="1100" dirty="0" err="1"/>
              <a:t>Marra</a:t>
            </a:r>
            <a:r>
              <a:rPr lang="en-US" sz="1100" dirty="0"/>
              <a:t>, </a:t>
            </a:r>
            <a:r>
              <a:rPr lang="en-US" sz="1100" dirty="0" err="1"/>
              <a:t>G.Poggi</a:t>
            </a:r>
            <a:r>
              <a:rPr lang="en-US" sz="1100" dirty="0"/>
              <a:t>, C. </a:t>
            </a:r>
            <a:r>
              <a:rPr lang="en-US" sz="1100" dirty="0" err="1"/>
              <a:t>Sansone</a:t>
            </a:r>
            <a:r>
              <a:rPr lang="en-US" sz="1100" dirty="0"/>
              <a:t>, L. </a:t>
            </a:r>
            <a:r>
              <a:rPr lang="en-US" sz="1100" dirty="0" err="1"/>
              <a:t>Verdoliva</a:t>
            </a:r>
            <a:r>
              <a:rPr lang="en-US" sz="1100" dirty="0"/>
              <a:t> “</a:t>
            </a:r>
            <a:r>
              <a:rPr lang="en-US" sz="1100" i="1" dirty="0"/>
              <a:t>A Deep Learning Approach for Iris Sensor Model Identification” in </a:t>
            </a:r>
            <a:r>
              <a:rPr lang="en-US" sz="1100" dirty="0"/>
              <a:t>Pattern Recognition Letter, 2017</a:t>
            </a:r>
            <a:endParaRPr lang="it-IT" sz="1100" i="1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8" y="3457913"/>
            <a:ext cx="3456384" cy="2702997"/>
          </a:xfrm>
          <a:prstGeom prst="rect">
            <a:avLst/>
          </a:prstGeom>
        </p:spPr>
      </p:pic>
      <p:sp>
        <p:nvSpPr>
          <p:cNvPr id="11" name="Rectangle 13"/>
          <p:cNvSpPr/>
          <p:nvPr/>
        </p:nvSpPr>
        <p:spPr>
          <a:xfrm>
            <a:off x="-5043" y="-12166"/>
            <a:ext cx="3216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ignika" pitchFamily="50" charset="0"/>
              </a:rPr>
              <a:t>Model Identification </a:t>
            </a:r>
          </a:p>
        </p:txBody>
      </p:sp>
    </p:spTree>
    <p:extLst>
      <p:ext uri="{BB962C8B-B14F-4D97-AF65-F5344CB8AC3E}">
        <p14:creationId xmlns:p14="http://schemas.microsoft.com/office/powerpoint/2010/main" val="12088987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/>
          <p:cNvSpPr>
            <a:spLocks noGrp="1"/>
          </p:cNvSpPr>
          <p:nvPr>
            <p:ph type="title" idx="4294967295"/>
          </p:nvPr>
        </p:nvSpPr>
        <p:spPr>
          <a:xfrm>
            <a:off x="590872" y="51551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noProof="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Outline</a:t>
            </a:r>
          </a:p>
        </p:txBody>
      </p:sp>
      <p:sp>
        <p:nvSpPr>
          <p:cNvPr id="11" name="Segnaposto contenuto 2"/>
          <p:cNvSpPr>
            <a:spLocks noGrp="1"/>
          </p:cNvSpPr>
          <p:nvPr>
            <p:ph idx="4294967295"/>
          </p:nvPr>
        </p:nvSpPr>
        <p:spPr>
          <a:xfrm>
            <a:off x="179512" y="1883940"/>
            <a:ext cx="8856984" cy="449738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noProof="0" dirty="0">
                <a:solidFill>
                  <a:schemeClr val="bg1">
                    <a:lumMod val="75000"/>
                  </a:schemeClr>
                </a:solidFill>
              </a:rPr>
              <a:t>Introduction to Digital Image Forensics</a:t>
            </a:r>
          </a:p>
          <a:p>
            <a:pPr>
              <a:lnSpc>
                <a:spcPct val="150000"/>
              </a:lnSpc>
            </a:pPr>
            <a:r>
              <a:rPr lang="en-US" noProof="0" dirty="0"/>
              <a:t>Motivation and scenarios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Source identification through “device fingerprint”</a:t>
            </a:r>
          </a:p>
          <a:p>
            <a:pPr>
              <a:lnSpc>
                <a:spcPct val="150000"/>
              </a:lnSpc>
            </a:pPr>
            <a:r>
              <a:rPr lang="en-US" noProof="0" dirty="0">
                <a:solidFill>
                  <a:schemeClr val="bg1">
                    <a:lumMod val="75000"/>
                  </a:schemeClr>
                </a:solidFill>
              </a:rPr>
              <a:t>Research activities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List of publications</a:t>
            </a:r>
            <a:endParaRPr lang="en-US" noProof="0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noProof="0" dirty="0"/>
          </a:p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85923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0" y="642918"/>
            <a:ext cx="9144000" cy="720000"/>
          </a:xfrm>
        </p:spPr>
        <p:txBody>
          <a:bodyPr>
            <a:noAutofit/>
          </a:bodyPr>
          <a:lstStyle/>
          <a:p>
            <a:r>
              <a:rPr lang="en-US" noProof="0" dirty="0"/>
              <a:t>Source Identification : </a:t>
            </a:r>
            <a:br>
              <a:rPr lang="en-US" noProof="0" dirty="0"/>
            </a:br>
            <a:r>
              <a:rPr lang="en-US" noProof="0" dirty="0"/>
              <a:t>application scenarios</a:t>
            </a:r>
          </a:p>
        </p:txBody>
      </p:sp>
      <p:sp>
        <p:nvSpPr>
          <p:cNvPr id="5" name="Segnaposto contenuto 2"/>
          <p:cNvSpPr>
            <a:spLocks noGrp="1"/>
          </p:cNvSpPr>
          <p:nvPr>
            <p:ph idx="1"/>
          </p:nvPr>
        </p:nvSpPr>
        <p:spPr>
          <a:xfrm>
            <a:off x="457200" y="2165646"/>
            <a:ext cx="8229600" cy="4263750"/>
          </a:xfrm>
        </p:spPr>
        <p:txBody>
          <a:bodyPr/>
          <a:lstStyle/>
          <a:p>
            <a:r>
              <a:rPr lang="en-US" noProof="0" dirty="0"/>
              <a:t>Camera ballistic : tracing  the acquisition device  finding the owner  of the «guilty» device</a:t>
            </a:r>
          </a:p>
          <a:p>
            <a:pPr lvl="1"/>
            <a:r>
              <a:rPr lang="en-US" noProof="0" dirty="0"/>
              <a:t>Child pornography image (or video)</a:t>
            </a:r>
          </a:p>
          <a:p>
            <a:pPr lvl="1"/>
            <a:r>
              <a:rPr lang="en-US" noProof="0" dirty="0"/>
              <a:t>Bullying </a:t>
            </a:r>
          </a:p>
          <a:p>
            <a:pPr lvl="1"/>
            <a:r>
              <a:rPr lang="en-US" noProof="0" dirty="0"/>
              <a:t>Finding or recognize a stolen device</a:t>
            </a:r>
          </a:p>
          <a:p>
            <a:pPr lvl="1"/>
            <a:r>
              <a:rPr lang="en-US" noProof="0" dirty="0"/>
              <a:t>Linking social network account</a:t>
            </a:r>
          </a:p>
          <a:p>
            <a:pPr lvl="1"/>
            <a:r>
              <a:rPr lang="en-US" noProof="0" dirty="0"/>
              <a:t>Validating an evidence image</a:t>
            </a:r>
          </a:p>
          <a:p>
            <a:pPr lvl="1"/>
            <a:endParaRPr lang="en-US" noProof="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437112"/>
            <a:ext cx="2195735" cy="1630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82323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857240"/>
            <a:ext cx="8229600" cy="1143000"/>
          </a:xfrm>
        </p:spPr>
        <p:txBody>
          <a:bodyPr/>
          <a:lstStyle/>
          <a:p>
            <a:r>
              <a:rPr lang="en-US" noProof="0" dirty="0"/>
              <a:t>Application scenarios: a real case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76" y="1643050"/>
            <a:ext cx="8715404" cy="642942"/>
          </a:xfrm>
        </p:spPr>
        <p:txBody>
          <a:bodyPr/>
          <a:lstStyle/>
          <a:p>
            <a:pPr algn="ctr">
              <a:buNone/>
            </a:pPr>
            <a:r>
              <a:rPr lang="en-US" sz="2400" noProof="0" dirty="0"/>
              <a:t>Operation Algebra child rape convictions in Scotland</a:t>
            </a:r>
          </a:p>
        </p:txBody>
      </p:sp>
      <p:pic>
        <p:nvPicPr>
          <p:cNvPr id="4098" name="Picture 2" descr="C:\Users\Francesco\Google Drive\Presentazione Vismac\Images\paedophile-ring-14034614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2694" y="2214554"/>
            <a:ext cx="2602383" cy="121444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14266" y="6286520"/>
            <a:ext cx="892973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/>
              <a:t>http://p10.hostingprod.com/@spyblog.org.uk/blog/2009/05/09/operation-algebra-child-rape-convictions-in-scotland-open-wifi-tracking-digi.html</a:t>
            </a:r>
          </a:p>
        </p:txBody>
      </p:sp>
      <p:sp>
        <p:nvSpPr>
          <p:cNvPr id="6" name="Rectangle 5"/>
          <p:cNvSpPr/>
          <p:nvPr/>
        </p:nvSpPr>
        <p:spPr>
          <a:xfrm>
            <a:off x="500034" y="4871877"/>
            <a:ext cx="8286808" cy="1200329"/>
          </a:xfrm>
          <a:prstGeom prst="rect">
            <a:avLst/>
          </a:prstGeom>
          <a:ln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en-US" dirty="0"/>
              <a:t>…Dr Farid  was asked to analyze four digital camera images: the Hogmanay Image and three others known to have been taken by Strachan on a Sony Cybershot camera.</a:t>
            </a:r>
          </a:p>
          <a:p>
            <a:pPr algn="just"/>
            <a:r>
              <a:rPr lang="en-US" dirty="0"/>
              <a:t>Dr Farid was able to show to the court that</a:t>
            </a:r>
            <a:r>
              <a:rPr lang="en-US" b="1" dirty="0"/>
              <a:t> it was "highly likely" the four pictures came from the same camera</a:t>
            </a:r>
            <a:r>
              <a:rPr lang="en-US" dirty="0"/>
              <a:t>, indicating the equipment was owned by Strachan.</a:t>
            </a:r>
          </a:p>
        </p:txBody>
      </p:sp>
      <p:sp>
        <p:nvSpPr>
          <p:cNvPr id="7" name="Rectangle 6"/>
          <p:cNvSpPr/>
          <p:nvPr/>
        </p:nvSpPr>
        <p:spPr>
          <a:xfrm>
            <a:off x="500034" y="3657431"/>
            <a:ext cx="8286808" cy="923330"/>
          </a:xfrm>
          <a:prstGeom prst="rect">
            <a:avLst/>
          </a:prstGeom>
          <a:ln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en-US" dirty="0"/>
              <a:t>…Professor Hany Farid of Dartmouth College, New Hampshire and Dr Miroslav Goljan, of Binghamton University, New York extracted computer data from the images. This established </a:t>
            </a:r>
            <a:r>
              <a:rPr lang="en-US" b="1" dirty="0"/>
              <a:t>that the Hogmanay image had been taken on a Sony Cybershot</a:t>
            </a:r>
            <a:r>
              <a:rPr lang="en-US" dirty="0"/>
              <a:t>….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352534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57232"/>
            <a:ext cx="9144000" cy="785810"/>
          </a:xfrm>
        </p:spPr>
        <p:txBody>
          <a:bodyPr/>
          <a:lstStyle/>
          <a:p>
            <a:r>
              <a:rPr lang="en-US" noProof="0" dirty="0"/>
              <a:t>Application scenarios: a real case </a:t>
            </a:r>
            <a:r>
              <a:rPr lang="en-US" noProof="0" dirty="0">
                <a:solidFill>
                  <a:srgbClr val="FF0000"/>
                </a:solidFill>
              </a:rPr>
              <a:t>(fail)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161125"/>
            <a:ext cx="8229600" cy="339709"/>
          </a:xfrm>
        </p:spPr>
        <p:txBody>
          <a:bodyPr/>
          <a:lstStyle/>
          <a:p>
            <a:pPr>
              <a:buNone/>
            </a:pPr>
            <a:r>
              <a:rPr lang="en-US" sz="1800" noProof="0" dirty="0"/>
              <a:t>http://euro.ecom.cmu.edu/program/law/08-732/Evidence/USvFrabizio.pdf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71472" y="1785926"/>
            <a:ext cx="7858180" cy="571504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</a:t>
            </a:r>
            <a:r>
              <a:rPr kumimoji="0" lang="it-IT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the </a:t>
            </a:r>
            <a:r>
              <a:rPr lang="it-IT" sz="2400" dirty="0"/>
              <a:t>child pornography</a:t>
            </a:r>
            <a:r>
              <a:rPr kumimoji="0" lang="it-IT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image real or computer-generated?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95262" y="2571744"/>
            <a:ext cx="8263018" cy="154706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1600" dirty="0">
                <a:latin typeface="Courier New" pitchFamily="49" charset="0"/>
                <a:cs typeface="Courier New" pitchFamily="49" charset="0"/>
              </a:rPr>
              <a:t>U. S. v. Rudy Frabizio, U.S. District Court, Boston, MA, 2008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3074" name="Picture 2" descr="C:\Users\Francesco\Google Drive\Presentazione Vismac\Images\Frabizi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3143248"/>
            <a:ext cx="8376990" cy="29289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32588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1714489"/>
            <a:ext cx="8229600" cy="785818"/>
          </a:xfrm>
        </p:spPr>
        <p:txBody>
          <a:bodyPr/>
          <a:lstStyle/>
          <a:p>
            <a:r>
              <a:rPr lang="en-US" noProof="0" dirty="0"/>
              <a:t>Picture-to-Identity on Social Network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548680"/>
            <a:ext cx="9144000" cy="1143000"/>
          </a:xfrm>
        </p:spPr>
        <p:txBody>
          <a:bodyPr/>
          <a:lstStyle/>
          <a:p>
            <a:pPr lvl="0">
              <a:defRPr/>
            </a:pPr>
            <a:r>
              <a:rPr lang="en-US" noProof="0" dirty="0"/>
              <a:t>Application scenarios: investigation (1)</a:t>
            </a:r>
          </a:p>
        </p:txBody>
      </p:sp>
      <p:pic>
        <p:nvPicPr>
          <p:cNvPr id="5122" name="Picture 2" descr="C:\Users\Francesco\Google Drive\Presentazione Vismac\Images\Bullying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500438"/>
            <a:ext cx="2714644" cy="1805811"/>
          </a:xfrm>
          <a:prstGeom prst="rect">
            <a:avLst/>
          </a:prstGeom>
          <a:noFill/>
        </p:spPr>
      </p:pic>
      <p:pic>
        <p:nvPicPr>
          <p:cNvPr id="5123" name="Picture 3" descr="C:\Users\Francesco\Google Drive\Presentazione Vismac\Images\userM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00958" y="3500438"/>
            <a:ext cx="1223954" cy="1223954"/>
          </a:xfrm>
          <a:prstGeom prst="rect">
            <a:avLst/>
          </a:prstGeom>
          <a:noFill/>
        </p:spPr>
      </p:pic>
      <p:pic>
        <p:nvPicPr>
          <p:cNvPr id="5124" name="Picture 4" descr="C:\Users\Francesco\Google Drive\Presentazione Vismac\Images\icontexto_user_web20_linkedin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15074" y="4857760"/>
            <a:ext cx="1219200" cy="1219200"/>
          </a:xfrm>
          <a:prstGeom prst="rect">
            <a:avLst/>
          </a:prstGeom>
          <a:noFill/>
        </p:spPr>
      </p:pic>
      <p:pic>
        <p:nvPicPr>
          <p:cNvPr id="5125" name="Picture 5" descr="C:\Users\Francesco\Google Drive\Presentazione Vismac\Images\Facebook-Icon-Logo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00562" y="5214950"/>
            <a:ext cx="1219200" cy="1219200"/>
          </a:xfrm>
          <a:prstGeom prst="rect">
            <a:avLst/>
          </a:prstGeom>
          <a:noFill/>
        </p:spPr>
      </p:pic>
      <p:pic>
        <p:nvPicPr>
          <p:cNvPr id="5126" name="Picture 6" descr="C:\Users\Francesco\Google Drive\Presentazione Vismac\Images\icontexto_user_web20_twitter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00760" y="2638428"/>
            <a:ext cx="1219200" cy="1219200"/>
          </a:xfrm>
          <a:prstGeom prst="rect">
            <a:avLst/>
          </a:prstGeom>
          <a:noFill/>
        </p:spPr>
      </p:pic>
      <p:pic>
        <p:nvPicPr>
          <p:cNvPr id="5127" name="Picture 7" descr="C:\Users\Francesco\Google Drive\Presentazione Vismac\Images\vicaria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4357686" y="2214554"/>
            <a:ext cx="1295373" cy="1295373"/>
          </a:xfrm>
          <a:prstGeom prst="rect">
            <a:avLst/>
          </a:prstGeom>
          <a:noFill/>
        </p:spPr>
      </p:pic>
      <p:cxnSp>
        <p:nvCxnSpPr>
          <p:cNvPr id="14" name="Straight Arrow Connector 13"/>
          <p:cNvCxnSpPr>
            <a:stCxn id="5122" idx="3"/>
          </p:cNvCxnSpPr>
          <p:nvPr/>
        </p:nvCxnSpPr>
        <p:spPr>
          <a:xfrm flipV="1">
            <a:off x="3214678" y="3571876"/>
            <a:ext cx="2643206" cy="83146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5786446" y="2428868"/>
            <a:ext cx="1643074" cy="1643074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TextBox 18"/>
          <p:cNvSpPr txBox="1"/>
          <p:nvPr/>
        </p:nvSpPr>
        <p:spPr>
          <a:xfrm>
            <a:off x="714348" y="3071810"/>
            <a:ext cx="2289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Who takes this photo?</a:t>
            </a:r>
          </a:p>
        </p:txBody>
      </p:sp>
    </p:spTree>
    <p:extLst>
      <p:ext uri="{BB962C8B-B14F-4D97-AF65-F5344CB8AC3E}">
        <p14:creationId xmlns:p14="http://schemas.microsoft.com/office/powerpoint/2010/main" val="27234974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1714489"/>
            <a:ext cx="8229600" cy="785818"/>
          </a:xfrm>
        </p:spPr>
        <p:txBody>
          <a:bodyPr/>
          <a:lstStyle/>
          <a:p>
            <a:r>
              <a:rPr lang="en-US" noProof="0" dirty="0"/>
              <a:t>Identity-to-Identity on Social Network</a:t>
            </a:r>
          </a:p>
        </p:txBody>
      </p:sp>
      <p:pic>
        <p:nvPicPr>
          <p:cNvPr id="5125" name="Picture 5" descr="C:\Users\Francesco\Google Drive\Presentazione Vismac\Images\Facebook-Icon-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3571876"/>
            <a:ext cx="1219200" cy="1219200"/>
          </a:xfrm>
          <a:prstGeom prst="rect">
            <a:avLst/>
          </a:prstGeom>
          <a:noFill/>
        </p:spPr>
      </p:pic>
      <p:grpSp>
        <p:nvGrpSpPr>
          <p:cNvPr id="30" name="Group 29"/>
          <p:cNvGrpSpPr/>
          <p:nvPr/>
        </p:nvGrpSpPr>
        <p:grpSpPr>
          <a:xfrm>
            <a:off x="6924700" y="2786058"/>
            <a:ext cx="933448" cy="1226588"/>
            <a:chOff x="6715140" y="2428868"/>
            <a:chExt cx="933448" cy="1226588"/>
          </a:xfrm>
        </p:grpSpPr>
        <p:pic>
          <p:nvPicPr>
            <p:cNvPr id="20" name="Picture 5" descr="C:\Users\Francesco\Google Drive\Presentazione Vismac\Images\Facebook-Icon-Logo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715140" y="2428868"/>
              <a:ext cx="933448" cy="933448"/>
            </a:xfrm>
            <a:prstGeom prst="rect">
              <a:avLst/>
            </a:prstGeom>
            <a:noFill/>
          </p:spPr>
        </p:pic>
        <p:sp>
          <p:nvSpPr>
            <p:cNvPr id="23" name="TextBox 22"/>
            <p:cNvSpPr txBox="1"/>
            <p:nvPr/>
          </p:nvSpPr>
          <p:spPr>
            <a:xfrm>
              <a:off x="6786578" y="3286124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User 2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429256" y="2285992"/>
            <a:ext cx="933448" cy="1226588"/>
            <a:chOff x="6715140" y="2428868"/>
            <a:chExt cx="933448" cy="1226588"/>
          </a:xfrm>
        </p:grpSpPr>
        <p:pic>
          <p:nvPicPr>
            <p:cNvPr id="32" name="Picture 5" descr="C:\Users\Francesco\Google Drive\Presentazione Vismac\Images\Facebook-Icon-Logo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715140" y="2428868"/>
              <a:ext cx="933448" cy="933448"/>
            </a:xfrm>
            <a:prstGeom prst="rect">
              <a:avLst/>
            </a:prstGeom>
            <a:noFill/>
          </p:spPr>
        </p:pic>
        <p:sp>
          <p:nvSpPr>
            <p:cNvPr id="33" name="TextBox 32"/>
            <p:cNvSpPr txBox="1"/>
            <p:nvPr/>
          </p:nvSpPr>
          <p:spPr>
            <a:xfrm>
              <a:off x="6786578" y="3286124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User 1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7000892" y="4214818"/>
            <a:ext cx="933448" cy="1226588"/>
            <a:chOff x="6715140" y="2428868"/>
            <a:chExt cx="933448" cy="1226588"/>
          </a:xfrm>
        </p:grpSpPr>
        <p:pic>
          <p:nvPicPr>
            <p:cNvPr id="35" name="Picture 5" descr="C:\Users\Francesco\Google Drive\Presentazione Vismac\Images\Facebook-Icon-Logo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715140" y="2428868"/>
              <a:ext cx="933448" cy="933448"/>
            </a:xfrm>
            <a:prstGeom prst="rect">
              <a:avLst/>
            </a:prstGeom>
            <a:noFill/>
          </p:spPr>
        </p:pic>
        <p:sp>
          <p:nvSpPr>
            <p:cNvPr id="36" name="TextBox 35"/>
            <p:cNvSpPr txBox="1"/>
            <p:nvPr/>
          </p:nvSpPr>
          <p:spPr>
            <a:xfrm>
              <a:off x="6786578" y="3286124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User 3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500694" y="5286388"/>
            <a:ext cx="933448" cy="1226588"/>
            <a:chOff x="6715140" y="2428868"/>
            <a:chExt cx="933448" cy="1226588"/>
          </a:xfrm>
        </p:grpSpPr>
        <p:pic>
          <p:nvPicPr>
            <p:cNvPr id="38" name="Picture 5" descr="C:\Users\Francesco\Google Drive\Presentazione Vismac\Images\Facebook-Icon-Logo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715140" y="2428868"/>
              <a:ext cx="933448" cy="933448"/>
            </a:xfrm>
            <a:prstGeom prst="rect">
              <a:avLst/>
            </a:prstGeom>
            <a:noFill/>
          </p:spPr>
        </p:pic>
        <p:sp>
          <p:nvSpPr>
            <p:cNvPr id="39" name="TextBox 38"/>
            <p:cNvSpPr txBox="1"/>
            <p:nvPr/>
          </p:nvSpPr>
          <p:spPr>
            <a:xfrm>
              <a:off x="6786578" y="3286124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User 4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1109685" y="4786322"/>
            <a:ext cx="1604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suspicious user</a:t>
            </a:r>
          </a:p>
        </p:txBody>
      </p:sp>
      <p:sp>
        <p:nvSpPr>
          <p:cNvPr id="42" name="Oval 41"/>
          <p:cNvSpPr/>
          <p:nvPr/>
        </p:nvSpPr>
        <p:spPr>
          <a:xfrm>
            <a:off x="6572264" y="2500306"/>
            <a:ext cx="1643074" cy="1643074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Oval 43"/>
          <p:cNvSpPr/>
          <p:nvPr/>
        </p:nvSpPr>
        <p:spPr>
          <a:xfrm>
            <a:off x="714348" y="3286124"/>
            <a:ext cx="2286016" cy="2214578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5" name="Straight Arrow Connector 24"/>
          <p:cNvCxnSpPr>
            <a:stCxn id="44" idx="6"/>
          </p:cNvCxnSpPr>
          <p:nvPr/>
        </p:nvCxnSpPr>
        <p:spPr>
          <a:xfrm flipV="1">
            <a:off x="3000364" y="3571876"/>
            <a:ext cx="3571900" cy="821537"/>
          </a:xfrm>
          <a:prstGeom prst="straightConnector1">
            <a:avLst/>
          </a:prstGeom>
          <a:ln w="571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5">
            <a:extLst>
              <a:ext uri="{FF2B5EF4-FFF2-40B4-BE49-F238E27FC236}">
                <a16:creationId xmlns:a16="http://schemas.microsoft.com/office/drawing/2014/main" id="{7AF56851-6942-4D08-A884-8FA6C7E46319}"/>
              </a:ext>
            </a:extLst>
          </p:cNvPr>
          <p:cNvSpPr txBox="1">
            <a:spLocks/>
          </p:cNvSpPr>
          <p:nvPr/>
        </p:nvSpPr>
        <p:spPr>
          <a:xfrm>
            <a:off x="0" y="548680"/>
            <a:ext cx="91440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/>
              <a:t>Application scenarios: investigation (2)</a:t>
            </a:r>
          </a:p>
        </p:txBody>
      </p:sp>
    </p:spTree>
    <p:extLst>
      <p:ext uri="{BB962C8B-B14F-4D97-AF65-F5344CB8AC3E}">
        <p14:creationId xmlns:p14="http://schemas.microsoft.com/office/powerpoint/2010/main" val="6347552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/>
          <p:cNvSpPr>
            <a:spLocks noGrp="1"/>
          </p:cNvSpPr>
          <p:nvPr>
            <p:ph type="title" idx="4294967295"/>
          </p:nvPr>
        </p:nvSpPr>
        <p:spPr>
          <a:xfrm>
            <a:off x="590872" y="51551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noProof="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Outline</a:t>
            </a:r>
          </a:p>
        </p:txBody>
      </p:sp>
      <p:sp>
        <p:nvSpPr>
          <p:cNvPr id="11" name="Segnaposto contenuto 2"/>
          <p:cNvSpPr>
            <a:spLocks noGrp="1"/>
          </p:cNvSpPr>
          <p:nvPr>
            <p:ph idx="4294967295"/>
          </p:nvPr>
        </p:nvSpPr>
        <p:spPr>
          <a:xfrm>
            <a:off x="323528" y="1844824"/>
            <a:ext cx="9093696" cy="449738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noProof="0" dirty="0">
                <a:solidFill>
                  <a:schemeClr val="bg1">
                    <a:lumMod val="75000"/>
                  </a:schemeClr>
                </a:solidFill>
              </a:rPr>
              <a:t>Introduction to Source Identification</a:t>
            </a:r>
          </a:p>
          <a:p>
            <a:pPr>
              <a:lnSpc>
                <a:spcPct val="150000"/>
              </a:lnSpc>
            </a:pPr>
            <a:r>
              <a:rPr lang="en-US" noProof="0" dirty="0">
                <a:solidFill>
                  <a:schemeClr val="bg1">
                    <a:lumMod val="75000"/>
                  </a:schemeClr>
                </a:solidFill>
              </a:rPr>
              <a:t>Motivation and scenarios</a:t>
            </a:r>
          </a:p>
          <a:p>
            <a:pPr>
              <a:lnSpc>
                <a:spcPct val="150000"/>
              </a:lnSpc>
            </a:pPr>
            <a:r>
              <a:rPr lang="en-US" noProof="0" dirty="0"/>
              <a:t>Source identification through “device fingerprint”</a:t>
            </a:r>
          </a:p>
          <a:p>
            <a:pPr>
              <a:lnSpc>
                <a:spcPct val="150000"/>
              </a:lnSpc>
            </a:pPr>
            <a:r>
              <a:rPr lang="en-US" noProof="0" dirty="0">
                <a:solidFill>
                  <a:schemeClr val="bg1">
                    <a:lumMod val="75000"/>
                  </a:schemeClr>
                </a:solidFill>
              </a:rPr>
              <a:t>Research activities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List of publications</a:t>
            </a:r>
            <a:endParaRPr lang="en-US" noProof="0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noProof="0" dirty="0"/>
          </a:p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32735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EE2FBC79-3F31-4078-A136-E7B2CD223BD4}"/>
              </a:ext>
            </a:extLst>
          </p:cNvPr>
          <p:cNvSpPr txBox="1">
            <a:spLocks/>
          </p:cNvSpPr>
          <p:nvPr/>
        </p:nvSpPr>
        <p:spPr>
          <a:xfrm>
            <a:off x="0" y="476672"/>
            <a:ext cx="91440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Background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C1145AC-C960-4E9A-A93C-ED18F3F62F9E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 bwMode="auto">
          <a:xfrm>
            <a:off x="457200" y="1794396"/>
            <a:ext cx="8229600" cy="390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ea typeface="Times New Roman" pitchFamily="18" charset="0"/>
                <a:cs typeface="Arial" pitchFamily="34" charset="0"/>
              </a:rPr>
              <a:t>M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S degree </a:t>
            </a:r>
            <a:r>
              <a:rPr kumimoji="0" lang="en-US" sz="2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with </a:t>
            </a:r>
            <a:r>
              <a:rPr kumimoji="0" lang="en-US" sz="24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honour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in Computer Engineering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Univesity</a:t>
            </a:r>
            <a:r>
              <a:rPr kumimoji="0" lang="en-US" sz="2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lang="en-US" sz="2400" dirty="0">
                <a:ea typeface="Times New Roman" pitchFamily="18" charset="0"/>
                <a:cs typeface="Arial" pitchFamily="34" charset="0"/>
              </a:rPr>
              <a:t>of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Naples</a:t>
            </a:r>
            <a:r>
              <a:rPr kumimoji="0" lang="en-US" sz="2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-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Federico II.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Research Fellow at University of Cagliari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in collaboration with SIVA and GRIP group of University of Naples. </a:t>
            </a:r>
            <a:r>
              <a:rPr lang="en-US" sz="2400" dirty="0">
                <a:ea typeface="Times New Roman" pitchFamily="18" charset="0"/>
                <a:cs typeface="Arial" pitchFamily="34" charset="0"/>
              </a:rPr>
              <a:t>(Oct 2013 - Oct 2014)</a:t>
            </a:r>
            <a:endParaRPr lang="it-IT" sz="2400" dirty="0"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Published conference paper during the fellowship: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F. </a:t>
            </a:r>
            <a:r>
              <a:rPr kumimoji="0" lang="en-US" sz="16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Marra</a:t>
            </a:r>
            <a:r>
              <a:rPr kumimoji="0" lang="en-US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F. </a:t>
            </a:r>
            <a:r>
              <a:rPr kumimoji="0" lang="en-US" sz="16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Roli</a:t>
            </a:r>
            <a:r>
              <a:rPr kumimoji="0" lang="en-US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D. </a:t>
            </a:r>
            <a:r>
              <a:rPr kumimoji="0" lang="en-US" sz="16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Cozzolino</a:t>
            </a:r>
            <a:r>
              <a:rPr kumimoji="0" lang="en-US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C. </a:t>
            </a:r>
            <a:r>
              <a:rPr kumimoji="0" lang="en-US" sz="16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Sansone</a:t>
            </a:r>
            <a:r>
              <a:rPr kumimoji="0" lang="en-US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L. </a:t>
            </a:r>
            <a:r>
              <a:rPr kumimoji="0" lang="en-US" sz="16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Verdoliva</a:t>
            </a:r>
            <a:r>
              <a:rPr kumimoji="0" lang="en-US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"Attacking the triangle test In sensor-based camera identification" </a:t>
            </a:r>
            <a:r>
              <a:rPr lang="en-US" sz="1600" i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IEEE International Conference in </a:t>
            </a:r>
            <a:r>
              <a:rPr kumimoji="0" lang="en-US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Image Processing (ICIP), pp.5307-5311, Oct. 2014</a:t>
            </a:r>
            <a:endParaRPr kumimoji="0" lang="en-US" sz="16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9940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45278"/>
          </a:xfrm>
        </p:spPr>
        <p:txBody>
          <a:bodyPr/>
          <a:lstStyle/>
          <a:p>
            <a:r>
              <a:rPr lang="en-US" sz="4000" noProof="0" dirty="0"/>
              <a:t>Device Fingerprint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/>
          <a:lstStyle/>
          <a:p>
            <a:r>
              <a:rPr lang="en-US" sz="2800" noProof="0" dirty="0"/>
              <a:t>The </a:t>
            </a:r>
            <a:r>
              <a:rPr lang="en-US" sz="2800" b="1" noProof="0" dirty="0"/>
              <a:t>device fingerprint </a:t>
            </a:r>
            <a:r>
              <a:rPr lang="en-US" sz="2800" noProof="0" dirty="0"/>
              <a:t>concept, stems from the forensic value of </a:t>
            </a:r>
            <a:r>
              <a:rPr lang="en-US" sz="2800" b="1" noProof="0" dirty="0"/>
              <a:t>human fingerprints</a:t>
            </a:r>
          </a:p>
          <a:p>
            <a:r>
              <a:rPr lang="en-US" sz="2800" noProof="0" dirty="0"/>
              <a:t>In the ideal case, the device fingerprint have </a:t>
            </a:r>
            <a:r>
              <a:rPr lang="en-US" sz="2800" b="1" noProof="0" dirty="0"/>
              <a:t>two properties</a:t>
            </a:r>
            <a:r>
              <a:rPr lang="en-US" sz="2800" noProof="0" dirty="0"/>
              <a:t>:</a:t>
            </a:r>
            <a:endParaRPr lang="en-US" sz="2800" b="1" noProof="0" dirty="0"/>
          </a:p>
          <a:p>
            <a:pPr lvl="1"/>
            <a:r>
              <a:rPr lang="en-US" sz="2400" b="1" noProof="0" dirty="0"/>
              <a:t>Diversity</a:t>
            </a:r>
            <a:r>
              <a:rPr lang="en-US" sz="2400" noProof="0" dirty="0"/>
              <a:t> requires that no two device class/model/camera have the same fingerprint</a:t>
            </a:r>
          </a:p>
          <a:p>
            <a:pPr lvl="1"/>
            <a:r>
              <a:rPr lang="en-US" sz="2400" b="1" noProof="0" dirty="0"/>
              <a:t>Stability</a:t>
            </a:r>
            <a:r>
              <a:rPr lang="en-US" sz="2400" noProof="0" dirty="0"/>
              <a:t> requires that fingerprints remain the same over time</a:t>
            </a:r>
          </a:p>
          <a:p>
            <a:endParaRPr lang="en-US" noProof="0" dirty="0"/>
          </a:p>
        </p:txBody>
      </p:sp>
      <p:sp>
        <p:nvSpPr>
          <p:cNvPr id="4" name="Rettangolo 3"/>
          <p:cNvSpPr/>
          <p:nvPr/>
        </p:nvSpPr>
        <p:spPr>
          <a:xfrm>
            <a:off x="179512" y="6237312"/>
            <a:ext cx="88569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900" dirty="0" err="1">
                <a:latin typeface="Times" charset="0"/>
              </a:rPr>
              <a:t>Swaminathan</a:t>
            </a:r>
            <a:r>
              <a:rPr lang="it-IT" sz="900" dirty="0">
                <a:latin typeface="Times" charset="0"/>
              </a:rPr>
              <a:t>, A., </a:t>
            </a:r>
            <a:r>
              <a:rPr lang="it-IT" sz="900" dirty="0" err="1">
                <a:latin typeface="Times" charset="0"/>
              </a:rPr>
              <a:t>Min</a:t>
            </a:r>
            <a:r>
              <a:rPr lang="it-IT" sz="900" dirty="0">
                <a:latin typeface="Times" charset="0"/>
              </a:rPr>
              <a:t> </a:t>
            </a:r>
            <a:r>
              <a:rPr lang="it-IT" sz="900" dirty="0" err="1">
                <a:latin typeface="Times" charset="0"/>
              </a:rPr>
              <a:t>Wu</a:t>
            </a:r>
            <a:r>
              <a:rPr lang="it-IT" sz="900" dirty="0">
                <a:latin typeface="Times" charset="0"/>
              </a:rPr>
              <a:t>, &amp; </a:t>
            </a:r>
            <a:r>
              <a:rPr lang="it-IT" sz="900" dirty="0" err="1">
                <a:latin typeface="Times" charset="0"/>
              </a:rPr>
              <a:t>Liu</a:t>
            </a:r>
            <a:r>
              <a:rPr lang="it-IT" sz="900" dirty="0">
                <a:latin typeface="Times" charset="0"/>
              </a:rPr>
              <a:t>, K.J.R. (2008). Digital Image </a:t>
            </a:r>
            <a:r>
              <a:rPr lang="it-IT" sz="900" dirty="0" err="1">
                <a:latin typeface="Times" charset="0"/>
              </a:rPr>
              <a:t>Forensics</a:t>
            </a:r>
            <a:r>
              <a:rPr lang="it-IT" sz="900" dirty="0">
                <a:latin typeface="Times" charset="0"/>
              </a:rPr>
              <a:t> via </a:t>
            </a:r>
            <a:r>
              <a:rPr lang="it-IT" sz="900" dirty="0" err="1">
                <a:latin typeface="Times" charset="0"/>
              </a:rPr>
              <a:t>Intrinsic</a:t>
            </a:r>
            <a:r>
              <a:rPr lang="it-IT" sz="900" dirty="0">
                <a:latin typeface="Times" charset="0"/>
              </a:rPr>
              <a:t> </a:t>
            </a:r>
            <a:r>
              <a:rPr lang="it-IT" sz="900" dirty="0" err="1">
                <a:latin typeface="Times" charset="0"/>
              </a:rPr>
              <a:t>Fingerprints</a:t>
            </a:r>
            <a:r>
              <a:rPr lang="it-IT" sz="900" dirty="0">
                <a:latin typeface="Times" charset="0"/>
              </a:rPr>
              <a:t>. </a:t>
            </a:r>
            <a:r>
              <a:rPr lang="it-IT" sz="900" i="1" dirty="0">
                <a:latin typeface="Times" charset="0"/>
              </a:rPr>
              <a:t>IEEE </a:t>
            </a:r>
            <a:r>
              <a:rPr lang="it-IT" sz="900" i="1" dirty="0" err="1">
                <a:latin typeface="Times" charset="0"/>
              </a:rPr>
              <a:t>Transactions</a:t>
            </a:r>
            <a:r>
              <a:rPr lang="it-IT" sz="900" i="1" dirty="0">
                <a:latin typeface="Times" charset="0"/>
              </a:rPr>
              <a:t> on Information </a:t>
            </a:r>
            <a:r>
              <a:rPr lang="it-IT" sz="900" i="1" dirty="0" err="1">
                <a:latin typeface="Times" charset="0"/>
              </a:rPr>
              <a:t>Forensics</a:t>
            </a:r>
            <a:r>
              <a:rPr lang="it-IT" sz="900" i="1" dirty="0">
                <a:latin typeface="Times" charset="0"/>
              </a:rPr>
              <a:t> and Security, vol.3, </a:t>
            </a:r>
            <a:r>
              <a:rPr lang="it-IT" sz="900" dirty="0">
                <a:latin typeface="Times" charset="0"/>
              </a:rPr>
              <a:t>no.1, pp.101-117</a:t>
            </a:r>
            <a:br>
              <a:rPr lang="it-IT" sz="900" dirty="0">
                <a:latin typeface="Times" charset="0"/>
              </a:rPr>
            </a:br>
            <a:endParaRPr lang="it-IT" sz="900" dirty="0"/>
          </a:p>
        </p:txBody>
      </p:sp>
    </p:spTree>
    <p:extLst>
      <p:ext uri="{BB962C8B-B14F-4D97-AF65-F5344CB8AC3E}">
        <p14:creationId xmlns:p14="http://schemas.microsoft.com/office/powerpoint/2010/main" val="4047696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143000"/>
          </a:xfrm>
        </p:spPr>
        <p:txBody>
          <a:bodyPr/>
          <a:lstStyle/>
          <a:p>
            <a:r>
              <a:rPr lang="en-US" noProof="0" dirty="0"/>
              <a:t>Device fingerprint in a digital image</a:t>
            </a:r>
            <a:br>
              <a:rPr lang="en-US" noProof="0" dirty="0"/>
            </a:br>
            <a:endParaRPr lang="en-US" b="1" noProof="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857364"/>
            <a:ext cx="9129713" cy="374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6786578" y="4085426"/>
            <a:ext cx="1785950" cy="8572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extBox 6"/>
          <p:cNvSpPr txBox="1"/>
          <p:nvPr/>
        </p:nvSpPr>
        <p:spPr>
          <a:xfrm>
            <a:off x="0" y="3143248"/>
            <a:ext cx="176843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600" b="1" dirty="0"/>
              <a:t>Observed scene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4942682"/>
            <a:ext cx="17144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9" name="TextBox 8"/>
          <p:cNvSpPr txBox="1"/>
          <p:nvPr/>
        </p:nvSpPr>
        <p:spPr>
          <a:xfrm>
            <a:off x="-32" y="4929198"/>
            <a:ext cx="226777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600" b="1" dirty="0"/>
              <a:t>Acquired image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28958" y="3513922"/>
            <a:ext cx="171448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600" b="1" dirty="0"/>
              <a:t>Optical system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72198" y="3389682"/>
            <a:ext cx="271464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Sensor noise and CFA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86578" y="4341944"/>
            <a:ext cx="1785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demosaicing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429124" y="4085426"/>
            <a:ext cx="1785950" cy="8572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4429124" y="4215031"/>
            <a:ext cx="1785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Enhancement operations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14546" y="4085426"/>
            <a:ext cx="1785950" cy="8572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TextBox 15"/>
          <p:cNvSpPr txBox="1"/>
          <p:nvPr/>
        </p:nvSpPr>
        <p:spPr>
          <a:xfrm>
            <a:off x="2214546" y="4215031"/>
            <a:ext cx="1785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JPEG </a:t>
            </a:r>
          </a:p>
          <a:p>
            <a:pPr algn="ctr"/>
            <a:r>
              <a:rPr lang="it-IT" sz="1600" b="1" dirty="0"/>
              <a:t>compression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43306" y="5216292"/>
            <a:ext cx="28575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Camera response function</a:t>
            </a: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8" y="3689032"/>
            <a:ext cx="1665462" cy="125213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241" y="3728236"/>
            <a:ext cx="2037854" cy="1194220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8" y="1891112"/>
            <a:ext cx="1665462" cy="125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1732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magine 29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7589" y="3896665"/>
            <a:ext cx="433063" cy="587619"/>
          </a:xfrm>
          <a:prstGeom prst="rect">
            <a:avLst/>
          </a:prstGeom>
        </p:spPr>
      </p:pic>
      <p:pic>
        <p:nvPicPr>
          <p:cNvPr id="34" name="Immagine 3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43876" y="3571876"/>
            <a:ext cx="1199702" cy="1329310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5328" y="4459512"/>
            <a:ext cx="425181" cy="587619"/>
          </a:xfrm>
          <a:prstGeom prst="rect">
            <a:avLst/>
          </a:prstGeom>
        </p:spPr>
      </p:pic>
      <p:sp>
        <p:nvSpPr>
          <p:cNvPr id="42" name="Rettangolo 31"/>
          <p:cNvSpPr/>
          <p:nvPr/>
        </p:nvSpPr>
        <p:spPr>
          <a:xfrm>
            <a:off x="3571868" y="4825047"/>
            <a:ext cx="13278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b="1"/>
              <a:t>Fingerprints</a:t>
            </a:r>
          </a:p>
          <a:p>
            <a:pPr algn="ctr"/>
            <a:r>
              <a:rPr lang="it-IT" b="1"/>
              <a:t>dataset</a:t>
            </a:r>
          </a:p>
        </p:txBody>
      </p:sp>
      <p:cxnSp>
        <p:nvCxnSpPr>
          <p:cNvPr id="44" name="Straight Arrow Connector 43"/>
          <p:cNvCxnSpPr>
            <a:stCxn id="2" idx="3"/>
          </p:cNvCxnSpPr>
          <p:nvPr/>
        </p:nvCxnSpPr>
        <p:spPr>
          <a:xfrm>
            <a:off x="2052948" y="2653338"/>
            <a:ext cx="1317189" cy="109428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2085323" y="3650802"/>
            <a:ext cx="1289984" cy="43980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2071670" y="4417729"/>
            <a:ext cx="1286503" cy="3373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2068223" y="4660744"/>
            <a:ext cx="1289950" cy="11502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" descr="C:\Users\Francesco\Google Drive\Presentazione Vismac\Images\mobilephone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764642">
            <a:off x="641825" y="3408261"/>
            <a:ext cx="577146" cy="577146"/>
          </a:xfrm>
          <a:prstGeom prst="rect">
            <a:avLst/>
          </a:prstGeom>
          <a:noFill/>
        </p:spPr>
      </p:pic>
      <p:pic>
        <p:nvPicPr>
          <p:cNvPr id="61" name="Picture 6" descr="http://focustech.it/wp-content/uploads/2016/10/Huawei-Smartphone-P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72"/>
          <a:stretch/>
        </p:blipFill>
        <p:spPr bwMode="auto">
          <a:xfrm>
            <a:off x="782870" y="5526626"/>
            <a:ext cx="266614" cy="65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https://images-eu.ssl-images-amazon.com/images/I/41OjfGeAmkL._AA300_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80" y="4417729"/>
            <a:ext cx="629595" cy="62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http://www.mytrendyphone.it/images/design/design/com/brands/apple/iphone-6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4" y="2357430"/>
            <a:ext cx="313509" cy="62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Segnaposto contenuto 2"/>
          <p:cNvSpPr txBox="1">
            <a:spLocks/>
          </p:cNvSpPr>
          <p:nvPr/>
        </p:nvSpPr>
        <p:spPr>
          <a:xfrm>
            <a:off x="475063" y="2985595"/>
            <a:ext cx="882227" cy="30731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000" b="1"/>
              <a:t>Camera 1</a:t>
            </a:r>
            <a:endParaRPr lang="en-US" sz="1000"/>
          </a:p>
        </p:txBody>
      </p:sp>
      <p:sp>
        <p:nvSpPr>
          <p:cNvPr id="66" name="Segnaposto contenuto 2"/>
          <p:cNvSpPr txBox="1">
            <a:spLocks/>
          </p:cNvSpPr>
          <p:nvPr/>
        </p:nvSpPr>
        <p:spPr>
          <a:xfrm>
            <a:off x="475062" y="4040064"/>
            <a:ext cx="882227" cy="30731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000" b="1"/>
              <a:t>Camera 2</a:t>
            </a:r>
            <a:endParaRPr lang="en-US" sz="1000"/>
          </a:p>
        </p:txBody>
      </p:sp>
      <p:sp>
        <p:nvSpPr>
          <p:cNvPr id="67" name="Segnaposto contenuto 2"/>
          <p:cNvSpPr txBox="1">
            <a:spLocks/>
          </p:cNvSpPr>
          <p:nvPr/>
        </p:nvSpPr>
        <p:spPr>
          <a:xfrm>
            <a:off x="475061" y="5135758"/>
            <a:ext cx="882227" cy="30731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000" b="1"/>
              <a:t>Camera 3</a:t>
            </a:r>
            <a:endParaRPr lang="en-US" sz="1000"/>
          </a:p>
        </p:txBody>
      </p:sp>
      <p:sp>
        <p:nvSpPr>
          <p:cNvPr id="68" name="Segnaposto contenuto 2"/>
          <p:cNvSpPr txBox="1">
            <a:spLocks/>
          </p:cNvSpPr>
          <p:nvPr/>
        </p:nvSpPr>
        <p:spPr>
          <a:xfrm>
            <a:off x="475061" y="6184403"/>
            <a:ext cx="882227" cy="30731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000" b="1"/>
              <a:t>Camera 4</a:t>
            </a:r>
            <a:endParaRPr lang="en-US" sz="1000"/>
          </a:p>
        </p:txBody>
      </p:sp>
      <p:pic>
        <p:nvPicPr>
          <p:cNvPr id="82" name="Immagine 8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388" y="3641426"/>
            <a:ext cx="1217070" cy="898369"/>
          </a:xfrm>
          <a:prstGeom prst="rect">
            <a:avLst/>
          </a:prstGeom>
          <a:ln>
            <a:noFill/>
          </a:ln>
          <a:effectLst>
            <a:reflection blurRad="12700" endPos="0" dist="5000" dir="5400000" sy="-100000" algn="bl" rotWithShape="0"/>
          </a:effectLst>
          <a:scene3d>
            <a:camera prst="perspectiveHeroicExtremeLeftFacing" fov="7200000">
              <a:rot lat="487347" lon="2067641" rev="0"/>
            </a:camera>
            <a:lightRig rig="threePt" dir="t"/>
          </a:scene3d>
        </p:spPr>
      </p:pic>
      <p:sp>
        <p:nvSpPr>
          <p:cNvPr id="84" name="Segnaposto contenuto 2"/>
          <p:cNvSpPr txBox="1">
            <a:spLocks/>
          </p:cNvSpPr>
          <p:nvPr/>
        </p:nvSpPr>
        <p:spPr>
          <a:xfrm>
            <a:off x="7269345" y="3276675"/>
            <a:ext cx="1423156" cy="30731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200" b="1"/>
              <a:t>Target image</a:t>
            </a:r>
            <a:endParaRPr lang="en-US" sz="1200"/>
          </a:p>
        </p:txBody>
      </p:sp>
      <p:sp>
        <p:nvSpPr>
          <p:cNvPr id="87" name="Titolo 1"/>
          <p:cNvSpPr>
            <a:spLocks noGrp="1"/>
          </p:cNvSpPr>
          <p:nvPr>
            <p:ph type="title"/>
          </p:nvPr>
        </p:nvSpPr>
        <p:spPr>
          <a:xfrm>
            <a:off x="357158" y="476672"/>
            <a:ext cx="8501122" cy="795226"/>
          </a:xfrm>
        </p:spPr>
        <p:txBody>
          <a:bodyPr/>
          <a:lstStyle/>
          <a:p>
            <a:r>
              <a:rPr lang="en-US" sz="3600" noProof="0" dirty="0"/>
              <a:t>Source Identification with prior information</a:t>
            </a:r>
          </a:p>
        </p:txBody>
      </p:sp>
      <p:sp>
        <p:nvSpPr>
          <p:cNvPr id="100" name="Segnaposto contenuto 2"/>
          <p:cNvSpPr txBox="1">
            <a:spLocks/>
          </p:cNvSpPr>
          <p:nvPr/>
        </p:nvSpPr>
        <p:spPr>
          <a:xfrm>
            <a:off x="376296" y="1268602"/>
            <a:ext cx="8751177" cy="96271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2400" b="1"/>
              <a:t>Prior: </a:t>
            </a:r>
            <a:r>
              <a:rPr lang="en-US" sz="2400"/>
              <a:t>   </a:t>
            </a:r>
            <a:r>
              <a:rPr lang="en-US" sz="2400" i="1"/>
              <a:t>M</a:t>
            </a:r>
            <a:r>
              <a:rPr lang="en-US" sz="2400"/>
              <a:t> cameras with known fingerprint</a:t>
            </a:r>
          </a:p>
          <a:p>
            <a:pPr marL="0" indent="0" algn="just">
              <a:buFont typeface="Arial" pitchFamily="34" charset="0"/>
              <a:buNone/>
            </a:pPr>
            <a:r>
              <a:rPr lang="en-US" sz="2400" b="1"/>
              <a:t>Goal:	</a:t>
            </a:r>
            <a:r>
              <a:rPr lang="en-US" sz="2400"/>
              <a:t>Associate the target image with one of the cameras</a:t>
            </a:r>
          </a:p>
        </p:txBody>
      </p:sp>
      <p:sp>
        <p:nvSpPr>
          <p:cNvPr id="71" name="Freccia bidirezionale orizzontale 70"/>
          <p:cNvSpPr/>
          <p:nvPr/>
        </p:nvSpPr>
        <p:spPr>
          <a:xfrm>
            <a:off x="5077725" y="4018641"/>
            <a:ext cx="1548085" cy="32111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2" name="Picture 4" descr="https://images-eu.ssl-images-amazon.com/images/I/41OjfGeAmkL._AA300_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159" y="5531954"/>
            <a:ext cx="691215" cy="691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2" t="20875" r="12779"/>
          <a:stretch/>
        </p:blipFill>
        <p:spPr>
          <a:xfrm>
            <a:off x="1528523" y="2349337"/>
            <a:ext cx="524425" cy="60800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3"/>
          <a:stretch/>
        </p:blipFill>
        <p:spPr>
          <a:xfrm>
            <a:off x="1555328" y="5517232"/>
            <a:ext cx="497620" cy="64005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6" r="16395" b="10187"/>
          <a:stretch/>
        </p:blipFill>
        <p:spPr>
          <a:xfrm>
            <a:off x="1546166" y="3356992"/>
            <a:ext cx="481413" cy="633523"/>
          </a:xfrm>
          <a:prstGeom prst="rect">
            <a:avLst/>
          </a:prstGeom>
        </p:spPr>
      </p:pic>
      <p:cxnSp>
        <p:nvCxnSpPr>
          <p:cNvPr id="12" name="Connettore 4 11"/>
          <p:cNvCxnSpPr>
            <a:stCxn id="72" idx="3"/>
          </p:cNvCxnSpPr>
          <p:nvPr/>
        </p:nvCxnSpPr>
        <p:spPr>
          <a:xfrm flipV="1">
            <a:off x="6197374" y="4539795"/>
            <a:ext cx="1783549" cy="1337767"/>
          </a:xfrm>
          <a:prstGeom prst="bentConnector3">
            <a:avLst>
              <a:gd name="adj1" fmla="val 99641"/>
            </a:avLst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18129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485800"/>
            <a:ext cx="9144000" cy="1143000"/>
          </a:xfrm>
        </p:spPr>
        <p:txBody>
          <a:bodyPr/>
          <a:lstStyle/>
          <a:p>
            <a:r>
              <a:rPr lang="en-US" dirty="0"/>
              <a:t>Blind image source identification</a:t>
            </a:r>
            <a:endParaRPr lang="en-US" noProof="0" dirty="0"/>
          </a:p>
        </p:txBody>
      </p:sp>
      <p:grpSp>
        <p:nvGrpSpPr>
          <p:cNvPr id="29" name="Gruppo 28"/>
          <p:cNvGrpSpPr/>
          <p:nvPr/>
        </p:nvGrpSpPr>
        <p:grpSpPr>
          <a:xfrm>
            <a:off x="1187624" y="3027537"/>
            <a:ext cx="2692637" cy="2849735"/>
            <a:chOff x="2520770" y="24799829"/>
            <a:chExt cx="2692637" cy="2849735"/>
          </a:xfrm>
        </p:grpSpPr>
        <p:grpSp>
          <p:nvGrpSpPr>
            <p:cNvPr id="30" name="Gruppo 29"/>
            <p:cNvGrpSpPr/>
            <p:nvPr/>
          </p:nvGrpSpPr>
          <p:grpSpPr>
            <a:xfrm>
              <a:off x="2758806" y="25233901"/>
              <a:ext cx="2072560" cy="2060174"/>
              <a:chOff x="2758806" y="25233901"/>
              <a:chExt cx="2072560" cy="2060174"/>
            </a:xfrm>
          </p:grpSpPr>
          <p:pic>
            <p:nvPicPr>
              <p:cNvPr id="32" name="Immagine 3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473479" y="26804978"/>
                <a:ext cx="266326" cy="18265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" name="Immagine 3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575157" y="26173059"/>
                <a:ext cx="242952" cy="18265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" name="Immagine 3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051966" y="25233901"/>
                <a:ext cx="296245" cy="2227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" name="Immagine 3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586282" y="26215966"/>
                <a:ext cx="245084" cy="18426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6" name="Immagine 35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099214" y="25971191"/>
                <a:ext cx="248997" cy="18674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7" name="Picture 3" descr="C:\Users\Francesco\Google Drive\Presentazione Vismac\Images\11-golden-gate-bridge.jpg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 flipH="1">
                <a:off x="3196241" y="25376828"/>
                <a:ext cx="295742" cy="196265"/>
              </a:xfrm>
              <a:prstGeom prst="rect">
                <a:avLst/>
              </a:prstGeom>
              <a:noFill/>
            </p:spPr>
          </p:pic>
          <p:pic>
            <p:nvPicPr>
              <p:cNvPr id="38" name="Immagine 37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flipH="1">
                <a:off x="3724060" y="25589075"/>
                <a:ext cx="265331" cy="198009"/>
              </a:xfrm>
              <a:prstGeom prst="rect">
                <a:avLst/>
              </a:prstGeom>
            </p:spPr>
          </p:pic>
          <p:pic>
            <p:nvPicPr>
              <p:cNvPr id="39" name="Immagine 3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63078" y="25788534"/>
                <a:ext cx="266326" cy="18265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0" name="Immagine 3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48211" y="25611946"/>
                <a:ext cx="242952" cy="18265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1" name="Immagine 4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58806" y="26148907"/>
                <a:ext cx="296245" cy="2227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2" name="Immagine 4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36159" y="26829296"/>
                <a:ext cx="245084" cy="18426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3" name="Immagine 4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37643" y="26525068"/>
                <a:ext cx="248997" cy="18674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4" name="Picture 3" descr="C:\Users\Francesco\Google Drive\Presentazione Vismac\Images\11-golden-gate-bridge.jpg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4005199" y="27097810"/>
                <a:ext cx="295742" cy="196265"/>
              </a:xfrm>
              <a:prstGeom prst="rect">
                <a:avLst/>
              </a:prstGeom>
              <a:noFill/>
            </p:spPr>
          </p:pic>
          <p:pic>
            <p:nvPicPr>
              <p:cNvPr id="45" name="Immagine 44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944225" y="26499883"/>
                <a:ext cx="265331" cy="198009"/>
              </a:xfrm>
              <a:prstGeom prst="rect">
                <a:avLst/>
              </a:prstGeom>
            </p:spPr>
          </p:pic>
        </p:grpSp>
        <p:sp>
          <p:nvSpPr>
            <p:cNvPr id="31" name="Ovale 30"/>
            <p:cNvSpPr/>
            <p:nvPr/>
          </p:nvSpPr>
          <p:spPr>
            <a:xfrm rot="5715253">
              <a:off x="2442221" y="24878378"/>
              <a:ext cx="2849735" cy="2692637"/>
            </a:xfrm>
            <a:prstGeom prst="ellipse">
              <a:avLst/>
            </a:prstGeom>
            <a:noFill/>
            <a:ln w="952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46" name="Picture 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017687" y="5449344"/>
            <a:ext cx="282299" cy="211904"/>
          </a:xfrm>
          <a:prstGeom prst="rect">
            <a:avLst/>
          </a:prstGeom>
          <a:noFill/>
          <a:ln w="12700" algn="ctr">
            <a:noFill/>
            <a:miter lim="800000"/>
            <a:headEnd type="none" w="sm" len="sm"/>
            <a:tailEnd type="none" w="sm" len="sm"/>
          </a:ln>
          <a:scene3d>
            <a:camera prst="perspectiveContrastingLeftFacing" fov="0">
              <a:rot lat="0" lon="0" rev="0"/>
            </a:camera>
            <a:lightRig rig="threePt" dir="t"/>
          </a:scene3d>
        </p:spPr>
      </p:pic>
      <p:sp>
        <p:nvSpPr>
          <p:cNvPr id="57" name="Segnaposto contenuto 2"/>
          <p:cNvSpPr>
            <a:spLocks noGrp="1"/>
          </p:cNvSpPr>
          <p:nvPr>
            <p:ph idx="1"/>
          </p:nvPr>
        </p:nvSpPr>
        <p:spPr>
          <a:xfrm>
            <a:off x="376296" y="1433673"/>
            <a:ext cx="8751177" cy="962718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it-IT" sz="2400" dirty="0" err="1"/>
              <a:t>What</a:t>
            </a:r>
            <a:r>
              <a:rPr lang="it-IT" sz="2400" dirty="0"/>
              <a:t> </a:t>
            </a:r>
            <a:r>
              <a:rPr lang="it-IT" sz="2400" dirty="0" err="1"/>
              <a:t>happens</a:t>
            </a:r>
            <a:r>
              <a:rPr lang="it-IT" sz="2400" dirty="0"/>
              <a:t> </a:t>
            </a:r>
            <a:r>
              <a:rPr lang="it-IT" sz="2400" dirty="0" err="1"/>
              <a:t>if</a:t>
            </a:r>
            <a:r>
              <a:rPr lang="it-IT" sz="2400" dirty="0"/>
              <a:t> </a:t>
            </a:r>
            <a:r>
              <a:rPr lang="it-IT" sz="2400" b="1" dirty="0"/>
              <a:t>no </a:t>
            </a:r>
            <a:r>
              <a:rPr lang="it-IT" sz="2400" b="1" dirty="0" err="1"/>
              <a:t>prior</a:t>
            </a:r>
            <a:r>
              <a:rPr lang="it-IT" sz="2400" b="1" dirty="0"/>
              <a:t> information are </a:t>
            </a:r>
            <a:r>
              <a:rPr lang="it-IT" sz="2400" b="1" dirty="0" err="1"/>
              <a:t>available</a:t>
            </a:r>
            <a:r>
              <a:rPr lang="it-IT" sz="2400" dirty="0"/>
              <a:t>?</a:t>
            </a:r>
          </a:p>
          <a:p>
            <a:pPr marL="1314450" lvl="2" indent="-514350">
              <a:spcBef>
                <a:spcPts val="0"/>
              </a:spcBef>
              <a:spcAft>
                <a:spcPts val="600"/>
              </a:spcAft>
            </a:pPr>
            <a:r>
              <a:rPr lang="it-IT" dirty="0"/>
              <a:t>How </a:t>
            </a:r>
            <a:r>
              <a:rPr lang="it-IT" dirty="0" err="1"/>
              <a:t>many</a:t>
            </a:r>
            <a:r>
              <a:rPr lang="it-IT" dirty="0"/>
              <a:t> </a:t>
            </a:r>
            <a:r>
              <a:rPr lang="it-IT" dirty="0" err="1"/>
              <a:t>cameras</a:t>
            </a:r>
            <a:r>
              <a:rPr lang="it-IT" dirty="0"/>
              <a:t>?</a:t>
            </a:r>
          </a:p>
          <a:p>
            <a:pPr marL="1314450" lvl="2" indent="-514350">
              <a:spcBef>
                <a:spcPts val="0"/>
              </a:spcBef>
              <a:spcAft>
                <a:spcPts val="600"/>
              </a:spcAft>
            </a:pPr>
            <a:r>
              <a:rPr lang="it-IT" dirty="0"/>
              <a:t>How to </a:t>
            </a:r>
            <a:r>
              <a:rPr lang="it-IT" dirty="0" err="1"/>
              <a:t>calculate</a:t>
            </a:r>
            <a:r>
              <a:rPr lang="it-IT" dirty="0"/>
              <a:t> the device </a:t>
            </a:r>
            <a:r>
              <a:rPr lang="it-IT" dirty="0" err="1"/>
              <a:t>fingerprint</a:t>
            </a:r>
            <a:r>
              <a:rPr lang="it-IT" dirty="0"/>
              <a:t>?</a:t>
            </a:r>
          </a:p>
          <a:p>
            <a:pPr algn="just"/>
            <a:endParaRPr lang="en-US" sz="2000" noProof="0" dirty="0"/>
          </a:p>
        </p:txBody>
      </p:sp>
      <p:pic>
        <p:nvPicPr>
          <p:cNvPr id="58" name="Picture 4" descr="C:\Users\Francesco\Google Drive\Presentazione Vismac\Images\mobilephone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764642">
            <a:off x="274268" y="3471719"/>
            <a:ext cx="577146" cy="577146"/>
          </a:xfrm>
          <a:prstGeom prst="rect">
            <a:avLst/>
          </a:prstGeom>
          <a:noFill/>
        </p:spPr>
      </p:pic>
      <p:pic>
        <p:nvPicPr>
          <p:cNvPr id="59" name="Picture 6" descr="http://focustech.it/wp-content/uploads/2016/10/Huawei-Smartphone-P9.jpg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72"/>
          <a:stretch/>
        </p:blipFill>
        <p:spPr bwMode="auto">
          <a:xfrm>
            <a:off x="415313" y="5590084"/>
            <a:ext cx="266614" cy="65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 descr="https://images-eu.ssl-images-amazon.com/images/I/41OjfGeAmkL._AA300_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23" y="4481187"/>
            <a:ext cx="629595" cy="62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http://www.mytrendyphone.it/images/design/design/com/brands/apple/iphone-6.jp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87" y="2585959"/>
            <a:ext cx="313509" cy="62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Segnaposto contenuto 2"/>
          <p:cNvSpPr txBox="1">
            <a:spLocks/>
          </p:cNvSpPr>
          <p:nvPr/>
        </p:nvSpPr>
        <p:spPr>
          <a:xfrm>
            <a:off x="107506" y="3049053"/>
            <a:ext cx="882227" cy="30731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000" b="1" dirty="0"/>
              <a:t>Camera 1</a:t>
            </a:r>
            <a:endParaRPr lang="en-US" sz="1000" dirty="0"/>
          </a:p>
        </p:txBody>
      </p:sp>
      <p:sp>
        <p:nvSpPr>
          <p:cNvPr id="63" name="Segnaposto contenuto 2"/>
          <p:cNvSpPr txBox="1">
            <a:spLocks/>
          </p:cNvSpPr>
          <p:nvPr/>
        </p:nvSpPr>
        <p:spPr>
          <a:xfrm>
            <a:off x="107505" y="4103522"/>
            <a:ext cx="882227" cy="30731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000" b="1" dirty="0"/>
              <a:t>Camera 2</a:t>
            </a:r>
            <a:endParaRPr lang="en-US" sz="1000" dirty="0"/>
          </a:p>
        </p:txBody>
      </p:sp>
      <p:sp>
        <p:nvSpPr>
          <p:cNvPr id="64" name="Segnaposto contenuto 2"/>
          <p:cNvSpPr txBox="1">
            <a:spLocks/>
          </p:cNvSpPr>
          <p:nvPr/>
        </p:nvSpPr>
        <p:spPr>
          <a:xfrm>
            <a:off x="107504" y="5199216"/>
            <a:ext cx="882227" cy="30731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000" b="1" dirty="0"/>
              <a:t>Camera 3</a:t>
            </a:r>
            <a:endParaRPr lang="en-US" sz="1000" dirty="0"/>
          </a:p>
        </p:txBody>
      </p:sp>
      <p:sp>
        <p:nvSpPr>
          <p:cNvPr id="65" name="Segnaposto contenuto 2"/>
          <p:cNvSpPr txBox="1">
            <a:spLocks/>
          </p:cNvSpPr>
          <p:nvPr/>
        </p:nvSpPr>
        <p:spPr>
          <a:xfrm>
            <a:off x="107504" y="6247861"/>
            <a:ext cx="882227" cy="30731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000" b="1" dirty="0"/>
              <a:t>Camera 4</a:t>
            </a:r>
            <a:endParaRPr lang="en-US" sz="1000" dirty="0"/>
          </a:p>
        </p:txBody>
      </p:sp>
      <p:cxnSp>
        <p:nvCxnSpPr>
          <p:cNvPr id="66" name="Connettore 1 65"/>
          <p:cNvCxnSpPr/>
          <p:nvPr/>
        </p:nvCxnSpPr>
        <p:spPr>
          <a:xfrm>
            <a:off x="409687" y="2420888"/>
            <a:ext cx="338338" cy="403461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ttore 1 66"/>
          <p:cNvCxnSpPr/>
          <p:nvPr/>
        </p:nvCxnSpPr>
        <p:spPr>
          <a:xfrm flipV="1">
            <a:off x="304800" y="2420889"/>
            <a:ext cx="443225" cy="403461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6637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485800"/>
            <a:ext cx="9144000" cy="1143000"/>
          </a:xfrm>
        </p:spPr>
        <p:txBody>
          <a:bodyPr/>
          <a:lstStyle/>
          <a:p>
            <a:r>
              <a:rPr lang="en-US" dirty="0"/>
              <a:t>Blind image source identification</a:t>
            </a:r>
            <a:endParaRPr lang="en-US" noProof="0" dirty="0"/>
          </a:p>
        </p:txBody>
      </p:sp>
      <p:sp>
        <p:nvSpPr>
          <p:cNvPr id="98" name="Segnaposto contenuto 2"/>
          <p:cNvSpPr txBox="1">
            <a:spLocks/>
          </p:cNvSpPr>
          <p:nvPr/>
        </p:nvSpPr>
        <p:spPr>
          <a:xfrm>
            <a:off x="428596" y="1253481"/>
            <a:ext cx="8229600" cy="4191743"/>
          </a:xfrm>
          <a:prstGeom prst="rect">
            <a:avLst/>
          </a:prstGeom>
        </p:spPr>
        <p:txBody>
          <a:bodyPr/>
          <a:lstStyle/>
          <a:p>
            <a:pPr marL="514350" indent="-514350">
              <a:spcAft>
                <a:spcPts val="1200"/>
              </a:spcAft>
              <a:buFont typeface="Arial" pitchFamily="34" charset="0"/>
              <a:buChar char="•"/>
            </a:pPr>
            <a:r>
              <a:rPr lang="it-IT" sz="2400" dirty="0"/>
              <a:t>In each image noise residual there is a trace of the device </a:t>
            </a:r>
            <a:r>
              <a:rPr lang="it-IT" sz="2400" dirty="0" err="1"/>
              <a:t>fingerprint</a:t>
            </a:r>
            <a:endParaRPr lang="it-IT" sz="2400" dirty="0"/>
          </a:p>
          <a:p>
            <a:pPr marL="514350" indent="-514350">
              <a:spcAft>
                <a:spcPts val="1200"/>
              </a:spcAft>
              <a:buFont typeface="Arial" pitchFamily="34" charset="0"/>
              <a:buChar char="•"/>
            </a:pPr>
            <a:r>
              <a:rPr lang="it-IT" sz="2400" dirty="0" err="1"/>
              <a:t>We</a:t>
            </a:r>
            <a:r>
              <a:rPr lang="it-IT" sz="2400" dirty="0"/>
              <a:t> can </a:t>
            </a:r>
            <a:r>
              <a:rPr lang="it-IT" sz="2400" dirty="0" err="1"/>
              <a:t>perform</a:t>
            </a:r>
            <a:r>
              <a:rPr lang="it-IT" sz="2400" dirty="0"/>
              <a:t> a </a:t>
            </a:r>
            <a:r>
              <a:rPr lang="it-IT" sz="2400" b="1" dirty="0" err="1"/>
              <a:t>clustering</a:t>
            </a:r>
            <a:r>
              <a:rPr lang="it-IT" sz="2400" b="1" dirty="0"/>
              <a:t> </a:t>
            </a:r>
            <a:r>
              <a:rPr lang="it-IT" sz="2400" b="1" dirty="0" err="1"/>
              <a:t>algorithm</a:t>
            </a:r>
            <a:endParaRPr lang="it-IT" sz="2000" b="1" dirty="0"/>
          </a:p>
        </p:txBody>
      </p:sp>
      <p:pic>
        <p:nvPicPr>
          <p:cNvPr id="42" name="Immagine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3210" y="6010835"/>
            <a:ext cx="266326" cy="18265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pic>
      <p:pic>
        <p:nvPicPr>
          <p:cNvPr id="43" name="Immagine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94629" y="4673198"/>
            <a:ext cx="242952" cy="18265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</p:pic>
      <p:pic>
        <p:nvPicPr>
          <p:cNvPr id="44" name="Immagine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2355" y="3350131"/>
            <a:ext cx="296245" cy="222725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</p:pic>
      <p:pic>
        <p:nvPicPr>
          <p:cNvPr id="45" name="Immagin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19188" y="5627782"/>
            <a:ext cx="245084" cy="18426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pic>
      <p:pic>
        <p:nvPicPr>
          <p:cNvPr id="46" name="Immagin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83334" y="4066153"/>
            <a:ext cx="248997" cy="186748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</p:pic>
      <p:pic>
        <p:nvPicPr>
          <p:cNvPr id="47" name="Picture 3" descr="C:\Users\Francesco\Google Drive\Presentazione Vismac\Images\11-golden-gate-bridg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6791221" y="2850807"/>
            <a:ext cx="295742" cy="196265"/>
          </a:xfrm>
          <a:prstGeom prst="rect">
            <a:avLst/>
          </a:prstGeom>
          <a:noFill/>
          <a:ln w="19050">
            <a:solidFill>
              <a:srgbClr val="FF33CC"/>
            </a:solidFill>
          </a:ln>
        </p:spPr>
      </p:pic>
      <p:pic>
        <p:nvPicPr>
          <p:cNvPr id="48" name="Immagine 47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5334449" y="3705305"/>
            <a:ext cx="265331" cy="198009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pic>
        <p:nvPicPr>
          <p:cNvPr id="57" name="Immagine 5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058" y="3262513"/>
            <a:ext cx="266326" cy="182657"/>
          </a:xfrm>
          <a:prstGeom prst="rect">
            <a:avLst/>
          </a:prstGeom>
          <a:noFill/>
          <a:ln w="19050">
            <a:solidFill>
              <a:srgbClr val="FF33CC"/>
            </a:solidFill>
          </a:ln>
        </p:spPr>
      </p:pic>
      <p:pic>
        <p:nvPicPr>
          <p:cNvPr id="58" name="Immagine 5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107" y="3693357"/>
            <a:ext cx="242952" cy="182657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</p:pic>
      <p:pic>
        <p:nvPicPr>
          <p:cNvPr id="59" name="Immagine 5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574" y="4663738"/>
            <a:ext cx="296245" cy="222725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</p:pic>
      <p:pic>
        <p:nvPicPr>
          <p:cNvPr id="60" name="Immagine 5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800" y="5511588"/>
            <a:ext cx="245084" cy="18426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</p:pic>
      <p:pic>
        <p:nvPicPr>
          <p:cNvPr id="61" name="Immagine 6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798" y="5035782"/>
            <a:ext cx="248997" cy="186748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</p:pic>
      <p:pic>
        <p:nvPicPr>
          <p:cNvPr id="62" name="Picture 3" descr="C:\Users\Francesco\Google Drive\Presentazione Vismac\Images\11-golden-gate-bridg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40782" y="5862326"/>
            <a:ext cx="295742" cy="1962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pic>
      <p:pic>
        <p:nvPicPr>
          <p:cNvPr id="63" name="Immagine 6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856023" y="5073697"/>
            <a:ext cx="265331" cy="198009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64" name="Ovale 63"/>
          <p:cNvSpPr/>
          <p:nvPr/>
        </p:nvSpPr>
        <p:spPr>
          <a:xfrm rot="5715253">
            <a:off x="4737762" y="4328255"/>
            <a:ext cx="1465104" cy="1709134"/>
          </a:xfrm>
          <a:prstGeom prst="ellipse">
            <a:avLst/>
          </a:prstGeom>
          <a:noFill/>
          <a:ln w="190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5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914397" y="5332863"/>
            <a:ext cx="282299" cy="211904"/>
          </a:xfrm>
          <a:prstGeom prst="rect">
            <a:avLst/>
          </a:prstGeom>
          <a:noFill/>
          <a:ln w="19050" algn="ctr">
            <a:solidFill>
              <a:schemeClr val="accent1"/>
            </a:solidFill>
            <a:miter lim="800000"/>
            <a:headEnd type="none" w="sm" len="sm"/>
            <a:tailEnd type="none" w="sm" len="sm"/>
          </a:ln>
          <a:scene3d>
            <a:camera prst="perspectiveContrastingLeftFacing" fov="0">
              <a:rot lat="0" lon="0" rev="0"/>
            </a:camera>
            <a:lightRig rig="threePt" dir="t"/>
          </a:scene3d>
        </p:spPr>
      </p:pic>
      <p:sp>
        <p:nvSpPr>
          <p:cNvPr id="66" name="Ovale 65"/>
          <p:cNvSpPr/>
          <p:nvPr/>
        </p:nvSpPr>
        <p:spPr>
          <a:xfrm rot="6761351">
            <a:off x="6344045" y="2721394"/>
            <a:ext cx="1030788" cy="854621"/>
          </a:xfrm>
          <a:prstGeom prst="ellipse">
            <a:avLst/>
          </a:prstGeom>
          <a:noFill/>
          <a:ln w="19050">
            <a:solidFill>
              <a:srgbClr val="FF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7" name="Ovale 66"/>
          <p:cNvSpPr/>
          <p:nvPr/>
        </p:nvSpPr>
        <p:spPr>
          <a:xfrm rot="6761351">
            <a:off x="5216345" y="3096577"/>
            <a:ext cx="1159623" cy="1400475"/>
          </a:xfrm>
          <a:prstGeom prst="ellipse">
            <a:avLst/>
          </a:prstGeom>
          <a:noFill/>
          <a:ln w="190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9" name="Ovale 98"/>
          <p:cNvSpPr/>
          <p:nvPr/>
        </p:nvSpPr>
        <p:spPr>
          <a:xfrm rot="6761351">
            <a:off x="6326636" y="5324300"/>
            <a:ext cx="998891" cy="1190667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00" name="Gruppo 99"/>
          <p:cNvGrpSpPr/>
          <p:nvPr/>
        </p:nvGrpSpPr>
        <p:grpSpPr>
          <a:xfrm>
            <a:off x="917373" y="3269511"/>
            <a:ext cx="2692637" cy="2849735"/>
            <a:chOff x="1187624" y="3027537"/>
            <a:chExt cx="2692637" cy="2849735"/>
          </a:xfrm>
        </p:grpSpPr>
        <p:grpSp>
          <p:nvGrpSpPr>
            <p:cNvPr id="101" name="Gruppo 100"/>
            <p:cNvGrpSpPr/>
            <p:nvPr/>
          </p:nvGrpSpPr>
          <p:grpSpPr>
            <a:xfrm>
              <a:off x="1187624" y="3027537"/>
              <a:ext cx="2692637" cy="2849735"/>
              <a:chOff x="2520770" y="24799829"/>
              <a:chExt cx="2692637" cy="2849735"/>
            </a:xfrm>
          </p:grpSpPr>
          <p:grpSp>
            <p:nvGrpSpPr>
              <p:cNvPr id="103" name="Gruppo 102"/>
              <p:cNvGrpSpPr/>
              <p:nvPr/>
            </p:nvGrpSpPr>
            <p:grpSpPr>
              <a:xfrm>
                <a:off x="2758806" y="25233901"/>
                <a:ext cx="2072560" cy="2060174"/>
                <a:chOff x="2758806" y="25233901"/>
                <a:chExt cx="2072560" cy="2060174"/>
              </a:xfrm>
            </p:grpSpPr>
            <p:pic>
              <p:nvPicPr>
                <p:cNvPr id="105" name="Immagine 104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4473479" y="26804978"/>
                  <a:ext cx="266326" cy="18265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6" name="Immagine 105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3575157" y="26173059"/>
                  <a:ext cx="242952" cy="18265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7" name="Immagine 106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4051966" y="25233901"/>
                  <a:ext cx="296245" cy="22272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8" name="Immagine 107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4586282" y="26215966"/>
                  <a:ext cx="245084" cy="18426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9" name="Immagine 108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4099214" y="25971191"/>
                  <a:ext cx="248997" cy="18674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0" name="Picture 3" descr="C:\Users\Francesco\Google Drive\Presentazione Vismac\Images\11-golden-gate-bridge.jpg"/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 flipH="1">
                  <a:off x="3196241" y="25376828"/>
                  <a:ext cx="295742" cy="196265"/>
                </a:xfrm>
                <a:prstGeom prst="rect">
                  <a:avLst/>
                </a:prstGeom>
                <a:noFill/>
              </p:spPr>
            </p:pic>
            <p:pic>
              <p:nvPicPr>
                <p:cNvPr id="111" name="Immagine 110"/>
                <p:cNvPicPr>
                  <a:picLocks noChangeAspect="1"/>
                </p:cNvPicPr>
                <p:nvPr/>
              </p:nvPicPr>
              <p:blipFill>
                <a:blip r:embed="rId9" cstate="print"/>
                <a:stretch>
                  <a:fillRect/>
                </a:stretch>
              </p:blipFill>
              <p:spPr>
                <a:xfrm flipH="1">
                  <a:off x="3724060" y="25589075"/>
                  <a:ext cx="265331" cy="198009"/>
                </a:xfrm>
                <a:prstGeom prst="rect">
                  <a:avLst/>
                </a:prstGeom>
              </p:spPr>
            </p:pic>
            <p:pic>
              <p:nvPicPr>
                <p:cNvPr id="112" name="Immagine 111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063078" y="25788534"/>
                  <a:ext cx="266326" cy="18265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3" name="Immagine 112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48211" y="25611946"/>
                  <a:ext cx="242952" cy="18265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4" name="Immagine 113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58806" y="26148907"/>
                  <a:ext cx="296245" cy="22272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5" name="Immagine 114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36159" y="26829296"/>
                  <a:ext cx="245084" cy="18426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6" name="Immagine 115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37643" y="26525068"/>
                  <a:ext cx="248997" cy="18674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7" name="Picture 3" descr="C:\Users\Francesco\Google Drive\Presentazione Vismac\Images\11-golden-gate-bridge.jpg"/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4005199" y="27097810"/>
                  <a:ext cx="295742" cy="196265"/>
                </a:xfrm>
                <a:prstGeom prst="rect">
                  <a:avLst/>
                </a:prstGeom>
                <a:noFill/>
              </p:spPr>
            </p:pic>
            <p:pic>
              <p:nvPicPr>
                <p:cNvPr id="118" name="Immagine 117"/>
                <p:cNvPicPr>
                  <a:picLocks noChangeAspect="1"/>
                </p:cNvPicPr>
                <p:nvPr/>
              </p:nvPicPr>
              <p:blipFill>
                <a:blip r:embed="rId9" cstate="print"/>
                <a:stretch>
                  <a:fillRect/>
                </a:stretch>
              </p:blipFill>
              <p:spPr>
                <a:xfrm>
                  <a:off x="3944225" y="26499883"/>
                  <a:ext cx="265331" cy="198009"/>
                </a:xfrm>
                <a:prstGeom prst="rect">
                  <a:avLst/>
                </a:prstGeom>
              </p:spPr>
            </p:pic>
          </p:grpSp>
          <p:sp>
            <p:nvSpPr>
              <p:cNvPr id="104" name="Ovale 103"/>
              <p:cNvSpPr/>
              <p:nvPr/>
            </p:nvSpPr>
            <p:spPr>
              <a:xfrm rot="5715253">
                <a:off x="2442221" y="24878378"/>
                <a:ext cx="2849735" cy="2692637"/>
              </a:xfrm>
              <a:prstGeom prst="ellipse">
                <a:avLst/>
              </a:prstGeom>
              <a:noFill/>
              <a:ln w="952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pic>
          <p:nvPicPr>
            <p:cNvPr id="102" name="Picture 8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017687" y="5449344"/>
              <a:ext cx="282299" cy="211904"/>
            </a:xfrm>
            <a:prstGeom prst="rect">
              <a:avLst/>
            </a:prstGeom>
            <a:noFill/>
            <a:ln w="12700" algn="ctr">
              <a:noFill/>
              <a:miter lim="800000"/>
              <a:headEnd type="none" w="sm" len="sm"/>
              <a:tailEnd type="none" w="sm" len="sm"/>
            </a:ln>
            <a:scene3d>
              <a:camera prst="perspectiveContrastingLeftFacing" fov="0">
                <a:rot lat="0" lon="0" rev="0"/>
              </a:camera>
              <a:lightRig rig="threePt" dir="t"/>
            </a:scene3d>
          </p:spPr>
        </p:pic>
      </p:grpSp>
      <p:sp>
        <p:nvSpPr>
          <p:cNvPr id="119" name="Freccia a destra 118"/>
          <p:cNvSpPr/>
          <p:nvPr/>
        </p:nvSpPr>
        <p:spPr>
          <a:xfrm>
            <a:off x="3564483" y="4396054"/>
            <a:ext cx="987771" cy="5426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0" name="Picture 4" descr="C:\Users\Francesco\Google Drive\Presentazione Vismac\Images\mobilephone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20764642">
            <a:off x="168461" y="3608812"/>
            <a:ext cx="577146" cy="577146"/>
          </a:xfrm>
          <a:prstGeom prst="rect">
            <a:avLst/>
          </a:prstGeom>
          <a:noFill/>
        </p:spPr>
      </p:pic>
      <p:pic>
        <p:nvPicPr>
          <p:cNvPr id="121" name="Picture 6" descr="http://focustech.it/wp-content/uploads/2016/10/Huawei-Smartphone-P9.jpg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72"/>
          <a:stretch/>
        </p:blipFill>
        <p:spPr bwMode="auto">
          <a:xfrm>
            <a:off x="309506" y="5727177"/>
            <a:ext cx="266614" cy="65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4" descr="https://images-eu.ssl-images-amazon.com/images/I/41OjfGeAmkL._AA300_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6" y="4618280"/>
            <a:ext cx="629595" cy="62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2" descr="http://www.mytrendyphone.it/images/design/design/com/brands/apple/iphone-6.jp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80" y="2557981"/>
            <a:ext cx="313509" cy="62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4" name="Straight Arrow Connector 47"/>
          <p:cNvCxnSpPr/>
          <p:nvPr/>
        </p:nvCxnSpPr>
        <p:spPr>
          <a:xfrm flipV="1">
            <a:off x="7452485" y="3148704"/>
            <a:ext cx="776061" cy="54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47"/>
          <p:cNvCxnSpPr/>
          <p:nvPr/>
        </p:nvCxnSpPr>
        <p:spPr>
          <a:xfrm flipV="1">
            <a:off x="6583195" y="3867472"/>
            <a:ext cx="1645351" cy="27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47"/>
          <p:cNvCxnSpPr/>
          <p:nvPr/>
        </p:nvCxnSpPr>
        <p:spPr>
          <a:xfrm flipV="1">
            <a:off x="6388374" y="4925307"/>
            <a:ext cx="1840172" cy="1483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47"/>
          <p:cNvCxnSpPr/>
          <p:nvPr/>
        </p:nvCxnSpPr>
        <p:spPr>
          <a:xfrm flipV="1">
            <a:off x="7457943" y="5886629"/>
            <a:ext cx="776061" cy="54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8" name="Immagine 127"/>
          <p:cNvPicPr>
            <a:picLocks noChangeAspect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45432" y="4618280"/>
            <a:ext cx="425181" cy="587619"/>
          </a:xfrm>
          <a:prstGeom prst="rect">
            <a:avLst/>
          </a:prstGeom>
        </p:spPr>
      </p:pic>
      <p:pic>
        <p:nvPicPr>
          <p:cNvPr id="129" name="Immagine 128"/>
          <p:cNvPicPr>
            <a:picLocks noChangeAspect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2" t="20875" r="12779"/>
          <a:stretch/>
        </p:blipFill>
        <p:spPr>
          <a:xfrm>
            <a:off x="8318627" y="2775250"/>
            <a:ext cx="524425" cy="608002"/>
          </a:xfrm>
          <a:prstGeom prst="rect">
            <a:avLst/>
          </a:prstGeom>
        </p:spPr>
      </p:pic>
      <p:pic>
        <p:nvPicPr>
          <p:cNvPr id="130" name="Immagine 129"/>
          <p:cNvPicPr>
            <a:picLocks noChangeAspect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3"/>
          <a:stretch/>
        </p:blipFill>
        <p:spPr>
          <a:xfrm>
            <a:off x="8350890" y="5548347"/>
            <a:ext cx="497620" cy="640050"/>
          </a:xfrm>
          <a:prstGeom prst="rect">
            <a:avLst/>
          </a:prstGeom>
        </p:spPr>
      </p:pic>
      <p:pic>
        <p:nvPicPr>
          <p:cNvPr id="131" name="Immagine 130"/>
          <p:cNvPicPr>
            <a:picLocks noChangeAspect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6" r="16395" b="10187"/>
          <a:stretch/>
        </p:blipFill>
        <p:spPr>
          <a:xfrm>
            <a:off x="8336270" y="3557543"/>
            <a:ext cx="481413" cy="63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653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/>
          <p:cNvSpPr>
            <a:spLocks noGrp="1"/>
          </p:cNvSpPr>
          <p:nvPr>
            <p:ph type="title" idx="4294967295"/>
          </p:nvPr>
        </p:nvSpPr>
        <p:spPr>
          <a:xfrm>
            <a:off x="590872" y="51551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noProof="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Outline</a:t>
            </a:r>
          </a:p>
        </p:txBody>
      </p:sp>
      <p:sp>
        <p:nvSpPr>
          <p:cNvPr id="11" name="Segnaposto contenuto 2"/>
          <p:cNvSpPr>
            <a:spLocks noGrp="1"/>
          </p:cNvSpPr>
          <p:nvPr>
            <p:ph idx="4294967295"/>
          </p:nvPr>
        </p:nvSpPr>
        <p:spPr>
          <a:xfrm>
            <a:off x="323528" y="1844824"/>
            <a:ext cx="9093696" cy="449738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noProof="0" dirty="0">
                <a:solidFill>
                  <a:schemeClr val="bg1">
                    <a:lumMod val="75000"/>
                  </a:schemeClr>
                </a:solidFill>
              </a:rPr>
              <a:t>Introduction to Source Identification</a:t>
            </a:r>
          </a:p>
          <a:p>
            <a:pPr>
              <a:lnSpc>
                <a:spcPct val="150000"/>
              </a:lnSpc>
            </a:pPr>
            <a:r>
              <a:rPr lang="en-US" noProof="0" dirty="0">
                <a:solidFill>
                  <a:schemeClr val="bg1">
                    <a:lumMod val="75000"/>
                  </a:schemeClr>
                </a:solidFill>
              </a:rPr>
              <a:t>Motivation and scenarios</a:t>
            </a:r>
          </a:p>
          <a:p>
            <a:pPr>
              <a:lnSpc>
                <a:spcPct val="150000"/>
              </a:lnSpc>
            </a:pPr>
            <a:r>
              <a:rPr lang="en-US" noProof="0" dirty="0">
                <a:solidFill>
                  <a:schemeClr val="bg1">
                    <a:lumMod val="75000"/>
                  </a:schemeClr>
                </a:solidFill>
              </a:rPr>
              <a:t>Source identification through “device fingerprint”</a:t>
            </a:r>
          </a:p>
          <a:p>
            <a:pPr>
              <a:lnSpc>
                <a:spcPct val="150000"/>
              </a:lnSpc>
            </a:pPr>
            <a:r>
              <a:rPr lang="en-US" noProof="0" dirty="0"/>
              <a:t>Research activities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List of publications</a:t>
            </a:r>
            <a:endParaRPr lang="en-US" noProof="0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noProof="0" dirty="0"/>
          </a:p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886536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CC8B48E-0278-4B04-8938-6D875AA2D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883965"/>
            <a:ext cx="8568952" cy="4065315"/>
          </a:xfrm>
        </p:spPr>
        <p:txBody>
          <a:bodyPr/>
          <a:lstStyle/>
          <a:p>
            <a:r>
              <a:rPr lang="it-IT" dirty="0" err="1"/>
              <a:t>Identification</a:t>
            </a:r>
            <a:r>
              <a:rPr lang="it-IT" dirty="0"/>
              <a:t> with </a:t>
            </a:r>
            <a:r>
              <a:rPr lang="it-IT" dirty="0" err="1"/>
              <a:t>prior</a:t>
            </a:r>
            <a:r>
              <a:rPr lang="it-IT" dirty="0"/>
              <a:t> information</a:t>
            </a: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it-IT" dirty="0"/>
              <a:t>Zero </a:t>
            </a:r>
            <a:r>
              <a:rPr lang="it-IT" dirty="0" err="1"/>
              <a:t>knowlege</a:t>
            </a:r>
            <a:r>
              <a:rPr lang="it-IT" dirty="0"/>
              <a:t> source </a:t>
            </a:r>
            <a:r>
              <a:rPr lang="it-IT" dirty="0" err="1"/>
              <a:t>identification</a:t>
            </a:r>
            <a:endParaRPr lang="it-IT" dirty="0"/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it-IT" dirty="0" err="1"/>
              <a:t>Identification</a:t>
            </a:r>
            <a:r>
              <a:rPr lang="it-IT" dirty="0"/>
              <a:t> on Social Network </a:t>
            </a:r>
            <a:endParaRPr lang="it-IT" sz="900" dirty="0"/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it-IT" dirty="0" err="1"/>
              <a:t>Counter-forensics</a:t>
            </a:r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C0D95982-3DB3-4C30-B26B-B8F41512BC19}"/>
              </a:ext>
            </a:extLst>
          </p:cNvPr>
          <p:cNvSpPr txBox="1">
            <a:spLocks/>
          </p:cNvSpPr>
          <p:nvPr/>
        </p:nvSpPr>
        <p:spPr>
          <a:xfrm>
            <a:off x="0" y="515515"/>
            <a:ext cx="91440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Research activities</a:t>
            </a:r>
          </a:p>
        </p:txBody>
      </p:sp>
    </p:spTree>
    <p:extLst>
      <p:ext uri="{BB962C8B-B14F-4D97-AF65-F5344CB8AC3E}">
        <p14:creationId xmlns:p14="http://schemas.microsoft.com/office/powerpoint/2010/main" val="27938750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Connettore 2 34">
            <a:extLst>
              <a:ext uri="{FF2B5EF4-FFF2-40B4-BE49-F238E27FC236}">
                <a16:creationId xmlns:a16="http://schemas.microsoft.com/office/drawing/2014/main" id="{BE394085-D9C6-4C40-96D9-276F64145BD9}"/>
              </a:ext>
            </a:extLst>
          </p:cNvPr>
          <p:cNvCxnSpPr>
            <a:cxnSpLocks/>
            <a:endCxn id="37" idx="2"/>
          </p:cNvCxnSpPr>
          <p:nvPr/>
        </p:nvCxnSpPr>
        <p:spPr>
          <a:xfrm flipV="1">
            <a:off x="7430868" y="4310846"/>
            <a:ext cx="605467" cy="475056"/>
          </a:xfrm>
          <a:prstGeom prst="straightConnector1">
            <a:avLst/>
          </a:prstGeom>
          <a:ln w="38100">
            <a:solidFill>
              <a:srgbClr val="FE040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ttangolo 30">
            <a:extLst>
              <a:ext uri="{FF2B5EF4-FFF2-40B4-BE49-F238E27FC236}">
                <a16:creationId xmlns:a16="http://schemas.microsoft.com/office/drawing/2014/main" id="{AB74C37F-7DE6-4602-B524-270601901F3C}"/>
              </a:ext>
            </a:extLst>
          </p:cNvPr>
          <p:cNvSpPr/>
          <p:nvPr/>
        </p:nvSpPr>
        <p:spPr>
          <a:xfrm>
            <a:off x="6339043" y="4312469"/>
            <a:ext cx="1125839" cy="8574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CC8B48E-0278-4B04-8938-6D875AA2D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307901"/>
            <a:ext cx="8568952" cy="4065315"/>
          </a:xfrm>
        </p:spPr>
        <p:txBody>
          <a:bodyPr/>
          <a:lstStyle/>
          <a:p>
            <a:r>
              <a:rPr lang="it-IT" dirty="0" err="1"/>
              <a:t>Identification</a:t>
            </a:r>
            <a:r>
              <a:rPr lang="it-IT" dirty="0"/>
              <a:t> with </a:t>
            </a:r>
            <a:r>
              <a:rPr lang="it-IT" dirty="0" err="1"/>
              <a:t>prior</a:t>
            </a:r>
            <a:r>
              <a:rPr lang="it-IT" dirty="0"/>
              <a:t> information</a:t>
            </a:r>
          </a:p>
          <a:p>
            <a:pPr lvl="1"/>
            <a:r>
              <a:rPr lang="en-US" sz="2400" b="1" dirty="0"/>
              <a:t>A deep learning approach for model identification</a:t>
            </a:r>
          </a:p>
          <a:p>
            <a:pPr lvl="2"/>
            <a:r>
              <a:rPr lang="en-US" sz="2000" b="1" dirty="0"/>
              <a:t>Application on Iris sensor </a:t>
            </a:r>
            <a:endParaRPr lang="it-IT" sz="2000" b="1" dirty="0"/>
          </a:p>
          <a:p>
            <a:pPr lvl="1"/>
            <a:r>
              <a:rPr lang="en-US" sz="2400" dirty="0"/>
              <a:t>Residual-based local features for model identification</a:t>
            </a:r>
          </a:p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it-IT" sz="2000" dirty="0">
                <a:solidFill>
                  <a:schemeClr val="bg1">
                    <a:lumMod val="75000"/>
                  </a:schemeClr>
                </a:solidFill>
              </a:rPr>
              <a:t>Zero </a:t>
            </a:r>
            <a:r>
              <a:rPr lang="it-IT" sz="2000" dirty="0" err="1">
                <a:solidFill>
                  <a:schemeClr val="bg1">
                    <a:lumMod val="75000"/>
                  </a:schemeClr>
                </a:solidFill>
              </a:rPr>
              <a:t>knowlege</a:t>
            </a:r>
            <a:r>
              <a:rPr lang="it-IT" sz="2000" dirty="0">
                <a:solidFill>
                  <a:schemeClr val="bg1">
                    <a:lumMod val="75000"/>
                  </a:schemeClr>
                </a:solidFill>
              </a:rPr>
              <a:t> source </a:t>
            </a:r>
            <a:r>
              <a:rPr lang="it-IT" sz="2000" dirty="0" err="1">
                <a:solidFill>
                  <a:schemeClr val="bg1">
                    <a:lumMod val="75000"/>
                  </a:schemeClr>
                </a:solidFill>
              </a:rPr>
              <a:t>identification</a:t>
            </a:r>
            <a:endParaRPr lang="it-IT" sz="2000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it-IT" sz="2000" dirty="0" err="1">
                <a:solidFill>
                  <a:schemeClr val="bg1">
                    <a:lumMod val="75000"/>
                  </a:schemeClr>
                </a:solidFill>
              </a:rPr>
              <a:t>Identification</a:t>
            </a:r>
            <a:r>
              <a:rPr lang="it-IT" sz="2000" dirty="0">
                <a:solidFill>
                  <a:schemeClr val="bg1">
                    <a:lumMod val="75000"/>
                  </a:schemeClr>
                </a:solidFill>
              </a:rPr>
              <a:t> on Social Network </a:t>
            </a:r>
            <a:endParaRPr lang="it-IT" sz="600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  <a:spcBef>
                <a:spcPts val="2400"/>
              </a:spcBef>
            </a:pPr>
            <a:r>
              <a:rPr lang="it-IT" sz="2000" dirty="0" err="1">
                <a:solidFill>
                  <a:schemeClr val="bg1">
                    <a:lumMod val="75000"/>
                  </a:schemeClr>
                </a:solidFill>
              </a:rPr>
              <a:t>Counter-forensics</a:t>
            </a:r>
            <a:endParaRPr lang="it-IT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C0D95982-3DB3-4C30-B26B-B8F41512BC19}"/>
              </a:ext>
            </a:extLst>
          </p:cNvPr>
          <p:cNvSpPr txBox="1">
            <a:spLocks/>
          </p:cNvSpPr>
          <p:nvPr/>
        </p:nvSpPr>
        <p:spPr>
          <a:xfrm>
            <a:off x="0" y="515515"/>
            <a:ext cx="91440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Research activities (2)</a:t>
            </a:r>
          </a:p>
        </p:txBody>
      </p:sp>
      <p:cxnSp>
        <p:nvCxnSpPr>
          <p:cNvPr id="11" name="Straight Arrow Connector 47">
            <a:extLst>
              <a:ext uri="{FF2B5EF4-FFF2-40B4-BE49-F238E27FC236}">
                <a16:creationId xmlns:a16="http://schemas.microsoft.com/office/drawing/2014/main" id="{D8E7BEDD-ABF6-4891-9692-50D37F74EA41}"/>
              </a:ext>
            </a:extLst>
          </p:cNvPr>
          <p:cNvCxnSpPr>
            <a:cxnSpLocks/>
          </p:cNvCxnSpPr>
          <p:nvPr/>
        </p:nvCxnSpPr>
        <p:spPr>
          <a:xfrm>
            <a:off x="5529537" y="4738973"/>
            <a:ext cx="80950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4" descr="C:\Users\Francesco\Google Drive\Presentazione Vismac\Images\mobilephone.jpg">
            <a:extLst>
              <a:ext uri="{FF2B5EF4-FFF2-40B4-BE49-F238E27FC236}">
                <a16:creationId xmlns:a16="http://schemas.microsoft.com/office/drawing/2014/main" id="{AF34B960-85DE-41B0-B294-99713EF15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764642">
            <a:off x="8224383" y="4062620"/>
            <a:ext cx="372485" cy="372485"/>
          </a:xfrm>
          <a:prstGeom prst="rect">
            <a:avLst/>
          </a:prstGeom>
          <a:noFill/>
        </p:spPr>
      </p:pic>
      <p:pic>
        <p:nvPicPr>
          <p:cNvPr id="14" name="Picture 6" descr="http://focustech.it/wp-content/uploads/2016/10/Huawei-Smartphone-P9.jpg">
            <a:extLst>
              <a:ext uri="{FF2B5EF4-FFF2-40B4-BE49-F238E27FC236}">
                <a16:creationId xmlns:a16="http://schemas.microsoft.com/office/drawing/2014/main" id="{6AC76388-CC2B-485E-AB5F-EE16FE2570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72"/>
          <a:stretch/>
        </p:blipFill>
        <p:spPr bwMode="auto">
          <a:xfrm>
            <a:off x="8305730" y="5865170"/>
            <a:ext cx="172070" cy="42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images-eu.ssl-images-amazon.com/images/I/41OjfGeAmkL._AA300_.jpg">
            <a:extLst>
              <a:ext uri="{FF2B5EF4-FFF2-40B4-BE49-F238E27FC236}">
                <a16:creationId xmlns:a16="http://schemas.microsoft.com/office/drawing/2014/main" id="{06F44420-B013-4E13-B81F-8971CD8BB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597" y="4812925"/>
            <a:ext cx="406335" cy="40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www.mytrendyphone.it/images/design/design/com/brands/apple/iphone-6.jpg">
            <a:extLst>
              <a:ext uri="{FF2B5EF4-FFF2-40B4-BE49-F238E27FC236}">
                <a16:creationId xmlns:a16="http://schemas.microsoft.com/office/drawing/2014/main" id="{F120F4EE-98DC-4220-B25A-C9A80B07A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198" y="3229563"/>
            <a:ext cx="202336" cy="40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egnaposto contenuto 2">
            <a:extLst>
              <a:ext uri="{FF2B5EF4-FFF2-40B4-BE49-F238E27FC236}">
                <a16:creationId xmlns:a16="http://schemas.microsoft.com/office/drawing/2014/main" id="{CADD29CC-F005-4967-AE98-F06232172EB5}"/>
              </a:ext>
            </a:extLst>
          </p:cNvPr>
          <p:cNvSpPr txBox="1">
            <a:spLocks/>
          </p:cNvSpPr>
          <p:nvPr/>
        </p:nvSpPr>
        <p:spPr>
          <a:xfrm>
            <a:off x="8107073" y="3674474"/>
            <a:ext cx="569382" cy="19833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700" b="1" dirty="0"/>
              <a:t>Camera 1</a:t>
            </a:r>
            <a:endParaRPr lang="en-US" sz="700" dirty="0"/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A8B8C052-CEDF-480D-B1E8-2E922990548D}"/>
              </a:ext>
            </a:extLst>
          </p:cNvPr>
          <p:cNvSpPr txBox="1">
            <a:spLocks/>
          </p:cNvSpPr>
          <p:nvPr/>
        </p:nvSpPr>
        <p:spPr>
          <a:xfrm>
            <a:off x="8089706" y="4437112"/>
            <a:ext cx="569382" cy="19833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700" b="1" dirty="0"/>
              <a:t>Camera 2</a:t>
            </a:r>
            <a:endParaRPr lang="en-US" sz="700" dirty="0"/>
          </a:p>
        </p:txBody>
      </p:sp>
      <p:sp>
        <p:nvSpPr>
          <p:cNvPr id="19" name="Segnaposto contenuto 2">
            <a:extLst>
              <a:ext uri="{FF2B5EF4-FFF2-40B4-BE49-F238E27FC236}">
                <a16:creationId xmlns:a16="http://schemas.microsoft.com/office/drawing/2014/main" id="{7F523A38-B3B2-4B68-935B-AADBA7003CBB}"/>
              </a:ext>
            </a:extLst>
          </p:cNvPr>
          <p:cNvSpPr txBox="1">
            <a:spLocks/>
          </p:cNvSpPr>
          <p:nvPr/>
        </p:nvSpPr>
        <p:spPr>
          <a:xfrm>
            <a:off x="8107073" y="5235008"/>
            <a:ext cx="569382" cy="19833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700" b="1" dirty="0"/>
              <a:t>Camera 3</a:t>
            </a:r>
            <a:endParaRPr lang="en-US" sz="700" dirty="0"/>
          </a:p>
        </p:txBody>
      </p:sp>
      <p:sp>
        <p:nvSpPr>
          <p:cNvPr id="20" name="Segnaposto contenuto 2">
            <a:extLst>
              <a:ext uri="{FF2B5EF4-FFF2-40B4-BE49-F238E27FC236}">
                <a16:creationId xmlns:a16="http://schemas.microsoft.com/office/drawing/2014/main" id="{2CABF962-B0C0-4376-BE52-9B3597EBD1DE}"/>
              </a:ext>
            </a:extLst>
          </p:cNvPr>
          <p:cNvSpPr txBox="1">
            <a:spLocks/>
          </p:cNvSpPr>
          <p:nvPr/>
        </p:nvSpPr>
        <p:spPr>
          <a:xfrm>
            <a:off x="8107074" y="6311547"/>
            <a:ext cx="569382" cy="19833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700" b="1" dirty="0"/>
              <a:t>Camera N</a:t>
            </a:r>
            <a:endParaRPr lang="en-US" sz="700" dirty="0"/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15F6569D-9A97-489E-92CF-714C75B20F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362240"/>
            <a:ext cx="884087" cy="652581"/>
          </a:xfrm>
          <a:prstGeom prst="rect">
            <a:avLst/>
          </a:prstGeom>
          <a:ln>
            <a:noFill/>
          </a:ln>
          <a:effectLst>
            <a:reflection blurRad="12700" endPos="0" dist="5000" dir="5400000" sy="-100000" algn="bl" rotWithShape="0"/>
          </a:effectLst>
          <a:scene3d>
            <a:camera prst="perspectiveHeroicExtremeLeftFacing" fov="7200000">
              <a:rot lat="487347" lon="2067641" rev="0"/>
            </a:camera>
            <a:lightRig rig="threePt" dir="t"/>
          </a:scene3d>
        </p:spPr>
      </p:pic>
      <p:sp>
        <p:nvSpPr>
          <p:cNvPr id="22" name="Segnaposto contenuto 2">
            <a:extLst>
              <a:ext uri="{FF2B5EF4-FFF2-40B4-BE49-F238E27FC236}">
                <a16:creationId xmlns:a16="http://schemas.microsoft.com/office/drawing/2014/main" id="{D411832E-C00D-4294-A792-757B9C135B85}"/>
              </a:ext>
            </a:extLst>
          </p:cNvPr>
          <p:cNvSpPr txBox="1">
            <a:spLocks/>
          </p:cNvSpPr>
          <p:nvPr/>
        </p:nvSpPr>
        <p:spPr>
          <a:xfrm>
            <a:off x="4302465" y="5124946"/>
            <a:ext cx="1423156" cy="30731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200" b="1" dirty="0"/>
              <a:t>Target image</a:t>
            </a:r>
            <a:endParaRPr lang="en-US" sz="1200" dirty="0"/>
          </a:p>
        </p:txBody>
      </p:sp>
      <p:sp>
        <p:nvSpPr>
          <p:cNvPr id="29" name="Segnaposto contenuto 2">
            <a:extLst>
              <a:ext uri="{FF2B5EF4-FFF2-40B4-BE49-F238E27FC236}">
                <a16:creationId xmlns:a16="http://schemas.microsoft.com/office/drawing/2014/main" id="{7AC800FE-D7ED-4F6D-AA0F-0BAB805074C8}"/>
              </a:ext>
            </a:extLst>
          </p:cNvPr>
          <p:cNvSpPr txBox="1">
            <a:spLocks/>
          </p:cNvSpPr>
          <p:nvPr/>
        </p:nvSpPr>
        <p:spPr>
          <a:xfrm>
            <a:off x="8107073" y="5413456"/>
            <a:ext cx="569382" cy="32393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900" b="1" dirty="0"/>
              <a:t>.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sz="900" b="1" dirty="0"/>
              <a:t>.</a:t>
            </a:r>
            <a:endParaRPr lang="en-US" sz="700" b="1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E7421AA-FB99-46DB-8A39-1FED47783431}"/>
              </a:ext>
            </a:extLst>
          </p:cNvPr>
          <p:cNvSpPr txBox="1"/>
          <p:nvPr/>
        </p:nvSpPr>
        <p:spPr>
          <a:xfrm>
            <a:off x="6188375" y="4415808"/>
            <a:ext cx="142717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CNN </a:t>
            </a:r>
          </a:p>
          <a:p>
            <a:pPr algn="ctr"/>
            <a:r>
              <a:rPr lang="it-IT" dirty="0" err="1"/>
              <a:t>Classifier</a:t>
            </a:r>
            <a:endParaRPr lang="it-IT" dirty="0"/>
          </a:p>
        </p:txBody>
      </p:sp>
      <p:sp>
        <p:nvSpPr>
          <p:cNvPr id="37" name="Ovale 36">
            <a:extLst>
              <a:ext uri="{FF2B5EF4-FFF2-40B4-BE49-F238E27FC236}">
                <a16:creationId xmlns:a16="http://schemas.microsoft.com/office/drawing/2014/main" id="{54C33618-397E-4DD4-BE1E-5EAA6E6EE70A}"/>
              </a:ext>
            </a:extLst>
          </p:cNvPr>
          <p:cNvSpPr/>
          <p:nvPr/>
        </p:nvSpPr>
        <p:spPr>
          <a:xfrm>
            <a:off x="8036335" y="3939129"/>
            <a:ext cx="743434" cy="74343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84768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CC8B48E-0278-4B04-8938-6D875AA2D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307901"/>
            <a:ext cx="8568952" cy="4065315"/>
          </a:xfrm>
        </p:spPr>
        <p:txBody>
          <a:bodyPr/>
          <a:lstStyle/>
          <a:p>
            <a:r>
              <a:rPr lang="it-IT" dirty="0" err="1"/>
              <a:t>Identification</a:t>
            </a:r>
            <a:r>
              <a:rPr lang="it-IT" dirty="0"/>
              <a:t> with </a:t>
            </a:r>
            <a:r>
              <a:rPr lang="it-IT" dirty="0" err="1"/>
              <a:t>prior</a:t>
            </a:r>
            <a:r>
              <a:rPr lang="it-IT" dirty="0"/>
              <a:t> information</a:t>
            </a:r>
          </a:p>
          <a:p>
            <a:pPr lvl="1"/>
            <a:r>
              <a:rPr lang="en-US" sz="2400" dirty="0"/>
              <a:t>A deep learning approach for model identification</a:t>
            </a:r>
          </a:p>
          <a:p>
            <a:pPr lvl="2"/>
            <a:r>
              <a:rPr lang="en-US" sz="2000" dirty="0"/>
              <a:t>Application on Iris sensor </a:t>
            </a:r>
            <a:endParaRPr lang="it-IT" sz="2000" dirty="0"/>
          </a:p>
          <a:p>
            <a:pPr lvl="1"/>
            <a:r>
              <a:rPr lang="en-US" sz="2400" b="1" dirty="0"/>
              <a:t>Residual-based local features for model identification</a:t>
            </a:r>
          </a:p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it-IT" sz="2000" dirty="0">
                <a:solidFill>
                  <a:schemeClr val="bg1">
                    <a:lumMod val="75000"/>
                  </a:schemeClr>
                </a:solidFill>
              </a:rPr>
              <a:t>Zero </a:t>
            </a:r>
            <a:r>
              <a:rPr lang="it-IT" sz="2000" dirty="0" err="1">
                <a:solidFill>
                  <a:schemeClr val="bg1">
                    <a:lumMod val="75000"/>
                  </a:schemeClr>
                </a:solidFill>
              </a:rPr>
              <a:t>knowlege</a:t>
            </a:r>
            <a:r>
              <a:rPr lang="it-IT" sz="2000" dirty="0">
                <a:solidFill>
                  <a:schemeClr val="bg1">
                    <a:lumMod val="75000"/>
                  </a:schemeClr>
                </a:solidFill>
              </a:rPr>
              <a:t> source </a:t>
            </a:r>
            <a:r>
              <a:rPr lang="it-IT" sz="2000" dirty="0" err="1">
                <a:solidFill>
                  <a:schemeClr val="bg1">
                    <a:lumMod val="75000"/>
                  </a:schemeClr>
                </a:solidFill>
              </a:rPr>
              <a:t>identification</a:t>
            </a:r>
            <a:endParaRPr lang="it-IT" sz="2000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it-IT" sz="2000" dirty="0" err="1">
                <a:solidFill>
                  <a:schemeClr val="bg1">
                    <a:lumMod val="75000"/>
                  </a:schemeClr>
                </a:solidFill>
              </a:rPr>
              <a:t>Identification</a:t>
            </a:r>
            <a:r>
              <a:rPr lang="it-IT" sz="2000" dirty="0">
                <a:solidFill>
                  <a:schemeClr val="bg1">
                    <a:lumMod val="75000"/>
                  </a:schemeClr>
                </a:solidFill>
              </a:rPr>
              <a:t> on Social Network </a:t>
            </a:r>
            <a:endParaRPr lang="it-IT" sz="600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  <a:spcBef>
                <a:spcPts val="2400"/>
              </a:spcBef>
            </a:pPr>
            <a:r>
              <a:rPr lang="it-IT" sz="2000" dirty="0" err="1">
                <a:solidFill>
                  <a:schemeClr val="bg1">
                    <a:lumMod val="75000"/>
                  </a:schemeClr>
                </a:solidFill>
              </a:rPr>
              <a:t>Counter-forensics</a:t>
            </a:r>
            <a:endParaRPr lang="it-IT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C0D95982-3DB3-4C30-B26B-B8F41512BC19}"/>
              </a:ext>
            </a:extLst>
          </p:cNvPr>
          <p:cNvSpPr txBox="1">
            <a:spLocks/>
          </p:cNvSpPr>
          <p:nvPr/>
        </p:nvSpPr>
        <p:spPr>
          <a:xfrm>
            <a:off x="0" y="515515"/>
            <a:ext cx="91440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Research activities (3)</a:t>
            </a:r>
          </a:p>
        </p:txBody>
      </p:sp>
      <p:sp>
        <p:nvSpPr>
          <p:cNvPr id="24" name="Rectangle 4">
            <a:extLst>
              <a:ext uri="{FF2B5EF4-FFF2-40B4-BE49-F238E27FC236}">
                <a16:creationId xmlns:a16="http://schemas.microsoft.com/office/drawing/2014/main" id="{E8C7BD64-7D3B-4959-88CC-9A78DD1CDE4D}"/>
              </a:ext>
            </a:extLst>
          </p:cNvPr>
          <p:cNvSpPr/>
          <p:nvPr/>
        </p:nvSpPr>
        <p:spPr>
          <a:xfrm>
            <a:off x="5419401" y="4029843"/>
            <a:ext cx="864096" cy="50405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1"/>
                </a:solidFill>
              </a:rPr>
              <a:t>filter</a:t>
            </a:r>
          </a:p>
        </p:txBody>
      </p:sp>
      <p:cxnSp>
        <p:nvCxnSpPr>
          <p:cNvPr id="25" name="Straight Arrow Connector 6">
            <a:extLst>
              <a:ext uri="{FF2B5EF4-FFF2-40B4-BE49-F238E27FC236}">
                <a16:creationId xmlns:a16="http://schemas.microsoft.com/office/drawing/2014/main" id="{B9EA9FA8-19CA-4AB7-87C0-3B49537E6A4A}"/>
              </a:ext>
            </a:extLst>
          </p:cNvPr>
          <p:cNvCxnSpPr>
            <a:endCxn id="24" idx="1"/>
          </p:cNvCxnSpPr>
          <p:nvPr/>
        </p:nvCxnSpPr>
        <p:spPr>
          <a:xfrm>
            <a:off x="4411289" y="4281871"/>
            <a:ext cx="100811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10">
            <a:extLst>
              <a:ext uri="{FF2B5EF4-FFF2-40B4-BE49-F238E27FC236}">
                <a16:creationId xmlns:a16="http://schemas.microsoft.com/office/drawing/2014/main" id="{37720550-36DF-404B-92C0-BCF3D394C1A6}"/>
              </a:ext>
            </a:extLst>
          </p:cNvPr>
          <p:cNvSpPr/>
          <p:nvPr/>
        </p:nvSpPr>
        <p:spPr>
          <a:xfrm>
            <a:off x="7291609" y="4029843"/>
            <a:ext cx="864096" cy="50405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1"/>
                </a:solidFill>
              </a:rPr>
              <a:t>Feature extraction</a:t>
            </a:r>
          </a:p>
        </p:txBody>
      </p:sp>
      <p:cxnSp>
        <p:nvCxnSpPr>
          <p:cNvPr id="27" name="Straight Arrow Connector 11">
            <a:extLst>
              <a:ext uri="{FF2B5EF4-FFF2-40B4-BE49-F238E27FC236}">
                <a16:creationId xmlns:a16="http://schemas.microsoft.com/office/drawing/2014/main" id="{63B3E0FB-5BC4-4FD9-8BDE-10BA2A389C2B}"/>
              </a:ext>
            </a:extLst>
          </p:cNvPr>
          <p:cNvCxnSpPr>
            <a:endCxn id="26" idx="1"/>
          </p:cNvCxnSpPr>
          <p:nvPr/>
        </p:nvCxnSpPr>
        <p:spPr>
          <a:xfrm>
            <a:off x="6283497" y="4281871"/>
            <a:ext cx="100811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12">
            <a:extLst>
              <a:ext uri="{FF2B5EF4-FFF2-40B4-BE49-F238E27FC236}">
                <a16:creationId xmlns:a16="http://schemas.microsoft.com/office/drawing/2014/main" id="{38EC8704-E2D9-4D15-96DC-D06905FB0CA1}"/>
              </a:ext>
            </a:extLst>
          </p:cNvPr>
          <p:cNvSpPr/>
          <p:nvPr/>
        </p:nvSpPr>
        <p:spPr>
          <a:xfrm>
            <a:off x="7291609" y="5247202"/>
            <a:ext cx="864096" cy="50405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1"/>
                </a:solidFill>
              </a:rPr>
              <a:t>histogram</a:t>
            </a:r>
          </a:p>
        </p:txBody>
      </p:sp>
      <p:cxnSp>
        <p:nvCxnSpPr>
          <p:cNvPr id="30" name="Straight Arrow Connector 13">
            <a:extLst>
              <a:ext uri="{FF2B5EF4-FFF2-40B4-BE49-F238E27FC236}">
                <a16:creationId xmlns:a16="http://schemas.microsoft.com/office/drawing/2014/main" id="{AD11EFF6-E430-4ACA-B2B8-7059A59F726B}"/>
              </a:ext>
            </a:extLst>
          </p:cNvPr>
          <p:cNvCxnSpPr>
            <a:endCxn id="28" idx="1"/>
          </p:cNvCxnSpPr>
          <p:nvPr/>
        </p:nvCxnSpPr>
        <p:spPr>
          <a:xfrm>
            <a:off x="6283497" y="5499230"/>
            <a:ext cx="100811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14">
            <a:extLst>
              <a:ext uri="{FF2B5EF4-FFF2-40B4-BE49-F238E27FC236}">
                <a16:creationId xmlns:a16="http://schemas.microsoft.com/office/drawing/2014/main" id="{7D162E49-53CE-4B56-A989-5B58039FE2A8}"/>
              </a:ext>
            </a:extLst>
          </p:cNvPr>
          <p:cNvSpPr/>
          <p:nvPr/>
        </p:nvSpPr>
        <p:spPr>
          <a:xfrm>
            <a:off x="5420313" y="5250718"/>
            <a:ext cx="864096" cy="50405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1"/>
                </a:solidFill>
              </a:rPr>
              <a:t>classifier</a:t>
            </a:r>
          </a:p>
        </p:txBody>
      </p:sp>
      <p:cxnSp>
        <p:nvCxnSpPr>
          <p:cNvPr id="33" name="Straight Arrow Connector 15">
            <a:extLst>
              <a:ext uri="{FF2B5EF4-FFF2-40B4-BE49-F238E27FC236}">
                <a16:creationId xmlns:a16="http://schemas.microsoft.com/office/drawing/2014/main" id="{60CE61A3-3471-4A57-9DEE-336AF3EB5A1E}"/>
              </a:ext>
            </a:extLst>
          </p:cNvPr>
          <p:cNvCxnSpPr>
            <a:cxnSpLocks/>
          </p:cNvCxnSpPr>
          <p:nvPr/>
        </p:nvCxnSpPr>
        <p:spPr>
          <a:xfrm flipH="1" flipV="1">
            <a:off x="4760966" y="5247202"/>
            <a:ext cx="658435" cy="2520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16">
            <a:extLst>
              <a:ext uri="{FF2B5EF4-FFF2-40B4-BE49-F238E27FC236}">
                <a16:creationId xmlns:a16="http://schemas.microsoft.com/office/drawing/2014/main" id="{6940F313-3BBB-4924-8CE6-E6990DF06AE2}"/>
              </a:ext>
            </a:extLst>
          </p:cNvPr>
          <p:cNvCxnSpPr>
            <a:cxnSpLocks/>
            <a:endCxn id="28" idx="0"/>
          </p:cNvCxnSpPr>
          <p:nvPr/>
        </p:nvCxnSpPr>
        <p:spPr>
          <a:xfrm>
            <a:off x="7723656" y="4533899"/>
            <a:ext cx="1" cy="71330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">
            <a:extLst>
              <a:ext uri="{FF2B5EF4-FFF2-40B4-BE49-F238E27FC236}">
                <a16:creationId xmlns:a16="http://schemas.microsoft.com/office/drawing/2014/main" id="{547A6946-8BCC-4B4E-B23A-70EB6F1A5C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989" y="4828150"/>
            <a:ext cx="671660" cy="492215"/>
          </a:xfrm>
          <a:prstGeom prst="rect">
            <a:avLst/>
          </a:prstGeom>
        </p:spPr>
      </p:pic>
      <p:pic>
        <p:nvPicPr>
          <p:cNvPr id="38" name="Picture 44">
            <a:extLst>
              <a:ext uri="{FF2B5EF4-FFF2-40B4-BE49-F238E27FC236}">
                <a16:creationId xmlns:a16="http://schemas.microsoft.com/office/drawing/2014/main" id="{5F0954ED-CDC4-4C19-98B7-33BB4699E9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871" y="3507535"/>
            <a:ext cx="576581" cy="576581"/>
          </a:xfrm>
          <a:prstGeom prst="rect">
            <a:avLst/>
          </a:prstGeom>
        </p:spPr>
      </p:pic>
      <p:pic>
        <p:nvPicPr>
          <p:cNvPr id="39" name="Picture 45">
            <a:extLst>
              <a:ext uri="{FF2B5EF4-FFF2-40B4-BE49-F238E27FC236}">
                <a16:creationId xmlns:a16="http://schemas.microsoft.com/office/drawing/2014/main" id="{32712D95-2C78-4CA7-A038-9BDE1450ED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529" y="3516143"/>
            <a:ext cx="576581" cy="576581"/>
          </a:xfrm>
          <a:prstGeom prst="rect">
            <a:avLst/>
          </a:prstGeom>
        </p:spPr>
      </p:pic>
      <p:pic>
        <p:nvPicPr>
          <p:cNvPr id="40" name="Picture 46">
            <a:extLst>
              <a:ext uri="{FF2B5EF4-FFF2-40B4-BE49-F238E27FC236}">
                <a16:creationId xmlns:a16="http://schemas.microsoft.com/office/drawing/2014/main" id="{1875830D-3811-48E7-AC65-47B5ECD2AD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013" y="4603385"/>
            <a:ext cx="574329" cy="574329"/>
          </a:xfrm>
          <a:prstGeom prst="rect">
            <a:avLst/>
          </a:prstGeom>
        </p:spPr>
      </p:pic>
      <p:sp>
        <p:nvSpPr>
          <p:cNvPr id="41" name="TextBox 47">
            <a:extLst>
              <a:ext uri="{FF2B5EF4-FFF2-40B4-BE49-F238E27FC236}">
                <a16:creationId xmlns:a16="http://schemas.microsoft.com/office/drawing/2014/main" id="{AE7D9AF4-224A-4154-801B-FBE6ED3874DC}"/>
              </a:ext>
            </a:extLst>
          </p:cNvPr>
          <p:cNvSpPr txBox="1"/>
          <p:nvPr/>
        </p:nvSpPr>
        <p:spPr>
          <a:xfrm>
            <a:off x="3809166" y="5020725"/>
            <a:ext cx="10010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/>
              <a:t>Canon Ixus 70</a:t>
            </a:r>
          </a:p>
          <a:p>
            <a:r>
              <a:rPr lang="it-IT" sz="800" dirty="0">
                <a:solidFill>
                  <a:srgbClr val="FF0000"/>
                </a:solidFill>
              </a:rPr>
              <a:t>Nikon Coolpix S710</a:t>
            </a:r>
          </a:p>
          <a:p>
            <a:r>
              <a:rPr lang="it-IT" sz="800" dirty="0"/>
              <a:t>Nikon D200</a:t>
            </a:r>
          </a:p>
          <a:p>
            <a:r>
              <a:rPr lang="it-IT" sz="800" dirty="0"/>
              <a:t>...</a:t>
            </a:r>
          </a:p>
          <a:p>
            <a:r>
              <a:rPr lang="it-IT" sz="800" dirty="0"/>
              <a:t>...</a:t>
            </a:r>
          </a:p>
          <a:p>
            <a:r>
              <a:rPr lang="it-IT" sz="800" dirty="0"/>
              <a:t>Samsung NV15</a:t>
            </a:r>
            <a:endParaRPr lang="it-IT" sz="1000" dirty="0"/>
          </a:p>
        </p:txBody>
      </p:sp>
    </p:spTree>
    <p:extLst>
      <p:ext uri="{BB962C8B-B14F-4D97-AF65-F5344CB8AC3E}">
        <p14:creationId xmlns:p14="http://schemas.microsoft.com/office/powerpoint/2010/main" val="2402310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CC8B48E-0278-4B04-8938-6D875AA2D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307901"/>
            <a:ext cx="8568952" cy="4065315"/>
          </a:xfrm>
        </p:spPr>
        <p:txBody>
          <a:bodyPr/>
          <a:lstStyle/>
          <a:p>
            <a:r>
              <a:rPr lang="it-IT" sz="2000" dirty="0" err="1">
                <a:solidFill>
                  <a:schemeClr val="bg1">
                    <a:lumMod val="75000"/>
                  </a:schemeClr>
                </a:solidFill>
              </a:rPr>
              <a:t>Identification</a:t>
            </a:r>
            <a:r>
              <a:rPr lang="it-IT" sz="2000" dirty="0">
                <a:solidFill>
                  <a:schemeClr val="bg1">
                    <a:lumMod val="75000"/>
                  </a:schemeClr>
                </a:solidFill>
              </a:rPr>
              <a:t> with </a:t>
            </a:r>
            <a:r>
              <a:rPr lang="it-IT" sz="2000" dirty="0" err="1">
                <a:solidFill>
                  <a:schemeClr val="bg1">
                    <a:lumMod val="75000"/>
                  </a:schemeClr>
                </a:solidFill>
              </a:rPr>
              <a:t>prior</a:t>
            </a:r>
            <a:r>
              <a:rPr lang="it-IT" sz="2000" dirty="0">
                <a:solidFill>
                  <a:schemeClr val="bg1">
                    <a:lumMod val="75000"/>
                  </a:schemeClr>
                </a:solidFill>
              </a:rPr>
              <a:t> information</a:t>
            </a:r>
          </a:p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it-IT" dirty="0"/>
              <a:t>Zero </a:t>
            </a:r>
            <a:r>
              <a:rPr lang="it-IT" dirty="0" err="1"/>
              <a:t>knowlege</a:t>
            </a:r>
            <a:r>
              <a:rPr lang="it-IT" dirty="0"/>
              <a:t> source </a:t>
            </a:r>
            <a:r>
              <a:rPr lang="it-IT" dirty="0" err="1"/>
              <a:t>identification</a:t>
            </a:r>
            <a:endParaRPr lang="it-IT" dirty="0"/>
          </a:p>
          <a:p>
            <a:pPr lvl="1"/>
            <a:r>
              <a:rPr lang="en-US" sz="2400" b="1" dirty="0"/>
              <a:t>PRNU-based Image Clustering</a:t>
            </a:r>
            <a:endParaRPr lang="en-US" sz="2000" b="1" dirty="0"/>
          </a:p>
          <a:p>
            <a:pPr lvl="1"/>
            <a:r>
              <a:rPr lang="en-US" sz="2400" dirty="0">
                <a:ea typeface="Times New Roman" pitchFamily="18" charset="0"/>
                <a:cs typeface="Arial" pitchFamily="34" charset="0"/>
              </a:rPr>
              <a:t>PRNU-based Forgery Localization</a:t>
            </a:r>
            <a:endParaRPr lang="it-IT" dirty="0"/>
          </a:p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it-IT" sz="2000" dirty="0" err="1">
                <a:solidFill>
                  <a:schemeClr val="bg1">
                    <a:lumMod val="75000"/>
                  </a:schemeClr>
                </a:solidFill>
              </a:rPr>
              <a:t>Identification</a:t>
            </a:r>
            <a:r>
              <a:rPr lang="it-IT" sz="2000" dirty="0">
                <a:solidFill>
                  <a:schemeClr val="bg1">
                    <a:lumMod val="75000"/>
                  </a:schemeClr>
                </a:solidFill>
              </a:rPr>
              <a:t> on Social Network </a:t>
            </a:r>
            <a:endParaRPr lang="it-IT" sz="600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  <a:spcBef>
                <a:spcPts val="2400"/>
              </a:spcBef>
            </a:pPr>
            <a:r>
              <a:rPr lang="it-IT" sz="2000" dirty="0" err="1">
                <a:solidFill>
                  <a:schemeClr val="bg1">
                    <a:lumMod val="75000"/>
                  </a:schemeClr>
                </a:solidFill>
              </a:rPr>
              <a:t>Counter-forensics</a:t>
            </a:r>
            <a:endParaRPr lang="it-IT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C0D95982-3DB3-4C30-B26B-B8F41512BC19}"/>
              </a:ext>
            </a:extLst>
          </p:cNvPr>
          <p:cNvSpPr txBox="1">
            <a:spLocks/>
          </p:cNvSpPr>
          <p:nvPr/>
        </p:nvSpPr>
        <p:spPr>
          <a:xfrm>
            <a:off x="0" y="515515"/>
            <a:ext cx="91440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Research activities (4)</a:t>
            </a:r>
          </a:p>
        </p:txBody>
      </p:sp>
      <p:sp>
        <p:nvSpPr>
          <p:cNvPr id="23" name="Rettangolo arrotondato 16">
            <a:extLst>
              <a:ext uri="{FF2B5EF4-FFF2-40B4-BE49-F238E27FC236}">
                <a16:creationId xmlns:a16="http://schemas.microsoft.com/office/drawing/2014/main" id="{003E24AC-964A-4FB4-93E8-357A72925615}"/>
              </a:ext>
            </a:extLst>
          </p:cNvPr>
          <p:cNvSpPr/>
          <p:nvPr/>
        </p:nvSpPr>
        <p:spPr>
          <a:xfrm>
            <a:off x="3707904" y="4293096"/>
            <a:ext cx="5148064" cy="1679974"/>
          </a:xfrm>
          <a:prstGeom prst="roundRect">
            <a:avLst>
              <a:gd name="adj" fmla="val 9715"/>
            </a:avLst>
          </a:prstGeom>
          <a:noFill/>
          <a:ln w="317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5105F3F8-BDB0-4ACB-BDF6-650EF8CD224B}"/>
              </a:ext>
            </a:extLst>
          </p:cNvPr>
          <p:cNvSpPr txBox="1"/>
          <p:nvPr/>
        </p:nvSpPr>
        <p:spPr>
          <a:xfrm>
            <a:off x="3781616" y="5480047"/>
            <a:ext cx="11244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i="1"/>
              <a:t>Image </a:t>
            </a:r>
            <a:r>
              <a:rPr lang="it-IT" sz="1200" b="1" i="1" err="1"/>
              <a:t>Dataset</a:t>
            </a:r>
            <a:endParaRPr lang="it-IT" sz="1400" b="1" i="1">
              <a:latin typeface="Lucida Calligraphy" panose="03010101010101010101" pitchFamily="66" charset="0"/>
            </a:endParaRPr>
          </a:p>
        </p:txBody>
      </p:sp>
      <p:grpSp>
        <p:nvGrpSpPr>
          <p:cNvPr id="28" name="Gruppo 141">
            <a:extLst>
              <a:ext uri="{FF2B5EF4-FFF2-40B4-BE49-F238E27FC236}">
                <a16:creationId xmlns:a16="http://schemas.microsoft.com/office/drawing/2014/main" id="{F161FAD6-C4DD-4D67-90B4-7662AB3E0C8F}"/>
              </a:ext>
            </a:extLst>
          </p:cNvPr>
          <p:cNvGrpSpPr/>
          <p:nvPr/>
        </p:nvGrpSpPr>
        <p:grpSpPr>
          <a:xfrm>
            <a:off x="3886365" y="4537967"/>
            <a:ext cx="899299" cy="951767"/>
            <a:chOff x="2520770" y="24799829"/>
            <a:chExt cx="2692637" cy="2849735"/>
          </a:xfrm>
        </p:grpSpPr>
        <p:grpSp>
          <p:nvGrpSpPr>
            <p:cNvPr id="30" name="Gruppo 142">
              <a:extLst>
                <a:ext uri="{FF2B5EF4-FFF2-40B4-BE49-F238E27FC236}">
                  <a16:creationId xmlns:a16="http://schemas.microsoft.com/office/drawing/2014/main" id="{0C0010F6-48CA-4FAF-9A12-EC4545417FF9}"/>
                </a:ext>
              </a:extLst>
            </p:cNvPr>
            <p:cNvGrpSpPr/>
            <p:nvPr/>
          </p:nvGrpSpPr>
          <p:grpSpPr>
            <a:xfrm>
              <a:off x="2660005" y="25159616"/>
              <a:ext cx="2253101" cy="2199923"/>
              <a:chOff x="2660005" y="25159616"/>
              <a:chExt cx="2253101" cy="2199923"/>
            </a:xfrm>
          </p:grpSpPr>
          <p:pic>
            <p:nvPicPr>
              <p:cNvPr id="33" name="Immagine 32">
                <a:extLst>
                  <a:ext uri="{FF2B5EF4-FFF2-40B4-BE49-F238E27FC236}">
                    <a16:creationId xmlns:a16="http://schemas.microsoft.com/office/drawing/2014/main" id="{2F039A18-CBCA-4D36-B283-45EEBA1B1F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384648" y="26744055"/>
                <a:ext cx="443985" cy="30450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" name="Immagine 33">
                <a:extLst>
                  <a:ext uri="{FF2B5EF4-FFF2-40B4-BE49-F238E27FC236}">
                    <a16:creationId xmlns:a16="http://schemas.microsoft.com/office/drawing/2014/main" id="{D341EC8F-45AE-414C-B570-0966B5E874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494127" y="26112137"/>
                <a:ext cx="405013" cy="30450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6" name="Immagine 35">
                <a:extLst>
                  <a:ext uri="{FF2B5EF4-FFF2-40B4-BE49-F238E27FC236}">
                    <a16:creationId xmlns:a16="http://schemas.microsoft.com/office/drawing/2014/main" id="{B35427BB-DA35-4D8A-9808-926234A48B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953158" y="25159616"/>
                <a:ext cx="493855" cy="37129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8" name="Immagine 37">
                <a:extLst>
                  <a:ext uri="{FF2B5EF4-FFF2-40B4-BE49-F238E27FC236}">
                    <a16:creationId xmlns:a16="http://schemas.microsoft.com/office/drawing/2014/main" id="{ACB9620C-3B7D-4C18-8711-AE372382AA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504542" y="26154510"/>
                <a:ext cx="408564" cy="30717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9" name="Immagine 38">
                <a:extLst>
                  <a:ext uri="{FF2B5EF4-FFF2-40B4-BE49-F238E27FC236}">
                    <a16:creationId xmlns:a16="http://schemas.microsoft.com/office/drawing/2014/main" id="{145CBDC3-ADBA-43A6-BA3B-CCC3214D50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016163" y="25908903"/>
                <a:ext cx="415097" cy="31132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0" name="Picture 3" descr="C:\Users\Francesco\Google Drive\Presentazione Vismac\Images\11-golden-gate-bridge.jpg">
                <a:extLst>
                  <a:ext uri="{FF2B5EF4-FFF2-40B4-BE49-F238E27FC236}">
                    <a16:creationId xmlns:a16="http://schemas.microsoft.com/office/drawing/2014/main" id="{B720927B-F827-4F45-80E9-2802FF7BC5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 flipH="1">
                <a:off x="3097600" y="25311366"/>
                <a:ext cx="493023" cy="327189"/>
              </a:xfrm>
              <a:prstGeom prst="rect">
                <a:avLst/>
              </a:prstGeom>
              <a:noFill/>
            </p:spPr>
          </p:pic>
          <p:pic>
            <p:nvPicPr>
              <p:cNvPr id="41" name="Immagine 40">
                <a:extLst>
                  <a:ext uri="{FF2B5EF4-FFF2-40B4-BE49-F238E27FC236}">
                    <a16:creationId xmlns:a16="http://schemas.microsoft.com/office/drawing/2014/main" id="{D3341DDE-B399-4CD1-AFA7-9422C7A351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 flipH="1">
                <a:off x="3635565" y="25523034"/>
                <a:ext cx="442320" cy="330093"/>
              </a:xfrm>
              <a:prstGeom prst="rect">
                <a:avLst/>
              </a:prstGeom>
            </p:spPr>
          </p:pic>
          <p:pic>
            <p:nvPicPr>
              <p:cNvPr id="42" name="Immagine 41">
                <a:extLst>
                  <a:ext uri="{FF2B5EF4-FFF2-40B4-BE49-F238E27FC236}">
                    <a16:creationId xmlns:a16="http://schemas.microsoft.com/office/drawing/2014/main" id="{8049A351-96B2-4692-8EDB-20FD10E5B5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4256" y="25727613"/>
                <a:ext cx="443973" cy="30450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3" name="Immagine 42">
                <a:extLst>
                  <a:ext uri="{FF2B5EF4-FFF2-40B4-BE49-F238E27FC236}">
                    <a16:creationId xmlns:a16="http://schemas.microsoft.com/office/drawing/2014/main" id="{8E7B6002-CD42-4691-A086-39EF2DEEE7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67181" y="25551024"/>
                <a:ext cx="405013" cy="30450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4" name="Immagine 43">
                <a:extLst>
                  <a:ext uri="{FF2B5EF4-FFF2-40B4-BE49-F238E27FC236}">
                    <a16:creationId xmlns:a16="http://schemas.microsoft.com/office/drawing/2014/main" id="{1176DC85-53C6-4103-98A2-8A2118FFAB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0005" y="26074623"/>
                <a:ext cx="493849" cy="37129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5" name="Immagine 44">
                <a:extLst>
                  <a:ext uri="{FF2B5EF4-FFF2-40B4-BE49-F238E27FC236}">
                    <a16:creationId xmlns:a16="http://schemas.microsoft.com/office/drawing/2014/main" id="{A7554E10-0B51-46AE-850F-29E8047DFF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54418" y="26767841"/>
                <a:ext cx="408564" cy="30717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6" name="Immagine 45">
                <a:extLst>
                  <a:ext uri="{FF2B5EF4-FFF2-40B4-BE49-F238E27FC236}">
                    <a16:creationId xmlns:a16="http://schemas.microsoft.com/office/drawing/2014/main" id="{63831BD1-4DF4-4468-8762-957A92847F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54601" y="26462782"/>
                <a:ext cx="415085" cy="31132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7" name="Picture 3" descr="C:\Users\Francesco\Google Drive\Presentazione Vismac\Images\11-golden-gate-bridge.jpg">
                <a:extLst>
                  <a:ext uri="{FF2B5EF4-FFF2-40B4-BE49-F238E27FC236}">
                    <a16:creationId xmlns:a16="http://schemas.microsoft.com/office/drawing/2014/main" id="{FFB9C97D-471D-43DC-A4C3-818F5B52B2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906563" y="27032350"/>
                <a:ext cx="493017" cy="327189"/>
              </a:xfrm>
              <a:prstGeom prst="rect">
                <a:avLst/>
              </a:prstGeom>
              <a:noFill/>
            </p:spPr>
          </p:pic>
          <p:pic>
            <p:nvPicPr>
              <p:cNvPr id="48" name="Immagine 47">
                <a:extLst>
                  <a:ext uri="{FF2B5EF4-FFF2-40B4-BE49-F238E27FC236}">
                    <a16:creationId xmlns:a16="http://schemas.microsoft.com/office/drawing/2014/main" id="{8CF4A70E-60EF-4E36-A832-1B8AD50ED8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3855731" y="26433840"/>
                <a:ext cx="442320" cy="330093"/>
              </a:xfrm>
              <a:prstGeom prst="rect">
                <a:avLst/>
              </a:prstGeom>
            </p:spPr>
          </p:pic>
        </p:grpSp>
        <p:sp>
          <p:nvSpPr>
            <p:cNvPr id="32" name="Ovale 31">
              <a:extLst>
                <a:ext uri="{FF2B5EF4-FFF2-40B4-BE49-F238E27FC236}">
                  <a16:creationId xmlns:a16="http://schemas.microsoft.com/office/drawing/2014/main" id="{5F097DA1-C083-4EDA-9D2E-7B752D382A4F}"/>
                </a:ext>
              </a:extLst>
            </p:cNvPr>
            <p:cNvSpPr/>
            <p:nvPr/>
          </p:nvSpPr>
          <p:spPr>
            <a:xfrm rot="5715253">
              <a:off x="2442221" y="24878378"/>
              <a:ext cx="2849735" cy="2692637"/>
            </a:xfrm>
            <a:prstGeom prst="ellipse">
              <a:avLst/>
            </a:prstGeom>
            <a:noFill/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49" name="Right Arrow 83">
            <a:extLst>
              <a:ext uri="{FF2B5EF4-FFF2-40B4-BE49-F238E27FC236}">
                <a16:creationId xmlns:a16="http://schemas.microsoft.com/office/drawing/2014/main" id="{FD41B84C-C4F4-4F37-BB3C-46444296FF3C}"/>
              </a:ext>
            </a:extLst>
          </p:cNvPr>
          <p:cNvSpPr/>
          <p:nvPr/>
        </p:nvSpPr>
        <p:spPr>
          <a:xfrm>
            <a:off x="4795710" y="4947340"/>
            <a:ext cx="280346" cy="1662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50" name="Gruppo 196">
            <a:extLst>
              <a:ext uri="{FF2B5EF4-FFF2-40B4-BE49-F238E27FC236}">
                <a16:creationId xmlns:a16="http://schemas.microsoft.com/office/drawing/2014/main" id="{C046316C-0F38-421A-ADD9-0A471EF79D87}"/>
              </a:ext>
            </a:extLst>
          </p:cNvPr>
          <p:cNvGrpSpPr/>
          <p:nvPr/>
        </p:nvGrpSpPr>
        <p:grpSpPr>
          <a:xfrm>
            <a:off x="7381796" y="4553904"/>
            <a:ext cx="1173773" cy="971828"/>
            <a:chOff x="24803008" y="25098044"/>
            <a:chExt cx="2557980" cy="2117885"/>
          </a:xfrm>
        </p:grpSpPr>
        <p:sp>
          <p:nvSpPr>
            <p:cNvPr id="51" name="Freeform 6">
              <a:extLst>
                <a:ext uri="{FF2B5EF4-FFF2-40B4-BE49-F238E27FC236}">
                  <a16:creationId xmlns:a16="http://schemas.microsoft.com/office/drawing/2014/main" id="{4C39654D-5601-4446-9D26-C2024469B5E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344759" y="25180889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7"/>
                    <a:pt x="59" y="266"/>
                    <a:pt x="133" y="266"/>
                  </a:cubicBezTo>
                  <a:cubicBezTo>
                    <a:pt x="206" y="266"/>
                    <a:pt x="266" y="207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52" name="Freeform 8">
              <a:extLst>
                <a:ext uri="{FF2B5EF4-FFF2-40B4-BE49-F238E27FC236}">
                  <a16:creationId xmlns:a16="http://schemas.microsoft.com/office/drawing/2014/main" id="{B9C9A54D-F53B-41FA-A779-ED789623C1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616228" y="25180889"/>
              <a:ext cx="187325" cy="188913"/>
            </a:xfrm>
            <a:custGeom>
              <a:avLst/>
              <a:gdLst/>
              <a:ahLst/>
              <a:cxnLst>
                <a:cxn ang="0">
                  <a:pos x="265" y="133"/>
                </a:cxn>
                <a:cxn ang="0">
                  <a:pos x="265" y="133"/>
                </a:cxn>
                <a:cxn ang="0">
                  <a:pos x="132" y="0"/>
                </a:cxn>
                <a:cxn ang="0">
                  <a:pos x="0" y="133"/>
                </a:cxn>
                <a:cxn ang="0">
                  <a:pos x="132" y="265"/>
                </a:cxn>
                <a:cxn ang="0">
                  <a:pos x="265" y="133"/>
                </a:cxn>
                <a:cxn ang="0">
                  <a:pos x="265" y="133"/>
                </a:cxn>
                <a:cxn ang="0">
                  <a:pos x="132" y="133"/>
                </a:cxn>
                <a:cxn ang="0">
                  <a:pos x="132" y="133"/>
                </a:cxn>
              </a:cxnLst>
              <a:rect l="0" t="0" r="r" b="b"/>
              <a:pathLst>
                <a:path w="265" h="265">
                  <a:moveTo>
                    <a:pt x="265" y="133"/>
                  </a:moveTo>
                  <a:lnTo>
                    <a:pt x="265" y="133"/>
                  </a:lnTo>
                  <a:cubicBezTo>
                    <a:pt x="265" y="59"/>
                    <a:pt x="206" y="0"/>
                    <a:pt x="132" y="0"/>
                  </a:cubicBezTo>
                  <a:cubicBezTo>
                    <a:pt x="59" y="0"/>
                    <a:pt x="0" y="59"/>
                    <a:pt x="0" y="133"/>
                  </a:cubicBezTo>
                  <a:cubicBezTo>
                    <a:pt x="0" y="206"/>
                    <a:pt x="59" y="265"/>
                    <a:pt x="132" y="265"/>
                  </a:cubicBezTo>
                  <a:cubicBezTo>
                    <a:pt x="206" y="265"/>
                    <a:pt x="265" y="206"/>
                    <a:pt x="265" y="133"/>
                  </a:cubicBezTo>
                  <a:lnTo>
                    <a:pt x="265" y="133"/>
                  </a:lnTo>
                  <a:close/>
                  <a:moveTo>
                    <a:pt x="132" y="133"/>
                  </a:moveTo>
                  <a:lnTo>
                    <a:pt x="132" y="13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53" name="Freeform 14">
              <a:extLst>
                <a:ext uri="{FF2B5EF4-FFF2-40B4-BE49-F238E27FC236}">
                  <a16:creationId xmlns:a16="http://schemas.microsoft.com/office/drawing/2014/main" id="{CEF6AA9D-24F6-4174-A81A-0B5CBECA81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473352" y="25466641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54" name="Freeform 16">
              <a:extLst>
                <a:ext uri="{FF2B5EF4-FFF2-40B4-BE49-F238E27FC236}">
                  <a16:creationId xmlns:a16="http://schemas.microsoft.com/office/drawing/2014/main" id="{3FA3CD82-8DD0-4DE2-A6BE-B1E9D79B12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401909" y="26109575"/>
              <a:ext cx="187325" cy="188913"/>
            </a:xfrm>
            <a:custGeom>
              <a:avLst/>
              <a:gdLst/>
              <a:ahLst/>
              <a:cxnLst>
                <a:cxn ang="0">
                  <a:pos x="265" y="133"/>
                </a:cxn>
                <a:cxn ang="0">
                  <a:pos x="265" y="133"/>
                </a:cxn>
                <a:cxn ang="0">
                  <a:pos x="132" y="0"/>
                </a:cxn>
                <a:cxn ang="0">
                  <a:pos x="0" y="133"/>
                </a:cxn>
                <a:cxn ang="0">
                  <a:pos x="132" y="266"/>
                </a:cxn>
                <a:cxn ang="0">
                  <a:pos x="265" y="133"/>
                </a:cxn>
                <a:cxn ang="0">
                  <a:pos x="265" y="133"/>
                </a:cxn>
                <a:cxn ang="0">
                  <a:pos x="132" y="133"/>
                </a:cxn>
                <a:cxn ang="0">
                  <a:pos x="132" y="133"/>
                </a:cxn>
              </a:cxnLst>
              <a:rect l="0" t="0" r="r" b="b"/>
              <a:pathLst>
                <a:path w="265" h="266">
                  <a:moveTo>
                    <a:pt x="265" y="133"/>
                  </a:moveTo>
                  <a:lnTo>
                    <a:pt x="265" y="133"/>
                  </a:lnTo>
                  <a:cubicBezTo>
                    <a:pt x="265" y="60"/>
                    <a:pt x="206" y="0"/>
                    <a:pt x="132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7"/>
                    <a:pt x="59" y="266"/>
                    <a:pt x="132" y="266"/>
                  </a:cubicBezTo>
                  <a:cubicBezTo>
                    <a:pt x="206" y="266"/>
                    <a:pt x="265" y="207"/>
                    <a:pt x="265" y="133"/>
                  </a:cubicBezTo>
                  <a:lnTo>
                    <a:pt x="265" y="133"/>
                  </a:lnTo>
                  <a:close/>
                  <a:moveTo>
                    <a:pt x="132" y="133"/>
                  </a:moveTo>
                  <a:lnTo>
                    <a:pt x="132" y="133"/>
                  </a:lnTo>
                  <a:close/>
                </a:path>
              </a:pathLst>
            </a:custGeom>
            <a:solidFill>
              <a:srgbClr val="FF33CC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55" name="Freeform 6">
              <a:extLst>
                <a:ext uri="{FF2B5EF4-FFF2-40B4-BE49-F238E27FC236}">
                  <a16:creationId xmlns:a16="http://schemas.microsoft.com/office/drawing/2014/main" id="{D7B366CF-165A-46F3-9F35-B2A4FA842E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473352" y="26395335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7"/>
                    <a:pt x="59" y="266"/>
                    <a:pt x="133" y="266"/>
                  </a:cubicBezTo>
                  <a:cubicBezTo>
                    <a:pt x="206" y="266"/>
                    <a:pt x="266" y="207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rgbClr val="FF33CC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56" name="Freeform 14">
              <a:extLst>
                <a:ext uri="{FF2B5EF4-FFF2-40B4-BE49-F238E27FC236}">
                  <a16:creationId xmlns:a16="http://schemas.microsoft.com/office/drawing/2014/main" id="{1A0B4F4F-DEDD-47BC-B82C-B938657212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687666" y="26538211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rgbClr val="FF33CC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57" name="Freeform 6">
              <a:extLst>
                <a:ext uri="{FF2B5EF4-FFF2-40B4-BE49-F238E27FC236}">
                  <a16:creationId xmlns:a16="http://schemas.microsoft.com/office/drawing/2014/main" id="{C73B5342-F03F-4584-9D5A-E4E6B1ECE7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687666" y="26277860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7"/>
                    <a:pt x="59" y="266"/>
                    <a:pt x="133" y="266"/>
                  </a:cubicBezTo>
                  <a:cubicBezTo>
                    <a:pt x="206" y="266"/>
                    <a:pt x="266" y="207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rgbClr val="FF33CC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58" name="Freeform 12">
              <a:extLst>
                <a:ext uri="{FF2B5EF4-FFF2-40B4-BE49-F238E27FC236}">
                  <a16:creationId xmlns:a16="http://schemas.microsoft.com/office/drawing/2014/main" id="{E56F79E8-3A69-4FAC-9D83-DBDDC0B988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230280" y="26376045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59" name="Freeform 12">
              <a:extLst>
                <a:ext uri="{FF2B5EF4-FFF2-40B4-BE49-F238E27FC236}">
                  <a16:creationId xmlns:a16="http://schemas.microsoft.com/office/drawing/2014/main" id="{0A3EB681-0614-4B86-A1A0-A2225D06DA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516032" y="26518921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60" name="Freeform 12">
              <a:extLst>
                <a:ext uri="{FF2B5EF4-FFF2-40B4-BE49-F238E27FC236}">
                  <a16:creationId xmlns:a16="http://schemas.microsoft.com/office/drawing/2014/main" id="{846704D2-9C55-4A4D-A3CF-AF5194470A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587470" y="26233169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61" name="Freeform 12">
              <a:extLst>
                <a:ext uri="{FF2B5EF4-FFF2-40B4-BE49-F238E27FC236}">
                  <a16:creationId xmlns:a16="http://schemas.microsoft.com/office/drawing/2014/main" id="{1FD81456-0428-4FA6-A72C-3161356052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801784" y="26447483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62" name="Oval 163">
              <a:extLst>
                <a:ext uri="{FF2B5EF4-FFF2-40B4-BE49-F238E27FC236}">
                  <a16:creationId xmlns:a16="http://schemas.microsoft.com/office/drawing/2014/main" id="{AD8847DB-7F91-44E4-9CA6-0864D1E83C99}"/>
                </a:ext>
              </a:extLst>
            </p:cNvPr>
            <p:cNvSpPr/>
            <p:nvPr/>
          </p:nvSpPr>
          <p:spPr>
            <a:xfrm rot="762093">
              <a:off x="24803008" y="25098044"/>
              <a:ext cx="1643074" cy="819144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63" name="Oval 164">
              <a:extLst>
                <a:ext uri="{FF2B5EF4-FFF2-40B4-BE49-F238E27FC236}">
                  <a16:creationId xmlns:a16="http://schemas.microsoft.com/office/drawing/2014/main" id="{BA2162D2-D15B-4041-8EDF-2641C1F97C63}"/>
                </a:ext>
              </a:extLst>
            </p:cNvPr>
            <p:cNvSpPr/>
            <p:nvPr/>
          </p:nvSpPr>
          <p:spPr>
            <a:xfrm rot="20787132">
              <a:off x="25347733" y="25913516"/>
              <a:ext cx="678622" cy="1233950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64" name="Oval 165">
              <a:extLst>
                <a:ext uri="{FF2B5EF4-FFF2-40B4-BE49-F238E27FC236}">
                  <a16:creationId xmlns:a16="http://schemas.microsoft.com/office/drawing/2014/main" id="{1C85DE0A-65E7-45B2-B2B5-6A153D2FDE59}"/>
                </a:ext>
              </a:extLst>
            </p:cNvPr>
            <p:cNvSpPr/>
            <p:nvPr/>
          </p:nvSpPr>
          <p:spPr>
            <a:xfrm rot="5140268">
              <a:off x="26202411" y="25669055"/>
              <a:ext cx="1061414" cy="1255741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65" name="Oval 166">
              <a:extLst>
                <a:ext uri="{FF2B5EF4-FFF2-40B4-BE49-F238E27FC236}">
                  <a16:creationId xmlns:a16="http://schemas.microsoft.com/office/drawing/2014/main" id="{FDFB6A7A-7DFD-4C1E-8AFC-188A29FDA73E}"/>
                </a:ext>
              </a:extLst>
            </p:cNvPr>
            <p:cNvSpPr/>
            <p:nvPr/>
          </p:nvSpPr>
          <p:spPr>
            <a:xfrm rot="5140268">
              <a:off x="26503188" y="25048813"/>
              <a:ext cx="571504" cy="747577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66" name="Freeform 14">
              <a:extLst>
                <a:ext uri="{FF2B5EF4-FFF2-40B4-BE49-F238E27FC236}">
                  <a16:creationId xmlns:a16="http://schemas.microsoft.com/office/drawing/2014/main" id="{83B65190-ACE5-440E-A1FE-A58691EFB2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01847" y="25317634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67" name="Freeform 14">
              <a:extLst>
                <a:ext uri="{FF2B5EF4-FFF2-40B4-BE49-F238E27FC236}">
                  <a16:creationId xmlns:a16="http://schemas.microsoft.com/office/drawing/2014/main" id="{1B84BB4E-0323-4E85-ABF5-0199F7DCAF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641628" y="26863869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rgbClr val="FF33CC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68" name="Freeform 14">
              <a:extLst>
                <a:ext uri="{FF2B5EF4-FFF2-40B4-BE49-F238E27FC236}">
                  <a16:creationId xmlns:a16="http://schemas.microsoft.com/office/drawing/2014/main" id="{60B39BF3-1B8B-4B4C-A36B-69FAB4D45A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070256" y="25435109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69" name="Freeform 14">
              <a:extLst>
                <a:ext uri="{FF2B5EF4-FFF2-40B4-BE49-F238E27FC236}">
                  <a16:creationId xmlns:a16="http://schemas.microsoft.com/office/drawing/2014/main" id="{34F0991F-43A8-45A5-8A4C-07345F22A2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901979" y="25674824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70" name="Freeform 12">
              <a:extLst>
                <a:ext uri="{FF2B5EF4-FFF2-40B4-BE49-F238E27FC236}">
                  <a16:creationId xmlns:a16="http://schemas.microsoft.com/office/drawing/2014/main" id="{0D75B36C-5844-49F1-8A34-F295BE53D8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954184" y="25987323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71" name="Freeform 12">
              <a:extLst>
                <a:ext uri="{FF2B5EF4-FFF2-40B4-BE49-F238E27FC236}">
                  <a16:creationId xmlns:a16="http://schemas.microsoft.com/office/drawing/2014/main" id="{61970BC3-2C64-4744-A1A4-A0E0BE62A3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684308" y="25869848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72" name="Freeform 10">
              <a:extLst>
                <a:ext uri="{FF2B5EF4-FFF2-40B4-BE49-F238E27FC236}">
                  <a16:creationId xmlns:a16="http://schemas.microsoft.com/office/drawing/2014/main" id="{5E6A314F-45F1-47D4-862E-D881D5540D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614330" y="25174758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5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5">
                  <a:moveTo>
                    <a:pt x="266" y="133"/>
                  </a:moveTo>
                  <a:lnTo>
                    <a:pt x="266" y="133"/>
                  </a:lnTo>
                  <a:cubicBezTo>
                    <a:pt x="266" y="59"/>
                    <a:pt x="206" y="0"/>
                    <a:pt x="133" y="0"/>
                  </a:cubicBezTo>
                  <a:cubicBezTo>
                    <a:pt x="60" y="0"/>
                    <a:pt x="0" y="59"/>
                    <a:pt x="0" y="133"/>
                  </a:cubicBezTo>
                  <a:cubicBezTo>
                    <a:pt x="0" y="206"/>
                    <a:pt x="60" y="265"/>
                    <a:pt x="133" y="265"/>
                  </a:cubicBezTo>
                  <a:cubicBezTo>
                    <a:pt x="206" y="265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73" name="Freeform 18">
              <a:extLst>
                <a:ext uri="{FF2B5EF4-FFF2-40B4-BE49-F238E27FC236}">
                  <a16:creationId xmlns:a16="http://schemas.microsoft.com/office/drawing/2014/main" id="{9C2C5C6F-F502-43C7-887F-A94916AE9F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874663" y="25389069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60" y="0"/>
                    <a:pt x="0" y="60"/>
                    <a:pt x="0" y="133"/>
                  </a:cubicBezTo>
                  <a:cubicBezTo>
                    <a:pt x="0" y="207"/>
                    <a:pt x="60" y="266"/>
                    <a:pt x="133" y="266"/>
                  </a:cubicBezTo>
                  <a:cubicBezTo>
                    <a:pt x="206" y="266"/>
                    <a:pt x="266" y="207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74" name="Freeform 16">
              <a:extLst>
                <a:ext uri="{FF2B5EF4-FFF2-40B4-BE49-F238E27FC236}">
                  <a16:creationId xmlns:a16="http://schemas.microsoft.com/office/drawing/2014/main" id="{25143D02-4BA6-4116-930A-1F3AB15E92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660367" y="25460510"/>
              <a:ext cx="187325" cy="188913"/>
            </a:xfrm>
            <a:custGeom>
              <a:avLst/>
              <a:gdLst/>
              <a:ahLst/>
              <a:cxnLst>
                <a:cxn ang="0">
                  <a:pos x="265" y="133"/>
                </a:cxn>
                <a:cxn ang="0">
                  <a:pos x="265" y="133"/>
                </a:cxn>
                <a:cxn ang="0">
                  <a:pos x="132" y="0"/>
                </a:cxn>
                <a:cxn ang="0">
                  <a:pos x="0" y="133"/>
                </a:cxn>
                <a:cxn ang="0">
                  <a:pos x="132" y="266"/>
                </a:cxn>
                <a:cxn ang="0">
                  <a:pos x="265" y="133"/>
                </a:cxn>
                <a:cxn ang="0">
                  <a:pos x="265" y="133"/>
                </a:cxn>
                <a:cxn ang="0">
                  <a:pos x="132" y="133"/>
                </a:cxn>
                <a:cxn ang="0">
                  <a:pos x="132" y="133"/>
                </a:cxn>
              </a:cxnLst>
              <a:rect l="0" t="0" r="r" b="b"/>
              <a:pathLst>
                <a:path w="265" h="266">
                  <a:moveTo>
                    <a:pt x="265" y="133"/>
                  </a:moveTo>
                  <a:lnTo>
                    <a:pt x="265" y="133"/>
                  </a:lnTo>
                  <a:cubicBezTo>
                    <a:pt x="265" y="60"/>
                    <a:pt x="206" y="0"/>
                    <a:pt x="132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7"/>
                    <a:pt x="59" y="266"/>
                    <a:pt x="132" y="266"/>
                  </a:cubicBezTo>
                  <a:cubicBezTo>
                    <a:pt x="206" y="266"/>
                    <a:pt x="265" y="207"/>
                    <a:pt x="265" y="133"/>
                  </a:cubicBezTo>
                  <a:lnTo>
                    <a:pt x="265" y="133"/>
                  </a:lnTo>
                  <a:close/>
                  <a:moveTo>
                    <a:pt x="132" y="133"/>
                  </a:moveTo>
                  <a:lnTo>
                    <a:pt x="132" y="133"/>
                  </a:lnTo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75" name="Freeform 12">
              <a:extLst>
                <a:ext uri="{FF2B5EF4-FFF2-40B4-BE49-F238E27FC236}">
                  <a16:creationId xmlns:a16="http://schemas.microsoft.com/office/drawing/2014/main" id="{735647BD-D333-4FD1-B0D0-2440DA40E8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014061" y="26908879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76" name="Oval 76">
              <a:extLst>
                <a:ext uri="{FF2B5EF4-FFF2-40B4-BE49-F238E27FC236}">
                  <a16:creationId xmlns:a16="http://schemas.microsoft.com/office/drawing/2014/main" id="{FD71FE3F-D4AA-45D0-A64D-1FB0EA9FC128}"/>
                </a:ext>
              </a:extLst>
            </p:cNvPr>
            <p:cNvSpPr/>
            <p:nvPr/>
          </p:nvSpPr>
          <p:spPr>
            <a:xfrm>
              <a:off x="26895200" y="26787301"/>
              <a:ext cx="428628" cy="428628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77" name="CasellaDiTesto 76">
            <a:extLst>
              <a:ext uri="{FF2B5EF4-FFF2-40B4-BE49-F238E27FC236}">
                <a16:creationId xmlns:a16="http://schemas.microsoft.com/office/drawing/2014/main" id="{8888225B-1AEB-4C54-BFAF-DEF8B01A9D46}"/>
              </a:ext>
            </a:extLst>
          </p:cNvPr>
          <p:cNvSpPr txBox="1"/>
          <p:nvPr/>
        </p:nvSpPr>
        <p:spPr>
          <a:xfrm>
            <a:off x="7513836" y="5474779"/>
            <a:ext cx="1172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i="1" err="1"/>
              <a:t>Final</a:t>
            </a:r>
            <a:r>
              <a:rPr lang="it-IT" sz="1200" b="1" i="1"/>
              <a:t> </a:t>
            </a:r>
            <a:r>
              <a:rPr lang="it-IT" sz="1200" b="1" i="1" err="1"/>
              <a:t>clustering</a:t>
            </a:r>
            <a:endParaRPr lang="it-IT" sz="1600" b="1" i="1">
              <a:latin typeface="Gabriola" panose="04040605051002020D02" pitchFamily="82" charset="0"/>
            </a:endParaRPr>
          </a:p>
        </p:txBody>
      </p:sp>
      <p:grpSp>
        <p:nvGrpSpPr>
          <p:cNvPr id="81" name="Gruppo 230">
            <a:extLst>
              <a:ext uri="{FF2B5EF4-FFF2-40B4-BE49-F238E27FC236}">
                <a16:creationId xmlns:a16="http://schemas.microsoft.com/office/drawing/2014/main" id="{7E65E383-6A35-48D3-8C0D-3D3114E79190}"/>
              </a:ext>
            </a:extLst>
          </p:cNvPr>
          <p:cNvGrpSpPr/>
          <p:nvPr/>
        </p:nvGrpSpPr>
        <p:grpSpPr>
          <a:xfrm>
            <a:off x="5109951" y="4680263"/>
            <a:ext cx="1902543" cy="712318"/>
            <a:chOff x="4472656" y="2706084"/>
            <a:chExt cx="1460005" cy="712318"/>
          </a:xfrm>
        </p:grpSpPr>
        <p:sp>
          <p:nvSpPr>
            <p:cNvPr id="82" name="Rettangolo 81">
              <a:extLst>
                <a:ext uri="{FF2B5EF4-FFF2-40B4-BE49-F238E27FC236}">
                  <a16:creationId xmlns:a16="http://schemas.microsoft.com/office/drawing/2014/main" id="{13460B24-C292-425A-8698-FD477CE4374E}"/>
                </a:ext>
              </a:extLst>
            </p:cNvPr>
            <p:cNvSpPr/>
            <p:nvPr/>
          </p:nvSpPr>
          <p:spPr>
            <a:xfrm rot="5400000">
              <a:off x="4853650" y="2339390"/>
              <a:ext cx="712318" cy="144570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3" name="CasellaDiTesto 82">
              <a:extLst>
                <a:ext uri="{FF2B5EF4-FFF2-40B4-BE49-F238E27FC236}">
                  <a16:creationId xmlns:a16="http://schemas.microsoft.com/office/drawing/2014/main" id="{E913BDAF-6591-4622-8E3B-970EA1171AE0}"/>
                </a:ext>
              </a:extLst>
            </p:cNvPr>
            <p:cNvSpPr txBox="1"/>
            <p:nvPr/>
          </p:nvSpPr>
          <p:spPr>
            <a:xfrm>
              <a:off x="4472656" y="2731870"/>
              <a:ext cx="14427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/>
                <a:t>PRNU-</a:t>
              </a:r>
              <a:r>
                <a:rPr lang="it-IT" dirty="0" err="1"/>
                <a:t>based</a:t>
              </a:r>
              <a:r>
                <a:rPr lang="it-IT" dirty="0"/>
                <a:t> Image Clustering</a:t>
              </a:r>
            </a:p>
          </p:txBody>
        </p:sp>
      </p:grpSp>
      <p:sp>
        <p:nvSpPr>
          <p:cNvPr id="86" name="Right Arrow 83">
            <a:extLst>
              <a:ext uri="{FF2B5EF4-FFF2-40B4-BE49-F238E27FC236}">
                <a16:creationId xmlns:a16="http://schemas.microsoft.com/office/drawing/2014/main" id="{24FFB876-22DC-4C38-A2B5-5FD1090562FE}"/>
              </a:ext>
            </a:extLst>
          </p:cNvPr>
          <p:cNvSpPr/>
          <p:nvPr/>
        </p:nvSpPr>
        <p:spPr>
          <a:xfrm>
            <a:off x="7029442" y="4939409"/>
            <a:ext cx="280346" cy="1662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3193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C2A3ADA5-BA1D-4159-B4B1-6B1CEE23D673}"/>
              </a:ext>
            </a:extLst>
          </p:cNvPr>
          <p:cNvSpPr/>
          <p:nvPr/>
        </p:nvSpPr>
        <p:spPr>
          <a:xfrm>
            <a:off x="251520" y="3501008"/>
            <a:ext cx="842493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0"/>
              </a:spcAft>
            </a:pP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Period spent abroad</a:t>
            </a:r>
          </a:p>
          <a:p>
            <a:pPr marL="228600">
              <a:spcAft>
                <a:spcPts val="0"/>
              </a:spcAft>
            </a:pPr>
            <a:endParaRPr lang="it-IT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70560">
              <a:spcAft>
                <a:spcPts val="0"/>
              </a:spcAft>
            </a:pP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</a:rPr>
              <a:t>Research at “</a:t>
            </a:r>
            <a:r>
              <a:rPr lang="en-US" dirty="0" err="1">
                <a:latin typeface="Arial" panose="020B0604020202020204" pitchFamily="34" charset="0"/>
                <a:ea typeface="Times New Roman" panose="02020603050405020304" pitchFamily="18" charset="0"/>
              </a:rPr>
              <a:t>WaveLab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</a:rPr>
              <a:t>” – University of Salzburg, Austria </a:t>
            </a:r>
          </a:p>
          <a:p>
            <a:pPr marL="670560">
              <a:spcAft>
                <a:spcPts val="0"/>
              </a:spcAft>
            </a:pP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</a:rPr>
              <a:t>Tutor: Prof. Andreas </a:t>
            </a:r>
            <a:r>
              <a:rPr lang="en-US" dirty="0" err="1">
                <a:latin typeface="Arial" panose="020B0604020202020204" pitchFamily="34" charset="0"/>
                <a:ea typeface="Times New Roman" panose="02020603050405020304" pitchFamily="18" charset="0"/>
              </a:rPr>
              <a:t>Uhl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670560">
              <a:spcAft>
                <a:spcPts val="0"/>
              </a:spcAft>
            </a:pP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</a:rPr>
              <a:t>20 March -  20 July 2017</a:t>
            </a:r>
            <a:endParaRPr lang="it-IT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BE0323BD-0441-4ADB-8FB5-77ABF046501C}"/>
              </a:ext>
            </a:extLst>
          </p:cNvPr>
          <p:cNvSpPr txBox="1">
            <a:spLocks/>
          </p:cNvSpPr>
          <p:nvPr/>
        </p:nvSpPr>
        <p:spPr>
          <a:xfrm>
            <a:off x="0" y="485800"/>
            <a:ext cx="91440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Credits summary</a:t>
            </a:r>
          </a:p>
        </p:txBody>
      </p:sp>
      <p:graphicFrame>
        <p:nvGraphicFramePr>
          <p:cNvPr id="9" name="Tabella 8">
            <a:extLst>
              <a:ext uri="{FF2B5EF4-FFF2-40B4-BE49-F238E27FC236}">
                <a16:creationId xmlns:a16="http://schemas.microsoft.com/office/drawing/2014/main" id="{639EB1D4-B4AC-4320-A99A-FD37A77DC3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2325140"/>
              </p:ext>
            </p:extLst>
          </p:nvPr>
        </p:nvGraphicFramePr>
        <p:xfrm>
          <a:off x="441948" y="1340766"/>
          <a:ext cx="7992759" cy="1800202"/>
        </p:xfrm>
        <a:graphic>
          <a:graphicData uri="http://schemas.openxmlformats.org/drawingml/2006/table">
            <a:tbl>
              <a:tblPr/>
              <a:tblGrid>
                <a:gridCol w="840662">
                  <a:extLst>
                    <a:ext uri="{9D8B030D-6E8A-4147-A177-3AD203B41FA5}">
                      <a16:colId xmlns:a16="http://schemas.microsoft.com/office/drawing/2014/main" val="189228739"/>
                    </a:ext>
                  </a:extLst>
                </a:gridCol>
                <a:gridCol w="300698">
                  <a:extLst>
                    <a:ext uri="{9D8B030D-6E8A-4147-A177-3AD203B41FA5}">
                      <a16:colId xmlns:a16="http://schemas.microsoft.com/office/drawing/2014/main" val="1847939149"/>
                    </a:ext>
                  </a:extLst>
                </a:gridCol>
                <a:gridCol w="368599">
                  <a:extLst>
                    <a:ext uri="{9D8B030D-6E8A-4147-A177-3AD203B41FA5}">
                      <a16:colId xmlns:a16="http://schemas.microsoft.com/office/drawing/2014/main" val="1465438449"/>
                    </a:ext>
                  </a:extLst>
                </a:gridCol>
                <a:gridCol w="300698">
                  <a:extLst>
                    <a:ext uri="{9D8B030D-6E8A-4147-A177-3AD203B41FA5}">
                      <a16:colId xmlns:a16="http://schemas.microsoft.com/office/drawing/2014/main" val="1761117729"/>
                    </a:ext>
                  </a:extLst>
                </a:gridCol>
                <a:gridCol w="300698">
                  <a:extLst>
                    <a:ext uri="{9D8B030D-6E8A-4147-A177-3AD203B41FA5}">
                      <a16:colId xmlns:a16="http://schemas.microsoft.com/office/drawing/2014/main" val="4135104859"/>
                    </a:ext>
                  </a:extLst>
                </a:gridCol>
                <a:gridCol w="300698">
                  <a:extLst>
                    <a:ext uri="{9D8B030D-6E8A-4147-A177-3AD203B41FA5}">
                      <a16:colId xmlns:a16="http://schemas.microsoft.com/office/drawing/2014/main" val="3501261302"/>
                    </a:ext>
                  </a:extLst>
                </a:gridCol>
                <a:gridCol w="300698">
                  <a:extLst>
                    <a:ext uri="{9D8B030D-6E8A-4147-A177-3AD203B41FA5}">
                      <a16:colId xmlns:a16="http://schemas.microsoft.com/office/drawing/2014/main" val="3917293221"/>
                    </a:ext>
                  </a:extLst>
                </a:gridCol>
                <a:gridCol w="349199">
                  <a:extLst>
                    <a:ext uri="{9D8B030D-6E8A-4147-A177-3AD203B41FA5}">
                      <a16:colId xmlns:a16="http://schemas.microsoft.com/office/drawing/2014/main" val="4265619127"/>
                    </a:ext>
                  </a:extLst>
                </a:gridCol>
                <a:gridCol w="242499">
                  <a:extLst>
                    <a:ext uri="{9D8B030D-6E8A-4147-A177-3AD203B41FA5}">
                      <a16:colId xmlns:a16="http://schemas.microsoft.com/office/drawing/2014/main" val="735470611"/>
                    </a:ext>
                  </a:extLst>
                </a:gridCol>
                <a:gridCol w="349199">
                  <a:extLst>
                    <a:ext uri="{9D8B030D-6E8A-4147-A177-3AD203B41FA5}">
                      <a16:colId xmlns:a16="http://schemas.microsoft.com/office/drawing/2014/main" val="1758667372"/>
                    </a:ext>
                  </a:extLst>
                </a:gridCol>
                <a:gridCol w="320098">
                  <a:extLst>
                    <a:ext uri="{9D8B030D-6E8A-4147-A177-3AD203B41FA5}">
                      <a16:colId xmlns:a16="http://schemas.microsoft.com/office/drawing/2014/main" val="2738127761"/>
                    </a:ext>
                  </a:extLst>
                </a:gridCol>
                <a:gridCol w="349199">
                  <a:extLst>
                    <a:ext uri="{9D8B030D-6E8A-4147-A177-3AD203B41FA5}">
                      <a16:colId xmlns:a16="http://schemas.microsoft.com/office/drawing/2014/main" val="2974948637"/>
                    </a:ext>
                  </a:extLst>
                </a:gridCol>
                <a:gridCol w="300698">
                  <a:extLst>
                    <a:ext uri="{9D8B030D-6E8A-4147-A177-3AD203B41FA5}">
                      <a16:colId xmlns:a16="http://schemas.microsoft.com/office/drawing/2014/main" val="125215338"/>
                    </a:ext>
                  </a:extLst>
                </a:gridCol>
                <a:gridCol w="300698">
                  <a:extLst>
                    <a:ext uri="{9D8B030D-6E8A-4147-A177-3AD203B41FA5}">
                      <a16:colId xmlns:a16="http://schemas.microsoft.com/office/drawing/2014/main" val="3301736699"/>
                    </a:ext>
                  </a:extLst>
                </a:gridCol>
                <a:gridCol w="349199">
                  <a:extLst>
                    <a:ext uri="{9D8B030D-6E8A-4147-A177-3AD203B41FA5}">
                      <a16:colId xmlns:a16="http://schemas.microsoft.com/office/drawing/2014/main" val="2934174087"/>
                    </a:ext>
                  </a:extLst>
                </a:gridCol>
                <a:gridCol w="349199">
                  <a:extLst>
                    <a:ext uri="{9D8B030D-6E8A-4147-A177-3AD203B41FA5}">
                      <a16:colId xmlns:a16="http://schemas.microsoft.com/office/drawing/2014/main" val="3716226638"/>
                    </a:ext>
                  </a:extLst>
                </a:gridCol>
                <a:gridCol w="300698">
                  <a:extLst>
                    <a:ext uri="{9D8B030D-6E8A-4147-A177-3AD203B41FA5}">
                      <a16:colId xmlns:a16="http://schemas.microsoft.com/office/drawing/2014/main" val="2319995421"/>
                    </a:ext>
                  </a:extLst>
                </a:gridCol>
                <a:gridCol w="300698">
                  <a:extLst>
                    <a:ext uri="{9D8B030D-6E8A-4147-A177-3AD203B41FA5}">
                      <a16:colId xmlns:a16="http://schemas.microsoft.com/office/drawing/2014/main" val="3258920916"/>
                    </a:ext>
                  </a:extLst>
                </a:gridCol>
                <a:gridCol w="300698">
                  <a:extLst>
                    <a:ext uri="{9D8B030D-6E8A-4147-A177-3AD203B41FA5}">
                      <a16:colId xmlns:a16="http://schemas.microsoft.com/office/drawing/2014/main" val="2212333517"/>
                    </a:ext>
                  </a:extLst>
                </a:gridCol>
                <a:gridCol w="300698">
                  <a:extLst>
                    <a:ext uri="{9D8B030D-6E8A-4147-A177-3AD203B41FA5}">
                      <a16:colId xmlns:a16="http://schemas.microsoft.com/office/drawing/2014/main" val="1938646739"/>
                    </a:ext>
                  </a:extLst>
                </a:gridCol>
                <a:gridCol w="300698">
                  <a:extLst>
                    <a:ext uri="{9D8B030D-6E8A-4147-A177-3AD203B41FA5}">
                      <a16:colId xmlns:a16="http://schemas.microsoft.com/office/drawing/2014/main" val="3239648181"/>
                    </a:ext>
                  </a:extLst>
                </a:gridCol>
                <a:gridCol w="349199">
                  <a:extLst>
                    <a:ext uri="{9D8B030D-6E8A-4147-A177-3AD203B41FA5}">
                      <a16:colId xmlns:a16="http://schemas.microsoft.com/office/drawing/2014/main" val="492412105"/>
                    </a:ext>
                  </a:extLst>
                </a:gridCol>
                <a:gridCol w="517331">
                  <a:extLst>
                    <a:ext uri="{9D8B030D-6E8A-4147-A177-3AD203B41FA5}">
                      <a16:colId xmlns:a16="http://schemas.microsoft.com/office/drawing/2014/main" val="114034382"/>
                    </a:ext>
                  </a:extLst>
                </a:gridCol>
              </a:tblGrid>
              <a:tr h="178399">
                <a:tc>
                  <a:txBody>
                    <a:bodyPr/>
                    <a:lstStyle/>
                    <a:p>
                      <a:pPr algn="l" fontAlgn="b"/>
                      <a:endParaRPr lang="it-IT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09" marR="8109" marT="810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1" i="0" u="none" strike="noStrike" dirty="0" err="1">
                          <a:effectLst/>
                          <a:latin typeface="Arial" panose="020B0604020202020204" pitchFamily="34" charset="0"/>
                        </a:rPr>
                        <a:t>Credits</a:t>
                      </a:r>
                      <a:r>
                        <a:rPr lang="it-IT" sz="1100" b="1" i="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it-IT" sz="1100" b="1" i="0" u="none" strike="noStrike" dirty="0" err="1">
                          <a:effectLst/>
                          <a:latin typeface="Arial" panose="020B0604020202020204" pitchFamily="34" charset="0"/>
                        </a:rPr>
                        <a:t>year</a:t>
                      </a:r>
                      <a:r>
                        <a:rPr lang="it-IT" sz="1100" b="1" i="0" u="none" strike="noStrike" dirty="0">
                          <a:effectLst/>
                          <a:latin typeface="Arial" panose="020B0604020202020204" pitchFamily="34" charset="0"/>
                        </a:rPr>
                        <a:t> 1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0" marR="6600" marT="66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0" marR="6600" marT="66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0" marR="6600" marT="66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0" marR="6600" marT="66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0" marR="6600" marT="66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0" marR="6600" marT="66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1" i="0" u="none" strike="noStrike" dirty="0" err="1">
                          <a:effectLst/>
                          <a:latin typeface="Arial" panose="020B0604020202020204" pitchFamily="34" charset="0"/>
                        </a:rPr>
                        <a:t>Credits</a:t>
                      </a:r>
                      <a:r>
                        <a:rPr lang="it-IT" sz="1100" b="1" i="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it-IT" sz="1100" b="1" i="0" u="none" strike="noStrike" dirty="0" err="1">
                          <a:effectLst/>
                          <a:latin typeface="Arial" panose="020B0604020202020204" pitchFamily="34" charset="0"/>
                        </a:rPr>
                        <a:t>year</a:t>
                      </a:r>
                      <a:r>
                        <a:rPr lang="it-IT" sz="1100" b="1" i="0" u="none" strike="noStrike" dirty="0">
                          <a:effectLst/>
                          <a:latin typeface="Arial" panose="020B0604020202020204" pitchFamily="34" charset="0"/>
                        </a:rPr>
                        <a:t> 2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0" marR="6600" marT="66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0" marR="6600" marT="66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0" marR="6600" marT="66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0" marR="6600" marT="66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0" marR="6600" marT="66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0" marR="6600" marT="66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1" i="0" u="none" strike="noStrike" dirty="0" err="1">
                          <a:effectLst/>
                          <a:latin typeface="Arial" panose="020B0604020202020204" pitchFamily="34" charset="0"/>
                        </a:rPr>
                        <a:t>Credits</a:t>
                      </a:r>
                      <a:r>
                        <a:rPr lang="it-IT" sz="1100" b="1" i="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it-IT" sz="1100" b="1" i="0" u="none" strike="noStrike" dirty="0" err="1">
                          <a:effectLst/>
                          <a:latin typeface="Arial" panose="020B0604020202020204" pitchFamily="34" charset="0"/>
                        </a:rPr>
                        <a:t>year</a:t>
                      </a:r>
                      <a:r>
                        <a:rPr lang="it-IT" sz="1100" b="1" i="0" u="none" strike="noStrike" dirty="0">
                          <a:effectLst/>
                          <a:latin typeface="Arial" panose="020B0604020202020204" pitchFamily="34" charset="0"/>
                        </a:rPr>
                        <a:t> 3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0" marR="6600" marT="66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0" marR="6600" marT="66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0" marR="6600" marT="66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0" marR="6600" marT="66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0" marR="6600" marT="66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0" marR="6600" marT="66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9948454"/>
                  </a:ext>
                </a:extLst>
              </a:tr>
              <a:tr h="178399"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09" marR="8109" marT="810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8109" marR="8109" marT="8109" marB="0" vert="vert27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8109" marR="8109" marT="8109" marB="0" vert="vert27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8109" marR="8109" marT="8109" marB="0" vert="vert27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4210441"/>
                  </a:ext>
                </a:extLst>
              </a:tr>
              <a:tr h="713592"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09" marR="8109" marT="810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bimonth</a:t>
                      </a:r>
                    </a:p>
                  </a:txBody>
                  <a:tcPr marL="8109" marR="8109" marT="8109" marB="0" vert="vert27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 err="1">
                          <a:effectLst/>
                          <a:latin typeface="Arial" panose="020B0604020202020204" pitchFamily="34" charset="0"/>
                        </a:rPr>
                        <a:t>bimonth</a:t>
                      </a:r>
                      <a:endParaRPr lang="it-IT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bimonth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bimonth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bimonth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bimonth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Summary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bimonth</a:t>
                      </a:r>
                    </a:p>
                  </a:txBody>
                  <a:tcPr marL="8109" marR="8109" marT="8109" marB="0" vert="vert27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bimonth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 err="1">
                          <a:effectLst/>
                          <a:latin typeface="Arial" panose="020B0604020202020204" pitchFamily="34" charset="0"/>
                        </a:rPr>
                        <a:t>bimonth</a:t>
                      </a:r>
                      <a:endParaRPr lang="it-IT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bimonth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bimonth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bimonth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Summary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bimonth</a:t>
                      </a:r>
                    </a:p>
                  </a:txBody>
                  <a:tcPr marL="8109" marR="8109" marT="8109" marB="0" vert="vert27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bimonth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bimonth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bimonth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bimonth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bimonth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Summary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8109" marR="8109" marT="8109" marB="0" vert="vert27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610788"/>
                  </a:ext>
                </a:extLst>
              </a:tr>
              <a:tr h="178399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Modules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32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055878"/>
                  </a:ext>
                </a:extLst>
              </a:tr>
              <a:tr h="178399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Seminars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0,8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4,4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5,2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0,2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0,2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4,2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5,6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1,4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4,4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15,2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2422572"/>
                  </a:ext>
                </a:extLst>
              </a:tr>
              <a:tr h="186507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Research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35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45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53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133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7499876"/>
                  </a:ext>
                </a:extLst>
              </a:tr>
              <a:tr h="186507"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09" marR="8109" marT="810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 dirty="0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5,8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9,4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56,2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 dirty="0"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10,2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9,2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11,2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 dirty="0"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62,6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 dirty="0">
                          <a:effectLst/>
                          <a:latin typeface="Arial" panose="020B0604020202020204" pitchFamily="34" charset="0"/>
                        </a:rPr>
                        <a:t>10,4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61,4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i="0" u="none" strike="noStrike" dirty="0">
                          <a:effectLst/>
                          <a:latin typeface="Arial" panose="020B0604020202020204" pitchFamily="34" charset="0"/>
                        </a:rPr>
                        <a:t>180,2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02865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39904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CC8B48E-0278-4B04-8938-6D875AA2D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307901"/>
            <a:ext cx="8568952" cy="4065315"/>
          </a:xfrm>
        </p:spPr>
        <p:txBody>
          <a:bodyPr/>
          <a:lstStyle/>
          <a:p>
            <a:r>
              <a:rPr lang="it-IT" sz="2000" dirty="0" err="1">
                <a:solidFill>
                  <a:schemeClr val="bg1">
                    <a:lumMod val="75000"/>
                  </a:schemeClr>
                </a:solidFill>
              </a:rPr>
              <a:t>Identification</a:t>
            </a:r>
            <a:r>
              <a:rPr lang="it-IT" sz="2000" dirty="0">
                <a:solidFill>
                  <a:schemeClr val="bg1">
                    <a:lumMod val="75000"/>
                  </a:schemeClr>
                </a:solidFill>
              </a:rPr>
              <a:t> with </a:t>
            </a:r>
            <a:r>
              <a:rPr lang="it-IT" sz="2000" dirty="0" err="1">
                <a:solidFill>
                  <a:schemeClr val="bg1">
                    <a:lumMod val="75000"/>
                  </a:schemeClr>
                </a:solidFill>
              </a:rPr>
              <a:t>prior</a:t>
            </a:r>
            <a:r>
              <a:rPr lang="it-IT" sz="2000" dirty="0">
                <a:solidFill>
                  <a:schemeClr val="bg1">
                    <a:lumMod val="75000"/>
                  </a:schemeClr>
                </a:solidFill>
              </a:rPr>
              <a:t> information</a:t>
            </a:r>
          </a:p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it-IT" dirty="0"/>
              <a:t>Zero </a:t>
            </a:r>
            <a:r>
              <a:rPr lang="it-IT" dirty="0" err="1"/>
              <a:t>knowlege</a:t>
            </a:r>
            <a:r>
              <a:rPr lang="it-IT" dirty="0"/>
              <a:t> source </a:t>
            </a:r>
            <a:r>
              <a:rPr lang="it-IT" dirty="0" err="1"/>
              <a:t>identification</a:t>
            </a:r>
            <a:endParaRPr lang="it-IT" dirty="0"/>
          </a:p>
          <a:p>
            <a:pPr lvl="1"/>
            <a:r>
              <a:rPr lang="en-US" sz="2400" dirty="0"/>
              <a:t>PRNU-based Image Clustering</a:t>
            </a:r>
            <a:endParaRPr lang="en-US" sz="2000" dirty="0"/>
          </a:p>
          <a:p>
            <a:pPr lvl="1"/>
            <a:r>
              <a:rPr lang="en-US" sz="2400" b="1" dirty="0">
                <a:ea typeface="Times New Roman" pitchFamily="18" charset="0"/>
                <a:cs typeface="Arial" pitchFamily="34" charset="0"/>
              </a:rPr>
              <a:t>PRNU-based Forgery Localization</a:t>
            </a:r>
            <a:endParaRPr lang="it-IT" b="1" dirty="0"/>
          </a:p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it-IT" sz="2000" dirty="0" err="1">
                <a:solidFill>
                  <a:schemeClr val="bg1">
                    <a:lumMod val="75000"/>
                  </a:schemeClr>
                </a:solidFill>
              </a:rPr>
              <a:t>Identification</a:t>
            </a:r>
            <a:r>
              <a:rPr lang="it-IT" sz="2000" dirty="0">
                <a:solidFill>
                  <a:schemeClr val="bg1">
                    <a:lumMod val="75000"/>
                  </a:schemeClr>
                </a:solidFill>
              </a:rPr>
              <a:t> on Social Network </a:t>
            </a:r>
            <a:endParaRPr lang="it-IT" sz="600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  <a:spcBef>
                <a:spcPts val="2400"/>
              </a:spcBef>
            </a:pPr>
            <a:r>
              <a:rPr lang="it-IT" sz="2000" dirty="0" err="1">
                <a:solidFill>
                  <a:schemeClr val="bg1">
                    <a:lumMod val="75000"/>
                  </a:schemeClr>
                </a:solidFill>
              </a:rPr>
              <a:t>Counter-forensics</a:t>
            </a:r>
            <a:endParaRPr lang="it-IT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C0D95982-3DB3-4C30-B26B-B8F41512BC19}"/>
              </a:ext>
            </a:extLst>
          </p:cNvPr>
          <p:cNvSpPr txBox="1">
            <a:spLocks/>
          </p:cNvSpPr>
          <p:nvPr/>
        </p:nvSpPr>
        <p:spPr>
          <a:xfrm>
            <a:off x="0" y="515515"/>
            <a:ext cx="91440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Research activities (5)</a:t>
            </a:r>
          </a:p>
        </p:txBody>
      </p:sp>
      <p:pic>
        <p:nvPicPr>
          <p:cNvPr id="78" name="Immagine 77">
            <a:extLst>
              <a:ext uri="{FF2B5EF4-FFF2-40B4-BE49-F238E27FC236}">
                <a16:creationId xmlns:a16="http://schemas.microsoft.com/office/drawing/2014/main" id="{33970C76-E7DD-429E-B6BC-65A645802E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723" y="5247149"/>
            <a:ext cx="1270904" cy="953178"/>
          </a:xfrm>
          <a:prstGeom prst="rect">
            <a:avLst/>
          </a:prstGeom>
        </p:spPr>
      </p:pic>
      <p:pic>
        <p:nvPicPr>
          <p:cNvPr id="79" name="Immagine 78">
            <a:extLst>
              <a:ext uri="{FF2B5EF4-FFF2-40B4-BE49-F238E27FC236}">
                <a16:creationId xmlns:a16="http://schemas.microsoft.com/office/drawing/2014/main" id="{27724F84-C3CC-4C05-8663-DC0F5BC41D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521" y="5304737"/>
            <a:ext cx="1148521" cy="861391"/>
          </a:xfrm>
          <a:prstGeom prst="rect">
            <a:avLst/>
          </a:prstGeom>
        </p:spPr>
      </p:pic>
      <p:pic>
        <p:nvPicPr>
          <p:cNvPr id="80" name="Immagine 79">
            <a:extLst>
              <a:ext uri="{FF2B5EF4-FFF2-40B4-BE49-F238E27FC236}">
                <a16:creationId xmlns:a16="http://schemas.microsoft.com/office/drawing/2014/main" id="{8D91D771-9CAA-4BDF-B72F-04120DB500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393" y="5312799"/>
            <a:ext cx="1148521" cy="861391"/>
          </a:xfrm>
          <a:prstGeom prst="rect">
            <a:avLst/>
          </a:prstGeom>
        </p:spPr>
      </p:pic>
      <p:grpSp>
        <p:nvGrpSpPr>
          <p:cNvPr id="85" name="Gruppo 84">
            <a:extLst>
              <a:ext uri="{FF2B5EF4-FFF2-40B4-BE49-F238E27FC236}">
                <a16:creationId xmlns:a16="http://schemas.microsoft.com/office/drawing/2014/main" id="{7E9A6115-7A45-4EA0-844A-C0854B67CF69}"/>
              </a:ext>
            </a:extLst>
          </p:cNvPr>
          <p:cNvGrpSpPr/>
          <p:nvPr/>
        </p:nvGrpSpPr>
        <p:grpSpPr>
          <a:xfrm>
            <a:off x="5861555" y="4296630"/>
            <a:ext cx="771624" cy="661452"/>
            <a:chOff x="3996880" y="2876915"/>
            <a:chExt cx="1727479" cy="1480830"/>
          </a:xfrm>
        </p:grpSpPr>
        <p:pic>
          <p:nvPicPr>
            <p:cNvPr id="87" name="Immagine 86">
              <a:extLst>
                <a:ext uri="{FF2B5EF4-FFF2-40B4-BE49-F238E27FC236}">
                  <a16:creationId xmlns:a16="http://schemas.microsoft.com/office/drawing/2014/main" id="{00F936EF-9F10-4B09-A50F-18A8C643B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990742" y="3114416"/>
              <a:ext cx="245559" cy="184617"/>
            </a:xfrm>
            <a:prstGeom prst="rect">
              <a:avLst/>
            </a:prstGeom>
            <a:noFill/>
            <a:ln w="3175"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88" name="Immagine 87">
              <a:extLst>
                <a:ext uri="{FF2B5EF4-FFF2-40B4-BE49-F238E27FC236}">
                  <a16:creationId xmlns:a16="http://schemas.microsoft.com/office/drawing/2014/main" id="{FD45925C-FCC4-4424-80D6-3ACE5E50E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4116" y="3104526"/>
              <a:ext cx="299424" cy="225115"/>
            </a:xfrm>
            <a:prstGeom prst="rect">
              <a:avLst/>
            </a:prstGeom>
            <a:noFill/>
            <a:ln w="3175"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89" name="Immagine 88">
              <a:extLst>
                <a:ext uri="{FF2B5EF4-FFF2-40B4-BE49-F238E27FC236}">
                  <a16:creationId xmlns:a16="http://schemas.microsoft.com/office/drawing/2014/main" id="{75192444-4A71-447C-87C6-37C4B9F7B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8889" y="3934388"/>
              <a:ext cx="247715" cy="186238"/>
            </a:xfrm>
            <a:prstGeom prst="rect">
              <a:avLst/>
            </a:prstGeom>
            <a:noFill/>
            <a:ln w="3175"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90" name="Immagine 89">
              <a:extLst>
                <a:ext uri="{FF2B5EF4-FFF2-40B4-BE49-F238E27FC236}">
                  <a16:creationId xmlns:a16="http://schemas.microsoft.com/office/drawing/2014/main" id="{9A024D16-D6CF-4912-87D2-5F399ED67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9846" y="3476956"/>
              <a:ext cx="251669" cy="188752"/>
            </a:xfrm>
            <a:prstGeom prst="rect">
              <a:avLst/>
            </a:prstGeom>
            <a:noFill/>
            <a:ln w="3175"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91" name="Immagine 90">
              <a:extLst>
                <a:ext uri="{FF2B5EF4-FFF2-40B4-BE49-F238E27FC236}">
                  <a16:creationId xmlns:a16="http://schemas.microsoft.com/office/drawing/2014/main" id="{30ACD83E-F75F-4CC6-BF2D-4ED23BDC0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251897" y="3514751"/>
              <a:ext cx="268178" cy="200134"/>
            </a:xfrm>
            <a:prstGeom prst="rect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92" name="Ovale 91">
              <a:extLst>
                <a:ext uri="{FF2B5EF4-FFF2-40B4-BE49-F238E27FC236}">
                  <a16:creationId xmlns:a16="http://schemas.microsoft.com/office/drawing/2014/main" id="{450318D4-4ED3-4D36-9190-5D372646BFD9}"/>
                </a:ext>
              </a:extLst>
            </p:cNvPr>
            <p:cNvSpPr/>
            <p:nvPr/>
          </p:nvSpPr>
          <p:spPr>
            <a:xfrm rot="5715253">
              <a:off x="4120205" y="2753590"/>
              <a:ext cx="1480830" cy="1727479"/>
            </a:xfrm>
            <a:prstGeom prst="ellipse">
              <a:avLst/>
            </a:prstGeom>
            <a:noFill/>
            <a:ln w="31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00"/>
            </a:p>
          </p:txBody>
        </p:sp>
        <p:pic>
          <p:nvPicPr>
            <p:cNvPr id="93" name="Picture 8">
              <a:extLst>
                <a:ext uri="{FF2B5EF4-FFF2-40B4-BE49-F238E27FC236}">
                  <a16:creationId xmlns:a16="http://schemas.microsoft.com/office/drawing/2014/main" id="{463F4059-F358-449B-AA64-F564A08AA0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310089" y="3773767"/>
              <a:ext cx="285328" cy="214178"/>
            </a:xfrm>
            <a:prstGeom prst="rect">
              <a:avLst/>
            </a:prstGeom>
            <a:noFill/>
            <a:ln w="3175" algn="ctr">
              <a:solidFill>
                <a:schemeClr val="bg1">
                  <a:lumMod val="50000"/>
                </a:schemeClr>
              </a:solidFill>
              <a:miter lim="800000"/>
              <a:headEnd type="none" w="sm" len="sm"/>
              <a:tailEnd type="none" w="sm" len="sm"/>
            </a:ln>
            <a:scene3d>
              <a:camera prst="perspectiveContrastingLeftFacing" fov="0">
                <a:rot lat="0" lon="0" rev="0"/>
              </a:camera>
              <a:lightRig rig="threePt" dir="t"/>
            </a:scene3d>
          </p:spPr>
        </p:pic>
      </p:grpSp>
      <p:grpSp>
        <p:nvGrpSpPr>
          <p:cNvPr id="94" name="Gruppo 93">
            <a:extLst>
              <a:ext uri="{FF2B5EF4-FFF2-40B4-BE49-F238E27FC236}">
                <a16:creationId xmlns:a16="http://schemas.microsoft.com/office/drawing/2014/main" id="{F9B72A93-A4BD-4669-985F-CC0BA4AF7FE9}"/>
              </a:ext>
            </a:extLst>
          </p:cNvPr>
          <p:cNvGrpSpPr/>
          <p:nvPr/>
        </p:nvGrpSpPr>
        <p:grpSpPr>
          <a:xfrm>
            <a:off x="6001111" y="3789040"/>
            <a:ext cx="393897" cy="475093"/>
            <a:chOff x="4466193" y="1443379"/>
            <a:chExt cx="868685" cy="1047751"/>
          </a:xfrm>
        </p:grpSpPr>
        <p:pic>
          <p:nvPicPr>
            <p:cNvPr id="95" name="Picture 3" descr="C:\Users\Francesco\Google Drive\Presentazione Vismac\Images\11-golden-gate-bridge.jpg">
              <a:extLst>
                <a:ext uri="{FF2B5EF4-FFF2-40B4-BE49-F238E27FC236}">
                  <a16:creationId xmlns:a16="http://schemas.microsoft.com/office/drawing/2014/main" id="{2BA6A184-B367-4F14-BB6C-C9C53D1CFE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flipH="1">
              <a:off x="4832323" y="1670692"/>
              <a:ext cx="298915" cy="198371"/>
            </a:xfrm>
            <a:prstGeom prst="rect">
              <a:avLst/>
            </a:prstGeom>
            <a:noFill/>
            <a:ln w="3175"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96" name="Immagine 95">
              <a:extLst>
                <a:ext uri="{FF2B5EF4-FFF2-40B4-BE49-F238E27FC236}">
                  <a16:creationId xmlns:a16="http://schemas.microsoft.com/office/drawing/2014/main" id="{3D13C523-A4BC-4EC6-B9D5-83638A50C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9475" y="2082544"/>
              <a:ext cx="269184" cy="184617"/>
            </a:xfrm>
            <a:prstGeom prst="rect">
              <a:avLst/>
            </a:prstGeom>
            <a:noFill/>
            <a:ln w="3175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97" name="Ovale 96">
              <a:extLst>
                <a:ext uri="{FF2B5EF4-FFF2-40B4-BE49-F238E27FC236}">
                  <a16:creationId xmlns:a16="http://schemas.microsoft.com/office/drawing/2014/main" id="{9F424BF5-8C03-4DBB-82F8-1FDA168998C8}"/>
                </a:ext>
              </a:extLst>
            </p:cNvPr>
            <p:cNvSpPr/>
            <p:nvPr/>
          </p:nvSpPr>
          <p:spPr>
            <a:xfrm rot="6761351">
              <a:off x="4376660" y="1532912"/>
              <a:ext cx="1047751" cy="868685"/>
            </a:xfrm>
            <a:prstGeom prst="ellipse">
              <a:avLst/>
            </a:prstGeom>
            <a:noFill/>
            <a:ln w="31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00"/>
            </a:p>
          </p:txBody>
        </p:sp>
      </p:grpSp>
      <p:grpSp>
        <p:nvGrpSpPr>
          <p:cNvPr id="98" name="Gruppo 97">
            <a:extLst>
              <a:ext uri="{FF2B5EF4-FFF2-40B4-BE49-F238E27FC236}">
                <a16:creationId xmlns:a16="http://schemas.microsoft.com/office/drawing/2014/main" id="{ED09AD87-A406-49DE-AD5B-25FC588E1499}"/>
              </a:ext>
            </a:extLst>
          </p:cNvPr>
          <p:cNvGrpSpPr/>
          <p:nvPr/>
        </p:nvGrpSpPr>
        <p:grpSpPr>
          <a:xfrm>
            <a:off x="6509511" y="3846358"/>
            <a:ext cx="544998" cy="451270"/>
            <a:chOff x="5468455" y="1427535"/>
            <a:chExt cx="1415506" cy="1172069"/>
          </a:xfrm>
        </p:grpSpPr>
        <p:pic>
          <p:nvPicPr>
            <p:cNvPr id="99" name="Immagine 98">
              <a:extLst>
                <a:ext uri="{FF2B5EF4-FFF2-40B4-BE49-F238E27FC236}">
                  <a16:creationId xmlns:a16="http://schemas.microsoft.com/office/drawing/2014/main" id="{735BC1F6-3348-4DEE-840E-330A46913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43761" y="1573136"/>
              <a:ext cx="299424" cy="225115"/>
            </a:xfrm>
            <a:prstGeom prst="rect">
              <a:avLst/>
            </a:prstGeom>
            <a:noFill/>
            <a:ln w="3175"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00" name="Immagine 99">
              <a:extLst>
                <a:ext uri="{FF2B5EF4-FFF2-40B4-BE49-F238E27FC236}">
                  <a16:creationId xmlns:a16="http://schemas.microsoft.com/office/drawing/2014/main" id="{D15C290B-E3C1-4F7F-A734-98591C869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65246" y="2289544"/>
              <a:ext cx="251669" cy="188752"/>
            </a:xfrm>
            <a:prstGeom prst="rect">
              <a:avLst/>
            </a:prstGeom>
            <a:noFill/>
            <a:ln w="3175"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01" name="Immagine 100">
              <a:extLst>
                <a:ext uri="{FF2B5EF4-FFF2-40B4-BE49-F238E27FC236}">
                  <a16:creationId xmlns:a16="http://schemas.microsoft.com/office/drawing/2014/main" id="{9DE56392-3469-4813-9CEE-D815D3EBC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>
              <a:off x="5716187" y="1928576"/>
              <a:ext cx="268178" cy="200134"/>
            </a:xfrm>
            <a:prstGeom prst="rect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02" name="Immagine 101">
              <a:extLst>
                <a:ext uri="{FF2B5EF4-FFF2-40B4-BE49-F238E27FC236}">
                  <a16:creationId xmlns:a16="http://schemas.microsoft.com/office/drawing/2014/main" id="{252E21CC-5EE2-4AE7-A6F7-6588CB7B9F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5085" y="1916792"/>
              <a:ext cx="245559" cy="184617"/>
            </a:xfrm>
            <a:prstGeom prst="rect">
              <a:avLst/>
            </a:prstGeom>
            <a:noFill/>
            <a:ln w="3175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03" name="Ovale 102">
              <a:extLst>
                <a:ext uri="{FF2B5EF4-FFF2-40B4-BE49-F238E27FC236}">
                  <a16:creationId xmlns:a16="http://schemas.microsoft.com/office/drawing/2014/main" id="{655224D2-774C-4080-AF28-1F8343731083}"/>
                </a:ext>
              </a:extLst>
            </p:cNvPr>
            <p:cNvSpPr/>
            <p:nvPr/>
          </p:nvSpPr>
          <p:spPr>
            <a:xfrm rot="6761351">
              <a:off x="5590173" y="1305817"/>
              <a:ext cx="1172069" cy="1415506"/>
            </a:xfrm>
            <a:prstGeom prst="ellipse">
              <a:avLst/>
            </a:prstGeom>
            <a:noFill/>
            <a:ln w="31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00"/>
            </a:p>
          </p:txBody>
        </p:sp>
      </p:grpSp>
      <p:grpSp>
        <p:nvGrpSpPr>
          <p:cNvPr id="104" name="Gruppo 103">
            <a:extLst>
              <a:ext uri="{FF2B5EF4-FFF2-40B4-BE49-F238E27FC236}">
                <a16:creationId xmlns:a16="http://schemas.microsoft.com/office/drawing/2014/main" id="{9D3DFF70-BF38-42AD-9015-B5797FB233AC}"/>
              </a:ext>
            </a:extLst>
          </p:cNvPr>
          <p:cNvGrpSpPr/>
          <p:nvPr/>
        </p:nvGrpSpPr>
        <p:grpSpPr>
          <a:xfrm>
            <a:off x="6748686" y="4397751"/>
            <a:ext cx="461753" cy="387380"/>
            <a:chOff x="5934103" y="3149214"/>
            <a:chExt cx="1203446" cy="1009612"/>
          </a:xfrm>
        </p:grpSpPr>
        <p:pic>
          <p:nvPicPr>
            <p:cNvPr id="105" name="Immagine 104">
              <a:extLst>
                <a:ext uri="{FF2B5EF4-FFF2-40B4-BE49-F238E27FC236}">
                  <a16:creationId xmlns:a16="http://schemas.microsoft.com/office/drawing/2014/main" id="{3E8A1FB1-0E1B-4D9B-8D32-8DB214EBB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83924" y="3732271"/>
              <a:ext cx="269184" cy="18461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</p:pic>
        <p:pic>
          <p:nvPicPr>
            <p:cNvPr id="106" name="Immagine 105">
              <a:extLst>
                <a:ext uri="{FF2B5EF4-FFF2-40B4-BE49-F238E27FC236}">
                  <a16:creationId xmlns:a16="http://schemas.microsoft.com/office/drawing/2014/main" id="{3AAACADF-5D4B-4F28-BF9E-28E853BB5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30129" y="3349200"/>
              <a:ext cx="247715" cy="186238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</p:pic>
        <p:pic>
          <p:nvPicPr>
            <p:cNvPr id="107" name="Picture 3" descr="C:\Users\Francesco\Google Drive\Presentazione Vismac\Images\11-golden-gate-bridge.jpg">
              <a:extLst>
                <a:ext uri="{FF2B5EF4-FFF2-40B4-BE49-F238E27FC236}">
                  <a16:creationId xmlns:a16="http://schemas.microsoft.com/office/drawing/2014/main" id="{12CCA0E3-2BB0-474E-97CA-14A7193CD2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6151181" y="3583616"/>
              <a:ext cx="298915" cy="198371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</p:pic>
        <p:sp>
          <p:nvSpPr>
            <p:cNvPr id="108" name="Ovale 107">
              <a:extLst>
                <a:ext uri="{FF2B5EF4-FFF2-40B4-BE49-F238E27FC236}">
                  <a16:creationId xmlns:a16="http://schemas.microsoft.com/office/drawing/2014/main" id="{0E349661-5F3A-42D0-90E1-68FC694B2218}"/>
                </a:ext>
              </a:extLst>
            </p:cNvPr>
            <p:cNvSpPr/>
            <p:nvPr/>
          </p:nvSpPr>
          <p:spPr>
            <a:xfrm rot="6761351">
              <a:off x="6031020" y="3052297"/>
              <a:ext cx="1009612" cy="120344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00"/>
            </a:p>
          </p:txBody>
        </p:sp>
      </p:grpSp>
      <p:grpSp>
        <p:nvGrpSpPr>
          <p:cNvPr id="109" name="Gruppo 108">
            <a:extLst>
              <a:ext uri="{FF2B5EF4-FFF2-40B4-BE49-F238E27FC236}">
                <a16:creationId xmlns:a16="http://schemas.microsoft.com/office/drawing/2014/main" id="{D52F1F57-8717-49DA-8318-D2F844ACFAC1}"/>
              </a:ext>
            </a:extLst>
          </p:cNvPr>
          <p:cNvGrpSpPr/>
          <p:nvPr/>
        </p:nvGrpSpPr>
        <p:grpSpPr>
          <a:xfrm>
            <a:off x="4319553" y="3939763"/>
            <a:ext cx="846255" cy="895628"/>
            <a:chOff x="23528" y="1337388"/>
            <a:chExt cx="2721536" cy="2880320"/>
          </a:xfrm>
        </p:grpSpPr>
        <p:grpSp>
          <p:nvGrpSpPr>
            <p:cNvPr id="110" name="Gruppo 109">
              <a:extLst>
                <a:ext uri="{FF2B5EF4-FFF2-40B4-BE49-F238E27FC236}">
                  <a16:creationId xmlns:a16="http://schemas.microsoft.com/office/drawing/2014/main" id="{700ECEEB-8F29-4761-9B0B-EC2A276DAD0D}"/>
                </a:ext>
              </a:extLst>
            </p:cNvPr>
            <p:cNvGrpSpPr/>
            <p:nvPr/>
          </p:nvGrpSpPr>
          <p:grpSpPr>
            <a:xfrm>
              <a:off x="23528" y="1337388"/>
              <a:ext cx="2721536" cy="2880320"/>
              <a:chOff x="2520770" y="24799829"/>
              <a:chExt cx="2692637" cy="2849735"/>
            </a:xfrm>
          </p:grpSpPr>
          <p:grpSp>
            <p:nvGrpSpPr>
              <p:cNvPr id="112" name="Gruppo 111">
                <a:extLst>
                  <a:ext uri="{FF2B5EF4-FFF2-40B4-BE49-F238E27FC236}">
                    <a16:creationId xmlns:a16="http://schemas.microsoft.com/office/drawing/2014/main" id="{5F82D6E2-F814-474A-B0DE-D6AAB74822E1}"/>
                  </a:ext>
                </a:extLst>
              </p:cNvPr>
              <p:cNvGrpSpPr/>
              <p:nvPr/>
            </p:nvGrpSpPr>
            <p:grpSpPr>
              <a:xfrm>
                <a:off x="2758806" y="25233901"/>
                <a:ext cx="2072560" cy="2060174"/>
                <a:chOff x="2758806" y="25233901"/>
                <a:chExt cx="2072560" cy="2060174"/>
              </a:xfrm>
            </p:grpSpPr>
            <p:pic>
              <p:nvPicPr>
                <p:cNvPr id="114" name="Immagine 113">
                  <a:extLst>
                    <a:ext uri="{FF2B5EF4-FFF2-40B4-BE49-F238E27FC236}">
                      <a16:creationId xmlns:a16="http://schemas.microsoft.com/office/drawing/2014/main" id="{5EFE1631-2920-46D2-A2FF-8DCEEEBEBC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4473479" y="26804978"/>
                  <a:ext cx="266326" cy="18265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5" name="Immagine 114">
                  <a:extLst>
                    <a:ext uri="{FF2B5EF4-FFF2-40B4-BE49-F238E27FC236}">
                      <a16:creationId xmlns:a16="http://schemas.microsoft.com/office/drawing/2014/main" id="{56C9C274-B45B-42CA-9C9D-7DDE5CDA27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3575157" y="26173059"/>
                  <a:ext cx="242952" cy="18265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6" name="Immagine 115">
                  <a:extLst>
                    <a:ext uri="{FF2B5EF4-FFF2-40B4-BE49-F238E27FC236}">
                      <a16:creationId xmlns:a16="http://schemas.microsoft.com/office/drawing/2014/main" id="{7C65ACBA-1593-4F6D-ADB0-627066F755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4051966" y="25233901"/>
                  <a:ext cx="296245" cy="22272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7" name="Immagine 116">
                  <a:extLst>
                    <a:ext uri="{FF2B5EF4-FFF2-40B4-BE49-F238E27FC236}">
                      <a16:creationId xmlns:a16="http://schemas.microsoft.com/office/drawing/2014/main" id="{9D0BFE94-B6EA-4F41-BFF3-05C992D7FF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4586282" y="26215966"/>
                  <a:ext cx="245084" cy="18426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8" name="Immagine 117">
                  <a:extLst>
                    <a:ext uri="{FF2B5EF4-FFF2-40B4-BE49-F238E27FC236}">
                      <a16:creationId xmlns:a16="http://schemas.microsoft.com/office/drawing/2014/main" id="{2B1BE7AB-0975-438A-85B5-2CF0ABF56B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4099214" y="25971191"/>
                  <a:ext cx="248997" cy="18674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9" name="Picture 3" descr="C:\Users\Francesco\Google Drive\Presentazione Vismac\Images\11-golden-gate-bridge.jpg">
                  <a:extLst>
                    <a:ext uri="{FF2B5EF4-FFF2-40B4-BE49-F238E27FC236}">
                      <a16:creationId xmlns:a16="http://schemas.microsoft.com/office/drawing/2014/main" id="{6BE7BFB5-FF6E-47A8-9371-53150DBD708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/>
                <a:srcRect/>
                <a:stretch>
                  <a:fillRect/>
                </a:stretch>
              </p:blipFill>
              <p:spPr bwMode="auto">
                <a:xfrm flipH="1">
                  <a:off x="3196241" y="25376828"/>
                  <a:ext cx="295742" cy="196265"/>
                </a:xfrm>
                <a:prstGeom prst="rect">
                  <a:avLst/>
                </a:prstGeom>
                <a:noFill/>
              </p:spPr>
            </p:pic>
            <p:pic>
              <p:nvPicPr>
                <p:cNvPr id="120" name="Immagine 119">
                  <a:extLst>
                    <a:ext uri="{FF2B5EF4-FFF2-40B4-BE49-F238E27FC236}">
                      <a16:creationId xmlns:a16="http://schemas.microsoft.com/office/drawing/2014/main" id="{E18F71E8-CE73-45D9-B405-0079E4F6CE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 flipH="1">
                  <a:off x="3724060" y="25589075"/>
                  <a:ext cx="265331" cy="198009"/>
                </a:xfrm>
                <a:prstGeom prst="rect">
                  <a:avLst/>
                </a:prstGeom>
              </p:spPr>
            </p:pic>
            <p:pic>
              <p:nvPicPr>
                <p:cNvPr id="121" name="Immagine 120">
                  <a:extLst>
                    <a:ext uri="{FF2B5EF4-FFF2-40B4-BE49-F238E27FC236}">
                      <a16:creationId xmlns:a16="http://schemas.microsoft.com/office/drawing/2014/main" id="{8A900028-8A4C-4C4B-999F-B34FC10B3E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063078" y="25788534"/>
                  <a:ext cx="266326" cy="18265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2" name="Immagine 121">
                  <a:extLst>
                    <a:ext uri="{FF2B5EF4-FFF2-40B4-BE49-F238E27FC236}">
                      <a16:creationId xmlns:a16="http://schemas.microsoft.com/office/drawing/2014/main" id="{A81ACA1B-92A5-4ACE-98D9-D440EB80F3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48211" y="25611946"/>
                  <a:ext cx="242952" cy="18265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3" name="Immagine 122">
                  <a:extLst>
                    <a:ext uri="{FF2B5EF4-FFF2-40B4-BE49-F238E27FC236}">
                      <a16:creationId xmlns:a16="http://schemas.microsoft.com/office/drawing/2014/main" id="{BE347F91-6B05-4A4D-9878-A58CBDAC7A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58806" y="26148907"/>
                  <a:ext cx="296245" cy="22272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4" name="Immagine 123">
                  <a:extLst>
                    <a:ext uri="{FF2B5EF4-FFF2-40B4-BE49-F238E27FC236}">
                      <a16:creationId xmlns:a16="http://schemas.microsoft.com/office/drawing/2014/main" id="{3DBEB40E-2F35-40C5-9411-643CF029FB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36159" y="26829296"/>
                  <a:ext cx="245084" cy="18426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5" name="Immagine 124">
                  <a:extLst>
                    <a:ext uri="{FF2B5EF4-FFF2-40B4-BE49-F238E27FC236}">
                      <a16:creationId xmlns:a16="http://schemas.microsoft.com/office/drawing/2014/main" id="{937E5D43-4A68-4412-939F-46D0682AFA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37643" y="26525068"/>
                  <a:ext cx="248997" cy="18674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6" name="Picture 3" descr="C:\Users\Francesco\Google Drive\Presentazione Vismac\Images\11-golden-gate-bridge.jpg">
                  <a:extLst>
                    <a:ext uri="{FF2B5EF4-FFF2-40B4-BE49-F238E27FC236}">
                      <a16:creationId xmlns:a16="http://schemas.microsoft.com/office/drawing/2014/main" id="{2FE1C8B3-B6F4-4DF5-85C6-FD2AA38530D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/>
                <a:srcRect/>
                <a:stretch>
                  <a:fillRect/>
                </a:stretch>
              </p:blipFill>
              <p:spPr bwMode="auto">
                <a:xfrm>
                  <a:off x="4005199" y="27097810"/>
                  <a:ext cx="295742" cy="196265"/>
                </a:xfrm>
                <a:prstGeom prst="rect">
                  <a:avLst/>
                </a:prstGeom>
                <a:noFill/>
              </p:spPr>
            </p:pic>
            <p:pic>
              <p:nvPicPr>
                <p:cNvPr id="127" name="Immagine 126">
                  <a:extLst>
                    <a:ext uri="{FF2B5EF4-FFF2-40B4-BE49-F238E27FC236}">
                      <a16:creationId xmlns:a16="http://schemas.microsoft.com/office/drawing/2014/main" id="{038425A9-37DF-42A9-B320-F224401EA6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944225" y="26499883"/>
                  <a:ext cx="265331" cy="198009"/>
                </a:xfrm>
                <a:prstGeom prst="rect">
                  <a:avLst/>
                </a:prstGeom>
              </p:spPr>
            </p:pic>
          </p:grpSp>
          <p:sp>
            <p:nvSpPr>
              <p:cNvPr id="113" name="Ovale 112">
                <a:extLst>
                  <a:ext uri="{FF2B5EF4-FFF2-40B4-BE49-F238E27FC236}">
                    <a16:creationId xmlns:a16="http://schemas.microsoft.com/office/drawing/2014/main" id="{9B1E1C14-DD97-4B7A-B8EC-4FECCB553FD3}"/>
                  </a:ext>
                </a:extLst>
              </p:cNvPr>
              <p:cNvSpPr/>
              <p:nvPr/>
            </p:nvSpPr>
            <p:spPr>
              <a:xfrm rot="5715253">
                <a:off x="2442221" y="24878378"/>
                <a:ext cx="2849735" cy="2692637"/>
              </a:xfrm>
              <a:prstGeom prst="ellipse">
                <a:avLst/>
              </a:prstGeom>
              <a:noFill/>
              <a:ln w="952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/>
              </a:p>
            </p:txBody>
          </p:sp>
        </p:grpSp>
        <p:pic>
          <p:nvPicPr>
            <p:cNvPr id="111" name="Picture 8">
              <a:extLst>
                <a:ext uri="{FF2B5EF4-FFF2-40B4-BE49-F238E27FC236}">
                  <a16:creationId xmlns:a16="http://schemas.microsoft.com/office/drawing/2014/main" id="{E1AF5B3A-394F-470F-8481-676E5CB626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879461" y="3787505"/>
              <a:ext cx="285328" cy="214178"/>
            </a:xfrm>
            <a:prstGeom prst="rect">
              <a:avLst/>
            </a:prstGeom>
            <a:noFill/>
            <a:ln w="12700" algn="ctr">
              <a:noFill/>
              <a:miter lim="800000"/>
              <a:headEnd type="none" w="sm" len="sm"/>
              <a:tailEnd type="none" w="sm" len="sm"/>
            </a:ln>
            <a:scene3d>
              <a:camera prst="perspectiveContrastingLeftFacing" fov="0">
                <a:rot lat="0" lon="0" rev="0"/>
              </a:camera>
              <a:lightRig rig="threePt" dir="t"/>
            </a:scene3d>
          </p:spPr>
        </p:pic>
      </p:grpSp>
      <p:sp>
        <p:nvSpPr>
          <p:cNvPr id="128" name="Freccia a destra 127">
            <a:extLst>
              <a:ext uri="{FF2B5EF4-FFF2-40B4-BE49-F238E27FC236}">
                <a16:creationId xmlns:a16="http://schemas.microsoft.com/office/drawing/2014/main" id="{B5C28EB9-549F-45E0-9639-26F4ABD790A1}"/>
              </a:ext>
            </a:extLst>
          </p:cNvPr>
          <p:cNvSpPr/>
          <p:nvPr/>
        </p:nvSpPr>
        <p:spPr>
          <a:xfrm>
            <a:off x="5255849" y="4331549"/>
            <a:ext cx="468327" cy="1641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00"/>
          </a:p>
        </p:txBody>
      </p:sp>
      <p:sp>
        <p:nvSpPr>
          <p:cNvPr id="129" name="CasellaDiTesto 128">
            <a:extLst>
              <a:ext uri="{FF2B5EF4-FFF2-40B4-BE49-F238E27FC236}">
                <a16:creationId xmlns:a16="http://schemas.microsoft.com/office/drawing/2014/main" id="{D9310EA3-B22B-4076-876F-6174073970DE}"/>
              </a:ext>
            </a:extLst>
          </p:cNvPr>
          <p:cNvSpPr txBox="1"/>
          <p:nvPr/>
        </p:nvSpPr>
        <p:spPr>
          <a:xfrm>
            <a:off x="4404811" y="4861767"/>
            <a:ext cx="752614" cy="4154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sz="1050" b="1" i="1" dirty="0"/>
              <a:t>Image </a:t>
            </a:r>
            <a:r>
              <a:rPr lang="it-IT" sz="1050" b="1" i="1" dirty="0" err="1"/>
              <a:t>Dataset</a:t>
            </a:r>
            <a:endParaRPr lang="it-IT" sz="1100" b="1" i="1" dirty="0">
              <a:latin typeface="Lucida Calligraphy" panose="03010101010101010101" pitchFamily="66" charset="0"/>
            </a:endParaRPr>
          </a:p>
        </p:txBody>
      </p:sp>
      <p:sp>
        <p:nvSpPr>
          <p:cNvPr id="130" name="CasellaDiTesto 129">
            <a:extLst>
              <a:ext uri="{FF2B5EF4-FFF2-40B4-BE49-F238E27FC236}">
                <a16:creationId xmlns:a16="http://schemas.microsoft.com/office/drawing/2014/main" id="{ECF072D0-8A5E-4C79-B291-9A4EEAE559CF}"/>
              </a:ext>
            </a:extLst>
          </p:cNvPr>
          <p:cNvSpPr txBox="1"/>
          <p:nvPr/>
        </p:nvSpPr>
        <p:spPr>
          <a:xfrm>
            <a:off x="4299896" y="6073369"/>
            <a:ext cx="1001769" cy="25391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sz="1050" b="1" i="1" dirty="0"/>
              <a:t>Probe Image</a:t>
            </a:r>
            <a:endParaRPr lang="it-IT" sz="1100" b="1" i="1" dirty="0">
              <a:latin typeface="Lucida Calligraphy" panose="03010101010101010101" pitchFamily="66" charset="0"/>
            </a:endParaRPr>
          </a:p>
        </p:txBody>
      </p:sp>
      <p:sp>
        <p:nvSpPr>
          <p:cNvPr id="131" name="Freccia bidirezionale orizzontale 130">
            <a:extLst>
              <a:ext uri="{FF2B5EF4-FFF2-40B4-BE49-F238E27FC236}">
                <a16:creationId xmlns:a16="http://schemas.microsoft.com/office/drawing/2014/main" id="{273664FA-BD65-4065-B585-087CB55E617A}"/>
              </a:ext>
            </a:extLst>
          </p:cNvPr>
          <p:cNvSpPr/>
          <p:nvPr/>
        </p:nvSpPr>
        <p:spPr>
          <a:xfrm rot="5400000">
            <a:off x="6306078" y="5109603"/>
            <a:ext cx="475249" cy="16938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00"/>
          </a:p>
        </p:txBody>
      </p:sp>
      <p:sp>
        <p:nvSpPr>
          <p:cNvPr id="132" name="CasellaDiTesto 131">
            <a:extLst>
              <a:ext uri="{FF2B5EF4-FFF2-40B4-BE49-F238E27FC236}">
                <a16:creationId xmlns:a16="http://schemas.microsoft.com/office/drawing/2014/main" id="{D8373FD5-B424-49EA-813F-25386F33135F}"/>
              </a:ext>
            </a:extLst>
          </p:cNvPr>
          <p:cNvSpPr txBox="1"/>
          <p:nvPr/>
        </p:nvSpPr>
        <p:spPr>
          <a:xfrm>
            <a:off x="5796359" y="6102505"/>
            <a:ext cx="1527631" cy="2616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sz="1050" b="1" i="1" dirty="0"/>
              <a:t>Cluster </a:t>
            </a:r>
            <a:r>
              <a:rPr lang="it-IT" sz="1050" b="1" i="1" dirty="0" err="1"/>
              <a:t>Assignment</a:t>
            </a:r>
            <a:endParaRPr lang="it-IT" sz="1100" b="1" i="1" dirty="0"/>
          </a:p>
        </p:txBody>
      </p:sp>
      <p:sp>
        <p:nvSpPr>
          <p:cNvPr id="133" name="Freccia a destra 132">
            <a:extLst>
              <a:ext uri="{FF2B5EF4-FFF2-40B4-BE49-F238E27FC236}">
                <a16:creationId xmlns:a16="http://schemas.microsoft.com/office/drawing/2014/main" id="{3B49D645-DD99-4F9F-9C7B-DC945F715C49}"/>
              </a:ext>
            </a:extLst>
          </p:cNvPr>
          <p:cNvSpPr/>
          <p:nvPr/>
        </p:nvSpPr>
        <p:spPr>
          <a:xfrm>
            <a:off x="5409493" y="5653348"/>
            <a:ext cx="468327" cy="1641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00"/>
          </a:p>
        </p:txBody>
      </p:sp>
      <p:sp>
        <p:nvSpPr>
          <p:cNvPr id="134" name="CasellaDiTesto 133">
            <a:extLst>
              <a:ext uri="{FF2B5EF4-FFF2-40B4-BE49-F238E27FC236}">
                <a16:creationId xmlns:a16="http://schemas.microsoft.com/office/drawing/2014/main" id="{5B4D35F1-C9F2-41A4-8D67-319A8FE7B94D}"/>
              </a:ext>
            </a:extLst>
          </p:cNvPr>
          <p:cNvSpPr txBox="1"/>
          <p:nvPr/>
        </p:nvSpPr>
        <p:spPr>
          <a:xfrm>
            <a:off x="7595610" y="6064675"/>
            <a:ext cx="1440886" cy="4154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sz="1050" b="1" i="1" dirty="0"/>
              <a:t>PRNU-</a:t>
            </a:r>
            <a:r>
              <a:rPr lang="it-IT" sz="1050" b="1" i="1" dirty="0" err="1"/>
              <a:t>based</a:t>
            </a:r>
            <a:r>
              <a:rPr lang="it-IT" sz="1050" b="1" i="1" dirty="0"/>
              <a:t> </a:t>
            </a:r>
            <a:r>
              <a:rPr lang="it-IT" sz="1050" b="1" i="1" dirty="0" err="1"/>
              <a:t>forgery</a:t>
            </a:r>
            <a:r>
              <a:rPr lang="it-IT" sz="1050" b="1" i="1" dirty="0"/>
              <a:t> </a:t>
            </a:r>
            <a:r>
              <a:rPr lang="it-IT" sz="1050" b="1" i="1" dirty="0" err="1"/>
              <a:t>localization</a:t>
            </a:r>
            <a:endParaRPr lang="it-IT" sz="1100" b="1" i="1" dirty="0">
              <a:latin typeface="Lucida Calligraphy" panose="03010101010101010101" pitchFamily="66" charset="0"/>
            </a:endParaRPr>
          </a:p>
        </p:txBody>
      </p:sp>
      <p:sp>
        <p:nvSpPr>
          <p:cNvPr id="135" name="Freccia a destra 134">
            <a:extLst>
              <a:ext uri="{FF2B5EF4-FFF2-40B4-BE49-F238E27FC236}">
                <a16:creationId xmlns:a16="http://schemas.microsoft.com/office/drawing/2014/main" id="{0063FC3B-99FD-4E5D-98A3-DC6132E8B4EA}"/>
              </a:ext>
            </a:extLst>
          </p:cNvPr>
          <p:cNvSpPr/>
          <p:nvPr/>
        </p:nvSpPr>
        <p:spPr>
          <a:xfrm>
            <a:off x="7210850" y="5657948"/>
            <a:ext cx="468327" cy="1641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00"/>
          </a:p>
        </p:txBody>
      </p:sp>
      <p:sp>
        <p:nvSpPr>
          <p:cNvPr id="137" name="Freccia bidirezionale orizzontale 136">
            <a:extLst>
              <a:ext uri="{FF2B5EF4-FFF2-40B4-BE49-F238E27FC236}">
                <a16:creationId xmlns:a16="http://schemas.microsoft.com/office/drawing/2014/main" id="{54C964DB-933A-4605-BA03-78E66ECEDD2A}"/>
              </a:ext>
            </a:extLst>
          </p:cNvPr>
          <p:cNvSpPr/>
          <p:nvPr/>
        </p:nvSpPr>
        <p:spPr>
          <a:xfrm rot="2690197">
            <a:off x="7149278" y="4628759"/>
            <a:ext cx="1039085" cy="16443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00"/>
          </a:p>
        </p:txBody>
      </p:sp>
    </p:spTree>
    <p:extLst>
      <p:ext uri="{BB962C8B-B14F-4D97-AF65-F5344CB8AC3E}">
        <p14:creationId xmlns:p14="http://schemas.microsoft.com/office/powerpoint/2010/main" val="33495400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CC8B48E-0278-4B04-8938-6D875AA2D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307901"/>
            <a:ext cx="8568952" cy="4065315"/>
          </a:xfrm>
        </p:spPr>
        <p:txBody>
          <a:bodyPr/>
          <a:lstStyle/>
          <a:p>
            <a:r>
              <a:rPr lang="it-IT" sz="2000" dirty="0" err="1">
                <a:solidFill>
                  <a:schemeClr val="bg1">
                    <a:lumMod val="75000"/>
                  </a:schemeClr>
                </a:solidFill>
              </a:rPr>
              <a:t>Identification</a:t>
            </a:r>
            <a:r>
              <a:rPr lang="it-IT" sz="2000" dirty="0">
                <a:solidFill>
                  <a:schemeClr val="bg1">
                    <a:lumMod val="75000"/>
                  </a:schemeClr>
                </a:solidFill>
              </a:rPr>
              <a:t> with </a:t>
            </a:r>
            <a:r>
              <a:rPr lang="it-IT" sz="2000" dirty="0" err="1">
                <a:solidFill>
                  <a:schemeClr val="bg1">
                    <a:lumMod val="75000"/>
                  </a:schemeClr>
                </a:solidFill>
              </a:rPr>
              <a:t>prior</a:t>
            </a:r>
            <a:r>
              <a:rPr lang="it-IT" sz="2000" dirty="0">
                <a:solidFill>
                  <a:schemeClr val="bg1">
                    <a:lumMod val="75000"/>
                  </a:schemeClr>
                </a:solidFill>
              </a:rPr>
              <a:t> information</a:t>
            </a:r>
          </a:p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it-IT" sz="2000" dirty="0">
                <a:solidFill>
                  <a:schemeClr val="bg1">
                    <a:lumMod val="75000"/>
                  </a:schemeClr>
                </a:solidFill>
              </a:rPr>
              <a:t>Zero </a:t>
            </a:r>
            <a:r>
              <a:rPr lang="it-IT" sz="2000" dirty="0" err="1">
                <a:solidFill>
                  <a:schemeClr val="bg1">
                    <a:lumMod val="75000"/>
                  </a:schemeClr>
                </a:solidFill>
              </a:rPr>
              <a:t>knowlege</a:t>
            </a:r>
            <a:r>
              <a:rPr lang="it-IT" sz="2000" dirty="0">
                <a:solidFill>
                  <a:schemeClr val="bg1">
                    <a:lumMod val="75000"/>
                  </a:schemeClr>
                </a:solidFill>
              </a:rPr>
              <a:t> source </a:t>
            </a:r>
            <a:r>
              <a:rPr lang="it-IT" sz="2000" dirty="0" err="1">
                <a:solidFill>
                  <a:schemeClr val="bg1">
                    <a:lumMod val="75000"/>
                  </a:schemeClr>
                </a:solidFill>
              </a:rPr>
              <a:t>identification</a:t>
            </a:r>
            <a:endParaRPr lang="it-IT" sz="2000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it-IT" sz="3600" dirty="0" err="1"/>
              <a:t>Identification</a:t>
            </a:r>
            <a:r>
              <a:rPr lang="it-IT" sz="3600" dirty="0"/>
              <a:t> on Social Network </a:t>
            </a:r>
          </a:p>
          <a:p>
            <a:pPr>
              <a:lnSpc>
                <a:spcPct val="150000"/>
              </a:lnSpc>
              <a:spcBef>
                <a:spcPts val="2400"/>
              </a:spcBef>
            </a:pPr>
            <a:r>
              <a:rPr lang="it-IT" sz="2000" dirty="0" err="1">
                <a:solidFill>
                  <a:schemeClr val="bg1">
                    <a:lumMod val="75000"/>
                  </a:schemeClr>
                </a:solidFill>
              </a:rPr>
              <a:t>Counter-forensics</a:t>
            </a:r>
            <a:endParaRPr lang="it-IT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C0D95982-3DB3-4C30-B26B-B8F41512BC19}"/>
              </a:ext>
            </a:extLst>
          </p:cNvPr>
          <p:cNvSpPr txBox="1">
            <a:spLocks/>
          </p:cNvSpPr>
          <p:nvPr/>
        </p:nvSpPr>
        <p:spPr>
          <a:xfrm>
            <a:off x="0" y="515515"/>
            <a:ext cx="91440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Research activities (6)</a:t>
            </a:r>
          </a:p>
        </p:txBody>
      </p:sp>
      <p:pic>
        <p:nvPicPr>
          <p:cNvPr id="69" name="Picture 7">
            <a:extLst>
              <a:ext uri="{FF2B5EF4-FFF2-40B4-BE49-F238E27FC236}">
                <a16:creationId xmlns:a16="http://schemas.microsoft.com/office/drawing/2014/main" id="{228018EF-3439-4012-8E7E-1FB7C1115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293096"/>
            <a:ext cx="2736304" cy="1368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25300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CC8B48E-0278-4B04-8938-6D875AA2D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307901"/>
            <a:ext cx="8568952" cy="4065315"/>
          </a:xfrm>
        </p:spPr>
        <p:txBody>
          <a:bodyPr/>
          <a:lstStyle/>
          <a:p>
            <a:r>
              <a:rPr lang="it-IT" sz="2000" dirty="0" err="1">
                <a:solidFill>
                  <a:schemeClr val="bg1">
                    <a:lumMod val="75000"/>
                  </a:schemeClr>
                </a:solidFill>
              </a:rPr>
              <a:t>Identification</a:t>
            </a:r>
            <a:r>
              <a:rPr lang="it-IT" sz="2000" dirty="0">
                <a:solidFill>
                  <a:schemeClr val="bg1">
                    <a:lumMod val="75000"/>
                  </a:schemeClr>
                </a:solidFill>
              </a:rPr>
              <a:t> with </a:t>
            </a:r>
            <a:r>
              <a:rPr lang="it-IT" sz="2000" dirty="0" err="1">
                <a:solidFill>
                  <a:schemeClr val="bg1">
                    <a:lumMod val="75000"/>
                  </a:schemeClr>
                </a:solidFill>
              </a:rPr>
              <a:t>prior</a:t>
            </a:r>
            <a:r>
              <a:rPr lang="it-IT" sz="2000" dirty="0">
                <a:solidFill>
                  <a:schemeClr val="bg1">
                    <a:lumMod val="75000"/>
                  </a:schemeClr>
                </a:solidFill>
              </a:rPr>
              <a:t> information</a:t>
            </a:r>
          </a:p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it-IT" sz="2000" dirty="0">
                <a:solidFill>
                  <a:schemeClr val="bg1">
                    <a:lumMod val="75000"/>
                  </a:schemeClr>
                </a:solidFill>
              </a:rPr>
              <a:t>Zero </a:t>
            </a:r>
            <a:r>
              <a:rPr lang="it-IT" sz="2000" dirty="0" err="1">
                <a:solidFill>
                  <a:schemeClr val="bg1">
                    <a:lumMod val="75000"/>
                  </a:schemeClr>
                </a:solidFill>
              </a:rPr>
              <a:t>knowlege</a:t>
            </a:r>
            <a:r>
              <a:rPr lang="it-IT" sz="2000" dirty="0">
                <a:solidFill>
                  <a:schemeClr val="bg1">
                    <a:lumMod val="75000"/>
                  </a:schemeClr>
                </a:solidFill>
              </a:rPr>
              <a:t> source </a:t>
            </a:r>
            <a:r>
              <a:rPr lang="it-IT" sz="2000" dirty="0" err="1">
                <a:solidFill>
                  <a:schemeClr val="bg1">
                    <a:lumMod val="75000"/>
                  </a:schemeClr>
                </a:solidFill>
              </a:rPr>
              <a:t>identification</a:t>
            </a:r>
            <a:endParaRPr lang="it-IT" sz="2000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it-IT" sz="2000" dirty="0" err="1">
                <a:solidFill>
                  <a:schemeClr val="bg1">
                    <a:lumMod val="75000"/>
                  </a:schemeClr>
                </a:solidFill>
              </a:rPr>
              <a:t>Identification</a:t>
            </a:r>
            <a:r>
              <a:rPr lang="it-IT" sz="2000" dirty="0">
                <a:solidFill>
                  <a:schemeClr val="bg1">
                    <a:lumMod val="75000"/>
                  </a:schemeClr>
                </a:solidFill>
              </a:rPr>
              <a:t> on Social Network </a:t>
            </a:r>
          </a:p>
          <a:p>
            <a:pPr>
              <a:lnSpc>
                <a:spcPct val="150000"/>
              </a:lnSpc>
              <a:spcBef>
                <a:spcPts val="2400"/>
              </a:spcBef>
            </a:pPr>
            <a:r>
              <a:rPr lang="it-IT" sz="3600" dirty="0" err="1"/>
              <a:t>Counter-forensics</a:t>
            </a:r>
            <a:endParaRPr lang="it-IT" sz="2000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C0D95982-3DB3-4C30-B26B-B8F41512BC19}"/>
              </a:ext>
            </a:extLst>
          </p:cNvPr>
          <p:cNvSpPr txBox="1">
            <a:spLocks/>
          </p:cNvSpPr>
          <p:nvPr/>
        </p:nvSpPr>
        <p:spPr>
          <a:xfrm>
            <a:off x="0" y="476672"/>
            <a:ext cx="9144000" cy="121500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Research activities (7)</a:t>
            </a:r>
          </a:p>
        </p:txBody>
      </p:sp>
      <p:sp>
        <p:nvSpPr>
          <p:cNvPr id="23" name="Freccia a destra 22">
            <a:extLst>
              <a:ext uri="{FF2B5EF4-FFF2-40B4-BE49-F238E27FC236}">
                <a16:creationId xmlns:a16="http://schemas.microsoft.com/office/drawing/2014/main" id="{EB4A0ECC-6E5A-4586-A02A-85BB240ADD91}"/>
              </a:ext>
            </a:extLst>
          </p:cNvPr>
          <p:cNvSpPr/>
          <p:nvPr/>
        </p:nvSpPr>
        <p:spPr>
          <a:xfrm>
            <a:off x="4895761" y="5291132"/>
            <a:ext cx="468327" cy="1641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00"/>
          </a:p>
        </p:txBody>
      </p:sp>
      <p:pic>
        <p:nvPicPr>
          <p:cNvPr id="24" name="Picture 4" descr="http://www.ipnav.com/default/assets/Image/Thief.jpg">
            <a:extLst>
              <a:ext uri="{FF2B5EF4-FFF2-40B4-BE49-F238E27FC236}">
                <a16:creationId xmlns:a16="http://schemas.microsoft.com/office/drawing/2014/main" id="{98FDDF5F-C292-4296-A73F-735E861A2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84229" y="4917994"/>
            <a:ext cx="764147" cy="893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ttangolo 24">
            <a:extLst>
              <a:ext uri="{FF2B5EF4-FFF2-40B4-BE49-F238E27FC236}">
                <a16:creationId xmlns:a16="http://schemas.microsoft.com/office/drawing/2014/main" id="{99A414C5-C0C7-482A-BC0F-D07062073EB1}"/>
              </a:ext>
            </a:extLst>
          </p:cNvPr>
          <p:cNvSpPr/>
          <p:nvPr/>
        </p:nvSpPr>
        <p:spPr>
          <a:xfrm>
            <a:off x="3538205" y="5928644"/>
            <a:ext cx="13068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i="1" dirty="0" err="1">
                <a:solidFill>
                  <a:schemeClr val="tx2"/>
                </a:solidFill>
              </a:rPr>
              <a:t>Eve’s</a:t>
            </a:r>
            <a:r>
              <a:rPr lang="it-IT" b="1" i="1" dirty="0">
                <a:solidFill>
                  <a:schemeClr val="tx2"/>
                </a:solidFill>
              </a:rPr>
              <a:t> image</a:t>
            </a:r>
            <a:endParaRPr lang="it-IT" dirty="0"/>
          </a:p>
        </p:txBody>
      </p:sp>
      <p:pic>
        <p:nvPicPr>
          <p:cNvPr id="27" name="Picture 2" descr="http://www.giochiedisegnidacolorare.it/img_disegni_grandi/alice.gif">
            <a:extLst>
              <a:ext uri="{FF2B5EF4-FFF2-40B4-BE49-F238E27FC236}">
                <a16:creationId xmlns:a16="http://schemas.microsoft.com/office/drawing/2014/main" id="{5C3B5458-F355-4606-A6D1-5A97B7A29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296" y="4922553"/>
            <a:ext cx="886597" cy="92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346" name="Picture 2" descr="http://i.ytimg.com/vi/3gZGkEcmcqE/maxresdefault.jpg">
            <a:extLst>
              <a:ext uri="{FF2B5EF4-FFF2-40B4-BE49-F238E27FC236}">
                <a16:creationId xmlns:a16="http://schemas.microsoft.com/office/drawing/2014/main" id="{855D6AD0-DC6F-4873-A17E-13878D142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809" y="3378412"/>
            <a:ext cx="1401195" cy="1075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ttangolo 29">
            <a:extLst>
              <a:ext uri="{FF2B5EF4-FFF2-40B4-BE49-F238E27FC236}">
                <a16:creationId xmlns:a16="http://schemas.microsoft.com/office/drawing/2014/main" id="{671D68D0-60E0-4807-A56C-015D203DE049}"/>
              </a:ext>
            </a:extLst>
          </p:cNvPr>
          <p:cNvSpPr/>
          <p:nvPr/>
        </p:nvSpPr>
        <p:spPr>
          <a:xfrm>
            <a:off x="4949568" y="3009080"/>
            <a:ext cx="15776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i="1" dirty="0" err="1">
                <a:solidFill>
                  <a:schemeClr val="tx2"/>
                </a:solidFill>
              </a:rPr>
              <a:t>Adversal</a:t>
            </a:r>
            <a:r>
              <a:rPr lang="it-IT" b="1" i="1" dirty="0">
                <a:solidFill>
                  <a:schemeClr val="tx2"/>
                </a:solidFill>
              </a:rPr>
              <a:t> </a:t>
            </a:r>
            <a:r>
              <a:rPr lang="it-IT" b="1" i="1" dirty="0" err="1">
                <a:solidFill>
                  <a:schemeClr val="tx2"/>
                </a:solidFill>
              </a:rPr>
              <a:t>noise</a:t>
            </a:r>
            <a:endParaRPr lang="it-IT" dirty="0"/>
          </a:p>
        </p:txBody>
      </p:sp>
      <p:sp>
        <p:nvSpPr>
          <p:cNvPr id="31" name="Freccia a destra 30">
            <a:extLst>
              <a:ext uri="{FF2B5EF4-FFF2-40B4-BE49-F238E27FC236}">
                <a16:creationId xmlns:a16="http://schemas.microsoft.com/office/drawing/2014/main" id="{11E7A082-285B-40A0-9FD7-CBDB4D491652}"/>
              </a:ext>
            </a:extLst>
          </p:cNvPr>
          <p:cNvSpPr/>
          <p:nvPr/>
        </p:nvSpPr>
        <p:spPr>
          <a:xfrm rot="5400000">
            <a:off x="5516474" y="4606306"/>
            <a:ext cx="468327" cy="1641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00"/>
          </a:p>
        </p:txBody>
      </p:sp>
      <p:sp>
        <p:nvSpPr>
          <p:cNvPr id="12" name="Croce 11">
            <a:extLst>
              <a:ext uri="{FF2B5EF4-FFF2-40B4-BE49-F238E27FC236}">
                <a16:creationId xmlns:a16="http://schemas.microsoft.com/office/drawing/2014/main" id="{AFCBA971-EE34-4D4D-A36E-77A35ABA9CDF}"/>
              </a:ext>
            </a:extLst>
          </p:cNvPr>
          <p:cNvSpPr/>
          <p:nvPr/>
        </p:nvSpPr>
        <p:spPr>
          <a:xfrm>
            <a:off x="5580868" y="5197906"/>
            <a:ext cx="360040" cy="360067"/>
          </a:xfrm>
          <a:prstGeom prst="plus">
            <a:avLst>
              <a:gd name="adj" fmla="val 440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Freccia a destra 32">
            <a:extLst>
              <a:ext uri="{FF2B5EF4-FFF2-40B4-BE49-F238E27FC236}">
                <a16:creationId xmlns:a16="http://schemas.microsoft.com/office/drawing/2014/main" id="{218B766B-19E1-43E2-ABA1-A186A522894E}"/>
              </a:ext>
            </a:extLst>
          </p:cNvPr>
          <p:cNvSpPr/>
          <p:nvPr/>
        </p:nvSpPr>
        <p:spPr>
          <a:xfrm>
            <a:off x="6156176" y="5282691"/>
            <a:ext cx="468327" cy="1641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00"/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FBD97B03-616B-415C-8A91-D2A09B9E8E05}"/>
              </a:ext>
            </a:extLst>
          </p:cNvPr>
          <p:cNvSpPr/>
          <p:nvPr/>
        </p:nvSpPr>
        <p:spPr>
          <a:xfrm>
            <a:off x="6684982" y="5928644"/>
            <a:ext cx="14360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i="1" dirty="0" err="1">
                <a:solidFill>
                  <a:schemeClr val="tx2"/>
                </a:solidFill>
              </a:rPr>
              <a:t>Alice’s</a:t>
            </a:r>
            <a:r>
              <a:rPr lang="it-IT" b="1" i="1" dirty="0">
                <a:solidFill>
                  <a:schemeClr val="tx2"/>
                </a:solidFill>
              </a:rPr>
              <a:t> image</a:t>
            </a:r>
            <a:endParaRPr lang="it-IT" dirty="0"/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2C24EE1C-83B5-4DC5-9505-52AD24685248}"/>
              </a:ext>
            </a:extLst>
          </p:cNvPr>
          <p:cNvSpPr/>
          <p:nvPr/>
        </p:nvSpPr>
        <p:spPr>
          <a:xfrm>
            <a:off x="5375691" y="4963217"/>
            <a:ext cx="770394" cy="81999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7" name="Picture 2" descr="C:\Users\Francesco\Google Drive\Presentazione Vismac\Images\Bullying.bmp">
            <a:extLst>
              <a:ext uri="{FF2B5EF4-FFF2-40B4-BE49-F238E27FC236}">
                <a16:creationId xmlns:a16="http://schemas.microsoft.com/office/drawing/2014/main" id="{E705922B-807E-4450-A73C-82D94A71F0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11973"/>
          <a:stretch/>
        </p:blipFill>
        <p:spPr bwMode="auto">
          <a:xfrm>
            <a:off x="3453553" y="4819839"/>
            <a:ext cx="1442208" cy="1089867"/>
          </a:xfrm>
          <a:prstGeom prst="rect">
            <a:avLst/>
          </a:prstGeom>
          <a:noFill/>
        </p:spPr>
      </p:pic>
      <p:pic>
        <p:nvPicPr>
          <p:cNvPr id="38" name="Picture 2" descr="C:\Users\Francesco\Google Drive\Presentazione Vismac\Images\Bullying.bmp">
            <a:extLst>
              <a:ext uri="{FF2B5EF4-FFF2-40B4-BE49-F238E27FC236}">
                <a16:creationId xmlns:a16="http://schemas.microsoft.com/office/drawing/2014/main" id="{503AD91D-4C6B-4C0C-B69E-73DEA01966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11973"/>
          <a:stretch/>
        </p:blipFill>
        <p:spPr bwMode="auto">
          <a:xfrm>
            <a:off x="6651174" y="4821981"/>
            <a:ext cx="1442208" cy="10898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18377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/>
          <p:cNvSpPr>
            <a:spLocks noGrp="1"/>
          </p:cNvSpPr>
          <p:nvPr>
            <p:ph type="title" idx="4294967295"/>
          </p:nvPr>
        </p:nvSpPr>
        <p:spPr>
          <a:xfrm>
            <a:off x="590872" y="51551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noProof="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Outline</a:t>
            </a:r>
          </a:p>
        </p:txBody>
      </p:sp>
      <p:sp>
        <p:nvSpPr>
          <p:cNvPr id="11" name="Segnaposto contenuto 2"/>
          <p:cNvSpPr>
            <a:spLocks noGrp="1"/>
          </p:cNvSpPr>
          <p:nvPr>
            <p:ph idx="4294967295"/>
          </p:nvPr>
        </p:nvSpPr>
        <p:spPr>
          <a:xfrm>
            <a:off x="323528" y="1484784"/>
            <a:ext cx="9093696" cy="449738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noProof="0" dirty="0">
                <a:solidFill>
                  <a:schemeClr val="bg1">
                    <a:lumMod val="75000"/>
                  </a:schemeClr>
                </a:solidFill>
              </a:rPr>
              <a:t>Introduction to Source Identification</a:t>
            </a:r>
          </a:p>
          <a:p>
            <a:pPr>
              <a:lnSpc>
                <a:spcPct val="150000"/>
              </a:lnSpc>
            </a:pPr>
            <a:r>
              <a:rPr lang="en-US" noProof="0" dirty="0">
                <a:solidFill>
                  <a:schemeClr val="bg1">
                    <a:lumMod val="75000"/>
                  </a:schemeClr>
                </a:solidFill>
              </a:rPr>
              <a:t>Motivation and scenarios</a:t>
            </a:r>
          </a:p>
          <a:p>
            <a:pPr>
              <a:lnSpc>
                <a:spcPct val="150000"/>
              </a:lnSpc>
            </a:pPr>
            <a:r>
              <a:rPr lang="en-US" noProof="0" dirty="0">
                <a:solidFill>
                  <a:schemeClr val="bg1">
                    <a:lumMod val="75000"/>
                  </a:schemeClr>
                </a:solidFill>
              </a:rPr>
              <a:t>Source identification through “device fingerprint”</a:t>
            </a:r>
          </a:p>
          <a:p>
            <a:pPr>
              <a:lnSpc>
                <a:spcPct val="150000"/>
              </a:lnSpc>
            </a:pPr>
            <a:r>
              <a:rPr lang="en-US" noProof="0" dirty="0"/>
              <a:t>Research activities</a:t>
            </a:r>
          </a:p>
          <a:p>
            <a:pPr lvl="2">
              <a:lnSpc>
                <a:spcPct val="150000"/>
              </a:lnSpc>
            </a:pPr>
            <a:r>
              <a:rPr lang="en-US" dirty="0"/>
              <a:t>PRNU-based Image Clustering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List of publications</a:t>
            </a:r>
            <a:endParaRPr lang="en-US" noProof="0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noProof="0" dirty="0"/>
          </a:p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375406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Immagine 16" descr="sensore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8912" y="1323975"/>
            <a:ext cx="242570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Titolo 1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719138"/>
          </a:xfrm>
        </p:spPr>
        <p:txBody>
          <a:bodyPr>
            <a:normAutofit fontScale="90000"/>
          </a:bodyPr>
          <a:lstStyle/>
          <a:p>
            <a:r>
              <a:rPr lang="en-US" sz="4500" noProof="0" dirty="0"/>
              <a:t>PRNU as a camera fingerprint </a:t>
            </a:r>
          </a:p>
        </p:txBody>
      </p:sp>
      <p:sp>
        <p:nvSpPr>
          <p:cNvPr id="1029" name="Segnaposto contenuto 2"/>
          <p:cNvSpPr>
            <a:spLocks noGrp="1"/>
          </p:cNvSpPr>
          <p:nvPr>
            <p:ph idx="1"/>
          </p:nvPr>
        </p:nvSpPr>
        <p:spPr>
          <a:xfrm>
            <a:off x="428625" y="3356992"/>
            <a:ext cx="8258175" cy="3286125"/>
          </a:xfrm>
        </p:spPr>
        <p:txBody>
          <a:bodyPr>
            <a:normAutofit/>
          </a:bodyPr>
          <a:lstStyle/>
          <a:p>
            <a:r>
              <a:rPr lang="en-US" sz="2000" noProof="0" dirty="0"/>
              <a:t>It can be modeled as multiplicative factor:</a:t>
            </a:r>
          </a:p>
          <a:p>
            <a:pPr eaLnBrk="1" hangingPunct="1"/>
            <a:endParaRPr lang="en-US" sz="2000" i="1" noProof="0" dirty="0"/>
          </a:p>
          <a:p>
            <a:pPr eaLnBrk="1" hangingPunct="1"/>
            <a:endParaRPr lang="en-US" sz="2000" noProof="0" dirty="0"/>
          </a:p>
          <a:p>
            <a:pPr>
              <a:buNone/>
            </a:pPr>
            <a:endParaRPr lang="en-US" sz="1200" noProof="0" dirty="0"/>
          </a:p>
          <a:p>
            <a:r>
              <a:rPr lang="en-US" sz="2000" noProof="0" dirty="0"/>
              <a:t>It is</a:t>
            </a:r>
          </a:p>
          <a:p>
            <a:pPr lvl="1"/>
            <a:r>
              <a:rPr lang="en-US" sz="2000" i="1" noProof="0" dirty="0"/>
              <a:t>specific of each camera</a:t>
            </a:r>
          </a:p>
          <a:p>
            <a:pPr lvl="1"/>
            <a:r>
              <a:rPr lang="en-US" sz="2000" i="1" noProof="0" dirty="0"/>
              <a:t>constant in time</a:t>
            </a:r>
          </a:p>
          <a:p>
            <a:pPr lvl="1"/>
            <a:r>
              <a:rPr lang="en-US" sz="2000" i="1" noProof="0" dirty="0"/>
              <a:t>embedded in every picture</a:t>
            </a:r>
          </a:p>
          <a:p>
            <a:pPr lvl="1"/>
            <a:r>
              <a:rPr lang="en-US" sz="2000" i="1" noProof="0" dirty="0"/>
              <a:t>Robust to various processing procedures</a:t>
            </a:r>
            <a:endParaRPr lang="en-US" sz="2200" noProof="0" dirty="0"/>
          </a:p>
        </p:txBody>
      </p:sp>
      <p:grpSp>
        <p:nvGrpSpPr>
          <p:cNvPr id="2" name="Gruppo 28"/>
          <p:cNvGrpSpPr>
            <a:grpSpLocks/>
          </p:cNvGrpSpPr>
          <p:nvPr/>
        </p:nvGrpSpPr>
        <p:grpSpPr bwMode="auto">
          <a:xfrm>
            <a:off x="714349" y="3910967"/>
            <a:ext cx="5443856" cy="847982"/>
            <a:chOff x="1913360" y="2786058"/>
            <a:chExt cx="5444539" cy="848759"/>
          </a:xfrm>
        </p:grpSpPr>
        <p:graphicFrame>
          <p:nvGraphicFramePr>
            <p:cNvPr id="1026" name="Object 4"/>
            <p:cNvGraphicFramePr>
              <a:graphicFrameLocks noChangeAspect="1"/>
            </p:cNvGraphicFramePr>
            <p:nvPr/>
          </p:nvGraphicFramePr>
          <p:xfrm>
            <a:off x="3535363" y="2786058"/>
            <a:ext cx="2284412" cy="4095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367" name="Equazione" r:id="rId5" imgW="1193295" imgH="216061" progId="Equation.3">
                    <p:embed/>
                  </p:oleObj>
                </mc:Choice>
                <mc:Fallback>
                  <p:oleObj name="Equazione" r:id="rId5" imgW="1193295" imgH="216061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35363" y="2786058"/>
                          <a:ext cx="2284412" cy="4095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3" name="CasellaDiTesto 9"/>
            <p:cNvSpPr txBox="1">
              <a:spLocks noChangeArrowheads="1"/>
            </p:cNvSpPr>
            <p:nvPr/>
          </p:nvSpPr>
          <p:spPr bwMode="auto">
            <a:xfrm>
              <a:off x="1913360" y="3178164"/>
              <a:ext cx="1199004" cy="2772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it-IT" sz="1200" dirty="0" err="1">
                  <a:solidFill>
                    <a:prstClr val="black"/>
                  </a:solidFill>
                </a:rPr>
                <a:t>Observed</a:t>
              </a:r>
              <a:r>
                <a:rPr lang="it-IT" sz="1200" dirty="0">
                  <a:solidFill>
                    <a:prstClr val="black"/>
                  </a:solidFill>
                </a:rPr>
                <a:t> </a:t>
              </a:r>
              <a:r>
                <a:rPr lang="it-IT" sz="1200" dirty="0" err="1">
                  <a:solidFill>
                    <a:prstClr val="black"/>
                  </a:solidFill>
                </a:rPr>
                <a:t>image</a:t>
              </a:r>
              <a:endParaRPr lang="it-IT" sz="1200" dirty="0">
                <a:solidFill>
                  <a:prstClr val="black"/>
                </a:solidFill>
              </a:endParaRPr>
            </a:p>
          </p:txBody>
        </p:sp>
        <p:cxnSp>
          <p:nvCxnSpPr>
            <p:cNvPr id="12" name="Connettore 2 11"/>
            <p:cNvCxnSpPr>
              <a:stCxn id="1033" idx="3"/>
            </p:cNvCxnSpPr>
            <p:nvPr/>
          </p:nvCxnSpPr>
          <p:spPr>
            <a:xfrm flipV="1">
              <a:off x="3112364" y="3035527"/>
              <a:ext cx="459725" cy="28126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5" name="CasellaDiTesto 12"/>
            <p:cNvSpPr txBox="1">
              <a:spLocks noChangeArrowheads="1"/>
            </p:cNvSpPr>
            <p:nvPr/>
          </p:nvSpPr>
          <p:spPr bwMode="auto">
            <a:xfrm>
              <a:off x="5697003" y="3357564"/>
              <a:ext cx="847326" cy="2772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it-IT" sz="1200" dirty="0" err="1">
                  <a:solidFill>
                    <a:prstClr val="black"/>
                  </a:solidFill>
                </a:rPr>
                <a:t>Real</a:t>
              </a:r>
              <a:r>
                <a:rPr lang="it-IT" sz="1200" dirty="0">
                  <a:solidFill>
                    <a:prstClr val="black"/>
                  </a:solidFill>
                </a:rPr>
                <a:t> scene</a:t>
              </a:r>
            </a:p>
          </p:txBody>
        </p:sp>
        <p:cxnSp>
          <p:nvCxnSpPr>
            <p:cNvPr id="15" name="Connettore 2 14"/>
            <p:cNvCxnSpPr>
              <a:stCxn id="1035" idx="1"/>
            </p:cNvCxnSpPr>
            <p:nvPr/>
          </p:nvCxnSpPr>
          <p:spPr>
            <a:xfrm flipH="1" flipV="1">
              <a:off x="5215367" y="3072079"/>
              <a:ext cx="481635" cy="42411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7" name="CasellaDiTesto 18"/>
            <p:cNvSpPr txBox="1">
              <a:spLocks noChangeArrowheads="1"/>
            </p:cNvSpPr>
            <p:nvPr/>
          </p:nvSpPr>
          <p:spPr bwMode="auto">
            <a:xfrm>
              <a:off x="6286510" y="3071807"/>
              <a:ext cx="1071389" cy="2772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 dirty="0">
                  <a:solidFill>
                    <a:prstClr val="black"/>
                  </a:solidFill>
                </a:rPr>
                <a:t>Additive </a:t>
              </a:r>
              <a:r>
                <a:rPr lang="it-IT" sz="1200" dirty="0" err="1">
                  <a:solidFill>
                    <a:prstClr val="black"/>
                  </a:solidFill>
                </a:rPr>
                <a:t>noise</a:t>
              </a:r>
              <a:endParaRPr lang="it-IT" sz="1200" dirty="0">
                <a:solidFill>
                  <a:prstClr val="black"/>
                </a:solidFill>
              </a:endParaRPr>
            </a:p>
          </p:txBody>
        </p:sp>
        <p:cxnSp>
          <p:nvCxnSpPr>
            <p:cNvPr id="20" name="Connettore 2 19"/>
            <p:cNvCxnSpPr>
              <a:stCxn id="1039" idx="3"/>
            </p:cNvCxnSpPr>
            <p:nvPr/>
          </p:nvCxnSpPr>
          <p:spPr>
            <a:xfrm flipV="1">
              <a:off x="3904568" y="3143574"/>
              <a:ext cx="596323" cy="35261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9" name="CasellaDiTesto 22"/>
            <p:cNvSpPr txBox="1">
              <a:spLocks noChangeArrowheads="1"/>
            </p:cNvSpPr>
            <p:nvPr/>
          </p:nvSpPr>
          <p:spPr bwMode="auto">
            <a:xfrm>
              <a:off x="3357554" y="3357564"/>
              <a:ext cx="547014" cy="2772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>
                  <a:solidFill>
                    <a:prstClr val="black"/>
                  </a:solidFill>
                </a:rPr>
                <a:t>PRNU</a:t>
              </a:r>
            </a:p>
          </p:txBody>
        </p:sp>
        <p:cxnSp>
          <p:nvCxnSpPr>
            <p:cNvPr id="25" name="Connettore 2 24"/>
            <p:cNvCxnSpPr>
              <a:stCxn id="1037" idx="1"/>
            </p:cNvCxnSpPr>
            <p:nvPr/>
          </p:nvCxnSpPr>
          <p:spPr>
            <a:xfrm flipH="1" flipV="1">
              <a:off x="5715482" y="3000575"/>
              <a:ext cx="571028" cy="20985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ttangolo 30"/>
          <p:cNvSpPr/>
          <p:nvPr/>
        </p:nvSpPr>
        <p:spPr>
          <a:xfrm>
            <a:off x="2786050" y="1500173"/>
            <a:ext cx="6215106" cy="1606590"/>
          </a:xfrm>
          <a:prstGeom prst="rect">
            <a:avLst/>
          </a:prstGeom>
        </p:spPr>
        <p:txBody>
          <a:bodyPr wrap="square" lIns="91437" tIns="45718" rIns="91437" bIns="45718">
            <a:spAutoFit/>
          </a:bodyPr>
          <a:lstStyle/>
          <a:p>
            <a:pPr marL="274311" indent="-274311">
              <a:spcBef>
                <a:spcPct val="20000"/>
              </a:spcBef>
              <a:buClr>
                <a:srgbClr val="0BD0D9"/>
              </a:buClr>
              <a:buSzPct val="95000"/>
              <a:buFont typeface="Wingdings 2"/>
              <a:buChar char=""/>
              <a:defRPr/>
            </a:pPr>
            <a:r>
              <a:rPr lang="it-IT" sz="2000" dirty="0">
                <a:solidFill>
                  <a:prstClr val="black"/>
                </a:solidFill>
              </a:rPr>
              <a:t>The </a:t>
            </a:r>
            <a:r>
              <a:rPr lang="it-IT" sz="2000" b="1" dirty="0" err="1">
                <a:solidFill>
                  <a:prstClr val="black"/>
                </a:solidFill>
              </a:rPr>
              <a:t>Photo</a:t>
            </a:r>
            <a:r>
              <a:rPr lang="it-IT" sz="2000" b="1" dirty="0">
                <a:solidFill>
                  <a:prstClr val="black"/>
                </a:solidFill>
              </a:rPr>
              <a:t> </a:t>
            </a:r>
            <a:r>
              <a:rPr lang="it-IT" sz="2000" b="1" dirty="0" err="1">
                <a:solidFill>
                  <a:prstClr val="black"/>
                </a:solidFill>
              </a:rPr>
              <a:t>Response</a:t>
            </a:r>
            <a:r>
              <a:rPr lang="it-IT" sz="2000" b="1" dirty="0">
                <a:solidFill>
                  <a:prstClr val="black"/>
                </a:solidFill>
              </a:rPr>
              <a:t> </a:t>
            </a:r>
            <a:r>
              <a:rPr lang="it-IT" sz="2000" b="1" dirty="0" err="1">
                <a:solidFill>
                  <a:prstClr val="black"/>
                </a:solidFill>
              </a:rPr>
              <a:t>Non-Uniformity</a:t>
            </a:r>
            <a:r>
              <a:rPr lang="it-IT" sz="2000" b="1" dirty="0">
                <a:solidFill>
                  <a:prstClr val="black"/>
                </a:solidFill>
              </a:rPr>
              <a:t> (PRNU) </a:t>
            </a:r>
            <a:r>
              <a:rPr lang="en-US" sz="2000" dirty="0">
                <a:solidFill>
                  <a:prstClr val="black"/>
                </a:solidFill>
              </a:rPr>
              <a:t>is a non spatial uniform behavior of imaging sensor.</a:t>
            </a:r>
          </a:p>
          <a:p>
            <a:pPr marL="274311" indent="-274311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endParaRPr lang="en-US" sz="1200" dirty="0">
              <a:solidFill>
                <a:prstClr val="black"/>
              </a:solidFill>
            </a:endParaRPr>
          </a:p>
          <a:p>
            <a:pPr marL="274311" indent="-274311">
              <a:spcBef>
                <a:spcPct val="20000"/>
              </a:spcBef>
              <a:buClr>
                <a:srgbClr val="0BD0D9"/>
              </a:buClr>
              <a:buSzPct val="95000"/>
              <a:buFont typeface="Wingdings 2"/>
              <a:buChar char=""/>
              <a:defRPr/>
            </a:pPr>
            <a:r>
              <a:rPr lang="en-US" sz="2000" dirty="0">
                <a:solidFill>
                  <a:prstClr val="black"/>
                </a:solidFill>
              </a:rPr>
              <a:t>It is caused by imperfections in the sensor manufacturing process.</a:t>
            </a:r>
            <a:endParaRPr lang="it-IT" sz="2000" dirty="0">
              <a:solidFill>
                <a:prstClr val="black"/>
              </a:solidFill>
            </a:endParaRPr>
          </a:p>
        </p:txBody>
      </p:sp>
      <p:pic>
        <p:nvPicPr>
          <p:cNvPr id="17" name="Picture 2" descr="http://blog.legalsolutions.thomsonreuters.com/wp-content/uploads/2014/01/Digital-Forensics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885573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20464552">
            <a:off x="6253295" y="4455124"/>
            <a:ext cx="2667000" cy="182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457024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olo 1"/>
          <p:cNvSpPr>
            <a:spLocks noGrp="1"/>
          </p:cNvSpPr>
          <p:nvPr>
            <p:ph type="title"/>
          </p:nvPr>
        </p:nvSpPr>
        <p:spPr>
          <a:xfrm>
            <a:off x="0" y="720731"/>
            <a:ext cx="9144000" cy="719138"/>
          </a:xfrm>
        </p:spPr>
        <p:txBody>
          <a:bodyPr>
            <a:normAutofit fontScale="90000"/>
          </a:bodyPr>
          <a:lstStyle/>
          <a:p>
            <a:r>
              <a:rPr lang="en-US" noProof="0" dirty="0"/>
              <a:t>Camera Identification through PRNU</a:t>
            </a:r>
          </a:p>
        </p:txBody>
      </p:sp>
      <p:sp>
        <p:nvSpPr>
          <p:cNvPr id="22531" name="Segnaposto contenuto 2"/>
          <p:cNvSpPr>
            <a:spLocks noGrp="1"/>
          </p:cNvSpPr>
          <p:nvPr>
            <p:ph idx="1"/>
          </p:nvPr>
        </p:nvSpPr>
        <p:spPr>
          <a:xfrm>
            <a:off x="483843" y="1687061"/>
            <a:ext cx="8229600" cy="4565648"/>
          </a:xfrm>
        </p:spPr>
        <p:txBody>
          <a:bodyPr/>
          <a:lstStyle/>
          <a:p>
            <a:pPr marL="514330" indent="-514330">
              <a:spcAft>
                <a:spcPts val="1200"/>
              </a:spcAft>
            </a:pPr>
            <a:r>
              <a:rPr lang="en-US" sz="2400" b="1" noProof="0" dirty="0">
                <a:solidFill>
                  <a:schemeClr val="accent1"/>
                </a:solidFill>
              </a:rPr>
              <a:t>First step.</a:t>
            </a:r>
            <a:r>
              <a:rPr lang="en-US" sz="2400" noProof="0" dirty="0">
                <a:solidFill>
                  <a:schemeClr val="accent1"/>
                </a:solidFill>
              </a:rPr>
              <a:t> </a:t>
            </a:r>
            <a:r>
              <a:rPr lang="en-US" sz="2400" noProof="0" dirty="0"/>
              <a:t>Estimating the specific PRNU of the camera</a:t>
            </a:r>
          </a:p>
          <a:p>
            <a:pPr marL="514330" indent="-514330">
              <a:spcAft>
                <a:spcPts val="1200"/>
              </a:spcAft>
              <a:buNone/>
            </a:pPr>
            <a:endParaRPr lang="en-US" sz="2400" noProof="0" dirty="0"/>
          </a:p>
          <a:p>
            <a:pPr marL="514330" indent="-514330">
              <a:spcAft>
                <a:spcPts val="1200"/>
              </a:spcAft>
              <a:buNone/>
            </a:pPr>
            <a:endParaRPr lang="en-US" sz="2400" noProof="0" dirty="0"/>
          </a:p>
          <a:p>
            <a:pPr marL="514330" indent="-514330">
              <a:spcAft>
                <a:spcPts val="1200"/>
              </a:spcAft>
              <a:buNone/>
            </a:pPr>
            <a:endParaRPr lang="en-US" sz="2400" noProof="0" dirty="0"/>
          </a:p>
          <a:p>
            <a:pPr marL="514330" indent="-514330">
              <a:spcAft>
                <a:spcPts val="1200"/>
              </a:spcAft>
            </a:pPr>
            <a:r>
              <a:rPr lang="en-US" sz="2400" b="1" noProof="0" dirty="0">
                <a:solidFill>
                  <a:schemeClr val="accent1"/>
                </a:solidFill>
              </a:rPr>
              <a:t>Second step.</a:t>
            </a:r>
            <a:r>
              <a:rPr lang="en-US" sz="2400" noProof="0" dirty="0">
                <a:solidFill>
                  <a:schemeClr val="accent1"/>
                </a:solidFill>
              </a:rPr>
              <a:t> </a:t>
            </a:r>
            <a:r>
              <a:rPr lang="en-US" sz="2400" noProof="0" dirty="0"/>
              <a:t>Detecting the camera PRNU in the picture</a:t>
            </a:r>
          </a:p>
        </p:txBody>
      </p:sp>
      <p:grpSp>
        <p:nvGrpSpPr>
          <p:cNvPr id="2" name="Gruppo 4"/>
          <p:cNvGrpSpPr>
            <a:grpSpLocks/>
          </p:cNvGrpSpPr>
          <p:nvPr/>
        </p:nvGrpSpPr>
        <p:grpSpPr bwMode="auto">
          <a:xfrm>
            <a:off x="539750" y="2234875"/>
            <a:ext cx="8231188" cy="1554165"/>
            <a:chOff x="539552" y="1949450"/>
            <a:chExt cx="8231386" cy="1554163"/>
          </a:xfrm>
        </p:grpSpPr>
        <p:pic>
          <p:nvPicPr>
            <p:cNvPr id="22548" name="Picture 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39552" y="2020888"/>
              <a:ext cx="1560513" cy="1395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49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41750" y="1949450"/>
              <a:ext cx="1609725" cy="155416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22550" name="Picture 1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291388" y="2020888"/>
              <a:ext cx="1479550" cy="1425575"/>
            </a:xfrm>
            <a:prstGeom prst="rect">
              <a:avLst/>
            </a:prstGeom>
            <a:noFill/>
            <a:ln w="12700" algn="ctr">
              <a:noFill/>
              <a:miter lim="800000"/>
              <a:headEnd type="none" w="sm" len="sm"/>
              <a:tailEnd type="none" w="sm" len="sm"/>
            </a:ln>
          </p:spPr>
        </p:pic>
        <p:cxnSp>
          <p:nvCxnSpPr>
            <p:cNvPr id="9" name="Connettore 2 8"/>
            <p:cNvCxnSpPr/>
            <p:nvPr/>
          </p:nvCxnSpPr>
          <p:spPr>
            <a:xfrm>
              <a:off x="2412847" y="2735263"/>
              <a:ext cx="1079526" cy="1588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ttore 2 9"/>
            <p:cNvCxnSpPr/>
            <p:nvPr/>
          </p:nvCxnSpPr>
          <p:spPr>
            <a:xfrm>
              <a:off x="5841930" y="2806701"/>
              <a:ext cx="1079526" cy="1587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ttangolo 10"/>
          <p:cNvSpPr/>
          <p:nvPr/>
        </p:nvSpPr>
        <p:spPr>
          <a:xfrm>
            <a:off x="7164388" y="3702053"/>
            <a:ext cx="1497583" cy="369328"/>
          </a:xfrm>
          <a:prstGeom prst="rect">
            <a:avLst/>
          </a:prstGeom>
        </p:spPr>
        <p:txBody>
          <a:bodyPr wrap="none" lIns="91437" tIns="45718" rIns="91437" bIns="4571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dirty="0">
                <a:solidFill>
                  <a:srgbClr val="0F6F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Camera PRNU</a:t>
            </a:r>
          </a:p>
        </p:txBody>
      </p:sp>
      <p:grpSp>
        <p:nvGrpSpPr>
          <p:cNvPr id="3" name="Gruppo 11"/>
          <p:cNvGrpSpPr>
            <a:grpSpLocks/>
          </p:cNvGrpSpPr>
          <p:nvPr/>
        </p:nvGrpSpPr>
        <p:grpSpPr bwMode="auto">
          <a:xfrm>
            <a:off x="948763" y="4987753"/>
            <a:ext cx="6871610" cy="1357312"/>
            <a:chOff x="-882282" y="4735513"/>
            <a:chExt cx="6871411" cy="1357312"/>
          </a:xfrm>
        </p:grpSpPr>
        <p:pic>
          <p:nvPicPr>
            <p:cNvPr id="22539" name="Picture 5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180967" y="4737100"/>
              <a:ext cx="1808162" cy="1355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40" name="Picture 8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-882282" y="4735513"/>
              <a:ext cx="1808163" cy="1357312"/>
            </a:xfrm>
            <a:prstGeom prst="rect">
              <a:avLst/>
            </a:prstGeom>
            <a:noFill/>
            <a:ln w="12700" algn="ctr">
              <a:noFill/>
              <a:miter lim="800000"/>
              <a:headEnd type="none" w="sm" len="sm"/>
              <a:tailEnd type="none" w="sm" len="sm"/>
            </a:ln>
          </p:spPr>
        </p:pic>
        <p:cxnSp>
          <p:nvCxnSpPr>
            <p:cNvPr id="16" name="Connettore 2 15"/>
            <p:cNvCxnSpPr/>
            <p:nvPr/>
          </p:nvCxnSpPr>
          <p:spPr>
            <a:xfrm>
              <a:off x="925881" y="5409008"/>
              <a:ext cx="3255087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546" name="Text Box 3"/>
            <p:cNvSpPr txBox="1">
              <a:spLocks noChangeArrowheads="1"/>
            </p:cNvSpPr>
            <p:nvPr/>
          </p:nvSpPr>
          <p:spPr bwMode="auto">
            <a:xfrm>
              <a:off x="2393756" y="4834903"/>
              <a:ext cx="419100" cy="661720"/>
            </a:xfrm>
            <a:prstGeom prst="rect">
              <a:avLst/>
            </a:prstGeom>
            <a:noFill/>
            <a:ln w="12700" algn="ctr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r>
                <a:rPr lang="it-IT" sz="3700" b="1" dirty="0">
                  <a:solidFill>
                    <a:srgbClr val="0F6FC6"/>
                  </a:solidFill>
                </a:rPr>
                <a:t>=</a:t>
              </a:r>
            </a:p>
          </p:txBody>
        </p:sp>
      </p:grpSp>
      <p:sp>
        <p:nvSpPr>
          <p:cNvPr id="22" name="Rettangolo 21"/>
          <p:cNvSpPr/>
          <p:nvPr/>
        </p:nvSpPr>
        <p:spPr>
          <a:xfrm>
            <a:off x="6110991" y="4581525"/>
            <a:ext cx="1497583" cy="369328"/>
          </a:xfrm>
          <a:prstGeom prst="rect">
            <a:avLst/>
          </a:prstGeom>
        </p:spPr>
        <p:txBody>
          <a:bodyPr wrap="none" lIns="91437" tIns="45718" rIns="91437" bIns="4571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dirty="0">
                <a:solidFill>
                  <a:srgbClr val="0F6F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Camera PRNU</a:t>
            </a:r>
          </a:p>
        </p:txBody>
      </p:sp>
      <p:sp>
        <p:nvSpPr>
          <p:cNvPr id="22537" name="Text Box 3"/>
          <p:cNvSpPr txBox="1">
            <a:spLocks noChangeArrowheads="1"/>
          </p:cNvSpPr>
          <p:nvPr/>
        </p:nvSpPr>
        <p:spPr bwMode="auto">
          <a:xfrm>
            <a:off x="4241457" y="4789020"/>
            <a:ext cx="357187" cy="600160"/>
          </a:xfrm>
          <a:prstGeom prst="rect">
            <a:avLst/>
          </a:prstGeom>
          <a:noFill/>
          <a:ln w="12700" algn="ctr">
            <a:noFill/>
            <a:miter lim="800000"/>
            <a:headEnd type="none" w="sm" len="sm"/>
            <a:tailEnd type="none" w="sm" len="sm"/>
          </a:ln>
        </p:spPr>
        <p:txBody>
          <a:bodyPr lIns="91437" tIns="45718" rIns="91437" bIns="45718">
            <a:spAutoFit/>
          </a:bodyPr>
          <a:lstStyle/>
          <a:p>
            <a:r>
              <a:rPr lang="it-IT" sz="3300" b="1" dirty="0">
                <a:solidFill>
                  <a:srgbClr val="0F6FC6"/>
                </a:solidFill>
              </a:rPr>
              <a:t>?</a:t>
            </a:r>
          </a:p>
        </p:txBody>
      </p:sp>
      <p:sp>
        <p:nvSpPr>
          <p:cNvPr id="24" name="Rettangolo 23"/>
          <p:cNvSpPr/>
          <p:nvPr/>
        </p:nvSpPr>
        <p:spPr>
          <a:xfrm>
            <a:off x="1144797" y="4581525"/>
            <a:ext cx="1416151" cy="369328"/>
          </a:xfrm>
          <a:prstGeom prst="rect">
            <a:avLst/>
          </a:prstGeom>
        </p:spPr>
        <p:txBody>
          <a:bodyPr wrap="none" lIns="91437" tIns="45718" rIns="91437" bIns="4571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dirty="0">
                <a:solidFill>
                  <a:srgbClr val="0F6F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Image to test</a:t>
            </a:r>
          </a:p>
        </p:txBody>
      </p:sp>
    </p:spTree>
    <p:extLst>
      <p:ext uri="{BB962C8B-B14F-4D97-AF65-F5344CB8AC3E}">
        <p14:creationId xmlns:p14="http://schemas.microsoft.com/office/powerpoint/2010/main" val="3061677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548680"/>
            <a:ext cx="9144000" cy="720000"/>
          </a:xfrm>
        </p:spPr>
        <p:txBody>
          <a:bodyPr>
            <a:normAutofit fontScale="90000"/>
          </a:bodyPr>
          <a:lstStyle/>
          <a:p>
            <a:r>
              <a:rPr lang="en-US" noProof="0" dirty="0"/>
              <a:t>Blind </a:t>
            </a:r>
            <a:r>
              <a:rPr lang="en-US" sz="4400" noProof="0" dirty="0"/>
              <a:t>PRNU-based camera identification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9552" y="4679200"/>
            <a:ext cx="1560513" cy="139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41750" y="4607762"/>
            <a:ext cx="1609725" cy="15541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29520" y="4416990"/>
            <a:ext cx="1479550" cy="1425575"/>
          </a:xfrm>
          <a:prstGeom prst="rect">
            <a:avLst/>
          </a:prstGeom>
          <a:noFill/>
          <a:ln w="12700" algn="ctr">
            <a:noFill/>
            <a:miter lim="800000"/>
            <a:headEnd type="none" w="sm" len="sm"/>
            <a:tailEnd type="none" w="sm" len="sm"/>
          </a:ln>
        </p:spPr>
      </p:pic>
      <p:cxnSp>
        <p:nvCxnSpPr>
          <p:cNvPr id="9" name="Connettore 2 8"/>
          <p:cNvCxnSpPr/>
          <p:nvPr/>
        </p:nvCxnSpPr>
        <p:spPr>
          <a:xfrm>
            <a:off x="2413000" y="5393575"/>
            <a:ext cx="1079500" cy="1587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>
            <a:off x="5842000" y="5465012"/>
            <a:ext cx="1079500" cy="1588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tangolo 10"/>
          <p:cNvSpPr/>
          <p:nvPr/>
        </p:nvSpPr>
        <p:spPr>
          <a:xfrm>
            <a:off x="7037477" y="6131502"/>
            <a:ext cx="19636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Single Image PRNU</a:t>
            </a:r>
          </a:p>
        </p:txBody>
      </p:sp>
      <p:cxnSp>
        <p:nvCxnSpPr>
          <p:cNvPr id="26" name="Connettore 1 25"/>
          <p:cNvCxnSpPr/>
          <p:nvPr/>
        </p:nvCxnSpPr>
        <p:spPr>
          <a:xfrm>
            <a:off x="323528" y="4751778"/>
            <a:ext cx="2232248" cy="136815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1 26"/>
          <p:cNvCxnSpPr/>
          <p:nvPr/>
        </p:nvCxnSpPr>
        <p:spPr>
          <a:xfrm flipV="1">
            <a:off x="395536" y="4751778"/>
            <a:ext cx="2088232" cy="136815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egnaposto contenuto 2"/>
          <p:cNvSpPr txBox="1">
            <a:spLocks/>
          </p:cNvSpPr>
          <p:nvPr/>
        </p:nvSpPr>
        <p:spPr>
          <a:xfrm>
            <a:off x="428596" y="1428736"/>
            <a:ext cx="8229600" cy="4191743"/>
          </a:xfrm>
          <a:prstGeom prst="rect">
            <a:avLst/>
          </a:prstGeom>
        </p:spPr>
        <p:txBody>
          <a:bodyPr/>
          <a:lstStyle/>
          <a:p>
            <a:pPr marL="514350" indent="-514350">
              <a:spcAft>
                <a:spcPts val="1200"/>
              </a:spcAft>
              <a:buFont typeface="Arial" pitchFamily="34" charset="0"/>
              <a:buChar char="•"/>
            </a:pPr>
            <a:r>
              <a:rPr lang="it-IT" sz="2400" dirty="0"/>
              <a:t>What happen if </a:t>
            </a:r>
            <a:r>
              <a:rPr lang="it-IT" sz="2400" b="1" dirty="0"/>
              <a:t>no prior information are avaible</a:t>
            </a:r>
            <a:r>
              <a:rPr lang="it-IT" sz="2400" dirty="0"/>
              <a:t>?</a:t>
            </a:r>
          </a:p>
          <a:p>
            <a:pPr marL="1314450" lvl="2" indent="-514350">
              <a:spcAft>
                <a:spcPts val="1200"/>
              </a:spcAft>
              <a:buFont typeface="Arial" pitchFamily="34" charset="0"/>
              <a:buChar char="•"/>
            </a:pPr>
            <a:r>
              <a:rPr lang="it-IT" sz="2000" dirty="0"/>
              <a:t>How many cameras?</a:t>
            </a:r>
          </a:p>
          <a:p>
            <a:pPr marL="1314450" lvl="2" indent="-514350">
              <a:spcAft>
                <a:spcPts val="1200"/>
              </a:spcAft>
              <a:buFont typeface="Arial" pitchFamily="34" charset="0"/>
              <a:buChar char="•"/>
            </a:pPr>
            <a:r>
              <a:rPr lang="it-IT" sz="2000" dirty="0"/>
              <a:t>How to calculate the PRNU?</a:t>
            </a:r>
          </a:p>
          <a:p>
            <a:pPr marL="514350" indent="-514350">
              <a:spcAft>
                <a:spcPts val="1200"/>
              </a:spcAft>
              <a:buFont typeface="Arial" pitchFamily="34" charset="0"/>
              <a:buChar char="•"/>
            </a:pPr>
            <a:r>
              <a:rPr lang="it-IT" sz="2400" dirty="0"/>
              <a:t>In each image noise residual there is a trace of the PRNU</a:t>
            </a:r>
          </a:p>
          <a:p>
            <a:pPr marL="514350" indent="-514350">
              <a:spcAft>
                <a:spcPts val="1200"/>
              </a:spcAft>
              <a:buFont typeface="Arial" pitchFamily="34" charset="0"/>
              <a:buChar char="•"/>
            </a:pPr>
            <a:r>
              <a:rPr lang="it-IT" sz="2400" dirty="0"/>
              <a:t>Calculating the NCC or PCE (as distance) between each image PRNU, we can perform a </a:t>
            </a:r>
            <a:r>
              <a:rPr lang="it-IT" sz="2400" b="1" dirty="0"/>
              <a:t>clustering algorithm</a:t>
            </a:r>
            <a:endParaRPr lang="it-IT" sz="2000" b="1" dirty="0"/>
          </a:p>
        </p:txBody>
      </p:sp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86644" y="4569390"/>
            <a:ext cx="1479550" cy="1425575"/>
          </a:xfrm>
          <a:prstGeom prst="rect">
            <a:avLst/>
          </a:prstGeom>
          <a:noFill/>
          <a:ln w="12700" algn="ctr">
            <a:noFill/>
            <a:miter lim="800000"/>
            <a:headEnd type="none" w="sm" len="sm"/>
            <a:tailEnd type="none" w="sm" len="sm"/>
          </a:ln>
        </p:spPr>
      </p:pic>
      <p:pic>
        <p:nvPicPr>
          <p:cNvPr id="21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768" y="4774180"/>
            <a:ext cx="1479550" cy="1425575"/>
          </a:xfrm>
          <a:prstGeom prst="rect">
            <a:avLst/>
          </a:prstGeom>
          <a:noFill/>
          <a:ln w="12700" algn="ctr">
            <a:noFill/>
            <a:miter lim="800000"/>
            <a:headEnd type="none" w="sm" len="sm"/>
            <a:tailEnd type="none" w="sm" len="sm"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7882700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15008" y="1446217"/>
            <a:ext cx="8928992" cy="4125923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it-IT" sz="2800" b="1" i="1" dirty="0"/>
              <a:t>Bottom-up </a:t>
            </a:r>
            <a:r>
              <a:rPr lang="en-GB" sz="2800" b="1" i="1" dirty="0"/>
              <a:t>approach</a:t>
            </a:r>
            <a:endParaRPr lang="en-GB" sz="2800" i="1" dirty="0"/>
          </a:p>
          <a:p>
            <a:pPr marL="801688" lvl="2" indent="-255588">
              <a:lnSpc>
                <a:spcPct val="114000"/>
              </a:lnSpc>
              <a:spcBef>
                <a:spcPts val="1200"/>
              </a:spcBef>
            </a:pPr>
            <a:r>
              <a:rPr lang="it-IT" b="1" i="1" dirty="0" err="1"/>
              <a:t>Bloy</a:t>
            </a:r>
            <a:r>
              <a:rPr lang="it-IT" b="1" i="1" dirty="0"/>
              <a:t> (2008</a:t>
            </a:r>
            <a:r>
              <a:rPr lang="it-IT" i="1" dirty="0"/>
              <a:t>) </a:t>
            </a:r>
            <a:r>
              <a:rPr lang="it-IT" dirty="0" err="1"/>
              <a:t>Pairwise</a:t>
            </a:r>
            <a:r>
              <a:rPr lang="it-IT" dirty="0"/>
              <a:t> </a:t>
            </a:r>
            <a:r>
              <a:rPr lang="it-IT" dirty="0" err="1"/>
              <a:t>Nearest</a:t>
            </a:r>
            <a:r>
              <a:rPr lang="it-IT" dirty="0"/>
              <a:t> </a:t>
            </a:r>
            <a:r>
              <a:rPr lang="it-IT" dirty="0" err="1"/>
              <a:t>Neighbors</a:t>
            </a:r>
            <a:r>
              <a:rPr lang="it-IT" dirty="0"/>
              <a:t> (PNN) </a:t>
            </a:r>
          </a:p>
          <a:p>
            <a:pPr marL="801688" lvl="2" indent="-255588">
              <a:lnSpc>
                <a:spcPct val="114000"/>
              </a:lnSpc>
              <a:spcBef>
                <a:spcPts val="1200"/>
              </a:spcBef>
            </a:pPr>
            <a:r>
              <a:rPr lang="it-IT" b="1" dirty="0"/>
              <a:t>Li (2010) </a:t>
            </a:r>
            <a:r>
              <a:rPr lang="it-IT" dirty="0" err="1"/>
              <a:t>unsupervised</a:t>
            </a:r>
            <a:r>
              <a:rPr lang="it-IT" dirty="0"/>
              <a:t> MRF </a:t>
            </a:r>
            <a:r>
              <a:rPr lang="it-IT" dirty="0" err="1"/>
              <a:t>approach</a:t>
            </a:r>
            <a:r>
              <a:rPr lang="it-IT" dirty="0">
                <a:solidFill>
                  <a:srgbClr val="FF0000"/>
                </a:solidFill>
              </a:rPr>
              <a:t> </a:t>
            </a:r>
          </a:p>
          <a:p>
            <a:pPr marL="801688" lvl="2" indent="-255588">
              <a:lnSpc>
                <a:spcPct val="114000"/>
              </a:lnSpc>
              <a:spcBef>
                <a:spcPts val="1200"/>
              </a:spcBef>
            </a:pPr>
            <a:r>
              <a:rPr lang="it-IT" b="1" dirty="0" err="1"/>
              <a:t>Caldelli</a:t>
            </a:r>
            <a:r>
              <a:rPr lang="it-IT" b="1" dirty="0"/>
              <a:t> (2010)</a:t>
            </a:r>
            <a:r>
              <a:rPr lang="it-IT" dirty="0"/>
              <a:t> PNN + </a:t>
            </a:r>
            <a:r>
              <a:rPr lang="it-IT" dirty="0" err="1"/>
              <a:t>stopping</a:t>
            </a:r>
            <a:r>
              <a:rPr lang="it-IT" dirty="0"/>
              <a:t> by </a:t>
            </a:r>
            <a:r>
              <a:rPr lang="it-IT" i="1" dirty="0" err="1"/>
              <a:t>silouette</a:t>
            </a:r>
            <a:r>
              <a:rPr lang="it-IT" i="1" dirty="0"/>
              <a:t> </a:t>
            </a:r>
            <a:r>
              <a:rPr lang="it-IT" i="1" dirty="0" err="1"/>
              <a:t>coefficient</a:t>
            </a:r>
            <a:endParaRPr lang="it-IT" dirty="0"/>
          </a:p>
          <a:p>
            <a:pPr marL="801688" lvl="2" indent="-255588">
              <a:lnSpc>
                <a:spcPct val="114000"/>
              </a:lnSpc>
              <a:spcBef>
                <a:spcPts val="1200"/>
              </a:spcBef>
            </a:pPr>
            <a:r>
              <a:rPr lang="en-US" b="1" i="1" dirty="0" err="1"/>
              <a:t>Fahmy</a:t>
            </a:r>
            <a:r>
              <a:rPr lang="en-US" b="1" i="1" dirty="0"/>
              <a:t> (2015) </a:t>
            </a:r>
            <a:r>
              <a:rPr lang="en-US" dirty="0"/>
              <a:t>unsupervised </a:t>
            </a:r>
            <a:r>
              <a:rPr lang="it-IT" dirty="0"/>
              <a:t>PNN + </a:t>
            </a:r>
            <a:r>
              <a:rPr lang="it-IT" dirty="0" err="1"/>
              <a:t>unlabeled</a:t>
            </a:r>
            <a:r>
              <a:rPr lang="it-IT" dirty="0"/>
              <a:t> </a:t>
            </a:r>
            <a:r>
              <a:rPr lang="it-IT" dirty="0" err="1"/>
              <a:t>refinement</a:t>
            </a:r>
            <a:endParaRPr lang="it-IT" dirty="0"/>
          </a:p>
          <a:p>
            <a:pPr>
              <a:spcBef>
                <a:spcPts val="2400"/>
              </a:spcBef>
            </a:pPr>
            <a:r>
              <a:rPr lang="it-IT" sz="2800" b="1" i="1" dirty="0"/>
              <a:t>Top-down </a:t>
            </a:r>
            <a:r>
              <a:rPr lang="it-IT" sz="2800" b="1" i="1" dirty="0" err="1"/>
              <a:t>approach</a:t>
            </a:r>
            <a:endParaRPr lang="it-IT" sz="2800" i="1" dirty="0"/>
          </a:p>
          <a:p>
            <a:pPr marL="802800" lvl="2" indent="-255600">
              <a:spcBef>
                <a:spcPts val="1200"/>
              </a:spcBef>
            </a:pPr>
            <a:r>
              <a:rPr lang="it-IT" b="1" dirty="0"/>
              <a:t>Amerini (2014) </a:t>
            </a:r>
            <a:r>
              <a:rPr lang="it-IT" dirty="0" err="1"/>
              <a:t>Ncut</a:t>
            </a:r>
            <a:r>
              <a:rPr lang="it-IT" dirty="0"/>
              <a:t> + </a:t>
            </a:r>
            <a:r>
              <a:rPr lang="it-IT" dirty="0" err="1"/>
              <a:t>stopping</a:t>
            </a:r>
            <a:r>
              <a:rPr lang="it-IT" dirty="0"/>
              <a:t> by </a:t>
            </a:r>
            <a:r>
              <a:rPr lang="it-IT" i="1" dirty="0" err="1"/>
              <a:t>aggregation</a:t>
            </a:r>
            <a:r>
              <a:rPr lang="it-IT" i="1" dirty="0"/>
              <a:t> </a:t>
            </a:r>
            <a:r>
              <a:rPr lang="it-IT" i="1" dirty="0" err="1"/>
              <a:t>coefficient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476672"/>
            <a:ext cx="9144000" cy="969545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it-IT" sz="4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Blind</a:t>
            </a:r>
            <a:r>
              <a:rPr lang="it-IT" sz="4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camera id: State of the art</a:t>
            </a:r>
            <a:endParaRPr kumimoji="0" lang="it-IT" sz="440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048294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476672"/>
            <a:ext cx="9144000" cy="1143000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it-IT" sz="4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Strengths</a:t>
            </a:r>
            <a:r>
              <a:rPr lang="it-IT" sz="4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/</a:t>
            </a:r>
            <a:r>
              <a:rPr lang="it-IT" sz="4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weaknesses</a:t>
            </a:r>
            <a:r>
              <a:rPr lang="it-IT" sz="4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of </a:t>
            </a:r>
            <a:r>
              <a:rPr lang="it-IT" sz="4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SoA</a:t>
            </a:r>
            <a:endParaRPr kumimoji="0" lang="it-IT" sz="440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323528" y="1412776"/>
            <a:ext cx="8820472" cy="4525963"/>
          </a:xfrm>
        </p:spPr>
        <p:txBody>
          <a:bodyPr/>
          <a:lstStyle/>
          <a:p>
            <a:pPr>
              <a:lnSpc>
                <a:spcPct val="200000"/>
              </a:lnSpc>
              <a:buBlip>
                <a:blip r:embed="rId3"/>
              </a:buBlip>
            </a:pPr>
            <a:r>
              <a:rPr lang="it-IT" sz="2800" dirty="0"/>
              <a:t>Bottom-up </a:t>
            </a:r>
            <a:r>
              <a:rPr lang="it-IT" sz="2800" dirty="0" err="1"/>
              <a:t>methods</a:t>
            </a:r>
            <a:r>
              <a:rPr lang="it-IT" sz="2800" dirty="0"/>
              <a:t> </a:t>
            </a:r>
            <a:r>
              <a:rPr lang="it-IT" sz="2800" i="1" dirty="0" err="1"/>
              <a:t>looks</a:t>
            </a:r>
            <a:r>
              <a:rPr lang="it-IT" sz="2800" dirty="0"/>
              <a:t> </a:t>
            </a:r>
            <a:r>
              <a:rPr lang="it-IT" sz="2800" dirty="0" err="1"/>
              <a:t>at</a:t>
            </a:r>
            <a:r>
              <a:rPr lang="it-IT" sz="2800" dirty="0"/>
              <a:t> single image-image </a:t>
            </a:r>
            <a:r>
              <a:rPr lang="it-IT" sz="2800" dirty="0" err="1"/>
              <a:t>links</a:t>
            </a:r>
            <a:r>
              <a:rPr lang="it-IT" sz="2800" dirty="0"/>
              <a:t>:</a:t>
            </a:r>
          </a:p>
          <a:p>
            <a:pPr marL="457200" lvl="1" indent="0">
              <a:buNone/>
            </a:pPr>
            <a:r>
              <a:rPr lang="it-IT" sz="2400" dirty="0" err="1"/>
              <a:t>Choosing</a:t>
            </a:r>
            <a:r>
              <a:rPr lang="it-IT" sz="2400" dirty="0"/>
              <a:t> the </a:t>
            </a:r>
            <a:r>
              <a:rPr lang="it-IT" sz="2400" dirty="0" err="1"/>
              <a:t>local</a:t>
            </a:r>
            <a:r>
              <a:rPr lang="it-IT" sz="2400" dirty="0"/>
              <a:t> best </a:t>
            </a:r>
            <a:r>
              <a:rPr lang="it-IT" sz="2400" dirty="0" err="1"/>
              <a:t>solution</a:t>
            </a:r>
            <a:r>
              <a:rPr lang="it-IT" sz="2400" dirty="0"/>
              <a:t> cause </a:t>
            </a:r>
            <a:r>
              <a:rPr lang="it-IT" sz="2400" dirty="0" err="1"/>
              <a:t>errors</a:t>
            </a:r>
            <a:r>
              <a:rPr lang="it-IT" sz="2400" dirty="0"/>
              <a:t> </a:t>
            </a:r>
          </a:p>
          <a:p>
            <a:pPr>
              <a:lnSpc>
                <a:spcPct val="200000"/>
              </a:lnSpc>
              <a:buBlip>
                <a:blip r:embed="rId4"/>
              </a:buBlip>
            </a:pPr>
            <a:r>
              <a:rPr lang="it-IT" sz="2800" dirty="0"/>
              <a:t>Top-down </a:t>
            </a:r>
            <a:r>
              <a:rPr lang="it-IT" sz="2800" dirty="0" err="1"/>
              <a:t>approach</a:t>
            </a:r>
            <a:r>
              <a:rPr lang="it-IT" sz="2800" dirty="0"/>
              <a:t> </a:t>
            </a:r>
            <a:r>
              <a:rPr lang="it-IT" sz="2800" i="1" dirty="0" err="1"/>
              <a:t>looks</a:t>
            </a:r>
            <a:r>
              <a:rPr lang="it-IT" sz="2800" dirty="0"/>
              <a:t> </a:t>
            </a:r>
            <a:r>
              <a:rPr lang="it-IT" sz="2800" dirty="0" err="1"/>
              <a:t>at</a:t>
            </a:r>
            <a:r>
              <a:rPr lang="it-IT" sz="2800" dirty="0"/>
              <a:t> </a:t>
            </a:r>
            <a:r>
              <a:rPr lang="it-IT" sz="2800" dirty="0" err="1"/>
              <a:t>all</a:t>
            </a:r>
            <a:r>
              <a:rPr lang="it-IT" sz="2800" dirty="0"/>
              <a:t> the </a:t>
            </a:r>
            <a:r>
              <a:rPr lang="it-IT" sz="2800" dirty="0" err="1"/>
              <a:t>links</a:t>
            </a:r>
            <a:r>
              <a:rPr lang="it-IT" sz="2800" dirty="0"/>
              <a:t> </a:t>
            </a:r>
            <a:r>
              <a:rPr lang="it-IT" sz="2800" dirty="0" err="1"/>
              <a:t>at</a:t>
            </a:r>
            <a:r>
              <a:rPr lang="it-IT" sz="2800" dirty="0"/>
              <a:t> once</a:t>
            </a:r>
          </a:p>
          <a:p>
            <a:pPr marL="360362" lvl="1" indent="0">
              <a:buNone/>
            </a:pPr>
            <a:r>
              <a:rPr lang="it-IT" sz="2400" dirty="0"/>
              <a:t>Global </a:t>
            </a:r>
            <a:r>
              <a:rPr lang="it-IT" sz="2400" dirty="0" err="1"/>
              <a:t>optimization</a:t>
            </a:r>
            <a:r>
              <a:rPr lang="it-IT" sz="2400" dirty="0"/>
              <a:t> </a:t>
            </a:r>
            <a:r>
              <a:rPr lang="it-IT" sz="2400" dirty="0" err="1"/>
              <a:t>avoids</a:t>
            </a:r>
            <a:r>
              <a:rPr lang="it-IT" sz="2400" dirty="0"/>
              <a:t> </a:t>
            </a:r>
            <a:r>
              <a:rPr lang="it-IT" sz="2400" dirty="0" err="1"/>
              <a:t>problems</a:t>
            </a:r>
            <a:r>
              <a:rPr lang="it-IT" sz="2400" dirty="0"/>
              <a:t> </a:t>
            </a:r>
            <a:r>
              <a:rPr lang="it-IT" sz="2400" dirty="0" err="1"/>
              <a:t>caused</a:t>
            </a:r>
            <a:r>
              <a:rPr lang="it-IT" sz="2400" dirty="0"/>
              <a:t> by </a:t>
            </a:r>
            <a:r>
              <a:rPr lang="it-IT" sz="2400" dirty="0" err="1"/>
              <a:t>outlier</a:t>
            </a:r>
            <a:r>
              <a:rPr lang="it-IT" sz="2400" dirty="0"/>
              <a:t> </a:t>
            </a:r>
            <a:r>
              <a:rPr lang="it-IT" sz="2400" dirty="0" err="1"/>
              <a:t>weighs</a:t>
            </a:r>
            <a:endParaRPr lang="it-IT" sz="2400" dirty="0"/>
          </a:p>
          <a:p>
            <a:pPr>
              <a:lnSpc>
                <a:spcPct val="200000"/>
              </a:lnSpc>
              <a:buBlip>
                <a:blip r:embed="rId3"/>
              </a:buBlip>
            </a:pPr>
            <a:r>
              <a:rPr lang="it-IT" sz="2800" dirty="0" err="1"/>
              <a:t>Rely</a:t>
            </a:r>
            <a:r>
              <a:rPr lang="it-IT" sz="2800" dirty="0"/>
              <a:t> on </a:t>
            </a:r>
            <a:r>
              <a:rPr lang="it-IT" sz="2800" dirty="0" err="1"/>
              <a:t>one</a:t>
            </a:r>
            <a:r>
              <a:rPr lang="it-IT" sz="2800" dirty="0"/>
              <a:t> global </a:t>
            </a:r>
            <a:r>
              <a:rPr lang="it-IT" sz="2800" dirty="0" err="1"/>
              <a:t>parameter</a:t>
            </a:r>
            <a:r>
              <a:rPr lang="it-IT" sz="2800" dirty="0"/>
              <a:t> (hard to </a:t>
            </a:r>
            <a:r>
              <a:rPr lang="it-IT" sz="2800" dirty="0" err="1"/>
              <a:t>tune</a:t>
            </a:r>
            <a:r>
              <a:rPr lang="it-IT" sz="2800" dirty="0"/>
              <a:t>)</a:t>
            </a:r>
          </a:p>
          <a:p>
            <a:pPr>
              <a:lnSpc>
                <a:spcPct val="200000"/>
              </a:lnSpc>
              <a:buBlip>
                <a:blip r:embed="rId4"/>
              </a:buBlip>
            </a:pPr>
            <a:r>
              <a:rPr lang="it-IT" sz="2800" dirty="0" err="1"/>
              <a:t>Parameters</a:t>
            </a:r>
            <a:r>
              <a:rPr lang="it-IT" sz="2800" dirty="0"/>
              <a:t> </a:t>
            </a:r>
            <a:r>
              <a:rPr lang="it-IT" sz="2800" dirty="0" err="1"/>
              <a:t>chosen</a:t>
            </a:r>
            <a:r>
              <a:rPr lang="it-IT" sz="2800" dirty="0"/>
              <a:t> by the model of the data </a:t>
            </a:r>
            <a:r>
              <a:rPr lang="it-IT" sz="2800" dirty="0" err="1"/>
              <a:t>itself</a:t>
            </a:r>
            <a:endParaRPr lang="it-IT" sz="2800" dirty="0"/>
          </a:p>
          <a:p>
            <a:pPr>
              <a:lnSpc>
                <a:spcPct val="200000"/>
              </a:lnSpc>
              <a:buBlip>
                <a:blip r:embed="rId4"/>
              </a:buBlip>
            </a:pPr>
            <a:endParaRPr lang="it-IT" sz="28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847191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476672"/>
            <a:ext cx="9144000" cy="1143000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it-IT" sz="4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Motivations</a:t>
            </a:r>
            <a:endParaRPr kumimoji="0" lang="it-IT" sz="440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457200" y="1268760"/>
            <a:ext cx="8472518" cy="45259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it-IT" sz="2200" dirty="0"/>
              <a:t>Image to image </a:t>
            </a:r>
            <a:r>
              <a:rPr lang="it-IT" sz="2200" dirty="0" err="1"/>
              <a:t>correlations</a:t>
            </a:r>
            <a:r>
              <a:rPr lang="it-IT" sz="2200" dirty="0"/>
              <a:t> are </a:t>
            </a:r>
            <a:r>
              <a:rPr lang="it-IT" sz="2200" dirty="0" err="1"/>
              <a:t>unreliable</a:t>
            </a:r>
            <a:r>
              <a:rPr lang="it-IT" sz="2200" dirty="0"/>
              <a:t> </a:t>
            </a:r>
          </a:p>
          <a:p>
            <a:pPr>
              <a:lnSpc>
                <a:spcPct val="150000"/>
              </a:lnSpc>
            </a:pPr>
            <a:r>
              <a:rPr lang="it-IT" sz="2200" dirty="0"/>
              <a:t>PRNU </a:t>
            </a:r>
            <a:r>
              <a:rPr lang="it-IT" sz="2200" dirty="0" err="1"/>
              <a:t>estimation</a:t>
            </a:r>
            <a:r>
              <a:rPr lang="it-IT" sz="2200" dirty="0"/>
              <a:t> </a:t>
            </a:r>
            <a:r>
              <a:rPr lang="it-IT" sz="2200" dirty="0" err="1"/>
              <a:t>improves</a:t>
            </a:r>
            <a:r>
              <a:rPr lang="it-IT" sz="2200" dirty="0"/>
              <a:t> with </a:t>
            </a:r>
            <a:r>
              <a:rPr lang="it-IT" sz="2200" dirty="0" err="1"/>
              <a:t>number</a:t>
            </a:r>
            <a:r>
              <a:rPr lang="it-IT" sz="2200" dirty="0"/>
              <a:t> of images</a:t>
            </a:r>
          </a:p>
          <a:p>
            <a:pPr>
              <a:lnSpc>
                <a:spcPct val="150000"/>
              </a:lnSpc>
            </a:pPr>
            <a:r>
              <a:rPr lang="it-IT" sz="2200" dirty="0"/>
              <a:t>Simple </a:t>
            </a:r>
            <a:r>
              <a:rPr lang="it-IT" sz="2200" dirty="0" err="1"/>
              <a:t>parameters</a:t>
            </a:r>
            <a:r>
              <a:rPr lang="it-IT" sz="2200" dirty="0"/>
              <a:t> are </a:t>
            </a:r>
            <a:r>
              <a:rPr lang="it-IT" sz="2200" dirty="0" err="1"/>
              <a:t>easier</a:t>
            </a:r>
            <a:r>
              <a:rPr lang="it-IT" sz="2200" dirty="0"/>
              <a:t> to </a:t>
            </a:r>
            <a:r>
              <a:rPr lang="it-IT" sz="2200" dirty="0" err="1"/>
              <a:t>tune</a:t>
            </a:r>
            <a:r>
              <a:rPr lang="it-IT" sz="2200" dirty="0"/>
              <a:t> (for an </a:t>
            </a:r>
            <a:r>
              <a:rPr lang="it-IT" sz="2200" dirty="0" err="1"/>
              <a:t>unsupervised</a:t>
            </a:r>
            <a:r>
              <a:rPr lang="it-IT" sz="2200" dirty="0"/>
              <a:t>  </a:t>
            </a:r>
            <a:r>
              <a:rPr lang="it-IT" sz="2200" dirty="0" err="1"/>
              <a:t>approach</a:t>
            </a:r>
            <a:r>
              <a:rPr lang="it-IT" sz="2200" dirty="0"/>
              <a:t>)</a:t>
            </a:r>
          </a:p>
          <a:p>
            <a:endParaRPr lang="it-IT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8574" y="3571876"/>
            <a:ext cx="3990975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60540" y="3667145"/>
            <a:ext cx="3771900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90"/>
          <p:cNvSpPr/>
          <p:nvPr/>
        </p:nvSpPr>
        <p:spPr>
          <a:xfrm>
            <a:off x="1495329" y="3429000"/>
            <a:ext cx="25046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/>
              <a:t>Estimation with N=1 images</a:t>
            </a:r>
          </a:p>
        </p:txBody>
      </p:sp>
      <p:sp>
        <p:nvSpPr>
          <p:cNvPr id="9" name="Rectangle 91"/>
          <p:cNvSpPr/>
          <p:nvPr/>
        </p:nvSpPr>
        <p:spPr>
          <a:xfrm>
            <a:off x="5306778" y="3429000"/>
            <a:ext cx="26088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/>
              <a:t>Estimation with N=50 images</a:t>
            </a:r>
          </a:p>
        </p:txBody>
      </p:sp>
    </p:spTree>
    <p:extLst>
      <p:ext uri="{BB962C8B-B14F-4D97-AF65-F5344CB8AC3E}">
        <p14:creationId xmlns:p14="http://schemas.microsoft.com/office/powerpoint/2010/main" val="27559945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EC1145AC-C960-4E9A-A93C-ED18F3F62F9E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 bwMode="auto">
          <a:xfrm>
            <a:off x="250825" y="3213100"/>
            <a:ext cx="8893175" cy="386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1600" b="1" dirty="0" err="1">
                <a:latin typeface="Arial" pitchFamily="34" charset="0"/>
                <a:ea typeface="Calibri" pitchFamily="34" charset="0"/>
                <a:cs typeface="Arial" pitchFamily="34" charset="0"/>
              </a:rPr>
              <a:t>Seminars</a:t>
            </a:r>
            <a:endParaRPr lang="it-IT" sz="1600" dirty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fontAlgn="base">
              <a:spcBef>
                <a:spcPts val="300"/>
              </a:spcBef>
              <a:spcAft>
                <a:spcPct val="0"/>
              </a:spcAft>
            </a:pPr>
            <a:r>
              <a:rPr lang="it-IT" sz="1400" dirty="0">
                <a:ea typeface="Times New Roman" pitchFamily="18" charset="0"/>
                <a:cs typeface="Arial" pitchFamily="34" charset="0"/>
              </a:rPr>
              <a:t>Modelli matematici e calcolo scientifico nell'ingegneria e nell'innovazione tecnologica – 15/4/2015 (0.4 CFU)</a:t>
            </a:r>
          </a:p>
          <a:p>
            <a:pPr fontAlgn="base">
              <a:spcBef>
                <a:spcPts val="300"/>
              </a:spcBef>
              <a:spcAft>
                <a:spcPct val="0"/>
              </a:spcAft>
            </a:pPr>
            <a:r>
              <a:rPr lang="it-IT" sz="1400" dirty="0" err="1">
                <a:ea typeface="Times New Roman" pitchFamily="18" charset="0"/>
                <a:cs typeface="Arial" pitchFamily="34" charset="0"/>
              </a:rPr>
              <a:t>Partial</a:t>
            </a:r>
            <a:r>
              <a:rPr lang="it-IT" sz="1400" dirty="0">
                <a:ea typeface="Times New Roman" pitchFamily="18" charset="0"/>
                <a:cs typeface="Arial" pitchFamily="34" charset="0"/>
              </a:rPr>
              <a:t> </a:t>
            </a:r>
            <a:r>
              <a:rPr lang="it-IT" sz="1400" dirty="0" err="1">
                <a:ea typeface="Times New Roman" pitchFamily="18" charset="0"/>
                <a:cs typeface="Arial" pitchFamily="34" charset="0"/>
              </a:rPr>
              <a:t>possibilistic</a:t>
            </a:r>
            <a:r>
              <a:rPr lang="it-IT" sz="1400" dirty="0">
                <a:ea typeface="Times New Roman" pitchFamily="18" charset="0"/>
                <a:cs typeface="Arial" pitchFamily="34" charset="0"/>
              </a:rPr>
              <a:t> </a:t>
            </a:r>
            <a:r>
              <a:rPr lang="it-IT" sz="1400" dirty="0" err="1">
                <a:ea typeface="Times New Roman" pitchFamily="18" charset="0"/>
                <a:cs typeface="Arial" pitchFamily="34" charset="0"/>
              </a:rPr>
              <a:t>regression</a:t>
            </a:r>
            <a:r>
              <a:rPr lang="it-IT" sz="1400" dirty="0">
                <a:ea typeface="Times New Roman" pitchFamily="18" charset="0"/>
                <a:cs typeface="Arial" pitchFamily="34" charset="0"/>
              </a:rPr>
              <a:t> </a:t>
            </a:r>
            <a:r>
              <a:rPr lang="it-IT" sz="1400" dirty="0" err="1">
                <a:ea typeface="Times New Roman" pitchFamily="18" charset="0"/>
                <a:cs typeface="Arial" pitchFamily="34" charset="0"/>
              </a:rPr>
              <a:t>path</a:t>
            </a:r>
            <a:r>
              <a:rPr lang="it-IT" sz="1400" dirty="0">
                <a:ea typeface="Times New Roman" pitchFamily="18" charset="0"/>
                <a:cs typeface="Arial" pitchFamily="34" charset="0"/>
              </a:rPr>
              <a:t> </a:t>
            </a:r>
            <a:r>
              <a:rPr lang="it-IT" sz="1400" dirty="0" err="1">
                <a:ea typeface="Times New Roman" pitchFamily="18" charset="0"/>
                <a:cs typeface="Arial" pitchFamily="34" charset="0"/>
              </a:rPr>
              <a:t>modeling</a:t>
            </a:r>
            <a:r>
              <a:rPr lang="it-IT" sz="1400" dirty="0">
                <a:ea typeface="Times New Roman" pitchFamily="18" charset="0"/>
                <a:cs typeface="Arial" pitchFamily="34" charset="0"/>
              </a:rPr>
              <a:t> – Rosaria Romano – 20 April 2015 (0.4 CFU)</a:t>
            </a:r>
            <a:endParaRPr lang="en-US" sz="1400" dirty="0">
              <a:ea typeface="Times New Roman" pitchFamily="18" charset="0"/>
              <a:cs typeface="Arial" pitchFamily="34" charset="0"/>
            </a:endParaRPr>
          </a:p>
          <a:p>
            <a:pPr fontAlgn="base">
              <a:spcBef>
                <a:spcPts val="300"/>
              </a:spcBef>
              <a:spcAft>
                <a:spcPct val="0"/>
              </a:spcAft>
            </a:pPr>
            <a:r>
              <a:rPr lang="it-IT" sz="1400" dirty="0">
                <a:ea typeface="Times New Roman" pitchFamily="18" charset="0"/>
                <a:cs typeface="Arial" pitchFamily="34" charset="0"/>
              </a:rPr>
              <a:t>Social </a:t>
            </a:r>
            <a:r>
              <a:rPr lang="it-IT" sz="1400" dirty="0" err="1">
                <a:ea typeface="Times New Roman" pitchFamily="18" charset="0"/>
                <a:cs typeface="Arial" pitchFamily="34" charset="0"/>
              </a:rPr>
              <a:t>Signal</a:t>
            </a:r>
            <a:r>
              <a:rPr lang="it-IT" sz="1400" dirty="0">
                <a:ea typeface="Times New Roman" pitchFamily="18" charset="0"/>
                <a:cs typeface="Arial" pitchFamily="34" charset="0"/>
              </a:rPr>
              <a:t> Processing: </a:t>
            </a:r>
            <a:r>
              <a:rPr lang="it-IT" sz="1400" dirty="0" err="1">
                <a:ea typeface="Times New Roman" pitchFamily="18" charset="0"/>
                <a:cs typeface="Arial" pitchFamily="34" charset="0"/>
              </a:rPr>
              <a:t>understanding</a:t>
            </a:r>
            <a:r>
              <a:rPr lang="it-IT" sz="1400" dirty="0">
                <a:ea typeface="Times New Roman" pitchFamily="18" charset="0"/>
                <a:cs typeface="Arial" pitchFamily="34" charset="0"/>
              </a:rPr>
              <a:t> social </a:t>
            </a:r>
            <a:r>
              <a:rPr lang="it-IT" sz="1400" dirty="0" err="1">
                <a:ea typeface="Times New Roman" pitchFamily="18" charset="0"/>
                <a:cs typeface="Arial" pitchFamily="34" charset="0"/>
              </a:rPr>
              <a:t>interactions</a:t>
            </a:r>
            <a:r>
              <a:rPr lang="it-IT" sz="1400" dirty="0">
                <a:ea typeface="Times New Roman" pitchFamily="18" charset="0"/>
                <a:cs typeface="Arial" pitchFamily="34" charset="0"/>
              </a:rPr>
              <a:t> </a:t>
            </a:r>
            <a:r>
              <a:rPr lang="it-IT" sz="1400" dirty="0" err="1">
                <a:ea typeface="Times New Roman" pitchFamily="18" charset="0"/>
                <a:cs typeface="Arial" pitchFamily="34" charset="0"/>
              </a:rPr>
              <a:t>through</a:t>
            </a:r>
            <a:r>
              <a:rPr lang="it-IT" sz="1400" dirty="0">
                <a:ea typeface="Times New Roman" pitchFamily="18" charset="0"/>
                <a:cs typeface="Arial" pitchFamily="34" charset="0"/>
              </a:rPr>
              <a:t> </a:t>
            </a:r>
            <a:r>
              <a:rPr lang="it-IT" sz="1400" dirty="0" err="1">
                <a:ea typeface="Times New Roman" pitchFamily="18" charset="0"/>
                <a:cs typeface="Arial" pitchFamily="34" charset="0"/>
              </a:rPr>
              <a:t>nonverbal</a:t>
            </a:r>
            <a:r>
              <a:rPr lang="it-IT" sz="1400" dirty="0">
                <a:ea typeface="Times New Roman" pitchFamily="18" charset="0"/>
                <a:cs typeface="Arial" pitchFamily="34" charset="0"/>
              </a:rPr>
              <a:t> </a:t>
            </a:r>
            <a:r>
              <a:rPr lang="it-IT" sz="1400" dirty="0" err="1">
                <a:ea typeface="Times New Roman" pitchFamily="18" charset="0"/>
                <a:cs typeface="Arial" pitchFamily="34" charset="0"/>
              </a:rPr>
              <a:t>behavior</a:t>
            </a:r>
            <a:r>
              <a:rPr lang="it-IT" sz="1400" dirty="0">
                <a:ea typeface="Times New Roman" pitchFamily="18" charset="0"/>
                <a:cs typeface="Arial" pitchFamily="34" charset="0"/>
              </a:rPr>
              <a:t> </a:t>
            </a:r>
            <a:r>
              <a:rPr lang="it-IT" sz="1400" dirty="0" err="1">
                <a:ea typeface="Times New Roman" pitchFamily="18" charset="0"/>
                <a:cs typeface="Arial" pitchFamily="34" charset="0"/>
              </a:rPr>
              <a:t>analysis</a:t>
            </a:r>
            <a:r>
              <a:rPr lang="it-IT" sz="1400" dirty="0">
                <a:ea typeface="Times New Roman" pitchFamily="18" charset="0"/>
                <a:cs typeface="Arial" pitchFamily="34" charset="0"/>
              </a:rPr>
              <a:t> – 5/5/2015 (0.4 CFU)</a:t>
            </a:r>
          </a:p>
          <a:p>
            <a:pPr fontAlgn="base">
              <a:spcBef>
                <a:spcPts val="300"/>
              </a:spcBef>
              <a:spcAft>
                <a:spcPct val="0"/>
              </a:spcAft>
            </a:pPr>
            <a:r>
              <a:rPr lang="en-US" sz="1400" dirty="0">
                <a:ea typeface="Times New Roman" pitchFamily="18" charset="0"/>
                <a:cs typeface="Arial" pitchFamily="34" charset="0"/>
              </a:rPr>
              <a:t>Perception-based surround sound recording and reproduction - DIETI- </a:t>
            </a:r>
            <a:r>
              <a:rPr lang="en-US" sz="1400" dirty="0" err="1">
                <a:ea typeface="Times New Roman" pitchFamily="18" charset="0"/>
                <a:cs typeface="Arial" pitchFamily="34" charset="0"/>
              </a:rPr>
              <a:t>Unina</a:t>
            </a:r>
            <a:r>
              <a:rPr lang="en-US" sz="1400" dirty="0">
                <a:ea typeface="Times New Roman" pitchFamily="18" charset="0"/>
                <a:cs typeface="Arial" pitchFamily="34" charset="0"/>
              </a:rPr>
              <a:t> – 22/2/2016 (0.2 CFU)</a:t>
            </a:r>
          </a:p>
          <a:p>
            <a:pPr fontAlgn="base">
              <a:spcBef>
                <a:spcPts val="300"/>
              </a:spcBef>
              <a:spcAft>
                <a:spcPct val="0"/>
              </a:spcAft>
            </a:pPr>
            <a:r>
              <a:rPr lang="en-US" sz="1400" dirty="0">
                <a:ea typeface="Times New Roman" pitchFamily="18" charset="0"/>
                <a:cs typeface="Arial" pitchFamily="34" charset="0"/>
              </a:rPr>
              <a:t>Model Based and Pattern Based GUI Testing – Prof. Ana Paiva - University of Oporto– 23-25/11/2015 (0.8 CFU)</a:t>
            </a:r>
          </a:p>
          <a:p>
            <a:pPr fontAlgn="base">
              <a:spcBef>
                <a:spcPts val="300"/>
              </a:spcBef>
              <a:spcAft>
                <a:spcPct val="0"/>
              </a:spcAft>
            </a:pPr>
            <a:r>
              <a:rPr lang="en-US" sz="1400" dirty="0" err="1">
                <a:ea typeface="Times New Roman" pitchFamily="18" charset="0"/>
                <a:cs typeface="Arial" pitchFamily="34" charset="0"/>
              </a:rPr>
              <a:t>Armi</a:t>
            </a:r>
            <a:r>
              <a:rPr lang="en-US" sz="1400" dirty="0">
                <a:ea typeface="Times New Roman" pitchFamily="18" charset="0"/>
                <a:cs typeface="Arial" pitchFamily="34" charset="0"/>
              </a:rPr>
              <a:t> </a:t>
            </a:r>
            <a:r>
              <a:rPr lang="en-US" sz="1400" dirty="0" err="1">
                <a:ea typeface="Times New Roman" pitchFamily="18" charset="0"/>
                <a:cs typeface="Arial" pitchFamily="34" charset="0"/>
              </a:rPr>
              <a:t>autonome</a:t>
            </a:r>
            <a:r>
              <a:rPr lang="en-US" sz="1400" dirty="0">
                <a:ea typeface="Times New Roman" pitchFamily="18" charset="0"/>
                <a:cs typeface="Arial" pitchFamily="34" charset="0"/>
              </a:rPr>
              <a:t>, </a:t>
            </a:r>
            <a:r>
              <a:rPr lang="en-US" sz="1400" dirty="0" err="1">
                <a:ea typeface="Times New Roman" pitchFamily="18" charset="0"/>
                <a:cs typeface="Arial" pitchFamily="34" charset="0"/>
              </a:rPr>
              <a:t>problemi</a:t>
            </a:r>
            <a:r>
              <a:rPr lang="en-US" sz="1400" dirty="0">
                <a:ea typeface="Times New Roman" pitchFamily="18" charset="0"/>
                <a:cs typeface="Arial" pitchFamily="34" charset="0"/>
              </a:rPr>
              <a:t> </a:t>
            </a:r>
            <a:r>
              <a:rPr lang="en-US" sz="1400" dirty="0" err="1">
                <a:ea typeface="Times New Roman" pitchFamily="18" charset="0"/>
                <a:cs typeface="Arial" pitchFamily="34" charset="0"/>
              </a:rPr>
              <a:t>etici</a:t>
            </a:r>
            <a:r>
              <a:rPr lang="en-US" sz="1400" dirty="0">
                <a:ea typeface="Times New Roman" pitchFamily="18" charset="0"/>
                <a:cs typeface="Arial" pitchFamily="34" charset="0"/>
              </a:rPr>
              <a:t> e </a:t>
            </a:r>
            <a:r>
              <a:rPr lang="en-US" sz="1400" dirty="0" err="1">
                <a:ea typeface="Times New Roman" pitchFamily="18" charset="0"/>
                <a:cs typeface="Arial" pitchFamily="34" charset="0"/>
              </a:rPr>
              <a:t>decisioni</a:t>
            </a:r>
            <a:r>
              <a:rPr lang="en-US" sz="1400" dirty="0">
                <a:ea typeface="Times New Roman" pitchFamily="18" charset="0"/>
                <a:cs typeface="Arial" pitchFamily="34" charset="0"/>
              </a:rPr>
              <a:t> </a:t>
            </a:r>
            <a:r>
              <a:rPr lang="en-US" sz="1400" dirty="0" err="1">
                <a:ea typeface="Times New Roman" pitchFamily="18" charset="0"/>
                <a:cs typeface="Arial" pitchFamily="34" charset="0"/>
              </a:rPr>
              <a:t>politiche</a:t>
            </a:r>
            <a:r>
              <a:rPr lang="en-US" sz="1400" dirty="0">
                <a:ea typeface="Times New Roman" pitchFamily="18" charset="0"/>
                <a:cs typeface="Arial" pitchFamily="34" charset="0"/>
              </a:rPr>
              <a:t> – Prof. G. </a:t>
            </a:r>
            <a:r>
              <a:rPr lang="en-US" sz="1400" dirty="0" err="1">
                <a:ea typeface="Times New Roman" pitchFamily="18" charset="0"/>
                <a:cs typeface="Arial" pitchFamily="34" charset="0"/>
              </a:rPr>
              <a:t>Tamburrini</a:t>
            </a:r>
            <a:r>
              <a:rPr lang="en-US" sz="1400" dirty="0">
                <a:ea typeface="Times New Roman" pitchFamily="18" charset="0"/>
                <a:cs typeface="Arial" pitchFamily="34" charset="0"/>
              </a:rPr>
              <a:t> – 1/12/2015 (0.2 CFU)</a:t>
            </a:r>
          </a:p>
          <a:p>
            <a:pPr fontAlgn="base">
              <a:spcBef>
                <a:spcPts val="300"/>
              </a:spcBef>
              <a:spcAft>
                <a:spcPct val="0"/>
              </a:spcAft>
            </a:pPr>
            <a:r>
              <a:rPr lang="en-US" sz="1400" dirty="0">
                <a:ea typeface="Times New Roman" pitchFamily="18" charset="0"/>
                <a:cs typeface="Arial" pitchFamily="34" charset="0"/>
              </a:rPr>
              <a:t>Big Data and Analytics with Azure – Microsoft Big Data &amp; Cloud Team – 26/04/2015 (0.2 CFU)</a:t>
            </a:r>
          </a:p>
          <a:p>
            <a:pPr fontAlgn="base">
              <a:spcBef>
                <a:spcPts val="300"/>
              </a:spcBef>
              <a:spcAft>
                <a:spcPct val="0"/>
              </a:spcAft>
            </a:pPr>
            <a:r>
              <a:rPr lang="en-US" sz="1400" dirty="0">
                <a:ea typeface="Times New Roman" pitchFamily="18" charset="0"/>
                <a:cs typeface="Arial" pitchFamily="34" charset="0"/>
              </a:rPr>
              <a:t>An overview on image forensics with emphasis on physics-based scene verification - Dr. Christian </a:t>
            </a:r>
            <a:r>
              <a:rPr lang="en-US" sz="1400" dirty="0" err="1">
                <a:ea typeface="Times New Roman" pitchFamily="18" charset="0"/>
                <a:cs typeface="Arial" pitchFamily="34" charset="0"/>
              </a:rPr>
              <a:t>Riess</a:t>
            </a:r>
            <a:r>
              <a:rPr lang="en-US" sz="1400" dirty="0">
                <a:ea typeface="Times New Roman" pitchFamily="18" charset="0"/>
                <a:cs typeface="Arial" pitchFamily="34" charset="0"/>
              </a:rPr>
              <a:t> – 18/5/2016 (0.2 CFU)</a:t>
            </a:r>
          </a:p>
          <a:p>
            <a:pPr fontAlgn="base">
              <a:spcBef>
                <a:spcPts val="300"/>
              </a:spcBef>
              <a:spcAft>
                <a:spcPct val="0"/>
              </a:spcAft>
            </a:pPr>
            <a:r>
              <a:rPr lang="en-US" sz="1400" dirty="0">
                <a:ea typeface="Times New Roman" pitchFamily="18" charset="0"/>
                <a:cs typeface="Arial" pitchFamily="34" charset="0"/>
              </a:rPr>
              <a:t>MINIX3: a reliable and secure operating system – Prof. Andrew S. Tanenbaum – 30/11/2016 (0.4 CFU) </a:t>
            </a:r>
          </a:p>
          <a:p>
            <a:pPr fontAlgn="base">
              <a:spcBef>
                <a:spcPts val="300"/>
              </a:spcBef>
              <a:spcAft>
                <a:spcPct val="0"/>
              </a:spcAft>
            </a:pPr>
            <a:r>
              <a:rPr lang="en-US" sz="1400" dirty="0">
                <a:ea typeface="Times New Roman" pitchFamily="18" charset="0"/>
                <a:cs typeface="Arial" pitchFamily="34" charset="0"/>
              </a:rPr>
              <a:t>Workshop on Deep Learning for Visual Computing -  Prof. Simone Bianco - 21/11/16 (1 CFU)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dirty="0"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337C3330-EFDF-4D09-81BB-E154B5651163}"/>
              </a:ext>
            </a:extLst>
          </p:cNvPr>
          <p:cNvSpPr txBox="1">
            <a:spLocks/>
          </p:cNvSpPr>
          <p:nvPr/>
        </p:nvSpPr>
        <p:spPr>
          <a:xfrm>
            <a:off x="0" y="485800"/>
            <a:ext cx="91440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Credits summary</a:t>
            </a:r>
          </a:p>
        </p:txBody>
      </p:sp>
      <p:graphicFrame>
        <p:nvGraphicFramePr>
          <p:cNvPr id="9" name="Tabella 8">
            <a:extLst>
              <a:ext uri="{FF2B5EF4-FFF2-40B4-BE49-F238E27FC236}">
                <a16:creationId xmlns:a16="http://schemas.microsoft.com/office/drawing/2014/main" id="{041C6E34-1CDC-4B07-A3F9-5795A452A3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2325140"/>
              </p:ext>
            </p:extLst>
          </p:nvPr>
        </p:nvGraphicFramePr>
        <p:xfrm>
          <a:off x="441948" y="1340766"/>
          <a:ext cx="7992759" cy="1800202"/>
        </p:xfrm>
        <a:graphic>
          <a:graphicData uri="http://schemas.openxmlformats.org/drawingml/2006/table">
            <a:tbl>
              <a:tblPr/>
              <a:tblGrid>
                <a:gridCol w="840662">
                  <a:extLst>
                    <a:ext uri="{9D8B030D-6E8A-4147-A177-3AD203B41FA5}">
                      <a16:colId xmlns:a16="http://schemas.microsoft.com/office/drawing/2014/main" val="189228739"/>
                    </a:ext>
                  </a:extLst>
                </a:gridCol>
                <a:gridCol w="300698">
                  <a:extLst>
                    <a:ext uri="{9D8B030D-6E8A-4147-A177-3AD203B41FA5}">
                      <a16:colId xmlns:a16="http://schemas.microsoft.com/office/drawing/2014/main" val="1847939149"/>
                    </a:ext>
                  </a:extLst>
                </a:gridCol>
                <a:gridCol w="368599">
                  <a:extLst>
                    <a:ext uri="{9D8B030D-6E8A-4147-A177-3AD203B41FA5}">
                      <a16:colId xmlns:a16="http://schemas.microsoft.com/office/drawing/2014/main" val="1465438449"/>
                    </a:ext>
                  </a:extLst>
                </a:gridCol>
                <a:gridCol w="300698">
                  <a:extLst>
                    <a:ext uri="{9D8B030D-6E8A-4147-A177-3AD203B41FA5}">
                      <a16:colId xmlns:a16="http://schemas.microsoft.com/office/drawing/2014/main" val="1761117729"/>
                    </a:ext>
                  </a:extLst>
                </a:gridCol>
                <a:gridCol w="300698">
                  <a:extLst>
                    <a:ext uri="{9D8B030D-6E8A-4147-A177-3AD203B41FA5}">
                      <a16:colId xmlns:a16="http://schemas.microsoft.com/office/drawing/2014/main" val="4135104859"/>
                    </a:ext>
                  </a:extLst>
                </a:gridCol>
                <a:gridCol w="300698">
                  <a:extLst>
                    <a:ext uri="{9D8B030D-6E8A-4147-A177-3AD203B41FA5}">
                      <a16:colId xmlns:a16="http://schemas.microsoft.com/office/drawing/2014/main" val="3501261302"/>
                    </a:ext>
                  </a:extLst>
                </a:gridCol>
                <a:gridCol w="300698">
                  <a:extLst>
                    <a:ext uri="{9D8B030D-6E8A-4147-A177-3AD203B41FA5}">
                      <a16:colId xmlns:a16="http://schemas.microsoft.com/office/drawing/2014/main" val="3917293221"/>
                    </a:ext>
                  </a:extLst>
                </a:gridCol>
                <a:gridCol w="349199">
                  <a:extLst>
                    <a:ext uri="{9D8B030D-6E8A-4147-A177-3AD203B41FA5}">
                      <a16:colId xmlns:a16="http://schemas.microsoft.com/office/drawing/2014/main" val="4265619127"/>
                    </a:ext>
                  </a:extLst>
                </a:gridCol>
                <a:gridCol w="242499">
                  <a:extLst>
                    <a:ext uri="{9D8B030D-6E8A-4147-A177-3AD203B41FA5}">
                      <a16:colId xmlns:a16="http://schemas.microsoft.com/office/drawing/2014/main" val="735470611"/>
                    </a:ext>
                  </a:extLst>
                </a:gridCol>
                <a:gridCol w="349199">
                  <a:extLst>
                    <a:ext uri="{9D8B030D-6E8A-4147-A177-3AD203B41FA5}">
                      <a16:colId xmlns:a16="http://schemas.microsoft.com/office/drawing/2014/main" val="1758667372"/>
                    </a:ext>
                  </a:extLst>
                </a:gridCol>
                <a:gridCol w="320098">
                  <a:extLst>
                    <a:ext uri="{9D8B030D-6E8A-4147-A177-3AD203B41FA5}">
                      <a16:colId xmlns:a16="http://schemas.microsoft.com/office/drawing/2014/main" val="2738127761"/>
                    </a:ext>
                  </a:extLst>
                </a:gridCol>
                <a:gridCol w="349199">
                  <a:extLst>
                    <a:ext uri="{9D8B030D-6E8A-4147-A177-3AD203B41FA5}">
                      <a16:colId xmlns:a16="http://schemas.microsoft.com/office/drawing/2014/main" val="2974948637"/>
                    </a:ext>
                  </a:extLst>
                </a:gridCol>
                <a:gridCol w="300698">
                  <a:extLst>
                    <a:ext uri="{9D8B030D-6E8A-4147-A177-3AD203B41FA5}">
                      <a16:colId xmlns:a16="http://schemas.microsoft.com/office/drawing/2014/main" val="125215338"/>
                    </a:ext>
                  </a:extLst>
                </a:gridCol>
                <a:gridCol w="300698">
                  <a:extLst>
                    <a:ext uri="{9D8B030D-6E8A-4147-A177-3AD203B41FA5}">
                      <a16:colId xmlns:a16="http://schemas.microsoft.com/office/drawing/2014/main" val="3301736699"/>
                    </a:ext>
                  </a:extLst>
                </a:gridCol>
                <a:gridCol w="349199">
                  <a:extLst>
                    <a:ext uri="{9D8B030D-6E8A-4147-A177-3AD203B41FA5}">
                      <a16:colId xmlns:a16="http://schemas.microsoft.com/office/drawing/2014/main" val="2934174087"/>
                    </a:ext>
                  </a:extLst>
                </a:gridCol>
                <a:gridCol w="349199">
                  <a:extLst>
                    <a:ext uri="{9D8B030D-6E8A-4147-A177-3AD203B41FA5}">
                      <a16:colId xmlns:a16="http://schemas.microsoft.com/office/drawing/2014/main" val="3716226638"/>
                    </a:ext>
                  </a:extLst>
                </a:gridCol>
                <a:gridCol w="300698">
                  <a:extLst>
                    <a:ext uri="{9D8B030D-6E8A-4147-A177-3AD203B41FA5}">
                      <a16:colId xmlns:a16="http://schemas.microsoft.com/office/drawing/2014/main" val="2319995421"/>
                    </a:ext>
                  </a:extLst>
                </a:gridCol>
                <a:gridCol w="300698">
                  <a:extLst>
                    <a:ext uri="{9D8B030D-6E8A-4147-A177-3AD203B41FA5}">
                      <a16:colId xmlns:a16="http://schemas.microsoft.com/office/drawing/2014/main" val="3258920916"/>
                    </a:ext>
                  </a:extLst>
                </a:gridCol>
                <a:gridCol w="300698">
                  <a:extLst>
                    <a:ext uri="{9D8B030D-6E8A-4147-A177-3AD203B41FA5}">
                      <a16:colId xmlns:a16="http://schemas.microsoft.com/office/drawing/2014/main" val="2212333517"/>
                    </a:ext>
                  </a:extLst>
                </a:gridCol>
                <a:gridCol w="300698">
                  <a:extLst>
                    <a:ext uri="{9D8B030D-6E8A-4147-A177-3AD203B41FA5}">
                      <a16:colId xmlns:a16="http://schemas.microsoft.com/office/drawing/2014/main" val="1938646739"/>
                    </a:ext>
                  </a:extLst>
                </a:gridCol>
                <a:gridCol w="300698">
                  <a:extLst>
                    <a:ext uri="{9D8B030D-6E8A-4147-A177-3AD203B41FA5}">
                      <a16:colId xmlns:a16="http://schemas.microsoft.com/office/drawing/2014/main" val="3239648181"/>
                    </a:ext>
                  </a:extLst>
                </a:gridCol>
                <a:gridCol w="349199">
                  <a:extLst>
                    <a:ext uri="{9D8B030D-6E8A-4147-A177-3AD203B41FA5}">
                      <a16:colId xmlns:a16="http://schemas.microsoft.com/office/drawing/2014/main" val="492412105"/>
                    </a:ext>
                  </a:extLst>
                </a:gridCol>
                <a:gridCol w="517331">
                  <a:extLst>
                    <a:ext uri="{9D8B030D-6E8A-4147-A177-3AD203B41FA5}">
                      <a16:colId xmlns:a16="http://schemas.microsoft.com/office/drawing/2014/main" val="114034382"/>
                    </a:ext>
                  </a:extLst>
                </a:gridCol>
              </a:tblGrid>
              <a:tr h="178399">
                <a:tc>
                  <a:txBody>
                    <a:bodyPr/>
                    <a:lstStyle/>
                    <a:p>
                      <a:pPr algn="l" fontAlgn="b"/>
                      <a:endParaRPr lang="it-IT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09" marR="8109" marT="810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1" i="0" u="none" strike="noStrike" dirty="0" err="1">
                          <a:effectLst/>
                          <a:latin typeface="Arial" panose="020B0604020202020204" pitchFamily="34" charset="0"/>
                        </a:rPr>
                        <a:t>Credits</a:t>
                      </a:r>
                      <a:r>
                        <a:rPr lang="it-IT" sz="1100" b="1" i="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it-IT" sz="1100" b="1" i="0" u="none" strike="noStrike" dirty="0" err="1">
                          <a:effectLst/>
                          <a:latin typeface="Arial" panose="020B0604020202020204" pitchFamily="34" charset="0"/>
                        </a:rPr>
                        <a:t>year</a:t>
                      </a:r>
                      <a:r>
                        <a:rPr lang="it-IT" sz="1100" b="1" i="0" u="none" strike="noStrike" dirty="0">
                          <a:effectLst/>
                          <a:latin typeface="Arial" panose="020B0604020202020204" pitchFamily="34" charset="0"/>
                        </a:rPr>
                        <a:t> 1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0" marR="6600" marT="66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0" marR="6600" marT="66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0" marR="6600" marT="66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0" marR="6600" marT="66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0" marR="6600" marT="66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0" marR="6600" marT="66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1" i="0" u="none" strike="noStrike" dirty="0" err="1">
                          <a:effectLst/>
                          <a:latin typeface="Arial" panose="020B0604020202020204" pitchFamily="34" charset="0"/>
                        </a:rPr>
                        <a:t>Credits</a:t>
                      </a:r>
                      <a:r>
                        <a:rPr lang="it-IT" sz="1100" b="1" i="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it-IT" sz="1100" b="1" i="0" u="none" strike="noStrike" dirty="0" err="1">
                          <a:effectLst/>
                          <a:latin typeface="Arial" panose="020B0604020202020204" pitchFamily="34" charset="0"/>
                        </a:rPr>
                        <a:t>year</a:t>
                      </a:r>
                      <a:r>
                        <a:rPr lang="it-IT" sz="1100" b="1" i="0" u="none" strike="noStrike" dirty="0">
                          <a:effectLst/>
                          <a:latin typeface="Arial" panose="020B0604020202020204" pitchFamily="34" charset="0"/>
                        </a:rPr>
                        <a:t> 2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0" marR="6600" marT="66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0" marR="6600" marT="66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0" marR="6600" marT="66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0" marR="6600" marT="66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0" marR="6600" marT="66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0" marR="6600" marT="66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1" i="0" u="none" strike="noStrike" dirty="0" err="1">
                          <a:effectLst/>
                          <a:latin typeface="Arial" panose="020B0604020202020204" pitchFamily="34" charset="0"/>
                        </a:rPr>
                        <a:t>Credits</a:t>
                      </a:r>
                      <a:r>
                        <a:rPr lang="it-IT" sz="1100" b="1" i="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it-IT" sz="1100" b="1" i="0" u="none" strike="noStrike" dirty="0" err="1">
                          <a:effectLst/>
                          <a:latin typeface="Arial" panose="020B0604020202020204" pitchFamily="34" charset="0"/>
                        </a:rPr>
                        <a:t>year</a:t>
                      </a:r>
                      <a:r>
                        <a:rPr lang="it-IT" sz="1100" b="1" i="0" u="none" strike="noStrike" dirty="0">
                          <a:effectLst/>
                          <a:latin typeface="Arial" panose="020B0604020202020204" pitchFamily="34" charset="0"/>
                        </a:rPr>
                        <a:t> 3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0" marR="6600" marT="66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0" marR="6600" marT="66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0" marR="6600" marT="66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0" marR="6600" marT="66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0" marR="6600" marT="66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0" marR="6600" marT="66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9948454"/>
                  </a:ext>
                </a:extLst>
              </a:tr>
              <a:tr h="178399"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09" marR="8109" marT="810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8109" marR="8109" marT="8109" marB="0" vert="vert27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8109" marR="8109" marT="8109" marB="0" vert="vert27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8109" marR="8109" marT="8109" marB="0" vert="vert27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4210441"/>
                  </a:ext>
                </a:extLst>
              </a:tr>
              <a:tr h="713592"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09" marR="8109" marT="810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bimonth</a:t>
                      </a:r>
                    </a:p>
                  </a:txBody>
                  <a:tcPr marL="8109" marR="8109" marT="8109" marB="0" vert="vert27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 err="1">
                          <a:effectLst/>
                          <a:latin typeface="Arial" panose="020B0604020202020204" pitchFamily="34" charset="0"/>
                        </a:rPr>
                        <a:t>bimonth</a:t>
                      </a:r>
                      <a:endParaRPr lang="it-IT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bimonth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bimonth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bimonth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bimonth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Summary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bimonth</a:t>
                      </a:r>
                    </a:p>
                  </a:txBody>
                  <a:tcPr marL="8109" marR="8109" marT="8109" marB="0" vert="vert27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bimonth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 err="1">
                          <a:effectLst/>
                          <a:latin typeface="Arial" panose="020B0604020202020204" pitchFamily="34" charset="0"/>
                        </a:rPr>
                        <a:t>bimonth</a:t>
                      </a:r>
                      <a:endParaRPr lang="it-IT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bimonth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bimonth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bimonth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Summary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bimonth</a:t>
                      </a:r>
                    </a:p>
                  </a:txBody>
                  <a:tcPr marL="8109" marR="8109" marT="8109" marB="0" vert="vert27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bimonth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bimonth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bimonth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bimonth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bimonth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Summary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8109" marR="8109" marT="8109" marB="0" vert="vert27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610788"/>
                  </a:ext>
                </a:extLst>
              </a:tr>
              <a:tr h="178399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Modules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32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055878"/>
                  </a:ext>
                </a:extLst>
              </a:tr>
              <a:tr h="178399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Seminars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0,8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4,4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5,2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0,2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0,2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4,2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5,6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1,4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4,4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15,2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2422572"/>
                  </a:ext>
                </a:extLst>
              </a:tr>
              <a:tr h="186507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Research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35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45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53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133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7499876"/>
                  </a:ext>
                </a:extLst>
              </a:tr>
              <a:tr h="186507"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09" marR="8109" marT="810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 dirty="0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5,8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9,4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56,2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 dirty="0"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10,2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9,2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11,2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 dirty="0"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62,6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 dirty="0">
                          <a:effectLst/>
                          <a:latin typeface="Arial" panose="020B0604020202020204" pitchFamily="34" charset="0"/>
                        </a:rPr>
                        <a:t>10,4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61,4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i="0" u="none" strike="noStrike" dirty="0">
                          <a:effectLst/>
                          <a:latin typeface="Arial" panose="020B0604020202020204" pitchFamily="34" charset="0"/>
                        </a:rPr>
                        <a:t>180,2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02865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16736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462010"/>
            <a:ext cx="9144000" cy="814979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en-US" sz="4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Blind PRNU-based Image Clustering for Source Identification</a:t>
            </a:r>
            <a:endParaRPr kumimoji="0" lang="it-IT" sz="4400" i="0" u="none" strike="noStrike" kern="1200" cap="none" spc="0" normalizeH="0" noProof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56" name="Content Placeholder 2"/>
          <p:cNvSpPr>
            <a:spLocks noGrp="1"/>
          </p:cNvSpPr>
          <p:nvPr>
            <p:ph idx="1"/>
          </p:nvPr>
        </p:nvSpPr>
        <p:spPr>
          <a:xfrm>
            <a:off x="323528" y="4380494"/>
            <a:ext cx="8741058" cy="1928826"/>
          </a:xfrm>
        </p:spPr>
        <p:txBody>
          <a:bodyPr/>
          <a:lstStyle/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US" sz="2800" noProof="0" dirty="0"/>
              <a:t>Affinity: noise-residual correlations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US" sz="2800" dirty="0"/>
              <a:t>Ensemble clustering using Correlation clustering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US" sz="2800" noProof="0" dirty="0"/>
              <a:t>Blind cluster merging</a:t>
            </a:r>
          </a:p>
        </p:txBody>
      </p:sp>
      <p:sp>
        <p:nvSpPr>
          <p:cNvPr id="17" name="Rettangolo arrotondato 16"/>
          <p:cNvSpPr/>
          <p:nvPr/>
        </p:nvSpPr>
        <p:spPr>
          <a:xfrm>
            <a:off x="178028" y="2636912"/>
            <a:ext cx="8858468" cy="1568286"/>
          </a:xfrm>
          <a:prstGeom prst="roundRect">
            <a:avLst>
              <a:gd name="adj" fmla="val 9715"/>
            </a:avLst>
          </a:prstGeom>
          <a:noFill/>
          <a:ln w="317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asellaDiTesto 18"/>
          <p:cNvSpPr txBox="1"/>
          <p:nvPr/>
        </p:nvSpPr>
        <p:spPr>
          <a:xfrm>
            <a:off x="539552" y="3823863"/>
            <a:ext cx="11244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i="1"/>
              <a:t>Image </a:t>
            </a:r>
            <a:r>
              <a:rPr lang="it-IT" sz="1200" b="1" i="1" err="1"/>
              <a:t>Dataset</a:t>
            </a:r>
            <a:endParaRPr lang="it-IT" sz="1400" b="1" i="1">
              <a:latin typeface="Lucida Calligraphy" panose="03010101010101010101" pitchFamily="66" charset="0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3278051" y="3020828"/>
            <a:ext cx="1450126" cy="702494"/>
            <a:chOff x="4476235" y="2643471"/>
            <a:chExt cx="1450126" cy="823764"/>
          </a:xfrm>
        </p:grpSpPr>
        <p:sp>
          <p:nvSpPr>
            <p:cNvPr id="93" name="Rettangolo 92"/>
            <p:cNvSpPr/>
            <p:nvPr/>
          </p:nvSpPr>
          <p:spPr>
            <a:xfrm rot="5400000">
              <a:off x="4787206" y="2332500"/>
              <a:ext cx="823764" cy="144570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3" name="CasellaDiTesto 102"/>
            <p:cNvSpPr txBox="1"/>
            <p:nvPr/>
          </p:nvSpPr>
          <p:spPr>
            <a:xfrm>
              <a:off x="4483654" y="2662469"/>
              <a:ext cx="1442707" cy="7579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/>
                <a:t>High-</a:t>
              </a:r>
              <a:r>
                <a:rPr lang="it-IT" b="1" dirty="0" err="1"/>
                <a:t>purity</a:t>
              </a:r>
              <a:endParaRPr lang="it-IT" b="1" dirty="0"/>
            </a:p>
            <a:p>
              <a:pPr algn="ctr"/>
              <a:r>
                <a:rPr lang="it-IT" b="1" dirty="0"/>
                <a:t>Clustering</a:t>
              </a:r>
            </a:p>
          </p:txBody>
        </p:sp>
      </p:grpSp>
      <p:grpSp>
        <p:nvGrpSpPr>
          <p:cNvPr id="5" name="Gruppo 141"/>
          <p:cNvGrpSpPr/>
          <p:nvPr/>
        </p:nvGrpSpPr>
        <p:grpSpPr>
          <a:xfrm>
            <a:off x="644301" y="2881783"/>
            <a:ext cx="899299" cy="951767"/>
            <a:chOff x="2520770" y="24799829"/>
            <a:chExt cx="2692637" cy="2849735"/>
          </a:xfrm>
        </p:grpSpPr>
        <p:grpSp>
          <p:nvGrpSpPr>
            <p:cNvPr id="6" name="Gruppo 142"/>
            <p:cNvGrpSpPr/>
            <p:nvPr/>
          </p:nvGrpSpPr>
          <p:grpSpPr>
            <a:xfrm>
              <a:off x="2660005" y="25159616"/>
              <a:ext cx="2253101" cy="2199923"/>
              <a:chOff x="2660005" y="25159616"/>
              <a:chExt cx="2253101" cy="2199923"/>
            </a:xfrm>
          </p:grpSpPr>
          <p:pic>
            <p:nvPicPr>
              <p:cNvPr id="145" name="Immagine 14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384648" y="26744055"/>
                <a:ext cx="443985" cy="30450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6" name="Immagine 14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494127" y="26112137"/>
                <a:ext cx="405013" cy="30450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7" name="Immagine 14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953158" y="25159616"/>
                <a:ext cx="493855" cy="37129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8" name="Immagine 14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504542" y="26154510"/>
                <a:ext cx="408564" cy="30717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9" name="Immagine 14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016163" y="25908903"/>
                <a:ext cx="415097" cy="31132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0" name="Picture 3" descr="C:\Users\Francesco\Google Drive\Presentazione Vismac\Images\11-golden-gate-bridge.jp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 flipH="1">
                <a:off x="3097600" y="25311366"/>
                <a:ext cx="493023" cy="327189"/>
              </a:xfrm>
              <a:prstGeom prst="rect">
                <a:avLst/>
              </a:prstGeom>
              <a:noFill/>
            </p:spPr>
          </p:pic>
          <p:pic>
            <p:nvPicPr>
              <p:cNvPr id="151" name="Immagine 150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 flipH="1">
                <a:off x="3635565" y="25523034"/>
                <a:ext cx="442320" cy="330093"/>
              </a:xfrm>
              <a:prstGeom prst="rect">
                <a:avLst/>
              </a:prstGeom>
            </p:spPr>
          </p:pic>
          <p:pic>
            <p:nvPicPr>
              <p:cNvPr id="152" name="Immagine 15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4256" y="25727613"/>
                <a:ext cx="443973" cy="30450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3" name="Immagine 15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67181" y="25551024"/>
                <a:ext cx="405013" cy="30450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4" name="Immagine 15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0005" y="26074623"/>
                <a:ext cx="493849" cy="37129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5" name="Immagine 15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54418" y="26767841"/>
                <a:ext cx="408564" cy="30717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6" name="Immagine 155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54601" y="26462782"/>
                <a:ext cx="415085" cy="31132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7" name="Picture 3" descr="C:\Users\Francesco\Google Drive\Presentazione Vismac\Images\11-golden-gate-bridge.jp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3906563" y="27032350"/>
                <a:ext cx="493017" cy="327189"/>
              </a:xfrm>
              <a:prstGeom prst="rect">
                <a:avLst/>
              </a:prstGeom>
              <a:noFill/>
            </p:spPr>
          </p:pic>
          <p:pic>
            <p:nvPicPr>
              <p:cNvPr id="158" name="Immagine 157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3855731" y="26433840"/>
                <a:ext cx="442320" cy="330093"/>
              </a:xfrm>
              <a:prstGeom prst="rect">
                <a:avLst/>
              </a:prstGeom>
            </p:spPr>
          </p:pic>
        </p:grpSp>
        <p:sp>
          <p:nvSpPr>
            <p:cNvPr id="144" name="Ovale 143"/>
            <p:cNvSpPr/>
            <p:nvPr/>
          </p:nvSpPr>
          <p:spPr>
            <a:xfrm rot="5715253">
              <a:off x="2442221" y="24878378"/>
              <a:ext cx="2849735" cy="2692637"/>
            </a:xfrm>
            <a:prstGeom prst="ellipse">
              <a:avLst/>
            </a:prstGeom>
            <a:noFill/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64" name="Right Arrow 83"/>
          <p:cNvSpPr/>
          <p:nvPr/>
        </p:nvSpPr>
        <p:spPr>
          <a:xfrm>
            <a:off x="1553646" y="3291156"/>
            <a:ext cx="280346" cy="1662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8" name="Gruppo 196"/>
          <p:cNvGrpSpPr/>
          <p:nvPr/>
        </p:nvGrpSpPr>
        <p:grpSpPr>
          <a:xfrm>
            <a:off x="7308304" y="2897720"/>
            <a:ext cx="1173773" cy="971828"/>
            <a:chOff x="24803008" y="25098044"/>
            <a:chExt cx="2557980" cy="2117885"/>
          </a:xfrm>
        </p:grpSpPr>
        <p:sp>
          <p:nvSpPr>
            <p:cNvPr id="198" name="Freeform 6"/>
            <p:cNvSpPr>
              <a:spLocks noEditPoints="1"/>
            </p:cNvSpPr>
            <p:nvPr/>
          </p:nvSpPr>
          <p:spPr bwMode="auto">
            <a:xfrm>
              <a:off x="25344759" y="25180889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7"/>
                    <a:pt x="59" y="266"/>
                    <a:pt x="133" y="266"/>
                  </a:cubicBezTo>
                  <a:cubicBezTo>
                    <a:pt x="206" y="266"/>
                    <a:pt x="266" y="207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99" name="Freeform 8"/>
            <p:cNvSpPr>
              <a:spLocks noEditPoints="1"/>
            </p:cNvSpPr>
            <p:nvPr/>
          </p:nvSpPr>
          <p:spPr bwMode="auto">
            <a:xfrm>
              <a:off x="25616228" y="25180889"/>
              <a:ext cx="187325" cy="188913"/>
            </a:xfrm>
            <a:custGeom>
              <a:avLst/>
              <a:gdLst/>
              <a:ahLst/>
              <a:cxnLst>
                <a:cxn ang="0">
                  <a:pos x="265" y="133"/>
                </a:cxn>
                <a:cxn ang="0">
                  <a:pos x="265" y="133"/>
                </a:cxn>
                <a:cxn ang="0">
                  <a:pos x="132" y="0"/>
                </a:cxn>
                <a:cxn ang="0">
                  <a:pos x="0" y="133"/>
                </a:cxn>
                <a:cxn ang="0">
                  <a:pos x="132" y="265"/>
                </a:cxn>
                <a:cxn ang="0">
                  <a:pos x="265" y="133"/>
                </a:cxn>
                <a:cxn ang="0">
                  <a:pos x="265" y="133"/>
                </a:cxn>
                <a:cxn ang="0">
                  <a:pos x="132" y="133"/>
                </a:cxn>
                <a:cxn ang="0">
                  <a:pos x="132" y="133"/>
                </a:cxn>
              </a:cxnLst>
              <a:rect l="0" t="0" r="r" b="b"/>
              <a:pathLst>
                <a:path w="265" h="265">
                  <a:moveTo>
                    <a:pt x="265" y="133"/>
                  </a:moveTo>
                  <a:lnTo>
                    <a:pt x="265" y="133"/>
                  </a:lnTo>
                  <a:cubicBezTo>
                    <a:pt x="265" y="59"/>
                    <a:pt x="206" y="0"/>
                    <a:pt x="132" y="0"/>
                  </a:cubicBezTo>
                  <a:cubicBezTo>
                    <a:pt x="59" y="0"/>
                    <a:pt x="0" y="59"/>
                    <a:pt x="0" y="133"/>
                  </a:cubicBezTo>
                  <a:cubicBezTo>
                    <a:pt x="0" y="206"/>
                    <a:pt x="59" y="265"/>
                    <a:pt x="132" y="265"/>
                  </a:cubicBezTo>
                  <a:cubicBezTo>
                    <a:pt x="206" y="265"/>
                    <a:pt x="265" y="206"/>
                    <a:pt x="265" y="133"/>
                  </a:cubicBezTo>
                  <a:lnTo>
                    <a:pt x="265" y="133"/>
                  </a:lnTo>
                  <a:close/>
                  <a:moveTo>
                    <a:pt x="132" y="133"/>
                  </a:moveTo>
                  <a:lnTo>
                    <a:pt x="132" y="13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00" name="Freeform 14"/>
            <p:cNvSpPr>
              <a:spLocks noEditPoints="1"/>
            </p:cNvSpPr>
            <p:nvPr/>
          </p:nvSpPr>
          <p:spPr bwMode="auto">
            <a:xfrm>
              <a:off x="25473352" y="25466641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01" name="Freeform 16"/>
            <p:cNvSpPr>
              <a:spLocks noEditPoints="1"/>
            </p:cNvSpPr>
            <p:nvPr/>
          </p:nvSpPr>
          <p:spPr bwMode="auto">
            <a:xfrm>
              <a:off x="25401909" y="26109575"/>
              <a:ext cx="187325" cy="188913"/>
            </a:xfrm>
            <a:custGeom>
              <a:avLst/>
              <a:gdLst/>
              <a:ahLst/>
              <a:cxnLst>
                <a:cxn ang="0">
                  <a:pos x="265" y="133"/>
                </a:cxn>
                <a:cxn ang="0">
                  <a:pos x="265" y="133"/>
                </a:cxn>
                <a:cxn ang="0">
                  <a:pos x="132" y="0"/>
                </a:cxn>
                <a:cxn ang="0">
                  <a:pos x="0" y="133"/>
                </a:cxn>
                <a:cxn ang="0">
                  <a:pos x="132" y="266"/>
                </a:cxn>
                <a:cxn ang="0">
                  <a:pos x="265" y="133"/>
                </a:cxn>
                <a:cxn ang="0">
                  <a:pos x="265" y="133"/>
                </a:cxn>
                <a:cxn ang="0">
                  <a:pos x="132" y="133"/>
                </a:cxn>
                <a:cxn ang="0">
                  <a:pos x="132" y="133"/>
                </a:cxn>
              </a:cxnLst>
              <a:rect l="0" t="0" r="r" b="b"/>
              <a:pathLst>
                <a:path w="265" h="266">
                  <a:moveTo>
                    <a:pt x="265" y="133"/>
                  </a:moveTo>
                  <a:lnTo>
                    <a:pt x="265" y="133"/>
                  </a:lnTo>
                  <a:cubicBezTo>
                    <a:pt x="265" y="60"/>
                    <a:pt x="206" y="0"/>
                    <a:pt x="132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7"/>
                    <a:pt x="59" y="266"/>
                    <a:pt x="132" y="266"/>
                  </a:cubicBezTo>
                  <a:cubicBezTo>
                    <a:pt x="206" y="266"/>
                    <a:pt x="265" y="207"/>
                    <a:pt x="265" y="133"/>
                  </a:cubicBezTo>
                  <a:lnTo>
                    <a:pt x="265" y="133"/>
                  </a:lnTo>
                  <a:close/>
                  <a:moveTo>
                    <a:pt x="132" y="133"/>
                  </a:moveTo>
                  <a:lnTo>
                    <a:pt x="132" y="133"/>
                  </a:lnTo>
                  <a:close/>
                </a:path>
              </a:pathLst>
            </a:custGeom>
            <a:solidFill>
              <a:srgbClr val="FF33CC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02" name="Freeform 6"/>
            <p:cNvSpPr>
              <a:spLocks noEditPoints="1"/>
            </p:cNvSpPr>
            <p:nvPr/>
          </p:nvSpPr>
          <p:spPr bwMode="auto">
            <a:xfrm>
              <a:off x="25473352" y="26395335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7"/>
                    <a:pt x="59" y="266"/>
                    <a:pt x="133" y="266"/>
                  </a:cubicBezTo>
                  <a:cubicBezTo>
                    <a:pt x="206" y="266"/>
                    <a:pt x="266" y="207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rgbClr val="FF33CC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03" name="Freeform 14"/>
            <p:cNvSpPr>
              <a:spLocks noEditPoints="1"/>
            </p:cNvSpPr>
            <p:nvPr/>
          </p:nvSpPr>
          <p:spPr bwMode="auto">
            <a:xfrm>
              <a:off x="25687666" y="26538211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rgbClr val="FF33CC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04" name="Freeform 6"/>
            <p:cNvSpPr>
              <a:spLocks noEditPoints="1"/>
            </p:cNvSpPr>
            <p:nvPr/>
          </p:nvSpPr>
          <p:spPr bwMode="auto">
            <a:xfrm>
              <a:off x="25687666" y="26277860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7"/>
                    <a:pt x="59" y="266"/>
                    <a:pt x="133" y="266"/>
                  </a:cubicBezTo>
                  <a:cubicBezTo>
                    <a:pt x="206" y="266"/>
                    <a:pt x="266" y="207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rgbClr val="FF33CC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05" name="Freeform 12"/>
            <p:cNvSpPr>
              <a:spLocks noEditPoints="1"/>
            </p:cNvSpPr>
            <p:nvPr/>
          </p:nvSpPr>
          <p:spPr bwMode="auto">
            <a:xfrm>
              <a:off x="26230280" y="26376045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06" name="Freeform 12"/>
            <p:cNvSpPr>
              <a:spLocks noEditPoints="1"/>
            </p:cNvSpPr>
            <p:nvPr/>
          </p:nvSpPr>
          <p:spPr bwMode="auto">
            <a:xfrm>
              <a:off x="26516032" y="26518921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07" name="Freeform 12"/>
            <p:cNvSpPr>
              <a:spLocks noEditPoints="1"/>
            </p:cNvSpPr>
            <p:nvPr/>
          </p:nvSpPr>
          <p:spPr bwMode="auto">
            <a:xfrm>
              <a:off x="26587470" y="26233169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08" name="Freeform 12"/>
            <p:cNvSpPr>
              <a:spLocks noEditPoints="1"/>
            </p:cNvSpPr>
            <p:nvPr/>
          </p:nvSpPr>
          <p:spPr bwMode="auto">
            <a:xfrm>
              <a:off x="26801784" y="26447483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09" name="Oval 163"/>
            <p:cNvSpPr/>
            <p:nvPr/>
          </p:nvSpPr>
          <p:spPr>
            <a:xfrm rot="762093">
              <a:off x="24803008" y="25098044"/>
              <a:ext cx="1643074" cy="819144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10" name="Oval 164"/>
            <p:cNvSpPr/>
            <p:nvPr/>
          </p:nvSpPr>
          <p:spPr>
            <a:xfrm rot="20787132">
              <a:off x="25347733" y="25913516"/>
              <a:ext cx="678622" cy="1233950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11" name="Oval 165"/>
            <p:cNvSpPr/>
            <p:nvPr/>
          </p:nvSpPr>
          <p:spPr>
            <a:xfrm rot="5140268">
              <a:off x="26202411" y="25669055"/>
              <a:ext cx="1061414" cy="1255741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12" name="Oval 166"/>
            <p:cNvSpPr/>
            <p:nvPr/>
          </p:nvSpPr>
          <p:spPr>
            <a:xfrm rot="5140268">
              <a:off x="26503188" y="25048813"/>
              <a:ext cx="571504" cy="747577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13" name="Freeform 14"/>
            <p:cNvSpPr>
              <a:spLocks noEditPoints="1"/>
            </p:cNvSpPr>
            <p:nvPr/>
          </p:nvSpPr>
          <p:spPr bwMode="auto">
            <a:xfrm>
              <a:off x="24901847" y="25317634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14" name="Freeform 14"/>
            <p:cNvSpPr>
              <a:spLocks noEditPoints="1"/>
            </p:cNvSpPr>
            <p:nvPr/>
          </p:nvSpPr>
          <p:spPr bwMode="auto">
            <a:xfrm>
              <a:off x="25641628" y="26863869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rgbClr val="FF33CC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15" name="Freeform 14"/>
            <p:cNvSpPr>
              <a:spLocks noEditPoints="1"/>
            </p:cNvSpPr>
            <p:nvPr/>
          </p:nvSpPr>
          <p:spPr bwMode="auto">
            <a:xfrm>
              <a:off x="26070256" y="25435109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16" name="Freeform 14"/>
            <p:cNvSpPr>
              <a:spLocks noEditPoints="1"/>
            </p:cNvSpPr>
            <p:nvPr/>
          </p:nvSpPr>
          <p:spPr bwMode="auto">
            <a:xfrm>
              <a:off x="25901979" y="25674824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17" name="Freeform 12"/>
            <p:cNvSpPr>
              <a:spLocks noEditPoints="1"/>
            </p:cNvSpPr>
            <p:nvPr/>
          </p:nvSpPr>
          <p:spPr bwMode="auto">
            <a:xfrm>
              <a:off x="26954184" y="25987323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18" name="Freeform 12"/>
            <p:cNvSpPr>
              <a:spLocks noEditPoints="1"/>
            </p:cNvSpPr>
            <p:nvPr/>
          </p:nvSpPr>
          <p:spPr bwMode="auto">
            <a:xfrm>
              <a:off x="26684308" y="25869848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19" name="Freeform 10"/>
            <p:cNvSpPr>
              <a:spLocks noEditPoints="1"/>
            </p:cNvSpPr>
            <p:nvPr/>
          </p:nvSpPr>
          <p:spPr bwMode="auto">
            <a:xfrm>
              <a:off x="26614330" y="25174758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5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5">
                  <a:moveTo>
                    <a:pt x="266" y="133"/>
                  </a:moveTo>
                  <a:lnTo>
                    <a:pt x="266" y="133"/>
                  </a:lnTo>
                  <a:cubicBezTo>
                    <a:pt x="266" y="59"/>
                    <a:pt x="206" y="0"/>
                    <a:pt x="133" y="0"/>
                  </a:cubicBezTo>
                  <a:cubicBezTo>
                    <a:pt x="60" y="0"/>
                    <a:pt x="0" y="59"/>
                    <a:pt x="0" y="133"/>
                  </a:cubicBezTo>
                  <a:cubicBezTo>
                    <a:pt x="0" y="206"/>
                    <a:pt x="60" y="265"/>
                    <a:pt x="133" y="265"/>
                  </a:cubicBezTo>
                  <a:cubicBezTo>
                    <a:pt x="206" y="265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20" name="Freeform 18"/>
            <p:cNvSpPr>
              <a:spLocks noEditPoints="1"/>
            </p:cNvSpPr>
            <p:nvPr/>
          </p:nvSpPr>
          <p:spPr bwMode="auto">
            <a:xfrm>
              <a:off x="26874663" y="25389069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60" y="0"/>
                    <a:pt x="0" y="60"/>
                    <a:pt x="0" y="133"/>
                  </a:cubicBezTo>
                  <a:cubicBezTo>
                    <a:pt x="0" y="207"/>
                    <a:pt x="60" y="266"/>
                    <a:pt x="133" y="266"/>
                  </a:cubicBezTo>
                  <a:cubicBezTo>
                    <a:pt x="206" y="266"/>
                    <a:pt x="266" y="207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21" name="Freeform 16"/>
            <p:cNvSpPr>
              <a:spLocks noEditPoints="1"/>
            </p:cNvSpPr>
            <p:nvPr/>
          </p:nvSpPr>
          <p:spPr bwMode="auto">
            <a:xfrm>
              <a:off x="26660367" y="25460510"/>
              <a:ext cx="187325" cy="188913"/>
            </a:xfrm>
            <a:custGeom>
              <a:avLst/>
              <a:gdLst/>
              <a:ahLst/>
              <a:cxnLst>
                <a:cxn ang="0">
                  <a:pos x="265" y="133"/>
                </a:cxn>
                <a:cxn ang="0">
                  <a:pos x="265" y="133"/>
                </a:cxn>
                <a:cxn ang="0">
                  <a:pos x="132" y="0"/>
                </a:cxn>
                <a:cxn ang="0">
                  <a:pos x="0" y="133"/>
                </a:cxn>
                <a:cxn ang="0">
                  <a:pos x="132" y="266"/>
                </a:cxn>
                <a:cxn ang="0">
                  <a:pos x="265" y="133"/>
                </a:cxn>
                <a:cxn ang="0">
                  <a:pos x="265" y="133"/>
                </a:cxn>
                <a:cxn ang="0">
                  <a:pos x="132" y="133"/>
                </a:cxn>
                <a:cxn ang="0">
                  <a:pos x="132" y="133"/>
                </a:cxn>
              </a:cxnLst>
              <a:rect l="0" t="0" r="r" b="b"/>
              <a:pathLst>
                <a:path w="265" h="266">
                  <a:moveTo>
                    <a:pt x="265" y="133"/>
                  </a:moveTo>
                  <a:lnTo>
                    <a:pt x="265" y="133"/>
                  </a:lnTo>
                  <a:cubicBezTo>
                    <a:pt x="265" y="60"/>
                    <a:pt x="206" y="0"/>
                    <a:pt x="132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7"/>
                    <a:pt x="59" y="266"/>
                    <a:pt x="132" y="266"/>
                  </a:cubicBezTo>
                  <a:cubicBezTo>
                    <a:pt x="206" y="266"/>
                    <a:pt x="265" y="207"/>
                    <a:pt x="265" y="133"/>
                  </a:cubicBezTo>
                  <a:lnTo>
                    <a:pt x="265" y="133"/>
                  </a:lnTo>
                  <a:close/>
                  <a:moveTo>
                    <a:pt x="132" y="133"/>
                  </a:moveTo>
                  <a:lnTo>
                    <a:pt x="132" y="133"/>
                  </a:lnTo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22" name="Freeform 12"/>
            <p:cNvSpPr>
              <a:spLocks noEditPoints="1"/>
            </p:cNvSpPr>
            <p:nvPr/>
          </p:nvSpPr>
          <p:spPr bwMode="auto">
            <a:xfrm>
              <a:off x="27014061" y="26908879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23" name="Oval 76"/>
            <p:cNvSpPr/>
            <p:nvPr/>
          </p:nvSpPr>
          <p:spPr>
            <a:xfrm>
              <a:off x="26895200" y="26787301"/>
              <a:ext cx="428628" cy="428628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28" name="CasellaDiTesto 227"/>
          <p:cNvSpPr txBox="1"/>
          <p:nvPr/>
        </p:nvSpPr>
        <p:spPr>
          <a:xfrm>
            <a:off x="7440344" y="3818595"/>
            <a:ext cx="1172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i="1" err="1"/>
              <a:t>Final</a:t>
            </a:r>
            <a:r>
              <a:rPr lang="it-IT" sz="1200" b="1" i="1"/>
              <a:t> </a:t>
            </a:r>
            <a:r>
              <a:rPr lang="it-IT" sz="1200" b="1" i="1" err="1"/>
              <a:t>clustering</a:t>
            </a:r>
            <a:endParaRPr lang="it-IT" sz="1600" b="1" i="1">
              <a:latin typeface="Gabriola" panose="04040605051002020D02" pitchFamily="82" charset="0"/>
            </a:endParaRPr>
          </a:p>
        </p:txBody>
      </p:sp>
      <p:grpSp>
        <p:nvGrpSpPr>
          <p:cNvPr id="9" name="Gruppo 4"/>
          <p:cNvGrpSpPr/>
          <p:nvPr/>
        </p:nvGrpSpPr>
        <p:grpSpPr>
          <a:xfrm>
            <a:off x="1854500" y="3004960"/>
            <a:ext cx="1048347" cy="734617"/>
            <a:chOff x="960907" y="1567329"/>
            <a:chExt cx="1127004" cy="1053401"/>
          </a:xfrm>
        </p:grpSpPr>
        <p:sp>
          <p:nvSpPr>
            <p:cNvPr id="160" name="Rettangolo 159"/>
            <p:cNvSpPr/>
            <p:nvPr/>
          </p:nvSpPr>
          <p:spPr>
            <a:xfrm>
              <a:off x="960907" y="1567329"/>
              <a:ext cx="1127004" cy="105340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9" name="CasellaDiTesto 228"/>
            <p:cNvSpPr txBox="1"/>
            <p:nvPr/>
          </p:nvSpPr>
          <p:spPr>
            <a:xfrm>
              <a:off x="1072121" y="1616977"/>
              <a:ext cx="9492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b="1" err="1"/>
                <a:t>Affinity</a:t>
              </a:r>
              <a:r>
                <a:rPr lang="it-IT" b="1"/>
                <a:t> </a:t>
              </a:r>
            </a:p>
            <a:p>
              <a:pPr algn="ctr"/>
              <a:r>
                <a:rPr lang="it-IT" b="1" err="1"/>
                <a:t>matrix</a:t>
              </a:r>
              <a:r>
                <a:rPr lang="it-IT" b="1"/>
                <a:t> </a:t>
              </a:r>
            </a:p>
          </p:txBody>
        </p:sp>
      </p:grpSp>
      <p:grpSp>
        <p:nvGrpSpPr>
          <p:cNvPr id="10" name="Gruppo 230"/>
          <p:cNvGrpSpPr/>
          <p:nvPr/>
        </p:nvGrpSpPr>
        <p:grpSpPr>
          <a:xfrm>
            <a:off x="5036459" y="3024079"/>
            <a:ext cx="1902543" cy="712318"/>
            <a:chOff x="4472656" y="2706084"/>
            <a:chExt cx="1460005" cy="712318"/>
          </a:xfrm>
        </p:grpSpPr>
        <p:sp>
          <p:nvSpPr>
            <p:cNvPr id="232" name="Rettangolo 231"/>
            <p:cNvSpPr/>
            <p:nvPr/>
          </p:nvSpPr>
          <p:spPr>
            <a:xfrm rot="5400000">
              <a:off x="4853650" y="2339390"/>
              <a:ext cx="712318" cy="144570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3" name="CasellaDiTesto 232"/>
            <p:cNvSpPr txBox="1"/>
            <p:nvPr/>
          </p:nvSpPr>
          <p:spPr>
            <a:xfrm>
              <a:off x="4472656" y="2731870"/>
              <a:ext cx="14427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/>
                <a:t>Cluster </a:t>
              </a:r>
              <a:r>
                <a:rPr lang="it-IT" b="1" dirty="0" err="1"/>
                <a:t>Refinement</a:t>
              </a:r>
              <a:endParaRPr lang="it-IT" b="1" dirty="0"/>
            </a:p>
          </p:txBody>
        </p:sp>
      </p:grpSp>
      <p:sp>
        <p:nvSpPr>
          <p:cNvPr id="237" name="Right Arrow 83"/>
          <p:cNvSpPr/>
          <p:nvPr/>
        </p:nvSpPr>
        <p:spPr>
          <a:xfrm>
            <a:off x="2917147" y="3291156"/>
            <a:ext cx="280346" cy="1662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2" name="Right Arrow 83"/>
          <p:cNvSpPr/>
          <p:nvPr/>
        </p:nvSpPr>
        <p:spPr>
          <a:xfrm>
            <a:off x="4749914" y="3290369"/>
            <a:ext cx="280346" cy="1662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3" name="Right Arrow 83"/>
          <p:cNvSpPr/>
          <p:nvPr/>
        </p:nvSpPr>
        <p:spPr>
          <a:xfrm>
            <a:off x="6955950" y="3283225"/>
            <a:ext cx="280346" cy="1662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7" name="Rettangolo 246"/>
          <p:cNvSpPr/>
          <p:nvPr/>
        </p:nvSpPr>
        <p:spPr>
          <a:xfrm>
            <a:off x="81048" y="1990680"/>
            <a:ext cx="93377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2-step algorithm: </a:t>
            </a:r>
            <a:r>
              <a:rPr lang="en-US" sz="2800" dirty="0"/>
              <a:t>High-purity clustering + Cluster Refinement</a:t>
            </a:r>
          </a:p>
        </p:txBody>
      </p:sp>
      <p:sp>
        <p:nvSpPr>
          <p:cNvPr id="70" name="Rettangolo 3"/>
          <p:cNvSpPr>
            <a:spLocks noChangeArrowheads="1"/>
          </p:cNvSpPr>
          <p:nvPr/>
        </p:nvSpPr>
        <p:spPr bwMode="auto">
          <a:xfrm>
            <a:off x="215009" y="6093296"/>
            <a:ext cx="8749480" cy="52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7" tIns="45718" rIns="91437" bIns="45718">
            <a:spAutoFit/>
          </a:bodyPr>
          <a:lstStyle/>
          <a:p>
            <a:r>
              <a:rPr lang="it-IT" sz="1400" dirty="0">
                <a:solidFill>
                  <a:prstClr val="black"/>
                </a:solidFill>
              </a:rPr>
              <a:t>F. Marra, G. Poggi, C. Sansone and L. </a:t>
            </a:r>
            <a:r>
              <a:rPr lang="it-IT" sz="1400" dirty="0" err="1">
                <a:solidFill>
                  <a:prstClr val="black"/>
                </a:solidFill>
              </a:rPr>
              <a:t>Verdoliva</a:t>
            </a:r>
            <a:r>
              <a:rPr lang="it-IT" sz="1400" dirty="0">
                <a:solidFill>
                  <a:prstClr val="black"/>
                </a:solidFill>
              </a:rPr>
              <a:t>, </a:t>
            </a:r>
            <a:r>
              <a:rPr lang="en-US" sz="1400" i="1" dirty="0">
                <a:solidFill>
                  <a:prstClr val="black"/>
                </a:solidFill>
              </a:rPr>
              <a:t>Blind PRNU-based Image Clustering for Source Identification</a:t>
            </a:r>
            <a:r>
              <a:rPr lang="it-IT" sz="1400" dirty="0">
                <a:solidFill>
                  <a:prstClr val="black"/>
                </a:solidFill>
              </a:rPr>
              <a:t>, IEEE Trans. on Information </a:t>
            </a:r>
            <a:r>
              <a:rPr lang="it-IT" sz="1400" dirty="0" err="1">
                <a:solidFill>
                  <a:prstClr val="black"/>
                </a:solidFill>
              </a:rPr>
              <a:t>Forensics</a:t>
            </a:r>
            <a:r>
              <a:rPr lang="it-IT" sz="1400" dirty="0">
                <a:solidFill>
                  <a:prstClr val="black"/>
                </a:solidFill>
              </a:rPr>
              <a:t> and Security (TIFS)</a:t>
            </a:r>
          </a:p>
        </p:txBody>
      </p:sp>
    </p:spTree>
    <p:extLst>
      <p:ext uri="{BB962C8B-B14F-4D97-AF65-F5344CB8AC3E}">
        <p14:creationId xmlns:p14="http://schemas.microsoft.com/office/powerpoint/2010/main" val="34956787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462010"/>
            <a:ext cx="9144000" cy="773516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en-US" sz="4400" dirty="0">
                <a:solidFill>
                  <a:schemeClr val="accent1">
                    <a:lumMod val="60000"/>
                    <a:lumOff val="40000"/>
                  </a:schemeClr>
                </a:solidFill>
                <a:ea typeface="+mj-ea"/>
                <a:cs typeface="+mj-cs"/>
              </a:rPr>
              <a:t>High-purity Clustering (1)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4687DFE-AF82-41CA-AD84-2C9F91118C32}"/>
              </a:ext>
            </a:extLst>
          </p:cNvPr>
          <p:cNvSpPr txBox="1"/>
          <p:nvPr/>
        </p:nvSpPr>
        <p:spPr>
          <a:xfrm>
            <a:off x="4572000" y="2278613"/>
            <a:ext cx="2987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SzPct val="100000"/>
              <a:buFont typeface="Lucida Grande"/>
              <a:buChar char="+"/>
            </a:pPr>
            <a:r>
              <a:rPr lang="it-IT" dirty="0" err="1">
                <a:solidFill>
                  <a:srgbClr val="FF0000"/>
                </a:solidFill>
              </a:rPr>
              <a:t>Tendency</a:t>
            </a:r>
            <a:r>
              <a:rPr lang="it-IT" dirty="0">
                <a:solidFill>
                  <a:srgbClr val="FF0000"/>
                </a:solidFill>
              </a:rPr>
              <a:t> to </a:t>
            </a:r>
            <a:r>
              <a:rPr lang="it-IT" dirty="0" err="1">
                <a:solidFill>
                  <a:srgbClr val="FF0000"/>
                </a:solidFill>
              </a:rPr>
              <a:t>belong</a:t>
            </a:r>
            <a:r>
              <a:rPr lang="it-IT" dirty="0">
                <a:solidFill>
                  <a:srgbClr val="FF0000"/>
                </a:solidFill>
              </a:rPr>
              <a:t> to the </a:t>
            </a:r>
            <a:r>
              <a:rPr lang="it-IT" dirty="0" err="1">
                <a:solidFill>
                  <a:srgbClr val="FF0000"/>
                </a:solidFill>
              </a:rPr>
              <a:t>same</a:t>
            </a:r>
            <a:r>
              <a:rPr lang="it-IT" dirty="0">
                <a:solidFill>
                  <a:srgbClr val="FF0000"/>
                </a:solidFill>
              </a:rPr>
              <a:t> cluster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6907268-9B1E-4BD6-BA25-E15DD4642797}"/>
              </a:ext>
            </a:extLst>
          </p:cNvPr>
          <p:cNvSpPr txBox="1"/>
          <p:nvPr/>
        </p:nvSpPr>
        <p:spPr>
          <a:xfrm>
            <a:off x="4572000" y="2924944"/>
            <a:ext cx="2987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3366FF"/>
              </a:buClr>
              <a:buSzPct val="100000"/>
              <a:buFont typeface="Lucida Grande"/>
              <a:buChar char="-"/>
            </a:pPr>
            <a:r>
              <a:rPr lang="it-IT" dirty="0" err="1">
                <a:solidFill>
                  <a:srgbClr val="0070C0"/>
                </a:solidFill>
              </a:rPr>
              <a:t>Tendency</a:t>
            </a:r>
            <a:r>
              <a:rPr lang="it-IT" dirty="0">
                <a:solidFill>
                  <a:srgbClr val="0070C0"/>
                </a:solidFill>
              </a:rPr>
              <a:t> to </a:t>
            </a:r>
            <a:r>
              <a:rPr lang="it-IT" dirty="0" err="1">
                <a:solidFill>
                  <a:srgbClr val="0070C0"/>
                </a:solidFill>
              </a:rPr>
              <a:t>belong</a:t>
            </a:r>
            <a:r>
              <a:rPr lang="it-IT" dirty="0">
                <a:solidFill>
                  <a:srgbClr val="0070C0"/>
                </a:solidFill>
              </a:rPr>
              <a:t> to </a:t>
            </a:r>
            <a:r>
              <a:rPr lang="it-IT" dirty="0" err="1">
                <a:solidFill>
                  <a:srgbClr val="0070C0"/>
                </a:solidFill>
              </a:rPr>
              <a:t>different</a:t>
            </a:r>
            <a:r>
              <a:rPr lang="it-IT" dirty="0">
                <a:solidFill>
                  <a:srgbClr val="0070C0"/>
                </a:solidFill>
              </a:rPr>
              <a:t> clusters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7C46285E-1305-48B4-8A0D-2B355FC00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287666"/>
            <a:ext cx="8229600" cy="630907"/>
          </a:xfrm>
        </p:spPr>
        <p:txBody>
          <a:bodyPr/>
          <a:lstStyle/>
          <a:p>
            <a:r>
              <a:rPr lang="en-US" sz="2400" noProof="0" dirty="0"/>
              <a:t>Solve the problem with the Correlation Clustering [Bansal04]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E71B8D1-F485-4BE1-B800-E96CE30DD9DB}"/>
              </a:ext>
            </a:extLst>
          </p:cNvPr>
          <p:cNvSpPr txBox="1"/>
          <p:nvPr/>
        </p:nvSpPr>
        <p:spPr>
          <a:xfrm>
            <a:off x="0" y="6312746"/>
            <a:ext cx="69127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/>
              <a:t>[Bansal04] N. </a:t>
            </a:r>
            <a:r>
              <a:rPr lang="de-DE" sz="1100" dirty="0" err="1"/>
              <a:t>Bansal</a:t>
            </a:r>
            <a:r>
              <a:rPr lang="de-DE" sz="1100" dirty="0"/>
              <a:t>, A. Blum, S. </a:t>
            </a:r>
            <a:r>
              <a:rPr lang="de-DE" sz="1100" dirty="0" err="1"/>
              <a:t>Chawla</a:t>
            </a:r>
            <a:r>
              <a:rPr lang="de-DE" sz="1100" dirty="0"/>
              <a:t>, "</a:t>
            </a:r>
            <a:r>
              <a:rPr lang="de-DE" sz="1100" dirty="0" err="1"/>
              <a:t>Correlation</a:t>
            </a:r>
            <a:r>
              <a:rPr lang="de-DE" sz="1100" dirty="0"/>
              <a:t> Clustering". </a:t>
            </a:r>
            <a:r>
              <a:rPr lang="de-DE" sz="1100" i="1" dirty="0" err="1"/>
              <a:t>Machine</a:t>
            </a:r>
            <a:r>
              <a:rPr lang="de-DE" sz="1100" i="1" dirty="0"/>
              <a:t> Learning, (2004)</a:t>
            </a:r>
            <a:endParaRPr lang="it-IT" sz="11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30">
                <a:extLst>
                  <a:ext uri="{FF2B5EF4-FFF2-40B4-BE49-F238E27FC236}">
                    <a16:creationId xmlns:a16="http://schemas.microsoft.com/office/drawing/2014/main" id="{A7439A6B-428F-4686-A84C-6251D809144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85319" y="5163802"/>
                <a:ext cx="4577217" cy="928718"/>
              </a:xfrm>
              <a:prstGeom prst="rect">
                <a:avLst/>
              </a:prstGeom>
            </p:spPr>
            <p:txBody>
              <a:bodyPr/>
              <a:lstStyle/>
              <a:p>
                <a:pPr>
                  <a:spcBef>
                    <a:spcPct val="20000"/>
                  </a:spcBef>
                </a:pPr>
                <a:r>
                  <a:rPr lang="it-IT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it-IT" dirty="0"/>
                  <a:t> i and j are </a:t>
                </a:r>
                <a:r>
                  <a:rPr lang="it-IT" dirty="0" err="1"/>
                  <a:t>likely</a:t>
                </a:r>
                <a:r>
                  <a:rPr lang="it-IT" dirty="0"/>
                  <a:t> to </a:t>
                </a:r>
                <a:r>
                  <a:rPr lang="it-IT" dirty="0" err="1"/>
                  <a:t>belong</a:t>
                </a:r>
                <a:r>
                  <a:rPr lang="it-IT" dirty="0"/>
                  <a:t> to  the </a:t>
                </a:r>
                <a:r>
                  <a:rPr lang="it-IT" dirty="0" err="1"/>
                  <a:t>same</a:t>
                </a:r>
                <a:r>
                  <a:rPr lang="it-IT" dirty="0"/>
                  <a:t> camera/cluster</a:t>
                </a:r>
              </a:p>
              <a:p>
                <a:pPr>
                  <a:spcBef>
                    <a:spcPct val="20000"/>
                  </a:spcBef>
                </a:pPr>
                <a:r>
                  <a:rPr lang="it-IT" b="1" dirty="0" err="1">
                    <a:solidFill>
                      <a:srgbClr val="FF0000"/>
                    </a:solidFill>
                  </a:rPr>
                  <a:t>Large</a:t>
                </a:r>
                <a:r>
                  <a:rPr lang="it-IT" b="1" dirty="0">
                    <a:solidFill>
                      <a:srgbClr val="FF0000"/>
                    </a:solidFill>
                  </a:rPr>
                  <a:t> </a:t>
                </a:r>
                <a:r>
                  <a:rPr lang="it-IT" b="1" dirty="0" err="1">
                    <a:solidFill>
                      <a:srgbClr val="FF0000"/>
                    </a:solidFill>
                  </a:rPr>
                  <a:t>alpha</a:t>
                </a:r>
                <a:r>
                  <a:rPr lang="it-IT" b="1" dirty="0">
                    <a:solidFill>
                      <a:srgbClr val="FF0000"/>
                    </a:solidFill>
                  </a:rPr>
                  <a:t> -&gt; high </a:t>
                </a:r>
                <a:r>
                  <a:rPr lang="it-IT" b="1" dirty="0" err="1">
                    <a:solidFill>
                      <a:srgbClr val="FF0000"/>
                    </a:solidFill>
                  </a:rPr>
                  <a:t>purity</a:t>
                </a:r>
                <a:endParaRPr lang="it-IT" b="1" dirty="0">
                  <a:solidFill>
                    <a:srgbClr val="FF0000"/>
                  </a:solidFill>
                </a:endParaRPr>
              </a:p>
              <a:p>
                <a:pPr marL="800100" lvl="1" indent="-342900">
                  <a:spcBef>
                    <a:spcPct val="20000"/>
                  </a:spcBef>
                  <a:buFont typeface="Arial" pitchFamily="34" charset="0"/>
                  <a:buChar char="•"/>
                </a:pPr>
                <a:endParaRPr kumimoji="0" lang="it-IT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  <a:p>
                <a:pPr marL="342900" marR="0" lvl="0" indent="-342900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Char char="•"/>
                  <a:tabLst/>
                  <a:defRPr/>
                </a:pPr>
                <a:endParaRPr kumimoji="0" lang="it-IT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Content Placeholder 30">
                <a:extLst>
                  <a:ext uri="{FF2B5EF4-FFF2-40B4-BE49-F238E27FC236}">
                    <a16:creationId xmlns:a16="http://schemas.microsoft.com/office/drawing/2014/main" id="{A7439A6B-428F-4686-A84C-6251D80914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319" y="5163802"/>
                <a:ext cx="4577217" cy="928718"/>
              </a:xfrm>
              <a:prstGeom prst="rect">
                <a:avLst/>
              </a:prstGeom>
              <a:blipFill>
                <a:blip r:embed="rId4"/>
                <a:stretch>
                  <a:fillRect l="-1065" t="-2632" b="-1776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Immagine 14">
            <a:extLst>
              <a:ext uri="{FF2B5EF4-FFF2-40B4-BE49-F238E27FC236}">
                <a16:creationId xmlns:a16="http://schemas.microsoft.com/office/drawing/2014/main" id="{ABE51A4C-08CA-4EA9-8FA4-876499E12C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912" y="4454459"/>
            <a:ext cx="2890736" cy="2168654"/>
          </a:xfrm>
          <a:prstGeom prst="rect">
            <a:avLst/>
          </a:prstGeom>
        </p:spPr>
      </p:pic>
      <p:graphicFrame>
        <p:nvGraphicFramePr>
          <p:cNvPr id="19" name="Oggetto 18">
            <a:extLst>
              <a:ext uri="{FF2B5EF4-FFF2-40B4-BE49-F238E27FC236}">
                <a16:creationId xmlns:a16="http://schemas.microsoft.com/office/drawing/2014/main" id="{30C2C4FE-8C1B-42A8-A396-C53E29CFA19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5116162"/>
              </p:ext>
            </p:extLst>
          </p:nvPr>
        </p:nvGraphicFramePr>
        <p:xfrm>
          <a:off x="7531503" y="5290919"/>
          <a:ext cx="1062285" cy="4957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48" name="Equazione" r:id="rId6" imgW="380670" imgH="177646" progId="Equation.3">
                  <p:embed/>
                </p:oleObj>
              </mc:Choice>
              <mc:Fallback>
                <p:oleObj name="Equazione" r:id="rId6" imgW="380670" imgH="177646" progId="Equation.3">
                  <p:embed/>
                  <p:pic>
                    <p:nvPicPr>
                      <p:cNvPr id="11" name="Oggetto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31503" y="5290919"/>
                        <a:ext cx="1062285" cy="49573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uppo 1">
            <a:extLst>
              <a:ext uri="{FF2B5EF4-FFF2-40B4-BE49-F238E27FC236}">
                <a16:creationId xmlns:a16="http://schemas.microsoft.com/office/drawing/2014/main" id="{BF89A9E1-145E-4BC4-BE11-35636B189AC8}"/>
              </a:ext>
            </a:extLst>
          </p:cNvPr>
          <p:cNvGrpSpPr/>
          <p:nvPr/>
        </p:nvGrpSpPr>
        <p:grpSpPr>
          <a:xfrm>
            <a:off x="395536" y="1576137"/>
            <a:ext cx="3686437" cy="2788967"/>
            <a:chOff x="512307" y="1594706"/>
            <a:chExt cx="3686437" cy="2788967"/>
          </a:xfrm>
        </p:grpSpPr>
        <p:pic>
          <p:nvPicPr>
            <p:cNvPr id="5" name="Immagine 4" descr="g_04.pdf">
              <a:extLst>
                <a:ext uri="{FF2B5EF4-FFF2-40B4-BE49-F238E27FC236}">
                  <a16:creationId xmlns:a16="http://schemas.microsoft.com/office/drawing/2014/main" id="{F554F212-AF7A-4370-BAC0-614BE5784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307" y="1594706"/>
              <a:ext cx="3686437" cy="2788967"/>
            </a:xfrm>
            <a:prstGeom prst="rect">
              <a:avLst/>
            </a:prstGeom>
          </p:spPr>
        </p:pic>
        <p:sp>
          <p:nvSpPr>
            <p:cNvPr id="10" name="Oval 176">
              <a:extLst>
                <a:ext uri="{FF2B5EF4-FFF2-40B4-BE49-F238E27FC236}">
                  <a16:creationId xmlns:a16="http://schemas.microsoft.com/office/drawing/2014/main" id="{DE68B2E8-7521-4EEA-A03A-0EA557083E54}"/>
                </a:ext>
              </a:extLst>
            </p:cNvPr>
            <p:cNvSpPr/>
            <p:nvPr/>
          </p:nvSpPr>
          <p:spPr>
            <a:xfrm rot="2882614">
              <a:off x="905091" y="1715351"/>
              <a:ext cx="1602959" cy="1770777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 176">
              <a:extLst>
                <a:ext uri="{FF2B5EF4-FFF2-40B4-BE49-F238E27FC236}">
                  <a16:creationId xmlns:a16="http://schemas.microsoft.com/office/drawing/2014/main" id="{475B9C80-B6D6-4B68-9231-C7E13F7E6FF4}"/>
                </a:ext>
              </a:extLst>
            </p:cNvPr>
            <p:cNvSpPr/>
            <p:nvPr/>
          </p:nvSpPr>
          <p:spPr>
            <a:xfrm rot="2882614">
              <a:off x="2274714" y="2274431"/>
              <a:ext cx="1431970" cy="1997107"/>
            </a:xfrm>
            <a:prstGeom prst="ellipse">
              <a:avLst/>
            </a:prstGeom>
            <a:noFill/>
            <a:ln>
              <a:solidFill>
                <a:schemeClr val="accent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ttangolo 19">
                <a:extLst>
                  <a:ext uri="{FF2B5EF4-FFF2-40B4-BE49-F238E27FC236}">
                    <a16:creationId xmlns:a16="http://schemas.microsoft.com/office/drawing/2014/main" id="{2C87221A-EB62-442A-8924-029CB20BEEAC}"/>
                  </a:ext>
                </a:extLst>
              </p:cNvPr>
              <p:cNvSpPr/>
              <p:nvPr/>
            </p:nvSpPr>
            <p:spPr>
              <a:xfrm>
                <a:off x="251520" y="4095207"/>
                <a:ext cx="9041692" cy="9848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+mj-lt"/>
                  </a:rPr>
                  <a:t>The intrinsic threshold of the CC is the </a:t>
                </a:r>
                <a:r>
                  <a:rPr lang="en-US" sz="2400" b="1" dirty="0">
                    <a:latin typeface="+mj-lt"/>
                  </a:rPr>
                  <a:t>zero value of the correlation</a:t>
                </a:r>
                <a:r>
                  <a:rPr lang="en-US" sz="2400" dirty="0">
                    <a:latin typeface="+mj-lt"/>
                  </a:rPr>
                  <a:t>.</a:t>
                </a:r>
              </a:p>
              <a:p>
                <a:pPr marL="285750" indent="-285750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it-IT" sz="2400" dirty="0" err="1">
                    <a:latin typeface="+mj-lt"/>
                  </a:rPr>
                  <a:t>We</a:t>
                </a:r>
                <a:r>
                  <a:rPr lang="it-IT" sz="2400" dirty="0">
                    <a:latin typeface="+mj-lt"/>
                  </a:rPr>
                  <a:t> </a:t>
                </a:r>
                <a:r>
                  <a:rPr lang="it-IT" sz="2400" dirty="0" err="1">
                    <a:latin typeface="+mj-lt"/>
                  </a:rPr>
                  <a:t>translate</a:t>
                </a:r>
                <a14:m>
                  <m:oMath xmlns:m="http://schemas.openxmlformats.org/officeDocument/2006/math">
                    <m:r>
                      <a:rPr lang="it-IT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400" i="1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it-IT" sz="2400" dirty="0">
                    <a:latin typeface="+mj-lt"/>
                  </a:rPr>
                  <a:t> with an </a:t>
                </a:r>
                <a:r>
                  <a:rPr lang="el-GR" sz="2400" dirty="0">
                    <a:latin typeface="+mj-lt"/>
                  </a:rPr>
                  <a:t>α </a:t>
                </a:r>
                <a:r>
                  <a:rPr lang="it-IT" sz="2400" dirty="0" err="1">
                    <a:latin typeface="+mj-lt"/>
                  </a:rPr>
                  <a:t>factor</a:t>
                </a:r>
                <a:endParaRPr lang="it-IT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20" name="Rettangolo 19">
                <a:extLst>
                  <a:ext uri="{FF2B5EF4-FFF2-40B4-BE49-F238E27FC236}">
                    <a16:creationId xmlns:a16="http://schemas.microsoft.com/office/drawing/2014/main" id="{2C87221A-EB62-442A-8924-029CB20BEE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4095207"/>
                <a:ext cx="9041692" cy="984885"/>
              </a:xfrm>
              <a:prstGeom prst="rect">
                <a:avLst/>
              </a:prstGeom>
              <a:blipFill>
                <a:blip r:embed="rId9"/>
                <a:stretch>
                  <a:fillRect l="-877" t="-4969" b="-1366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88005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462010"/>
            <a:ext cx="9144000" cy="773516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en-US" sz="4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High-purity Clustering (2)</a:t>
            </a:r>
          </a:p>
        </p:txBody>
      </p:sp>
      <p:pic>
        <p:nvPicPr>
          <p:cNvPr id="282" name="Immagine 28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196" y="980728"/>
            <a:ext cx="5468100" cy="30758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tangolo 4">
                <a:extLst>
                  <a:ext uri="{FF2B5EF4-FFF2-40B4-BE49-F238E27FC236}">
                    <a16:creationId xmlns:a16="http://schemas.microsoft.com/office/drawing/2014/main" id="{2FCBA590-D6F3-4B12-9103-15DC498B0366}"/>
                  </a:ext>
                </a:extLst>
              </p:cNvPr>
              <p:cNvSpPr/>
              <p:nvPr/>
            </p:nvSpPr>
            <p:spPr>
              <a:xfrm>
                <a:off x="127143" y="3859301"/>
                <a:ext cx="9041692" cy="31700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  <a:tabLst>
                    <a:tab pos="3048000" algn="l"/>
                  </a:tabLst>
                </a:pPr>
                <a:r>
                  <a:rPr lang="en-US" sz="2400" b="1" dirty="0">
                    <a:latin typeface="+mj-lt"/>
                  </a:rPr>
                  <a:t>Base clustering: 	</a:t>
                </a:r>
                <a:r>
                  <a:rPr lang="en-US" sz="2400" dirty="0">
                    <a:latin typeface="+mj-lt"/>
                  </a:rPr>
                  <a:t>Correlation Clustering with multiple </a:t>
                </a:r>
                <a14:m>
                  <m:oMath xmlns:m="http://schemas.openxmlformats.org/officeDocument/2006/math"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400" dirty="0">
                    <a:latin typeface="+mj-lt"/>
                  </a:rPr>
                  <a:t> </a:t>
                </a:r>
              </a:p>
              <a:p>
                <a:pPr lvl="2">
                  <a:tabLst>
                    <a:tab pos="3048000" algn="l"/>
                  </a:tabLst>
                </a:pPr>
                <a:r>
                  <a:rPr lang="en-US" sz="2400" dirty="0">
                    <a:latin typeface="+mj-lt"/>
                  </a:rPr>
                  <a:t>	(estimated from the data itself)</a:t>
                </a:r>
              </a:p>
              <a:p>
                <a:pPr marL="285750" indent="-285750">
                  <a:spcBef>
                    <a:spcPts val="1200"/>
                  </a:spcBef>
                  <a:buFont typeface="Arial" panose="020B0604020202020204" pitchFamily="34" charset="0"/>
                  <a:buChar char="•"/>
                  <a:tabLst>
                    <a:tab pos="3048000" algn="l"/>
                  </a:tabLst>
                </a:pPr>
                <a:r>
                  <a:rPr lang="en-US" sz="2400" b="1" dirty="0">
                    <a:latin typeface="+mj-lt"/>
                  </a:rPr>
                  <a:t>Ensemble clustering:	</a:t>
                </a:r>
                <a:r>
                  <a:rPr lang="en-US" sz="2400" dirty="0">
                    <a:latin typeface="+mj-lt"/>
                  </a:rPr>
                  <a:t>Weighted</a:t>
                </a:r>
                <a:r>
                  <a:rPr lang="en-US" sz="2400" b="1" dirty="0">
                    <a:latin typeface="+mj-lt"/>
                  </a:rPr>
                  <a:t> </a:t>
                </a:r>
                <a:r>
                  <a:rPr lang="it-IT" sz="2400" dirty="0" err="1"/>
                  <a:t>Evidence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Accumulation</a:t>
                </a:r>
                <a:r>
                  <a:rPr lang="it-IT" sz="2400" dirty="0"/>
                  <a:t> Clustering 	(WEAC), </a:t>
                </a:r>
                <a:r>
                  <a:rPr lang="it-IT" sz="2400" dirty="0" err="1"/>
                  <a:t>based</a:t>
                </a:r>
                <a:r>
                  <a:rPr lang="it-IT" sz="2400" dirty="0"/>
                  <a:t> on a single-</a:t>
                </a:r>
                <a:r>
                  <a:rPr lang="it-IT" sz="2400" dirty="0" err="1"/>
                  <a:t>linkage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clustering</a:t>
                </a:r>
                <a:r>
                  <a:rPr lang="it-IT" sz="2400" dirty="0"/>
                  <a:t> 	on a </a:t>
                </a:r>
                <a:r>
                  <a:rPr lang="it-IT" sz="2400" dirty="0" err="1"/>
                  <a:t>weighted</a:t>
                </a:r>
                <a:r>
                  <a:rPr lang="it-IT" sz="2400" dirty="0"/>
                  <a:t> co-</a:t>
                </a:r>
                <a:r>
                  <a:rPr lang="it-IT" sz="2400" dirty="0" err="1"/>
                  <a:t>association</a:t>
                </a:r>
                <a:r>
                  <a:rPr lang="it-IT" sz="2400" dirty="0"/>
                  <a:t> (</a:t>
                </a:r>
                <a:r>
                  <a:rPr lang="it-IT" sz="2400" dirty="0" err="1"/>
                  <a:t>need</a:t>
                </a:r>
                <a:r>
                  <a:rPr lang="it-IT" sz="2400" dirty="0"/>
                  <a:t> k*)</a:t>
                </a:r>
                <a:endParaRPr lang="en-US" sz="2400" dirty="0">
                  <a:latin typeface="+mj-lt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  <a:tabLst>
                    <a:tab pos="3048000" algn="l"/>
                  </a:tabLst>
                </a:pPr>
                <a:r>
                  <a:rPr lang="en-US" sz="2400" b="1" dirty="0"/>
                  <a:t>Choice of K*: 	</a:t>
                </a:r>
                <a:r>
                  <a:rPr lang="it-IT" sz="2400" dirty="0"/>
                  <a:t>Conservative </a:t>
                </a:r>
                <a:r>
                  <a:rPr lang="it-IT" sz="2400" dirty="0" err="1"/>
                  <a:t>choice</a:t>
                </a:r>
                <a:r>
                  <a:rPr lang="it-IT" sz="2400" dirty="0"/>
                  <a:t> of k* (high-</a:t>
                </a:r>
                <a:r>
                  <a:rPr lang="it-IT" sz="2400" dirty="0" err="1"/>
                  <a:t>purity</a:t>
                </a:r>
                <a:r>
                  <a:rPr lang="it-IT" sz="2400" dirty="0"/>
                  <a:t> cluster)</a:t>
                </a:r>
                <a:endParaRPr lang="en-US" sz="2400" dirty="0"/>
              </a:p>
              <a:p>
                <a:pPr>
                  <a:spcBef>
                    <a:spcPts val="1200"/>
                  </a:spcBef>
                </a:pPr>
                <a:endParaRPr lang="en-US" sz="2400" b="1" dirty="0">
                  <a:latin typeface="+mj-lt"/>
                </a:endParaRPr>
              </a:p>
            </p:txBody>
          </p:sp>
        </mc:Choice>
        <mc:Fallback xmlns="">
          <p:sp>
            <p:nvSpPr>
              <p:cNvPr id="5" name="Rettangolo 4">
                <a:extLst>
                  <a:ext uri="{FF2B5EF4-FFF2-40B4-BE49-F238E27FC236}">
                    <a16:creationId xmlns:a16="http://schemas.microsoft.com/office/drawing/2014/main" id="{2FCBA590-D6F3-4B12-9103-15DC498B03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43" y="3859301"/>
                <a:ext cx="9041692" cy="3170099"/>
              </a:xfrm>
              <a:prstGeom prst="rect">
                <a:avLst/>
              </a:prstGeom>
              <a:blipFill>
                <a:blip r:embed="rId4"/>
                <a:stretch>
                  <a:fillRect l="-944" t="-153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85546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1143000"/>
          </a:xfrm>
        </p:spPr>
        <p:txBody>
          <a:bodyPr/>
          <a:lstStyle/>
          <a:p>
            <a:r>
              <a:rPr lang="en-US" noProof="0" dirty="0"/>
              <a:t>Clustering Refinement</a:t>
            </a:r>
          </a:p>
        </p:txBody>
      </p:sp>
      <p:sp>
        <p:nvSpPr>
          <p:cNvPr id="31" name="Right Arrow 83">
            <a:extLst>
              <a:ext uri="{FF2B5EF4-FFF2-40B4-BE49-F238E27FC236}">
                <a16:creationId xmlns:a16="http://schemas.microsoft.com/office/drawing/2014/main" id="{1F3E6DB0-0147-4A3B-BF43-CE01ABDD7CA7}"/>
              </a:ext>
            </a:extLst>
          </p:cNvPr>
          <p:cNvSpPr/>
          <p:nvPr/>
        </p:nvSpPr>
        <p:spPr>
          <a:xfrm>
            <a:off x="3954037" y="3917278"/>
            <a:ext cx="857256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E40B782B-B416-47F1-A000-ABB4125650FC}"/>
              </a:ext>
            </a:extLst>
          </p:cNvPr>
          <p:cNvGrpSpPr/>
          <p:nvPr/>
        </p:nvGrpSpPr>
        <p:grpSpPr>
          <a:xfrm>
            <a:off x="467544" y="3049061"/>
            <a:ext cx="3115376" cy="2246110"/>
            <a:chOff x="5008276" y="3780059"/>
            <a:chExt cx="3115376" cy="2246110"/>
          </a:xfrm>
        </p:grpSpPr>
        <p:grpSp>
          <p:nvGrpSpPr>
            <p:cNvPr id="33" name="Group 181">
              <a:extLst>
                <a:ext uri="{FF2B5EF4-FFF2-40B4-BE49-F238E27FC236}">
                  <a16:creationId xmlns:a16="http://schemas.microsoft.com/office/drawing/2014/main" id="{5A8D5FD0-02B1-429E-9B9D-A2CB2A775961}"/>
                </a:ext>
              </a:extLst>
            </p:cNvPr>
            <p:cNvGrpSpPr/>
            <p:nvPr/>
          </p:nvGrpSpPr>
          <p:grpSpPr>
            <a:xfrm>
              <a:off x="5123256" y="3780059"/>
              <a:ext cx="2911928" cy="2149271"/>
              <a:chOff x="2882888" y="3754658"/>
              <a:chExt cx="2911928" cy="2149271"/>
            </a:xfrm>
          </p:grpSpPr>
          <p:sp>
            <p:nvSpPr>
              <p:cNvPr id="37" name="Freeform 6">
                <a:extLst>
                  <a:ext uri="{FF2B5EF4-FFF2-40B4-BE49-F238E27FC236}">
                    <a16:creationId xmlns:a16="http://schemas.microsoft.com/office/drawing/2014/main" id="{41A19F28-F253-4356-8F4F-088348CF8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97238" y="3857628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7"/>
                      <a:pt x="59" y="266"/>
                      <a:pt x="133" y="266"/>
                    </a:cubicBezTo>
                    <a:cubicBezTo>
                      <a:pt x="206" y="266"/>
                      <a:pt x="266" y="207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8" name="Freeform 8">
                <a:extLst>
                  <a:ext uri="{FF2B5EF4-FFF2-40B4-BE49-F238E27FC236}">
                    <a16:creationId xmlns:a16="http://schemas.microsoft.com/office/drawing/2014/main" id="{006B2D65-023B-47F8-B18E-3521DFDAC50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68707" y="3857628"/>
                <a:ext cx="187325" cy="188913"/>
              </a:xfrm>
              <a:custGeom>
                <a:avLst/>
                <a:gdLst/>
                <a:ahLst/>
                <a:cxnLst>
                  <a:cxn ang="0">
                    <a:pos x="265" y="133"/>
                  </a:cxn>
                  <a:cxn ang="0">
                    <a:pos x="265" y="133"/>
                  </a:cxn>
                  <a:cxn ang="0">
                    <a:pos x="132" y="0"/>
                  </a:cxn>
                  <a:cxn ang="0">
                    <a:pos x="0" y="133"/>
                  </a:cxn>
                  <a:cxn ang="0">
                    <a:pos x="132" y="265"/>
                  </a:cxn>
                  <a:cxn ang="0">
                    <a:pos x="265" y="133"/>
                  </a:cxn>
                  <a:cxn ang="0">
                    <a:pos x="265" y="133"/>
                  </a:cxn>
                  <a:cxn ang="0">
                    <a:pos x="132" y="133"/>
                  </a:cxn>
                  <a:cxn ang="0">
                    <a:pos x="132" y="133"/>
                  </a:cxn>
                </a:cxnLst>
                <a:rect l="0" t="0" r="r" b="b"/>
                <a:pathLst>
                  <a:path w="265" h="265">
                    <a:moveTo>
                      <a:pt x="265" y="133"/>
                    </a:moveTo>
                    <a:lnTo>
                      <a:pt x="265" y="133"/>
                    </a:lnTo>
                    <a:cubicBezTo>
                      <a:pt x="265" y="59"/>
                      <a:pt x="206" y="0"/>
                      <a:pt x="132" y="0"/>
                    </a:cubicBezTo>
                    <a:cubicBezTo>
                      <a:pt x="59" y="0"/>
                      <a:pt x="0" y="59"/>
                      <a:pt x="0" y="133"/>
                    </a:cubicBezTo>
                    <a:cubicBezTo>
                      <a:pt x="0" y="206"/>
                      <a:pt x="59" y="265"/>
                      <a:pt x="132" y="265"/>
                    </a:cubicBezTo>
                    <a:cubicBezTo>
                      <a:pt x="206" y="265"/>
                      <a:pt x="265" y="206"/>
                      <a:pt x="265" y="133"/>
                    </a:cubicBezTo>
                    <a:lnTo>
                      <a:pt x="265" y="133"/>
                    </a:lnTo>
                    <a:close/>
                    <a:moveTo>
                      <a:pt x="132" y="133"/>
                    </a:moveTo>
                    <a:lnTo>
                      <a:pt x="132" y="133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9" name="Freeform 10">
                <a:extLst>
                  <a:ext uri="{FF2B5EF4-FFF2-40B4-BE49-F238E27FC236}">
                    <a16:creationId xmlns:a16="http://schemas.microsoft.com/office/drawing/2014/main" id="{F5D67AB6-0CD8-4029-8E7B-C3372505F6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122868" y="3857628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5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5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59"/>
                      <a:pt x="206" y="0"/>
                      <a:pt x="133" y="0"/>
                    </a:cubicBezTo>
                    <a:cubicBezTo>
                      <a:pt x="60" y="0"/>
                      <a:pt x="0" y="59"/>
                      <a:pt x="0" y="133"/>
                    </a:cubicBezTo>
                    <a:cubicBezTo>
                      <a:pt x="0" y="206"/>
                      <a:pt x="60" y="265"/>
                      <a:pt x="133" y="265"/>
                    </a:cubicBezTo>
                    <a:cubicBezTo>
                      <a:pt x="206" y="265"/>
                      <a:pt x="266" y="206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rgbClr val="00B05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0" name="Freeform 12">
                <a:extLst>
                  <a:ext uri="{FF2B5EF4-FFF2-40B4-BE49-F238E27FC236}">
                    <a16:creationId xmlns:a16="http://schemas.microsoft.com/office/drawing/2014/main" id="{19AEBE25-4B6F-4B5A-9899-DD454521BBE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82888" y="3975103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6"/>
                      <a:pt x="59" y="266"/>
                      <a:pt x="133" y="266"/>
                    </a:cubicBezTo>
                    <a:cubicBezTo>
                      <a:pt x="206" y="266"/>
                      <a:pt x="266" y="206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1" name="Freeform 14">
                <a:extLst>
                  <a:ext uri="{FF2B5EF4-FFF2-40B4-BE49-F238E27FC236}">
                    <a16:creationId xmlns:a16="http://schemas.microsoft.com/office/drawing/2014/main" id="{443DC3DD-B029-4983-88BA-7A732754A58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525831" y="4143380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6"/>
                      <a:pt x="59" y="266"/>
                      <a:pt x="133" y="266"/>
                    </a:cubicBezTo>
                    <a:cubicBezTo>
                      <a:pt x="206" y="266"/>
                      <a:pt x="266" y="206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2" name="Freeform 16">
                <a:extLst>
                  <a:ext uri="{FF2B5EF4-FFF2-40B4-BE49-F238E27FC236}">
                    <a16:creationId xmlns:a16="http://schemas.microsoft.com/office/drawing/2014/main" id="{EA9486E7-DABB-4B77-8136-1481DA5A822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54388" y="4786314"/>
                <a:ext cx="187325" cy="188913"/>
              </a:xfrm>
              <a:custGeom>
                <a:avLst/>
                <a:gdLst/>
                <a:ahLst/>
                <a:cxnLst>
                  <a:cxn ang="0">
                    <a:pos x="265" y="133"/>
                  </a:cxn>
                  <a:cxn ang="0">
                    <a:pos x="265" y="133"/>
                  </a:cxn>
                  <a:cxn ang="0">
                    <a:pos x="132" y="0"/>
                  </a:cxn>
                  <a:cxn ang="0">
                    <a:pos x="0" y="133"/>
                  </a:cxn>
                  <a:cxn ang="0">
                    <a:pos x="132" y="266"/>
                  </a:cxn>
                  <a:cxn ang="0">
                    <a:pos x="265" y="133"/>
                  </a:cxn>
                  <a:cxn ang="0">
                    <a:pos x="265" y="133"/>
                  </a:cxn>
                  <a:cxn ang="0">
                    <a:pos x="132" y="133"/>
                  </a:cxn>
                  <a:cxn ang="0">
                    <a:pos x="132" y="133"/>
                  </a:cxn>
                </a:cxnLst>
                <a:rect l="0" t="0" r="r" b="b"/>
                <a:pathLst>
                  <a:path w="265" h="266">
                    <a:moveTo>
                      <a:pt x="265" y="133"/>
                    </a:moveTo>
                    <a:lnTo>
                      <a:pt x="265" y="133"/>
                    </a:lnTo>
                    <a:cubicBezTo>
                      <a:pt x="265" y="60"/>
                      <a:pt x="206" y="0"/>
                      <a:pt x="132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7"/>
                      <a:pt x="59" y="266"/>
                      <a:pt x="132" y="266"/>
                    </a:cubicBezTo>
                    <a:cubicBezTo>
                      <a:pt x="206" y="266"/>
                      <a:pt x="265" y="207"/>
                      <a:pt x="265" y="133"/>
                    </a:cubicBezTo>
                    <a:lnTo>
                      <a:pt x="265" y="133"/>
                    </a:lnTo>
                    <a:close/>
                    <a:moveTo>
                      <a:pt x="132" y="133"/>
                    </a:moveTo>
                    <a:lnTo>
                      <a:pt x="132" y="133"/>
                    </a:lnTo>
                    <a:close/>
                  </a:path>
                </a:pathLst>
              </a:custGeom>
              <a:solidFill>
                <a:srgbClr val="FF33CC"/>
              </a:solidFill>
              <a:ln w="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3" name="Freeform 18">
                <a:extLst>
                  <a:ext uri="{FF2B5EF4-FFF2-40B4-BE49-F238E27FC236}">
                    <a16:creationId xmlns:a16="http://schemas.microsoft.com/office/drawing/2014/main" id="{1D13B7B1-50FA-4AC8-8345-29B862E6A13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83201" y="4071939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60" y="0"/>
                      <a:pt x="0" y="60"/>
                      <a:pt x="0" y="133"/>
                    </a:cubicBezTo>
                    <a:cubicBezTo>
                      <a:pt x="0" y="207"/>
                      <a:pt x="60" y="266"/>
                      <a:pt x="133" y="266"/>
                    </a:cubicBezTo>
                    <a:cubicBezTo>
                      <a:pt x="206" y="266"/>
                      <a:pt x="266" y="207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rgbClr val="00B05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4" name="Freeform 16">
                <a:extLst>
                  <a:ext uri="{FF2B5EF4-FFF2-40B4-BE49-F238E27FC236}">
                    <a16:creationId xmlns:a16="http://schemas.microsoft.com/office/drawing/2014/main" id="{57E3871C-8887-48BC-89D0-7BE2522B71E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168905" y="4143380"/>
                <a:ext cx="187325" cy="188913"/>
              </a:xfrm>
              <a:custGeom>
                <a:avLst/>
                <a:gdLst/>
                <a:ahLst/>
                <a:cxnLst>
                  <a:cxn ang="0">
                    <a:pos x="265" y="133"/>
                  </a:cxn>
                  <a:cxn ang="0">
                    <a:pos x="265" y="133"/>
                  </a:cxn>
                  <a:cxn ang="0">
                    <a:pos x="132" y="0"/>
                  </a:cxn>
                  <a:cxn ang="0">
                    <a:pos x="0" y="133"/>
                  </a:cxn>
                  <a:cxn ang="0">
                    <a:pos x="132" y="266"/>
                  </a:cxn>
                  <a:cxn ang="0">
                    <a:pos x="265" y="133"/>
                  </a:cxn>
                  <a:cxn ang="0">
                    <a:pos x="265" y="133"/>
                  </a:cxn>
                  <a:cxn ang="0">
                    <a:pos x="132" y="133"/>
                  </a:cxn>
                  <a:cxn ang="0">
                    <a:pos x="132" y="133"/>
                  </a:cxn>
                </a:cxnLst>
                <a:rect l="0" t="0" r="r" b="b"/>
                <a:pathLst>
                  <a:path w="265" h="266">
                    <a:moveTo>
                      <a:pt x="265" y="133"/>
                    </a:moveTo>
                    <a:lnTo>
                      <a:pt x="265" y="133"/>
                    </a:lnTo>
                    <a:cubicBezTo>
                      <a:pt x="265" y="60"/>
                      <a:pt x="206" y="0"/>
                      <a:pt x="132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7"/>
                      <a:pt x="59" y="266"/>
                      <a:pt x="132" y="266"/>
                    </a:cubicBezTo>
                    <a:cubicBezTo>
                      <a:pt x="206" y="266"/>
                      <a:pt x="265" y="207"/>
                      <a:pt x="265" y="133"/>
                    </a:cubicBezTo>
                    <a:lnTo>
                      <a:pt x="265" y="133"/>
                    </a:lnTo>
                    <a:close/>
                    <a:moveTo>
                      <a:pt x="132" y="133"/>
                    </a:moveTo>
                    <a:lnTo>
                      <a:pt x="132" y="133"/>
                    </a:lnTo>
                    <a:close/>
                  </a:path>
                </a:pathLst>
              </a:custGeom>
              <a:solidFill>
                <a:srgbClr val="00B05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5" name="Freeform 6">
                <a:extLst>
                  <a:ext uri="{FF2B5EF4-FFF2-40B4-BE49-F238E27FC236}">
                    <a16:creationId xmlns:a16="http://schemas.microsoft.com/office/drawing/2014/main" id="{F99B6CD3-F743-4EB9-AC84-090AFE2B608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525831" y="5072074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7"/>
                      <a:pt x="59" y="266"/>
                      <a:pt x="133" y="266"/>
                    </a:cubicBezTo>
                    <a:cubicBezTo>
                      <a:pt x="206" y="266"/>
                      <a:pt x="266" y="207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rgbClr val="FF33CC"/>
              </a:solidFill>
              <a:ln w="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6" name="Freeform 14">
                <a:extLst>
                  <a:ext uri="{FF2B5EF4-FFF2-40B4-BE49-F238E27FC236}">
                    <a16:creationId xmlns:a16="http://schemas.microsoft.com/office/drawing/2014/main" id="{A905FEA2-E749-4A40-9D3F-ADA927496A4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40145" y="5214950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6"/>
                      <a:pt x="59" y="266"/>
                      <a:pt x="133" y="266"/>
                    </a:cubicBezTo>
                    <a:cubicBezTo>
                      <a:pt x="206" y="266"/>
                      <a:pt x="266" y="206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rgbClr val="FF33CC"/>
              </a:solidFill>
              <a:ln w="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7" name="Freeform 16">
                <a:extLst>
                  <a:ext uri="{FF2B5EF4-FFF2-40B4-BE49-F238E27FC236}">
                    <a16:creationId xmlns:a16="http://schemas.microsoft.com/office/drawing/2014/main" id="{0366FFC8-93E2-4FAC-BB70-2A8945B47E5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68707" y="5572140"/>
                <a:ext cx="187325" cy="188913"/>
              </a:xfrm>
              <a:custGeom>
                <a:avLst/>
                <a:gdLst/>
                <a:ahLst/>
                <a:cxnLst>
                  <a:cxn ang="0">
                    <a:pos x="265" y="133"/>
                  </a:cxn>
                  <a:cxn ang="0">
                    <a:pos x="265" y="133"/>
                  </a:cxn>
                  <a:cxn ang="0">
                    <a:pos x="132" y="0"/>
                  </a:cxn>
                  <a:cxn ang="0">
                    <a:pos x="0" y="133"/>
                  </a:cxn>
                  <a:cxn ang="0">
                    <a:pos x="132" y="266"/>
                  </a:cxn>
                  <a:cxn ang="0">
                    <a:pos x="265" y="133"/>
                  </a:cxn>
                  <a:cxn ang="0">
                    <a:pos x="265" y="133"/>
                  </a:cxn>
                  <a:cxn ang="0">
                    <a:pos x="132" y="133"/>
                  </a:cxn>
                  <a:cxn ang="0">
                    <a:pos x="132" y="133"/>
                  </a:cxn>
                </a:cxnLst>
                <a:rect l="0" t="0" r="r" b="b"/>
                <a:pathLst>
                  <a:path w="265" h="266">
                    <a:moveTo>
                      <a:pt x="265" y="133"/>
                    </a:moveTo>
                    <a:lnTo>
                      <a:pt x="265" y="133"/>
                    </a:lnTo>
                    <a:cubicBezTo>
                      <a:pt x="265" y="60"/>
                      <a:pt x="206" y="0"/>
                      <a:pt x="132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7"/>
                      <a:pt x="59" y="266"/>
                      <a:pt x="132" y="266"/>
                    </a:cubicBezTo>
                    <a:cubicBezTo>
                      <a:pt x="206" y="266"/>
                      <a:pt x="265" y="207"/>
                      <a:pt x="265" y="133"/>
                    </a:cubicBezTo>
                    <a:lnTo>
                      <a:pt x="265" y="133"/>
                    </a:lnTo>
                    <a:close/>
                    <a:moveTo>
                      <a:pt x="132" y="133"/>
                    </a:moveTo>
                    <a:lnTo>
                      <a:pt x="132" y="133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8" name="Freeform 6">
                <a:extLst>
                  <a:ext uri="{FF2B5EF4-FFF2-40B4-BE49-F238E27FC236}">
                    <a16:creationId xmlns:a16="http://schemas.microsoft.com/office/drawing/2014/main" id="{E8590863-C671-412D-B68E-95EE434ED68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40145" y="4954599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7"/>
                      <a:pt x="59" y="266"/>
                      <a:pt x="133" y="266"/>
                    </a:cubicBezTo>
                    <a:cubicBezTo>
                      <a:pt x="206" y="266"/>
                      <a:pt x="266" y="207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rgbClr val="FF33CC"/>
              </a:solidFill>
              <a:ln w="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9" name="Freeform 12">
                <a:extLst>
                  <a:ext uri="{FF2B5EF4-FFF2-40B4-BE49-F238E27FC236}">
                    <a16:creationId xmlns:a16="http://schemas.microsoft.com/office/drawing/2014/main" id="{3A930D51-4D40-4DFF-92B0-79F05F6ED20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22736" y="4143380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6"/>
                      <a:pt x="59" y="266"/>
                      <a:pt x="133" y="266"/>
                    </a:cubicBezTo>
                    <a:cubicBezTo>
                      <a:pt x="206" y="266"/>
                      <a:pt x="266" y="206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0" name="Freeform 12">
                <a:extLst>
                  <a:ext uri="{FF2B5EF4-FFF2-40B4-BE49-F238E27FC236}">
                    <a16:creationId xmlns:a16="http://schemas.microsoft.com/office/drawing/2014/main" id="{E381FA84-ACF1-45F9-8A73-7F72EDD0981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97533" y="5715016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6"/>
                      <a:pt x="59" y="266"/>
                      <a:pt x="133" y="266"/>
                    </a:cubicBezTo>
                    <a:cubicBezTo>
                      <a:pt x="206" y="266"/>
                      <a:pt x="266" y="206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1" name="Freeform 12">
                <a:extLst>
                  <a:ext uri="{FF2B5EF4-FFF2-40B4-BE49-F238E27FC236}">
                    <a16:creationId xmlns:a16="http://schemas.microsoft.com/office/drawing/2014/main" id="{A6F835C8-538D-4E05-BDF0-67F5039C02A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11715" y="5143512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6"/>
                      <a:pt x="59" y="266"/>
                      <a:pt x="133" y="266"/>
                    </a:cubicBezTo>
                    <a:cubicBezTo>
                      <a:pt x="206" y="266"/>
                      <a:pt x="266" y="206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2" name="Freeform 12">
                <a:extLst>
                  <a:ext uri="{FF2B5EF4-FFF2-40B4-BE49-F238E27FC236}">
                    <a16:creationId xmlns:a16="http://schemas.microsoft.com/office/drawing/2014/main" id="{EF42A9ED-16F3-44AA-93AE-4D7308DA818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97467" y="5286388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6"/>
                      <a:pt x="59" y="266"/>
                      <a:pt x="133" y="266"/>
                    </a:cubicBezTo>
                    <a:cubicBezTo>
                      <a:pt x="206" y="266"/>
                      <a:pt x="266" y="206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3" name="Freeform 12">
                <a:extLst>
                  <a:ext uri="{FF2B5EF4-FFF2-40B4-BE49-F238E27FC236}">
                    <a16:creationId xmlns:a16="http://schemas.microsoft.com/office/drawing/2014/main" id="{21B6E0C3-3895-4E11-8F2F-7B2EC8BF032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168905" y="5000636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6"/>
                      <a:pt x="59" y="266"/>
                      <a:pt x="133" y="266"/>
                    </a:cubicBezTo>
                    <a:cubicBezTo>
                      <a:pt x="206" y="266"/>
                      <a:pt x="266" y="206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4" name="Freeform 12">
                <a:extLst>
                  <a:ext uri="{FF2B5EF4-FFF2-40B4-BE49-F238E27FC236}">
                    <a16:creationId xmlns:a16="http://schemas.microsoft.com/office/drawing/2014/main" id="{4BFF5B3F-8A74-4580-A884-573F8C50E5F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83219" y="5214950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6"/>
                      <a:pt x="59" y="266"/>
                      <a:pt x="133" y="266"/>
                    </a:cubicBezTo>
                    <a:cubicBezTo>
                      <a:pt x="206" y="266"/>
                      <a:pt x="266" y="206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5" name="Freeform 12">
                <a:extLst>
                  <a:ext uri="{FF2B5EF4-FFF2-40B4-BE49-F238E27FC236}">
                    <a16:creationId xmlns:a16="http://schemas.microsoft.com/office/drawing/2014/main" id="{A9514F7E-477E-4BFB-987A-176BE5D57FC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168905" y="4643446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6"/>
                      <a:pt x="59" y="266"/>
                      <a:pt x="133" y="266"/>
                    </a:cubicBezTo>
                    <a:cubicBezTo>
                      <a:pt x="206" y="266"/>
                      <a:pt x="266" y="206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6" name="Freeform 12">
                <a:extLst>
                  <a:ext uri="{FF2B5EF4-FFF2-40B4-BE49-F238E27FC236}">
                    <a16:creationId xmlns:a16="http://schemas.microsoft.com/office/drawing/2014/main" id="{A0FC4220-7F56-49DB-8FD1-F7631B5191B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54657" y="4714884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6"/>
                      <a:pt x="59" y="266"/>
                      <a:pt x="133" y="266"/>
                    </a:cubicBezTo>
                    <a:cubicBezTo>
                      <a:pt x="206" y="266"/>
                      <a:pt x="266" y="206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7" name="Freeform 12">
                <a:extLst>
                  <a:ext uri="{FF2B5EF4-FFF2-40B4-BE49-F238E27FC236}">
                    <a16:creationId xmlns:a16="http://schemas.microsoft.com/office/drawing/2014/main" id="{278315FC-6A63-4660-B8E3-C5D9E359833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54459" y="4357694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6"/>
                      <a:pt x="59" y="266"/>
                      <a:pt x="133" y="266"/>
                    </a:cubicBezTo>
                    <a:cubicBezTo>
                      <a:pt x="206" y="266"/>
                      <a:pt x="266" y="206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8" name="Oval 175">
                <a:extLst>
                  <a:ext uri="{FF2B5EF4-FFF2-40B4-BE49-F238E27FC236}">
                    <a16:creationId xmlns:a16="http://schemas.microsoft.com/office/drawing/2014/main" id="{3C4F3B25-0B94-4FE8-9CF3-536833E95B26}"/>
                  </a:ext>
                </a:extLst>
              </p:cNvPr>
              <p:cNvSpPr/>
              <p:nvPr/>
            </p:nvSpPr>
            <p:spPr>
              <a:xfrm>
                <a:off x="3301882" y="3754658"/>
                <a:ext cx="642942" cy="642942"/>
              </a:xfrm>
              <a:prstGeom prst="ellipse">
                <a:avLst/>
              </a:prstGeom>
              <a:noFill/>
              <a:ln>
                <a:solidFill>
                  <a:srgbClr val="00206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9" name="Oval 176">
                <a:extLst>
                  <a:ext uri="{FF2B5EF4-FFF2-40B4-BE49-F238E27FC236}">
                    <a16:creationId xmlns:a16="http://schemas.microsoft.com/office/drawing/2014/main" id="{1683B504-335D-4848-B575-99A13752D616}"/>
                  </a:ext>
                </a:extLst>
              </p:cNvPr>
              <p:cNvSpPr/>
              <p:nvPr/>
            </p:nvSpPr>
            <p:spPr>
              <a:xfrm rot="2882614">
                <a:off x="3856141" y="4035020"/>
                <a:ext cx="571504" cy="642942"/>
              </a:xfrm>
              <a:prstGeom prst="ellipse">
                <a:avLst/>
              </a:prstGeom>
              <a:noFill/>
              <a:ln>
                <a:solidFill>
                  <a:srgbClr val="00206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0" name="Oval 177">
                <a:extLst>
                  <a:ext uri="{FF2B5EF4-FFF2-40B4-BE49-F238E27FC236}">
                    <a16:creationId xmlns:a16="http://schemas.microsoft.com/office/drawing/2014/main" id="{5142DD77-F6FA-4B25-A20F-14A65D87225A}"/>
                  </a:ext>
                </a:extLst>
              </p:cNvPr>
              <p:cNvSpPr/>
              <p:nvPr/>
            </p:nvSpPr>
            <p:spPr>
              <a:xfrm rot="19315193">
                <a:off x="3445485" y="4562898"/>
                <a:ext cx="571504" cy="1070366"/>
              </a:xfrm>
              <a:prstGeom prst="ellipse">
                <a:avLst/>
              </a:prstGeom>
              <a:noFill/>
              <a:ln>
                <a:solidFill>
                  <a:srgbClr val="00206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1" name="Oval 178">
                <a:extLst>
                  <a:ext uri="{FF2B5EF4-FFF2-40B4-BE49-F238E27FC236}">
                    <a16:creationId xmlns:a16="http://schemas.microsoft.com/office/drawing/2014/main" id="{60AD5716-B9FB-4E11-A409-FBEB8E79FEFE}"/>
                  </a:ext>
                </a:extLst>
              </p:cNvPr>
              <p:cNvSpPr/>
              <p:nvPr/>
            </p:nvSpPr>
            <p:spPr>
              <a:xfrm rot="5140268">
                <a:off x="4945468" y="4715298"/>
                <a:ext cx="571504" cy="1070366"/>
              </a:xfrm>
              <a:prstGeom prst="ellipse">
                <a:avLst/>
              </a:prstGeom>
              <a:noFill/>
              <a:ln>
                <a:solidFill>
                  <a:srgbClr val="00206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2" name="Oval 179">
                <a:extLst>
                  <a:ext uri="{FF2B5EF4-FFF2-40B4-BE49-F238E27FC236}">
                    <a16:creationId xmlns:a16="http://schemas.microsoft.com/office/drawing/2014/main" id="{A8EA0067-CE1B-4BDC-A337-78D13674CCAB}"/>
                  </a:ext>
                </a:extLst>
              </p:cNvPr>
              <p:cNvSpPr/>
              <p:nvPr/>
            </p:nvSpPr>
            <p:spPr>
              <a:xfrm rot="5140268">
                <a:off x="5034964" y="3725552"/>
                <a:ext cx="571504" cy="747577"/>
              </a:xfrm>
              <a:prstGeom prst="ellipse">
                <a:avLst/>
              </a:prstGeom>
              <a:noFill/>
              <a:ln>
                <a:solidFill>
                  <a:srgbClr val="00206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3" name="Oval 180">
                <a:extLst>
                  <a:ext uri="{FF2B5EF4-FFF2-40B4-BE49-F238E27FC236}">
                    <a16:creationId xmlns:a16="http://schemas.microsoft.com/office/drawing/2014/main" id="{1ADC5362-9A7D-4510-923A-EAC5EF491109}"/>
                  </a:ext>
                </a:extLst>
              </p:cNvPr>
              <p:cNvSpPr/>
              <p:nvPr/>
            </p:nvSpPr>
            <p:spPr>
              <a:xfrm rot="6446974">
                <a:off x="5208225" y="4370441"/>
                <a:ext cx="425606" cy="747577"/>
              </a:xfrm>
              <a:prstGeom prst="ellipse">
                <a:avLst/>
              </a:prstGeom>
              <a:noFill/>
              <a:ln>
                <a:solidFill>
                  <a:srgbClr val="00206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34" name="Oval 225">
              <a:extLst>
                <a:ext uri="{FF2B5EF4-FFF2-40B4-BE49-F238E27FC236}">
                  <a16:creationId xmlns:a16="http://schemas.microsoft.com/office/drawing/2014/main" id="{A18D4F45-3724-43D8-94E0-C4D8CF9FCCCB}"/>
                </a:ext>
              </a:extLst>
            </p:cNvPr>
            <p:cNvSpPr/>
            <p:nvPr/>
          </p:nvSpPr>
          <p:spPr>
            <a:xfrm>
              <a:off x="5008276" y="3883029"/>
              <a:ext cx="428628" cy="428628"/>
            </a:xfrm>
            <a:prstGeom prst="ellipse">
              <a:avLst/>
            </a:prstGeom>
            <a:noFill/>
            <a:ln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" name="Oval 226">
              <a:extLst>
                <a:ext uri="{FF2B5EF4-FFF2-40B4-BE49-F238E27FC236}">
                  <a16:creationId xmlns:a16="http://schemas.microsoft.com/office/drawing/2014/main" id="{A2241B18-6411-41B4-B664-6E0236CB4C2D}"/>
                </a:ext>
              </a:extLst>
            </p:cNvPr>
            <p:cNvSpPr/>
            <p:nvPr/>
          </p:nvSpPr>
          <p:spPr>
            <a:xfrm>
              <a:off x="5766198" y="5526103"/>
              <a:ext cx="428628" cy="428628"/>
            </a:xfrm>
            <a:prstGeom prst="ellipse">
              <a:avLst/>
            </a:prstGeom>
            <a:noFill/>
            <a:ln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6" name="Oval 227">
              <a:extLst>
                <a:ext uri="{FF2B5EF4-FFF2-40B4-BE49-F238E27FC236}">
                  <a16:creationId xmlns:a16="http://schemas.microsoft.com/office/drawing/2014/main" id="{3F27002E-607C-4135-A685-B60CA17C909F}"/>
                </a:ext>
              </a:extLst>
            </p:cNvPr>
            <p:cNvSpPr/>
            <p:nvPr/>
          </p:nvSpPr>
          <p:spPr>
            <a:xfrm>
              <a:off x="7695024" y="5597541"/>
              <a:ext cx="428628" cy="428628"/>
            </a:xfrm>
            <a:prstGeom prst="ellipse">
              <a:avLst/>
            </a:prstGeom>
            <a:noFill/>
            <a:ln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64" name="Freeform 6">
            <a:extLst>
              <a:ext uri="{FF2B5EF4-FFF2-40B4-BE49-F238E27FC236}">
                <a16:creationId xmlns:a16="http://schemas.microsoft.com/office/drawing/2014/main" id="{EBC2C7A2-93ED-47DD-9316-F2A9DA3FAA77}"/>
              </a:ext>
            </a:extLst>
          </p:cNvPr>
          <p:cNvSpPr>
            <a:spLocks noEditPoints="1"/>
          </p:cNvSpPr>
          <p:nvPr/>
        </p:nvSpPr>
        <p:spPr bwMode="auto">
          <a:xfrm>
            <a:off x="5632080" y="3238161"/>
            <a:ext cx="188913" cy="188913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6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6">
                <a:moveTo>
                  <a:pt x="266" y="133"/>
                </a:moveTo>
                <a:lnTo>
                  <a:pt x="266" y="133"/>
                </a:lnTo>
                <a:cubicBezTo>
                  <a:pt x="266" y="60"/>
                  <a:pt x="206" y="0"/>
                  <a:pt x="133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7"/>
                  <a:pt x="59" y="266"/>
                  <a:pt x="133" y="266"/>
                </a:cubicBezTo>
                <a:cubicBezTo>
                  <a:pt x="206" y="266"/>
                  <a:pt x="266" y="207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5" name="Freeform 8">
            <a:extLst>
              <a:ext uri="{FF2B5EF4-FFF2-40B4-BE49-F238E27FC236}">
                <a16:creationId xmlns:a16="http://schemas.microsoft.com/office/drawing/2014/main" id="{B3020E82-F334-4641-8372-863F8DA0F872}"/>
              </a:ext>
            </a:extLst>
          </p:cNvPr>
          <p:cNvSpPr>
            <a:spLocks noEditPoints="1"/>
          </p:cNvSpPr>
          <p:nvPr/>
        </p:nvSpPr>
        <p:spPr bwMode="auto">
          <a:xfrm>
            <a:off x="5903549" y="3238161"/>
            <a:ext cx="187325" cy="188913"/>
          </a:xfrm>
          <a:custGeom>
            <a:avLst/>
            <a:gdLst/>
            <a:ahLst/>
            <a:cxnLst>
              <a:cxn ang="0">
                <a:pos x="265" y="133"/>
              </a:cxn>
              <a:cxn ang="0">
                <a:pos x="265" y="133"/>
              </a:cxn>
              <a:cxn ang="0">
                <a:pos x="132" y="0"/>
              </a:cxn>
              <a:cxn ang="0">
                <a:pos x="0" y="133"/>
              </a:cxn>
              <a:cxn ang="0">
                <a:pos x="132" y="265"/>
              </a:cxn>
              <a:cxn ang="0">
                <a:pos x="265" y="133"/>
              </a:cxn>
              <a:cxn ang="0">
                <a:pos x="265" y="133"/>
              </a:cxn>
              <a:cxn ang="0">
                <a:pos x="132" y="133"/>
              </a:cxn>
              <a:cxn ang="0">
                <a:pos x="132" y="133"/>
              </a:cxn>
            </a:cxnLst>
            <a:rect l="0" t="0" r="r" b="b"/>
            <a:pathLst>
              <a:path w="265" h="265">
                <a:moveTo>
                  <a:pt x="265" y="133"/>
                </a:moveTo>
                <a:lnTo>
                  <a:pt x="265" y="133"/>
                </a:lnTo>
                <a:cubicBezTo>
                  <a:pt x="265" y="59"/>
                  <a:pt x="206" y="0"/>
                  <a:pt x="132" y="0"/>
                </a:cubicBezTo>
                <a:cubicBezTo>
                  <a:pt x="59" y="0"/>
                  <a:pt x="0" y="59"/>
                  <a:pt x="0" y="133"/>
                </a:cubicBezTo>
                <a:cubicBezTo>
                  <a:pt x="0" y="206"/>
                  <a:pt x="59" y="265"/>
                  <a:pt x="132" y="265"/>
                </a:cubicBezTo>
                <a:cubicBezTo>
                  <a:pt x="206" y="265"/>
                  <a:pt x="265" y="206"/>
                  <a:pt x="265" y="133"/>
                </a:cubicBezTo>
                <a:lnTo>
                  <a:pt x="265" y="133"/>
                </a:lnTo>
                <a:close/>
                <a:moveTo>
                  <a:pt x="132" y="133"/>
                </a:moveTo>
                <a:lnTo>
                  <a:pt x="132" y="133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6" name="Freeform 14">
            <a:extLst>
              <a:ext uri="{FF2B5EF4-FFF2-40B4-BE49-F238E27FC236}">
                <a16:creationId xmlns:a16="http://schemas.microsoft.com/office/drawing/2014/main" id="{B7EF21E0-31C1-40B8-A21E-485A1EDA1BDD}"/>
              </a:ext>
            </a:extLst>
          </p:cNvPr>
          <p:cNvSpPr>
            <a:spLocks noEditPoints="1"/>
          </p:cNvSpPr>
          <p:nvPr/>
        </p:nvSpPr>
        <p:spPr bwMode="auto">
          <a:xfrm>
            <a:off x="5760673" y="3523913"/>
            <a:ext cx="188913" cy="188913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6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6">
                <a:moveTo>
                  <a:pt x="266" y="133"/>
                </a:moveTo>
                <a:lnTo>
                  <a:pt x="266" y="133"/>
                </a:lnTo>
                <a:cubicBezTo>
                  <a:pt x="266" y="60"/>
                  <a:pt x="206" y="0"/>
                  <a:pt x="133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6"/>
                  <a:pt x="59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7" name="Freeform 16">
            <a:extLst>
              <a:ext uri="{FF2B5EF4-FFF2-40B4-BE49-F238E27FC236}">
                <a16:creationId xmlns:a16="http://schemas.microsoft.com/office/drawing/2014/main" id="{F8C32787-C7A8-4EE1-A5F7-035C450E8EFD}"/>
              </a:ext>
            </a:extLst>
          </p:cNvPr>
          <p:cNvSpPr>
            <a:spLocks noEditPoints="1"/>
          </p:cNvSpPr>
          <p:nvPr/>
        </p:nvSpPr>
        <p:spPr bwMode="auto">
          <a:xfrm>
            <a:off x="5689230" y="4166847"/>
            <a:ext cx="187325" cy="188913"/>
          </a:xfrm>
          <a:custGeom>
            <a:avLst/>
            <a:gdLst/>
            <a:ahLst/>
            <a:cxnLst>
              <a:cxn ang="0">
                <a:pos x="265" y="133"/>
              </a:cxn>
              <a:cxn ang="0">
                <a:pos x="265" y="133"/>
              </a:cxn>
              <a:cxn ang="0">
                <a:pos x="132" y="0"/>
              </a:cxn>
              <a:cxn ang="0">
                <a:pos x="0" y="133"/>
              </a:cxn>
              <a:cxn ang="0">
                <a:pos x="132" y="266"/>
              </a:cxn>
              <a:cxn ang="0">
                <a:pos x="265" y="133"/>
              </a:cxn>
              <a:cxn ang="0">
                <a:pos x="265" y="133"/>
              </a:cxn>
              <a:cxn ang="0">
                <a:pos x="132" y="133"/>
              </a:cxn>
              <a:cxn ang="0">
                <a:pos x="132" y="133"/>
              </a:cxn>
            </a:cxnLst>
            <a:rect l="0" t="0" r="r" b="b"/>
            <a:pathLst>
              <a:path w="265" h="266">
                <a:moveTo>
                  <a:pt x="265" y="133"/>
                </a:moveTo>
                <a:lnTo>
                  <a:pt x="265" y="133"/>
                </a:lnTo>
                <a:cubicBezTo>
                  <a:pt x="265" y="60"/>
                  <a:pt x="206" y="0"/>
                  <a:pt x="132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7"/>
                  <a:pt x="59" y="266"/>
                  <a:pt x="132" y="266"/>
                </a:cubicBezTo>
                <a:cubicBezTo>
                  <a:pt x="206" y="266"/>
                  <a:pt x="265" y="207"/>
                  <a:pt x="265" y="133"/>
                </a:cubicBezTo>
                <a:lnTo>
                  <a:pt x="265" y="133"/>
                </a:lnTo>
                <a:close/>
                <a:moveTo>
                  <a:pt x="132" y="133"/>
                </a:moveTo>
                <a:lnTo>
                  <a:pt x="132" y="133"/>
                </a:lnTo>
                <a:close/>
              </a:path>
            </a:pathLst>
          </a:custGeom>
          <a:solidFill>
            <a:srgbClr val="FF33CC"/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8" name="Freeform 6">
            <a:extLst>
              <a:ext uri="{FF2B5EF4-FFF2-40B4-BE49-F238E27FC236}">
                <a16:creationId xmlns:a16="http://schemas.microsoft.com/office/drawing/2014/main" id="{74F85B9D-2ED5-46AD-8127-EA0CB8504AF6}"/>
              </a:ext>
            </a:extLst>
          </p:cNvPr>
          <p:cNvSpPr>
            <a:spLocks noEditPoints="1"/>
          </p:cNvSpPr>
          <p:nvPr/>
        </p:nvSpPr>
        <p:spPr bwMode="auto">
          <a:xfrm>
            <a:off x="5760673" y="4452607"/>
            <a:ext cx="188913" cy="188913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6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6">
                <a:moveTo>
                  <a:pt x="266" y="133"/>
                </a:moveTo>
                <a:lnTo>
                  <a:pt x="266" y="133"/>
                </a:lnTo>
                <a:cubicBezTo>
                  <a:pt x="266" y="60"/>
                  <a:pt x="206" y="0"/>
                  <a:pt x="133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7"/>
                  <a:pt x="59" y="266"/>
                  <a:pt x="133" y="266"/>
                </a:cubicBezTo>
                <a:cubicBezTo>
                  <a:pt x="206" y="266"/>
                  <a:pt x="266" y="207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rgbClr val="FF33CC"/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9" name="Freeform 14">
            <a:extLst>
              <a:ext uri="{FF2B5EF4-FFF2-40B4-BE49-F238E27FC236}">
                <a16:creationId xmlns:a16="http://schemas.microsoft.com/office/drawing/2014/main" id="{8A0872B5-0AE0-4BC2-BEB4-CDD6F2BE481A}"/>
              </a:ext>
            </a:extLst>
          </p:cNvPr>
          <p:cNvSpPr>
            <a:spLocks noEditPoints="1"/>
          </p:cNvSpPr>
          <p:nvPr/>
        </p:nvSpPr>
        <p:spPr bwMode="auto">
          <a:xfrm>
            <a:off x="5974987" y="4595483"/>
            <a:ext cx="188913" cy="188913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6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6">
                <a:moveTo>
                  <a:pt x="266" y="133"/>
                </a:moveTo>
                <a:lnTo>
                  <a:pt x="266" y="133"/>
                </a:lnTo>
                <a:cubicBezTo>
                  <a:pt x="266" y="60"/>
                  <a:pt x="206" y="0"/>
                  <a:pt x="133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6"/>
                  <a:pt x="59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rgbClr val="FF33CC"/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0" name="Freeform 6">
            <a:extLst>
              <a:ext uri="{FF2B5EF4-FFF2-40B4-BE49-F238E27FC236}">
                <a16:creationId xmlns:a16="http://schemas.microsoft.com/office/drawing/2014/main" id="{1D877A2D-83EA-4D48-8AB1-353E424C9254}"/>
              </a:ext>
            </a:extLst>
          </p:cNvPr>
          <p:cNvSpPr>
            <a:spLocks noEditPoints="1"/>
          </p:cNvSpPr>
          <p:nvPr/>
        </p:nvSpPr>
        <p:spPr bwMode="auto">
          <a:xfrm>
            <a:off x="5974987" y="4335132"/>
            <a:ext cx="188913" cy="188913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6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6">
                <a:moveTo>
                  <a:pt x="266" y="133"/>
                </a:moveTo>
                <a:lnTo>
                  <a:pt x="266" y="133"/>
                </a:lnTo>
                <a:cubicBezTo>
                  <a:pt x="266" y="60"/>
                  <a:pt x="206" y="0"/>
                  <a:pt x="133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7"/>
                  <a:pt x="59" y="266"/>
                  <a:pt x="133" y="266"/>
                </a:cubicBezTo>
                <a:cubicBezTo>
                  <a:pt x="206" y="266"/>
                  <a:pt x="266" y="207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rgbClr val="FF33CC"/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1" name="Freeform 12">
            <a:extLst>
              <a:ext uri="{FF2B5EF4-FFF2-40B4-BE49-F238E27FC236}">
                <a16:creationId xmlns:a16="http://schemas.microsoft.com/office/drawing/2014/main" id="{B6DD7E35-71A1-45B8-AC9C-438EEB9A3FB2}"/>
              </a:ext>
            </a:extLst>
          </p:cNvPr>
          <p:cNvSpPr>
            <a:spLocks noEditPoints="1"/>
          </p:cNvSpPr>
          <p:nvPr/>
        </p:nvSpPr>
        <p:spPr bwMode="auto">
          <a:xfrm>
            <a:off x="7046557" y="4524045"/>
            <a:ext cx="188913" cy="188913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6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6">
                <a:moveTo>
                  <a:pt x="266" y="133"/>
                </a:moveTo>
                <a:lnTo>
                  <a:pt x="266" y="133"/>
                </a:lnTo>
                <a:cubicBezTo>
                  <a:pt x="266" y="60"/>
                  <a:pt x="206" y="0"/>
                  <a:pt x="133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6"/>
                  <a:pt x="59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rgbClr val="FFC000"/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2" name="Freeform 12">
            <a:extLst>
              <a:ext uri="{FF2B5EF4-FFF2-40B4-BE49-F238E27FC236}">
                <a16:creationId xmlns:a16="http://schemas.microsoft.com/office/drawing/2014/main" id="{19502D19-0BCA-49CB-B2E0-3A7D796AD5DB}"/>
              </a:ext>
            </a:extLst>
          </p:cNvPr>
          <p:cNvSpPr>
            <a:spLocks noEditPoints="1"/>
          </p:cNvSpPr>
          <p:nvPr/>
        </p:nvSpPr>
        <p:spPr bwMode="auto">
          <a:xfrm>
            <a:off x="7332309" y="4666921"/>
            <a:ext cx="188913" cy="188913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6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6">
                <a:moveTo>
                  <a:pt x="266" y="133"/>
                </a:moveTo>
                <a:lnTo>
                  <a:pt x="266" y="133"/>
                </a:lnTo>
                <a:cubicBezTo>
                  <a:pt x="266" y="60"/>
                  <a:pt x="206" y="0"/>
                  <a:pt x="133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6"/>
                  <a:pt x="59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rgbClr val="FFC000"/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3" name="Freeform 12">
            <a:extLst>
              <a:ext uri="{FF2B5EF4-FFF2-40B4-BE49-F238E27FC236}">
                <a16:creationId xmlns:a16="http://schemas.microsoft.com/office/drawing/2014/main" id="{B7F723EC-AF90-42FD-A570-ED44FD3F2A28}"/>
              </a:ext>
            </a:extLst>
          </p:cNvPr>
          <p:cNvSpPr>
            <a:spLocks noEditPoints="1"/>
          </p:cNvSpPr>
          <p:nvPr/>
        </p:nvSpPr>
        <p:spPr bwMode="auto">
          <a:xfrm>
            <a:off x="7403747" y="4381169"/>
            <a:ext cx="188913" cy="188913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6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6">
                <a:moveTo>
                  <a:pt x="266" y="133"/>
                </a:moveTo>
                <a:lnTo>
                  <a:pt x="266" y="133"/>
                </a:lnTo>
                <a:cubicBezTo>
                  <a:pt x="266" y="60"/>
                  <a:pt x="206" y="0"/>
                  <a:pt x="133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6"/>
                  <a:pt x="59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rgbClr val="FFC000"/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4" name="Freeform 12">
            <a:extLst>
              <a:ext uri="{FF2B5EF4-FFF2-40B4-BE49-F238E27FC236}">
                <a16:creationId xmlns:a16="http://schemas.microsoft.com/office/drawing/2014/main" id="{D5FA447F-BC8A-4566-9123-BBF8B781A84B}"/>
              </a:ext>
            </a:extLst>
          </p:cNvPr>
          <p:cNvSpPr>
            <a:spLocks noEditPoints="1"/>
          </p:cNvSpPr>
          <p:nvPr/>
        </p:nvSpPr>
        <p:spPr bwMode="auto">
          <a:xfrm>
            <a:off x="7618061" y="4595483"/>
            <a:ext cx="188913" cy="188913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6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6">
                <a:moveTo>
                  <a:pt x="266" y="133"/>
                </a:moveTo>
                <a:lnTo>
                  <a:pt x="266" y="133"/>
                </a:lnTo>
                <a:cubicBezTo>
                  <a:pt x="266" y="60"/>
                  <a:pt x="206" y="0"/>
                  <a:pt x="133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6"/>
                  <a:pt x="59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rgbClr val="FFC000"/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5" name="Oval 163">
            <a:extLst>
              <a:ext uri="{FF2B5EF4-FFF2-40B4-BE49-F238E27FC236}">
                <a16:creationId xmlns:a16="http://schemas.microsoft.com/office/drawing/2014/main" id="{191CCC38-4838-4874-B6A4-51BE5D16521C}"/>
              </a:ext>
            </a:extLst>
          </p:cNvPr>
          <p:cNvSpPr/>
          <p:nvPr/>
        </p:nvSpPr>
        <p:spPr>
          <a:xfrm rot="762093">
            <a:off x="5046292" y="3135191"/>
            <a:ext cx="1643074" cy="857256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7" name="Oval 165">
            <a:extLst>
              <a:ext uri="{FF2B5EF4-FFF2-40B4-BE49-F238E27FC236}">
                <a16:creationId xmlns:a16="http://schemas.microsoft.com/office/drawing/2014/main" id="{331ED747-BE01-42FA-94CC-2B5C09C70583}"/>
              </a:ext>
            </a:extLst>
          </p:cNvPr>
          <p:cNvSpPr/>
          <p:nvPr/>
        </p:nvSpPr>
        <p:spPr>
          <a:xfrm rot="5140268">
            <a:off x="7020783" y="3723783"/>
            <a:ext cx="1083485" cy="1430078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8" name="Oval 166">
            <a:extLst>
              <a:ext uri="{FF2B5EF4-FFF2-40B4-BE49-F238E27FC236}">
                <a16:creationId xmlns:a16="http://schemas.microsoft.com/office/drawing/2014/main" id="{46EF2C19-4A0A-4E5B-95BA-A99FA6FD8BB3}"/>
              </a:ext>
            </a:extLst>
          </p:cNvPr>
          <p:cNvSpPr/>
          <p:nvPr/>
        </p:nvSpPr>
        <p:spPr>
          <a:xfrm rot="5140268">
            <a:off x="7269806" y="3106085"/>
            <a:ext cx="571504" cy="747577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9" name="Freeform 14">
            <a:extLst>
              <a:ext uri="{FF2B5EF4-FFF2-40B4-BE49-F238E27FC236}">
                <a16:creationId xmlns:a16="http://schemas.microsoft.com/office/drawing/2014/main" id="{88B1B37B-0D27-4249-AEB9-A7A6B5996FC2}"/>
              </a:ext>
            </a:extLst>
          </p:cNvPr>
          <p:cNvSpPr>
            <a:spLocks noEditPoints="1"/>
          </p:cNvSpPr>
          <p:nvPr/>
        </p:nvSpPr>
        <p:spPr bwMode="auto">
          <a:xfrm>
            <a:off x="5189168" y="3374906"/>
            <a:ext cx="188913" cy="188913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6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6">
                <a:moveTo>
                  <a:pt x="266" y="133"/>
                </a:moveTo>
                <a:lnTo>
                  <a:pt x="266" y="133"/>
                </a:lnTo>
                <a:cubicBezTo>
                  <a:pt x="266" y="60"/>
                  <a:pt x="206" y="0"/>
                  <a:pt x="133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6"/>
                  <a:pt x="59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0" name="Freeform 14">
            <a:extLst>
              <a:ext uri="{FF2B5EF4-FFF2-40B4-BE49-F238E27FC236}">
                <a16:creationId xmlns:a16="http://schemas.microsoft.com/office/drawing/2014/main" id="{9584F088-0AA8-4FF5-AE53-59CE1B38FC20}"/>
              </a:ext>
            </a:extLst>
          </p:cNvPr>
          <p:cNvSpPr>
            <a:spLocks noEditPoints="1"/>
          </p:cNvSpPr>
          <p:nvPr/>
        </p:nvSpPr>
        <p:spPr bwMode="auto">
          <a:xfrm>
            <a:off x="5943821" y="4949062"/>
            <a:ext cx="188913" cy="188913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6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6">
                <a:moveTo>
                  <a:pt x="266" y="133"/>
                </a:moveTo>
                <a:lnTo>
                  <a:pt x="266" y="133"/>
                </a:lnTo>
                <a:cubicBezTo>
                  <a:pt x="266" y="60"/>
                  <a:pt x="206" y="0"/>
                  <a:pt x="133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6"/>
                  <a:pt x="59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rgbClr val="FF33CC"/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1" name="Freeform 14">
            <a:extLst>
              <a:ext uri="{FF2B5EF4-FFF2-40B4-BE49-F238E27FC236}">
                <a16:creationId xmlns:a16="http://schemas.microsoft.com/office/drawing/2014/main" id="{2811E66A-0C1A-4BB6-B70F-8BBDF6BCEA17}"/>
              </a:ext>
            </a:extLst>
          </p:cNvPr>
          <p:cNvSpPr>
            <a:spLocks noEditPoints="1"/>
          </p:cNvSpPr>
          <p:nvPr/>
        </p:nvSpPr>
        <p:spPr bwMode="auto">
          <a:xfrm>
            <a:off x="6357577" y="3492381"/>
            <a:ext cx="188913" cy="188913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6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6">
                <a:moveTo>
                  <a:pt x="266" y="133"/>
                </a:moveTo>
                <a:lnTo>
                  <a:pt x="266" y="133"/>
                </a:lnTo>
                <a:cubicBezTo>
                  <a:pt x="266" y="60"/>
                  <a:pt x="206" y="0"/>
                  <a:pt x="133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6"/>
                  <a:pt x="59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2" name="Freeform 14">
            <a:extLst>
              <a:ext uri="{FF2B5EF4-FFF2-40B4-BE49-F238E27FC236}">
                <a16:creationId xmlns:a16="http://schemas.microsoft.com/office/drawing/2014/main" id="{FD285A3A-DFD2-4780-A59F-06B8ECC1085E}"/>
              </a:ext>
            </a:extLst>
          </p:cNvPr>
          <p:cNvSpPr>
            <a:spLocks noEditPoints="1"/>
          </p:cNvSpPr>
          <p:nvPr/>
        </p:nvSpPr>
        <p:spPr bwMode="auto">
          <a:xfrm>
            <a:off x="6189300" y="3732096"/>
            <a:ext cx="188913" cy="188913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6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6">
                <a:moveTo>
                  <a:pt x="266" y="133"/>
                </a:moveTo>
                <a:lnTo>
                  <a:pt x="266" y="133"/>
                </a:lnTo>
                <a:cubicBezTo>
                  <a:pt x="266" y="60"/>
                  <a:pt x="206" y="0"/>
                  <a:pt x="133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6"/>
                  <a:pt x="59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3" name="Freeform 12">
            <a:extLst>
              <a:ext uri="{FF2B5EF4-FFF2-40B4-BE49-F238E27FC236}">
                <a16:creationId xmlns:a16="http://schemas.microsoft.com/office/drawing/2014/main" id="{7FEA8782-83B7-4689-BD0B-8E00B960279B}"/>
              </a:ext>
            </a:extLst>
          </p:cNvPr>
          <p:cNvSpPr>
            <a:spLocks noEditPoints="1"/>
          </p:cNvSpPr>
          <p:nvPr/>
        </p:nvSpPr>
        <p:spPr bwMode="auto">
          <a:xfrm>
            <a:off x="7770461" y="4135323"/>
            <a:ext cx="188913" cy="188913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6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6">
                <a:moveTo>
                  <a:pt x="266" y="133"/>
                </a:moveTo>
                <a:lnTo>
                  <a:pt x="266" y="133"/>
                </a:lnTo>
                <a:cubicBezTo>
                  <a:pt x="266" y="60"/>
                  <a:pt x="206" y="0"/>
                  <a:pt x="133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6"/>
                  <a:pt x="59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rgbClr val="FFC000"/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4" name="Freeform 12">
            <a:extLst>
              <a:ext uri="{FF2B5EF4-FFF2-40B4-BE49-F238E27FC236}">
                <a16:creationId xmlns:a16="http://schemas.microsoft.com/office/drawing/2014/main" id="{DF2C78B0-0724-4062-AE22-B60D62DDFD30}"/>
              </a:ext>
            </a:extLst>
          </p:cNvPr>
          <p:cNvSpPr>
            <a:spLocks noEditPoints="1"/>
          </p:cNvSpPr>
          <p:nvPr/>
        </p:nvSpPr>
        <p:spPr bwMode="auto">
          <a:xfrm>
            <a:off x="7500585" y="4017848"/>
            <a:ext cx="188913" cy="188913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6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6">
                <a:moveTo>
                  <a:pt x="266" y="133"/>
                </a:moveTo>
                <a:lnTo>
                  <a:pt x="266" y="133"/>
                </a:lnTo>
                <a:cubicBezTo>
                  <a:pt x="266" y="60"/>
                  <a:pt x="206" y="0"/>
                  <a:pt x="133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6"/>
                  <a:pt x="59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rgbClr val="FFC000"/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5" name="Freeform 10">
            <a:extLst>
              <a:ext uri="{FF2B5EF4-FFF2-40B4-BE49-F238E27FC236}">
                <a16:creationId xmlns:a16="http://schemas.microsoft.com/office/drawing/2014/main" id="{2919426A-8862-46B1-855F-3C7E0FD216E7}"/>
              </a:ext>
            </a:extLst>
          </p:cNvPr>
          <p:cNvSpPr>
            <a:spLocks noEditPoints="1"/>
          </p:cNvSpPr>
          <p:nvPr/>
        </p:nvSpPr>
        <p:spPr bwMode="auto">
          <a:xfrm>
            <a:off x="7357710" y="3232030"/>
            <a:ext cx="188913" cy="188913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5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5">
                <a:moveTo>
                  <a:pt x="266" y="133"/>
                </a:moveTo>
                <a:lnTo>
                  <a:pt x="266" y="133"/>
                </a:lnTo>
                <a:cubicBezTo>
                  <a:pt x="266" y="59"/>
                  <a:pt x="206" y="0"/>
                  <a:pt x="133" y="0"/>
                </a:cubicBezTo>
                <a:cubicBezTo>
                  <a:pt x="60" y="0"/>
                  <a:pt x="0" y="59"/>
                  <a:pt x="0" y="133"/>
                </a:cubicBezTo>
                <a:cubicBezTo>
                  <a:pt x="0" y="206"/>
                  <a:pt x="60" y="265"/>
                  <a:pt x="133" y="265"/>
                </a:cubicBezTo>
                <a:cubicBezTo>
                  <a:pt x="206" y="265"/>
                  <a:pt x="266" y="206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rgbClr val="00B05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7" name="Freeform 18">
            <a:extLst>
              <a:ext uri="{FF2B5EF4-FFF2-40B4-BE49-F238E27FC236}">
                <a16:creationId xmlns:a16="http://schemas.microsoft.com/office/drawing/2014/main" id="{E7DD825C-9A37-466F-A3AF-99984D27A429}"/>
              </a:ext>
            </a:extLst>
          </p:cNvPr>
          <p:cNvSpPr>
            <a:spLocks noEditPoints="1"/>
          </p:cNvSpPr>
          <p:nvPr/>
        </p:nvSpPr>
        <p:spPr bwMode="auto">
          <a:xfrm>
            <a:off x="7618043" y="3446341"/>
            <a:ext cx="188913" cy="188913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6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6">
                <a:moveTo>
                  <a:pt x="266" y="133"/>
                </a:moveTo>
                <a:lnTo>
                  <a:pt x="266" y="133"/>
                </a:lnTo>
                <a:cubicBezTo>
                  <a:pt x="266" y="60"/>
                  <a:pt x="206" y="0"/>
                  <a:pt x="133" y="0"/>
                </a:cubicBezTo>
                <a:cubicBezTo>
                  <a:pt x="60" y="0"/>
                  <a:pt x="0" y="60"/>
                  <a:pt x="0" y="133"/>
                </a:cubicBezTo>
                <a:cubicBezTo>
                  <a:pt x="0" y="207"/>
                  <a:pt x="60" y="266"/>
                  <a:pt x="133" y="266"/>
                </a:cubicBezTo>
                <a:cubicBezTo>
                  <a:pt x="206" y="266"/>
                  <a:pt x="266" y="207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rgbClr val="00B05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8" name="Freeform 16">
            <a:extLst>
              <a:ext uri="{FF2B5EF4-FFF2-40B4-BE49-F238E27FC236}">
                <a16:creationId xmlns:a16="http://schemas.microsoft.com/office/drawing/2014/main" id="{A2BCF6F4-5AFE-4C66-9E28-43B30A8DDEE9}"/>
              </a:ext>
            </a:extLst>
          </p:cNvPr>
          <p:cNvSpPr>
            <a:spLocks noEditPoints="1"/>
          </p:cNvSpPr>
          <p:nvPr/>
        </p:nvSpPr>
        <p:spPr bwMode="auto">
          <a:xfrm>
            <a:off x="7403747" y="3517782"/>
            <a:ext cx="187325" cy="188913"/>
          </a:xfrm>
          <a:custGeom>
            <a:avLst/>
            <a:gdLst/>
            <a:ahLst/>
            <a:cxnLst>
              <a:cxn ang="0">
                <a:pos x="265" y="133"/>
              </a:cxn>
              <a:cxn ang="0">
                <a:pos x="265" y="133"/>
              </a:cxn>
              <a:cxn ang="0">
                <a:pos x="132" y="0"/>
              </a:cxn>
              <a:cxn ang="0">
                <a:pos x="0" y="133"/>
              </a:cxn>
              <a:cxn ang="0">
                <a:pos x="132" y="266"/>
              </a:cxn>
              <a:cxn ang="0">
                <a:pos x="265" y="133"/>
              </a:cxn>
              <a:cxn ang="0">
                <a:pos x="265" y="133"/>
              </a:cxn>
              <a:cxn ang="0">
                <a:pos x="132" y="133"/>
              </a:cxn>
              <a:cxn ang="0">
                <a:pos x="132" y="133"/>
              </a:cxn>
            </a:cxnLst>
            <a:rect l="0" t="0" r="r" b="b"/>
            <a:pathLst>
              <a:path w="265" h="266">
                <a:moveTo>
                  <a:pt x="265" y="133"/>
                </a:moveTo>
                <a:lnTo>
                  <a:pt x="265" y="133"/>
                </a:lnTo>
                <a:cubicBezTo>
                  <a:pt x="265" y="60"/>
                  <a:pt x="206" y="0"/>
                  <a:pt x="132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7"/>
                  <a:pt x="59" y="266"/>
                  <a:pt x="132" y="266"/>
                </a:cubicBezTo>
                <a:cubicBezTo>
                  <a:pt x="206" y="266"/>
                  <a:pt x="265" y="207"/>
                  <a:pt x="265" y="133"/>
                </a:cubicBezTo>
                <a:lnTo>
                  <a:pt x="265" y="133"/>
                </a:lnTo>
                <a:close/>
                <a:moveTo>
                  <a:pt x="132" y="133"/>
                </a:moveTo>
                <a:lnTo>
                  <a:pt x="132" y="133"/>
                </a:lnTo>
                <a:close/>
              </a:path>
            </a:pathLst>
          </a:custGeom>
          <a:solidFill>
            <a:srgbClr val="00B05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0" name="Freeform 12">
            <a:extLst>
              <a:ext uri="{FF2B5EF4-FFF2-40B4-BE49-F238E27FC236}">
                <a16:creationId xmlns:a16="http://schemas.microsoft.com/office/drawing/2014/main" id="{D0EF14A2-85D0-4A14-86E4-DF4AE11FC38F}"/>
              </a:ext>
            </a:extLst>
          </p:cNvPr>
          <p:cNvSpPr>
            <a:spLocks noEditPoints="1"/>
          </p:cNvSpPr>
          <p:nvPr/>
        </p:nvSpPr>
        <p:spPr bwMode="auto">
          <a:xfrm>
            <a:off x="8030732" y="5166987"/>
            <a:ext cx="188913" cy="188913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6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6">
                <a:moveTo>
                  <a:pt x="266" y="133"/>
                </a:moveTo>
                <a:lnTo>
                  <a:pt x="266" y="133"/>
                </a:lnTo>
                <a:cubicBezTo>
                  <a:pt x="266" y="60"/>
                  <a:pt x="206" y="0"/>
                  <a:pt x="133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6"/>
                  <a:pt x="59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1" name="Oval 76">
            <a:extLst>
              <a:ext uri="{FF2B5EF4-FFF2-40B4-BE49-F238E27FC236}">
                <a16:creationId xmlns:a16="http://schemas.microsoft.com/office/drawing/2014/main" id="{7699F678-4BA9-430C-8EAF-184F63D443C4}"/>
              </a:ext>
            </a:extLst>
          </p:cNvPr>
          <p:cNvSpPr/>
          <p:nvPr/>
        </p:nvSpPr>
        <p:spPr>
          <a:xfrm>
            <a:off x="7887855" y="5064017"/>
            <a:ext cx="428628" cy="428628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2" name="Oval 175">
            <a:extLst>
              <a:ext uri="{FF2B5EF4-FFF2-40B4-BE49-F238E27FC236}">
                <a16:creationId xmlns:a16="http://schemas.microsoft.com/office/drawing/2014/main" id="{7F66DD99-76CD-4AA4-B587-AB2B92B7894B}"/>
              </a:ext>
            </a:extLst>
          </p:cNvPr>
          <p:cNvSpPr/>
          <p:nvPr/>
        </p:nvSpPr>
        <p:spPr>
          <a:xfrm>
            <a:off x="5533917" y="3128845"/>
            <a:ext cx="642942" cy="642942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3" name="Oval 176">
            <a:extLst>
              <a:ext uri="{FF2B5EF4-FFF2-40B4-BE49-F238E27FC236}">
                <a16:creationId xmlns:a16="http://schemas.microsoft.com/office/drawing/2014/main" id="{F2E94B3D-9340-490F-83A8-816510A92FA3}"/>
              </a:ext>
            </a:extLst>
          </p:cNvPr>
          <p:cNvSpPr/>
          <p:nvPr/>
        </p:nvSpPr>
        <p:spPr>
          <a:xfrm rot="2882614">
            <a:off x="6088176" y="3409207"/>
            <a:ext cx="571504" cy="642942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4" name="Oval 177">
            <a:extLst>
              <a:ext uri="{FF2B5EF4-FFF2-40B4-BE49-F238E27FC236}">
                <a16:creationId xmlns:a16="http://schemas.microsoft.com/office/drawing/2014/main" id="{4A01C498-E7A5-4922-B922-9CDF3CE7A31F}"/>
              </a:ext>
            </a:extLst>
          </p:cNvPr>
          <p:cNvSpPr/>
          <p:nvPr/>
        </p:nvSpPr>
        <p:spPr>
          <a:xfrm rot="18763632">
            <a:off x="5677520" y="3937085"/>
            <a:ext cx="571504" cy="1070366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5" name="Oval 178">
            <a:extLst>
              <a:ext uri="{FF2B5EF4-FFF2-40B4-BE49-F238E27FC236}">
                <a16:creationId xmlns:a16="http://schemas.microsoft.com/office/drawing/2014/main" id="{D40F6E9C-B763-4092-93FF-A91161AE7C6D}"/>
              </a:ext>
            </a:extLst>
          </p:cNvPr>
          <p:cNvSpPr/>
          <p:nvPr/>
        </p:nvSpPr>
        <p:spPr>
          <a:xfrm rot="5140268">
            <a:off x="7177503" y="4089485"/>
            <a:ext cx="571504" cy="1070366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7" name="Oval 180">
            <a:extLst>
              <a:ext uri="{FF2B5EF4-FFF2-40B4-BE49-F238E27FC236}">
                <a16:creationId xmlns:a16="http://schemas.microsoft.com/office/drawing/2014/main" id="{1F0E50A9-CB47-4C7A-9929-3670B32BF2F2}"/>
              </a:ext>
            </a:extLst>
          </p:cNvPr>
          <p:cNvSpPr/>
          <p:nvPr/>
        </p:nvSpPr>
        <p:spPr>
          <a:xfrm rot="6446974">
            <a:off x="7440260" y="3744628"/>
            <a:ext cx="425606" cy="747577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8" name="Oval 225">
            <a:extLst>
              <a:ext uri="{FF2B5EF4-FFF2-40B4-BE49-F238E27FC236}">
                <a16:creationId xmlns:a16="http://schemas.microsoft.com/office/drawing/2014/main" id="{BAAF10C0-F513-40F6-A456-09E82C467E7B}"/>
              </a:ext>
            </a:extLst>
          </p:cNvPr>
          <p:cNvSpPr/>
          <p:nvPr/>
        </p:nvSpPr>
        <p:spPr>
          <a:xfrm>
            <a:off x="4999943" y="3231815"/>
            <a:ext cx="428628" cy="42862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9" name="Oval 226">
            <a:extLst>
              <a:ext uri="{FF2B5EF4-FFF2-40B4-BE49-F238E27FC236}">
                <a16:creationId xmlns:a16="http://schemas.microsoft.com/office/drawing/2014/main" id="{C9369349-7702-446D-9183-095A14DF1372}"/>
              </a:ext>
            </a:extLst>
          </p:cNvPr>
          <p:cNvSpPr/>
          <p:nvPr/>
        </p:nvSpPr>
        <p:spPr>
          <a:xfrm>
            <a:off x="5757865" y="4874889"/>
            <a:ext cx="428628" cy="42862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6" name="Oval 164">
            <a:extLst>
              <a:ext uri="{FF2B5EF4-FFF2-40B4-BE49-F238E27FC236}">
                <a16:creationId xmlns:a16="http://schemas.microsoft.com/office/drawing/2014/main" id="{8D4F1325-453C-4BD0-8173-0F6CC4A54765}"/>
              </a:ext>
            </a:extLst>
          </p:cNvPr>
          <p:cNvSpPr/>
          <p:nvPr/>
        </p:nvSpPr>
        <p:spPr>
          <a:xfrm rot="19315193">
            <a:off x="5360733" y="4053726"/>
            <a:ext cx="1030114" cy="1362892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0232530-D8CA-4ED8-99A8-4488B5D3553C}"/>
              </a:ext>
            </a:extLst>
          </p:cNvPr>
          <p:cNvSpPr/>
          <p:nvPr/>
        </p:nvSpPr>
        <p:spPr>
          <a:xfrm>
            <a:off x="395537" y="1461368"/>
            <a:ext cx="83529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800"/>
              </a:spcBef>
            </a:pPr>
            <a:r>
              <a:rPr lang="en-US" sz="2400" dirty="0"/>
              <a:t>The refinement step merges </a:t>
            </a:r>
            <a:r>
              <a:rPr lang="en-US" sz="2400" b="1" i="1" dirty="0"/>
              <a:t>small clusters with larger ones</a:t>
            </a:r>
            <a:r>
              <a:rPr lang="en-US" sz="2400" dirty="0"/>
              <a:t>, based on the correlation between their PRNUs</a:t>
            </a:r>
          </a:p>
        </p:txBody>
      </p:sp>
    </p:spTree>
    <p:extLst>
      <p:ext uri="{BB962C8B-B14F-4D97-AF65-F5344CB8AC3E}">
        <p14:creationId xmlns:p14="http://schemas.microsoft.com/office/powerpoint/2010/main" val="31751470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itle 1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1143000"/>
          </a:xfrm>
        </p:spPr>
        <p:txBody>
          <a:bodyPr/>
          <a:lstStyle/>
          <a:p>
            <a:r>
              <a:rPr lang="en-US" noProof="0" dirty="0"/>
              <a:t>Clustering Results (dataset)</a:t>
            </a:r>
          </a:p>
        </p:txBody>
      </p:sp>
      <p:pic>
        <p:nvPicPr>
          <p:cNvPr id="17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6698" y="2924944"/>
            <a:ext cx="6950604" cy="2122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4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1065870"/>
          </a:xfrm>
        </p:spPr>
        <p:txBody>
          <a:bodyPr/>
          <a:lstStyle/>
          <a:p>
            <a:r>
              <a:rPr lang="en-US" sz="2800" noProof="0" dirty="0"/>
              <a:t>Images from Dresden dataset </a:t>
            </a:r>
          </a:p>
          <a:p>
            <a:r>
              <a:rPr lang="en-US" sz="2800" noProof="0" dirty="0"/>
              <a:t>We even uploaded them on Facebook and than downloaded using Facebook API  </a:t>
            </a:r>
          </a:p>
        </p:txBody>
      </p:sp>
      <p:pic>
        <p:nvPicPr>
          <p:cNvPr id="177" name="Immagine 176"/>
          <p:cNvPicPr>
            <a:picLocks noChangeAspect="1"/>
          </p:cNvPicPr>
          <p:nvPr/>
        </p:nvPicPr>
        <p:blipFill rotWithShape="1">
          <a:blip r:embed="rId4"/>
          <a:srcRect b="39549"/>
          <a:stretch/>
        </p:blipFill>
        <p:spPr>
          <a:xfrm>
            <a:off x="2483768" y="5229200"/>
            <a:ext cx="4326093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3296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itle 1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1143000"/>
          </a:xfrm>
        </p:spPr>
        <p:txBody>
          <a:bodyPr/>
          <a:lstStyle/>
          <a:p>
            <a:r>
              <a:rPr lang="en-US" noProof="0" dirty="0"/>
              <a:t>Clustering Results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211833"/>
            <a:ext cx="8229600" cy="1065870"/>
          </a:xfrm>
        </p:spPr>
        <p:txBody>
          <a:bodyPr/>
          <a:lstStyle/>
          <a:p>
            <a:r>
              <a:rPr lang="en-US" sz="2400" noProof="0" dirty="0"/>
              <a:t>Results on original images </a:t>
            </a:r>
          </a:p>
          <a:p>
            <a:pPr marL="0" indent="0">
              <a:buNone/>
            </a:pPr>
            <a:endParaRPr lang="en-US" sz="2800" noProof="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0FD1371-348F-4932-92DC-F811A5CF8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59" y="1872147"/>
            <a:ext cx="1870920" cy="1440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FF7155C-0921-4E5F-875C-8B192858BF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9837" y="1872147"/>
            <a:ext cx="1841760" cy="1440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185FBB8-D0C0-49EC-B625-46FFDA3208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5218" y="1872147"/>
            <a:ext cx="1859480" cy="1440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20A2B24-D8AD-444F-9D14-D616F97664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6736" y="1872147"/>
            <a:ext cx="1839720" cy="14400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E2E26C7-E8A5-4EA4-A919-55E28189A2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1640" y="6119068"/>
            <a:ext cx="6732240" cy="354889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5E7CF23-3D10-468B-A447-9999E054AA11}"/>
              </a:ext>
            </a:extLst>
          </p:cNvPr>
          <p:cNvSpPr txBox="1">
            <a:spLocks/>
          </p:cNvSpPr>
          <p:nvPr/>
        </p:nvSpPr>
        <p:spPr>
          <a:xfrm>
            <a:off x="379246" y="3429000"/>
            <a:ext cx="8966200" cy="106587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/>
              <a:t>Results on images downloaded from Facebook  (High-quality)</a:t>
            </a:r>
            <a:endParaRPr lang="en-US" sz="2400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941D595-166A-413D-B9E5-730799A3B1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4359" y="4170804"/>
            <a:ext cx="1772840" cy="14400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E8298050-F2DE-45EC-9D22-B09C0DC22B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36943" y="4170804"/>
            <a:ext cx="1802160" cy="144000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B512A9AB-6FB9-4054-B4CF-471476B68E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01711" y="4170804"/>
            <a:ext cx="1750720" cy="144000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C63BF930-DA94-4AAF-8BDB-9B9F3A9378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23616" y="4170804"/>
            <a:ext cx="185284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9476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4356"/>
            <a:ext cx="8229600" cy="1143000"/>
          </a:xfrm>
        </p:spPr>
        <p:txBody>
          <a:bodyPr/>
          <a:lstStyle/>
          <a:p>
            <a:r>
              <a:rPr lang="en-US" dirty="0"/>
              <a:t>Open issues on</a:t>
            </a:r>
            <a:br>
              <a:rPr lang="en-US" dirty="0"/>
            </a:br>
            <a:r>
              <a:rPr lang="en-US" dirty="0"/>
              <a:t>Source identification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59421"/>
            <a:ext cx="8229600" cy="315781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Blind methods on real-word scenario (scaled, translated, rotated images)</a:t>
            </a:r>
          </a:p>
          <a:p>
            <a:pPr>
              <a:lnSpc>
                <a:spcPct val="150000"/>
              </a:lnSpc>
            </a:pPr>
            <a:r>
              <a:rPr lang="en-US" dirty="0"/>
              <a:t>Merge of different source information (e.g. camera model, device)</a:t>
            </a:r>
          </a:p>
          <a:p>
            <a:pPr>
              <a:lnSpc>
                <a:spcPct val="150000"/>
              </a:lnSpc>
            </a:pPr>
            <a:r>
              <a:rPr lang="en-US" dirty="0"/>
              <a:t>Extension to video</a:t>
            </a:r>
          </a:p>
        </p:txBody>
      </p:sp>
    </p:spTree>
    <p:extLst>
      <p:ext uri="{BB962C8B-B14F-4D97-AF65-F5344CB8AC3E}">
        <p14:creationId xmlns:p14="http://schemas.microsoft.com/office/powerpoint/2010/main" val="13328045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5CE34F-8CC1-407A-9F5D-73F5F3111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1143000"/>
          </a:xfrm>
        </p:spPr>
        <p:txBody>
          <a:bodyPr/>
          <a:lstStyle/>
          <a:p>
            <a:r>
              <a:rPr lang="it-IT" dirty="0"/>
              <a:t>Publications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01B0140-7EFF-4DD2-8079-E520BD5C61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1413865"/>
            <a:ext cx="8928992" cy="349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Cozzolino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, F. Marra, G. Poggi, C. Sansone, and L.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Verdoliva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“PRNU-Based Forgery Localization in a Blind Scenario”</a:t>
            </a:r>
          </a:p>
          <a:p>
            <a:r>
              <a:rPr lang="en-US" sz="12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International 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Conference on Image Analysis and Processing (ICIAP),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pages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569579, Sept 2017</a:t>
            </a:r>
          </a:p>
          <a:p>
            <a:r>
              <a:rPr lang="en-US" sz="1200" b="1" dirty="0">
                <a:latin typeface="Arial" panose="020B0604020202020204" pitchFamily="34" charset="0"/>
                <a:ea typeface="Times New Roman" pitchFamily="18" charset="0"/>
                <a:cs typeface="Arial" pitchFamily="34" charset="0"/>
              </a:rPr>
              <a:t>(Best Paper Award - Special Mention)</a:t>
            </a:r>
          </a:p>
          <a:p>
            <a:endParaRPr lang="en-US" sz="600" b="1" dirty="0">
              <a:latin typeface="Arial" panose="020B0604020202020204" pitchFamily="34" charset="0"/>
              <a:ea typeface="Times New Roman" pitchFamily="18" charset="0"/>
              <a:cs typeface="Arial" pitchFamily="34" charset="0"/>
            </a:endParaRPr>
          </a:p>
          <a:p>
            <a:r>
              <a:rPr lang="en-US" sz="12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F. </a:t>
            </a:r>
            <a:r>
              <a:rPr lang="en-US" sz="1200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Marra</a:t>
            </a:r>
            <a:r>
              <a:rPr lang="en-US" sz="12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, G. Poggi, C. Sansone, and L. </a:t>
            </a:r>
            <a:r>
              <a:rPr lang="en-US" sz="1200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Verdoliva</a:t>
            </a:r>
            <a:r>
              <a:rPr lang="en-US" sz="12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r>
              <a:rPr lang="en-US" sz="1200" i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“Correlation clustering for PRNU-based blind image source identification”</a:t>
            </a:r>
          </a:p>
          <a:p>
            <a:r>
              <a:rPr lang="en-US" sz="12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In IEEE International Workshop on Information Forensics and Security, pages 16, Dec. 2016</a:t>
            </a:r>
          </a:p>
          <a:p>
            <a:endParaRPr lang="en-US" sz="600" dirty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r>
              <a:rPr lang="en-US" sz="1200" dirty="0">
                <a:latin typeface="Arial" pitchFamily="34" charset="0"/>
                <a:ea typeface="Calibri" pitchFamily="34" charset="0"/>
                <a:cs typeface="Arial" pitchFamily="34" charset="0"/>
              </a:rPr>
              <a:t>F. </a:t>
            </a:r>
            <a:r>
              <a:rPr lang="en-US" sz="12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Marra</a:t>
            </a:r>
            <a:r>
              <a:rPr lang="en-US" sz="1200" dirty="0">
                <a:latin typeface="Arial" pitchFamily="34" charset="0"/>
                <a:ea typeface="Calibri" pitchFamily="34" charset="0"/>
                <a:cs typeface="Arial" pitchFamily="34" charset="0"/>
              </a:rPr>
              <a:t>, G. Poggi, C. Sansone, and L. </a:t>
            </a:r>
            <a:r>
              <a:rPr lang="en-US" sz="12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Verdoliva</a:t>
            </a:r>
            <a:r>
              <a:rPr lang="en-US" sz="12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</a:p>
          <a:p>
            <a:r>
              <a:rPr lang="en-US" sz="1200" i="1" dirty="0">
                <a:latin typeface="Arial" pitchFamily="34" charset="0"/>
                <a:ea typeface="Calibri" pitchFamily="34" charset="0"/>
                <a:cs typeface="Arial" pitchFamily="34" charset="0"/>
              </a:rPr>
              <a:t>“Evaluation of residual-based local features for camera model </a:t>
            </a:r>
            <a:r>
              <a:rPr lang="en-US" sz="1200" i="1" dirty="0">
                <a:latin typeface="Arial" panose="020B0604020202020204" pitchFamily="34" charset="0"/>
                <a:ea typeface="Times New Roman" pitchFamily="18" charset="0"/>
                <a:cs typeface="Arial" pitchFamily="34" charset="0"/>
              </a:rPr>
              <a:t>identification</a:t>
            </a:r>
            <a:r>
              <a:rPr lang="en-US" sz="1200" i="1" dirty="0">
                <a:latin typeface="Arial" pitchFamily="34" charset="0"/>
                <a:ea typeface="Calibri" pitchFamily="34" charset="0"/>
                <a:cs typeface="Arial" pitchFamily="34" charset="0"/>
              </a:rPr>
              <a:t>”</a:t>
            </a:r>
          </a:p>
          <a:p>
            <a:r>
              <a:rPr lang="en-US" sz="1200" dirty="0">
                <a:latin typeface="Arial" pitchFamily="34" charset="0"/>
                <a:ea typeface="Calibri" pitchFamily="34" charset="0"/>
                <a:cs typeface="Arial" pitchFamily="34" charset="0"/>
              </a:rPr>
              <a:t>New Trends in Image Analysis and Processing  ICIAP 2015 Workshops, pages 1118, Sept. 2015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6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F. </a:t>
            </a:r>
            <a:r>
              <a:rPr lang="en-US" sz="1200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Marra</a:t>
            </a:r>
            <a:r>
              <a:rPr lang="en-US" sz="12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, F. </a:t>
            </a:r>
            <a:r>
              <a:rPr lang="en-US" sz="1200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Roli</a:t>
            </a:r>
            <a:r>
              <a:rPr lang="en-US" sz="12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, D. </a:t>
            </a:r>
            <a:r>
              <a:rPr lang="en-US" sz="1200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Cozzolino</a:t>
            </a:r>
            <a:r>
              <a:rPr lang="en-US" sz="12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, C. Sansone, and L. </a:t>
            </a:r>
            <a:r>
              <a:rPr lang="en-US" sz="1200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Verdoliva</a:t>
            </a:r>
            <a:endParaRPr lang="en-US" sz="12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“Attacking the triangle test in sensor-based camera identification”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IEEE International Conference on Image Processing, pages 5307-5311, Oct. 2014</a:t>
            </a:r>
          </a:p>
          <a:p>
            <a:pPr marL="0" marR="0" lvl="0" indent="2270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2270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2270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67A4AE8-B504-4CAB-B474-3F3A0C306A15}"/>
              </a:ext>
            </a:extLst>
          </p:cNvPr>
          <p:cNvSpPr/>
          <p:nvPr/>
        </p:nvSpPr>
        <p:spPr>
          <a:xfrm>
            <a:off x="69461" y="1048172"/>
            <a:ext cx="2504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227013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latin typeface="Arial" pitchFamily="34" charset="0"/>
                <a:ea typeface="Calibri" pitchFamily="34" charset="0"/>
                <a:cs typeface="Arial" pitchFamily="34" charset="0"/>
              </a:rPr>
              <a:t>Conference papers</a:t>
            </a:r>
            <a:endParaRPr lang="it-IT" dirty="0"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8C120EE-354E-4F91-B578-EC959DFAE8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4599202"/>
            <a:ext cx="8643998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Arial" panose="020B0604020202020204" pitchFamily="34" charset="0"/>
                <a:ea typeface="Times New Roman" pitchFamily="18" charset="0"/>
                <a:cs typeface="Arial" pitchFamily="34" charset="0"/>
              </a:rPr>
              <a:t>F. </a:t>
            </a:r>
            <a:r>
              <a:rPr lang="en-US" sz="1200" dirty="0" err="1">
                <a:latin typeface="Arial" panose="020B0604020202020204" pitchFamily="34" charset="0"/>
                <a:ea typeface="Times New Roman" pitchFamily="18" charset="0"/>
                <a:cs typeface="Arial" pitchFamily="34" charset="0"/>
              </a:rPr>
              <a:t>Marra</a:t>
            </a:r>
            <a:r>
              <a:rPr lang="en-US" sz="1200" dirty="0">
                <a:latin typeface="Arial" panose="020B0604020202020204" pitchFamily="34" charset="0"/>
                <a:ea typeface="Times New Roman" pitchFamily="18" charset="0"/>
                <a:cs typeface="Arial" pitchFamily="34" charset="0"/>
              </a:rPr>
              <a:t>, G. Poggi, C. Sansone, and L. </a:t>
            </a:r>
            <a:r>
              <a:rPr lang="en-US" sz="1200" dirty="0" err="1">
                <a:latin typeface="Arial" panose="020B0604020202020204" pitchFamily="34" charset="0"/>
                <a:ea typeface="Times New Roman" pitchFamily="18" charset="0"/>
                <a:cs typeface="Arial" pitchFamily="34" charset="0"/>
              </a:rPr>
              <a:t>Verdoliva</a:t>
            </a:r>
            <a:endParaRPr lang="en-US" sz="1200" dirty="0">
              <a:latin typeface="Arial" panose="020B0604020202020204" pitchFamily="34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latin typeface="Arial" panose="020B0604020202020204" pitchFamily="34" charset="0"/>
                <a:ea typeface="Times New Roman" pitchFamily="18" charset="0"/>
                <a:cs typeface="Arial" pitchFamily="34" charset="0"/>
              </a:rPr>
              <a:t>“A deep learning approach for iris sensor model identification”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Pattern Recognition Letters, 2017 (in press) doi:10.1016/j.patrec.2017.04.010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600" dirty="0">
              <a:latin typeface="Arial" panose="020B0604020202020204" pitchFamily="34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Arial" panose="020B0604020202020204" pitchFamily="34" charset="0"/>
                <a:ea typeface="Times New Roman" pitchFamily="18" charset="0"/>
                <a:cs typeface="Arial" pitchFamily="34" charset="0"/>
              </a:rPr>
              <a:t>F. </a:t>
            </a:r>
            <a:r>
              <a:rPr lang="en-US" sz="1200" dirty="0" err="1">
                <a:latin typeface="Arial" panose="020B0604020202020204" pitchFamily="34" charset="0"/>
                <a:ea typeface="Times New Roman" pitchFamily="18" charset="0"/>
                <a:cs typeface="Arial" pitchFamily="34" charset="0"/>
              </a:rPr>
              <a:t>Marra</a:t>
            </a:r>
            <a:r>
              <a:rPr lang="en-US" sz="1200" dirty="0">
                <a:latin typeface="Arial" panose="020B0604020202020204" pitchFamily="34" charset="0"/>
                <a:ea typeface="Times New Roman" pitchFamily="18" charset="0"/>
                <a:cs typeface="Arial" pitchFamily="34" charset="0"/>
              </a:rPr>
              <a:t>, G. Poggi, C. Sansone, and L. </a:t>
            </a:r>
            <a:r>
              <a:rPr lang="en-US" sz="1200" dirty="0" err="1">
                <a:latin typeface="Arial" panose="020B0604020202020204" pitchFamily="34" charset="0"/>
                <a:ea typeface="Times New Roman" pitchFamily="18" charset="0"/>
                <a:cs typeface="Arial" pitchFamily="34" charset="0"/>
              </a:rPr>
              <a:t>Verdoliva</a:t>
            </a:r>
            <a:endParaRPr lang="en-US" sz="1200" dirty="0">
              <a:latin typeface="Arial" panose="020B0604020202020204" pitchFamily="34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latin typeface="Arial" panose="020B0604020202020204" pitchFamily="34" charset="0"/>
                <a:ea typeface="Times New Roman" pitchFamily="18" charset="0"/>
                <a:cs typeface="Arial" pitchFamily="34" charset="0"/>
              </a:rPr>
              <a:t>“Blind </a:t>
            </a:r>
            <a:r>
              <a:rPr lang="en-US" sz="1200" i="1" dirty="0" err="1">
                <a:latin typeface="Arial" panose="020B0604020202020204" pitchFamily="34" charset="0"/>
                <a:ea typeface="Times New Roman" pitchFamily="18" charset="0"/>
                <a:cs typeface="Arial" pitchFamily="34" charset="0"/>
              </a:rPr>
              <a:t>prnu</a:t>
            </a:r>
            <a:r>
              <a:rPr lang="en-US" sz="1200" i="1" dirty="0">
                <a:latin typeface="Arial" panose="020B0604020202020204" pitchFamily="34" charset="0"/>
                <a:ea typeface="Times New Roman" pitchFamily="18" charset="0"/>
                <a:cs typeface="Arial" pitchFamily="34" charset="0"/>
              </a:rPr>
              <a:t>-based image clustering for source identification”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Arial" panose="020B0604020202020204" pitchFamily="34" charset="0"/>
                <a:ea typeface="Times New Roman" pitchFamily="18" charset="0"/>
                <a:cs typeface="Arial" pitchFamily="34" charset="0"/>
              </a:rPr>
              <a:t>IEEE Transactions on Information Forensics and Security, 12(9):21972211, Sept. 2017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600" dirty="0">
              <a:latin typeface="Arial" panose="020B0604020202020204" pitchFamily="34" charset="0"/>
              <a:ea typeface="Times New Roman" pitchFamily="18" charset="0"/>
              <a:cs typeface="Arial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F.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Marra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G. Poggi, C. Sansone, and L.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Verdoliva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“A study of cooccurrence based local features for camera model </a:t>
            </a:r>
            <a:r>
              <a:rPr lang="en-US" sz="1200" i="1" dirty="0">
                <a:latin typeface="Arial" panose="020B0604020202020204" pitchFamily="34" charset="0"/>
                <a:ea typeface="Times New Roman" pitchFamily="18" charset="0"/>
                <a:cs typeface="Arial" pitchFamily="34" charset="0"/>
              </a:rPr>
              <a:t>identification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Multimedia Tools and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Applcations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pages 117, Feb. 2017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2270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92553A14-3306-4F47-B087-9A24489164CA}"/>
              </a:ext>
            </a:extLst>
          </p:cNvPr>
          <p:cNvSpPr/>
          <p:nvPr/>
        </p:nvSpPr>
        <p:spPr>
          <a:xfrm>
            <a:off x="69461" y="4229870"/>
            <a:ext cx="2068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227013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latin typeface="Arial" pitchFamily="34" charset="0"/>
                <a:ea typeface="Calibri" pitchFamily="34" charset="0"/>
                <a:cs typeface="Arial" pitchFamily="34" charset="0"/>
              </a:rPr>
              <a:t>Journal papers</a:t>
            </a:r>
            <a:endParaRPr lang="it-IT" dirty="0"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1330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132856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…AND THE BEST IS YET TO COME!</a:t>
            </a:r>
            <a:br>
              <a:rPr lang="en-US" dirty="0">
                <a:solidFill>
                  <a:srgbClr val="FF0000"/>
                </a:solidFill>
              </a:rPr>
            </a:br>
            <a:br>
              <a:rPr lang="en-US" dirty="0"/>
            </a:br>
            <a:r>
              <a:rPr lang="en-US" dirty="0"/>
              <a:t>Thank you </a:t>
            </a:r>
            <a:br>
              <a:rPr lang="en-US" dirty="0"/>
            </a:br>
            <a:r>
              <a:rPr lang="en-US" dirty="0"/>
              <a:t>for </a:t>
            </a:r>
            <a:br>
              <a:rPr lang="en-US" dirty="0"/>
            </a:br>
            <a:r>
              <a:rPr lang="en-US" dirty="0"/>
              <a:t>your attention</a:t>
            </a:r>
          </a:p>
        </p:txBody>
      </p:sp>
    </p:spTree>
    <p:extLst>
      <p:ext uri="{BB962C8B-B14F-4D97-AF65-F5344CB8AC3E}">
        <p14:creationId xmlns:p14="http://schemas.microsoft.com/office/powerpoint/2010/main" val="27263802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 idx="4294967295"/>
          </p:nvPr>
        </p:nvSpPr>
        <p:spPr>
          <a:xfrm>
            <a:off x="0" y="486220"/>
            <a:ext cx="9144000" cy="72072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4100" noProof="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Device class Identification</a:t>
            </a:r>
          </a:p>
        </p:txBody>
      </p:sp>
      <p:sp>
        <p:nvSpPr>
          <p:cNvPr id="5" name="Segnaposto contenuto 2"/>
          <p:cNvSpPr>
            <a:spLocks noGrp="1"/>
          </p:cNvSpPr>
          <p:nvPr>
            <p:ph idx="4294967295"/>
          </p:nvPr>
        </p:nvSpPr>
        <p:spPr>
          <a:xfrm>
            <a:off x="287337" y="1405153"/>
            <a:ext cx="8569325" cy="1055688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en-US" noProof="0" dirty="0"/>
              <a:t>Is the image coming from a digital camera, a smartphone, a digital scanner, a camcorder or generated by computer graphic?</a:t>
            </a:r>
          </a:p>
        </p:txBody>
      </p:sp>
      <p:pic>
        <p:nvPicPr>
          <p:cNvPr id="1026" name="Picture 2" descr="C:\Users\Francesco\Google Drive\Presentazione Vismac\Images\10-Amazingly-Life-Like-Computer-Generated-3D-Portraits-OF-Famous-Characters-18-640x48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3143248"/>
            <a:ext cx="2673339" cy="2005004"/>
          </a:xfrm>
          <a:prstGeom prst="rect">
            <a:avLst/>
          </a:prstGeom>
          <a:noFill/>
        </p:spPr>
      </p:pic>
      <p:pic>
        <p:nvPicPr>
          <p:cNvPr id="1027" name="Picture 3" descr="C:\Users\Francesco\Google Drive\Presentazione Vismac\Images\MustekA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3202" y="2357430"/>
            <a:ext cx="1481938" cy="808909"/>
          </a:xfrm>
          <a:prstGeom prst="rect">
            <a:avLst/>
          </a:prstGeom>
          <a:noFill/>
        </p:spPr>
      </p:pic>
      <p:pic>
        <p:nvPicPr>
          <p:cNvPr id="1028" name="Picture 4" descr="C:\Users\Francesco\Google Drive\Presentazione Vismac\Images\mobilephon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768" y="2928934"/>
            <a:ext cx="1143008" cy="1143008"/>
          </a:xfrm>
          <a:prstGeom prst="rect">
            <a:avLst/>
          </a:prstGeom>
          <a:noFill/>
        </p:spPr>
      </p:pic>
      <p:pic>
        <p:nvPicPr>
          <p:cNvPr id="1029" name="Picture 5" descr="C:\Users\Francesco\Google Drive\Presentazione Vismac\Images\nikon_d2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29454" y="4643446"/>
            <a:ext cx="1105146" cy="1000132"/>
          </a:xfrm>
          <a:prstGeom prst="rect">
            <a:avLst/>
          </a:prstGeom>
          <a:noFill/>
        </p:spPr>
      </p:pic>
      <p:pic>
        <p:nvPicPr>
          <p:cNvPr id="1030" name="Picture 6" descr="C:\Users\Francesco\Google Drive\Presentazione Vismac\Images\pc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57752" y="5286388"/>
            <a:ext cx="1689077" cy="1126051"/>
          </a:xfrm>
          <a:prstGeom prst="rect">
            <a:avLst/>
          </a:prstGeom>
          <a:noFill/>
        </p:spPr>
      </p:pic>
      <p:cxnSp>
        <p:nvCxnSpPr>
          <p:cNvPr id="12" name="Straight Arrow Connector 11"/>
          <p:cNvCxnSpPr/>
          <p:nvPr/>
        </p:nvCxnSpPr>
        <p:spPr>
          <a:xfrm flipV="1">
            <a:off x="3857620" y="2928934"/>
            <a:ext cx="1357322" cy="92869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857620" y="3571876"/>
            <a:ext cx="3000396" cy="42862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173723" y="4500570"/>
            <a:ext cx="1847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600" dirty="0">
                <a:latin typeface="Signika" pitchFamily="50" charset="0"/>
              </a:rPr>
              <a:t>?</a:t>
            </a:r>
            <a:endParaRPr lang="it-IT" dirty="0">
              <a:latin typeface="Signika" pitchFamily="50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857620" y="4143380"/>
            <a:ext cx="2714644" cy="71438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857620" y="4286256"/>
            <a:ext cx="1214446" cy="114300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9"/>
          <p:cNvSpPr/>
          <p:nvPr/>
        </p:nvSpPr>
        <p:spPr>
          <a:xfrm>
            <a:off x="-5043" y="-12166"/>
            <a:ext cx="5623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ignika" pitchFamily="50" charset="0"/>
              </a:rPr>
              <a:t>Introduction to Digital Image Forensics</a:t>
            </a:r>
          </a:p>
        </p:txBody>
      </p:sp>
    </p:spTree>
    <p:extLst>
      <p:ext uri="{BB962C8B-B14F-4D97-AF65-F5344CB8AC3E}">
        <p14:creationId xmlns:p14="http://schemas.microsoft.com/office/powerpoint/2010/main" val="2728798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EC1145AC-C960-4E9A-A93C-ED18F3F62F9E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 bwMode="auto">
          <a:xfrm>
            <a:off x="250825" y="3216275"/>
            <a:ext cx="8893175" cy="300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1600" b="1" dirty="0">
                <a:latin typeface="Arial" pitchFamily="34" charset="0"/>
                <a:ea typeface="Calibri" pitchFamily="34" charset="0"/>
                <a:cs typeface="Arial" pitchFamily="34" charset="0"/>
              </a:rPr>
              <a:t>Courses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endParaRPr lang="it-IT" sz="1600" dirty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fontAlgn="base">
              <a:spcBef>
                <a:spcPts val="300"/>
              </a:spcBef>
              <a:spcAft>
                <a:spcPct val="0"/>
              </a:spcAft>
            </a:pPr>
            <a:r>
              <a:rPr lang="it-IT" sz="1400" dirty="0">
                <a:ea typeface="Times New Roman" pitchFamily="18" charset="0"/>
                <a:cs typeface="Arial" pitchFamily="34" charset="0"/>
              </a:rPr>
              <a:t>Ad hoc Course, “Project Management”, Jan-2015 (3 CFU)</a:t>
            </a:r>
          </a:p>
          <a:p>
            <a:pPr fontAlgn="base">
              <a:spcBef>
                <a:spcPts val="300"/>
              </a:spcBef>
              <a:spcAft>
                <a:spcPct val="0"/>
              </a:spcAft>
            </a:pPr>
            <a:r>
              <a:rPr lang="it-IT" sz="1400" dirty="0">
                <a:ea typeface="Times New Roman" pitchFamily="18" charset="0"/>
                <a:cs typeface="Arial" pitchFamily="34" charset="0"/>
              </a:rPr>
              <a:t>Modulo mutuato, “Elaborazione Numerica dei Segnali”, Mar-2015 (6 CFU)</a:t>
            </a:r>
          </a:p>
          <a:p>
            <a:pPr fontAlgn="base">
              <a:spcBef>
                <a:spcPts val="300"/>
              </a:spcBef>
              <a:spcAft>
                <a:spcPct val="0"/>
              </a:spcAft>
            </a:pPr>
            <a:r>
              <a:rPr lang="it-IT" sz="1400" dirty="0">
                <a:ea typeface="Times New Roman" pitchFamily="18" charset="0"/>
                <a:cs typeface="Arial" pitchFamily="34" charset="0"/>
              </a:rPr>
              <a:t>Ad hoc Course, “Fondamenti di Analisi Funzionale”, Mar-2015 (7 CFU)</a:t>
            </a:r>
          </a:p>
          <a:p>
            <a:pPr fontAlgn="base">
              <a:spcBef>
                <a:spcPts val="300"/>
              </a:spcBef>
              <a:spcAft>
                <a:spcPct val="0"/>
              </a:spcAft>
            </a:pPr>
            <a:r>
              <a:rPr lang="it-IT" sz="1400" dirty="0">
                <a:ea typeface="Times New Roman" pitchFamily="18" charset="0"/>
                <a:cs typeface="Arial" pitchFamily="34" charset="0"/>
              </a:rPr>
              <a:t>Ad hoc Course, “</a:t>
            </a:r>
            <a:r>
              <a:rPr lang="it-IT" sz="1400" dirty="0" err="1">
                <a:ea typeface="Times New Roman" pitchFamily="18" charset="0"/>
                <a:cs typeface="Arial" pitchFamily="34" charset="0"/>
              </a:rPr>
              <a:t>Scientific</a:t>
            </a:r>
            <a:r>
              <a:rPr lang="it-IT" sz="1400" dirty="0">
                <a:ea typeface="Times New Roman" pitchFamily="18" charset="0"/>
                <a:cs typeface="Arial" pitchFamily="34" charset="0"/>
              </a:rPr>
              <a:t> </a:t>
            </a:r>
            <a:r>
              <a:rPr lang="it-IT" sz="1400" dirty="0" err="1">
                <a:ea typeface="Times New Roman" pitchFamily="18" charset="0"/>
                <a:cs typeface="Arial" pitchFamily="34" charset="0"/>
              </a:rPr>
              <a:t>Writing</a:t>
            </a:r>
            <a:r>
              <a:rPr lang="it-IT" sz="1400" dirty="0">
                <a:ea typeface="Times New Roman" pitchFamily="18" charset="0"/>
                <a:cs typeface="Arial" pitchFamily="34" charset="0"/>
              </a:rPr>
              <a:t>”, </a:t>
            </a:r>
            <a:r>
              <a:rPr lang="it-IT" sz="1400" dirty="0" err="1">
                <a:ea typeface="Times New Roman" pitchFamily="18" charset="0"/>
                <a:cs typeface="Arial" pitchFamily="34" charset="0"/>
              </a:rPr>
              <a:t>May</a:t>
            </a:r>
            <a:r>
              <a:rPr lang="it-IT" sz="1400" dirty="0">
                <a:ea typeface="Times New Roman" pitchFamily="18" charset="0"/>
                <a:cs typeface="Arial" pitchFamily="34" charset="0"/>
              </a:rPr>
              <a:t>/Jun-2016 (3 CFU)</a:t>
            </a:r>
          </a:p>
          <a:p>
            <a:pPr fontAlgn="base">
              <a:spcBef>
                <a:spcPts val="300"/>
              </a:spcBef>
              <a:spcAft>
                <a:spcPct val="0"/>
              </a:spcAft>
            </a:pPr>
            <a:r>
              <a:rPr lang="it-IT" sz="1400" dirty="0">
                <a:ea typeface="Times New Roman" pitchFamily="18" charset="0"/>
                <a:cs typeface="Arial" pitchFamily="34" charset="0"/>
              </a:rPr>
              <a:t>Ad hoc Course, “The </a:t>
            </a:r>
            <a:r>
              <a:rPr lang="it-IT" sz="1400" dirty="0" err="1">
                <a:ea typeface="Times New Roman" pitchFamily="18" charset="0"/>
                <a:cs typeface="Arial" pitchFamily="34" charset="0"/>
              </a:rPr>
              <a:t>Entrepreneurial</a:t>
            </a:r>
            <a:r>
              <a:rPr lang="it-IT" sz="1400" dirty="0">
                <a:ea typeface="Times New Roman" pitchFamily="18" charset="0"/>
                <a:cs typeface="Arial" pitchFamily="34" charset="0"/>
              </a:rPr>
              <a:t> Analysis of Engineering </a:t>
            </a:r>
            <a:r>
              <a:rPr lang="it-IT" sz="1400" dirty="0" err="1">
                <a:ea typeface="Times New Roman" pitchFamily="18" charset="0"/>
                <a:cs typeface="Arial" pitchFamily="34" charset="0"/>
              </a:rPr>
              <a:t>Research</a:t>
            </a:r>
            <a:r>
              <a:rPr lang="it-IT" sz="1400" dirty="0">
                <a:ea typeface="Times New Roman" pitchFamily="18" charset="0"/>
                <a:cs typeface="Arial" pitchFamily="34" charset="0"/>
              </a:rPr>
              <a:t> </a:t>
            </a:r>
            <a:r>
              <a:rPr lang="it-IT" sz="1400" dirty="0" err="1">
                <a:ea typeface="Times New Roman" pitchFamily="18" charset="0"/>
                <a:cs typeface="Arial" pitchFamily="34" charset="0"/>
              </a:rPr>
              <a:t>Projects</a:t>
            </a:r>
            <a:r>
              <a:rPr lang="it-IT" sz="1400" dirty="0">
                <a:ea typeface="Times New Roman" pitchFamily="18" charset="0"/>
                <a:cs typeface="Arial" pitchFamily="34" charset="0"/>
              </a:rPr>
              <a:t>”, Feb-2016  (3 CFU)</a:t>
            </a:r>
          </a:p>
          <a:p>
            <a:pPr fontAlgn="base">
              <a:spcBef>
                <a:spcPts val="300"/>
              </a:spcBef>
              <a:spcAft>
                <a:spcPct val="0"/>
              </a:spcAft>
            </a:pPr>
            <a:r>
              <a:rPr lang="it-IT" sz="1400" dirty="0">
                <a:ea typeface="Times New Roman" pitchFamily="18" charset="0"/>
                <a:cs typeface="Arial" pitchFamily="34" charset="0"/>
              </a:rPr>
              <a:t>Ad hoc Course, “Game </a:t>
            </a:r>
            <a:r>
              <a:rPr lang="it-IT" sz="1400" dirty="0" err="1">
                <a:ea typeface="Times New Roman" pitchFamily="18" charset="0"/>
                <a:cs typeface="Arial" pitchFamily="34" charset="0"/>
              </a:rPr>
              <a:t>Theory</a:t>
            </a:r>
            <a:r>
              <a:rPr lang="it-IT" sz="1400" dirty="0">
                <a:ea typeface="Times New Roman" pitchFamily="18" charset="0"/>
                <a:cs typeface="Arial" pitchFamily="34" charset="0"/>
              </a:rPr>
              <a:t> and </a:t>
            </a:r>
            <a:r>
              <a:rPr lang="it-IT" sz="1400" dirty="0" err="1">
                <a:ea typeface="Times New Roman" pitchFamily="18" charset="0"/>
                <a:cs typeface="Arial" pitchFamily="34" charset="0"/>
              </a:rPr>
              <a:t>analysis</a:t>
            </a:r>
            <a:r>
              <a:rPr lang="it-IT" sz="1400" dirty="0">
                <a:ea typeface="Times New Roman" pitchFamily="18" charset="0"/>
                <a:cs typeface="Arial" pitchFamily="34" charset="0"/>
              </a:rPr>
              <a:t> of competitive </a:t>
            </a:r>
            <a:r>
              <a:rPr lang="it-IT" sz="1400" dirty="0" err="1">
                <a:ea typeface="Times New Roman" pitchFamily="18" charset="0"/>
                <a:cs typeface="Arial" pitchFamily="34" charset="0"/>
              </a:rPr>
              <a:t>dynamics</a:t>
            </a:r>
            <a:r>
              <a:rPr lang="it-IT" sz="1400" dirty="0">
                <a:ea typeface="Times New Roman" pitchFamily="18" charset="0"/>
                <a:cs typeface="Arial" pitchFamily="34" charset="0"/>
              </a:rPr>
              <a:t> for industrial systems”, Jan-2016  (3 CFU)</a:t>
            </a:r>
          </a:p>
          <a:p>
            <a:pPr marL="0" indent="0" fontAlgn="base">
              <a:spcBef>
                <a:spcPts val="300"/>
              </a:spcBef>
              <a:spcAft>
                <a:spcPct val="0"/>
              </a:spcAft>
              <a:buNone/>
            </a:pPr>
            <a:endParaRPr lang="it-IT" sz="1400" dirty="0">
              <a:ea typeface="Times New Roman" pitchFamily="18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800" dirty="0"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015688A1-4023-4041-96B8-501667FF8E9E}"/>
              </a:ext>
            </a:extLst>
          </p:cNvPr>
          <p:cNvSpPr txBox="1">
            <a:spLocks/>
          </p:cNvSpPr>
          <p:nvPr/>
        </p:nvSpPr>
        <p:spPr>
          <a:xfrm>
            <a:off x="0" y="485800"/>
            <a:ext cx="91440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Credits summary</a:t>
            </a:r>
          </a:p>
        </p:txBody>
      </p:sp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B3FF1AA9-E1E5-49DB-9A97-9C9430AD4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2325140"/>
              </p:ext>
            </p:extLst>
          </p:nvPr>
        </p:nvGraphicFramePr>
        <p:xfrm>
          <a:off x="441948" y="1340766"/>
          <a:ext cx="7992759" cy="1800202"/>
        </p:xfrm>
        <a:graphic>
          <a:graphicData uri="http://schemas.openxmlformats.org/drawingml/2006/table">
            <a:tbl>
              <a:tblPr/>
              <a:tblGrid>
                <a:gridCol w="840662">
                  <a:extLst>
                    <a:ext uri="{9D8B030D-6E8A-4147-A177-3AD203B41FA5}">
                      <a16:colId xmlns:a16="http://schemas.microsoft.com/office/drawing/2014/main" val="189228739"/>
                    </a:ext>
                  </a:extLst>
                </a:gridCol>
                <a:gridCol w="300698">
                  <a:extLst>
                    <a:ext uri="{9D8B030D-6E8A-4147-A177-3AD203B41FA5}">
                      <a16:colId xmlns:a16="http://schemas.microsoft.com/office/drawing/2014/main" val="1847939149"/>
                    </a:ext>
                  </a:extLst>
                </a:gridCol>
                <a:gridCol w="368599">
                  <a:extLst>
                    <a:ext uri="{9D8B030D-6E8A-4147-A177-3AD203B41FA5}">
                      <a16:colId xmlns:a16="http://schemas.microsoft.com/office/drawing/2014/main" val="1465438449"/>
                    </a:ext>
                  </a:extLst>
                </a:gridCol>
                <a:gridCol w="300698">
                  <a:extLst>
                    <a:ext uri="{9D8B030D-6E8A-4147-A177-3AD203B41FA5}">
                      <a16:colId xmlns:a16="http://schemas.microsoft.com/office/drawing/2014/main" val="1761117729"/>
                    </a:ext>
                  </a:extLst>
                </a:gridCol>
                <a:gridCol w="300698">
                  <a:extLst>
                    <a:ext uri="{9D8B030D-6E8A-4147-A177-3AD203B41FA5}">
                      <a16:colId xmlns:a16="http://schemas.microsoft.com/office/drawing/2014/main" val="4135104859"/>
                    </a:ext>
                  </a:extLst>
                </a:gridCol>
                <a:gridCol w="300698">
                  <a:extLst>
                    <a:ext uri="{9D8B030D-6E8A-4147-A177-3AD203B41FA5}">
                      <a16:colId xmlns:a16="http://schemas.microsoft.com/office/drawing/2014/main" val="3501261302"/>
                    </a:ext>
                  </a:extLst>
                </a:gridCol>
                <a:gridCol w="300698">
                  <a:extLst>
                    <a:ext uri="{9D8B030D-6E8A-4147-A177-3AD203B41FA5}">
                      <a16:colId xmlns:a16="http://schemas.microsoft.com/office/drawing/2014/main" val="3917293221"/>
                    </a:ext>
                  </a:extLst>
                </a:gridCol>
                <a:gridCol w="349199">
                  <a:extLst>
                    <a:ext uri="{9D8B030D-6E8A-4147-A177-3AD203B41FA5}">
                      <a16:colId xmlns:a16="http://schemas.microsoft.com/office/drawing/2014/main" val="4265619127"/>
                    </a:ext>
                  </a:extLst>
                </a:gridCol>
                <a:gridCol w="242499">
                  <a:extLst>
                    <a:ext uri="{9D8B030D-6E8A-4147-A177-3AD203B41FA5}">
                      <a16:colId xmlns:a16="http://schemas.microsoft.com/office/drawing/2014/main" val="735470611"/>
                    </a:ext>
                  </a:extLst>
                </a:gridCol>
                <a:gridCol w="349199">
                  <a:extLst>
                    <a:ext uri="{9D8B030D-6E8A-4147-A177-3AD203B41FA5}">
                      <a16:colId xmlns:a16="http://schemas.microsoft.com/office/drawing/2014/main" val="1758667372"/>
                    </a:ext>
                  </a:extLst>
                </a:gridCol>
                <a:gridCol w="320098">
                  <a:extLst>
                    <a:ext uri="{9D8B030D-6E8A-4147-A177-3AD203B41FA5}">
                      <a16:colId xmlns:a16="http://schemas.microsoft.com/office/drawing/2014/main" val="2738127761"/>
                    </a:ext>
                  </a:extLst>
                </a:gridCol>
                <a:gridCol w="349199">
                  <a:extLst>
                    <a:ext uri="{9D8B030D-6E8A-4147-A177-3AD203B41FA5}">
                      <a16:colId xmlns:a16="http://schemas.microsoft.com/office/drawing/2014/main" val="2974948637"/>
                    </a:ext>
                  </a:extLst>
                </a:gridCol>
                <a:gridCol w="300698">
                  <a:extLst>
                    <a:ext uri="{9D8B030D-6E8A-4147-A177-3AD203B41FA5}">
                      <a16:colId xmlns:a16="http://schemas.microsoft.com/office/drawing/2014/main" val="125215338"/>
                    </a:ext>
                  </a:extLst>
                </a:gridCol>
                <a:gridCol w="300698">
                  <a:extLst>
                    <a:ext uri="{9D8B030D-6E8A-4147-A177-3AD203B41FA5}">
                      <a16:colId xmlns:a16="http://schemas.microsoft.com/office/drawing/2014/main" val="3301736699"/>
                    </a:ext>
                  </a:extLst>
                </a:gridCol>
                <a:gridCol w="349199">
                  <a:extLst>
                    <a:ext uri="{9D8B030D-6E8A-4147-A177-3AD203B41FA5}">
                      <a16:colId xmlns:a16="http://schemas.microsoft.com/office/drawing/2014/main" val="2934174087"/>
                    </a:ext>
                  </a:extLst>
                </a:gridCol>
                <a:gridCol w="349199">
                  <a:extLst>
                    <a:ext uri="{9D8B030D-6E8A-4147-A177-3AD203B41FA5}">
                      <a16:colId xmlns:a16="http://schemas.microsoft.com/office/drawing/2014/main" val="3716226638"/>
                    </a:ext>
                  </a:extLst>
                </a:gridCol>
                <a:gridCol w="300698">
                  <a:extLst>
                    <a:ext uri="{9D8B030D-6E8A-4147-A177-3AD203B41FA5}">
                      <a16:colId xmlns:a16="http://schemas.microsoft.com/office/drawing/2014/main" val="2319995421"/>
                    </a:ext>
                  </a:extLst>
                </a:gridCol>
                <a:gridCol w="300698">
                  <a:extLst>
                    <a:ext uri="{9D8B030D-6E8A-4147-A177-3AD203B41FA5}">
                      <a16:colId xmlns:a16="http://schemas.microsoft.com/office/drawing/2014/main" val="3258920916"/>
                    </a:ext>
                  </a:extLst>
                </a:gridCol>
                <a:gridCol w="300698">
                  <a:extLst>
                    <a:ext uri="{9D8B030D-6E8A-4147-A177-3AD203B41FA5}">
                      <a16:colId xmlns:a16="http://schemas.microsoft.com/office/drawing/2014/main" val="2212333517"/>
                    </a:ext>
                  </a:extLst>
                </a:gridCol>
                <a:gridCol w="300698">
                  <a:extLst>
                    <a:ext uri="{9D8B030D-6E8A-4147-A177-3AD203B41FA5}">
                      <a16:colId xmlns:a16="http://schemas.microsoft.com/office/drawing/2014/main" val="1938646739"/>
                    </a:ext>
                  </a:extLst>
                </a:gridCol>
                <a:gridCol w="300698">
                  <a:extLst>
                    <a:ext uri="{9D8B030D-6E8A-4147-A177-3AD203B41FA5}">
                      <a16:colId xmlns:a16="http://schemas.microsoft.com/office/drawing/2014/main" val="3239648181"/>
                    </a:ext>
                  </a:extLst>
                </a:gridCol>
                <a:gridCol w="349199">
                  <a:extLst>
                    <a:ext uri="{9D8B030D-6E8A-4147-A177-3AD203B41FA5}">
                      <a16:colId xmlns:a16="http://schemas.microsoft.com/office/drawing/2014/main" val="492412105"/>
                    </a:ext>
                  </a:extLst>
                </a:gridCol>
                <a:gridCol w="517331">
                  <a:extLst>
                    <a:ext uri="{9D8B030D-6E8A-4147-A177-3AD203B41FA5}">
                      <a16:colId xmlns:a16="http://schemas.microsoft.com/office/drawing/2014/main" val="114034382"/>
                    </a:ext>
                  </a:extLst>
                </a:gridCol>
              </a:tblGrid>
              <a:tr h="178399">
                <a:tc>
                  <a:txBody>
                    <a:bodyPr/>
                    <a:lstStyle/>
                    <a:p>
                      <a:pPr algn="l" fontAlgn="b"/>
                      <a:endParaRPr lang="it-IT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09" marR="8109" marT="810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1" i="0" u="none" strike="noStrike" dirty="0" err="1">
                          <a:effectLst/>
                          <a:latin typeface="Arial" panose="020B0604020202020204" pitchFamily="34" charset="0"/>
                        </a:rPr>
                        <a:t>Credits</a:t>
                      </a:r>
                      <a:r>
                        <a:rPr lang="it-IT" sz="1100" b="1" i="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it-IT" sz="1100" b="1" i="0" u="none" strike="noStrike" dirty="0" err="1">
                          <a:effectLst/>
                          <a:latin typeface="Arial" panose="020B0604020202020204" pitchFamily="34" charset="0"/>
                        </a:rPr>
                        <a:t>year</a:t>
                      </a:r>
                      <a:r>
                        <a:rPr lang="it-IT" sz="1100" b="1" i="0" u="none" strike="noStrike" dirty="0">
                          <a:effectLst/>
                          <a:latin typeface="Arial" panose="020B0604020202020204" pitchFamily="34" charset="0"/>
                        </a:rPr>
                        <a:t> 1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0" marR="6600" marT="66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0" marR="6600" marT="66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0" marR="6600" marT="66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0" marR="6600" marT="66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0" marR="6600" marT="66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0" marR="6600" marT="66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1" i="0" u="none" strike="noStrike" dirty="0" err="1">
                          <a:effectLst/>
                          <a:latin typeface="Arial" panose="020B0604020202020204" pitchFamily="34" charset="0"/>
                        </a:rPr>
                        <a:t>Credits</a:t>
                      </a:r>
                      <a:r>
                        <a:rPr lang="it-IT" sz="1100" b="1" i="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it-IT" sz="1100" b="1" i="0" u="none" strike="noStrike" dirty="0" err="1">
                          <a:effectLst/>
                          <a:latin typeface="Arial" panose="020B0604020202020204" pitchFamily="34" charset="0"/>
                        </a:rPr>
                        <a:t>year</a:t>
                      </a:r>
                      <a:r>
                        <a:rPr lang="it-IT" sz="1100" b="1" i="0" u="none" strike="noStrike" dirty="0">
                          <a:effectLst/>
                          <a:latin typeface="Arial" panose="020B0604020202020204" pitchFamily="34" charset="0"/>
                        </a:rPr>
                        <a:t> 2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0" marR="6600" marT="66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0" marR="6600" marT="66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0" marR="6600" marT="66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0" marR="6600" marT="66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0" marR="6600" marT="66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0" marR="6600" marT="66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1" i="0" u="none" strike="noStrike" dirty="0" err="1">
                          <a:effectLst/>
                          <a:latin typeface="Arial" panose="020B0604020202020204" pitchFamily="34" charset="0"/>
                        </a:rPr>
                        <a:t>Credits</a:t>
                      </a:r>
                      <a:r>
                        <a:rPr lang="it-IT" sz="1100" b="1" i="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it-IT" sz="1100" b="1" i="0" u="none" strike="noStrike" dirty="0" err="1">
                          <a:effectLst/>
                          <a:latin typeface="Arial" panose="020B0604020202020204" pitchFamily="34" charset="0"/>
                        </a:rPr>
                        <a:t>year</a:t>
                      </a:r>
                      <a:r>
                        <a:rPr lang="it-IT" sz="1100" b="1" i="0" u="none" strike="noStrike" dirty="0">
                          <a:effectLst/>
                          <a:latin typeface="Arial" panose="020B0604020202020204" pitchFamily="34" charset="0"/>
                        </a:rPr>
                        <a:t> 3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0" marR="6600" marT="66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0" marR="6600" marT="66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0" marR="6600" marT="66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0" marR="6600" marT="66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0" marR="6600" marT="66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0" marR="6600" marT="66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9948454"/>
                  </a:ext>
                </a:extLst>
              </a:tr>
              <a:tr h="178399"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09" marR="8109" marT="810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8109" marR="8109" marT="8109" marB="0" vert="vert27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8109" marR="8109" marT="8109" marB="0" vert="vert27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8109" marR="8109" marT="8109" marB="0" vert="vert27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4210441"/>
                  </a:ext>
                </a:extLst>
              </a:tr>
              <a:tr h="713592"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09" marR="8109" marT="810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bimonth</a:t>
                      </a:r>
                    </a:p>
                  </a:txBody>
                  <a:tcPr marL="8109" marR="8109" marT="8109" marB="0" vert="vert27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 err="1">
                          <a:effectLst/>
                          <a:latin typeface="Arial" panose="020B0604020202020204" pitchFamily="34" charset="0"/>
                        </a:rPr>
                        <a:t>bimonth</a:t>
                      </a:r>
                      <a:endParaRPr lang="it-IT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bimonth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bimonth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bimonth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bimonth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Summary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bimonth</a:t>
                      </a:r>
                    </a:p>
                  </a:txBody>
                  <a:tcPr marL="8109" marR="8109" marT="8109" marB="0" vert="vert27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bimonth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 err="1">
                          <a:effectLst/>
                          <a:latin typeface="Arial" panose="020B0604020202020204" pitchFamily="34" charset="0"/>
                        </a:rPr>
                        <a:t>bimonth</a:t>
                      </a:r>
                      <a:endParaRPr lang="it-IT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bimonth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 err="1">
                          <a:effectLst/>
                          <a:latin typeface="Arial" panose="020B0604020202020204" pitchFamily="34" charset="0"/>
                        </a:rPr>
                        <a:t>bimonth</a:t>
                      </a:r>
                      <a:endParaRPr lang="it-IT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bimonth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Summary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bimonth</a:t>
                      </a:r>
                    </a:p>
                  </a:txBody>
                  <a:tcPr marL="8109" marR="8109" marT="8109" marB="0" vert="vert27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bimonth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bimonth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bimonth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bimonth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bimonth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Summary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8109" marR="8109" marT="8109" marB="0" vert="vert27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610788"/>
                  </a:ext>
                </a:extLst>
              </a:tr>
              <a:tr h="178399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Modules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32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055878"/>
                  </a:ext>
                </a:extLst>
              </a:tr>
              <a:tr h="178399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Seminars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0,8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4,4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5,2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0,2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0,2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4,2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5,6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1,4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4,4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15,2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2422572"/>
                  </a:ext>
                </a:extLst>
              </a:tr>
              <a:tr h="186507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Research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35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45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53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133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7499876"/>
                  </a:ext>
                </a:extLst>
              </a:tr>
              <a:tr h="186507"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09" marR="8109" marT="810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 dirty="0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5,8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9,4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56,2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 dirty="0"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10,2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9,2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11,2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 dirty="0"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62,6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 dirty="0">
                          <a:effectLst/>
                          <a:latin typeface="Arial" panose="020B0604020202020204" pitchFamily="34" charset="0"/>
                        </a:rPr>
                        <a:t>10,4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61,4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i="0" u="none" strike="noStrike" dirty="0">
                          <a:effectLst/>
                          <a:latin typeface="Arial" panose="020B0604020202020204" pitchFamily="34" charset="0"/>
                        </a:rPr>
                        <a:t>180,2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02865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34926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 idx="4294967295"/>
          </p:nvPr>
        </p:nvSpPr>
        <p:spPr>
          <a:xfrm>
            <a:off x="0" y="486220"/>
            <a:ext cx="9144000" cy="72072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4100" noProof="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Device class Identification</a:t>
            </a:r>
          </a:p>
        </p:txBody>
      </p:sp>
      <p:sp>
        <p:nvSpPr>
          <p:cNvPr id="5" name="Segnaposto contenuto 2"/>
          <p:cNvSpPr>
            <a:spLocks noGrp="1"/>
          </p:cNvSpPr>
          <p:nvPr>
            <p:ph idx="4294967295"/>
          </p:nvPr>
        </p:nvSpPr>
        <p:spPr>
          <a:xfrm>
            <a:off x="287337" y="1405153"/>
            <a:ext cx="8569325" cy="1055688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en-US" noProof="0" dirty="0"/>
              <a:t>Is the image coming from a digital camera, a smartphone, a digital scanner, a camcorder or generated by computer graphic?</a:t>
            </a:r>
          </a:p>
        </p:txBody>
      </p:sp>
      <p:pic>
        <p:nvPicPr>
          <p:cNvPr id="15" name="Picture 2" descr="C:\Users\Francesco\Google Drive\Presentazione Vismac\Images\10-Amazingly-Life-Like-Computer-Generated-3D-Portraits-OF-Famous-Characters-18-640x48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3143248"/>
            <a:ext cx="2673339" cy="2005004"/>
          </a:xfrm>
          <a:prstGeom prst="rect">
            <a:avLst/>
          </a:prstGeom>
          <a:noFill/>
        </p:spPr>
      </p:pic>
      <p:pic>
        <p:nvPicPr>
          <p:cNvPr id="16" name="Picture 3" descr="C:\Users\Francesco\Google Drive\Presentazione Vismac\Images\MustekA31.jpg"/>
          <p:cNvPicPr>
            <a:picLocks noChangeAspect="1" noChangeArrowheads="1"/>
          </p:cNvPicPr>
          <p:nvPr/>
        </p:nvPicPr>
        <p:blipFill>
          <a:blip r:embed="rId4" cstate="print">
            <a:lum bright="43000"/>
          </a:blip>
          <a:srcRect/>
          <a:stretch>
            <a:fillRect/>
          </a:stretch>
        </p:blipFill>
        <p:spPr bwMode="auto">
          <a:xfrm>
            <a:off x="5233202" y="2357430"/>
            <a:ext cx="1481938" cy="808909"/>
          </a:xfrm>
          <a:prstGeom prst="rect">
            <a:avLst/>
          </a:prstGeom>
          <a:noFill/>
        </p:spPr>
      </p:pic>
      <p:pic>
        <p:nvPicPr>
          <p:cNvPr id="18" name="Picture 4" descr="C:\Users\Francesco\Google Drive\Presentazione Vismac\Images\mobilephone.jpg"/>
          <p:cNvPicPr>
            <a:picLocks noChangeAspect="1" noChangeArrowheads="1"/>
          </p:cNvPicPr>
          <p:nvPr/>
        </p:nvPicPr>
        <p:blipFill>
          <a:blip r:embed="rId5">
            <a:lum bright="43000"/>
          </a:blip>
          <a:srcRect/>
          <a:stretch>
            <a:fillRect/>
          </a:stretch>
        </p:blipFill>
        <p:spPr bwMode="auto">
          <a:xfrm>
            <a:off x="7143768" y="2928934"/>
            <a:ext cx="1143008" cy="1143008"/>
          </a:xfrm>
          <a:prstGeom prst="rect">
            <a:avLst/>
          </a:prstGeom>
          <a:noFill/>
        </p:spPr>
      </p:pic>
      <p:pic>
        <p:nvPicPr>
          <p:cNvPr id="20" name="Picture 5" descr="C:\Users\Francesco\Google Drive\Presentazione Vismac\Images\nikon_d200.jpg"/>
          <p:cNvPicPr>
            <a:picLocks noChangeAspect="1" noChangeArrowheads="1"/>
          </p:cNvPicPr>
          <p:nvPr/>
        </p:nvPicPr>
        <p:blipFill>
          <a:blip r:embed="rId6" cstate="print">
            <a:lum bright="43000"/>
          </a:blip>
          <a:srcRect/>
          <a:stretch>
            <a:fillRect/>
          </a:stretch>
        </p:blipFill>
        <p:spPr bwMode="auto">
          <a:xfrm>
            <a:off x="6929454" y="4643446"/>
            <a:ext cx="1105146" cy="1000132"/>
          </a:xfrm>
          <a:prstGeom prst="rect">
            <a:avLst/>
          </a:prstGeom>
          <a:noFill/>
        </p:spPr>
      </p:pic>
      <p:pic>
        <p:nvPicPr>
          <p:cNvPr id="21" name="Picture 6" descr="C:\Users\Francesco\Google Drive\Presentazione Vismac\Images\pc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57752" y="5286388"/>
            <a:ext cx="1689077" cy="1126051"/>
          </a:xfrm>
          <a:prstGeom prst="rect">
            <a:avLst/>
          </a:prstGeom>
          <a:noFill/>
        </p:spPr>
      </p:pic>
      <p:cxnSp>
        <p:nvCxnSpPr>
          <p:cNvPr id="22" name="Straight Arrow Connector 11"/>
          <p:cNvCxnSpPr/>
          <p:nvPr/>
        </p:nvCxnSpPr>
        <p:spPr>
          <a:xfrm flipV="1">
            <a:off x="3857620" y="2928934"/>
            <a:ext cx="1357322" cy="928694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12"/>
          <p:cNvCxnSpPr/>
          <p:nvPr/>
        </p:nvCxnSpPr>
        <p:spPr>
          <a:xfrm flipV="1">
            <a:off x="3857620" y="3571876"/>
            <a:ext cx="3000396" cy="428628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3"/>
          <p:cNvSpPr txBox="1"/>
          <p:nvPr/>
        </p:nvSpPr>
        <p:spPr>
          <a:xfrm>
            <a:off x="3173723" y="4500570"/>
            <a:ext cx="1847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600" dirty="0">
                <a:latin typeface="Signika" pitchFamily="50" charset="0"/>
              </a:rPr>
              <a:t>?</a:t>
            </a:r>
            <a:endParaRPr lang="it-IT" dirty="0">
              <a:latin typeface="Signika" pitchFamily="50" charset="0"/>
            </a:endParaRPr>
          </a:p>
        </p:txBody>
      </p:sp>
      <p:cxnSp>
        <p:nvCxnSpPr>
          <p:cNvPr id="25" name="Straight Arrow Connector 16"/>
          <p:cNvCxnSpPr/>
          <p:nvPr/>
        </p:nvCxnSpPr>
        <p:spPr>
          <a:xfrm>
            <a:off x="3857620" y="4143380"/>
            <a:ext cx="2714644" cy="714380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18"/>
          <p:cNvCxnSpPr/>
          <p:nvPr/>
        </p:nvCxnSpPr>
        <p:spPr>
          <a:xfrm>
            <a:off x="3857620" y="4286256"/>
            <a:ext cx="1214446" cy="114300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9"/>
          <p:cNvSpPr/>
          <p:nvPr/>
        </p:nvSpPr>
        <p:spPr>
          <a:xfrm>
            <a:off x="-5043" y="-12166"/>
            <a:ext cx="5623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ignika" pitchFamily="50" charset="0"/>
              </a:rPr>
              <a:t>Introduction to Digital Image Forensics</a:t>
            </a:r>
          </a:p>
        </p:txBody>
      </p:sp>
    </p:spTree>
    <p:extLst>
      <p:ext uri="{BB962C8B-B14F-4D97-AF65-F5344CB8AC3E}">
        <p14:creationId xmlns:p14="http://schemas.microsoft.com/office/powerpoint/2010/main" val="2108409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0" y="476672"/>
            <a:ext cx="9144000" cy="714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Model identification</a:t>
            </a:r>
          </a:p>
        </p:txBody>
      </p:sp>
      <p:sp>
        <p:nvSpPr>
          <p:cNvPr id="5" name="Segnaposto contenuto 2"/>
          <p:cNvSpPr>
            <a:spLocks noGrp="1"/>
          </p:cNvSpPr>
          <p:nvPr>
            <p:ph idx="4294967295"/>
          </p:nvPr>
        </p:nvSpPr>
        <p:spPr>
          <a:xfrm>
            <a:off x="781050" y="1262504"/>
            <a:ext cx="8362950" cy="484187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-360000">
              <a:spcBef>
                <a:spcPts val="1800"/>
              </a:spcBef>
            </a:pPr>
            <a:r>
              <a:rPr lang="en-US" b="1" noProof="0" dirty="0"/>
              <a:t>Which iPhone took the photos below?</a:t>
            </a:r>
          </a:p>
        </p:txBody>
      </p:sp>
      <p:pic>
        <p:nvPicPr>
          <p:cNvPr id="6" name="Picture 2" descr="C:\Users\Francesco\Desktop\Biofor 15 - Slides\iphonecomparition.png"/>
          <p:cNvPicPr>
            <a:picLocks noChangeAspect="1" noChangeArrowheads="1"/>
          </p:cNvPicPr>
          <p:nvPr/>
        </p:nvPicPr>
        <p:blipFill>
          <a:blip r:embed="rId3"/>
          <a:srcRect b="17190"/>
          <a:stretch>
            <a:fillRect/>
          </a:stretch>
        </p:blipFill>
        <p:spPr bwMode="auto">
          <a:xfrm>
            <a:off x="1285852" y="2000240"/>
            <a:ext cx="6709724" cy="4000528"/>
          </a:xfrm>
          <a:prstGeom prst="rect">
            <a:avLst/>
          </a:prstGeom>
          <a:noFill/>
        </p:spPr>
      </p:pic>
      <p:sp>
        <p:nvSpPr>
          <p:cNvPr id="8" name="Segnaposto contenuto 5"/>
          <p:cNvSpPr txBox="1">
            <a:spLocks/>
          </p:cNvSpPr>
          <p:nvPr/>
        </p:nvSpPr>
        <p:spPr>
          <a:xfrm>
            <a:off x="0" y="6000768"/>
            <a:ext cx="9144000" cy="5000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it-IT" sz="1400" dirty="0"/>
              <a:t>http://snapsnapsnap.photos/how-does-the-iphone-6-camera-compare-to-previous-iphone-cameras/</a:t>
            </a:r>
            <a:endParaRPr lang="en-US" sz="1400" dirty="0"/>
          </a:p>
        </p:txBody>
      </p:sp>
      <p:sp>
        <p:nvSpPr>
          <p:cNvPr id="7" name="Rectangle 9"/>
          <p:cNvSpPr/>
          <p:nvPr/>
        </p:nvSpPr>
        <p:spPr>
          <a:xfrm>
            <a:off x="-5043" y="-12166"/>
            <a:ext cx="5623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ignika" pitchFamily="50" charset="0"/>
              </a:rPr>
              <a:t>Introduction to Digital Image Forensics</a:t>
            </a:r>
          </a:p>
        </p:txBody>
      </p:sp>
    </p:spTree>
    <p:extLst>
      <p:ext uri="{BB962C8B-B14F-4D97-AF65-F5344CB8AC3E}">
        <p14:creationId xmlns:p14="http://schemas.microsoft.com/office/powerpoint/2010/main" val="28503754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Francesco\Desktop\Biofor 15 - Slides\iphonecomparition.png"/>
          <p:cNvPicPr>
            <a:picLocks noChangeAspect="1" noChangeArrowheads="1"/>
          </p:cNvPicPr>
          <p:nvPr/>
        </p:nvPicPr>
        <p:blipFill>
          <a:blip r:embed="rId3"/>
          <a:srcRect b="17190"/>
          <a:stretch>
            <a:fillRect/>
          </a:stretch>
        </p:blipFill>
        <p:spPr bwMode="auto">
          <a:xfrm>
            <a:off x="1285852" y="2000240"/>
            <a:ext cx="6709724" cy="4000528"/>
          </a:xfrm>
          <a:prstGeom prst="rect">
            <a:avLst/>
          </a:prstGeom>
          <a:noFill/>
        </p:spPr>
      </p:pic>
      <p:pic>
        <p:nvPicPr>
          <p:cNvPr id="7" name="Picture 2" descr="C:\Users\Francesco\Desktop\Biofor 15 - Slides\iphonecomparition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5852" y="1637620"/>
            <a:ext cx="6709724" cy="385778"/>
          </a:xfrm>
          <a:prstGeom prst="rect">
            <a:avLst/>
          </a:prstGeom>
          <a:noFill/>
        </p:spPr>
      </p:pic>
      <p:sp>
        <p:nvSpPr>
          <p:cNvPr id="8" name="Segnaposto contenuto 5"/>
          <p:cNvSpPr txBox="1">
            <a:spLocks/>
          </p:cNvSpPr>
          <p:nvPr/>
        </p:nvSpPr>
        <p:spPr>
          <a:xfrm>
            <a:off x="0" y="6000768"/>
            <a:ext cx="9144000" cy="5000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it-IT" sz="1400" dirty="0"/>
              <a:t>http://snapsnapsnap.photos/how-does-the-iphone-6-camera-compare-to-previous-iphone-cameras/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1428728" y="2214554"/>
            <a:ext cx="549894" cy="3014158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</a:rPr>
              <a:t>iphone 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71750" y="2214554"/>
            <a:ext cx="549894" cy="3379387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</a:rPr>
              <a:t>iphone 3G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29006" y="2214554"/>
            <a:ext cx="549894" cy="3744615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</a:rPr>
              <a:t>iphone 3Gs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38583" y="2214554"/>
            <a:ext cx="549894" cy="3014158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</a:rPr>
              <a:t>iphone 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72080" y="2214554"/>
            <a:ext cx="549894" cy="3379387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</a:rPr>
              <a:t>iphone 4s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24573" y="2214554"/>
            <a:ext cx="549894" cy="3014158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</a:rPr>
              <a:t>iphone 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62779" y="2214554"/>
            <a:ext cx="549894" cy="3379387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</a:rPr>
              <a:t>iphone 5s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00985" y="2214554"/>
            <a:ext cx="549894" cy="3014158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</a:rPr>
              <a:t>iphone 6</a:t>
            </a:r>
          </a:p>
        </p:txBody>
      </p:sp>
      <p:sp>
        <p:nvSpPr>
          <p:cNvPr id="17" name="Titolo 1"/>
          <p:cNvSpPr txBox="1">
            <a:spLocks/>
          </p:cNvSpPr>
          <p:nvPr/>
        </p:nvSpPr>
        <p:spPr>
          <a:xfrm>
            <a:off x="0" y="502251"/>
            <a:ext cx="9144000" cy="714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Model identification</a:t>
            </a:r>
          </a:p>
        </p:txBody>
      </p:sp>
      <p:sp>
        <p:nvSpPr>
          <p:cNvPr id="19" name="Rectangle 9"/>
          <p:cNvSpPr/>
          <p:nvPr/>
        </p:nvSpPr>
        <p:spPr>
          <a:xfrm>
            <a:off x="-5043" y="-12166"/>
            <a:ext cx="5623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ignika" pitchFamily="50" charset="0"/>
              </a:rPr>
              <a:t>Introduction to Digital Image Forensics</a:t>
            </a:r>
          </a:p>
        </p:txBody>
      </p:sp>
      <p:sp>
        <p:nvSpPr>
          <p:cNvPr id="20" name="Segnaposto contenuto 2"/>
          <p:cNvSpPr txBox="1">
            <a:spLocks/>
          </p:cNvSpPr>
          <p:nvPr/>
        </p:nvSpPr>
        <p:spPr>
          <a:xfrm>
            <a:off x="781050" y="1124744"/>
            <a:ext cx="8362950" cy="48418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60000">
              <a:spcBef>
                <a:spcPts val="1800"/>
              </a:spcBef>
            </a:pPr>
            <a:r>
              <a:rPr lang="en-US" b="1"/>
              <a:t>Which iPhone took the photos below?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2446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 	</a:t>
            </a:r>
          </a:p>
        </p:txBody>
      </p:sp>
      <p:sp>
        <p:nvSpPr>
          <p:cNvPr id="23" name="Segnaposto contenuto 2"/>
          <p:cNvSpPr>
            <a:spLocks noGrp="1"/>
          </p:cNvSpPr>
          <p:nvPr>
            <p:ph type="subTitle" idx="4294967295"/>
          </p:nvPr>
        </p:nvSpPr>
        <p:spPr>
          <a:xfrm>
            <a:off x="0" y="1244600"/>
            <a:ext cx="9144000" cy="1752600"/>
          </a:xfrm>
          <a:prstGeom prst="rect">
            <a:avLst/>
          </a:prstGeom>
        </p:spPr>
        <p:txBody>
          <a:bodyPr>
            <a:normAutofit/>
          </a:bodyPr>
          <a:lstStyle/>
          <a:p>
            <a:pPr indent="-360000">
              <a:lnSpc>
                <a:spcPct val="80000"/>
              </a:lnSpc>
              <a:spcBef>
                <a:spcPts val="0"/>
              </a:spcBef>
            </a:pPr>
            <a:r>
              <a:rPr lang="en-US" sz="2800" b="1" dirty="0">
                <a:solidFill>
                  <a:schemeClr val="tx1"/>
                </a:solidFill>
              </a:rPr>
              <a:t>Which is the specific camera that has taken this photo?</a:t>
            </a:r>
          </a:p>
        </p:txBody>
      </p:sp>
      <p:pic>
        <p:nvPicPr>
          <p:cNvPr id="2051" name="Picture 3" descr="C:\Users\Francesco\Google Drive\Presentazione Vismac\Images\11-golden-gate-brid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2218684"/>
            <a:ext cx="2908816" cy="1930396"/>
          </a:xfrm>
          <a:prstGeom prst="rect">
            <a:avLst/>
          </a:prstGeom>
          <a:noFill/>
        </p:spPr>
      </p:pic>
      <p:sp>
        <p:nvSpPr>
          <p:cNvPr id="28" name="Titolo 1"/>
          <p:cNvSpPr txBox="1">
            <a:spLocks/>
          </p:cNvSpPr>
          <p:nvPr/>
        </p:nvSpPr>
        <p:spPr>
          <a:xfrm>
            <a:off x="0" y="476672"/>
            <a:ext cx="9144000" cy="7200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it-IT" sz="4400" dirty="0">
                <a:solidFill>
                  <a:srgbClr val="0F6FC6">
                    <a:lumMod val="60000"/>
                    <a:lumOff val="40000"/>
                  </a:srgbClr>
                </a:solidFill>
              </a:rPr>
              <a:t>Image Source </a:t>
            </a:r>
            <a:r>
              <a:rPr lang="it-IT" sz="4400" dirty="0" err="1">
                <a:solidFill>
                  <a:srgbClr val="0F6FC6">
                    <a:lumMod val="60000"/>
                    <a:lumOff val="40000"/>
                  </a:srgbClr>
                </a:solidFill>
              </a:rPr>
              <a:t>Identification</a:t>
            </a:r>
            <a:endParaRPr lang="it-IT" sz="4400" dirty="0">
              <a:solidFill>
                <a:srgbClr val="0F6FC6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9" name="TextBox 14"/>
          <p:cNvSpPr txBox="1"/>
          <p:nvPr/>
        </p:nvSpPr>
        <p:spPr>
          <a:xfrm>
            <a:off x="1691680" y="6228020"/>
            <a:ext cx="1783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prstClr val="black"/>
                </a:solidFill>
              </a:rPr>
              <a:t>Samsung A5</a:t>
            </a:r>
          </a:p>
        </p:txBody>
      </p:sp>
      <p:sp>
        <p:nvSpPr>
          <p:cNvPr id="30" name="TextBox 16"/>
          <p:cNvSpPr txBox="1"/>
          <p:nvPr/>
        </p:nvSpPr>
        <p:spPr>
          <a:xfrm>
            <a:off x="5731977" y="6228020"/>
            <a:ext cx="1864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prstClr val="black"/>
                </a:solidFill>
              </a:rPr>
              <a:t>iPhone</a:t>
            </a:r>
            <a:r>
              <a:rPr lang="it-IT" b="1" dirty="0">
                <a:solidFill>
                  <a:prstClr val="black"/>
                </a:solidFill>
              </a:rPr>
              <a:t> 6</a:t>
            </a:r>
          </a:p>
        </p:txBody>
      </p:sp>
      <p:pic>
        <p:nvPicPr>
          <p:cNvPr id="31" name="Picture 2" descr="http://www.mytrendyphone.it/images/design/design/com/brands/apple/iphone-6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400965"/>
            <a:ext cx="595539" cy="1191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ttp://www.mytrendyphone.it/images/design/design/com/brands/apple/iphone-6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568" y="4553365"/>
            <a:ext cx="595539" cy="1191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http://focustech.it/wp-content/uploads/2016/10/Huawei-Smartphone-P9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72"/>
          <a:stretch/>
        </p:blipFill>
        <p:spPr bwMode="auto">
          <a:xfrm>
            <a:off x="4121371" y="4400965"/>
            <a:ext cx="506458" cy="124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http://focustech.it/wp-content/uploads/2016/10/Huawei-Smartphone-P9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72"/>
          <a:stretch/>
        </p:blipFill>
        <p:spPr bwMode="auto">
          <a:xfrm>
            <a:off x="4273771" y="4553365"/>
            <a:ext cx="506458" cy="124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http://focustech.it/wp-content/uploads/2016/10/Huawei-Smartphone-P9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72"/>
          <a:stretch/>
        </p:blipFill>
        <p:spPr bwMode="auto">
          <a:xfrm>
            <a:off x="4426171" y="4705765"/>
            <a:ext cx="506458" cy="124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http://focustech.it/wp-content/uploads/2016/10/Huawei-Smartphone-P9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72"/>
          <a:stretch/>
        </p:blipFill>
        <p:spPr bwMode="auto">
          <a:xfrm>
            <a:off x="4578571" y="4858165"/>
            <a:ext cx="506458" cy="124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16"/>
          <p:cNvSpPr txBox="1"/>
          <p:nvPr/>
        </p:nvSpPr>
        <p:spPr>
          <a:xfrm>
            <a:off x="3641226" y="6228020"/>
            <a:ext cx="1864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prstClr val="black"/>
                </a:solidFill>
              </a:rPr>
              <a:t>Huawei</a:t>
            </a:r>
            <a:r>
              <a:rPr lang="it-IT" b="1" dirty="0">
                <a:solidFill>
                  <a:prstClr val="black"/>
                </a:solidFill>
              </a:rPr>
              <a:t> P9 lite</a:t>
            </a:r>
          </a:p>
        </p:txBody>
      </p:sp>
      <p:pic>
        <p:nvPicPr>
          <p:cNvPr id="47" name="Picture 4" descr="https://images-eu.ssl-images-amazon.com/images/I/41OjfGeAmkL._AA300_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849" y="4396067"/>
            <a:ext cx="1195976" cy="11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https://images-eu.ssl-images-amazon.com/images/I/41OjfGeAmkL._AA300_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249" y="4548467"/>
            <a:ext cx="1195976" cy="11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https://images-eu.ssl-images-amazon.com/images/I/41OjfGeAmkL._AA300_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649" y="4700867"/>
            <a:ext cx="1195976" cy="11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https://images-eu.ssl-images-amazon.com/images/I/41OjfGeAmkL._AA300_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049" y="4853267"/>
            <a:ext cx="1195976" cy="11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http://www.mytrendyphone.it/images/design/design/com/brands/apple/iphone-6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968" y="4705765"/>
            <a:ext cx="595539" cy="1191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http://www.mytrendyphone.it/images/design/design/com/brands/apple/iphone-6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368" y="4858165"/>
            <a:ext cx="595539" cy="1191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9"/>
          <p:cNvSpPr/>
          <p:nvPr/>
        </p:nvSpPr>
        <p:spPr>
          <a:xfrm>
            <a:off x="-5043" y="-12166"/>
            <a:ext cx="5623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ignika" pitchFamily="50" charset="0"/>
              </a:rPr>
              <a:t>Introduction to Digital Image Forensics</a:t>
            </a:r>
          </a:p>
        </p:txBody>
      </p:sp>
    </p:spTree>
    <p:extLst>
      <p:ext uri="{BB962C8B-B14F-4D97-AF65-F5344CB8AC3E}">
        <p14:creationId xmlns:p14="http://schemas.microsoft.com/office/powerpoint/2010/main" val="17714101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 	</a:t>
            </a:r>
          </a:p>
        </p:txBody>
      </p:sp>
      <p:sp>
        <p:nvSpPr>
          <p:cNvPr id="24" name="Segnaposto contenuto 2"/>
          <p:cNvSpPr>
            <a:spLocks noGrp="1"/>
          </p:cNvSpPr>
          <p:nvPr>
            <p:ph type="subTitle" idx="4294967295"/>
          </p:nvPr>
        </p:nvSpPr>
        <p:spPr>
          <a:xfrm>
            <a:off x="0" y="1244352"/>
            <a:ext cx="9143999" cy="1752600"/>
          </a:xfrm>
          <a:prstGeom prst="rect">
            <a:avLst/>
          </a:prstGeom>
        </p:spPr>
        <p:txBody>
          <a:bodyPr>
            <a:normAutofit/>
          </a:bodyPr>
          <a:lstStyle/>
          <a:p>
            <a:pPr indent="-360000">
              <a:lnSpc>
                <a:spcPct val="80000"/>
              </a:lnSpc>
              <a:spcBef>
                <a:spcPts val="0"/>
              </a:spcBef>
            </a:pPr>
            <a:r>
              <a:rPr lang="en-US" b="1" dirty="0">
                <a:solidFill>
                  <a:schemeClr val="tx1"/>
                </a:solidFill>
              </a:rPr>
              <a:t>Which is the specific camera that has taken this photo?</a:t>
            </a:r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0" y="476672"/>
            <a:ext cx="9144000" cy="7200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it-IT" sz="4400" dirty="0">
                <a:solidFill>
                  <a:srgbClr val="0F6FC6">
                    <a:lumMod val="60000"/>
                    <a:lumOff val="40000"/>
                  </a:srgbClr>
                </a:solidFill>
              </a:rPr>
              <a:t>Image Source </a:t>
            </a:r>
            <a:r>
              <a:rPr lang="it-IT" sz="4400" dirty="0" err="1">
                <a:solidFill>
                  <a:srgbClr val="0F6FC6">
                    <a:lumMod val="60000"/>
                    <a:lumOff val="40000"/>
                  </a:srgbClr>
                </a:solidFill>
              </a:rPr>
              <a:t>Identification</a:t>
            </a:r>
            <a:endParaRPr lang="it-IT" sz="4400" dirty="0">
              <a:solidFill>
                <a:srgbClr val="0F6FC6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2051" name="Picture 3" descr="C:\Users\Francesco\Google Drive\Presentazione Vismac\Images\11-golden-gate-brid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2141546"/>
            <a:ext cx="2908816" cy="1930396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1691680" y="6228020"/>
            <a:ext cx="1783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prstClr val="black"/>
                </a:solidFill>
              </a:rPr>
              <a:t>Samsung A5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31977" y="6228020"/>
            <a:ext cx="1864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prstClr val="black"/>
                </a:solidFill>
              </a:rPr>
              <a:t>iPhone</a:t>
            </a:r>
            <a:r>
              <a:rPr lang="it-IT" b="1" dirty="0">
                <a:solidFill>
                  <a:prstClr val="black"/>
                </a:solidFill>
              </a:rPr>
              <a:t> 6</a:t>
            </a:r>
          </a:p>
        </p:txBody>
      </p:sp>
      <p:pic>
        <p:nvPicPr>
          <p:cNvPr id="178178" name="Picture 2" descr="http://www.mytrendyphone.it/images/design/design/com/brands/apple/iphone-6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400965"/>
            <a:ext cx="595539" cy="1191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://www.mytrendyphone.it/images/design/design/com/brands/apple/iphone-6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568" y="4553365"/>
            <a:ext cx="595539" cy="1191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://www.mytrendyphone.it/images/design/design/com/brands/apple/iphone-6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368" y="4858165"/>
            <a:ext cx="595539" cy="1191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182" name="Picture 6" descr="http://focustech.it/wp-content/uploads/2016/10/Huawei-Smartphone-P9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72"/>
          <a:stretch/>
        </p:blipFill>
        <p:spPr bwMode="auto">
          <a:xfrm>
            <a:off x="4121371" y="4400965"/>
            <a:ext cx="506458" cy="124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http://focustech.it/wp-content/uploads/2016/10/Huawei-Smartphone-P9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72"/>
          <a:stretch/>
        </p:blipFill>
        <p:spPr bwMode="auto">
          <a:xfrm>
            <a:off x="4273771" y="4553365"/>
            <a:ext cx="506458" cy="124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http://focustech.it/wp-content/uploads/2016/10/Huawei-Smartphone-P9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72"/>
          <a:stretch/>
        </p:blipFill>
        <p:spPr bwMode="auto">
          <a:xfrm>
            <a:off x="4426171" y="4705765"/>
            <a:ext cx="506458" cy="124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http://focustech.it/wp-content/uploads/2016/10/Huawei-Smartphone-P9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72"/>
          <a:stretch/>
        </p:blipFill>
        <p:spPr bwMode="auto">
          <a:xfrm>
            <a:off x="4578571" y="4858165"/>
            <a:ext cx="506458" cy="124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16"/>
          <p:cNvSpPr txBox="1"/>
          <p:nvPr/>
        </p:nvSpPr>
        <p:spPr>
          <a:xfrm>
            <a:off x="3641226" y="6228020"/>
            <a:ext cx="1864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prstClr val="black"/>
                </a:solidFill>
              </a:rPr>
              <a:t>Huawei</a:t>
            </a:r>
            <a:r>
              <a:rPr lang="it-IT" b="1" dirty="0">
                <a:solidFill>
                  <a:prstClr val="black"/>
                </a:solidFill>
              </a:rPr>
              <a:t> P9 lite</a:t>
            </a:r>
          </a:p>
        </p:txBody>
      </p:sp>
      <p:cxnSp>
        <p:nvCxnSpPr>
          <p:cNvPr id="23" name="Straight Arrow Connector 25"/>
          <p:cNvCxnSpPr>
            <a:stCxn id="2051" idx="2"/>
          </p:cNvCxnSpPr>
          <p:nvPr/>
        </p:nvCxnSpPr>
        <p:spPr>
          <a:xfrm>
            <a:off x="4454772" y="4071942"/>
            <a:ext cx="2046624" cy="113279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3" descr="C:\Users\Francesco\Google Drive\Presentazione Vismac\Images\11-golden-gate-brid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2218684"/>
            <a:ext cx="2908816" cy="1930396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79204" name="Picture 4" descr="https://images-eu.ssl-images-amazon.com/images/I/41OjfGeAmkL._AA300_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849" y="4396067"/>
            <a:ext cx="1195976" cy="11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https://images-eu.ssl-images-amazon.com/images/I/41OjfGeAmkL._AA300_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249" y="4548467"/>
            <a:ext cx="1195976" cy="11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https://images-eu.ssl-images-amazon.com/images/I/41OjfGeAmkL._AA300_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649" y="4700867"/>
            <a:ext cx="1195976" cy="11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https://images-eu.ssl-images-amazon.com/images/I/41OjfGeAmkL._AA300_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049" y="4853267"/>
            <a:ext cx="1195976" cy="11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://www.mytrendyphone.it/images/design/design/com/brands/apple/iphone-6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968" y="4705765"/>
            <a:ext cx="595539" cy="1191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9"/>
          <p:cNvSpPr/>
          <p:nvPr/>
        </p:nvSpPr>
        <p:spPr>
          <a:xfrm>
            <a:off x="-5043" y="-12166"/>
            <a:ext cx="5623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ignika" pitchFamily="50" charset="0"/>
              </a:rPr>
              <a:t>Introduction to Digital Image Forensics</a:t>
            </a:r>
          </a:p>
        </p:txBody>
      </p:sp>
    </p:spTree>
    <p:extLst>
      <p:ext uri="{BB962C8B-B14F-4D97-AF65-F5344CB8AC3E}">
        <p14:creationId xmlns:p14="http://schemas.microsoft.com/office/powerpoint/2010/main" val="31866545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/>
          <p:cNvSpPr>
            <a:spLocks noGrp="1"/>
          </p:cNvSpPr>
          <p:nvPr>
            <p:ph type="title" idx="4294967295"/>
          </p:nvPr>
        </p:nvSpPr>
        <p:spPr>
          <a:xfrm>
            <a:off x="590872" y="51551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noProof="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Outline</a:t>
            </a:r>
          </a:p>
        </p:txBody>
      </p:sp>
      <p:sp>
        <p:nvSpPr>
          <p:cNvPr id="11" name="Segnaposto contenuto 2"/>
          <p:cNvSpPr>
            <a:spLocks noGrp="1"/>
          </p:cNvSpPr>
          <p:nvPr>
            <p:ph idx="4294967295"/>
          </p:nvPr>
        </p:nvSpPr>
        <p:spPr>
          <a:xfrm>
            <a:off x="590872" y="1883940"/>
            <a:ext cx="8229600" cy="4497388"/>
          </a:xfrm>
          <a:prstGeom prst="rect">
            <a:avLst/>
          </a:prstGeom>
        </p:spPr>
        <p:txBody>
          <a:bodyPr/>
          <a:lstStyle/>
          <a:p>
            <a:r>
              <a:rPr lang="en-US" noProof="0" dirty="0">
                <a:solidFill>
                  <a:schemeClr val="bg1">
                    <a:lumMod val="75000"/>
                  </a:schemeClr>
                </a:solidFill>
              </a:rPr>
              <a:t>Introduction to Digital Image Forensics</a:t>
            </a:r>
          </a:p>
          <a:p>
            <a:r>
              <a:rPr lang="en-US" noProof="0" dirty="0"/>
              <a:t>Motivation and scenarios</a:t>
            </a:r>
          </a:p>
          <a:p>
            <a:r>
              <a:rPr lang="en-US" noProof="0" dirty="0">
                <a:solidFill>
                  <a:schemeClr val="bg1">
                    <a:lumMod val="75000"/>
                  </a:schemeClr>
                </a:solidFill>
              </a:rPr>
              <a:t>What is the “device fingerprint”?</a:t>
            </a:r>
          </a:p>
          <a:p>
            <a:r>
              <a:rPr lang="en-US" noProof="0" dirty="0">
                <a:solidFill>
                  <a:schemeClr val="bg1">
                    <a:lumMod val="75000"/>
                  </a:schemeClr>
                </a:solidFill>
              </a:rPr>
              <a:t>Camera Identification 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Model Identification </a:t>
            </a:r>
            <a:endParaRPr lang="en-US" noProof="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noProof="0" dirty="0"/>
          </a:p>
          <a:p>
            <a:endParaRPr lang="en-US" noProof="0" dirty="0"/>
          </a:p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526940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0" y="642918"/>
            <a:ext cx="9144000" cy="720000"/>
          </a:xfrm>
        </p:spPr>
        <p:txBody>
          <a:bodyPr>
            <a:noAutofit/>
          </a:bodyPr>
          <a:lstStyle/>
          <a:p>
            <a:r>
              <a:rPr lang="en-US" noProof="0" dirty="0"/>
              <a:t>Source Identification : </a:t>
            </a:r>
            <a:br>
              <a:rPr lang="en-US" noProof="0" dirty="0"/>
            </a:br>
            <a:r>
              <a:rPr lang="en-US" noProof="0" dirty="0"/>
              <a:t>application scenarios</a:t>
            </a:r>
          </a:p>
        </p:txBody>
      </p:sp>
      <p:sp>
        <p:nvSpPr>
          <p:cNvPr id="5" name="Segnaposto contenuto 2"/>
          <p:cNvSpPr>
            <a:spLocks noGrp="1"/>
          </p:cNvSpPr>
          <p:nvPr>
            <p:ph idx="1"/>
          </p:nvPr>
        </p:nvSpPr>
        <p:spPr>
          <a:xfrm>
            <a:off x="457200" y="2165646"/>
            <a:ext cx="8229600" cy="4263750"/>
          </a:xfrm>
        </p:spPr>
        <p:txBody>
          <a:bodyPr/>
          <a:lstStyle/>
          <a:p>
            <a:r>
              <a:rPr lang="en-US" noProof="0" dirty="0"/>
              <a:t>Camera ballistic : tracing  the acquisition device  finding the owner  of the «guilty» device</a:t>
            </a:r>
          </a:p>
          <a:p>
            <a:pPr lvl="1"/>
            <a:r>
              <a:rPr lang="en-US" noProof="0" dirty="0"/>
              <a:t>Child pornography image (or video)</a:t>
            </a:r>
          </a:p>
          <a:p>
            <a:pPr lvl="1"/>
            <a:r>
              <a:rPr lang="en-US" noProof="0" dirty="0"/>
              <a:t>Bullying </a:t>
            </a:r>
          </a:p>
          <a:p>
            <a:pPr lvl="1"/>
            <a:r>
              <a:rPr lang="en-US" noProof="0" dirty="0"/>
              <a:t>Finding or recognize a stolen device</a:t>
            </a:r>
          </a:p>
          <a:p>
            <a:pPr lvl="1"/>
            <a:r>
              <a:rPr lang="en-US" noProof="0" dirty="0"/>
              <a:t>Linking social network account</a:t>
            </a:r>
          </a:p>
          <a:p>
            <a:pPr lvl="1"/>
            <a:r>
              <a:rPr lang="en-US" noProof="0" dirty="0"/>
              <a:t>Validating an evidence image</a:t>
            </a:r>
          </a:p>
          <a:p>
            <a:pPr lvl="1"/>
            <a:endParaRPr lang="en-US" noProof="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437112"/>
            <a:ext cx="2195735" cy="1630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9"/>
          <p:cNvSpPr/>
          <p:nvPr/>
        </p:nvSpPr>
        <p:spPr>
          <a:xfrm>
            <a:off x="-5043" y="-12166"/>
            <a:ext cx="3531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ignika" pitchFamily="50" charset="0"/>
              </a:rPr>
              <a:t>Motivation and scenarios</a:t>
            </a:r>
          </a:p>
        </p:txBody>
      </p:sp>
    </p:spTree>
    <p:extLst>
      <p:ext uri="{BB962C8B-B14F-4D97-AF65-F5344CB8AC3E}">
        <p14:creationId xmlns:p14="http://schemas.microsoft.com/office/powerpoint/2010/main" val="38505854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57232"/>
            <a:ext cx="9144000" cy="785810"/>
          </a:xfrm>
        </p:spPr>
        <p:txBody>
          <a:bodyPr/>
          <a:lstStyle/>
          <a:p>
            <a:r>
              <a:rPr lang="en-US" noProof="0" dirty="0"/>
              <a:t>Application scenarios: a real case </a:t>
            </a:r>
            <a:r>
              <a:rPr lang="en-US" noProof="0" dirty="0">
                <a:solidFill>
                  <a:srgbClr val="FF0000"/>
                </a:solidFill>
              </a:rPr>
              <a:t>(fail)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161125"/>
            <a:ext cx="8229600" cy="339709"/>
          </a:xfrm>
        </p:spPr>
        <p:txBody>
          <a:bodyPr/>
          <a:lstStyle/>
          <a:p>
            <a:pPr>
              <a:buNone/>
            </a:pPr>
            <a:r>
              <a:rPr lang="en-US" sz="1800" noProof="0" dirty="0"/>
              <a:t>http://euro.ecom.cmu.edu/program/law/08-732/Evidence/USvFrabizio.pdf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71472" y="1785926"/>
            <a:ext cx="7858180" cy="571504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</a:t>
            </a:r>
            <a:r>
              <a:rPr kumimoji="0" lang="it-IT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the </a:t>
            </a:r>
            <a:r>
              <a:rPr lang="it-IT" sz="2400" dirty="0"/>
              <a:t>child pornography</a:t>
            </a:r>
            <a:r>
              <a:rPr kumimoji="0" lang="it-IT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image real or computer-generated?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95262" y="2571744"/>
            <a:ext cx="8263018" cy="154706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1600" dirty="0">
                <a:latin typeface="Courier New" pitchFamily="49" charset="0"/>
                <a:cs typeface="Courier New" pitchFamily="49" charset="0"/>
              </a:rPr>
              <a:t>U. S. v. Rudy Frabizio, U.S. District Court, Boston, MA, 2008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3074" name="Picture 2" descr="C:\Users\Francesco\Google Drive\Presentazione Vismac\Images\Frabizi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3143248"/>
            <a:ext cx="8376990" cy="2928958"/>
          </a:xfrm>
          <a:prstGeom prst="rect">
            <a:avLst/>
          </a:prstGeom>
          <a:noFill/>
        </p:spPr>
      </p:pic>
      <p:sp>
        <p:nvSpPr>
          <p:cNvPr id="8" name="Rectangle 9"/>
          <p:cNvSpPr/>
          <p:nvPr/>
        </p:nvSpPr>
        <p:spPr>
          <a:xfrm>
            <a:off x="-5043" y="-12166"/>
            <a:ext cx="3531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ignika" pitchFamily="50" charset="0"/>
              </a:rPr>
              <a:t>Motivation and scenarios</a:t>
            </a:r>
          </a:p>
        </p:txBody>
      </p:sp>
    </p:spTree>
    <p:extLst>
      <p:ext uri="{BB962C8B-B14F-4D97-AF65-F5344CB8AC3E}">
        <p14:creationId xmlns:p14="http://schemas.microsoft.com/office/powerpoint/2010/main" val="7586844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857240"/>
            <a:ext cx="8229600" cy="1143000"/>
          </a:xfrm>
        </p:spPr>
        <p:txBody>
          <a:bodyPr/>
          <a:lstStyle/>
          <a:p>
            <a:r>
              <a:rPr lang="en-US" noProof="0" dirty="0"/>
              <a:t>Application scenarios: a real case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76" y="1643050"/>
            <a:ext cx="8715404" cy="642942"/>
          </a:xfrm>
        </p:spPr>
        <p:txBody>
          <a:bodyPr/>
          <a:lstStyle/>
          <a:p>
            <a:pPr algn="ctr">
              <a:buNone/>
            </a:pPr>
            <a:r>
              <a:rPr lang="en-US" sz="2400" noProof="0" dirty="0"/>
              <a:t>Operation Algebra child rape convictions in Scotland</a:t>
            </a:r>
          </a:p>
        </p:txBody>
      </p:sp>
      <p:pic>
        <p:nvPicPr>
          <p:cNvPr id="4098" name="Picture 2" descr="C:\Users\Francesco\Google Drive\Presentazione Vismac\Images\paedophile-ring-14034614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2694" y="2214554"/>
            <a:ext cx="2602383" cy="121444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14266" y="6286520"/>
            <a:ext cx="892973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/>
              <a:t>http://p10.hostingprod.com/@spyblog.org.uk/blog/2009/05/09/operation-algebra-child-rape-convictions-in-scotland-open-wifi-tracking-digi.html</a:t>
            </a:r>
          </a:p>
        </p:txBody>
      </p:sp>
      <p:sp>
        <p:nvSpPr>
          <p:cNvPr id="6" name="Rectangle 5"/>
          <p:cNvSpPr/>
          <p:nvPr/>
        </p:nvSpPr>
        <p:spPr>
          <a:xfrm>
            <a:off x="500034" y="4871877"/>
            <a:ext cx="8286808" cy="1200329"/>
          </a:xfrm>
          <a:prstGeom prst="rect">
            <a:avLst/>
          </a:prstGeom>
          <a:ln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en-US" dirty="0"/>
              <a:t>…Dr Farid  was asked to analyze four digital camera images: the Hogmanay Image and three others known to have been taken by Strachan on a Sony Cybershot camera.</a:t>
            </a:r>
          </a:p>
          <a:p>
            <a:pPr algn="just"/>
            <a:r>
              <a:rPr lang="en-US" dirty="0"/>
              <a:t>Dr Farid was able to show to the court that</a:t>
            </a:r>
            <a:r>
              <a:rPr lang="en-US" b="1" dirty="0"/>
              <a:t> it was "highly likely" the four pictures came from the same camera</a:t>
            </a:r>
            <a:r>
              <a:rPr lang="en-US" dirty="0"/>
              <a:t>, indicating the equipment was owned by Strachan.</a:t>
            </a:r>
          </a:p>
        </p:txBody>
      </p:sp>
      <p:sp>
        <p:nvSpPr>
          <p:cNvPr id="7" name="Rectangle 6"/>
          <p:cNvSpPr/>
          <p:nvPr/>
        </p:nvSpPr>
        <p:spPr>
          <a:xfrm>
            <a:off x="500034" y="3657431"/>
            <a:ext cx="8286808" cy="923330"/>
          </a:xfrm>
          <a:prstGeom prst="rect">
            <a:avLst/>
          </a:prstGeom>
          <a:ln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en-US" dirty="0"/>
              <a:t>…Professor Hany Farid of Dartmouth College, New Hampshire and Dr Miroslav Goljan, of Binghamton University, New York extracted computer data from the images. This established </a:t>
            </a:r>
            <a:r>
              <a:rPr lang="en-US" b="1" dirty="0"/>
              <a:t>that the Hogmanay image had been taken on a Sony Cybershot</a:t>
            </a:r>
            <a:r>
              <a:rPr lang="en-US" dirty="0"/>
              <a:t>….</a:t>
            </a:r>
            <a:endParaRPr lang="it-IT" dirty="0"/>
          </a:p>
        </p:txBody>
      </p:sp>
      <p:sp>
        <p:nvSpPr>
          <p:cNvPr id="8" name="Rectangle 9"/>
          <p:cNvSpPr/>
          <p:nvPr/>
        </p:nvSpPr>
        <p:spPr>
          <a:xfrm>
            <a:off x="-5043" y="-12166"/>
            <a:ext cx="3531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ignika" pitchFamily="50" charset="0"/>
              </a:rPr>
              <a:t>Motivation and scenarios</a:t>
            </a:r>
          </a:p>
        </p:txBody>
      </p:sp>
    </p:spTree>
    <p:extLst>
      <p:ext uri="{BB962C8B-B14F-4D97-AF65-F5344CB8AC3E}">
        <p14:creationId xmlns:p14="http://schemas.microsoft.com/office/powerpoint/2010/main" val="16765273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1714489"/>
            <a:ext cx="8229600" cy="785818"/>
          </a:xfrm>
        </p:spPr>
        <p:txBody>
          <a:bodyPr/>
          <a:lstStyle/>
          <a:p>
            <a:r>
              <a:rPr lang="en-US" noProof="0" dirty="0"/>
              <a:t>Picture-to-Identity on Social Network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/>
          <a:lstStyle/>
          <a:p>
            <a:pPr lvl="0">
              <a:defRPr/>
            </a:pPr>
            <a:r>
              <a:rPr lang="en-US" noProof="0" dirty="0"/>
              <a:t>Application scenarios: investigation</a:t>
            </a:r>
          </a:p>
        </p:txBody>
      </p:sp>
      <p:pic>
        <p:nvPicPr>
          <p:cNvPr id="5122" name="Picture 2" descr="C:\Users\Francesco\Google Drive\Presentazione Vismac\Images\Bullying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500438"/>
            <a:ext cx="2714644" cy="1805811"/>
          </a:xfrm>
          <a:prstGeom prst="rect">
            <a:avLst/>
          </a:prstGeom>
          <a:noFill/>
        </p:spPr>
      </p:pic>
      <p:pic>
        <p:nvPicPr>
          <p:cNvPr id="5123" name="Picture 3" descr="C:\Users\Francesco\Google Drive\Presentazione Vismac\Images\userM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00958" y="3500438"/>
            <a:ext cx="1223954" cy="1223954"/>
          </a:xfrm>
          <a:prstGeom prst="rect">
            <a:avLst/>
          </a:prstGeom>
          <a:noFill/>
        </p:spPr>
      </p:pic>
      <p:pic>
        <p:nvPicPr>
          <p:cNvPr id="5124" name="Picture 4" descr="C:\Users\Francesco\Google Drive\Presentazione Vismac\Images\icontexto_user_web20_linkedin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15074" y="4857760"/>
            <a:ext cx="1219200" cy="1219200"/>
          </a:xfrm>
          <a:prstGeom prst="rect">
            <a:avLst/>
          </a:prstGeom>
          <a:noFill/>
        </p:spPr>
      </p:pic>
      <p:pic>
        <p:nvPicPr>
          <p:cNvPr id="5125" name="Picture 5" descr="C:\Users\Francesco\Google Drive\Presentazione Vismac\Images\Facebook-Icon-Logo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00562" y="5214950"/>
            <a:ext cx="1219200" cy="1219200"/>
          </a:xfrm>
          <a:prstGeom prst="rect">
            <a:avLst/>
          </a:prstGeom>
          <a:noFill/>
        </p:spPr>
      </p:pic>
      <p:pic>
        <p:nvPicPr>
          <p:cNvPr id="5126" name="Picture 6" descr="C:\Users\Francesco\Google Drive\Presentazione Vismac\Images\icontexto_user_web20_twitter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00760" y="2638428"/>
            <a:ext cx="1219200" cy="1219200"/>
          </a:xfrm>
          <a:prstGeom prst="rect">
            <a:avLst/>
          </a:prstGeom>
          <a:noFill/>
        </p:spPr>
      </p:pic>
      <p:pic>
        <p:nvPicPr>
          <p:cNvPr id="5127" name="Picture 7" descr="C:\Users\Francesco\Google Drive\Presentazione Vismac\Images\vicaria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4357686" y="2214554"/>
            <a:ext cx="1295373" cy="1295373"/>
          </a:xfrm>
          <a:prstGeom prst="rect">
            <a:avLst/>
          </a:prstGeom>
          <a:noFill/>
        </p:spPr>
      </p:pic>
      <p:cxnSp>
        <p:nvCxnSpPr>
          <p:cNvPr id="14" name="Straight Arrow Connector 13"/>
          <p:cNvCxnSpPr>
            <a:stCxn id="5122" idx="3"/>
          </p:cNvCxnSpPr>
          <p:nvPr/>
        </p:nvCxnSpPr>
        <p:spPr>
          <a:xfrm flipV="1">
            <a:off x="3214678" y="3571876"/>
            <a:ext cx="2643206" cy="83146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5786446" y="2428868"/>
            <a:ext cx="1643074" cy="1643074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TextBox 18"/>
          <p:cNvSpPr txBox="1"/>
          <p:nvPr/>
        </p:nvSpPr>
        <p:spPr>
          <a:xfrm>
            <a:off x="714348" y="3071810"/>
            <a:ext cx="2289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Who takes this photo?</a:t>
            </a:r>
          </a:p>
        </p:txBody>
      </p:sp>
      <p:sp>
        <p:nvSpPr>
          <p:cNvPr id="13" name="Rectangle 9"/>
          <p:cNvSpPr/>
          <p:nvPr/>
        </p:nvSpPr>
        <p:spPr>
          <a:xfrm>
            <a:off x="-5043" y="-12166"/>
            <a:ext cx="3531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ignika" pitchFamily="50" charset="0"/>
              </a:rPr>
              <a:t>Motivation and scenarios</a:t>
            </a:r>
          </a:p>
        </p:txBody>
      </p:sp>
    </p:spTree>
    <p:extLst>
      <p:ext uri="{BB962C8B-B14F-4D97-AF65-F5344CB8AC3E}">
        <p14:creationId xmlns:p14="http://schemas.microsoft.com/office/powerpoint/2010/main" val="2590105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EC1145AC-C960-4E9A-A93C-ED18F3F62F9E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 bwMode="auto">
          <a:xfrm>
            <a:off x="250825" y="3429000"/>
            <a:ext cx="8893175" cy="384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b="1" dirty="0">
                <a:latin typeface="Arial" pitchFamily="34" charset="0"/>
                <a:ea typeface="Calibri" pitchFamily="34" charset="0"/>
                <a:cs typeface="Arial" pitchFamily="34" charset="0"/>
              </a:rPr>
              <a:t>External courses and Summer School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endParaRPr lang="it-IT" sz="1600" dirty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fontAlgn="base">
              <a:spcBef>
                <a:spcPts val="300"/>
              </a:spcBef>
              <a:spcAft>
                <a:spcPct val="0"/>
              </a:spcAft>
            </a:pPr>
            <a:r>
              <a:rPr lang="it-IT" sz="1400" dirty="0" err="1">
                <a:ea typeface="Times New Roman" pitchFamily="18" charset="0"/>
                <a:cs typeface="Arial" pitchFamily="34" charset="0"/>
              </a:rPr>
              <a:t>PhD</a:t>
            </a:r>
            <a:r>
              <a:rPr lang="it-IT" sz="1400" dirty="0">
                <a:ea typeface="Times New Roman" pitchFamily="18" charset="0"/>
                <a:cs typeface="Arial" pitchFamily="34" charset="0"/>
              </a:rPr>
              <a:t> Course: “Statistical </a:t>
            </a:r>
            <a:r>
              <a:rPr lang="it-IT" sz="1400" dirty="0" err="1">
                <a:ea typeface="Times New Roman" pitchFamily="18" charset="0"/>
                <a:cs typeface="Arial" pitchFamily="34" charset="0"/>
              </a:rPr>
              <a:t>Signal</a:t>
            </a:r>
            <a:r>
              <a:rPr lang="it-IT" sz="1400" dirty="0">
                <a:ea typeface="Times New Roman" pitchFamily="18" charset="0"/>
                <a:cs typeface="Arial" pitchFamily="34" charset="0"/>
              </a:rPr>
              <a:t> Processing for Multimedia </a:t>
            </a:r>
            <a:r>
              <a:rPr lang="it-IT" sz="1400" dirty="0" err="1">
                <a:ea typeface="Times New Roman" pitchFamily="18" charset="0"/>
                <a:cs typeface="Arial" pitchFamily="34" charset="0"/>
              </a:rPr>
              <a:t>Forensics</a:t>
            </a:r>
            <a:r>
              <a:rPr lang="it-IT" sz="1400" dirty="0">
                <a:ea typeface="Times New Roman" pitchFamily="18" charset="0"/>
                <a:cs typeface="Arial" pitchFamily="34" charset="0"/>
              </a:rPr>
              <a:t> and Security” - Prof. Fernando Perez Gonzales </a:t>
            </a:r>
            <a:r>
              <a:rPr lang="it-IT" sz="1400" dirty="0" err="1">
                <a:ea typeface="Times New Roman" pitchFamily="18" charset="0"/>
                <a:cs typeface="Arial" pitchFamily="34" charset="0"/>
              </a:rPr>
              <a:t>at</a:t>
            </a:r>
            <a:r>
              <a:rPr lang="it-IT" sz="1400" dirty="0">
                <a:ea typeface="Times New Roman" pitchFamily="18" charset="0"/>
                <a:cs typeface="Arial" pitchFamily="34" charset="0"/>
              </a:rPr>
              <a:t> Politecnico di Milano, Dipartimento di Elettronica, Informazione e Bioingegneria - 25 al 29 </a:t>
            </a:r>
            <a:r>
              <a:rPr lang="it-IT" sz="1400" dirty="0" err="1">
                <a:ea typeface="Times New Roman" pitchFamily="18" charset="0"/>
                <a:cs typeface="Arial" pitchFamily="34" charset="0"/>
              </a:rPr>
              <a:t>May</a:t>
            </a:r>
            <a:r>
              <a:rPr lang="it-IT" sz="1400" dirty="0">
                <a:ea typeface="Times New Roman" pitchFamily="18" charset="0"/>
                <a:cs typeface="Arial" pitchFamily="34" charset="0"/>
              </a:rPr>
              <a:t> 2015</a:t>
            </a:r>
          </a:p>
          <a:p>
            <a:pPr fontAlgn="base">
              <a:spcBef>
                <a:spcPts val="300"/>
              </a:spcBef>
              <a:spcAft>
                <a:spcPct val="0"/>
              </a:spcAft>
            </a:pPr>
            <a:r>
              <a:rPr lang="it-IT" sz="1400" dirty="0" err="1">
                <a:ea typeface="Times New Roman" pitchFamily="18" charset="0"/>
                <a:cs typeface="Arial" pitchFamily="34" charset="0"/>
              </a:rPr>
              <a:t>PhD</a:t>
            </a:r>
            <a:r>
              <a:rPr lang="it-IT" sz="1400" dirty="0">
                <a:ea typeface="Times New Roman" pitchFamily="18" charset="0"/>
                <a:cs typeface="Arial" pitchFamily="34" charset="0"/>
              </a:rPr>
              <a:t> </a:t>
            </a:r>
            <a:r>
              <a:rPr lang="it-IT" sz="1400" dirty="0" err="1">
                <a:ea typeface="Times New Roman" pitchFamily="18" charset="0"/>
                <a:cs typeface="Arial" pitchFamily="34" charset="0"/>
              </a:rPr>
              <a:t>Summer</a:t>
            </a:r>
            <a:r>
              <a:rPr lang="it-IT" sz="1400" dirty="0">
                <a:ea typeface="Times New Roman" pitchFamily="18" charset="0"/>
                <a:cs typeface="Arial" pitchFamily="34" charset="0"/>
              </a:rPr>
              <a:t> School: VISMAC International </a:t>
            </a:r>
            <a:r>
              <a:rPr lang="it-IT" sz="1400" dirty="0" err="1">
                <a:ea typeface="Times New Roman" pitchFamily="18" charset="0"/>
                <a:cs typeface="Arial" pitchFamily="34" charset="0"/>
              </a:rPr>
              <a:t>Summer</a:t>
            </a:r>
            <a:r>
              <a:rPr lang="it-IT" sz="1400" dirty="0">
                <a:ea typeface="Times New Roman" pitchFamily="18" charset="0"/>
                <a:cs typeface="Arial" pitchFamily="34" charset="0"/>
              </a:rPr>
              <a:t> </a:t>
            </a:r>
            <a:r>
              <a:rPr lang="it-IT" sz="1400" dirty="0" err="1">
                <a:ea typeface="Times New Roman" pitchFamily="18" charset="0"/>
                <a:cs typeface="Arial" pitchFamily="34" charset="0"/>
              </a:rPr>
              <a:t>Schoool</a:t>
            </a:r>
            <a:r>
              <a:rPr lang="it-IT" sz="1400" dirty="0">
                <a:ea typeface="Times New Roman" pitchFamily="18" charset="0"/>
                <a:cs typeface="Arial" pitchFamily="34" charset="0"/>
              </a:rPr>
              <a:t>, - GIRPR - 13 to 17 </a:t>
            </a:r>
            <a:r>
              <a:rPr lang="it-IT" sz="1400" dirty="0" err="1">
                <a:ea typeface="Times New Roman" pitchFamily="18" charset="0"/>
                <a:cs typeface="Arial" pitchFamily="34" charset="0"/>
              </a:rPr>
              <a:t>June</a:t>
            </a:r>
            <a:r>
              <a:rPr lang="it-IT" sz="1400" dirty="0">
                <a:ea typeface="Times New Roman" pitchFamily="18" charset="0"/>
                <a:cs typeface="Arial" pitchFamily="34" charset="0"/>
              </a:rPr>
              <a:t> 2016. (4 CFU)</a:t>
            </a:r>
          </a:p>
          <a:p>
            <a:pPr fontAlgn="base">
              <a:spcBef>
                <a:spcPts val="300"/>
              </a:spcBef>
              <a:spcAft>
                <a:spcPct val="0"/>
              </a:spcAft>
            </a:pPr>
            <a:r>
              <a:rPr lang="it-IT" sz="1400" dirty="0" err="1">
                <a:ea typeface="Times New Roman" pitchFamily="18" charset="0"/>
                <a:cs typeface="Arial" pitchFamily="34" charset="0"/>
              </a:rPr>
              <a:t>PhD</a:t>
            </a:r>
            <a:r>
              <a:rPr lang="it-IT" sz="1400" dirty="0">
                <a:ea typeface="Times New Roman" pitchFamily="18" charset="0"/>
                <a:cs typeface="Arial" pitchFamily="34" charset="0"/>
              </a:rPr>
              <a:t> </a:t>
            </a:r>
            <a:r>
              <a:rPr lang="it-IT" sz="1400" dirty="0" err="1">
                <a:ea typeface="Times New Roman" pitchFamily="18" charset="0"/>
                <a:cs typeface="Arial" pitchFamily="34" charset="0"/>
              </a:rPr>
              <a:t>Summer</a:t>
            </a:r>
            <a:r>
              <a:rPr lang="it-IT" sz="1400" dirty="0">
                <a:ea typeface="Times New Roman" pitchFamily="18" charset="0"/>
                <a:cs typeface="Arial" pitchFamily="34" charset="0"/>
              </a:rPr>
              <a:t> School: ICVSS International </a:t>
            </a:r>
            <a:r>
              <a:rPr lang="it-IT" sz="1400" dirty="0" err="1">
                <a:ea typeface="Times New Roman" pitchFamily="18" charset="0"/>
                <a:cs typeface="Arial" pitchFamily="34" charset="0"/>
              </a:rPr>
              <a:t>Summer</a:t>
            </a:r>
            <a:r>
              <a:rPr lang="it-IT" sz="1400" dirty="0">
                <a:ea typeface="Times New Roman" pitchFamily="18" charset="0"/>
                <a:cs typeface="Arial" pitchFamily="34" charset="0"/>
              </a:rPr>
              <a:t> </a:t>
            </a:r>
            <a:r>
              <a:rPr lang="it-IT" sz="1400" dirty="0" err="1">
                <a:ea typeface="Times New Roman" pitchFamily="18" charset="0"/>
                <a:cs typeface="Arial" pitchFamily="34" charset="0"/>
              </a:rPr>
              <a:t>Schoool</a:t>
            </a:r>
            <a:r>
              <a:rPr lang="it-IT" sz="1400" dirty="0">
                <a:ea typeface="Times New Roman" pitchFamily="18" charset="0"/>
                <a:cs typeface="Arial" pitchFamily="34" charset="0"/>
              </a:rPr>
              <a:t> on Computer Vision – “Computer Vision: </a:t>
            </a:r>
            <a:r>
              <a:rPr lang="it-IT" sz="1400" dirty="0" err="1">
                <a:ea typeface="Times New Roman" pitchFamily="18" charset="0"/>
                <a:cs typeface="Arial" pitchFamily="34" charset="0"/>
              </a:rPr>
              <a:t>What</a:t>
            </a:r>
            <a:r>
              <a:rPr lang="it-IT" sz="1400" dirty="0">
                <a:ea typeface="Times New Roman" pitchFamily="18" charset="0"/>
                <a:cs typeface="Arial" pitchFamily="34" charset="0"/>
              </a:rPr>
              <a:t> </a:t>
            </a:r>
            <a:r>
              <a:rPr lang="it-IT" sz="1400" dirty="0" err="1">
                <a:ea typeface="Times New Roman" pitchFamily="18" charset="0"/>
                <a:cs typeface="Arial" pitchFamily="34" charset="0"/>
              </a:rPr>
              <a:t>Happens</a:t>
            </a:r>
            <a:r>
              <a:rPr lang="it-IT" sz="1400" dirty="0">
                <a:ea typeface="Times New Roman" pitchFamily="18" charset="0"/>
                <a:cs typeface="Arial" pitchFamily="34" charset="0"/>
              </a:rPr>
              <a:t> </a:t>
            </a:r>
            <a:r>
              <a:rPr lang="it-IT" sz="1400" dirty="0" err="1">
                <a:ea typeface="Times New Roman" pitchFamily="18" charset="0"/>
                <a:cs typeface="Arial" pitchFamily="34" charset="0"/>
              </a:rPr>
              <a:t>Next</a:t>
            </a:r>
            <a:r>
              <a:rPr lang="it-IT" sz="1400" dirty="0">
                <a:ea typeface="Times New Roman" pitchFamily="18" charset="0"/>
                <a:cs typeface="Arial" pitchFamily="34" charset="0"/>
              </a:rPr>
              <a:t>?” - 17 to 23 </a:t>
            </a:r>
            <a:r>
              <a:rPr lang="it-IT" sz="1400" dirty="0" err="1">
                <a:ea typeface="Times New Roman" pitchFamily="18" charset="0"/>
                <a:cs typeface="Arial" pitchFamily="34" charset="0"/>
              </a:rPr>
              <a:t>July</a:t>
            </a:r>
            <a:r>
              <a:rPr lang="it-IT" sz="1400" dirty="0">
                <a:ea typeface="Times New Roman" pitchFamily="18" charset="0"/>
                <a:cs typeface="Arial" pitchFamily="34" charset="0"/>
              </a:rPr>
              <a:t> 2016. (3 CFU)</a:t>
            </a:r>
          </a:p>
          <a:p>
            <a:pPr fontAlgn="base">
              <a:spcBef>
                <a:spcPts val="300"/>
              </a:spcBef>
              <a:spcAft>
                <a:spcPct val="0"/>
              </a:spcAft>
            </a:pPr>
            <a:r>
              <a:rPr lang="it-IT" sz="1400" dirty="0" err="1">
                <a:ea typeface="Times New Roman" pitchFamily="18" charset="0"/>
                <a:cs typeface="Arial" pitchFamily="34" charset="0"/>
              </a:rPr>
              <a:t>PhD</a:t>
            </a:r>
            <a:r>
              <a:rPr lang="it-IT" sz="1400" dirty="0">
                <a:ea typeface="Times New Roman" pitchFamily="18" charset="0"/>
                <a:cs typeface="Arial" pitchFamily="34" charset="0"/>
              </a:rPr>
              <a:t> </a:t>
            </a:r>
            <a:r>
              <a:rPr lang="it-IT" sz="1400" dirty="0" err="1">
                <a:ea typeface="Times New Roman" pitchFamily="18" charset="0"/>
                <a:cs typeface="Arial" pitchFamily="34" charset="0"/>
              </a:rPr>
              <a:t>Summer</a:t>
            </a:r>
            <a:r>
              <a:rPr lang="it-IT" sz="1400" dirty="0">
                <a:ea typeface="Times New Roman" pitchFamily="18" charset="0"/>
                <a:cs typeface="Arial" pitchFamily="34" charset="0"/>
              </a:rPr>
              <a:t> School: IEEE SPS </a:t>
            </a:r>
            <a:r>
              <a:rPr lang="it-IT" sz="1400" dirty="0" err="1">
                <a:ea typeface="Times New Roman" pitchFamily="18" charset="0"/>
                <a:cs typeface="Arial" pitchFamily="34" charset="0"/>
              </a:rPr>
              <a:t>Winter</a:t>
            </a:r>
            <a:r>
              <a:rPr lang="it-IT" sz="1400" dirty="0">
                <a:ea typeface="Times New Roman" pitchFamily="18" charset="0"/>
                <a:cs typeface="Arial" pitchFamily="34" charset="0"/>
              </a:rPr>
              <a:t> School on Security and Privacy </a:t>
            </a:r>
            <a:r>
              <a:rPr lang="it-IT" sz="1400" dirty="0" err="1">
                <a:ea typeface="Times New Roman" pitchFamily="18" charset="0"/>
                <a:cs typeface="Arial" pitchFamily="34" charset="0"/>
              </a:rPr>
              <a:t>Issues</a:t>
            </a:r>
            <a:r>
              <a:rPr lang="it-IT" sz="1400" dirty="0">
                <a:ea typeface="Times New Roman" pitchFamily="18" charset="0"/>
                <a:cs typeface="Arial" pitchFamily="34" charset="0"/>
              </a:rPr>
              <a:t> in </a:t>
            </a:r>
            <a:r>
              <a:rPr lang="it-IT" sz="1400" dirty="0" err="1">
                <a:ea typeface="Times New Roman" pitchFamily="18" charset="0"/>
                <a:cs typeface="Arial" pitchFamily="34" charset="0"/>
              </a:rPr>
              <a:t>Biometrics</a:t>
            </a:r>
            <a:r>
              <a:rPr lang="it-IT" sz="1400" dirty="0">
                <a:ea typeface="Times New Roman" pitchFamily="18" charset="0"/>
                <a:cs typeface="Arial" pitchFamily="34" charset="0"/>
              </a:rPr>
              <a:t> – 8-12 </a:t>
            </a:r>
            <a:r>
              <a:rPr lang="it-IT" sz="1400" dirty="0" err="1">
                <a:ea typeface="Times New Roman" pitchFamily="18" charset="0"/>
                <a:cs typeface="Arial" pitchFamily="34" charset="0"/>
              </a:rPr>
              <a:t>Jan</a:t>
            </a:r>
            <a:r>
              <a:rPr lang="it-IT" sz="1400" dirty="0">
                <a:ea typeface="Times New Roman" pitchFamily="18" charset="0"/>
                <a:cs typeface="Arial" pitchFamily="34" charset="0"/>
              </a:rPr>
              <a:t> 2017 – Abu Dhabi (3 CFU)</a:t>
            </a:r>
          </a:p>
          <a:p>
            <a:pPr fontAlgn="base">
              <a:spcBef>
                <a:spcPts val="300"/>
              </a:spcBef>
              <a:spcAft>
                <a:spcPct val="0"/>
              </a:spcAft>
            </a:pPr>
            <a:r>
              <a:rPr lang="it-IT" sz="1400" dirty="0" err="1">
                <a:ea typeface="Times New Roman" pitchFamily="18" charset="0"/>
                <a:cs typeface="Arial" pitchFamily="34" charset="0"/>
              </a:rPr>
              <a:t>PhD</a:t>
            </a:r>
            <a:r>
              <a:rPr lang="it-IT" sz="1400" dirty="0">
                <a:ea typeface="Times New Roman" pitchFamily="18" charset="0"/>
                <a:cs typeface="Arial" pitchFamily="34" charset="0"/>
              </a:rPr>
              <a:t> </a:t>
            </a:r>
            <a:r>
              <a:rPr lang="it-IT" sz="1400" dirty="0" err="1">
                <a:ea typeface="Times New Roman" pitchFamily="18" charset="0"/>
                <a:cs typeface="Arial" pitchFamily="34" charset="0"/>
              </a:rPr>
              <a:t>Summer</a:t>
            </a:r>
            <a:r>
              <a:rPr lang="it-IT" sz="1400" dirty="0">
                <a:ea typeface="Times New Roman" pitchFamily="18" charset="0"/>
                <a:cs typeface="Arial" pitchFamily="34" charset="0"/>
              </a:rPr>
              <a:t> School: IEEE-EURASIP </a:t>
            </a:r>
            <a:r>
              <a:rPr lang="it-IT" sz="1400" dirty="0" err="1">
                <a:ea typeface="Times New Roman" pitchFamily="18" charset="0"/>
                <a:cs typeface="Arial" pitchFamily="34" charset="0"/>
              </a:rPr>
              <a:t>Summer</a:t>
            </a:r>
            <a:r>
              <a:rPr lang="it-IT" sz="1400" dirty="0">
                <a:ea typeface="Times New Roman" pitchFamily="18" charset="0"/>
                <a:cs typeface="Arial" pitchFamily="34" charset="0"/>
              </a:rPr>
              <a:t> School on </a:t>
            </a:r>
            <a:r>
              <a:rPr lang="it-IT" sz="1400" dirty="0" err="1">
                <a:ea typeface="Times New Roman" pitchFamily="18" charset="0"/>
                <a:cs typeface="Arial" pitchFamily="34" charset="0"/>
              </a:rPr>
              <a:t>Signal</a:t>
            </a:r>
            <a:r>
              <a:rPr lang="it-IT" sz="1400" dirty="0">
                <a:ea typeface="Times New Roman" pitchFamily="18" charset="0"/>
                <a:cs typeface="Arial" pitchFamily="34" charset="0"/>
              </a:rPr>
              <a:t> Processing – </a:t>
            </a:r>
            <a:r>
              <a:rPr lang="it-IT" sz="1400" dirty="0" err="1">
                <a:ea typeface="Times New Roman" pitchFamily="18" charset="0"/>
                <a:cs typeface="Arial" pitchFamily="34" charset="0"/>
              </a:rPr>
              <a:t>Signal</a:t>
            </a:r>
            <a:r>
              <a:rPr lang="it-IT" sz="1400" dirty="0">
                <a:ea typeface="Times New Roman" pitchFamily="18" charset="0"/>
                <a:cs typeface="Arial" pitchFamily="34" charset="0"/>
              </a:rPr>
              <a:t> Processing </a:t>
            </a:r>
            <a:r>
              <a:rPr lang="it-IT" sz="1400" dirty="0" err="1">
                <a:ea typeface="Times New Roman" pitchFamily="18" charset="0"/>
                <a:cs typeface="Arial" pitchFamily="34" charset="0"/>
              </a:rPr>
              <a:t>meets</a:t>
            </a:r>
            <a:r>
              <a:rPr lang="it-IT" sz="1400" dirty="0">
                <a:ea typeface="Times New Roman" pitchFamily="18" charset="0"/>
                <a:cs typeface="Arial" pitchFamily="34" charset="0"/>
              </a:rPr>
              <a:t> Deep Learning –4-8 </a:t>
            </a:r>
            <a:r>
              <a:rPr lang="it-IT" sz="1400" dirty="0" err="1">
                <a:ea typeface="Times New Roman" pitchFamily="18" charset="0"/>
                <a:cs typeface="Arial" pitchFamily="34" charset="0"/>
              </a:rPr>
              <a:t>Sept</a:t>
            </a:r>
            <a:r>
              <a:rPr lang="it-IT" sz="1400" dirty="0">
                <a:ea typeface="Times New Roman" pitchFamily="18" charset="0"/>
                <a:cs typeface="Arial" pitchFamily="34" charset="0"/>
              </a:rPr>
              <a:t> 2017 Capri (4 CFU)</a:t>
            </a:r>
          </a:p>
          <a:p>
            <a:pPr fontAlgn="base">
              <a:spcBef>
                <a:spcPts val="300"/>
              </a:spcBef>
              <a:spcAft>
                <a:spcPct val="0"/>
              </a:spcAft>
            </a:pPr>
            <a:endParaRPr lang="it-IT" sz="1400" dirty="0">
              <a:ea typeface="Times New Roman" pitchFamily="18" charset="0"/>
              <a:cs typeface="Arial" pitchFamily="34" charset="0"/>
            </a:endParaRPr>
          </a:p>
          <a:p>
            <a:pPr fontAlgn="base">
              <a:spcBef>
                <a:spcPts val="300"/>
              </a:spcBef>
              <a:spcAft>
                <a:spcPct val="0"/>
              </a:spcAft>
            </a:pPr>
            <a:endParaRPr lang="it-IT" sz="1400" dirty="0">
              <a:ea typeface="Times New Roman" pitchFamily="18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800" dirty="0"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AE0B9322-BA92-4DE9-A94E-A1A93C37CCF7}"/>
              </a:ext>
            </a:extLst>
          </p:cNvPr>
          <p:cNvSpPr txBox="1">
            <a:spLocks/>
          </p:cNvSpPr>
          <p:nvPr/>
        </p:nvSpPr>
        <p:spPr>
          <a:xfrm>
            <a:off x="0" y="485800"/>
            <a:ext cx="91440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Credits summary</a:t>
            </a:r>
          </a:p>
        </p:txBody>
      </p:sp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BADD818A-93DA-4421-AA57-F3CF86F910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2325140"/>
              </p:ext>
            </p:extLst>
          </p:nvPr>
        </p:nvGraphicFramePr>
        <p:xfrm>
          <a:off x="441948" y="1340766"/>
          <a:ext cx="7992759" cy="1800202"/>
        </p:xfrm>
        <a:graphic>
          <a:graphicData uri="http://schemas.openxmlformats.org/drawingml/2006/table">
            <a:tbl>
              <a:tblPr/>
              <a:tblGrid>
                <a:gridCol w="840662">
                  <a:extLst>
                    <a:ext uri="{9D8B030D-6E8A-4147-A177-3AD203B41FA5}">
                      <a16:colId xmlns:a16="http://schemas.microsoft.com/office/drawing/2014/main" val="189228739"/>
                    </a:ext>
                  </a:extLst>
                </a:gridCol>
                <a:gridCol w="300698">
                  <a:extLst>
                    <a:ext uri="{9D8B030D-6E8A-4147-A177-3AD203B41FA5}">
                      <a16:colId xmlns:a16="http://schemas.microsoft.com/office/drawing/2014/main" val="1847939149"/>
                    </a:ext>
                  </a:extLst>
                </a:gridCol>
                <a:gridCol w="368599">
                  <a:extLst>
                    <a:ext uri="{9D8B030D-6E8A-4147-A177-3AD203B41FA5}">
                      <a16:colId xmlns:a16="http://schemas.microsoft.com/office/drawing/2014/main" val="1465438449"/>
                    </a:ext>
                  </a:extLst>
                </a:gridCol>
                <a:gridCol w="300698">
                  <a:extLst>
                    <a:ext uri="{9D8B030D-6E8A-4147-A177-3AD203B41FA5}">
                      <a16:colId xmlns:a16="http://schemas.microsoft.com/office/drawing/2014/main" val="1761117729"/>
                    </a:ext>
                  </a:extLst>
                </a:gridCol>
                <a:gridCol w="300698">
                  <a:extLst>
                    <a:ext uri="{9D8B030D-6E8A-4147-A177-3AD203B41FA5}">
                      <a16:colId xmlns:a16="http://schemas.microsoft.com/office/drawing/2014/main" val="4135104859"/>
                    </a:ext>
                  </a:extLst>
                </a:gridCol>
                <a:gridCol w="300698">
                  <a:extLst>
                    <a:ext uri="{9D8B030D-6E8A-4147-A177-3AD203B41FA5}">
                      <a16:colId xmlns:a16="http://schemas.microsoft.com/office/drawing/2014/main" val="3501261302"/>
                    </a:ext>
                  </a:extLst>
                </a:gridCol>
                <a:gridCol w="300698">
                  <a:extLst>
                    <a:ext uri="{9D8B030D-6E8A-4147-A177-3AD203B41FA5}">
                      <a16:colId xmlns:a16="http://schemas.microsoft.com/office/drawing/2014/main" val="3917293221"/>
                    </a:ext>
                  </a:extLst>
                </a:gridCol>
                <a:gridCol w="349199">
                  <a:extLst>
                    <a:ext uri="{9D8B030D-6E8A-4147-A177-3AD203B41FA5}">
                      <a16:colId xmlns:a16="http://schemas.microsoft.com/office/drawing/2014/main" val="4265619127"/>
                    </a:ext>
                  </a:extLst>
                </a:gridCol>
                <a:gridCol w="242499">
                  <a:extLst>
                    <a:ext uri="{9D8B030D-6E8A-4147-A177-3AD203B41FA5}">
                      <a16:colId xmlns:a16="http://schemas.microsoft.com/office/drawing/2014/main" val="735470611"/>
                    </a:ext>
                  </a:extLst>
                </a:gridCol>
                <a:gridCol w="349199">
                  <a:extLst>
                    <a:ext uri="{9D8B030D-6E8A-4147-A177-3AD203B41FA5}">
                      <a16:colId xmlns:a16="http://schemas.microsoft.com/office/drawing/2014/main" val="1758667372"/>
                    </a:ext>
                  </a:extLst>
                </a:gridCol>
                <a:gridCol w="320098">
                  <a:extLst>
                    <a:ext uri="{9D8B030D-6E8A-4147-A177-3AD203B41FA5}">
                      <a16:colId xmlns:a16="http://schemas.microsoft.com/office/drawing/2014/main" val="2738127761"/>
                    </a:ext>
                  </a:extLst>
                </a:gridCol>
                <a:gridCol w="349199">
                  <a:extLst>
                    <a:ext uri="{9D8B030D-6E8A-4147-A177-3AD203B41FA5}">
                      <a16:colId xmlns:a16="http://schemas.microsoft.com/office/drawing/2014/main" val="2974948637"/>
                    </a:ext>
                  </a:extLst>
                </a:gridCol>
                <a:gridCol w="300698">
                  <a:extLst>
                    <a:ext uri="{9D8B030D-6E8A-4147-A177-3AD203B41FA5}">
                      <a16:colId xmlns:a16="http://schemas.microsoft.com/office/drawing/2014/main" val="125215338"/>
                    </a:ext>
                  </a:extLst>
                </a:gridCol>
                <a:gridCol w="300698">
                  <a:extLst>
                    <a:ext uri="{9D8B030D-6E8A-4147-A177-3AD203B41FA5}">
                      <a16:colId xmlns:a16="http://schemas.microsoft.com/office/drawing/2014/main" val="3301736699"/>
                    </a:ext>
                  </a:extLst>
                </a:gridCol>
                <a:gridCol w="349199">
                  <a:extLst>
                    <a:ext uri="{9D8B030D-6E8A-4147-A177-3AD203B41FA5}">
                      <a16:colId xmlns:a16="http://schemas.microsoft.com/office/drawing/2014/main" val="2934174087"/>
                    </a:ext>
                  </a:extLst>
                </a:gridCol>
                <a:gridCol w="349199">
                  <a:extLst>
                    <a:ext uri="{9D8B030D-6E8A-4147-A177-3AD203B41FA5}">
                      <a16:colId xmlns:a16="http://schemas.microsoft.com/office/drawing/2014/main" val="3716226638"/>
                    </a:ext>
                  </a:extLst>
                </a:gridCol>
                <a:gridCol w="300698">
                  <a:extLst>
                    <a:ext uri="{9D8B030D-6E8A-4147-A177-3AD203B41FA5}">
                      <a16:colId xmlns:a16="http://schemas.microsoft.com/office/drawing/2014/main" val="2319995421"/>
                    </a:ext>
                  </a:extLst>
                </a:gridCol>
                <a:gridCol w="300698">
                  <a:extLst>
                    <a:ext uri="{9D8B030D-6E8A-4147-A177-3AD203B41FA5}">
                      <a16:colId xmlns:a16="http://schemas.microsoft.com/office/drawing/2014/main" val="3258920916"/>
                    </a:ext>
                  </a:extLst>
                </a:gridCol>
                <a:gridCol w="300698">
                  <a:extLst>
                    <a:ext uri="{9D8B030D-6E8A-4147-A177-3AD203B41FA5}">
                      <a16:colId xmlns:a16="http://schemas.microsoft.com/office/drawing/2014/main" val="2212333517"/>
                    </a:ext>
                  </a:extLst>
                </a:gridCol>
                <a:gridCol w="300698">
                  <a:extLst>
                    <a:ext uri="{9D8B030D-6E8A-4147-A177-3AD203B41FA5}">
                      <a16:colId xmlns:a16="http://schemas.microsoft.com/office/drawing/2014/main" val="1938646739"/>
                    </a:ext>
                  </a:extLst>
                </a:gridCol>
                <a:gridCol w="300698">
                  <a:extLst>
                    <a:ext uri="{9D8B030D-6E8A-4147-A177-3AD203B41FA5}">
                      <a16:colId xmlns:a16="http://schemas.microsoft.com/office/drawing/2014/main" val="3239648181"/>
                    </a:ext>
                  </a:extLst>
                </a:gridCol>
                <a:gridCol w="349199">
                  <a:extLst>
                    <a:ext uri="{9D8B030D-6E8A-4147-A177-3AD203B41FA5}">
                      <a16:colId xmlns:a16="http://schemas.microsoft.com/office/drawing/2014/main" val="492412105"/>
                    </a:ext>
                  </a:extLst>
                </a:gridCol>
                <a:gridCol w="517331">
                  <a:extLst>
                    <a:ext uri="{9D8B030D-6E8A-4147-A177-3AD203B41FA5}">
                      <a16:colId xmlns:a16="http://schemas.microsoft.com/office/drawing/2014/main" val="114034382"/>
                    </a:ext>
                  </a:extLst>
                </a:gridCol>
              </a:tblGrid>
              <a:tr h="178399">
                <a:tc>
                  <a:txBody>
                    <a:bodyPr/>
                    <a:lstStyle/>
                    <a:p>
                      <a:pPr algn="l" fontAlgn="b"/>
                      <a:endParaRPr lang="it-IT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09" marR="8109" marT="810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1" i="0" u="none" strike="noStrike" dirty="0" err="1">
                          <a:effectLst/>
                          <a:latin typeface="Arial" panose="020B0604020202020204" pitchFamily="34" charset="0"/>
                        </a:rPr>
                        <a:t>Credits</a:t>
                      </a:r>
                      <a:r>
                        <a:rPr lang="it-IT" sz="1100" b="1" i="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it-IT" sz="1100" b="1" i="0" u="none" strike="noStrike" dirty="0" err="1">
                          <a:effectLst/>
                          <a:latin typeface="Arial" panose="020B0604020202020204" pitchFamily="34" charset="0"/>
                        </a:rPr>
                        <a:t>year</a:t>
                      </a:r>
                      <a:r>
                        <a:rPr lang="it-IT" sz="1100" b="1" i="0" u="none" strike="noStrike" dirty="0">
                          <a:effectLst/>
                          <a:latin typeface="Arial" panose="020B0604020202020204" pitchFamily="34" charset="0"/>
                        </a:rPr>
                        <a:t> 1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0" marR="6600" marT="66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0" marR="6600" marT="66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0" marR="6600" marT="66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0" marR="6600" marT="66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0" marR="6600" marT="66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0" marR="6600" marT="66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1" i="0" u="none" strike="noStrike" dirty="0" err="1">
                          <a:effectLst/>
                          <a:latin typeface="Arial" panose="020B0604020202020204" pitchFamily="34" charset="0"/>
                        </a:rPr>
                        <a:t>Credits</a:t>
                      </a:r>
                      <a:r>
                        <a:rPr lang="it-IT" sz="1100" b="1" i="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it-IT" sz="1100" b="1" i="0" u="none" strike="noStrike" dirty="0" err="1">
                          <a:effectLst/>
                          <a:latin typeface="Arial" panose="020B0604020202020204" pitchFamily="34" charset="0"/>
                        </a:rPr>
                        <a:t>year</a:t>
                      </a:r>
                      <a:r>
                        <a:rPr lang="it-IT" sz="1100" b="1" i="0" u="none" strike="noStrike" dirty="0">
                          <a:effectLst/>
                          <a:latin typeface="Arial" panose="020B0604020202020204" pitchFamily="34" charset="0"/>
                        </a:rPr>
                        <a:t> 2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0" marR="6600" marT="66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0" marR="6600" marT="66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0" marR="6600" marT="66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0" marR="6600" marT="66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0" marR="6600" marT="66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0" marR="6600" marT="66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1" i="0" u="none" strike="noStrike" dirty="0" err="1">
                          <a:effectLst/>
                          <a:latin typeface="Arial" panose="020B0604020202020204" pitchFamily="34" charset="0"/>
                        </a:rPr>
                        <a:t>Credits</a:t>
                      </a:r>
                      <a:r>
                        <a:rPr lang="it-IT" sz="1100" b="1" i="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it-IT" sz="1100" b="1" i="0" u="none" strike="noStrike" dirty="0" err="1">
                          <a:effectLst/>
                          <a:latin typeface="Arial" panose="020B0604020202020204" pitchFamily="34" charset="0"/>
                        </a:rPr>
                        <a:t>year</a:t>
                      </a:r>
                      <a:r>
                        <a:rPr lang="it-IT" sz="1100" b="1" i="0" u="none" strike="noStrike" dirty="0">
                          <a:effectLst/>
                          <a:latin typeface="Arial" panose="020B0604020202020204" pitchFamily="34" charset="0"/>
                        </a:rPr>
                        <a:t> 3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0" marR="6600" marT="66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0" marR="6600" marT="66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0" marR="6600" marT="66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0" marR="6600" marT="66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0" marR="6600" marT="66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0" marR="6600" marT="66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9948454"/>
                  </a:ext>
                </a:extLst>
              </a:tr>
              <a:tr h="178399"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09" marR="8109" marT="810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8109" marR="8109" marT="8109" marB="0" vert="vert27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8109" marR="8109" marT="8109" marB="0" vert="vert27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8109" marR="8109" marT="8109" marB="0" vert="vert27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4210441"/>
                  </a:ext>
                </a:extLst>
              </a:tr>
              <a:tr h="713592"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09" marR="8109" marT="810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bimonth</a:t>
                      </a:r>
                    </a:p>
                  </a:txBody>
                  <a:tcPr marL="8109" marR="8109" marT="8109" marB="0" vert="vert27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 err="1">
                          <a:effectLst/>
                          <a:latin typeface="Arial" panose="020B0604020202020204" pitchFamily="34" charset="0"/>
                        </a:rPr>
                        <a:t>bimonth</a:t>
                      </a:r>
                      <a:endParaRPr lang="it-IT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bimonth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bimonth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bimonth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bimonth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Summary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bimonth</a:t>
                      </a:r>
                    </a:p>
                  </a:txBody>
                  <a:tcPr marL="8109" marR="8109" marT="8109" marB="0" vert="vert27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bimonth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 err="1">
                          <a:effectLst/>
                          <a:latin typeface="Arial" panose="020B0604020202020204" pitchFamily="34" charset="0"/>
                        </a:rPr>
                        <a:t>bimonth</a:t>
                      </a:r>
                      <a:endParaRPr lang="it-IT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bimonth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bimonth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bimonth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Summary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bimonth</a:t>
                      </a:r>
                    </a:p>
                  </a:txBody>
                  <a:tcPr marL="8109" marR="8109" marT="8109" marB="0" vert="vert27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bimonth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bimonth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bimonth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bimonth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bimonth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Summary</a:t>
                      </a:r>
                    </a:p>
                  </a:txBody>
                  <a:tcPr marL="8109" marR="8109" marT="810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8109" marR="8109" marT="8109" marB="0" vert="vert27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610788"/>
                  </a:ext>
                </a:extLst>
              </a:tr>
              <a:tr h="178399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Modules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32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055878"/>
                  </a:ext>
                </a:extLst>
              </a:tr>
              <a:tr h="178399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Seminars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0,8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4,4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5,2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0,2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0,2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4,2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5,6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1,4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4,4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15,2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2422572"/>
                  </a:ext>
                </a:extLst>
              </a:tr>
              <a:tr h="186507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Research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35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45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53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133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7499876"/>
                  </a:ext>
                </a:extLst>
              </a:tr>
              <a:tr h="186507"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09" marR="8109" marT="810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 dirty="0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5,8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9,4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56,2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 dirty="0"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10,2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9,2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11,2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 dirty="0"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62,6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 dirty="0">
                          <a:effectLst/>
                          <a:latin typeface="Arial" panose="020B0604020202020204" pitchFamily="34" charset="0"/>
                        </a:rPr>
                        <a:t>10,4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i="0" u="none" strike="noStrike">
                          <a:effectLst/>
                          <a:latin typeface="Arial" panose="020B0604020202020204" pitchFamily="34" charset="0"/>
                        </a:rPr>
                        <a:t>61,4</a:t>
                      </a:r>
                    </a:p>
                  </a:txBody>
                  <a:tcPr marL="8109" marR="8109" marT="81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i="0" u="none" strike="noStrike" dirty="0">
                          <a:effectLst/>
                          <a:latin typeface="Arial" panose="020B0604020202020204" pitchFamily="34" charset="0"/>
                        </a:rPr>
                        <a:t>180,2</a:t>
                      </a:r>
                    </a:p>
                  </a:txBody>
                  <a:tcPr marL="8109" marR="8109" marT="81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02865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730712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1714489"/>
            <a:ext cx="8229600" cy="785818"/>
          </a:xfrm>
        </p:spPr>
        <p:txBody>
          <a:bodyPr/>
          <a:lstStyle/>
          <a:p>
            <a:r>
              <a:rPr lang="en-US" noProof="0" dirty="0"/>
              <a:t>Identity-to-Identity on Social Network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/>
          <a:lstStyle/>
          <a:p>
            <a:pPr lvl="0">
              <a:defRPr/>
            </a:pPr>
            <a:r>
              <a:rPr lang="en-US" noProof="0" dirty="0"/>
              <a:t>Application scenarios: investigation</a:t>
            </a:r>
          </a:p>
        </p:txBody>
      </p:sp>
      <p:pic>
        <p:nvPicPr>
          <p:cNvPr id="5125" name="Picture 5" descr="C:\Users\Francesco\Google Drive\Presentazione Vismac\Images\Facebook-Icon-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3571876"/>
            <a:ext cx="1219200" cy="1219200"/>
          </a:xfrm>
          <a:prstGeom prst="rect">
            <a:avLst/>
          </a:prstGeom>
          <a:noFill/>
        </p:spPr>
      </p:pic>
      <p:grpSp>
        <p:nvGrpSpPr>
          <p:cNvPr id="30" name="Group 29"/>
          <p:cNvGrpSpPr/>
          <p:nvPr/>
        </p:nvGrpSpPr>
        <p:grpSpPr>
          <a:xfrm>
            <a:off x="6924700" y="2786058"/>
            <a:ext cx="933448" cy="1226588"/>
            <a:chOff x="6715140" y="2428868"/>
            <a:chExt cx="933448" cy="1226588"/>
          </a:xfrm>
        </p:grpSpPr>
        <p:pic>
          <p:nvPicPr>
            <p:cNvPr id="20" name="Picture 5" descr="C:\Users\Francesco\Google Drive\Presentazione Vismac\Images\Facebook-Icon-Logo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715140" y="2428868"/>
              <a:ext cx="933448" cy="933448"/>
            </a:xfrm>
            <a:prstGeom prst="rect">
              <a:avLst/>
            </a:prstGeom>
            <a:noFill/>
          </p:spPr>
        </p:pic>
        <p:sp>
          <p:nvSpPr>
            <p:cNvPr id="23" name="TextBox 22"/>
            <p:cNvSpPr txBox="1"/>
            <p:nvPr/>
          </p:nvSpPr>
          <p:spPr>
            <a:xfrm>
              <a:off x="6786578" y="3286124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User 2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429256" y="2285992"/>
            <a:ext cx="933448" cy="1226588"/>
            <a:chOff x="6715140" y="2428868"/>
            <a:chExt cx="933448" cy="1226588"/>
          </a:xfrm>
        </p:grpSpPr>
        <p:pic>
          <p:nvPicPr>
            <p:cNvPr id="32" name="Picture 5" descr="C:\Users\Francesco\Google Drive\Presentazione Vismac\Images\Facebook-Icon-Logo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715140" y="2428868"/>
              <a:ext cx="933448" cy="933448"/>
            </a:xfrm>
            <a:prstGeom prst="rect">
              <a:avLst/>
            </a:prstGeom>
            <a:noFill/>
          </p:spPr>
        </p:pic>
        <p:sp>
          <p:nvSpPr>
            <p:cNvPr id="33" name="TextBox 32"/>
            <p:cNvSpPr txBox="1"/>
            <p:nvPr/>
          </p:nvSpPr>
          <p:spPr>
            <a:xfrm>
              <a:off x="6786578" y="3286124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User 1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7000892" y="4214818"/>
            <a:ext cx="933448" cy="1226588"/>
            <a:chOff x="6715140" y="2428868"/>
            <a:chExt cx="933448" cy="1226588"/>
          </a:xfrm>
        </p:grpSpPr>
        <p:pic>
          <p:nvPicPr>
            <p:cNvPr id="35" name="Picture 5" descr="C:\Users\Francesco\Google Drive\Presentazione Vismac\Images\Facebook-Icon-Logo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715140" y="2428868"/>
              <a:ext cx="933448" cy="933448"/>
            </a:xfrm>
            <a:prstGeom prst="rect">
              <a:avLst/>
            </a:prstGeom>
            <a:noFill/>
          </p:spPr>
        </p:pic>
        <p:sp>
          <p:nvSpPr>
            <p:cNvPr id="36" name="TextBox 35"/>
            <p:cNvSpPr txBox="1"/>
            <p:nvPr/>
          </p:nvSpPr>
          <p:spPr>
            <a:xfrm>
              <a:off x="6786578" y="3286124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User 3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500694" y="5286388"/>
            <a:ext cx="933448" cy="1226588"/>
            <a:chOff x="6715140" y="2428868"/>
            <a:chExt cx="933448" cy="1226588"/>
          </a:xfrm>
        </p:grpSpPr>
        <p:pic>
          <p:nvPicPr>
            <p:cNvPr id="38" name="Picture 5" descr="C:\Users\Francesco\Google Drive\Presentazione Vismac\Images\Facebook-Icon-Logo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715140" y="2428868"/>
              <a:ext cx="933448" cy="933448"/>
            </a:xfrm>
            <a:prstGeom prst="rect">
              <a:avLst/>
            </a:prstGeom>
            <a:noFill/>
          </p:spPr>
        </p:pic>
        <p:sp>
          <p:nvSpPr>
            <p:cNvPr id="39" name="TextBox 38"/>
            <p:cNvSpPr txBox="1"/>
            <p:nvPr/>
          </p:nvSpPr>
          <p:spPr>
            <a:xfrm>
              <a:off x="6786578" y="3286124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User 4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1109685" y="4786322"/>
            <a:ext cx="1604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suspicious user</a:t>
            </a:r>
          </a:p>
        </p:txBody>
      </p:sp>
      <p:sp>
        <p:nvSpPr>
          <p:cNvPr id="42" name="Oval 41"/>
          <p:cNvSpPr/>
          <p:nvPr/>
        </p:nvSpPr>
        <p:spPr>
          <a:xfrm>
            <a:off x="6572264" y="2500306"/>
            <a:ext cx="1643074" cy="1643074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Oval 43"/>
          <p:cNvSpPr/>
          <p:nvPr/>
        </p:nvSpPr>
        <p:spPr>
          <a:xfrm>
            <a:off x="714348" y="3286124"/>
            <a:ext cx="2286016" cy="2214578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5" name="Straight Arrow Connector 24"/>
          <p:cNvCxnSpPr>
            <a:stCxn id="44" idx="6"/>
          </p:cNvCxnSpPr>
          <p:nvPr/>
        </p:nvCxnSpPr>
        <p:spPr>
          <a:xfrm flipV="1">
            <a:off x="3000364" y="3571876"/>
            <a:ext cx="3571900" cy="821537"/>
          </a:xfrm>
          <a:prstGeom prst="straightConnector1">
            <a:avLst/>
          </a:prstGeom>
          <a:ln w="571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9"/>
          <p:cNvSpPr/>
          <p:nvPr/>
        </p:nvSpPr>
        <p:spPr>
          <a:xfrm>
            <a:off x="-5043" y="-12166"/>
            <a:ext cx="3531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ignika" pitchFamily="50" charset="0"/>
              </a:rPr>
              <a:t>Motivation and scenarios</a:t>
            </a:r>
          </a:p>
        </p:txBody>
      </p:sp>
    </p:spTree>
    <p:extLst>
      <p:ext uri="{BB962C8B-B14F-4D97-AF65-F5344CB8AC3E}">
        <p14:creationId xmlns:p14="http://schemas.microsoft.com/office/powerpoint/2010/main" val="22043225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/>
          <p:cNvSpPr>
            <a:spLocks noGrp="1"/>
          </p:cNvSpPr>
          <p:nvPr>
            <p:ph type="title" idx="4294967295"/>
          </p:nvPr>
        </p:nvSpPr>
        <p:spPr>
          <a:xfrm>
            <a:off x="590872" y="51551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noProof="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Outline</a:t>
            </a:r>
          </a:p>
        </p:txBody>
      </p:sp>
      <p:sp>
        <p:nvSpPr>
          <p:cNvPr id="11" name="Segnaposto contenuto 2"/>
          <p:cNvSpPr>
            <a:spLocks noGrp="1"/>
          </p:cNvSpPr>
          <p:nvPr>
            <p:ph idx="4294967295"/>
          </p:nvPr>
        </p:nvSpPr>
        <p:spPr>
          <a:xfrm>
            <a:off x="590872" y="1883940"/>
            <a:ext cx="8229600" cy="4497388"/>
          </a:xfrm>
          <a:prstGeom prst="rect">
            <a:avLst/>
          </a:prstGeom>
        </p:spPr>
        <p:txBody>
          <a:bodyPr/>
          <a:lstStyle/>
          <a:p>
            <a:r>
              <a:rPr lang="en-US" noProof="0" dirty="0">
                <a:solidFill>
                  <a:schemeClr val="bg1">
                    <a:lumMod val="75000"/>
                  </a:schemeClr>
                </a:solidFill>
              </a:rPr>
              <a:t>Introduction to Digital Image Forensics</a:t>
            </a:r>
          </a:p>
          <a:p>
            <a:r>
              <a:rPr lang="en-US" noProof="0" dirty="0">
                <a:solidFill>
                  <a:schemeClr val="bg1">
                    <a:lumMod val="75000"/>
                  </a:schemeClr>
                </a:solidFill>
              </a:rPr>
              <a:t>Motivation and scenarios</a:t>
            </a:r>
          </a:p>
          <a:p>
            <a:r>
              <a:rPr lang="en-US" noProof="0" dirty="0"/>
              <a:t>What is the “device fingerprint”?</a:t>
            </a:r>
          </a:p>
          <a:p>
            <a:r>
              <a:rPr lang="en-US" noProof="0" dirty="0">
                <a:solidFill>
                  <a:schemeClr val="bg1">
                    <a:lumMod val="75000"/>
                  </a:schemeClr>
                </a:solidFill>
              </a:rPr>
              <a:t>Camera Identification 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Model Identification </a:t>
            </a:r>
            <a:endParaRPr lang="en-US" noProof="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noProof="0" dirty="0">
                <a:solidFill>
                  <a:schemeClr val="bg1">
                    <a:lumMod val="75000"/>
                  </a:schemeClr>
                </a:solidFill>
              </a:rPr>
              <a:t>Temporal Forensics</a:t>
            </a:r>
          </a:p>
          <a:p>
            <a:endParaRPr lang="en-US" noProof="0" dirty="0"/>
          </a:p>
          <a:p>
            <a:endParaRPr lang="en-US" noProof="0" dirty="0"/>
          </a:p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6545111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45278"/>
          </a:xfrm>
        </p:spPr>
        <p:txBody>
          <a:bodyPr/>
          <a:lstStyle/>
          <a:p>
            <a:r>
              <a:rPr lang="en-US" sz="4000" noProof="0" dirty="0"/>
              <a:t>What we mean by Device Fingerprint?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/>
          <a:lstStyle/>
          <a:p>
            <a:r>
              <a:rPr lang="en-US" sz="2800" noProof="0" dirty="0"/>
              <a:t>The </a:t>
            </a:r>
            <a:r>
              <a:rPr lang="en-US" sz="2800" b="1" noProof="0" dirty="0"/>
              <a:t>device fingerprint </a:t>
            </a:r>
            <a:r>
              <a:rPr lang="en-US" sz="2800" noProof="0" dirty="0"/>
              <a:t>concept, stems from the forensic value of </a:t>
            </a:r>
            <a:r>
              <a:rPr lang="en-US" sz="2800" b="1" noProof="0" dirty="0"/>
              <a:t>human fingerprints</a:t>
            </a:r>
          </a:p>
          <a:p>
            <a:r>
              <a:rPr lang="en-US" sz="2800" noProof="0" dirty="0"/>
              <a:t>In the ideal case, the device fingerprint have </a:t>
            </a:r>
            <a:r>
              <a:rPr lang="en-US" sz="2800" b="1" noProof="0" dirty="0"/>
              <a:t>two proprieties</a:t>
            </a:r>
            <a:r>
              <a:rPr lang="en-US" sz="2800" noProof="0" dirty="0"/>
              <a:t>:</a:t>
            </a:r>
            <a:endParaRPr lang="en-US" sz="2800" b="1" noProof="0" dirty="0"/>
          </a:p>
          <a:p>
            <a:pPr lvl="1"/>
            <a:r>
              <a:rPr lang="en-US" sz="2400" b="1" noProof="0" dirty="0"/>
              <a:t>Diversity</a:t>
            </a:r>
            <a:r>
              <a:rPr lang="en-US" sz="2400" noProof="0" dirty="0"/>
              <a:t> requires that no two device class/model/camera have the same fingerprint</a:t>
            </a:r>
          </a:p>
          <a:p>
            <a:pPr lvl="1"/>
            <a:r>
              <a:rPr lang="en-US" sz="2400" b="1" noProof="0" dirty="0"/>
              <a:t>Stability</a:t>
            </a:r>
            <a:r>
              <a:rPr lang="en-US" sz="2400" noProof="0" dirty="0"/>
              <a:t> requires that fingerprints remain the same over time</a:t>
            </a:r>
          </a:p>
          <a:p>
            <a:endParaRPr lang="en-US" noProof="0" dirty="0"/>
          </a:p>
        </p:txBody>
      </p:sp>
      <p:sp>
        <p:nvSpPr>
          <p:cNvPr id="4" name="Rettangolo 3"/>
          <p:cNvSpPr/>
          <p:nvPr/>
        </p:nvSpPr>
        <p:spPr>
          <a:xfrm>
            <a:off x="179512" y="6237312"/>
            <a:ext cx="88569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900" dirty="0" err="1">
                <a:latin typeface="Times" charset="0"/>
              </a:rPr>
              <a:t>Swaminathan</a:t>
            </a:r>
            <a:r>
              <a:rPr lang="it-IT" sz="900" dirty="0">
                <a:latin typeface="Times" charset="0"/>
              </a:rPr>
              <a:t>, A., </a:t>
            </a:r>
            <a:r>
              <a:rPr lang="it-IT" sz="900" dirty="0" err="1">
                <a:latin typeface="Times" charset="0"/>
              </a:rPr>
              <a:t>Min</a:t>
            </a:r>
            <a:r>
              <a:rPr lang="it-IT" sz="900" dirty="0">
                <a:latin typeface="Times" charset="0"/>
              </a:rPr>
              <a:t> </a:t>
            </a:r>
            <a:r>
              <a:rPr lang="it-IT" sz="900" dirty="0" err="1">
                <a:latin typeface="Times" charset="0"/>
              </a:rPr>
              <a:t>Wu</a:t>
            </a:r>
            <a:r>
              <a:rPr lang="it-IT" sz="900" dirty="0">
                <a:latin typeface="Times" charset="0"/>
              </a:rPr>
              <a:t>, &amp; </a:t>
            </a:r>
            <a:r>
              <a:rPr lang="it-IT" sz="900" dirty="0" err="1">
                <a:latin typeface="Times" charset="0"/>
              </a:rPr>
              <a:t>Liu</a:t>
            </a:r>
            <a:r>
              <a:rPr lang="it-IT" sz="900" dirty="0">
                <a:latin typeface="Times" charset="0"/>
              </a:rPr>
              <a:t>, K.J.R. (2008). Digital Image </a:t>
            </a:r>
            <a:r>
              <a:rPr lang="it-IT" sz="900" dirty="0" err="1">
                <a:latin typeface="Times" charset="0"/>
              </a:rPr>
              <a:t>Forensics</a:t>
            </a:r>
            <a:r>
              <a:rPr lang="it-IT" sz="900" dirty="0">
                <a:latin typeface="Times" charset="0"/>
              </a:rPr>
              <a:t> via </a:t>
            </a:r>
            <a:r>
              <a:rPr lang="it-IT" sz="900" dirty="0" err="1">
                <a:latin typeface="Times" charset="0"/>
              </a:rPr>
              <a:t>Intrinsic</a:t>
            </a:r>
            <a:r>
              <a:rPr lang="it-IT" sz="900" dirty="0">
                <a:latin typeface="Times" charset="0"/>
              </a:rPr>
              <a:t> </a:t>
            </a:r>
            <a:r>
              <a:rPr lang="it-IT" sz="900" dirty="0" err="1">
                <a:latin typeface="Times" charset="0"/>
              </a:rPr>
              <a:t>Fingerprints</a:t>
            </a:r>
            <a:r>
              <a:rPr lang="it-IT" sz="900" dirty="0">
                <a:latin typeface="Times" charset="0"/>
              </a:rPr>
              <a:t>. </a:t>
            </a:r>
            <a:r>
              <a:rPr lang="it-IT" sz="900" i="1" dirty="0">
                <a:latin typeface="Times" charset="0"/>
              </a:rPr>
              <a:t>IEEE </a:t>
            </a:r>
            <a:r>
              <a:rPr lang="it-IT" sz="900" i="1" dirty="0" err="1">
                <a:latin typeface="Times" charset="0"/>
              </a:rPr>
              <a:t>Transactions</a:t>
            </a:r>
            <a:r>
              <a:rPr lang="it-IT" sz="900" i="1" dirty="0">
                <a:latin typeface="Times" charset="0"/>
              </a:rPr>
              <a:t> on Information </a:t>
            </a:r>
            <a:r>
              <a:rPr lang="it-IT" sz="900" i="1" dirty="0" err="1">
                <a:latin typeface="Times" charset="0"/>
              </a:rPr>
              <a:t>Forensics</a:t>
            </a:r>
            <a:r>
              <a:rPr lang="it-IT" sz="900" i="1" dirty="0">
                <a:latin typeface="Times" charset="0"/>
              </a:rPr>
              <a:t> and Security, vol.3, </a:t>
            </a:r>
            <a:r>
              <a:rPr lang="it-IT" sz="900" dirty="0">
                <a:latin typeface="Times" charset="0"/>
              </a:rPr>
              <a:t>no.1, pp.101-117</a:t>
            </a:r>
            <a:br>
              <a:rPr lang="it-IT" sz="900" dirty="0">
                <a:latin typeface="Times" charset="0"/>
              </a:rPr>
            </a:br>
            <a:endParaRPr lang="it-IT" sz="900" dirty="0"/>
          </a:p>
        </p:txBody>
      </p:sp>
      <p:sp>
        <p:nvSpPr>
          <p:cNvPr id="12" name="Rectangle 11"/>
          <p:cNvSpPr/>
          <p:nvPr/>
        </p:nvSpPr>
        <p:spPr>
          <a:xfrm>
            <a:off x="-5043" y="-12166"/>
            <a:ext cx="33757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ignika" pitchFamily="50" charset="0"/>
              </a:rPr>
              <a:t>What is the “device fingerprint”?</a:t>
            </a:r>
          </a:p>
        </p:txBody>
      </p:sp>
    </p:spTree>
    <p:extLst>
      <p:ext uri="{BB962C8B-B14F-4D97-AF65-F5344CB8AC3E}">
        <p14:creationId xmlns:p14="http://schemas.microsoft.com/office/powerpoint/2010/main" val="103634685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43000"/>
          </a:xfrm>
        </p:spPr>
        <p:txBody>
          <a:bodyPr/>
          <a:lstStyle/>
          <a:p>
            <a:r>
              <a:rPr lang="en-US" noProof="0" dirty="0"/>
              <a:t>Kind of device fingerprint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noProof="0" dirty="0"/>
              <a:t>Device fingerprint can be classified in three categories: </a:t>
            </a:r>
          </a:p>
          <a:p>
            <a:r>
              <a:rPr lang="en-US" sz="2400" b="1" noProof="0" dirty="0"/>
              <a:t>in-camera fingerprints</a:t>
            </a:r>
            <a:r>
              <a:rPr lang="en-US" sz="2400" noProof="0" dirty="0"/>
              <a:t>: due to the </a:t>
            </a:r>
            <a:r>
              <a:rPr lang="en-US" sz="2400" i="1" noProof="0" dirty="0"/>
              <a:t>digital acquisition process</a:t>
            </a:r>
            <a:r>
              <a:rPr lang="en-US" sz="2400" noProof="0" dirty="0"/>
              <a:t> (specific optical system, color sensor and camera software); </a:t>
            </a:r>
          </a:p>
          <a:p>
            <a:r>
              <a:rPr lang="en-US" sz="2400" b="1" noProof="0" dirty="0"/>
              <a:t>out-camera fingerprints: </a:t>
            </a:r>
            <a:r>
              <a:rPr lang="en-US" sz="2400" noProof="0" dirty="0"/>
              <a:t>processing applied to digital media modifies their properties (e.g. statistical, geometrical, etc.)</a:t>
            </a:r>
          </a:p>
          <a:p>
            <a:r>
              <a:rPr lang="en-US" sz="2400" b="1" noProof="0" dirty="0"/>
              <a:t>scene fingerprints:</a:t>
            </a:r>
            <a:r>
              <a:rPr lang="en-US" sz="2400" noProof="0" dirty="0"/>
              <a:t> specific properties depending on the content, like lighting properties, which characterize the reproduced scene. </a:t>
            </a:r>
          </a:p>
          <a:p>
            <a:pPr marL="0" indent="0">
              <a:buNone/>
            </a:pPr>
            <a:r>
              <a:rPr lang="en-US" sz="2400" noProof="0" dirty="0"/>
              <a:t>It is obvious that in the source identification problem, only the first category of traces, the in-camera fingerprints, will be taken into account</a:t>
            </a:r>
          </a:p>
          <a:p>
            <a:endParaRPr lang="en-US" sz="2400" noProof="0" dirty="0"/>
          </a:p>
        </p:txBody>
      </p:sp>
      <p:sp>
        <p:nvSpPr>
          <p:cNvPr id="4" name="Rettangolo 3"/>
          <p:cNvSpPr/>
          <p:nvPr/>
        </p:nvSpPr>
        <p:spPr>
          <a:xfrm>
            <a:off x="179512" y="6237312"/>
            <a:ext cx="88569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900" dirty="0" err="1">
                <a:latin typeface="Times" charset="0"/>
              </a:rPr>
              <a:t>Caldelli</a:t>
            </a:r>
            <a:r>
              <a:rPr lang="it-IT" sz="900" dirty="0">
                <a:latin typeface="Times" charset="0"/>
              </a:rPr>
              <a:t> </a:t>
            </a:r>
            <a:r>
              <a:rPr lang="it-IT" sz="900" dirty="0" err="1">
                <a:latin typeface="Times" charset="0"/>
              </a:rPr>
              <a:t>R</a:t>
            </a:r>
            <a:r>
              <a:rPr lang="it-IT" sz="900" dirty="0">
                <a:latin typeface="Times" charset="0"/>
              </a:rPr>
              <a:t>., Amerini I., </a:t>
            </a:r>
            <a:r>
              <a:rPr lang="it-IT" sz="900" dirty="0" err="1">
                <a:latin typeface="Times" charset="0"/>
              </a:rPr>
              <a:t>Picchioni</a:t>
            </a:r>
            <a:r>
              <a:rPr lang="it-IT" sz="900" dirty="0">
                <a:latin typeface="Times" charset="0"/>
              </a:rPr>
              <a:t> </a:t>
            </a:r>
            <a:r>
              <a:rPr lang="it-IT" sz="900" dirty="0" err="1">
                <a:latin typeface="Times" charset="0"/>
              </a:rPr>
              <a:t>F</a:t>
            </a:r>
            <a:r>
              <a:rPr lang="it-IT" sz="900" dirty="0">
                <a:latin typeface="Times" charset="0"/>
              </a:rPr>
              <a:t>., De Rosa A., </a:t>
            </a:r>
            <a:r>
              <a:rPr lang="it-IT" sz="900" dirty="0" err="1">
                <a:latin typeface="Times" charset="0"/>
              </a:rPr>
              <a:t>Uccheddu</a:t>
            </a:r>
            <a:r>
              <a:rPr lang="it-IT" sz="900" dirty="0">
                <a:latin typeface="Times" charset="0"/>
              </a:rPr>
              <a:t> </a:t>
            </a:r>
            <a:r>
              <a:rPr lang="it-IT" sz="900" dirty="0" err="1">
                <a:latin typeface="Times" charset="0"/>
              </a:rPr>
              <a:t>F</a:t>
            </a:r>
            <a:r>
              <a:rPr lang="it-IT" sz="900" dirty="0">
                <a:latin typeface="Times" charset="0"/>
              </a:rPr>
              <a:t>. (2010) </a:t>
            </a:r>
            <a:r>
              <a:rPr lang="it-IT" sz="900" dirty="0"/>
              <a:t>Multimedia </a:t>
            </a:r>
            <a:r>
              <a:rPr lang="it-IT" sz="900" dirty="0" err="1"/>
              <a:t>Forensic</a:t>
            </a:r>
            <a:r>
              <a:rPr lang="it-IT" sz="900" dirty="0"/>
              <a:t> </a:t>
            </a:r>
            <a:r>
              <a:rPr lang="it-IT" sz="900" dirty="0" err="1"/>
              <a:t>Techniques</a:t>
            </a:r>
            <a:r>
              <a:rPr lang="it-IT" sz="900" dirty="0"/>
              <a:t> for </a:t>
            </a:r>
            <a:r>
              <a:rPr lang="it-IT" sz="900" dirty="0" err="1"/>
              <a:t>Acquisition</a:t>
            </a:r>
            <a:r>
              <a:rPr lang="it-IT" sz="900" dirty="0"/>
              <a:t> Device </a:t>
            </a:r>
            <a:r>
              <a:rPr lang="it-IT" sz="900" dirty="0" err="1"/>
              <a:t>Identification</a:t>
            </a:r>
            <a:r>
              <a:rPr lang="it-IT" sz="900" dirty="0"/>
              <a:t> and Digital Image </a:t>
            </a:r>
            <a:r>
              <a:rPr lang="it-IT" sz="900" dirty="0" err="1"/>
              <a:t>Authentication</a:t>
            </a:r>
            <a:r>
              <a:rPr lang="it-IT" sz="900" dirty="0">
                <a:latin typeface="Times" charset="0"/>
              </a:rPr>
              <a:t> </a:t>
            </a:r>
            <a:br>
              <a:rPr lang="it-IT" sz="900" dirty="0">
                <a:latin typeface="Times" charset="0"/>
              </a:rPr>
            </a:br>
            <a:endParaRPr lang="it-IT" sz="900" dirty="0"/>
          </a:p>
        </p:txBody>
      </p:sp>
      <p:sp>
        <p:nvSpPr>
          <p:cNvPr id="13" name="Rectangle 12"/>
          <p:cNvSpPr/>
          <p:nvPr/>
        </p:nvSpPr>
        <p:spPr>
          <a:xfrm>
            <a:off x="-5043" y="-15790"/>
            <a:ext cx="33757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ignika" pitchFamily="50" charset="0"/>
              </a:rPr>
              <a:t>What is the “device fingerprint”?</a:t>
            </a:r>
          </a:p>
        </p:txBody>
      </p:sp>
    </p:spTree>
    <p:extLst>
      <p:ext uri="{BB962C8B-B14F-4D97-AF65-F5344CB8AC3E}">
        <p14:creationId xmlns:p14="http://schemas.microsoft.com/office/powerpoint/2010/main" val="387517809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8229600" cy="1143000"/>
          </a:xfrm>
        </p:spPr>
        <p:txBody>
          <a:bodyPr/>
          <a:lstStyle/>
          <a:p>
            <a:r>
              <a:rPr lang="en-US" noProof="0" dirty="0"/>
              <a:t>Acquiring a digital image</a:t>
            </a:r>
            <a:br>
              <a:rPr lang="en-US" noProof="0" dirty="0"/>
            </a:br>
            <a:endParaRPr lang="en-US" b="1" noProof="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857364"/>
            <a:ext cx="9129713" cy="374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6786578" y="4085426"/>
            <a:ext cx="1785950" cy="8572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extBox 6"/>
          <p:cNvSpPr txBox="1"/>
          <p:nvPr/>
        </p:nvSpPr>
        <p:spPr>
          <a:xfrm>
            <a:off x="0" y="3143248"/>
            <a:ext cx="176843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600" b="1" dirty="0"/>
              <a:t>Observed scene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4942682"/>
            <a:ext cx="17144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9" name="TextBox 8"/>
          <p:cNvSpPr txBox="1"/>
          <p:nvPr/>
        </p:nvSpPr>
        <p:spPr>
          <a:xfrm>
            <a:off x="-32" y="4929198"/>
            <a:ext cx="226777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600" b="1" dirty="0"/>
              <a:t>Acquired image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28958" y="3513922"/>
            <a:ext cx="171448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600" b="1" dirty="0"/>
              <a:t>Optical system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72198" y="3389682"/>
            <a:ext cx="271464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Sensor noise and CFA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86578" y="4341944"/>
            <a:ext cx="1785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demosaicing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429124" y="4085426"/>
            <a:ext cx="1785950" cy="8572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4429124" y="4215031"/>
            <a:ext cx="1785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Enhancement operations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14546" y="4085426"/>
            <a:ext cx="1785950" cy="8572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TextBox 15"/>
          <p:cNvSpPr txBox="1"/>
          <p:nvPr/>
        </p:nvSpPr>
        <p:spPr>
          <a:xfrm>
            <a:off x="2214546" y="4215031"/>
            <a:ext cx="1785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JPEG </a:t>
            </a:r>
          </a:p>
          <a:p>
            <a:pPr algn="ctr"/>
            <a:r>
              <a:rPr lang="it-IT" sz="1600" b="1" dirty="0"/>
              <a:t>compression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43306" y="5216292"/>
            <a:ext cx="28575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Camera response function</a:t>
            </a: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8" y="3689032"/>
            <a:ext cx="1665462" cy="125213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241" y="3728236"/>
            <a:ext cx="2037854" cy="1194220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8" y="1891112"/>
            <a:ext cx="1665462" cy="125213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-5043" y="-12166"/>
            <a:ext cx="33757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ignika" pitchFamily="50" charset="0"/>
              </a:rPr>
              <a:t>What is the “device fingerprint”?</a:t>
            </a:r>
          </a:p>
        </p:txBody>
      </p:sp>
    </p:spTree>
    <p:extLst>
      <p:ext uri="{BB962C8B-B14F-4D97-AF65-F5344CB8AC3E}">
        <p14:creationId xmlns:p14="http://schemas.microsoft.com/office/powerpoint/2010/main" val="366212574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795226"/>
          </a:xfrm>
        </p:spPr>
        <p:txBody>
          <a:bodyPr/>
          <a:lstStyle/>
          <a:p>
            <a:r>
              <a:rPr lang="en-US" noProof="0" dirty="0"/>
              <a:t>Source identification process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340769"/>
            <a:ext cx="8229600" cy="962718"/>
          </a:xfrm>
        </p:spPr>
        <p:txBody>
          <a:bodyPr/>
          <a:lstStyle/>
          <a:p>
            <a:pPr marL="0" indent="0">
              <a:buNone/>
            </a:pPr>
            <a:r>
              <a:rPr lang="en-US" sz="1800" noProof="0" dirty="0"/>
              <a:t>In source identification, digital fingerprints are usually extracted and then compared with a dataset of possible fingerprints, specific for each kind/model/brand of acquisition devices, in order to link the digital data to the corresponding source </a:t>
            </a:r>
          </a:p>
          <a:p>
            <a:pPr algn="just"/>
            <a:endParaRPr lang="en-US" sz="1800" noProof="0" dirty="0"/>
          </a:p>
        </p:txBody>
      </p:sp>
      <p:pic>
        <p:nvPicPr>
          <p:cNvPr id="7" name="Picture 3" descr="C:\Users\Francesco\Google Drive\Presentazione Vismac\Images\MustekA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352" y="5885989"/>
            <a:ext cx="923441" cy="504056"/>
          </a:xfrm>
          <a:prstGeom prst="rect">
            <a:avLst/>
          </a:prstGeom>
          <a:noFill/>
        </p:spPr>
      </p:pic>
      <p:pic>
        <p:nvPicPr>
          <p:cNvPr id="8" name="Picture 4" descr="C:\Users\Francesco\Google Drive\Presentazione Vismac\Images\mobilephone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3692" y="3554878"/>
            <a:ext cx="662431" cy="662431"/>
          </a:xfrm>
          <a:prstGeom prst="rect">
            <a:avLst/>
          </a:prstGeom>
          <a:noFill/>
        </p:spPr>
      </p:pic>
      <p:pic>
        <p:nvPicPr>
          <p:cNvPr id="9" name="Picture 5" descr="C:\Users\Francesco\Google Drive\Presentazione Vismac\Images\nikon_d2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5941" y="4653136"/>
            <a:ext cx="700265" cy="633724"/>
          </a:xfrm>
          <a:prstGeom prst="rect">
            <a:avLst/>
          </a:prstGeom>
          <a:noFill/>
        </p:spPr>
      </p:pic>
      <p:pic>
        <p:nvPicPr>
          <p:cNvPr id="10" name="Picture 6" descr="C:\Users\Francesco\Google Drive\Presentazione Vismac\Images\p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0529" y="2509714"/>
            <a:ext cx="972108" cy="648072"/>
          </a:xfrm>
          <a:prstGeom prst="rect">
            <a:avLst/>
          </a:prstGeom>
          <a:noFill/>
        </p:spPr>
      </p:pic>
      <p:pic>
        <p:nvPicPr>
          <p:cNvPr id="21" name="Immagine 20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28582" y="2492168"/>
            <a:ext cx="425181" cy="587619"/>
          </a:xfrm>
          <a:prstGeom prst="rect">
            <a:avLst/>
          </a:prstGeom>
        </p:spPr>
      </p:pic>
      <p:pic>
        <p:nvPicPr>
          <p:cNvPr id="25" name="Immagine 24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9305" y="3466309"/>
            <a:ext cx="425181" cy="587619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1140" y="4599675"/>
            <a:ext cx="425181" cy="587619"/>
          </a:xfrm>
          <a:prstGeom prst="rect">
            <a:avLst/>
          </a:prstGeom>
        </p:spPr>
      </p:pic>
      <p:pic>
        <p:nvPicPr>
          <p:cNvPr id="27" name="Immagine 26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0258" y="5714255"/>
            <a:ext cx="425181" cy="587619"/>
          </a:xfrm>
          <a:prstGeom prst="rect">
            <a:avLst/>
          </a:prstGeom>
        </p:spPr>
      </p:pic>
      <p:pic>
        <p:nvPicPr>
          <p:cNvPr id="28" name="Immagine 27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72400" y="2864858"/>
            <a:ext cx="425181" cy="587619"/>
          </a:xfrm>
          <a:prstGeom prst="rect">
            <a:avLst/>
          </a:prstGeom>
        </p:spPr>
      </p:pic>
      <p:pic>
        <p:nvPicPr>
          <p:cNvPr id="30" name="Immagine 29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72400" y="4144989"/>
            <a:ext cx="425181" cy="587619"/>
          </a:xfrm>
          <a:prstGeom prst="rect">
            <a:avLst/>
          </a:prstGeom>
        </p:spPr>
      </p:pic>
      <p:pic>
        <p:nvPicPr>
          <p:cNvPr id="31" name="Immagine 30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45694" y="5574892"/>
            <a:ext cx="425181" cy="587619"/>
          </a:xfrm>
          <a:prstGeom prst="rect">
            <a:avLst/>
          </a:prstGeom>
        </p:spPr>
      </p:pic>
      <p:pic>
        <p:nvPicPr>
          <p:cNvPr id="34" name="Immagine 3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844466" y="3687997"/>
            <a:ext cx="1199702" cy="1329310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5261" y="4392079"/>
            <a:ext cx="855866" cy="82634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grpSp>
        <p:nvGrpSpPr>
          <p:cNvPr id="18" name="Gruppo 17"/>
          <p:cNvGrpSpPr/>
          <p:nvPr/>
        </p:nvGrpSpPr>
        <p:grpSpPr>
          <a:xfrm>
            <a:off x="1475656" y="2344746"/>
            <a:ext cx="928502" cy="826346"/>
            <a:chOff x="3694521" y="2422965"/>
            <a:chExt cx="928502" cy="826346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767157" y="2422965"/>
              <a:ext cx="855866" cy="82634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15" name="Immagine 1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4521" y="2636912"/>
              <a:ext cx="805471" cy="552425"/>
            </a:xfrm>
            <a:prstGeom prst="rect">
              <a:avLst/>
            </a:prstGeom>
            <a:ln>
              <a:noFill/>
            </a:ln>
            <a:effectLst>
              <a:reflection blurRad="12700" endPos="0" dist="5000" dir="5400000" sy="-100000" algn="bl" rotWithShape="0"/>
            </a:effectLst>
            <a:scene3d>
              <a:camera prst="perspectiveHeroicExtremeLeftFacing" fov="7200000">
                <a:rot lat="487347" lon="2067641" rev="0"/>
              </a:camera>
              <a:lightRig rig="threePt" dir="t"/>
            </a:scene3d>
          </p:spPr>
        </p:pic>
      </p:grpSp>
      <p:grpSp>
        <p:nvGrpSpPr>
          <p:cNvPr id="19" name="Gruppo 18"/>
          <p:cNvGrpSpPr/>
          <p:nvPr/>
        </p:nvGrpSpPr>
        <p:grpSpPr>
          <a:xfrm>
            <a:off x="1439707" y="3255879"/>
            <a:ext cx="884113" cy="826346"/>
            <a:chOff x="3909229" y="4583853"/>
            <a:chExt cx="884113" cy="826346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937476" y="4583853"/>
              <a:ext cx="855866" cy="82634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16" name="Immagine 1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9229" y="4797152"/>
              <a:ext cx="734779" cy="552425"/>
            </a:xfrm>
            <a:prstGeom prst="rect">
              <a:avLst/>
            </a:prstGeom>
            <a:ln>
              <a:noFill/>
            </a:ln>
            <a:effectLst>
              <a:reflection blurRad="12700" endPos="0" dist="5000" dir="5400000" sy="-100000" algn="bl" rotWithShape="0"/>
            </a:effectLst>
            <a:scene3d>
              <a:camera prst="perspectiveHeroicExtremeLeftFacing" fov="7200000">
                <a:rot lat="487347" lon="2067641" rev="0"/>
              </a:camera>
              <a:lightRig rig="threePt" dir="t"/>
            </a:scene3d>
          </p:spPr>
        </p:pic>
      </p:grpSp>
      <p:grpSp>
        <p:nvGrpSpPr>
          <p:cNvPr id="20" name="Gruppo 19"/>
          <p:cNvGrpSpPr/>
          <p:nvPr/>
        </p:nvGrpSpPr>
        <p:grpSpPr>
          <a:xfrm>
            <a:off x="1393751" y="5516720"/>
            <a:ext cx="918885" cy="826346"/>
            <a:chOff x="6285493" y="2404183"/>
            <a:chExt cx="918885" cy="826346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348512" y="2404183"/>
              <a:ext cx="855866" cy="82634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17" name="Immagine 1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5493" y="2636912"/>
              <a:ext cx="734779" cy="552425"/>
            </a:xfrm>
            <a:prstGeom prst="rect">
              <a:avLst/>
            </a:prstGeom>
            <a:ln>
              <a:noFill/>
            </a:ln>
            <a:effectLst>
              <a:reflection blurRad="12700" endPos="0" dist="5000" dir="5400000" sy="-100000" algn="bl" rotWithShape="0"/>
            </a:effectLst>
            <a:scene3d>
              <a:camera prst="perspectiveHeroicExtremeLeftFacing" fov="7200000">
                <a:rot lat="487347" lon="2067641" rev="0"/>
              </a:camera>
              <a:lightRig rig="threePt" dir="t"/>
            </a:scene3d>
          </p:spPr>
        </p:pic>
      </p:grpSp>
      <p:pic>
        <p:nvPicPr>
          <p:cNvPr id="22" name="Immagin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997" y="2636912"/>
            <a:ext cx="1371491" cy="1031121"/>
          </a:xfrm>
          <a:prstGeom prst="rect">
            <a:avLst/>
          </a:prstGeom>
          <a:ln>
            <a:noFill/>
          </a:ln>
          <a:effectLst>
            <a:reflection blurRad="12700" endPos="0" dist="5000" dir="5400000" sy="-100000" algn="bl" rotWithShape="0"/>
          </a:effectLst>
          <a:scene3d>
            <a:camera prst="perspectiveHeroicExtremeLeftFacing" fov="7200000">
              <a:rot lat="487347" lon="2067641" rev="0"/>
            </a:camera>
            <a:lightRig rig="threePt" dir="t"/>
          </a:scene3d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997" y="3923239"/>
            <a:ext cx="1371491" cy="1031120"/>
          </a:xfrm>
          <a:prstGeom prst="rect">
            <a:avLst/>
          </a:prstGeom>
          <a:ln>
            <a:noFill/>
          </a:ln>
          <a:effectLst>
            <a:reflection blurRad="12700" endPos="0" dist="5000" dir="5400000" sy="-100000" algn="bl" rotWithShape="0"/>
          </a:effectLst>
          <a:scene3d>
            <a:camera prst="perspectiveHeroicExtremeLeftFacing" fov="7200000">
              <a:rot lat="487347" lon="2067641" rev="0"/>
            </a:camera>
            <a:lightRig rig="threePt" dir="t"/>
          </a:scene3d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551" y="5363260"/>
            <a:ext cx="1371491" cy="1028618"/>
          </a:xfrm>
          <a:prstGeom prst="rect">
            <a:avLst/>
          </a:prstGeom>
          <a:ln>
            <a:noFill/>
          </a:ln>
          <a:effectLst>
            <a:reflection blurRad="12700" endPos="0" dist="5000" dir="5400000" sy="-100000" algn="bl" rotWithShape="0"/>
          </a:effectLst>
          <a:scene3d>
            <a:camera prst="perspectiveHeroicExtremeLeftFacing" fov="7200000">
              <a:rot lat="487347" lon="2067641" rev="0"/>
            </a:camera>
            <a:lightRig rig="threePt" dir="t"/>
          </a:scene3d>
        </p:spPr>
      </p:pic>
      <p:sp>
        <p:nvSpPr>
          <p:cNvPr id="50" name="Rectangle 49"/>
          <p:cNvSpPr/>
          <p:nvPr/>
        </p:nvSpPr>
        <p:spPr>
          <a:xfrm>
            <a:off x="-5043" y="-12166"/>
            <a:ext cx="33757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ignika" pitchFamily="50" charset="0"/>
              </a:rPr>
              <a:t>What is the “device fingerprint”?</a:t>
            </a:r>
          </a:p>
        </p:txBody>
      </p:sp>
    </p:spTree>
    <p:extLst>
      <p:ext uri="{BB962C8B-B14F-4D97-AF65-F5344CB8AC3E}">
        <p14:creationId xmlns:p14="http://schemas.microsoft.com/office/powerpoint/2010/main" val="161020076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997" y="2636912"/>
            <a:ext cx="1371491" cy="1031121"/>
          </a:xfrm>
          <a:prstGeom prst="rect">
            <a:avLst/>
          </a:prstGeom>
          <a:ln>
            <a:noFill/>
          </a:ln>
          <a:effectLst>
            <a:reflection blurRad="12700" endPos="0" dist="5000" dir="5400000" sy="-100000" algn="bl" rotWithShape="0"/>
          </a:effectLst>
          <a:scene3d>
            <a:camera prst="perspectiveHeroicExtremeLeftFacing" fov="7200000">
              <a:rot lat="487347" lon="2067641" rev="0"/>
            </a:camera>
            <a:lightRig rig="threePt" dir="t"/>
          </a:scene3d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997" y="3923239"/>
            <a:ext cx="1371491" cy="1031120"/>
          </a:xfrm>
          <a:prstGeom prst="rect">
            <a:avLst/>
          </a:prstGeom>
          <a:ln>
            <a:noFill/>
          </a:ln>
          <a:effectLst>
            <a:reflection blurRad="12700" endPos="0" dist="5000" dir="5400000" sy="-100000" algn="bl" rotWithShape="0"/>
          </a:effectLst>
          <a:scene3d>
            <a:camera prst="perspectiveHeroicExtremeLeftFacing" fov="7200000">
              <a:rot lat="487347" lon="2067641" rev="0"/>
            </a:camera>
            <a:lightRig rig="threePt" dir="t"/>
          </a:scene3d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551" y="5363260"/>
            <a:ext cx="1371491" cy="1028618"/>
          </a:xfrm>
          <a:prstGeom prst="rect">
            <a:avLst/>
          </a:prstGeom>
          <a:ln>
            <a:noFill/>
          </a:ln>
          <a:effectLst>
            <a:reflection blurRad="12700" endPos="0" dist="5000" dir="5400000" sy="-100000" algn="bl" rotWithShape="0"/>
          </a:effectLst>
          <a:scene3d>
            <a:camera prst="perspectiveHeroicExtremeLeftFacing" fov="7200000">
              <a:rot lat="487347" lon="2067641" rev="0"/>
            </a:camera>
            <a:lightRig rig="threePt" dir="t"/>
          </a:scene3d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5261" y="4392079"/>
            <a:ext cx="855866" cy="82634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grpSp>
        <p:nvGrpSpPr>
          <p:cNvPr id="5" name="Gruppo 17"/>
          <p:cNvGrpSpPr/>
          <p:nvPr/>
        </p:nvGrpSpPr>
        <p:grpSpPr>
          <a:xfrm>
            <a:off x="1475656" y="2344746"/>
            <a:ext cx="928502" cy="826346"/>
            <a:chOff x="3694521" y="2422965"/>
            <a:chExt cx="928502" cy="826346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767157" y="2422965"/>
              <a:ext cx="855866" cy="82634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15" name="Immagin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4521" y="2636912"/>
              <a:ext cx="805471" cy="552425"/>
            </a:xfrm>
            <a:prstGeom prst="rect">
              <a:avLst/>
            </a:prstGeom>
            <a:ln>
              <a:noFill/>
            </a:ln>
            <a:effectLst>
              <a:reflection blurRad="12700" endPos="0" dist="5000" dir="5400000" sy="-100000" algn="bl" rotWithShape="0"/>
            </a:effectLst>
            <a:scene3d>
              <a:camera prst="perspectiveHeroicExtremeLeftFacing" fov="7200000">
                <a:rot lat="487347" lon="2067641" rev="0"/>
              </a:camera>
              <a:lightRig rig="threePt" dir="t"/>
            </a:scene3d>
          </p:spPr>
        </p:pic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795226"/>
          </a:xfrm>
        </p:spPr>
        <p:txBody>
          <a:bodyPr/>
          <a:lstStyle/>
          <a:p>
            <a:r>
              <a:rPr lang="en-US" noProof="0" dirty="0"/>
              <a:t>Source identification process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340769"/>
            <a:ext cx="8229600" cy="962718"/>
          </a:xfrm>
        </p:spPr>
        <p:txBody>
          <a:bodyPr/>
          <a:lstStyle/>
          <a:p>
            <a:pPr marL="0" indent="0">
              <a:buNone/>
            </a:pPr>
            <a:r>
              <a:rPr lang="en-US" sz="1800" noProof="0" dirty="0"/>
              <a:t>In source identification, digital fingerprints are usually extracted and then compared with a dataset of possible fingerprints specific for each kind/model/brand of acquisition devices, in order to link the digital data to the corresponding source </a:t>
            </a:r>
          </a:p>
          <a:p>
            <a:pPr algn="just"/>
            <a:endParaRPr lang="en-US" sz="1800" noProof="0" dirty="0"/>
          </a:p>
        </p:txBody>
      </p:sp>
      <p:pic>
        <p:nvPicPr>
          <p:cNvPr id="28" name="Immagine 27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6644" y="2928934"/>
            <a:ext cx="425181" cy="587619"/>
          </a:xfrm>
          <a:prstGeom prst="rect">
            <a:avLst/>
          </a:prstGeom>
        </p:spPr>
      </p:pic>
      <p:pic>
        <p:nvPicPr>
          <p:cNvPr id="30" name="Immagine 29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6644" y="4071942"/>
            <a:ext cx="425181" cy="587619"/>
          </a:xfrm>
          <a:prstGeom prst="rect">
            <a:avLst/>
          </a:prstGeom>
        </p:spPr>
      </p:pic>
      <p:pic>
        <p:nvPicPr>
          <p:cNvPr id="31" name="Immagine 30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6644" y="5572140"/>
            <a:ext cx="425181" cy="587619"/>
          </a:xfrm>
          <a:prstGeom prst="rect">
            <a:avLst/>
          </a:prstGeom>
        </p:spPr>
      </p:pic>
      <p:sp>
        <p:nvSpPr>
          <p:cNvPr id="32" name="Rettangolo 31"/>
          <p:cNvSpPr/>
          <p:nvPr/>
        </p:nvSpPr>
        <p:spPr>
          <a:xfrm>
            <a:off x="3655792" y="2571744"/>
            <a:ext cx="26307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 err="1"/>
              <a:t>Extract</a:t>
            </a:r>
            <a:r>
              <a:rPr lang="it-IT" sz="2400" b="1" dirty="0"/>
              <a:t> </a:t>
            </a:r>
            <a:r>
              <a:rPr lang="it-IT" sz="2400" b="1" dirty="0" err="1"/>
              <a:t>fingerprints</a:t>
            </a:r>
            <a:endParaRPr lang="it-IT" sz="2400" b="1" dirty="0"/>
          </a:p>
        </p:txBody>
      </p:sp>
      <p:pic>
        <p:nvPicPr>
          <p:cNvPr id="34" name="Immagine 3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844466" y="3687997"/>
            <a:ext cx="1199702" cy="1329310"/>
          </a:xfrm>
          <a:prstGeom prst="rect">
            <a:avLst/>
          </a:prstGeom>
        </p:spPr>
      </p:pic>
      <p:grpSp>
        <p:nvGrpSpPr>
          <p:cNvPr id="18" name="Gruppo 18"/>
          <p:cNvGrpSpPr/>
          <p:nvPr/>
        </p:nvGrpSpPr>
        <p:grpSpPr>
          <a:xfrm>
            <a:off x="1439707" y="3255879"/>
            <a:ext cx="884113" cy="826346"/>
            <a:chOff x="3909229" y="4583853"/>
            <a:chExt cx="884113" cy="826346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937476" y="4583853"/>
              <a:ext cx="855866" cy="82634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16" name="Immagine 1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9229" y="4797152"/>
              <a:ext cx="734779" cy="552425"/>
            </a:xfrm>
            <a:prstGeom prst="rect">
              <a:avLst/>
            </a:prstGeom>
            <a:ln>
              <a:noFill/>
            </a:ln>
            <a:effectLst>
              <a:reflection blurRad="12700" endPos="0" dist="5000" dir="5400000" sy="-100000" algn="bl" rotWithShape="0"/>
            </a:effectLst>
            <a:scene3d>
              <a:camera prst="perspectiveHeroicExtremeLeftFacing" fov="7200000">
                <a:rot lat="487347" lon="2067641" rev="0"/>
              </a:camera>
              <a:lightRig rig="threePt" dir="t"/>
            </a:scene3d>
          </p:spPr>
        </p:pic>
      </p:grpSp>
      <p:grpSp>
        <p:nvGrpSpPr>
          <p:cNvPr id="19" name="Gruppo 19"/>
          <p:cNvGrpSpPr/>
          <p:nvPr/>
        </p:nvGrpSpPr>
        <p:grpSpPr>
          <a:xfrm>
            <a:off x="1393751" y="5516720"/>
            <a:ext cx="918885" cy="826346"/>
            <a:chOff x="6285493" y="2404183"/>
            <a:chExt cx="918885" cy="826346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348512" y="2404183"/>
              <a:ext cx="855866" cy="82634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17" name="Immagine 1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5493" y="2636912"/>
              <a:ext cx="734779" cy="552425"/>
            </a:xfrm>
            <a:prstGeom prst="rect">
              <a:avLst/>
            </a:prstGeom>
            <a:ln>
              <a:noFill/>
            </a:ln>
            <a:effectLst>
              <a:reflection blurRad="12700" endPos="0" dist="5000" dir="5400000" sy="-100000" algn="bl" rotWithShape="0"/>
            </a:effectLst>
            <a:scene3d>
              <a:camera prst="perspectiveHeroicExtremeLeftFacing" fov="7200000">
                <a:rot lat="487347" lon="2067641" rev="0"/>
              </a:camera>
              <a:lightRig rig="threePt" dir="t"/>
            </a:scene3d>
          </p:spPr>
        </p:pic>
      </p:grpSp>
      <p:pic>
        <p:nvPicPr>
          <p:cNvPr id="7" name="Picture 3" descr="C:\Users\Francesco\Google Drive\Presentazione Vismac\Images\MustekA3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34352" y="5885989"/>
            <a:ext cx="923441" cy="504056"/>
          </a:xfrm>
          <a:prstGeom prst="rect">
            <a:avLst/>
          </a:prstGeom>
          <a:noFill/>
        </p:spPr>
      </p:pic>
      <p:pic>
        <p:nvPicPr>
          <p:cNvPr id="8" name="Picture 4" descr="C:\Users\Francesco\Google Drive\Presentazione Vismac\Images\mobilephone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3692" y="3554878"/>
            <a:ext cx="662431" cy="662431"/>
          </a:xfrm>
          <a:prstGeom prst="rect">
            <a:avLst/>
          </a:prstGeom>
          <a:noFill/>
        </p:spPr>
      </p:pic>
      <p:pic>
        <p:nvPicPr>
          <p:cNvPr id="9" name="Picture 5" descr="C:\Users\Francesco\Google Drive\Presentazione Vismac\Images\nikon_d200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45941" y="4653136"/>
            <a:ext cx="700265" cy="633724"/>
          </a:xfrm>
          <a:prstGeom prst="rect">
            <a:avLst/>
          </a:prstGeom>
          <a:noFill/>
        </p:spPr>
      </p:pic>
      <p:pic>
        <p:nvPicPr>
          <p:cNvPr id="10" name="Picture 6" descr="C:\Users\Francesco\Google Drive\Presentazione Vismac\Images\pc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10529" y="2509714"/>
            <a:ext cx="972108" cy="648072"/>
          </a:xfrm>
          <a:prstGeom prst="rect">
            <a:avLst/>
          </a:prstGeom>
          <a:noFill/>
        </p:spPr>
      </p:pic>
      <p:pic>
        <p:nvPicPr>
          <p:cNvPr id="21" name="Immagine 20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8860" y="2571744"/>
            <a:ext cx="425181" cy="587619"/>
          </a:xfrm>
          <a:prstGeom prst="rect">
            <a:avLst/>
          </a:prstGeom>
        </p:spPr>
      </p:pic>
      <p:pic>
        <p:nvPicPr>
          <p:cNvPr id="25" name="Immagine 24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8860" y="3429000"/>
            <a:ext cx="425181" cy="587619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8860" y="4572008"/>
            <a:ext cx="425181" cy="587619"/>
          </a:xfrm>
          <a:prstGeom prst="rect">
            <a:avLst/>
          </a:prstGeom>
        </p:spPr>
      </p:pic>
      <p:pic>
        <p:nvPicPr>
          <p:cNvPr id="27" name="Immagine 26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8860" y="5715016"/>
            <a:ext cx="425181" cy="587619"/>
          </a:xfrm>
          <a:prstGeom prst="rect">
            <a:avLst/>
          </a:prstGeom>
        </p:spPr>
      </p:pic>
      <p:sp>
        <p:nvSpPr>
          <p:cNvPr id="42" name="Rettangolo 31"/>
          <p:cNvSpPr/>
          <p:nvPr/>
        </p:nvSpPr>
        <p:spPr>
          <a:xfrm>
            <a:off x="3815704" y="4925809"/>
            <a:ext cx="13278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b="1" dirty="0"/>
              <a:t>Fingerprints</a:t>
            </a:r>
          </a:p>
          <a:p>
            <a:pPr algn="ctr"/>
            <a:r>
              <a:rPr lang="it-IT" b="1" dirty="0"/>
              <a:t>dataset</a:t>
            </a:r>
          </a:p>
        </p:txBody>
      </p:sp>
      <p:cxnSp>
        <p:nvCxnSpPr>
          <p:cNvPr id="44" name="Straight Arrow Connector 43"/>
          <p:cNvCxnSpPr>
            <a:stCxn id="21" idx="3"/>
          </p:cNvCxnSpPr>
          <p:nvPr/>
        </p:nvCxnSpPr>
        <p:spPr>
          <a:xfrm>
            <a:off x="2854041" y="2865554"/>
            <a:ext cx="1003579" cy="12063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25" idx="3"/>
            <a:endCxn id="34" idx="1"/>
          </p:cNvCxnSpPr>
          <p:nvPr/>
        </p:nvCxnSpPr>
        <p:spPr>
          <a:xfrm>
            <a:off x="2854041" y="3722810"/>
            <a:ext cx="990425" cy="6298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26" idx="3"/>
          </p:cNvCxnSpPr>
          <p:nvPr/>
        </p:nvCxnSpPr>
        <p:spPr>
          <a:xfrm flipV="1">
            <a:off x="2854041" y="4500570"/>
            <a:ext cx="1003579" cy="3652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27" idx="3"/>
          </p:cNvCxnSpPr>
          <p:nvPr/>
        </p:nvCxnSpPr>
        <p:spPr>
          <a:xfrm flipV="1">
            <a:off x="2854041" y="4643446"/>
            <a:ext cx="932141" cy="13653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-5043" y="-12166"/>
            <a:ext cx="33757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ignika" pitchFamily="50" charset="0"/>
              </a:rPr>
              <a:t>What is the “device fingerprint”?</a:t>
            </a:r>
          </a:p>
        </p:txBody>
      </p:sp>
    </p:spTree>
    <p:extLst>
      <p:ext uri="{BB962C8B-B14F-4D97-AF65-F5344CB8AC3E}">
        <p14:creationId xmlns:p14="http://schemas.microsoft.com/office/powerpoint/2010/main" val="383252114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997" y="2636912"/>
            <a:ext cx="1371491" cy="1031121"/>
          </a:xfrm>
          <a:prstGeom prst="rect">
            <a:avLst/>
          </a:prstGeom>
          <a:ln>
            <a:noFill/>
          </a:ln>
          <a:effectLst>
            <a:reflection blurRad="12700" endPos="0" dist="5000" dir="5400000" sy="-100000" algn="bl" rotWithShape="0"/>
          </a:effectLst>
          <a:scene3d>
            <a:camera prst="perspectiveHeroicExtremeLeftFacing" fov="7200000">
              <a:rot lat="487347" lon="2067641" rev="0"/>
            </a:camera>
            <a:lightRig rig="threePt" dir="t"/>
          </a:scene3d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997" y="3923239"/>
            <a:ext cx="1371491" cy="1031120"/>
          </a:xfrm>
          <a:prstGeom prst="rect">
            <a:avLst/>
          </a:prstGeom>
          <a:ln>
            <a:noFill/>
          </a:ln>
          <a:effectLst>
            <a:reflection blurRad="12700" endPos="0" dist="5000" dir="5400000" sy="-100000" algn="bl" rotWithShape="0"/>
          </a:effectLst>
          <a:scene3d>
            <a:camera prst="perspectiveHeroicExtremeLeftFacing" fov="7200000">
              <a:rot lat="487347" lon="2067641" rev="0"/>
            </a:camera>
            <a:lightRig rig="threePt" dir="t"/>
          </a:scene3d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551" y="5363260"/>
            <a:ext cx="1371491" cy="1028618"/>
          </a:xfrm>
          <a:prstGeom prst="rect">
            <a:avLst/>
          </a:prstGeom>
          <a:ln>
            <a:noFill/>
          </a:ln>
          <a:effectLst>
            <a:reflection blurRad="12700" endPos="0" dist="5000" dir="5400000" sy="-100000" algn="bl" rotWithShape="0"/>
          </a:effectLst>
          <a:scene3d>
            <a:camera prst="perspectiveHeroicExtremeLeftFacing" fov="7200000">
              <a:rot lat="487347" lon="2067641" rev="0"/>
            </a:camera>
            <a:lightRig rig="threePt" dir="t"/>
          </a:scene3d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5261" y="4392079"/>
            <a:ext cx="855866" cy="82634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grpSp>
        <p:nvGrpSpPr>
          <p:cNvPr id="4" name="Gruppo 17"/>
          <p:cNvGrpSpPr/>
          <p:nvPr/>
        </p:nvGrpSpPr>
        <p:grpSpPr>
          <a:xfrm>
            <a:off x="1475656" y="2344746"/>
            <a:ext cx="928502" cy="826346"/>
            <a:chOff x="3694521" y="2422965"/>
            <a:chExt cx="928502" cy="826346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767157" y="2422965"/>
              <a:ext cx="855866" cy="82634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15" name="Immagin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4521" y="2636912"/>
              <a:ext cx="805471" cy="552425"/>
            </a:xfrm>
            <a:prstGeom prst="rect">
              <a:avLst/>
            </a:prstGeom>
            <a:ln>
              <a:noFill/>
            </a:ln>
            <a:effectLst>
              <a:reflection blurRad="12700" endPos="0" dist="5000" dir="5400000" sy="-100000" algn="bl" rotWithShape="0"/>
            </a:effectLst>
            <a:scene3d>
              <a:camera prst="perspectiveHeroicExtremeLeftFacing" fov="7200000">
                <a:rot lat="487347" lon="2067641" rev="0"/>
              </a:camera>
              <a:lightRig rig="threePt" dir="t"/>
            </a:scene3d>
          </p:spPr>
        </p:pic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795226"/>
          </a:xfrm>
        </p:spPr>
        <p:txBody>
          <a:bodyPr/>
          <a:lstStyle/>
          <a:p>
            <a:r>
              <a:rPr lang="en-US" noProof="0" dirty="0"/>
              <a:t>Source identification process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340769"/>
            <a:ext cx="8229600" cy="962718"/>
          </a:xfrm>
        </p:spPr>
        <p:txBody>
          <a:bodyPr/>
          <a:lstStyle/>
          <a:p>
            <a:pPr marL="0" indent="0">
              <a:buNone/>
            </a:pPr>
            <a:r>
              <a:rPr lang="en-US" sz="1800" noProof="0" dirty="0"/>
              <a:t>In source identification, digital fingerprints are usually extracted and then compared with a dataset of possible fingerprints specific for each kind/model/brand of acquisition devices, in order to link the digital data to the corresponding source </a:t>
            </a:r>
          </a:p>
          <a:p>
            <a:pPr algn="just"/>
            <a:endParaRPr lang="en-US" sz="1800" noProof="0" dirty="0"/>
          </a:p>
        </p:txBody>
      </p:sp>
      <p:pic>
        <p:nvPicPr>
          <p:cNvPr id="28" name="Immagine 27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6644" y="2928934"/>
            <a:ext cx="425181" cy="587619"/>
          </a:xfrm>
          <a:prstGeom prst="rect">
            <a:avLst/>
          </a:prstGeom>
        </p:spPr>
      </p:pic>
      <p:pic>
        <p:nvPicPr>
          <p:cNvPr id="30" name="Immagine 29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6644" y="4071942"/>
            <a:ext cx="425181" cy="587619"/>
          </a:xfrm>
          <a:prstGeom prst="rect">
            <a:avLst/>
          </a:prstGeom>
        </p:spPr>
      </p:pic>
      <p:pic>
        <p:nvPicPr>
          <p:cNvPr id="31" name="Immagine 30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6644" y="5572140"/>
            <a:ext cx="425181" cy="587619"/>
          </a:xfrm>
          <a:prstGeom prst="rect">
            <a:avLst/>
          </a:prstGeom>
        </p:spPr>
      </p:pic>
      <p:sp>
        <p:nvSpPr>
          <p:cNvPr id="32" name="Rettangolo 31"/>
          <p:cNvSpPr/>
          <p:nvPr/>
        </p:nvSpPr>
        <p:spPr>
          <a:xfrm>
            <a:off x="3286116" y="2571744"/>
            <a:ext cx="28984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/>
              <a:t>Compare fingerprints</a:t>
            </a:r>
          </a:p>
        </p:txBody>
      </p:sp>
      <p:pic>
        <p:nvPicPr>
          <p:cNvPr id="34" name="Immagine 3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844466" y="3687997"/>
            <a:ext cx="1199702" cy="1329310"/>
          </a:xfrm>
          <a:prstGeom prst="rect">
            <a:avLst/>
          </a:prstGeom>
        </p:spPr>
      </p:pic>
      <p:grpSp>
        <p:nvGrpSpPr>
          <p:cNvPr id="5" name="Gruppo 18"/>
          <p:cNvGrpSpPr/>
          <p:nvPr/>
        </p:nvGrpSpPr>
        <p:grpSpPr>
          <a:xfrm>
            <a:off x="1439707" y="3255879"/>
            <a:ext cx="884113" cy="826346"/>
            <a:chOff x="3909229" y="4583853"/>
            <a:chExt cx="884113" cy="826346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937476" y="4583853"/>
              <a:ext cx="855866" cy="82634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16" name="Immagine 1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9229" y="4797152"/>
              <a:ext cx="734779" cy="552425"/>
            </a:xfrm>
            <a:prstGeom prst="rect">
              <a:avLst/>
            </a:prstGeom>
            <a:ln>
              <a:noFill/>
            </a:ln>
            <a:effectLst>
              <a:reflection blurRad="12700" endPos="0" dist="5000" dir="5400000" sy="-100000" algn="bl" rotWithShape="0"/>
            </a:effectLst>
            <a:scene3d>
              <a:camera prst="perspectiveHeroicExtremeLeftFacing" fov="7200000">
                <a:rot lat="487347" lon="2067641" rev="0"/>
              </a:camera>
              <a:lightRig rig="threePt" dir="t"/>
            </a:scene3d>
          </p:spPr>
        </p:pic>
      </p:grpSp>
      <p:grpSp>
        <p:nvGrpSpPr>
          <p:cNvPr id="6" name="Gruppo 19"/>
          <p:cNvGrpSpPr/>
          <p:nvPr/>
        </p:nvGrpSpPr>
        <p:grpSpPr>
          <a:xfrm>
            <a:off x="1393751" y="5516720"/>
            <a:ext cx="918885" cy="826346"/>
            <a:chOff x="6285493" y="2404183"/>
            <a:chExt cx="918885" cy="826346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348512" y="2404183"/>
              <a:ext cx="855866" cy="82634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17" name="Immagine 1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5493" y="2636912"/>
              <a:ext cx="734779" cy="552425"/>
            </a:xfrm>
            <a:prstGeom prst="rect">
              <a:avLst/>
            </a:prstGeom>
            <a:ln>
              <a:noFill/>
            </a:ln>
            <a:effectLst>
              <a:reflection blurRad="12700" endPos="0" dist="5000" dir="5400000" sy="-100000" algn="bl" rotWithShape="0"/>
            </a:effectLst>
            <a:scene3d>
              <a:camera prst="perspectiveHeroicExtremeLeftFacing" fov="7200000">
                <a:rot lat="487347" lon="2067641" rev="0"/>
              </a:camera>
              <a:lightRig rig="threePt" dir="t"/>
            </a:scene3d>
          </p:spPr>
        </p:pic>
      </p:grpSp>
      <p:pic>
        <p:nvPicPr>
          <p:cNvPr id="7" name="Picture 3" descr="C:\Users\Francesco\Google Drive\Presentazione Vismac\Images\MustekA3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34352" y="5885989"/>
            <a:ext cx="923441" cy="504056"/>
          </a:xfrm>
          <a:prstGeom prst="rect">
            <a:avLst/>
          </a:prstGeom>
          <a:noFill/>
        </p:spPr>
      </p:pic>
      <p:pic>
        <p:nvPicPr>
          <p:cNvPr id="8" name="Picture 4" descr="C:\Users\Francesco\Google Drive\Presentazione Vismac\Images\mobilephone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3692" y="3554878"/>
            <a:ext cx="662431" cy="662431"/>
          </a:xfrm>
          <a:prstGeom prst="rect">
            <a:avLst/>
          </a:prstGeom>
          <a:noFill/>
        </p:spPr>
      </p:pic>
      <p:pic>
        <p:nvPicPr>
          <p:cNvPr id="9" name="Picture 5" descr="C:\Users\Francesco\Google Drive\Presentazione Vismac\Images\nikon_d200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45941" y="4653136"/>
            <a:ext cx="700265" cy="633724"/>
          </a:xfrm>
          <a:prstGeom prst="rect">
            <a:avLst/>
          </a:prstGeom>
          <a:noFill/>
        </p:spPr>
      </p:pic>
      <p:pic>
        <p:nvPicPr>
          <p:cNvPr id="10" name="Picture 6" descr="C:\Users\Francesco\Google Drive\Presentazione Vismac\Images\pc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10529" y="2509714"/>
            <a:ext cx="972108" cy="648072"/>
          </a:xfrm>
          <a:prstGeom prst="rect">
            <a:avLst/>
          </a:prstGeom>
          <a:noFill/>
        </p:spPr>
      </p:pic>
      <p:sp>
        <p:nvSpPr>
          <p:cNvPr id="42" name="Rettangolo 31"/>
          <p:cNvSpPr/>
          <p:nvPr/>
        </p:nvSpPr>
        <p:spPr>
          <a:xfrm>
            <a:off x="3815704" y="4925809"/>
            <a:ext cx="13278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b="1" dirty="0"/>
              <a:t>Fingerprints</a:t>
            </a:r>
          </a:p>
          <a:p>
            <a:pPr algn="ctr"/>
            <a:r>
              <a:rPr lang="it-IT" b="1" dirty="0"/>
              <a:t>dataset</a:t>
            </a:r>
          </a:p>
        </p:txBody>
      </p:sp>
      <p:sp>
        <p:nvSpPr>
          <p:cNvPr id="35" name="Freccia bidirezionale verticale 34"/>
          <p:cNvSpPr/>
          <p:nvPr/>
        </p:nvSpPr>
        <p:spPr>
          <a:xfrm rot="16200000">
            <a:off x="5887147" y="3614051"/>
            <a:ext cx="432048" cy="163358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Rectangle 44"/>
          <p:cNvSpPr/>
          <p:nvPr/>
        </p:nvSpPr>
        <p:spPr>
          <a:xfrm>
            <a:off x="-5043" y="-12166"/>
            <a:ext cx="33757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ignika" pitchFamily="50" charset="0"/>
              </a:rPr>
              <a:t>What is the “device fingerprint”?</a:t>
            </a:r>
          </a:p>
        </p:txBody>
      </p:sp>
    </p:spTree>
    <p:extLst>
      <p:ext uri="{BB962C8B-B14F-4D97-AF65-F5344CB8AC3E}">
        <p14:creationId xmlns:p14="http://schemas.microsoft.com/office/powerpoint/2010/main" val="422236628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95226"/>
          </a:xfrm>
        </p:spPr>
        <p:txBody>
          <a:bodyPr/>
          <a:lstStyle/>
          <a:p>
            <a:r>
              <a:rPr lang="en-US" noProof="0" dirty="0"/>
              <a:t>Source identification process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340769"/>
            <a:ext cx="8229600" cy="962718"/>
          </a:xfrm>
        </p:spPr>
        <p:txBody>
          <a:bodyPr/>
          <a:lstStyle/>
          <a:p>
            <a:pPr marL="0" indent="0">
              <a:buNone/>
            </a:pPr>
            <a:r>
              <a:rPr lang="en-US" sz="1800" noProof="0" dirty="0"/>
              <a:t>In source identification, digital fingerprints are usually extracted and then compared with a dataset of possible fingerprints specific for each kind/model/brand of acquisition devices, in order to link the digital data to the corresponding source </a:t>
            </a:r>
          </a:p>
          <a:p>
            <a:pPr algn="just"/>
            <a:endParaRPr lang="en-US" sz="1800" noProof="0" dirty="0"/>
          </a:p>
        </p:txBody>
      </p:sp>
      <p:pic>
        <p:nvPicPr>
          <p:cNvPr id="7" name="Picture 3" descr="C:\Users\Francesco\Google Drive\Presentazione Vismac\Images\MustekA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352" y="5885989"/>
            <a:ext cx="923441" cy="504056"/>
          </a:xfrm>
          <a:prstGeom prst="rect">
            <a:avLst/>
          </a:prstGeom>
          <a:noFill/>
        </p:spPr>
      </p:pic>
      <p:pic>
        <p:nvPicPr>
          <p:cNvPr id="8" name="Picture 4" descr="C:\Users\Francesco\Google Drive\Presentazione Vismac\Images\mobilephone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3692" y="3554878"/>
            <a:ext cx="662431" cy="662431"/>
          </a:xfrm>
          <a:prstGeom prst="rect">
            <a:avLst/>
          </a:prstGeom>
          <a:noFill/>
        </p:spPr>
      </p:pic>
      <p:pic>
        <p:nvPicPr>
          <p:cNvPr id="9" name="Picture 5" descr="C:\Users\Francesco\Google Drive\Presentazione Vismac\Images\nikon_d2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5941" y="4653136"/>
            <a:ext cx="700265" cy="633724"/>
          </a:xfrm>
          <a:prstGeom prst="rect">
            <a:avLst/>
          </a:prstGeom>
          <a:noFill/>
        </p:spPr>
      </p:pic>
      <p:pic>
        <p:nvPicPr>
          <p:cNvPr id="10" name="Picture 6" descr="C:\Users\Francesco\Google Drive\Presentazione Vismac\Images\p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0529" y="2509714"/>
            <a:ext cx="972108" cy="648072"/>
          </a:xfrm>
          <a:prstGeom prst="rect">
            <a:avLst/>
          </a:prstGeom>
          <a:noFill/>
        </p:spPr>
      </p:pic>
      <p:pic>
        <p:nvPicPr>
          <p:cNvPr id="21" name="Immagine 20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28582" y="2492168"/>
            <a:ext cx="425181" cy="587619"/>
          </a:xfrm>
          <a:prstGeom prst="rect">
            <a:avLst/>
          </a:prstGeom>
        </p:spPr>
      </p:pic>
      <p:pic>
        <p:nvPicPr>
          <p:cNvPr id="25" name="Immagine 24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9305" y="3466309"/>
            <a:ext cx="425181" cy="587619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1140" y="4599675"/>
            <a:ext cx="425181" cy="587619"/>
          </a:xfrm>
          <a:prstGeom prst="rect">
            <a:avLst/>
          </a:prstGeom>
        </p:spPr>
      </p:pic>
      <p:pic>
        <p:nvPicPr>
          <p:cNvPr id="27" name="Immagine 26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0258" y="5714255"/>
            <a:ext cx="425181" cy="587619"/>
          </a:xfrm>
          <a:prstGeom prst="rect">
            <a:avLst/>
          </a:prstGeom>
        </p:spPr>
      </p:pic>
      <p:pic>
        <p:nvPicPr>
          <p:cNvPr id="28" name="Immagine 27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72400" y="2864858"/>
            <a:ext cx="425181" cy="587619"/>
          </a:xfrm>
          <a:prstGeom prst="rect">
            <a:avLst/>
          </a:prstGeom>
        </p:spPr>
      </p:pic>
      <p:pic>
        <p:nvPicPr>
          <p:cNvPr id="30" name="Immagine 29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72400" y="4144989"/>
            <a:ext cx="425181" cy="587619"/>
          </a:xfrm>
          <a:prstGeom prst="rect">
            <a:avLst/>
          </a:prstGeom>
        </p:spPr>
      </p:pic>
      <p:pic>
        <p:nvPicPr>
          <p:cNvPr id="31" name="Immagine 30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45694" y="5574892"/>
            <a:ext cx="425181" cy="587619"/>
          </a:xfrm>
          <a:prstGeom prst="rect">
            <a:avLst/>
          </a:prstGeom>
        </p:spPr>
      </p:pic>
      <p:sp>
        <p:nvSpPr>
          <p:cNvPr id="36" name="Rettangolo 35"/>
          <p:cNvSpPr/>
          <p:nvPr/>
        </p:nvSpPr>
        <p:spPr>
          <a:xfrm>
            <a:off x="2835112" y="2500306"/>
            <a:ext cx="39514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/>
              <a:t>Link </a:t>
            </a:r>
            <a:r>
              <a:rPr lang="it-IT" sz="2400" b="1" dirty="0" err="1"/>
              <a:t>digital</a:t>
            </a:r>
            <a:r>
              <a:rPr lang="it-IT" sz="2400" b="1" dirty="0"/>
              <a:t> data to the source</a:t>
            </a:r>
          </a:p>
        </p:txBody>
      </p:sp>
      <p:sp>
        <p:nvSpPr>
          <p:cNvPr id="4" name="Ovale 3"/>
          <p:cNvSpPr/>
          <p:nvPr/>
        </p:nvSpPr>
        <p:spPr>
          <a:xfrm>
            <a:off x="251520" y="3425502"/>
            <a:ext cx="972108" cy="939602"/>
          </a:xfrm>
          <a:prstGeom prst="ellipse">
            <a:avLst/>
          </a:prstGeom>
          <a:noFill/>
          <a:ln w="28575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" name="Connettore 2 5"/>
          <p:cNvCxnSpPr>
            <a:endCxn id="4" idx="6"/>
          </p:cNvCxnSpPr>
          <p:nvPr/>
        </p:nvCxnSpPr>
        <p:spPr>
          <a:xfrm flipH="1">
            <a:off x="1223628" y="3171092"/>
            <a:ext cx="6588732" cy="724211"/>
          </a:xfrm>
          <a:prstGeom prst="straightConnector1">
            <a:avLst/>
          </a:prstGeom>
          <a:ln w="2857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e 37"/>
          <p:cNvSpPr/>
          <p:nvPr/>
        </p:nvSpPr>
        <p:spPr>
          <a:xfrm>
            <a:off x="251520" y="4547506"/>
            <a:ext cx="972108" cy="939602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9" name="Connettore 2 38"/>
          <p:cNvCxnSpPr/>
          <p:nvPr/>
        </p:nvCxnSpPr>
        <p:spPr>
          <a:xfrm flipH="1">
            <a:off x="1223628" y="4293096"/>
            <a:ext cx="6588732" cy="724211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e 39"/>
          <p:cNvSpPr/>
          <p:nvPr/>
        </p:nvSpPr>
        <p:spPr>
          <a:xfrm>
            <a:off x="323528" y="2388354"/>
            <a:ext cx="972108" cy="939602"/>
          </a:xfrm>
          <a:prstGeom prst="ellipse">
            <a:avLst/>
          </a:prstGeom>
          <a:noFill/>
          <a:ln w="28575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1" name="Connettore 2 40"/>
          <p:cNvCxnSpPr>
            <a:endCxn id="40" idx="6"/>
          </p:cNvCxnSpPr>
          <p:nvPr/>
        </p:nvCxnSpPr>
        <p:spPr>
          <a:xfrm flipH="1" flipV="1">
            <a:off x="1295636" y="2858155"/>
            <a:ext cx="6444716" cy="2905225"/>
          </a:xfrm>
          <a:prstGeom prst="straightConnector1">
            <a:avLst/>
          </a:prstGeom>
          <a:ln w="28575">
            <a:solidFill>
              <a:schemeClr val="accent4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Immagine 3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844466" y="3687997"/>
            <a:ext cx="1199702" cy="1329310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5261" y="4392079"/>
            <a:ext cx="855866" cy="82634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grpSp>
        <p:nvGrpSpPr>
          <p:cNvPr id="5" name="Gruppo 17"/>
          <p:cNvGrpSpPr/>
          <p:nvPr/>
        </p:nvGrpSpPr>
        <p:grpSpPr>
          <a:xfrm>
            <a:off x="1475656" y="2344746"/>
            <a:ext cx="928502" cy="826346"/>
            <a:chOff x="3694521" y="2422965"/>
            <a:chExt cx="928502" cy="826346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767157" y="2422965"/>
              <a:ext cx="855866" cy="82634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15" name="Immagine 1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4521" y="2636912"/>
              <a:ext cx="805471" cy="552425"/>
            </a:xfrm>
            <a:prstGeom prst="rect">
              <a:avLst/>
            </a:prstGeom>
            <a:ln>
              <a:noFill/>
            </a:ln>
            <a:effectLst>
              <a:reflection blurRad="12700" endPos="0" dist="5000" dir="5400000" sy="-100000" algn="bl" rotWithShape="0"/>
            </a:effectLst>
            <a:scene3d>
              <a:camera prst="perspectiveHeroicExtremeLeftFacing" fov="7200000">
                <a:rot lat="487347" lon="2067641" rev="0"/>
              </a:camera>
              <a:lightRig rig="threePt" dir="t"/>
            </a:scene3d>
          </p:spPr>
        </p:pic>
      </p:grpSp>
      <p:grpSp>
        <p:nvGrpSpPr>
          <p:cNvPr id="18" name="Gruppo 18"/>
          <p:cNvGrpSpPr/>
          <p:nvPr/>
        </p:nvGrpSpPr>
        <p:grpSpPr>
          <a:xfrm>
            <a:off x="1439707" y="3255879"/>
            <a:ext cx="884113" cy="826346"/>
            <a:chOff x="3909229" y="4583853"/>
            <a:chExt cx="884113" cy="826346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937476" y="4583853"/>
              <a:ext cx="855866" cy="82634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16" name="Immagine 1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9229" y="4797152"/>
              <a:ext cx="734779" cy="552425"/>
            </a:xfrm>
            <a:prstGeom prst="rect">
              <a:avLst/>
            </a:prstGeom>
            <a:ln>
              <a:noFill/>
            </a:ln>
            <a:effectLst>
              <a:reflection blurRad="12700" endPos="0" dist="5000" dir="5400000" sy="-100000" algn="bl" rotWithShape="0"/>
            </a:effectLst>
            <a:scene3d>
              <a:camera prst="perspectiveHeroicExtremeLeftFacing" fov="7200000">
                <a:rot lat="487347" lon="2067641" rev="0"/>
              </a:camera>
              <a:lightRig rig="threePt" dir="t"/>
            </a:scene3d>
          </p:spPr>
        </p:pic>
      </p:grpSp>
      <p:grpSp>
        <p:nvGrpSpPr>
          <p:cNvPr id="19" name="Gruppo 19"/>
          <p:cNvGrpSpPr/>
          <p:nvPr/>
        </p:nvGrpSpPr>
        <p:grpSpPr>
          <a:xfrm>
            <a:off x="1393751" y="5516720"/>
            <a:ext cx="918885" cy="826346"/>
            <a:chOff x="6285493" y="2404183"/>
            <a:chExt cx="918885" cy="826346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348512" y="2404183"/>
              <a:ext cx="855866" cy="82634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17" name="Immagine 1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5493" y="2636912"/>
              <a:ext cx="734779" cy="552425"/>
            </a:xfrm>
            <a:prstGeom prst="rect">
              <a:avLst/>
            </a:prstGeom>
            <a:ln>
              <a:noFill/>
            </a:ln>
            <a:effectLst>
              <a:reflection blurRad="12700" endPos="0" dist="5000" dir="5400000" sy="-100000" algn="bl" rotWithShape="0"/>
            </a:effectLst>
            <a:scene3d>
              <a:camera prst="perspectiveHeroicExtremeLeftFacing" fov="7200000">
                <a:rot lat="487347" lon="2067641" rev="0"/>
              </a:camera>
              <a:lightRig rig="threePt" dir="t"/>
            </a:scene3d>
          </p:spPr>
        </p:pic>
      </p:grpSp>
      <p:pic>
        <p:nvPicPr>
          <p:cNvPr id="22" name="Immagin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997" y="2636912"/>
            <a:ext cx="1371491" cy="1031121"/>
          </a:xfrm>
          <a:prstGeom prst="rect">
            <a:avLst/>
          </a:prstGeom>
          <a:ln>
            <a:noFill/>
          </a:ln>
          <a:effectLst>
            <a:reflection blurRad="12700" endPos="0" dist="5000" dir="5400000" sy="-100000" algn="bl" rotWithShape="0"/>
          </a:effectLst>
          <a:scene3d>
            <a:camera prst="perspectiveHeroicExtremeLeftFacing" fov="7200000">
              <a:rot lat="487347" lon="2067641" rev="0"/>
            </a:camera>
            <a:lightRig rig="threePt" dir="t"/>
          </a:scene3d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997" y="3923239"/>
            <a:ext cx="1371491" cy="1031120"/>
          </a:xfrm>
          <a:prstGeom prst="rect">
            <a:avLst/>
          </a:prstGeom>
          <a:ln>
            <a:noFill/>
          </a:ln>
          <a:effectLst>
            <a:reflection blurRad="12700" endPos="0" dist="5000" dir="5400000" sy="-100000" algn="bl" rotWithShape="0"/>
          </a:effectLst>
          <a:scene3d>
            <a:camera prst="perspectiveHeroicExtremeLeftFacing" fov="7200000">
              <a:rot lat="487347" lon="2067641" rev="0"/>
            </a:camera>
            <a:lightRig rig="threePt" dir="t"/>
          </a:scene3d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551" y="5363260"/>
            <a:ext cx="1371491" cy="1028618"/>
          </a:xfrm>
          <a:prstGeom prst="rect">
            <a:avLst/>
          </a:prstGeom>
          <a:ln>
            <a:noFill/>
          </a:ln>
          <a:effectLst>
            <a:reflection blurRad="12700" endPos="0" dist="5000" dir="5400000" sy="-100000" algn="bl" rotWithShape="0"/>
          </a:effectLst>
          <a:scene3d>
            <a:camera prst="perspectiveHeroicExtremeLeftFacing" fov="7200000">
              <a:rot lat="487347" lon="2067641" rev="0"/>
            </a:camera>
            <a:lightRig rig="threePt" dir="t"/>
          </a:scene3d>
        </p:spPr>
      </p:pic>
      <p:sp>
        <p:nvSpPr>
          <p:cNvPr id="49" name="Rectangle 48"/>
          <p:cNvSpPr/>
          <p:nvPr/>
        </p:nvSpPr>
        <p:spPr>
          <a:xfrm>
            <a:off x="-5043" y="-12166"/>
            <a:ext cx="33757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ignika" pitchFamily="50" charset="0"/>
              </a:rPr>
              <a:t>What is the “device fingerprint”?</a:t>
            </a:r>
          </a:p>
        </p:txBody>
      </p:sp>
    </p:spTree>
    <p:extLst>
      <p:ext uri="{BB962C8B-B14F-4D97-AF65-F5344CB8AC3E}">
        <p14:creationId xmlns:p14="http://schemas.microsoft.com/office/powerpoint/2010/main" val="238144363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/>
          <p:cNvSpPr>
            <a:spLocks noGrp="1"/>
          </p:cNvSpPr>
          <p:nvPr>
            <p:ph type="title" idx="4294967295"/>
          </p:nvPr>
        </p:nvSpPr>
        <p:spPr>
          <a:xfrm>
            <a:off x="590872" y="51551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noProof="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Outline</a:t>
            </a:r>
          </a:p>
        </p:txBody>
      </p:sp>
      <p:sp>
        <p:nvSpPr>
          <p:cNvPr id="11" name="Segnaposto contenuto 2"/>
          <p:cNvSpPr>
            <a:spLocks noGrp="1"/>
          </p:cNvSpPr>
          <p:nvPr>
            <p:ph idx="4294967295"/>
          </p:nvPr>
        </p:nvSpPr>
        <p:spPr>
          <a:xfrm>
            <a:off x="590872" y="1883940"/>
            <a:ext cx="8229600" cy="4497388"/>
          </a:xfrm>
          <a:prstGeom prst="rect">
            <a:avLst/>
          </a:prstGeom>
        </p:spPr>
        <p:txBody>
          <a:bodyPr/>
          <a:lstStyle/>
          <a:p>
            <a:r>
              <a:rPr lang="en-US" noProof="0" dirty="0">
                <a:solidFill>
                  <a:schemeClr val="bg1">
                    <a:lumMod val="75000"/>
                  </a:schemeClr>
                </a:solidFill>
              </a:rPr>
              <a:t>Introduction to Digital Image Forensics</a:t>
            </a:r>
          </a:p>
          <a:p>
            <a:r>
              <a:rPr lang="en-US" noProof="0" dirty="0">
                <a:solidFill>
                  <a:schemeClr val="bg1">
                    <a:lumMod val="75000"/>
                  </a:schemeClr>
                </a:solidFill>
              </a:rPr>
              <a:t>Motivation and scenarios</a:t>
            </a:r>
          </a:p>
          <a:p>
            <a:r>
              <a:rPr lang="en-US" noProof="0" dirty="0">
                <a:solidFill>
                  <a:schemeClr val="bg1">
                    <a:lumMod val="75000"/>
                  </a:schemeClr>
                </a:solidFill>
              </a:rPr>
              <a:t>What is the “device fingerprint”?</a:t>
            </a:r>
          </a:p>
          <a:p>
            <a:r>
              <a:rPr lang="en-US" noProof="0" dirty="0"/>
              <a:t>Camera Identification 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Model Identification </a:t>
            </a:r>
            <a:endParaRPr lang="en-US" noProof="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noProof="0" dirty="0"/>
          </a:p>
          <a:p>
            <a:endParaRPr lang="en-US" noProof="0" dirty="0"/>
          </a:p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41864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/>
          <p:cNvSpPr>
            <a:spLocks noGrp="1"/>
          </p:cNvSpPr>
          <p:nvPr>
            <p:ph type="title" idx="4294967295"/>
          </p:nvPr>
        </p:nvSpPr>
        <p:spPr>
          <a:xfrm>
            <a:off x="590872" y="51551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noProof="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Outline</a:t>
            </a:r>
          </a:p>
        </p:txBody>
      </p:sp>
      <p:sp>
        <p:nvSpPr>
          <p:cNvPr id="11" name="Segnaposto contenuto 2"/>
          <p:cNvSpPr>
            <a:spLocks noGrp="1"/>
          </p:cNvSpPr>
          <p:nvPr>
            <p:ph idx="4294967295"/>
          </p:nvPr>
        </p:nvSpPr>
        <p:spPr>
          <a:xfrm>
            <a:off x="179512" y="1556792"/>
            <a:ext cx="8856984" cy="449738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noProof="0" dirty="0"/>
              <a:t>Introduction to </a:t>
            </a:r>
            <a:r>
              <a:rPr lang="en-US" dirty="0"/>
              <a:t>Source Identification</a:t>
            </a:r>
            <a:endParaRPr lang="en-US" noProof="0" dirty="0"/>
          </a:p>
          <a:p>
            <a:pPr>
              <a:lnSpc>
                <a:spcPct val="150000"/>
              </a:lnSpc>
            </a:pPr>
            <a:r>
              <a:rPr lang="en-US" noProof="0" dirty="0"/>
              <a:t>Motivation and scenarios</a:t>
            </a:r>
          </a:p>
          <a:p>
            <a:pPr>
              <a:lnSpc>
                <a:spcPct val="150000"/>
              </a:lnSpc>
            </a:pPr>
            <a:r>
              <a:rPr lang="en-US" dirty="0"/>
              <a:t>Source identification through “device fingerprint”</a:t>
            </a:r>
          </a:p>
          <a:p>
            <a:pPr>
              <a:lnSpc>
                <a:spcPct val="150000"/>
              </a:lnSpc>
            </a:pPr>
            <a:r>
              <a:rPr lang="en-US" noProof="0" dirty="0"/>
              <a:t>Research activities</a:t>
            </a:r>
          </a:p>
          <a:p>
            <a:pPr>
              <a:lnSpc>
                <a:spcPct val="150000"/>
              </a:lnSpc>
            </a:pPr>
            <a:r>
              <a:rPr lang="en-US" dirty="0"/>
              <a:t>List of publications</a:t>
            </a:r>
            <a:endParaRPr lang="en-US" noProof="0" dirty="0"/>
          </a:p>
          <a:p>
            <a:endParaRPr lang="en-US" noProof="0" dirty="0"/>
          </a:p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8436467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Immagine 16" descr="sensore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8912" y="1323975"/>
            <a:ext cx="242570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Titolo 1"/>
          <p:cNvSpPr>
            <a:spLocks noGrp="1"/>
          </p:cNvSpPr>
          <p:nvPr>
            <p:ph type="title"/>
          </p:nvPr>
        </p:nvSpPr>
        <p:spPr>
          <a:xfrm>
            <a:off x="0" y="720731"/>
            <a:ext cx="9144000" cy="719138"/>
          </a:xfrm>
        </p:spPr>
        <p:txBody>
          <a:bodyPr>
            <a:normAutofit fontScale="90000"/>
          </a:bodyPr>
          <a:lstStyle/>
          <a:p>
            <a:r>
              <a:rPr lang="en-US" sz="4500" noProof="0" dirty="0"/>
              <a:t>PRNU as a camera fingerprint </a:t>
            </a:r>
          </a:p>
        </p:txBody>
      </p:sp>
      <p:sp>
        <p:nvSpPr>
          <p:cNvPr id="1029" name="Segnaposto contenuto 2"/>
          <p:cNvSpPr>
            <a:spLocks noGrp="1"/>
          </p:cNvSpPr>
          <p:nvPr>
            <p:ph idx="1"/>
          </p:nvPr>
        </p:nvSpPr>
        <p:spPr>
          <a:xfrm>
            <a:off x="428625" y="3356992"/>
            <a:ext cx="8258175" cy="3286125"/>
          </a:xfrm>
        </p:spPr>
        <p:txBody>
          <a:bodyPr>
            <a:normAutofit/>
          </a:bodyPr>
          <a:lstStyle/>
          <a:p>
            <a:r>
              <a:rPr lang="en-US" sz="2000" noProof="0" dirty="0"/>
              <a:t>It can be modeled as multiplicative factor:</a:t>
            </a:r>
          </a:p>
          <a:p>
            <a:pPr eaLnBrk="1" hangingPunct="1"/>
            <a:endParaRPr lang="en-US" sz="2000" i="1" noProof="0" dirty="0"/>
          </a:p>
          <a:p>
            <a:pPr eaLnBrk="1" hangingPunct="1"/>
            <a:endParaRPr lang="en-US" sz="2000" noProof="0" dirty="0"/>
          </a:p>
          <a:p>
            <a:pPr>
              <a:buNone/>
            </a:pPr>
            <a:endParaRPr lang="en-US" sz="1200" noProof="0" dirty="0"/>
          </a:p>
          <a:p>
            <a:r>
              <a:rPr lang="en-US" sz="2000" noProof="0" dirty="0"/>
              <a:t>It is</a:t>
            </a:r>
          </a:p>
          <a:p>
            <a:pPr lvl="1"/>
            <a:r>
              <a:rPr lang="en-US" sz="2000" i="1" noProof="0" dirty="0"/>
              <a:t>specific of each camera</a:t>
            </a:r>
          </a:p>
          <a:p>
            <a:pPr lvl="1"/>
            <a:r>
              <a:rPr lang="en-US" sz="2000" i="1" noProof="0" dirty="0"/>
              <a:t>constant in time</a:t>
            </a:r>
          </a:p>
          <a:p>
            <a:pPr lvl="1"/>
            <a:r>
              <a:rPr lang="en-US" sz="2000" i="1" noProof="0" dirty="0"/>
              <a:t>embedded in every picture</a:t>
            </a:r>
          </a:p>
          <a:p>
            <a:pPr lvl="1"/>
            <a:r>
              <a:rPr lang="en-US" sz="2000" i="1" noProof="0" dirty="0"/>
              <a:t>Robust to various processing procedures</a:t>
            </a:r>
            <a:endParaRPr lang="en-US" sz="2200" noProof="0" dirty="0"/>
          </a:p>
        </p:txBody>
      </p:sp>
      <p:grpSp>
        <p:nvGrpSpPr>
          <p:cNvPr id="2" name="Gruppo 28"/>
          <p:cNvGrpSpPr>
            <a:grpSpLocks/>
          </p:cNvGrpSpPr>
          <p:nvPr/>
        </p:nvGrpSpPr>
        <p:grpSpPr bwMode="auto">
          <a:xfrm>
            <a:off x="714349" y="3910967"/>
            <a:ext cx="5443856" cy="847982"/>
            <a:chOff x="1913360" y="2786058"/>
            <a:chExt cx="5444539" cy="848759"/>
          </a:xfrm>
        </p:grpSpPr>
        <p:graphicFrame>
          <p:nvGraphicFramePr>
            <p:cNvPr id="1026" name="Object 4"/>
            <p:cNvGraphicFramePr>
              <a:graphicFrameLocks noChangeAspect="1"/>
            </p:cNvGraphicFramePr>
            <p:nvPr/>
          </p:nvGraphicFramePr>
          <p:xfrm>
            <a:off x="3535363" y="2786058"/>
            <a:ext cx="2284412" cy="4095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6370" name="Equazione" r:id="rId5" imgW="1193295" imgH="216061" progId="Equation.3">
                    <p:embed/>
                  </p:oleObj>
                </mc:Choice>
                <mc:Fallback>
                  <p:oleObj name="Equazione" r:id="rId5" imgW="1193295" imgH="216061" progId="Equation.3">
                    <p:embed/>
                    <p:pic>
                      <p:nvPicPr>
                        <p:cNvPr id="1026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35363" y="2786058"/>
                          <a:ext cx="2284412" cy="4095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3" name="CasellaDiTesto 9"/>
            <p:cNvSpPr txBox="1">
              <a:spLocks noChangeArrowheads="1"/>
            </p:cNvSpPr>
            <p:nvPr/>
          </p:nvSpPr>
          <p:spPr bwMode="auto">
            <a:xfrm>
              <a:off x="1913360" y="3178164"/>
              <a:ext cx="1199004" cy="2772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it-IT" sz="1200" dirty="0" err="1">
                  <a:solidFill>
                    <a:prstClr val="black"/>
                  </a:solidFill>
                </a:rPr>
                <a:t>Observed</a:t>
              </a:r>
              <a:r>
                <a:rPr lang="it-IT" sz="1200" dirty="0">
                  <a:solidFill>
                    <a:prstClr val="black"/>
                  </a:solidFill>
                </a:rPr>
                <a:t> </a:t>
              </a:r>
              <a:r>
                <a:rPr lang="it-IT" sz="1200" dirty="0" err="1">
                  <a:solidFill>
                    <a:prstClr val="black"/>
                  </a:solidFill>
                </a:rPr>
                <a:t>image</a:t>
              </a:r>
              <a:endParaRPr lang="it-IT" sz="1200" dirty="0">
                <a:solidFill>
                  <a:prstClr val="black"/>
                </a:solidFill>
              </a:endParaRPr>
            </a:p>
          </p:txBody>
        </p:sp>
        <p:cxnSp>
          <p:nvCxnSpPr>
            <p:cNvPr id="12" name="Connettore 2 11"/>
            <p:cNvCxnSpPr>
              <a:stCxn id="1033" idx="3"/>
            </p:cNvCxnSpPr>
            <p:nvPr/>
          </p:nvCxnSpPr>
          <p:spPr>
            <a:xfrm flipV="1">
              <a:off x="3112364" y="3035527"/>
              <a:ext cx="459725" cy="28126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5" name="CasellaDiTesto 12"/>
            <p:cNvSpPr txBox="1">
              <a:spLocks noChangeArrowheads="1"/>
            </p:cNvSpPr>
            <p:nvPr/>
          </p:nvSpPr>
          <p:spPr bwMode="auto">
            <a:xfrm>
              <a:off x="5697003" y="3357564"/>
              <a:ext cx="847326" cy="2772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it-IT" sz="1200" dirty="0" err="1">
                  <a:solidFill>
                    <a:prstClr val="black"/>
                  </a:solidFill>
                </a:rPr>
                <a:t>Real</a:t>
              </a:r>
              <a:r>
                <a:rPr lang="it-IT" sz="1200" dirty="0">
                  <a:solidFill>
                    <a:prstClr val="black"/>
                  </a:solidFill>
                </a:rPr>
                <a:t> scene</a:t>
              </a:r>
            </a:p>
          </p:txBody>
        </p:sp>
        <p:cxnSp>
          <p:nvCxnSpPr>
            <p:cNvPr id="15" name="Connettore 2 14"/>
            <p:cNvCxnSpPr>
              <a:stCxn id="1035" idx="1"/>
            </p:cNvCxnSpPr>
            <p:nvPr/>
          </p:nvCxnSpPr>
          <p:spPr>
            <a:xfrm flipH="1" flipV="1">
              <a:off x="5215367" y="3072079"/>
              <a:ext cx="481635" cy="42411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7" name="CasellaDiTesto 18"/>
            <p:cNvSpPr txBox="1">
              <a:spLocks noChangeArrowheads="1"/>
            </p:cNvSpPr>
            <p:nvPr/>
          </p:nvSpPr>
          <p:spPr bwMode="auto">
            <a:xfrm>
              <a:off x="6286510" y="3071807"/>
              <a:ext cx="1071389" cy="2772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 dirty="0">
                  <a:solidFill>
                    <a:prstClr val="black"/>
                  </a:solidFill>
                </a:rPr>
                <a:t>Additive </a:t>
              </a:r>
              <a:r>
                <a:rPr lang="it-IT" sz="1200" dirty="0" err="1">
                  <a:solidFill>
                    <a:prstClr val="black"/>
                  </a:solidFill>
                </a:rPr>
                <a:t>noise</a:t>
              </a:r>
              <a:endParaRPr lang="it-IT" sz="1200" dirty="0">
                <a:solidFill>
                  <a:prstClr val="black"/>
                </a:solidFill>
              </a:endParaRPr>
            </a:p>
          </p:txBody>
        </p:sp>
        <p:cxnSp>
          <p:nvCxnSpPr>
            <p:cNvPr id="20" name="Connettore 2 19"/>
            <p:cNvCxnSpPr>
              <a:stCxn id="1039" idx="3"/>
            </p:cNvCxnSpPr>
            <p:nvPr/>
          </p:nvCxnSpPr>
          <p:spPr>
            <a:xfrm flipV="1">
              <a:off x="3904568" y="3143574"/>
              <a:ext cx="596323" cy="35261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9" name="CasellaDiTesto 22"/>
            <p:cNvSpPr txBox="1">
              <a:spLocks noChangeArrowheads="1"/>
            </p:cNvSpPr>
            <p:nvPr/>
          </p:nvSpPr>
          <p:spPr bwMode="auto">
            <a:xfrm>
              <a:off x="3357554" y="3357564"/>
              <a:ext cx="547014" cy="2772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>
                  <a:solidFill>
                    <a:prstClr val="black"/>
                  </a:solidFill>
                </a:rPr>
                <a:t>PRNU</a:t>
              </a:r>
            </a:p>
          </p:txBody>
        </p:sp>
        <p:cxnSp>
          <p:nvCxnSpPr>
            <p:cNvPr id="25" name="Connettore 2 24"/>
            <p:cNvCxnSpPr>
              <a:stCxn id="1037" idx="1"/>
            </p:cNvCxnSpPr>
            <p:nvPr/>
          </p:nvCxnSpPr>
          <p:spPr>
            <a:xfrm flipH="1" flipV="1">
              <a:off x="5715482" y="3000575"/>
              <a:ext cx="571028" cy="20985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ttangolo 30"/>
          <p:cNvSpPr/>
          <p:nvPr/>
        </p:nvSpPr>
        <p:spPr>
          <a:xfrm>
            <a:off x="2786050" y="1500173"/>
            <a:ext cx="6215106" cy="1606590"/>
          </a:xfrm>
          <a:prstGeom prst="rect">
            <a:avLst/>
          </a:prstGeom>
        </p:spPr>
        <p:txBody>
          <a:bodyPr wrap="square" lIns="91437" tIns="45718" rIns="91437" bIns="45718">
            <a:spAutoFit/>
          </a:bodyPr>
          <a:lstStyle/>
          <a:p>
            <a:pPr marL="274311" indent="-274311">
              <a:spcBef>
                <a:spcPct val="20000"/>
              </a:spcBef>
              <a:buClr>
                <a:srgbClr val="0BD0D9"/>
              </a:buClr>
              <a:buSzPct val="95000"/>
              <a:buFont typeface="Wingdings 2"/>
              <a:buChar char=""/>
              <a:defRPr/>
            </a:pPr>
            <a:r>
              <a:rPr lang="it-IT" sz="2000" dirty="0">
                <a:solidFill>
                  <a:prstClr val="black"/>
                </a:solidFill>
              </a:rPr>
              <a:t>The </a:t>
            </a:r>
            <a:r>
              <a:rPr lang="it-IT" sz="2000" b="1" dirty="0" err="1">
                <a:solidFill>
                  <a:prstClr val="black"/>
                </a:solidFill>
              </a:rPr>
              <a:t>Photo</a:t>
            </a:r>
            <a:r>
              <a:rPr lang="it-IT" sz="2000" b="1" dirty="0">
                <a:solidFill>
                  <a:prstClr val="black"/>
                </a:solidFill>
              </a:rPr>
              <a:t> </a:t>
            </a:r>
            <a:r>
              <a:rPr lang="it-IT" sz="2000" b="1" dirty="0" err="1">
                <a:solidFill>
                  <a:prstClr val="black"/>
                </a:solidFill>
              </a:rPr>
              <a:t>Response</a:t>
            </a:r>
            <a:r>
              <a:rPr lang="it-IT" sz="2000" b="1" dirty="0">
                <a:solidFill>
                  <a:prstClr val="black"/>
                </a:solidFill>
              </a:rPr>
              <a:t> </a:t>
            </a:r>
            <a:r>
              <a:rPr lang="it-IT" sz="2000" b="1" dirty="0" err="1">
                <a:solidFill>
                  <a:prstClr val="black"/>
                </a:solidFill>
              </a:rPr>
              <a:t>Non-Uniformity</a:t>
            </a:r>
            <a:r>
              <a:rPr lang="it-IT" sz="2000" b="1" dirty="0">
                <a:solidFill>
                  <a:prstClr val="black"/>
                </a:solidFill>
              </a:rPr>
              <a:t> (PRNU) </a:t>
            </a:r>
            <a:r>
              <a:rPr lang="en-US" sz="2000" dirty="0">
                <a:solidFill>
                  <a:prstClr val="black"/>
                </a:solidFill>
              </a:rPr>
              <a:t>is a non spatial uniform behavior of imaging sensor.</a:t>
            </a:r>
          </a:p>
          <a:p>
            <a:pPr marL="274311" indent="-274311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endParaRPr lang="en-US" sz="1200" dirty="0">
              <a:solidFill>
                <a:prstClr val="black"/>
              </a:solidFill>
            </a:endParaRPr>
          </a:p>
          <a:p>
            <a:pPr marL="274311" indent="-274311">
              <a:spcBef>
                <a:spcPct val="20000"/>
              </a:spcBef>
              <a:buClr>
                <a:srgbClr val="0BD0D9"/>
              </a:buClr>
              <a:buSzPct val="95000"/>
              <a:buFont typeface="Wingdings 2"/>
              <a:buChar char=""/>
              <a:defRPr/>
            </a:pPr>
            <a:r>
              <a:rPr lang="en-US" sz="2000" dirty="0">
                <a:solidFill>
                  <a:prstClr val="black"/>
                </a:solidFill>
              </a:rPr>
              <a:t>It is caused by imperfections in the sensor manufacturing process.</a:t>
            </a:r>
            <a:endParaRPr lang="it-IT" sz="2000" dirty="0">
              <a:solidFill>
                <a:prstClr val="black"/>
              </a:solidFill>
            </a:endParaRPr>
          </a:p>
        </p:txBody>
      </p:sp>
      <p:pic>
        <p:nvPicPr>
          <p:cNvPr id="17" name="Picture 2" descr="http://blog.legalsolutions.thomsonreuters.com/wp-content/uploads/2014/01/Digital-Forensics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885573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20464552">
            <a:off x="6253295" y="4455124"/>
            <a:ext cx="2667000" cy="182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9"/>
          <p:cNvSpPr/>
          <p:nvPr/>
        </p:nvSpPr>
        <p:spPr>
          <a:xfrm>
            <a:off x="-5043" y="-12166"/>
            <a:ext cx="3252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ignika" pitchFamily="50" charset="0"/>
              </a:rPr>
              <a:t>Camera Identification </a:t>
            </a:r>
          </a:p>
        </p:txBody>
      </p:sp>
    </p:spTree>
    <p:extLst>
      <p:ext uri="{BB962C8B-B14F-4D97-AF65-F5344CB8AC3E}">
        <p14:creationId xmlns:p14="http://schemas.microsoft.com/office/powerpoint/2010/main" val="427540318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olo 1"/>
          <p:cNvSpPr>
            <a:spLocks noGrp="1"/>
          </p:cNvSpPr>
          <p:nvPr>
            <p:ph type="title"/>
          </p:nvPr>
        </p:nvSpPr>
        <p:spPr>
          <a:xfrm>
            <a:off x="0" y="720731"/>
            <a:ext cx="9144000" cy="719138"/>
          </a:xfrm>
        </p:spPr>
        <p:txBody>
          <a:bodyPr>
            <a:normAutofit fontScale="90000"/>
          </a:bodyPr>
          <a:lstStyle/>
          <a:p>
            <a:r>
              <a:rPr lang="en-US" sz="4500" noProof="0" dirty="0"/>
              <a:t>Camera Identification through PRNU</a:t>
            </a:r>
          </a:p>
        </p:txBody>
      </p:sp>
      <p:sp>
        <p:nvSpPr>
          <p:cNvPr id="22531" name="Segnaposto contenuto 2"/>
          <p:cNvSpPr>
            <a:spLocks noGrp="1"/>
          </p:cNvSpPr>
          <p:nvPr>
            <p:ph idx="1"/>
          </p:nvPr>
        </p:nvSpPr>
        <p:spPr>
          <a:xfrm>
            <a:off x="483843" y="1687061"/>
            <a:ext cx="8229600" cy="4565648"/>
          </a:xfrm>
        </p:spPr>
        <p:txBody>
          <a:bodyPr/>
          <a:lstStyle/>
          <a:p>
            <a:pPr marL="514330" indent="-514330">
              <a:spcAft>
                <a:spcPts val="1200"/>
              </a:spcAft>
            </a:pPr>
            <a:r>
              <a:rPr lang="en-US" sz="2400" b="1" noProof="0" dirty="0">
                <a:solidFill>
                  <a:schemeClr val="accent1"/>
                </a:solidFill>
              </a:rPr>
              <a:t>First step.</a:t>
            </a:r>
            <a:r>
              <a:rPr lang="en-US" sz="2400" noProof="0" dirty="0">
                <a:solidFill>
                  <a:schemeClr val="accent1"/>
                </a:solidFill>
              </a:rPr>
              <a:t> </a:t>
            </a:r>
            <a:r>
              <a:rPr lang="en-US" sz="2400" noProof="0" dirty="0"/>
              <a:t>Estimating the specific PRNU of the camera</a:t>
            </a:r>
          </a:p>
          <a:p>
            <a:pPr marL="514330" indent="-514330">
              <a:spcAft>
                <a:spcPts val="1200"/>
              </a:spcAft>
              <a:buNone/>
            </a:pPr>
            <a:endParaRPr lang="en-US" sz="2400" noProof="0" dirty="0"/>
          </a:p>
          <a:p>
            <a:pPr marL="514330" indent="-514330">
              <a:spcAft>
                <a:spcPts val="1200"/>
              </a:spcAft>
              <a:buNone/>
            </a:pPr>
            <a:endParaRPr lang="en-US" sz="2400" noProof="0" dirty="0"/>
          </a:p>
          <a:p>
            <a:pPr marL="514330" indent="-514330">
              <a:spcAft>
                <a:spcPts val="1200"/>
              </a:spcAft>
              <a:buNone/>
            </a:pPr>
            <a:endParaRPr lang="en-US" sz="2400" noProof="0" dirty="0"/>
          </a:p>
          <a:p>
            <a:pPr marL="514330" indent="-514330">
              <a:spcAft>
                <a:spcPts val="1200"/>
              </a:spcAft>
            </a:pPr>
            <a:r>
              <a:rPr lang="en-US" sz="2400" b="1" noProof="0" dirty="0">
                <a:solidFill>
                  <a:schemeClr val="accent1"/>
                </a:solidFill>
              </a:rPr>
              <a:t>Second step.</a:t>
            </a:r>
            <a:r>
              <a:rPr lang="en-US" sz="2400" noProof="0" dirty="0">
                <a:solidFill>
                  <a:schemeClr val="accent1"/>
                </a:solidFill>
              </a:rPr>
              <a:t> </a:t>
            </a:r>
            <a:r>
              <a:rPr lang="en-US" sz="2400" noProof="0" dirty="0"/>
              <a:t>Detecting the camera PRNU in the picture</a:t>
            </a:r>
          </a:p>
        </p:txBody>
      </p:sp>
      <p:grpSp>
        <p:nvGrpSpPr>
          <p:cNvPr id="2" name="Gruppo 4"/>
          <p:cNvGrpSpPr>
            <a:grpSpLocks/>
          </p:cNvGrpSpPr>
          <p:nvPr/>
        </p:nvGrpSpPr>
        <p:grpSpPr bwMode="auto">
          <a:xfrm>
            <a:off x="539750" y="2234875"/>
            <a:ext cx="8231188" cy="1554165"/>
            <a:chOff x="539552" y="1949450"/>
            <a:chExt cx="8231386" cy="1554163"/>
          </a:xfrm>
        </p:grpSpPr>
        <p:pic>
          <p:nvPicPr>
            <p:cNvPr id="22548" name="Picture 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39552" y="2020888"/>
              <a:ext cx="1560513" cy="1395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49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41750" y="1949450"/>
              <a:ext cx="1609725" cy="155416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22550" name="Picture 1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291388" y="2020888"/>
              <a:ext cx="1479550" cy="1425575"/>
            </a:xfrm>
            <a:prstGeom prst="rect">
              <a:avLst/>
            </a:prstGeom>
            <a:noFill/>
            <a:ln w="12700" algn="ctr">
              <a:noFill/>
              <a:miter lim="800000"/>
              <a:headEnd type="none" w="sm" len="sm"/>
              <a:tailEnd type="none" w="sm" len="sm"/>
            </a:ln>
          </p:spPr>
        </p:pic>
        <p:cxnSp>
          <p:nvCxnSpPr>
            <p:cNvPr id="9" name="Connettore 2 8"/>
            <p:cNvCxnSpPr/>
            <p:nvPr/>
          </p:nvCxnSpPr>
          <p:spPr>
            <a:xfrm>
              <a:off x="2412847" y="2735263"/>
              <a:ext cx="1079526" cy="1588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ttore 2 9"/>
            <p:cNvCxnSpPr/>
            <p:nvPr/>
          </p:nvCxnSpPr>
          <p:spPr>
            <a:xfrm>
              <a:off x="5841930" y="2806701"/>
              <a:ext cx="1079526" cy="1587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ttangolo 10"/>
          <p:cNvSpPr/>
          <p:nvPr/>
        </p:nvSpPr>
        <p:spPr>
          <a:xfrm>
            <a:off x="7164388" y="3702053"/>
            <a:ext cx="1497583" cy="369328"/>
          </a:xfrm>
          <a:prstGeom prst="rect">
            <a:avLst/>
          </a:prstGeom>
        </p:spPr>
        <p:txBody>
          <a:bodyPr wrap="none" lIns="91437" tIns="45718" rIns="91437" bIns="4571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dirty="0">
                <a:solidFill>
                  <a:srgbClr val="0F6F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Camera PRNU</a:t>
            </a:r>
          </a:p>
        </p:txBody>
      </p:sp>
      <p:grpSp>
        <p:nvGrpSpPr>
          <p:cNvPr id="3" name="Gruppo 11"/>
          <p:cNvGrpSpPr>
            <a:grpSpLocks/>
          </p:cNvGrpSpPr>
          <p:nvPr/>
        </p:nvGrpSpPr>
        <p:grpSpPr bwMode="auto">
          <a:xfrm>
            <a:off x="948763" y="4987753"/>
            <a:ext cx="6871610" cy="1357312"/>
            <a:chOff x="-882282" y="4735513"/>
            <a:chExt cx="6871411" cy="1357312"/>
          </a:xfrm>
        </p:grpSpPr>
        <p:pic>
          <p:nvPicPr>
            <p:cNvPr id="22539" name="Picture 5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180967" y="4737100"/>
              <a:ext cx="1808162" cy="1355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40" name="Picture 8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-882282" y="4735513"/>
              <a:ext cx="1808163" cy="1357312"/>
            </a:xfrm>
            <a:prstGeom prst="rect">
              <a:avLst/>
            </a:prstGeom>
            <a:noFill/>
            <a:ln w="12700" algn="ctr">
              <a:noFill/>
              <a:miter lim="800000"/>
              <a:headEnd type="none" w="sm" len="sm"/>
              <a:tailEnd type="none" w="sm" len="sm"/>
            </a:ln>
          </p:spPr>
        </p:pic>
        <p:cxnSp>
          <p:nvCxnSpPr>
            <p:cNvPr id="16" name="Connettore 2 15"/>
            <p:cNvCxnSpPr/>
            <p:nvPr/>
          </p:nvCxnSpPr>
          <p:spPr>
            <a:xfrm>
              <a:off x="925881" y="5409008"/>
              <a:ext cx="3255087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546" name="Text Box 3"/>
            <p:cNvSpPr txBox="1">
              <a:spLocks noChangeArrowheads="1"/>
            </p:cNvSpPr>
            <p:nvPr/>
          </p:nvSpPr>
          <p:spPr bwMode="auto">
            <a:xfrm>
              <a:off x="2393756" y="4834903"/>
              <a:ext cx="419100" cy="661720"/>
            </a:xfrm>
            <a:prstGeom prst="rect">
              <a:avLst/>
            </a:prstGeom>
            <a:noFill/>
            <a:ln w="12700" algn="ctr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r>
                <a:rPr lang="it-IT" sz="3700" b="1" dirty="0">
                  <a:solidFill>
                    <a:srgbClr val="0F6FC6"/>
                  </a:solidFill>
                </a:rPr>
                <a:t>=</a:t>
              </a:r>
            </a:p>
          </p:txBody>
        </p:sp>
      </p:grpSp>
      <p:sp>
        <p:nvSpPr>
          <p:cNvPr id="22" name="Rettangolo 21"/>
          <p:cNvSpPr/>
          <p:nvPr/>
        </p:nvSpPr>
        <p:spPr>
          <a:xfrm>
            <a:off x="6110991" y="4581525"/>
            <a:ext cx="1497583" cy="369328"/>
          </a:xfrm>
          <a:prstGeom prst="rect">
            <a:avLst/>
          </a:prstGeom>
        </p:spPr>
        <p:txBody>
          <a:bodyPr wrap="none" lIns="91437" tIns="45718" rIns="91437" bIns="4571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dirty="0">
                <a:solidFill>
                  <a:srgbClr val="0F6F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Camera PRNU</a:t>
            </a:r>
          </a:p>
        </p:txBody>
      </p:sp>
      <p:sp>
        <p:nvSpPr>
          <p:cNvPr id="22537" name="Text Box 3"/>
          <p:cNvSpPr txBox="1">
            <a:spLocks noChangeArrowheads="1"/>
          </p:cNvSpPr>
          <p:nvPr/>
        </p:nvSpPr>
        <p:spPr bwMode="auto">
          <a:xfrm>
            <a:off x="4241457" y="4789020"/>
            <a:ext cx="357187" cy="600160"/>
          </a:xfrm>
          <a:prstGeom prst="rect">
            <a:avLst/>
          </a:prstGeom>
          <a:noFill/>
          <a:ln w="12700" algn="ctr">
            <a:noFill/>
            <a:miter lim="800000"/>
            <a:headEnd type="none" w="sm" len="sm"/>
            <a:tailEnd type="none" w="sm" len="sm"/>
          </a:ln>
        </p:spPr>
        <p:txBody>
          <a:bodyPr lIns="91437" tIns="45718" rIns="91437" bIns="45718">
            <a:spAutoFit/>
          </a:bodyPr>
          <a:lstStyle/>
          <a:p>
            <a:r>
              <a:rPr lang="it-IT" sz="3300" b="1" dirty="0">
                <a:solidFill>
                  <a:srgbClr val="0F6FC6"/>
                </a:solidFill>
              </a:rPr>
              <a:t>?</a:t>
            </a:r>
          </a:p>
        </p:txBody>
      </p:sp>
      <p:sp>
        <p:nvSpPr>
          <p:cNvPr id="24" name="Rettangolo 23"/>
          <p:cNvSpPr/>
          <p:nvPr/>
        </p:nvSpPr>
        <p:spPr>
          <a:xfrm>
            <a:off x="1144797" y="4581525"/>
            <a:ext cx="1416151" cy="369328"/>
          </a:xfrm>
          <a:prstGeom prst="rect">
            <a:avLst/>
          </a:prstGeom>
        </p:spPr>
        <p:txBody>
          <a:bodyPr wrap="none" lIns="91437" tIns="45718" rIns="91437" bIns="4571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dirty="0">
                <a:solidFill>
                  <a:srgbClr val="0F6F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Image to test</a:t>
            </a:r>
          </a:p>
        </p:txBody>
      </p:sp>
      <p:sp>
        <p:nvSpPr>
          <p:cNvPr id="20" name="Rectangle 9"/>
          <p:cNvSpPr/>
          <p:nvPr/>
        </p:nvSpPr>
        <p:spPr>
          <a:xfrm>
            <a:off x="-5043" y="-12166"/>
            <a:ext cx="3252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ignika" pitchFamily="50" charset="0"/>
              </a:rPr>
              <a:t>Camera Identification </a:t>
            </a:r>
          </a:p>
        </p:txBody>
      </p:sp>
    </p:spTree>
    <p:extLst>
      <p:ext uri="{BB962C8B-B14F-4D97-AF65-F5344CB8AC3E}">
        <p14:creationId xmlns:p14="http://schemas.microsoft.com/office/powerpoint/2010/main" val="371013039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4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9" y="4286258"/>
            <a:ext cx="2342979" cy="175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Titolo 1"/>
          <p:cNvSpPr>
            <a:spLocks noGrp="1"/>
          </p:cNvSpPr>
          <p:nvPr>
            <p:ph type="title"/>
          </p:nvPr>
        </p:nvSpPr>
        <p:spPr>
          <a:xfrm>
            <a:off x="0" y="714356"/>
            <a:ext cx="9144000" cy="720000"/>
          </a:xfrm>
        </p:spPr>
        <p:txBody>
          <a:bodyPr anchor="ctr">
            <a:noAutofit/>
          </a:bodyPr>
          <a:lstStyle/>
          <a:p>
            <a:r>
              <a:rPr lang="en-US" noProof="0" dirty="0"/>
              <a:t>Step 1: PRNU estimation</a:t>
            </a:r>
          </a:p>
        </p:txBody>
      </p:sp>
      <p:sp>
        <p:nvSpPr>
          <p:cNvPr id="11270" name="CasellaDiTesto 5"/>
          <p:cNvSpPr txBox="1">
            <a:spLocks noChangeArrowheads="1"/>
          </p:cNvSpPr>
          <p:nvPr/>
        </p:nvSpPr>
        <p:spPr bwMode="auto">
          <a:xfrm>
            <a:off x="357158" y="5926159"/>
            <a:ext cx="2571767" cy="72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7" tIns="45718" rIns="91437" bIns="45718" anchor="ctr"/>
          <a:lstStyle/>
          <a:p>
            <a:pPr algn="ctr"/>
            <a:r>
              <a:rPr lang="it-IT" sz="2000" b="1" dirty="0" err="1">
                <a:solidFill>
                  <a:prstClr val="black"/>
                </a:solidFill>
              </a:rPr>
              <a:t>Observed</a:t>
            </a:r>
            <a:r>
              <a:rPr lang="it-IT" sz="2000" b="1" dirty="0">
                <a:solidFill>
                  <a:prstClr val="black"/>
                </a:solidFill>
              </a:rPr>
              <a:t> </a:t>
            </a:r>
            <a:r>
              <a:rPr lang="it-IT" sz="2000" b="1" dirty="0" err="1">
                <a:solidFill>
                  <a:prstClr val="black"/>
                </a:solidFill>
              </a:rPr>
              <a:t>image</a:t>
            </a:r>
            <a:r>
              <a:rPr lang="it-IT" sz="2000" b="1" dirty="0">
                <a:solidFill>
                  <a:prstClr val="black"/>
                </a:solidFill>
              </a:rPr>
              <a:t> (   ) </a:t>
            </a:r>
          </a:p>
        </p:txBody>
      </p:sp>
      <p:sp>
        <p:nvSpPr>
          <p:cNvPr id="11284" name="CasellaDiTesto 6"/>
          <p:cNvSpPr txBox="1">
            <a:spLocks noChangeArrowheads="1"/>
          </p:cNvSpPr>
          <p:nvPr/>
        </p:nvSpPr>
        <p:spPr bwMode="auto">
          <a:xfrm>
            <a:off x="6500828" y="5965054"/>
            <a:ext cx="2000263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7" tIns="45718" rIns="91437" bIns="45718" anchor="ctr"/>
          <a:lstStyle/>
          <a:p>
            <a:pPr algn="ctr"/>
            <a:r>
              <a:rPr lang="it-IT" sz="2000" b="1" dirty="0" err="1">
                <a:solidFill>
                  <a:prstClr val="black"/>
                </a:solidFill>
              </a:rPr>
              <a:t>Residual</a:t>
            </a:r>
            <a:r>
              <a:rPr lang="it-IT" sz="2000" b="1" dirty="0">
                <a:solidFill>
                  <a:prstClr val="black"/>
                </a:solidFill>
              </a:rPr>
              <a:t> (     ) </a:t>
            </a:r>
          </a:p>
        </p:txBody>
      </p:sp>
      <p:sp>
        <p:nvSpPr>
          <p:cNvPr id="36" name="Uguale 35"/>
          <p:cNvSpPr/>
          <p:nvPr/>
        </p:nvSpPr>
        <p:spPr>
          <a:xfrm>
            <a:off x="5888035" y="5000633"/>
            <a:ext cx="360000" cy="36000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8" rIns="91437" bIns="45718" rtlCol="0" anchor="ctr"/>
          <a:lstStyle/>
          <a:p>
            <a:pPr algn="ctr"/>
            <a:endParaRPr lang="it-IT">
              <a:solidFill>
                <a:prstClr val="black"/>
              </a:solidFill>
            </a:endParaRPr>
          </a:p>
        </p:txBody>
      </p:sp>
      <p:sp>
        <p:nvSpPr>
          <p:cNvPr id="37" name="Meno 36"/>
          <p:cNvSpPr/>
          <p:nvPr/>
        </p:nvSpPr>
        <p:spPr>
          <a:xfrm>
            <a:off x="2928926" y="5000633"/>
            <a:ext cx="360000" cy="360000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8" rIns="91437" bIns="45718"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38" name="CasellaDiTesto 5"/>
          <p:cNvSpPr txBox="1">
            <a:spLocks noChangeArrowheads="1"/>
          </p:cNvSpPr>
          <p:nvPr/>
        </p:nvSpPr>
        <p:spPr bwMode="auto">
          <a:xfrm>
            <a:off x="3311517" y="5926159"/>
            <a:ext cx="2571767" cy="72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7" tIns="45718" rIns="91437" bIns="45718" anchor="ctr"/>
          <a:lstStyle/>
          <a:p>
            <a:pPr algn="ctr"/>
            <a:r>
              <a:rPr lang="en-GB" sz="2000" b="1" dirty="0">
                <a:solidFill>
                  <a:prstClr val="black"/>
                </a:solidFill>
              </a:rPr>
              <a:t>Estimated Scene </a:t>
            </a:r>
            <a:r>
              <a:rPr lang="it-IT" sz="2000" b="1" dirty="0">
                <a:solidFill>
                  <a:prstClr val="black"/>
                </a:solidFill>
              </a:rPr>
              <a:t>(    ) </a:t>
            </a:r>
          </a:p>
        </p:txBody>
      </p:sp>
      <p:pic>
        <p:nvPicPr>
          <p:cNvPr id="60" name="Picture 4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8991" y="4286258"/>
            <a:ext cx="2342978" cy="175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po 62"/>
          <p:cNvGrpSpPr/>
          <p:nvPr/>
        </p:nvGrpSpPr>
        <p:grpSpPr>
          <a:xfrm>
            <a:off x="1842088" y="1574801"/>
            <a:ext cx="5444243" cy="854071"/>
            <a:chOff x="1913525" y="2780493"/>
            <a:chExt cx="5444242" cy="854069"/>
          </a:xfrm>
        </p:grpSpPr>
        <p:graphicFrame>
          <p:nvGraphicFramePr>
            <p:cNvPr id="64" name="Object 4"/>
            <p:cNvGraphicFramePr>
              <a:graphicFrameLocks noChangeAspect="1"/>
            </p:cNvGraphicFramePr>
            <p:nvPr/>
          </p:nvGraphicFramePr>
          <p:xfrm>
            <a:off x="3571876" y="2780493"/>
            <a:ext cx="2208212" cy="406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7394" name="Equazione" r:id="rId6" imgW="1155264" imgH="216061" progId="Equation.3">
                    <p:embed/>
                  </p:oleObj>
                </mc:Choice>
                <mc:Fallback>
                  <p:oleObj name="Equazione" r:id="rId6" imgW="1155264" imgH="216061" progId="Equation.3">
                    <p:embed/>
                    <p:pic>
                      <p:nvPicPr>
                        <p:cNvPr id="64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71876" y="2780493"/>
                          <a:ext cx="2208212" cy="4064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5" name="CasellaDiTesto 64"/>
            <p:cNvSpPr txBox="1"/>
            <p:nvPr/>
          </p:nvSpPr>
          <p:spPr>
            <a:xfrm>
              <a:off x="1913525" y="3178172"/>
              <a:ext cx="1198854" cy="276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it-IT" sz="1200" dirty="0" err="1">
                  <a:solidFill>
                    <a:prstClr val="black"/>
                  </a:solidFill>
                </a:rPr>
                <a:t>Observed</a:t>
              </a:r>
              <a:r>
                <a:rPr lang="it-IT" sz="1200" dirty="0">
                  <a:solidFill>
                    <a:prstClr val="black"/>
                  </a:solidFill>
                </a:rPr>
                <a:t> </a:t>
              </a:r>
              <a:r>
                <a:rPr lang="it-IT" sz="1200" dirty="0" err="1">
                  <a:solidFill>
                    <a:prstClr val="black"/>
                  </a:solidFill>
                </a:rPr>
                <a:t>image</a:t>
              </a:r>
              <a:endParaRPr lang="it-IT" sz="1200" dirty="0">
                <a:solidFill>
                  <a:prstClr val="black"/>
                </a:solidFill>
              </a:endParaRPr>
            </a:p>
          </p:txBody>
        </p:sp>
        <p:cxnSp>
          <p:nvCxnSpPr>
            <p:cNvPr id="67" name="Connettore 2 66"/>
            <p:cNvCxnSpPr>
              <a:stCxn id="65" idx="3"/>
            </p:cNvCxnSpPr>
            <p:nvPr/>
          </p:nvCxnSpPr>
          <p:spPr>
            <a:xfrm flipV="1">
              <a:off x="3112379" y="3035298"/>
              <a:ext cx="459489" cy="28137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CasellaDiTesto 67"/>
            <p:cNvSpPr txBox="1"/>
            <p:nvPr/>
          </p:nvSpPr>
          <p:spPr>
            <a:xfrm>
              <a:off x="5697123" y="3357564"/>
              <a:ext cx="847220" cy="276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it-IT" sz="1200" dirty="0" err="1">
                  <a:solidFill>
                    <a:prstClr val="black"/>
                  </a:solidFill>
                </a:rPr>
                <a:t>Real</a:t>
              </a:r>
              <a:r>
                <a:rPr lang="it-IT" sz="1200" dirty="0">
                  <a:solidFill>
                    <a:prstClr val="black"/>
                  </a:solidFill>
                </a:rPr>
                <a:t> scene</a:t>
              </a:r>
            </a:p>
          </p:txBody>
        </p:sp>
        <p:cxnSp>
          <p:nvCxnSpPr>
            <p:cNvPr id="69" name="Connettore 2 68"/>
            <p:cNvCxnSpPr>
              <a:stCxn id="68" idx="1"/>
            </p:cNvCxnSpPr>
            <p:nvPr/>
          </p:nvCxnSpPr>
          <p:spPr>
            <a:xfrm flipH="1" flipV="1">
              <a:off x="5214965" y="3071816"/>
              <a:ext cx="482158" cy="42424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CasellaDiTesto 69"/>
            <p:cNvSpPr txBox="1"/>
            <p:nvPr/>
          </p:nvSpPr>
          <p:spPr>
            <a:xfrm>
              <a:off x="6286512" y="3071807"/>
              <a:ext cx="1071255" cy="276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solidFill>
                    <a:prstClr val="black"/>
                  </a:solidFill>
                </a:rPr>
                <a:t>Additive </a:t>
              </a:r>
              <a:r>
                <a:rPr lang="it-IT" sz="1200" dirty="0" err="1">
                  <a:solidFill>
                    <a:prstClr val="black"/>
                  </a:solidFill>
                </a:rPr>
                <a:t>noise</a:t>
              </a:r>
              <a:endParaRPr lang="it-IT" sz="1200" dirty="0">
                <a:solidFill>
                  <a:prstClr val="black"/>
                </a:solidFill>
              </a:endParaRPr>
            </a:p>
          </p:txBody>
        </p:sp>
        <p:cxnSp>
          <p:nvCxnSpPr>
            <p:cNvPr id="71" name="Connettore 2 70"/>
            <p:cNvCxnSpPr>
              <a:stCxn id="72" idx="3"/>
            </p:cNvCxnSpPr>
            <p:nvPr/>
          </p:nvCxnSpPr>
          <p:spPr>
            <a:xfrm flipV="1">
              <a:off x="3904499" y="3143246"/>
              <a:ext cx="596063" cy="35281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CasellaDiTesto 71"/>
            <p:cNvSpPr txBox="1"/>
            <p:nvPr/>
          </p:nvSpPr>
          <p:spPr>
            <a:xfrm>
              <a:off x="3357554" y="3357564"/>
              <a:ext cx="546945" cy="276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solidFill>
                    <a:prstClr val="black"/>
                  </a:solidFill>
                </a:rPr>
                <a:t>PRNU</a:t>
              </a:r>
            </a:p>
          </p:txBody>
        </p:sp>
        <p:cxnSp>
          <p:nvCxnSpPr>
            <p:cNvPr id="73" name="Connettore 2 72"/>
            <p:cNvCxnSpPr>
              <a:stCxn id="70" idx="1"/>
            </p:cNvCxnSpPr>
            <p:nvPr/>
          </p:nvCxnSpPr>
          <p:spPr>
            <a:xfrm flipH="1" flipV="1">
              <a:off x="5715011" y="3000378"/>
              <a:ext cx="571501" cy="20992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Segnaposto contenuto 2"/>
          <p:cNvSpPr>
            <a:spLocks noGrp="1"/>
          </p:cNvSpPr>
          <p:nvPr>
            <p:ph idx="1"/>
          </p:nvPr>
        </p:nvSpPr>
        <p:spPr>
          <a:xfrm>
            <a:off x="611560" y="2428869"/>
            <a:ext cx="8229600" cy="150019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000" noProof="0" dirty="0"/>
              <a:t>The scene content is the strongest component of an image.</a:t>
            </a:r>
          </a:p>
          <a:p>
            <a:pPr>
              <a:lnSpc>
                <a:spcPct val="120000"/>
              </a:lnSpc>
            </a:pPr>
            <a:endParaRPr lang="en-US" sz="2000" noProof="0" dirty="0"/>
          </a:p>
          <a:p>
            <a:pPr>
              <a:lnSpc>
                <a:spcPct val="120000"/>
              </a:lnSpc>
            </a:pPr>
            <a:r>
              <a:rPr lang="en-US" sz="2000" noProof="0" dirty="0"/>
              <a:t>An estimate of the PRNU is obtained using a denoising filter: </a:t>
            </a:r>
            <a:endParaRPr lang="en-US" sz="2200" noProof="0" dirty="0"/>
          </a:p>
          <a:p>
            <a:pPr>
              <a:lnSpc>
                <a:spcPct val="120000"/>
              </a:lnSpc>
              <a:buNone/>
            </a:pPr>
            <a:endParaRPr lang="en-US" sz="2200" noProof="0" dirty="0"/>
          </a:p>
        </p:txBody>
      </p:sp>
      <p:pic>
        <p:nvPicPr>
          <p:cNvPr id="27" name="Picture 4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372199" y="4286258"/>
            <a:ext cx="2342978" cy="175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12996" name="Object 4"/>
          <p:cNvGraphicFramePr>
            <a:graphicFrameLocks noChangeAspect="1"/>
          </p:cNvGraphicFramePr>
          <p:nvPr/>
        </p:nvGraphicFramePr>
        <p:xfrm>
          <a:off x="2382822" y="6170622"/>
          <a:ext cx="292100" cy="290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395" name="Equazione" r:id="rId10" imgW="152308" imgH="152308" progId="Equation.3">
                  <p:embed/>
                </p:oleObj>
              </mc:Choice>
              <mc:Fallback>
                <p:oleObj name="Equazione" r:id="rId10" imgW="152308" imgH="152308" progId="Equation.3">
                  <p:embed/>
                  <p:pic>
                    <p:nvPicPr>
                      <p:cNvPr id="21299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2822" y="6170622"/>
                        <a:ext cx="292100" cy="290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2997" name="Object 34"/>
          <p:cNvGraphicFramePr>
            <a:graphicFrameLocks noChangeAspect="1"/>
          </p:cNvGraphicFramePr>
          <p:nvPr/>
        </p:nvGraphicFramePr>
        <p:xfrm>
          <a:off x="3340100" y="3694121"/>
          <a:ext cx="2517775" cy="3778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396" name="Equazione" r:id="rId12" imgW="1434710" imgH="216061" progId="Equation.3">
                  <p:embed/>
                </p:oleObj>
              </mc:Choice>
              <mc:Fallback>
                <p:oleObj name="Equazione" r:id="rId12" imgW="1434710" imgH="216061" progId="Equation.3">
                  <p:embed/>
                  <p:pic>
                    <p:nvPicPr>
                      <p:cNvPr id="212997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0100" y="3694121"/>
                        <a:ext cx="2517775" cy="37782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2998" name="Object 6"/>
          <p:cNvGraphicFramePr>
            <a:graphicFrameLocks noChangeAspect="1"/>
          </p:cNvGraphicFramePr>
          <p:nvPr/>
        </p:nvGraphicFramePr>
        <p:xfrm>
          <a:off x="3929064" y="2924180"/>
          <a:ext cx="1433512" cy="290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397" name="Equazione" r:id="rId14" imgW="749047" imgH="152124" progId="Equation.3">
                  <p:embed/>
                </p:oleObj>
              </mc:Choice>
              <mc:Fallback>
                <p:oleObj name="Equazione" r:id="rId14" imgW="749047" imgH="152124" progId="Equation.3">
                  <p:embed/>
                  <p:pic>
                    <p:nvPicPr>
                      <p:cNvPr id="21299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9064" y="2924180"/>
                        <a:ext cx="1433512" cy="290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2999" name="Object 7"/>
          <p:cNvGraphicFramePr>
            <a:graphicFrameLocks noChangeAspect="1"/>
          </p:cNvGraphicFramePr>
          <p:nvPr/>
        </p:nvGraphicFramePr>
        <p:xfrm>
          <a:off x="5337181" y="6073782"/>
          <a:ext cx="341312" cy="3873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398" name="Equazione" r:id="rId16" imgW="177601" imgH="202895" progId="Equation.3">
                  <p:embed/>
                </p:oleObj>
              </mc:Choice>
              <mc:Fallback>
                <p:oleObj name="Equazione" r:id="rId16" imgW="177601" imgH="202895" progId="Equation.3">
                  <p:embed/>
                  <p:pic>
                    <p:nvPicPr>
                      <p:cNvPr id="21299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7181" y="6073782"/>
                        <a:ext cx="341312" cy="38735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3000" name="Object 8"/>
          <p:cNvGraphicFramePr>
            <a:graphicFrameLocks noChangeAspect="1"/>
          </p:cNvGraphicFramePr>
          <p:nvPr/>
        </p:nvGraphicFramePr>
        <p:xfrm>
          <a:off x="7791456" y="6146806"/>
          <a:ext cx="341312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399" name="Equazione" r:id="rId18" imgW="177708" imgH="164504" progId="Equation.3">
                  <p:embed/>
                </p:oleObj>
              </mc:Choice>
              <mc:Fallback>
                <p:oleObj name="Equazione" r:id="rId18" imgW="177708" imgH="164504" progId="Equation.3">
                  <p:embed/>
                  <p:pic>
                    <p:nvPicPr>
                      <p:cNvPr id="21300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91456" y="6146806"/>
                        <a:ext cx="341312" cy="314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 9"/>
          <p:cNvSpPr/>
          <p:nvPr/>
        </p:nvSpPr>
        <p:spPr>
          <a:xfrm>
            <a:off x="-5043" y="-12166"/>
            <a:ext cx="3252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ignika" pitchFamily="50" charset="0"/>
              </a:rPr>
              <a:t>Camera Identification </a:t>
            </a:r>
          </a:p>
        </p:txBody>
      </p:sp>
    </p:spTree>
    <p:extLst>
      <p:ext uri="{BB962C8B-B14F-4D97-AF65-F5344CB8AC3E}">
        <p14:creationId xmlns:p14="http://schemas.microsoft.com/office/powerpoint/2010/main" val="1500509383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708736"/>
            <a:ext cx="9144000" cy="720000"/>
          </a:xfrm>
        </p:spPr>
        <p:txBody>
          <a:bodyPr>
            <a:noAutofit/>
          </a:bodyPr>
          <a:lstStyle/>
          <a:p>
            <a:r>
              <a:rPr lang="en-US" noProof="0" dirty="0"/>
              <a:t>Step 1: PRNU estimation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43048"/>
            <a:ext cx="8229600" cy="4389120"/>
          </a:xfrm>
        </p:spPr>
        <p:txBody>
          <a:bodyPr/>
          <a:lstStyle/>
          <a:p>
            <a:r>
              <a:rPr lang="en-US" sz="2200" noProof="0" dirty="0"/>
              <a:t>The PRNU can be estimated from many images taken by the camera.</a:t>
            </a:r>
          </a:p>
          <a:p>
            <a:pPr>
              <a:buNone/>
            </a:pPr>
            <a:endParaRPr lang="en-US" sz="2200" i="1" noProof="0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1613" y="4140354"/>
            <a:ext cx="2393950" cy="231298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63889" y="4083851"/>
            <a:ext cx="2397125" cy="241299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graphicFrame>
        <p:nvGraphicFramePr>
          <p:cNvPr id="16" name="Object 5"/>
          <p:cNvGraphicFramePr>
            <a:graphicFrameLocks noChangeAspect="1"/>
          </p:cNvGraphicFramePr>
          <p:nvPr>
            <p:extLst/>
          </p:nvPr>
        </p:nvGraphicFramePr>
        <p:xfrm>
          <a:off x="3059114" y="2190421"/>
          <a:ext cx="2454275" cy="1017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418" name="Equazione" r:id="rId6" imgW="1041170" imgH="431570" progId="Equation.3">
                  <p:embed/>
                </p:oleObj>
              </mc:Choice>
              <mc:Fallback>
                <p:oleObj name="Equazione" r:id="rId6" imgW="1041170" imgH="431570" progId="Equation.3">
                  <p:embed/>
                  <p:pic>
                    <p:nvPicPr>
                      <p:cNvPr id="1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114" y="2190421"/>
                        <a:ext cx="2454275" cy="101758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Line 6"/>
          <p:cNvSpPr>
            <a:spLocks noChangeShapeType="1"/>
          </p:cNvSpPr>
          <p:nvPr/>
        </p:nvSpPr>
        <p:spPr bwMode="auto">
          <a:xfrm flipH="1">
            <a:off x="4297364" y="2996385"/>
            <a:ext cx="274637" cy="1157310"/>
          </a:xfrm>
          <a:prstGeom prst="line">
            <a:avLst/>
          </a:prstGeom>
          <a:noFill/>
          <a:ln w="12700">
            <a:solidFill>
              <a:schemeClr val="accent1">
                <a:lumMod val="75000"/>
              </a:schemeClr>
            </a:solidFill>
            <a:prstDash val="dash"/>
            <a:round/>
            <a:headEnd type="none" w="sm" len="sm"/>
            <a:tailEnd type="triangle" w="lg" len="med"/>
          </a:ln>
          <a:effectLst/>
        </p:spPr>
        <p:txBody>
          <a:bodyPr lIns="91437" tIns="45718" rIns="91437" bIns="45718"/>
          <a:lstStyle/>
          <a:p>
            <a:pPr>
              <a:defRPr/>
            </a:pPr>
            <a:endParaRPr lang="it-IT" b="1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Line 7"/>
          <p:cNvSpPr>
            <a:spLocks noChangeShapeType="1"/>
          </p:cNvSpPr>
          <p:nvPr/>
        </p:nvSpPr>
        <p:spPr bwMode="auto">
          <a:xfrm>
            <a:off x="5643570" y="2924943"/>
            <a:ext cx="2124068" cy="1241453"/>
          </a:xfrm>
          <a:prstGeom prst="line">
            <a:avLst/>
          </a:prstGeom>
          <a:noFill/>
          <a:ln w="12700">
            <a:solidFill>
              <a:schemeClr val="accent1">
                <a:lumMod val="75000"/>
              </a:schemeClr>
            </a:solidFill>
            <a:prstDash val="dash"/>
            <a:round/>
            <a:headEnd type="none" w="sm" len="sm"/>
            <a:tailEnd type="triangle" w="lg" len="med"/>
          </a:ln>
          <a:effectLst/>
        </p:spPr>
        <p:txBody>
          <a:bodyPr lIns="91437" tIns="45718" rIns="91437" bIns="45718"/>
          <a:lstStyle/>
          <a:p>
            <a:pPr>
              <a:defRPr/>
            </a:pPr>
            <a:endParaRPr lang="it-IT" b="1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Line 8"/>
          <p:cNvSpPr>
            <a:spLocks noChangeShapeType="1"/>
          </p:cNvSpPr>
          <p:nvPr/>
        </p:nvSpPr>
        <p:spPr bwMode="auto">
          <a:xfrm flipH="1">
            <a:off x="1436690" y="2924949"/>
            <a:ext cx="1706552" cy="1473225"/>
          </a:xfrm>
          <a:prstGeom prst="line">
            <a:avLst/>
          </a:prstGeom>
          <a:noFill/>
          <a:ln w="12700">
            <a:solidFill>
              <a:schemeClr val="accent1">
                <a:lumMod val="75000"/>
              </a:schemeClr>
            </a:solidFill>
            <a:prstDash val="dash"/>
            <a:round/>
            <a:headEnd type="none" w="sm" len="sm"/>
            <a:tailEnd type="triangle" w="lg" len="med"/>
          </a:ln>
          <a:effectLst/>
        </p:spPr>
        <p:txBody>
          <a:bodyPr lIns="91437" tIns="45718" rIns="91437" bIns="45718"/>
          <a:lstStyle/>
          <a:p>
            <a:pPr>
              <a:defRPr/>
            </a:pPr>
            <a:endParaRPr lang="it-IT" b="1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4279900" y="3248821"/>
            <a:ext cx="1454150" cy="646327"/>
          </a:xfrm>
          <a:prstGeom prst="rect">
            <a:avLst/>
          </a:prstGeom>
          <a:noFill/>
          <a:ln w="12700" algn="ctr">
            <a:noFill/>
            <a:miter lim="800000"/>
            <a:headEnd type="none" w="sm" len="sm"/>
            <a:tailEnd type="none" w="sm" len="sm"/>
          </a:ln>
          <a:effectLst/>
        </p:spPr>
        <p:txBody>
          <a:bodyPr lIns="91437" tIns="45718" rIns="91437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>
                <a:solidFill>
                  <a:srgbClr val="0F6FC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Noise residuals</a:t>
            </a: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400050" y="3317085"/>
            <a:ext cx="1997075" cy="369328"/>
          </a:xfrm>
          <a:prstGeom prst="rect">
            <a:avLst/>
          </a:prstGeom>
          <a:noFill/>
          <a:ln w="12700" algn="ctr">
            <a:noFill/>
            <a:miter lim="800000"/>
            <a:headEnd type="none" w="sm" len="sm"/>
            <a:tailEnd type="none" w="sm" len="sm"/>
          </a:ln>
          <a:effectLst/>
        </p:spPr>
        <p:txBody>
          <a:bodyPr lIns="91437" tIns="45718" rIns="91437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dirty="0" err="1">
                <a:solidFill>
                  <a:srgbClr val="0F6FC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Estimated</a:t>
            </a:r>
            <a:r>
              <a:rPr lang="it-IT" dirty="0">
                <a:solidFill>
                  <a:srgbClr val="0F6FC6"/>
                </a:solidFill>
              </a:rPr>
              <a:t> </a:t>
            </a:r>
            <a:r>
              <a:rPr lang="it-IT" dirty="0">
                <a:solidFill>
                  <a:srgbClr val="0F6FC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PRNU</a:t>
            </a:r>
          </a:p>
        </p:txBody>
      </p:sp>
      <p:pic>
        <p:nvPicPr>
          <p:cNvPr id="22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4790" y="4560099"/>
            <a:ext cx="1925637" cy="1855785"/>
          </a:xfrm>
          <a:prstGeom prst="rect">
            <a:avLst/>
          </a:prstGeom>
          <a:noFill/>
          <a:ln w="12700" algn="ctr">
            <a:noFill/>
            <a:miter lim="800000"/>
            <a:headEnd type="none" w="sm" len="sm"/>
            <a:tailEnd type="none" w="sm" len="sm"/>
          </a:ln>
        </p:spPr>
      </p:pic>
      <p:sp>
        <p:nvSpPr>
          <p:cNvPr id="27" name="Text Box 12"/>
          <p:cNvSpPr txBox="1">
            <a:spLocks noChangeArrowheads="1"/>
          </p:cNvSpPr>
          <p:nvPr/>
        </p:nvSpPr>
        <p:spPr bwMode="auto">
          <a:xfrm>
            <a:off x="6561138" y="2940852"/>
            <a:ext cx="1573213" cy="646327"/>
          </a:xfrm>
          <a:prstGeom prst="rect">
            <a:avLst/>
          </a:prstGeom>
          <a:noFill/>
          <a:ln w="12700" algn="ctr">
            <a:noFill/>
            <a:miter lim="800000"/>
            <a:headEnd type="none" w="sm" len="sm"/>
            <a:tailEnd type="none" w="sm" len="sm"/>
          </a:ln>
          <a:effectLst/>
        </p:spPr>
        <p:txBody>
          <a:bodyPr lIns="91437" tIns="45718" rIns="91437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dirty="0" err="1">
                <a:solidFill>
                  <a:srgbClr val="0F6FC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Pictures</a:t>
            </a:r>
            <a:r>
              <a:rPr lang="it-IT" dirty="0">
                <a:solidFill>
                  <a:srgbClr val="0F6FC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it-IT" dirty="0" err="1">
                <a:solidFill>
                  <a:srgbClr val="0F6FC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from</a:t>
            </a:r>
            <a:r>
              <a:rPr lang="it-IT" dirty="0">
                <a:solidFill>
                  <a:srgbClr val="0F6FC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the camera</a:t>
            </a:r>
          </a:p>
        </p:txBody>
      </p:sp>
      <p:sp>
        <p:nvSpPr>
          <p:cNvPr id="28" name="Line 13"/>
          <p:cNvSpPr>
            <a:spLocks noChangeShapeType="1"/>
          </p:cNvSpPr>
          <p:nvPr/>
        </p:nvSpPr>
        <p:spPr bwMode="auto">
          <a:xfrm flipH="1" flipV="1">
            <a:off x="5730876" y="5468145"/>
            <a:ext cx="665163" cy="1590"/>
          </a:xfrm>
          <a:prstGeom prst="line">
            <a:avLst/>
          </a:prstGeom>
          <a:noFill/>
          <a:ln w="28575">
            <a:solidFill>
              <a:schemeClr val="accent1">
                <a:lumMod val="75000"/>
              </a:schemeClr>
            </a:solidFill>
            <a:round/>
            <a:headEnd type="none" w="sm" len="sm"/>
            <a:tailEnd type="triangle" w="lg" len="med"/>
          </a:ln>
          <a:effectLst/>
        </p:spPr>
        <p:txBody>
          <a:bodyPr lIns="91437" tIns="45718" rIns="91437" bIns="45718"/>
          <a:lstStyle/>
          <a:p>
            <a:pPr>
              <a:defRPr/>
            </a:pPr>
            <a:endParaRPr lang="it-IT" b="1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Line 14"/>
          <p:cNvSpPr>
            <a:spLocks noChangeShapeType="1"/>
          </p:cNvSpPr>
          <p:nvPr/>
        </p:nvSpPr>
        <p:spPr bwMode="auto">
          <a:xfrm flipH="1" flipV="1">
            <a:off x="2274890" y="5463383"/>
            <a:ext cx="665161" cy="1590"/>
          </a:xfrm>
          <a:prstGeom prst="line">
            <a:avLst/>
          </a:prstGeom>
          <a:noFill/>
          <a:ln w="28575">
            <a:solidFill>
              <a:schemeClr val="accent1">
                <a:lumMod val="75000"/>
              </a:schemeClr>
            </a:solidFill>
            <a:round/>
            <a:headEnd type="none" w="sm" len="sm"/>
            <a:tailEnd type="triangle" w="lg" len="med"/>
          </a:ln>
          <a:effectLst/>
        </p:spPr>
        <p:txBody>
          <a:bodyPr lIns="91437" tIns="45718" rIns="91437" bIns="45718"/>
          <a:lstStyle/>
          <a:p>
            <a:pPr>
              <a:defRPr/>
            </a:pPr>
            <a:endParaRPr lang="it-IT" b="1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Rectangle 9"/>
          <p:cNvSpPr/>
          <p:nvPr/>
        </p:nvSpPr>
        <p:spPr>
          <a:xfrm>
            <a:off x="-5043" y="-12166"/>
            <a:ext cx="3252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ignika" pitchFamily="50" charset="0"/>
              </a:rPr>
              <a:t>Camera Identification </a:t>
            </a:r>
          </a:p>
        </p:txBody>
      </p:sp>
    </p:spTree>
    <p:extLst>
      <p:ext uri="{BB962C8B-B14F-4D97-AF65-F5344CB8AC3E}">
        <p14:creationId xmlns:p14="http://schemas.microsoft.com/office/powerpoint/2010/main" val="52870589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itolo 1"/>
          <p:cNvSpPr>
            <a:spLocks noGrp="1"/>
          </p:cNvSpPr>
          <p:nvPr>
            <p:ph type="title"/>
          </p:nvPr>
        </p:nvSpPr>
        <p:spPr>
          <a:xfrm>
            <a:off x="0" y="720000"/>
            <a:ext cx="9144000" cy="720000"/>
          </a:xfrm>
        </p:spPr>
        <p:txBody>
          <a:bodyPr anchor="ctr">
            <a:noAutofit/>
          </a:bodyPr>
          <a:lstStyle/>
          <a:p>
            <a:r>
              <a:rPr lang="en-US" noProof="0" dirty="0"/>
              <a:t>Step 2 : PRNU Detection</a:t>
            </a:r>
          </a:p>
        </p:txBody>
      </p:sp>
      <p:sp>
        <p:nvSpPr>
          <p:cNvPr id="11283" name="Rettangolo 3"/>
          <p:cNvSpPr>
            <a:spLocks noChangeArrowheads="1"/>
          </p:cNvSpPr>
          <p:nvPr/>
        </p:nvSpPr>
        <p:spPr bwMode="auto">
          <a:xfrm>
            <a:off x="341313" y="6000755"/>
            <a:ext cx="8461375" cy="584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7" tIns="45718" rIns="91437" bIns="45718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[Lukas2006] J. Lukas, J. Fridrich, and M. Goljan, “Digital Camera identification from sensor pattern noise” </a:t>
            </a:r>
            <a:r>
              <a:rPr lang="it-IT" sz="1600" dirty="0"/>
              <a:t>IEEE </a:t>
            </a:r>
            <a:r>
              <a:rPr lang="it-IT" sz="1600" dirty="0" err="1"/>
              <a:t>Transaction</a:t>
            </a:r>
            <a:r>
              <a:rPr lang="it-IT" sz="1600" dirty="0"/>
              <a:t>  </a:t>
            </a:r>
            <a:r>
              <a:rPr lang="it-IT" sz="1600" dirty="0" err="1"/>
              <a:t>Inf</a:t>
            </a:r>
            <a:r>
              <a:rPr lang="it-IT" sz="1600" dirty="0"/>
              <a:t>. </a:t>
            </a:r>
            <a:r>
              <a:rPr lang="it-IT" sz="1600" dirty="0" err="1"/>
              <a:t>Foren.Sec</a:t>
            </a:r>
            <a:r>
              <a:rPr lang="it-IT" sz="1600" dirty="0"/>
              <a:t>. Vol. </a:t>
            </a:r>
            <a:r>
              <a:rPr lang="it-IT" sz="1600" b="1" dirty="0"/>
              <a:t>1</a:t>
            </a:r>
            <a:r>
              <a:rPr lang="it-IT" sz="1600" dirty="0"/>
              <a:t>, 205–214 (2006)</a:t>
            </a:r>
            <a:r>
              <a:rPr lang="en-US" sz="1600" dirty="0">
                <a:solidFill>
                  <a:prstClr val="black"/>
                </a:solidFill>
              </a:rPr>
              <a:t>.</a:t>
            </a:r>
            <a:endParaRPr lang="it-IT" sz="1600" dirty="0">
              <a:solidFill>
                <a:prstClr val="black"/>
              </a:solidFill>
            </a:endParaRPr>
          </a:p>
        </p:txBody>
      </p:sp>
      <p:sp>
        <p:nvSpPr>
          <p:cNvPr id="79" name="Freccia bidirezionale orizzontale 78"/>
          <p:cNvSpPr/>
          <p:nvPr/>
        </p:nvSpPr>
        <p:spPr>
          <a:xfrm>
            <a:off x="3131841" y="4872019"/>
            <a:ext cx="2880320" cy="35718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8" rIns="91437" bIns="45718" anchor="ctr"/>
          <a:lstStyle/>
          <a:p>
            <a:pPr algn="ctr">
              <a:defRPr/>
            </a:pPr>
            <a:endParaRPr lang="it-IT">
              <a:solidFill>
                <a:prstClr val="white"/>
              </a:solidFill>
            </a:endParaRPr>
          </a:p>
        </p:txBody>
      </p:sp>
      <p:graphicFrame>
        <p:nvGraphicFramePr>
          <p:cNvPr id="28673" name="Object 4"/>
          <p:cNvGraphicFramePr>
            <a:graphicFrameLocks noChangeAspect="1"/>
          </p:cNvGraphicFramePr>
          <p:nvPr>
            <p:extLst/>
          </p:nvPr>
        </p:nvGraphicFramePr>
        <p:xfrm>
          <a:off x="5796138" y="2522546"/>
          <a:ext cx="2211386" cy="33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442" name="Equazione" r:id="rId4" imgW="1155264" imgH="178030" progId="Equation.3">
                  <p:embed/>
                </p:oleObj>
              </mc:Choice>
              <mc:Fallback>
                <p:oleObj name="Equazione" r:id="rId4" imgW="1155264" imgH="178030" progId="Equation.3">
                  <p:embed/>
                  <p:pic>
                    <p:nvPicPr>
                      <p:cNvPr id="28673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6138" y="2522546"/>
                        <a:ext cx="2211386" cy="338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4" name="Object 34"/>
          <p:cNvGraphicFramePr>
            <a:graphicFrameLocks noChangeAspect="1"/>
          </p:cNvGraphicFramePr>
          <p:nvPr>
            <p:extLst/>
          </p:nvPr>
        </p:nvGraphicFramePr>
        <p:xfrm>
          <a:off x="291873" y="2493949"/>
          <a:ext cx="2517775" cy="3778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443" name="Equazione" r:id="rId6" imgW="1434710" imgH="216061" progId="Equation.3">
                  <p:embed/>
                </p:oleObj>
              </mc:Choice>
              <mc:Fallback>
                <p:oleObj name="Equazione" r:id="rId6" imgW="1434710" imgH="216061" progId="Equation.3">
                  <p:embed/>
                  <p:pic>
                    <p:nvPicPr>
                      <p:cNvPr id="28674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873" y="2493949"/>
                        <a:ext cx="2517775" cy="37782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0052" name="Object 4"/>
          <p:cNvGraphicFramePr>
            <a:graphicFrameLocks noGrp="1" noChangeAspect="1"/>
          </p:cNvGraphicFramePr>
          <p:nvPr>
            <p:extLst/>
          </p:nvPr>
        </p:nvGraphicFramePr>
        <p:xfrm>
          <a:off x="3639741" y="4365105"/>
          <a:ext cx="2084387" cy="554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444" name="Equazione" r:id="rId8" imgW="914400" imgH="241415" progId="Equation.3">
                  <p:embed/>
                </p:oleObj>
              </mc:Choice>
              <mc:Fallback>
                <p:oleObj name="Equazione" r:id="rId8" imgW="914400" imgH="241415" progId="Equation.3">
                  <p:embed/>
                  <p:pic>
                    <p:nvPicPr>
                      <p:cNvPr id="130052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9741" y="4365105"/>
                        <a:ext cx="2084387" cy="5540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uppo 4"/>
          <p:cNvGrpSpPr/>
          <p:nvPr/>
        </p:nvGrpSpPr>
        <p:grpSpPr>
          <a:xfrm>
            <a:off x="6444210" y="3760309"/>
            <a:ext cx="1951037" cy="2044958"/>
            <a:chOff x="468313" y="1279515"/>
            <a:chExt cx="1951037" cy="2044961"/>
          </a:xfrm>
        </p:grpSpPr>
        <p:sp>
          <p:nvSpPr>
            <p:cNvPr id="11269" name="CasellaDiTesto 4"/>
            <p:cNvSpPr txBox="1">
              <a:spLocks noChangeArrowheads="1"/>
            </p:cNvSpPr>
            <p:nvPr/>
          </p:nvSpPr>
          <p:spPr bwMode="auto">
            <a:xfrm>
              <a:off x="468313" y="1279515"/>
              <a:ext cx="1951037" cy="720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it-IT" sz="2000" b="1" dirty="0">
                  <a:solidFill>
                    <a:prstClr val="black"/>
                  </a:solidFill>
                </a:rPr>
                <a:t>PRNU (    )</a:t>
              </a:r>
            </a:p>
          </p:txBody>
        </p:sp>
        <p:pic>
          <p:nvPicPr>
            <p:cNvPr id="11274" name="Immagine 17" descr="prnu.png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68313" y="1862388"/>
              <a:ext cx="1951037" cy="146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130055" name="Object 34"/>
            <p:cNvGraphicFramePr>
              <a:graphicFrameLocks noChangeAspect="1"/>
            </p:cNvGraphicFramePr>
            <p:nvPr>
              <p:extLst/>
            </p:nvPr>
          </p:nvGraphicFramePr>
          <p:xfrm>
            <a:off x="1617991" y="1412776"/>
            <a:ext cx="290513" cy="355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9445" name="Equazione" r:id="rId11" imgW="164702" imgH="203261" progId="Equation.3">
                    <p:embed/>
                  </p:oleObj>
                </mc:Choice>
                <mc:Fallback>
                  <p:oleObj name="Equazione" r:id="rId11" imgW="164702" imgH="203261" progId="Equation.3">
                    <p:embed/>
                    <p:pic>
                      <p:nvPicPr>
                        <p:cNvPr id="130055" name="Object 3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17991" y="1412776"/>
                          <a:ext cx="290513" cy="3556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uppo 5"/>
          <p:cNvGrpSpPr/>
          <p:nvPr/>
        </p:nvGrpSpPr>
        <p:grpSpPr>
          <a:xfrm>
            <a:off x="3327098" y="1466970"/>
            <a:ext cx="2357422" cy="1972950"/>
            <a:chOff x="237992" y="1412776"/>
            <a:chExt cx="2357422" cy="1972953"/>
          </a:xfrm>
        </p:grpSpPr>
        <p:sp>
          <p:nvSpPr>
            <p:cNvPr id="39" name="CasellaDiTesto 6"/>
            <p:cNvSpPr txBox="1">
              <a:spLocks noChangeArrowheads="1"/>
            </p:cNvSpPr>
            <p:nvPr/>
          </p:nvSpPr>
          <p:spPr bwMode="auto">
            <a:xfrm>
              <a:off x="237992" y="1412776"/>
              <a:ext cx="2357422" cy="642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GB" sz="2000" b="1" dirty="0">
                  <a:solidFill>
                    <a:prstClr val="black"/>
                  </a:solidFill>
                </a:rPr>
                <a:t>Analyzed image </a:t>
              </a:r>
              <a:r>
                <a:rPr lang="it-IT" sz="2000" b="1" dirty="0">
                  <a:solidFill>
                    <a:prstClr val="black"/>
                  </a:solidFill>
                </a:rPr>
                <a:t>( Y )</a:t>
              </a:r>
            </a:p>
          </p:txBody>
        </p:sp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1988840"/>
              <a:ext cx="1867992" cy="13968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Gruppo 6"/>
          <p:cNvGrpSpPr/>
          <p:nvPr/>
        </p:nvGrpSpPr>
        <p:grpSpPr>
          <a:xfrm>
            <a:off x="574386" y="3765646"/>
            <a:ext cx="2000263" cy="1995345"/>
            <a:chOff x="-1528488" y="1412776"/>
            <a:chExt cx="2000264" cy="1995345"/>
          </a:xfrm>
        </p:grpSpPr>
        <p:sp>
          <p:nvSpPr>
            <p:cNvPr id="11284" name="CasellaDiTesto 6"/>
            <p:cNvSpPr txBox="1">
              <a:spLocks noChangeArrowheads="1"/>
            </p:cNvSpPr>
            <p:nvPr/>
          </p:nvSpPr>
          <p:spPr bwMode="auto">
            <a:xfrm>
              <a:off x="-1528488" y="1412776"/>
              <a:ext cx="2000264" cy="642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GB" sz="2000" b="1" dirty="0">
                  <a:solidFill>
                    <a:prstClr val="black"/>
                  </a:solidFill>
                </a:rPr>
                <a:t>Residual</a:t>
              </a:r>
              <a:r>
                <a:rPr lang="it-IT" sz="2000" b="1" dirty="0">
                  <a:solidFill>
                    <a:prstClr val="black"/>
                  </a:solidFill>
                </a:rPr>
                <a:t> ( W )</a:t>
              </a:r>
            </a:p>
          </p:txBody>
        </p:sp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99760" y="1990814"/>
              <a:ext cx="1895296" cy="1417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Freccia a destra 7"/>
          <p:cNvSpPr/>
          <p:nvPr/>
        </p:nvSpPr>
        <p:spPr>
          <a:xfrm rot="8918207">
            <a:off x="1719391" y="2961540"/>
            <a:ext cx="1789582" cy="3650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8" rIns="91437" bIns="45718" rtlCol="0" anchor="ctr"/>
          <a:lstStyle/>
          <a:p>
            <a:pPr algn="ctr"/>
            <a:endParaRPr lang="it-IT"/>
          </a:p>
        </p:txBody>
      </p:sp>
      <p:sp>
        <p:nvSpPr>
          <p:cNvPr id="20" name="Rectangle 9"/>
          <p:cNvSpPr/>
          <p:nvPr/>
        </p:nvSpPr>
        <p:spPr>
          <a:xfrm>
            <a:off x="-5043" y="-12166"/>
            <a:ext cx="3252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ignika" pitchFamily="50" charset="0"/>
              </a:rPr>
              <a:t>Camera Identification </a:t>
            </a:r>
          </a:p>
        </p:txBody>
      </p:sp>
    </p:spTree>
    <p:extLst>
      <p:ext uri="{BB962C8B-B14F-4D97-AF65-F5344CB8AC3E}">
        <p14:creationId xmlns:p14="http://schemas.microsoft.com/office/powerpoint/2010/main" val="269347927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714485"/>
            <a:ext cx="8229600" cy="4389120"/>
          </a:xfrm>
        </p:spPr>
        <p:txBody>
          <a:bodyPr/>
          <a:lstStyle/>
          <a:p>
            <a:r>
              <a:rPr lang="en-US" sz="2200" noProof="0" dirty="0"/>
              <a:t>The </a:t>
            </a:r>
            <a:r>
              <a:rPr lang="en-US" sz="2200" b="1" noProof="0" dirty="0">
                <a:solidFill>
                  <a:srgbClr val="0070C0"/>
                </a:solidFill>
              </a:rPr>
              <a:t>correlation</a:t>
            </a:r>
            <a:r>
              <a:rPr lang="en-US" sz="2200" noProof="0" dirty="0"/>
              <a:t> allows to link the device which takes a photo with the photo itself</a:t>
            </a:r>
          </a:p>
          <a:p>
            <a:pPr marL="0" indent="0">
              <a:buNone/>
            </a:pPr>
            <a:endParaRPr lang="en-US" sz="2200" noProof="0" dirty="0"/>
          </a:p>
          <a:p>
            <a:pPr marL="0" indent="0">
              <a:buNone/>
            </a:pPr>
            <a:r>
              <a:rPr lang="en-US" sz="2200" noProof="0" dirty="0"/>
              <a:t>	</a:t>
            </a:r>
          </a:p>
        </p:txBody>
      </p:sp>
      <p:grpSp>
        <p:nvGrpSpPr>
          <p:cNvPr id="2" name="Gruppo 6"/>
          <p:cNvGrpSpPr/>
          <p:nvPr/>
        </p:nvGrpSpPr>
        <p:grpSpPr>
          <a:xfrm>
            <a:off x="755576" y="2636914"/>
            <a:ext cx="7373337" cy="3772584"/>
            <a:chOff x="755576" y="2708920"/>
            <a:chExt cx="7373337" cy="3772581"/>
          </a:xfrm>
        </p:grpSpPr>
        <p:sp>
          <p:nvSpPr>
            <p:cNvPr id="14" name="Text Box 17"/>
            <p:cNvSpPr txBox="1">
              <a:spLocks noChangeArrowheads="1"/>
            </p:cNvSpPr>
            <p:nvPr/>
          </p:nvSpPr>
          <p:spPr bwMode="auto">
            <a:xfrm>
              <a:off x="755576" y="2767900"/>
              <a:ext cx="2572939" cy="369332"/>
            </a:xfrm>
            <a:prstGeom prst="rect">
              <a:avLst/>
            </a:prstGeom>
            <a:noFill/>
            <a:ln w="12700" algn="ctr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i="1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Taken</a:t>
              </a:r>
              <a:r>
                <a:rPr lang="it-IT" i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by </a:t>
              </a:r>
              <a:r>
                <a:rPr lang="it-IT" i="1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other</a:t>
              </a:r>
              <a:r>
                <a:rPr lang="it-IT" i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it-IT" i="1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cameras</a:t>
              </a:r>
              <a:endParaRPr lang="it-IT" i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22" name="Text Box 18"/>
            <p:cNvSpPr txBox="1">
              <a:spLocks noChangeArrowheads="1"/>
            </p:cNvSpPr>
            <p:nvPr/>
          </p:nvSpPr>
          <p:spPr bwMode="auto">
            <a:xfrm>
              <a:off x="4283968" y="2730115"/>
              <a:ext cx="2937297" cy="369332"/>
            </a:xfrm>
            <a:prstGeom prst="rect">
              <a:avLst/>
            </a:prstGeom>
            <a:noFill/>
            <a:ln w="12700" algn="ctr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i="1" dirty="0" err="1">
                  <a:solidFill>
                    <a:srgbClr val="008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Taken</a:t>
              </a:r>
              <a:r>
                <a:rPr lang="it-IT" i="1" dirty="0">
                  <a:solidFill>
                    <a:srgbClr val="008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by target camera </a:t>
              </a:r>
            </a:p>
          </p:txBody>
        </p:sp>
        <p:grpSp>
          <p:nvGrpSpPr>
            <p:cNvPr id="4" name="Gruppo 5"/>
            <p:cNvGrpSpPr/>
            <p:nvPr/>
          </p:nvGrpSpPr>
          <p:grpSpPr>
            <a:xfrm>
              <a:off x="1043608" y="2708920"/>
              <a:ext cx="7085305" cy="3772581"/>
              <a:chOff x="441331" y="2396722"/>
              <a:chExt cx="7902575" cy="4207738"/>
            </a:xfrm>
          </p:grpSpPr>
          <p:grpSp>
            <p:nvGrpSpPr>
              <p:cNvPr id="5" name="Group 10"/>
              <p:cNvGrpSpPr>
                <a:grpSpLocks/>
              </p:cNvGrpSpPr>
              <p:nvPr/>
            </p:nvGrpSpPr>
            <p:grpSpPr bwMode="auto">
              <a:xfrm>
                <a:off x="441331" y="3020678"/>
                <a:ext cx="7902575" cy="3583782"/>
                <a:chOff x="142" y="2056"/>
                <a:chExt cx="5101" cy="2365"/>
              </a:xfrm>
            </p:grpSpPr>
            <p:pic>
              <p:nvPicPr>
                <p:cNvPr id="16" name="Picture 6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142" y="2056"/>
                  <a:ext cx="5101" cy="20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7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2096" y="4081"/>
                  <a:ext cx="1681" cy="340"/>
                </a:xfrm>
                <a:prstGeom prst="rect">
                  <a:avLst/>
                </a:prstGeom>
                <a:noFill/>
                <a:ln w="12700" algn="ctr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GB" sz="2400" dirty="0">
                      <a:solidFill>
                        <a:prstClr val="black"/>
                      </a:solidFill>
                    </a:rPr>
                    <a:t>correlation</a:t>
                  </a:r>
                </a:p>
              </p:txBody>
            </p:sp>
          </p:grpSp>
          <p:sp>
            <p:nvSpPr>
              <p:cNvPr id="18" name="Line 11"/>
              <p:cNvSpPr>
                <a:spLocks noChangeShapeType="1"/>
              </p:cNvSpPr>
              <p:nvPr/>
            </p:nvSpPr>
            <p:spPr bwMode="auto">
              <a:xfrm flipV="1">
                <a:off x="2931063" y="2849227"/>
                <a:ext cx="0" cy="3209925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prstDash val="lgDash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it-IT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graphicFrame>
            <p:nvGraphicFramePr>
              <p:cNvPr id="19" name="Object 12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2770435" y="2396722"/>
              <a:ext cx="334963" cy="4270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0466" name="Equation" r:id="rId5" imgW="139363" imgH="177922" progId="Equation.3">
                      <p:embed/>
                    </p:oleObj>
                  </mc:Choice>
                  <mc:Fallback>
                    <p:oleObj name="Equation" r:id="rId5" imgW="139363" imgH="177922" progId="Equation.3">
                      <p:embed/>
                      <p:pic>
                        <p:nvPicPr>
                          <p:cNvPr id="19" name="Object 1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770435" y="2396722"/>
                            <a:ext cx="334963" cy="42703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0" name="Line 15"/>
              <p:cNvSpPr>
                <a:spLocks noChangeShapeType="1"/>
              </p:cNvSpPr>
              <p:nvPr/>
            </p:nvSpPr>
            <p:spPr bwMode="auto">
              <a:xfrm flipV="1">
                <a:off x="3172004" y="2933362"/>
                <a:ext cx="5171902" cy="1"/>
              </a:xfrm>
              <a:prstGeom prst="line">
                <a:avLst/>
              </a:prstGeom>
              <a:noFill/>
              <a:ln w="25400">
                <a:solidFill>
                  <a:srgbClr val="008000"/>
                </a:solidFill>
                <a:round/>
                <a:headEnd type="triangle" w="lg" len="med"/>
                <a:tailEnd type="triangle" w="lg" len="med"/>
              </a:ln>
            </p:spPr>
            <p:txBody>
              <a:bodyPr/>
              <a:lstStyle/>
              <a:p>
                <a:endParaRPr lang="it-IT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Line 16"/>
              <p:cNvSpPr>
                <a:spLocks noChangeShapeType="1"/>
              </p:cNvSpPr>
              <p:nvPr/>
            </p:nvSpPr>
            <p:spPr bwMode="auto">
              <a:xfrm>
                <a:off x="842901" y="2928603"/>
                <a:ext cx="2009838" cy="4761"/>
              </a:xfrm>
              <a:prstGeom prst="line">
                <a:avLst/>
              </a:prstGeom>
              <a:noFill/>
              <a:ln w="25400">
                <a:solidFill>
                  <a:srgbClr val="7030A0"/>
                </a:solidFill>
                <a:round/>
                <a:headEnd type="triangle" w="lg" len="med"/>
                <a:tailEnd type="triangle" w="lg" len="med"/>
              </a:ln>
            </p:spPr>
            <p:txBody>
              <a:bodyPr/>
              <a:lstStyle/>
              <a:p>
                <a:endParaRPr lang="it-IT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Text Box 19"/>
              <p:cNvSpPr txBox="1">
                <a:spLocks noChangeArrowheads="1"/>
              </p:cNvSpPr>
              <p:nvPr/>
            </p:nvSpPr>
            <p:spPr bwMode="auto">
              <a:xfrm>
                <a:off x="842901" y="4454645"/>
                <a:ext cx="1241487" cy="617900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it-IT" b="1" dirty="0">
                    <a:solidFill>
                      <a:srgbClr val="008000"/>
                    </a:solidFill>
                    <a:latin typeface="Palatino Linotype" pitchFamily="18" charset="0"/>
                  </a:rPr>
                  <a:t>False Negative</a:t>
                </a:r>
              </a:p>
            </p:txBody>
          </p:sp>
          <p:sp>
            <p:nvSpPr>
              <p:cNvPr id="28" name="Line 21"/>
              <p:cNvSpPr>
                <a:spLocks noChangeShapeType="1"/>
              </p:cNvSpPr>
              <p:nvPr/>
            </p:nvSpPr>
            <p:spPr bwMode="auto">
              <a:xfrm>
                <a:off x="1633538" y="5168565"/>
                <a:ext cx="1219200" cy="669925"/>
              </a:xfrm>
              <a:prstGeom prst="line">
                <a:avLst/>
              </a:prstGeom>
              <a:noFill/>
              <a:ln w="25400">
                <a:solidFill>
                  <a:srgbClr val="008000"/>
                </a:solidFill>
                <a:prstDash val="dash"/>
                <a:round/>
                <a:headEnd type="none" w="sm" len="sm"/>
                <a:tailEnd type="triangle" w="lg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it-IT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9" name="Text Box 23"/>
              <p:cNvSpPr txBox="1">
                <a:spLocks noChangeArrowheads="1"/>
              </p:cNvSpPr>
              <p:nvPr/>
            </p:nvSpPr>
            <p:spPr bwMode="auto">
              <a:xfrm>
                <a:off x="5886450" y="3828717"/>
                <a:ext cx="1379538" cy="720883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it-IT" b="1" dirty="0">
                    <a:solidFill>
                      <a:srgbClr val="7030A0"/>
                    </a:solidFill>
                    <a:latin typeface="Palatino Linotype" pitchFamily="18" charset="0"/>
                  </a:rPr>
                  <a:t>False Positive</a:t>
                </a:r>
              </a:p>
            </p:txBody>
          </p:sp>
        </p:grpSp>
        <p:sp>
          <p:nvSpPr>
            <p:cNvPr id="32" name="Line 22"/>
            <p:cNvSpPr>
              <a:spLocks noChangeShapeType="1"/>
            </p:cNvSpPr>
            <p:nvPr/>
          </p:nvSpPr>
          <p:spPr bwMode="auto">
            <a:xfrm flipH="1">
              <a:off x="3758354" y="4649392"/>
              <a:ext cx="2282293" cy="1020077"/>
            </a:xfrm>
            <a:prstGeom prst="line">
              <a:avLst/>
            </a:prstGeom>
            <a:noFill/>
            <a:ln w="25400">
              <a:solidFill>
                <a:srgbClr val="7030A0"/>
              </a:solidFill>
              <a:prstDash val="dash"/>
              <a:round/>
              <a:headEnd type="none" w="sm" len="sm"/>
              <a:tailEnd type="triangl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3" name="Titolo 1"/>
          <p:cNvSpPr txBox="1">
            <a:spLocks/>
          </p:cNvSpPr>
          <p:nvPr/>
        </p:nvSpPr>
        <p:spPr>
          <a:xfrm>
            <a:off x="20746" y="698590"/>
            <a:ext cx="9144000" cy="720000"/>
          </a:xfrm>
          <a:prstGeom prst="rect">
            <a:avLst/>
          </a:prstGeom>
        </p:spPr>
        <p:txBody>
          <a:bodyPr vert="horz" lIns="0" tIns="45718" rIns="0" bIns="0" anchor="ctr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GB" sz="49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Step 2 : PRNU Detection</a:t>
            </a:r>
          </a:p>
        </p:txBody>
      </p:sp>
      <p:sp>
        <p:nvSpPr>
          <p:cNvPr id="24" name="Rectangle 9"/>
          <p:cNvSpPr/>
          <p:nvPr/>
        </p:nvSpPr>
        <p:spPr>
          <a:xfrm>
            <a:off x="-5043" y="-12166"/>
            <a:ext cx="3252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ignika" pitchFamily="50" charset="0"/>
              </a:rPr>
              <a:t>Camera Identification </a:t>
            </a:r>
          </a:p>
        </p:txBody>
      </p:sp>
    </p:spTree>
    <p:extLst>
      <p:ext uri="{BB962C8B-B14F-4D97-AF65-F5344CB8AC3E}">
        <p14:creationId xmlns:p14="http://schemas.microsoft.com/office/powerpoint/2010/main" val="492599851"/>
      </p:ext>
    </p:extLst>
  </p:cSld>
  <p:clrMapOvr>
    <a:masterClrMapping/>
  </p:clrMapOvr>
  <p:transition spd="slow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magine 29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7589" y="3896665"/>
            <a:ext cx="433063" cy="587619"/>
          </a:xfrm>
          <a:prstGeom prst="rect">
            <a:avLst/>
          </a:prstGeom>
        </p:spPr>
      </p:pic>
      <p:pic>
        <p:nvPicPr>
          <p:cNvPr id="34" name="Immagine 3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43876" y="3571876"/>
            <a:ext cx="1199702" cy="1329310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5328" y="4459512"/>
            <a:ext cx="425181" cy="587619"/>
          </a:xfrm>
          <a:prstGeom prst="rect">
            <a:avLst/>
          </a:prstGeom>
        </p:spPr>
      </p:pic>
      <p:sp>
        <p:nvSpPr>
          <p:cNvPr id="42" name="Rettangolo 31"/>
          <p:cNvSpPr/>
          <p:nvPr/>
        </p:nvSpPr>
        <p:spPr>
          <a:xfrm>
            <a:off x="3571868" y="4825047"/>
            <a:ext cx="13278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b="1"/>
              <a:t>Fingerprints</a:t>
            </a:r>
          </a:p>
          <a:p>
            <a:pPr algn="ctr"/>
            <a:r>
              <a:rPr lang="it-IT" b="1"/>
              <a:t>dataset</a:t>
            </a:r>
          </a:p>
        </p:txBody>
      </p:sp>
      <p:cxnSp>
        <p:nvCxnSpPr>
          <p:cNvPr id="44" name="Straight Arrow Connector 43"/>
          <p:cNvCxnSpPr>
            <a:stCxn id="2" idx="3"/>
          </p:cNvCxnSpPr>
          <p:nvPr/>
        </p:nvCxnSpPr>
        <p:spPr>
          <a:xfrm>
            <a:off x="2052948" y="2653338"/>
            <a:ext cx="1317189" cy="109428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2085323" y="3650802"/>
            <a:ext cx="1289984" cy="43980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2071670" y="4417729"/>
            <a:ext cx="1286503" cy="3373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2068223" y="4660744"/>
            <a:ext cx="1289950" cy="11502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" descr="C:\Users\Francesco\Google Drive\Presentazione Vismac\Images\mobilephone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764642">
            <a:off x="641825" y="3408261"/>
            <a:ext cx="577146" cy="577146"/>
          </a:xfrm>
          <a:prstGeom prst="rect">
            <a:avLst/>
          </a:prstGeom>
          <a:noFill/>
        </p:spPr>
      </p:pic>
      <p:pic>
        <p:nvPicPr>
          <p:cNvPr id="61" name="Picture 6" descr="http://focustech.it/wp-content/uploads/2016/10/Huawei-Smartphone-P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72"/>
          <a:stretch/>
        </p:blipFill>
        <p:spPr bwMode="auto">
          <a:xfrm>
            <a:off x="782870" y="5526626"/>
            <a:ext cx="266614" cy="65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https://images-eu.ssl-images-amazon.com/images/I/41OjfGeAmkL._AA300_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80" y="4417729"/>
            <a:ext cx="629595" cy="62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http://www.mytrendyphone.it/images/design/design/com/brands/apple/iphone-6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4" y="2357430"/>
            <a:ext cx="313509" cy="62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Segnaposto contenuto 2"/>
          <p:cNvSpPr txBox="1">
            <a:spLocks/>
          </p:cNvSpPr>
          <p:nvPr/>
        </p:nvSpPr>
        <p:spPr>
          <a:xfrm>
            <a:off x="475063" y="2985595"/>
            <a:ext cx="882227" cy="30731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000" b="1"/>
              <a:t>Camera 1</a:t>
            </a:r>
            <a:endParaRPr lang="en-US" sz="1000"/>
          </a:p>
        </p:txBody>
      </p:sp>
      <p:sp>
        <p:nvSpPr>
          <p:cNvPr id="66" name="Segnaposto contenuto 2"/>
          <p:cNvSpPr txBox="1">
            <a:spLocks/>
          </p:cNvSpPr>
          <p:nvPr/>
        </p:nvSpPr>
        <p:spPr>
          <a:xfrm>
            <a:off x="475062" y="4040064"/>
            <a:ext cx="882227" cy="30731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000" b="1"/>
              <a:t>Camera 2</a:t>
            </a:r>
            <a:endParaRPr lang="en-US" sz="1000"/>
          </a:p>
        </p:txBody>
      </p:sp>
      <p:sp>
        <p:nvSpPr>
          <p:cNvPr id="67" name="Segnaposto contenuto 2"/>
          <p:cNvSpPr txBox="1">
            <a:spLocks/>
          </p:cNvSpPr>
          <p:nvPr/>
        </p:nvSpPr>
        <p:spPr>
          <a:xfrm>
            <a:off x="475061" y="5135758"/>
            <a:ext cx="882227" cy="30731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000" b="1"/>
              <a:t>Camera 3</a:t>
            </a:r>
            <a:endParaRPr lang="en-US" sz="1000"/>
          </a:p>
        </p:txBody>
      </p:sp>
      <p:sp>
        <p:nvSpPr>
          <p:cNvPr id="68" name="Segnaposto contenuto 2"/>
          <p:cNvSpPr txBox="1">
            <a:spLocks/>
          </p:cNvSpPr>
          <p:nvPr/>
        </p:nvSpPr>
        <p:spPr>
          <a:xfrm>
            <a:off x="475061" y="6184403"/>
            <a:ext cx="882227" cy="30731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000" b="1"/>
              <a:t>Camera 4</a:t>
            </a:r>
            <a:endParaRPr lang="en-US" sz="1000"/>
          </a:p>
        </p:txBody>
      </p:sp>
      <p:pic>
        <p:nvPicPr>
          <p:cNvPr id="82" name="Immagine 8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388" y="3641426"/>
            <a:ext cx="1217070" cy="898369"/>
          </a:xfrm>
          <a:prstGeom prst="rect">
            <a:avLst/>
          </a:prstGeom>
          <a:ln>
            <a:noFill/>
          </a:ln>
          <a:effectLst>
            <a:reflection blurRad="12700" endPos="0" dist="5000" dir="5400000" sy="-100000" algn="bl" rotWithShape="0"/>
          </a:effectLst>
          <a:scene3d>
            <a:camera prst="perspectiveHeroicExtremeLeftFacing" fov="7200000">
              <a:rot lat="487347" lon="2067641" rev="0"/>
            </a:camera>
            <a:lightRig rig="threePt" dir="t"/>
          </a:scene3d>
        </p:spPr>
      </p:pic>
      <p:sp>
        <p:nvSpPr>
          <p:cNvPr id="84" name="Segnaposto contenuto 2"/>
          <p:cNvSpPr txBox="1">
            <a:spLocks/>
          </p:cNvSpPr>
          <p:nvPr/>
        </p:nvSpPr>
        <p:spPr>
          <a:xfrm>
            <a:off x="7269345" y="3276675"/>
            <a:ext cx="1423156" cy="30731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200" b="1"/>
              <a:t>Target image</a:t>
            </a:r>
            <a:endParaRPr lang="en-US" sz="1200"/>
          </a:p>
        </p:txBody>
      </p:sp>
      <p:sp>
        <p:nvSpPr>
          <p:cNvPr id="87" name="Titolo 1"/>
          <p:cNvSpPr>
            <a:spLocks noGrp="1"/>
          </p:cNvSpPr>
          <p:nvPr>
            <p:ph type="title"/>
          </p:nvPr>
        </p:nvSpPr>
        <p:spPr>
          <a:xfrm>
            <a:off x="357158" y="476672"/>
            <a:ext cx="8501122" cy="795226"/>
          </a:xfrm>
        </p:spPr>
        <p:txBody>
          <a:bodyPr/>
          <a:lstStyle/>
          <a:p>
            <a:r>
              <a:rPr lang="en-US" noProof="0" dirty="0"/>
              <a:t>Identification with prior information</a:t>
            </a:r>
          </a:p>
        </p:txBody>
      </p:sp>
      <p:sp>
        <p:nvSpPr>
          <p:cNvPr id="100" name="Segnaposto contenuto 2"/>
          <p:cNvSpPr txBox="1">
            <a:spLocks/>
          </p:cNvSpPr>
          <p:nvPr/>
        </p:nvSpPr>
        <p:spPr>
          <a:xfrm>
            <a:off x="376296" y="1268602"/>
            <a:ext cx="8751177" cy="96271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2400" b="1"/>
              <a:t>Prior: </a:t>
            </a:r>
            <a:r>
              <a:rPr lang="en-US" sz="2400"/>
              <a:t>   </a:t>
            </a:r>
            <a:r>
              <a:rPr lang="en-US" sz="2400" i="1"/>
              <a:t>M</a:t>
            </a:r>
            <a:r>
              <a:rPr lang="en-US" sz="2400"/>
              <a:t> cameras with known fingerprint</a:t>
            </a:r>
          </a:p>
          <a:p>
            <a:pPr marL="0" indent="0" algn="just">
              <a:buFont typeface="Arial" pitchFamily="34" charset="0"/>
              <a:buNone/>
            </a:pPr>
            <a:r>
              <a:rPr lang="en-US" sz="2400" b="1"/>
              <a:t>Goal:	</a:t>
            </a:r>
            <a:r>
              <a:rPr lang="en-US" sz="2400"/>
              <a:t>Associate the target image with one of the cameras</a:t>
            </a:r>
          </a:p>
        </p:txBody>
      </p:sp>
      <p:sp>
        <p:nvSpPr>
          <p:cNvPr id="71" name="Freccia bidirezionale orizzontale 70"/>
          <p:cNvSpPr/>
          <p:nvPr/>
        </p:nvSpPr>
        <p:spPr>
          <a:xfrm>
            <a:off x="5077725" y="4018641"/>
            <a:ext cx="1548085" cy="32111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2" name="Picture 4" descr="https://images-eu.ssl-images-amazon.com/images/I/41OjfGeAmkL._AA300_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159" y="5531954"/>
            <a:ext cx="691215" cy="691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2" t="20875" r="12779"/>
          <a:stretch/>
        </p:blipFill>
        <p:spPr>
          <a:xfrm>
            <a:off x="1528523" y="2349337"/>
            <a:ext cx="524425" cy="60800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3"/>
          <a:stretch/>
        </p:blipFill>
        <p:spPr>
          <a:xfrm>
            <a:off x="1555328" y="5517232"/>
            <a:ext cx="497620" cy="64005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6" r="16395" b="10187"/>
          <a:stretch/>
        </p:blipFill>
        <p:spPr>
          <a:xfrm>
            <a:off x="1546166" y="3356992"/>
            <a:ext cx="481413" cy="633523"/>
          </a:xfrm>
          <a:prstGeom prst="rect">
            <a:avLst/>
          </a:prstGeom>
        </p:spPr>
      </p:pic>
      <p:cxnSp>
        <p:nvCxnSpPr>
          <p:cNvPr id="12" name="Connettore 4 11"/>
          <p:cNvCxnSpPr>
            <a:stCxn id="72" idx="3"/>
          </p:cNvCxnSpPr>
          <p:nvPr/>
        </p:nvCxnSpPr>
        <p:spPr>
          <a:xfrm flipV="1">
            <a:off x="6197374" y="4539795"/>
            <a:ext cx="1783549" cy="1337767"/>
          </a:xfrm>
          <a:prstGeom prst="bentConnector3">
            <a:avLst>
              <a:gd name="adj1" fmla="val 99641"/>
            </a:avLst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9"/>
          <p:cNvSpPr/>
          <p:nvPr/>
        </p:nvSpPr>
        <p:spPr>
          <a:xfrm>
            <a:off x="-5043" y="-12166"/>
            <a:ext cx="3252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ignika" pitchFamily="50" charset="0"/>
              </a:rPr>
              <a:t>Camera Identification </a:t>
            </a:r>
          </a:p>
        </p:txBody>
      </p:sp>
    </p:spTree>
    <p:extLst>
      <p:ext uri="{BB962C8B-B14F-4D97-AF65-F5344CB8AC3E}">
        <p14:creationId xmlns:p14="http://schemas.microsoft.com/office/powerpoint/2010/main" val="133276680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485800"/>
            <a:ext cx="9144000" cy="1143000"/>
          </a:xfrm>
        </p:spPr>
        <p:txBody>
          <a:bodyPr/>
          <a:lstStyle/>
          <a:p>
            <a:r>
              <a:rPr lang="en-US" dirty="0"/>
              <a:t>Blind image source identification</a:t>
            </a:r>
            <a:endParaRPr lang="en-US" noProof="0" dirty="0"/>
          </a:p>
        </p:txBody>
      </p:sp>
      <p:grpSp>
        <p:nvGrpSpPr>
          <p:cNvPr id="29" name="Gruppo 28"/>
          <p:cNvGrpSpPr/>
          <p:nvPr/>
        </p:nvGrpSpPr>
        <p:grpSpPr>
          <a:xfrm>
            <a:off x="1187624" y="3027537"/>
            <a:ext cx="2692637" cy="2849735"/>
            <a:chOff x="2520770" y="24799829"/>
            <a:chExt cx="2692637" cy="2849735"/>
          </a:xfrm>
        </p:grpSpPr>
        <p:grpSp>
          <p:nvGrpSpPr>
            <p:cNvPr id="30" name="Gruppo 29"/>
            <p:cNvGrpSpPr/>
            <p:nvPr/>
          </p:nvGrpSpPr>
          <p:grpSpPr>
            <a:xfrm>
              <a:off x="2758806" y="25233901"/>
              <a:ext cx="2072560" cy="2060174"/>
              <a:chOff x="2758806" y="25233901"/>
              <a:chExt cx="2072560" cy="2060174"/>
            </a:xfrm>
          </p:grpSpPr>
          <p:pic>
            <p:nvPicPr>
              <p:cNvPr id="32" name="Immagine 3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473479" y="26804978"/>
                <a:ext cx="266326" cy="18265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" name="Immagine 3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575157" y="26173059"/>
                <a:ext cx="242952" cy="18265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" name="Immagine 3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051966" y="25233901"/>
                <a:ext cx="296245" cy="2227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" name="Immagine 3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586282" y="26215966"/>
                <a:ext cx="245084" cy="18426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6" name="Immagine 35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099214" y="25971191"/>
                <a:ext cx="248997" cy="18674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7" name="Picture 3" descr="C:\Users\Francesco\Google Drive\Presentazione Vismac\Images\11-golden-gate-bridge.jpg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 flipH="1">
                <a:off x="3196241" y="25376828"/>
                <a:ext cx="295742" cy="196265"/>
              </a:xfrm>
              <a:prstGeom prst="rect">
                <a:avLst/>
              </a:prstGeom>
              <a:noFill/>
            </p:spPr>
          </p:pic>
          <p:pic>
            <p:nvPicPr>
              <p:cNvPr id="38" name="Immagine 37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flipH="1">
                <a:off x="3724060" y="25589075"/>
                <a:ext cx="265331" cy="198009"/>
              </a:xfrm>
              <a:prstGeom prst="rect">
                <a:avLst/>
              </a:prstGeom>
            </p:spPr>
          </p:pic>
          <p:pic>
            <p:nvPicPr>
              <p:cNvPr id="39" name="Immagine 3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63078" y="25788534"/>
                <a:ext cx="266326" cy="18265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0" name="Immagine 3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48211" y="25611946"/>
                <a:ext cx="242952" cy="18265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1" name="Immagine 4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58806" y="26148907"/>
                <a:ext cx="296245" cy="2227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2" name="Immagine 4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36159" y="26829296"/>
                <a:ext cx="245084" cy="18426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3" name="Immagine 4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37643" y="26525068"/>
                <a:ext cx="248997" cy="18674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4" name="Picture 3" descr="C:\Users\Francesco\Google Drive\Presentazione Vismac\Images\11-golden-gate-bridge.jpg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4005199" y="27097810"/>
                <a:ext cx="295742" cy="196265"/>
              </a:xfrm>
              <a:prstGeom prst="rect">
                <a:avLst/>
              </a:prstGeom>
              <a:noFill/>
            </p:spPr>
          </p:pic>
          <p:pic>
            <p:nvPicPr>
              <p:cNvPr id="45" name="Immagine 44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944225" y="26499883"/>
                <a:ext cx="265331" cy="198009"/>
              </a:xfrm>
              <a:prstGeom prst="rect">
                <a:avLst/>
              </a:prstGeom>
            </p:spPr>
          </p:pic>
        </p:grpSp>
        <p:sp>
          <p:nvSpPr>
            <p:cNvPr id="31" name="Ovale 30"/>
            <p:cNvSpPr/>
            <p:nvPr/>
          </p:nvSpPr>
          <p:spPr>
            <a:xfrm rot="5715253">
              <a:off x="2442221" y="24878378"/>
              <a:ext cx="2849735" cy="2692637"/>
            </a:xfrm>
            <a:prstGeom prst="ellipse">
              <a:avLst/>
            </a:prstGeom>
            <a:noFill/>
            <a:ln w="952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46" name="Picture 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017687" y="5449344"/>
            <a:ext cx="282299" cy="211904"/>
          </a:xfrm>
          <a:prstGeom prst="rect">
            <a:avLst/>
          </a:prstGeom>
          <a:noFill/>
          <a:ln w="12700" algn="ctr">
            <a:noFill/>
            <a:miter lim="800000"/>
            <a:headEnd type="none" w="sm" len="sm"/>
            <a:tailEnd type="none" w="sm" len="sm"/>
          </a:ln>
          <a:scene3d>
            <a:camera prst="perspectiveContrastingLeftFacing" fov="0">
              <a:rot lat="0" lon="0" rev="0"/>
            </a:camera>
            <a:lightRig rig="threePt" dir="t"/>
          </a:scene3d>
        </p:spPr>
      </p:pic>
      <p:sp>
        <p:nvSpPr>
          <p:cNvPr id="57" name="Segnaposto contenuto 2"/>
          <p:cNvSpPr>
            <a:spLocks noGrp="1"/>
          </p:cNvSpPr>
          <p:nvPr>
            <p:ph idx="1"/>
          </p:nvPr>
        </p:nvSpPr>
        <p:spPr>
          <a:xfrm>
            <a:off x="376296" y="1433673"/>
            <a:ext cx="8751177" cy="962718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it-IT" sz="2400" dirty="0" err="1"/>
              <a:t>What</a:t>
            </a:r>
            <a:r>
              <a:rPr lang="it-IT" sz="2400" dirty="0"/>
              <a:t> </a:t>
            </a:r>
            <a:r>
              <a:rPr lang="it-IT" sz="2400" dirty="0" err="1"/>
              <a:t>happens</a:t>
            </a:r>
            <a:r>
              <a:rPr lang="it-IT" sz="2400" dirty="0"/>
              <a:t> </a:t>
            </a:r>
            <a:r>
              <a:rPr lang="it-IT" sz="2400" dirty="0" err="1"/>
              <a:t>if</a:t>
            </a:r>
            <a:r>
              <a:rPr lang="it-IT" sz="2400" dirty="0"/>
              <a:t> </a:t>
            </a:r>
            <a:r>
              <a:rPr lang="it-IT" sz="2400" b="1" dirty="0"/>
              <a:t>no </a:t>
            </a:r>
            <a:r>
              <a:rPr lang="it-IT" sz="2400" b="1" dirty="0" err="1"/>
              <a:t>prior</a:t>
            </a:r>
            <a:r>
              <a:rPr lang="it-IT" sz="2400" b="1" dirty="0"/>
              <a:t> information are </a:t>
            </a:r>
            <a:r>
              <a:rPr lang="it-IT" sz="2400" b="1" dirty="0" err="1"/>
              <a:t>available</a:t>
            </a:r>
            <a:r>
              <a:rPr lang="it-IT" sz="2400" dirty="0"/>
              <a:t>?</a:t>
            </a:r>
          </a:p>
          <a:p>
            <a:pPr marL="1314450" lvl="2" indent="-514350">
              <a:spcBef>
                <a:spcPts val="0"/>
              </a:spcBef>
              <a:spcAft>
                <a:spcPts val="600"/>
              </a:spcAft>
            </a:pPr>
            <a:r>
              <a:rPr lang="it-IT" dirty="0"/>
              <a:t>How </a:t>
            </a:r>
            <a:r>
              <a:rPr lang="it-IT" dirty="0" err="1"/>
              <a:t>many</a:t>
            </a:r>
            <a:r>
              <a:rPr lang="it-IT" dirty="0"/>
              <a:t> </a:t>
            </a:r>
            <a:r>
              <a:rPr lang="it-IT" dirty="0" err="1"/>
              <a:t>cameras</a:t>
            </a:r>
            <a:r>
              <a:rPr lang="it-IT" dirty="0"/>
              <a:t>?</a:t>
            </a:r>
          </a:p>
          <a:p>
            <a:pPr marL="1314450" lvl="2" indent="-514350">
              <a:spcBef>
                <a:spcPts val="0"/>
              </a:spcBef>
              <a:spcAft>
                <a:spcPts val="600"/>
              </a:spcAft>
            </a:pPr>
            <a:r>
              <a:rPr lang="it-IT" dirty="0"/>
              <a:t>How to </a:t>
            </a:r>
            <a:r>
              <a:rPr lang="it-IT" dirty="0" err="1"/>
              <a:t>calculate</a:t>
            </a:r>
            <a:r>
              <a:rPr lang="it-IT" dirty="0"/>
              <a:t> the PRNU?</a:t>
            </a:r>
          </a:p>
          <a:p>
            <a:pPr algn="just"/>
            <a:endParaRPr lang="en-US" sz="2000" noProof="0" dirty="0"/>
          </a:p>
        </p:txBody>
      </p:sp>
      <p:pic>
        <p:nvPicPr>
          <p:cNvPr id="58" name="Picture 4" descr="C:\Users\Francesco\Google Drive\Presentazione Vismac\Images\mobilephone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764642">
            <a:off x="274268" y="3471719"/>
            <a:ext cx="577146" cy="577146"/>
          </a:xfrm>
          <a:prstGeom prst="rect">
            <a:avLst/>
          </a:prstGeom>
          <a:noFill/>
        </p:spPr>
      </p:pic>
      <p:pic>
        <p:nvPicPr>
          <p:cNvPr id="59" name="Picture 6" descr="http://focustech.it/wp-content/uploads/2016/10/Huawei-Smartphone-P9.jpg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72"/>
          <a:stretch/>
        </p:blipFill>
        <p:spPr bwMode="auto">
          <a:xfrm>
            <a:off x="415313" y="5590084"/>
            <a:ext cx="266614" cy="65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 descr="https://images-eu.ssl-images-amazon.com/images/I/41OjfGeAmkL._AA300_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23" y="4481187"/>
            <a:ext cx="629595" cy="62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http://www.mytrendyphone.it/images/design/design/com/brands/apple/iphone-6.jp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87" y="2585959"/>
            <a:ext cx="313509" cy="62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Segnaposto contenuto 2"/>
          <p:cNvSpPr txBox="1">
            <a:spLocks/>
          </p:cNvSpPr>
          <p:nvPr/>
        </p:nvSpPr>
        <p:spPr>
          <a:xfrm>
            <a:off x="107506" y="3049053"/>
            <a:ext cx="882227" cy="30731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000" b="1" dirty="0"/>
              <a:t>Camera 1</a:t>
            </a:r>
            <a:endParaRPr lang="en-US" sz="1000" dirty="0"/>
          </a:p>
        </p:txBody>
      </p:sp>
      <p:sp>
        <p:nvSpPr>
          <p:cNvPr id="63" name="Segnaposto contenuto 2"/>
          <p:cNvSpPr txBox="1">
            <a:spLocks/>
          </p:cNvSpPr>
          <p:nvPr/>
        </p:nvSpPr>
        <p:spPr>
          <a:xfrm>
            <a:off x="107505" y="4103522"/>
            <a:ext cx="882227" cy="30731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000" b="1" dirty="0"/>
              <a:t>Camera 2</a:t>
            </a:r>
            <a:endParaRPr lang="en-US" sz="1000" dirty="0"/>
          </a:p>
        </p:txBody>
      </p:sp>
      <p:sp>
        <p:nvSpPr>
          <p:cNvPr id="64" name="Segnaposto contenuto 2"/>
          <p:cNvSpPr txBox="1">
            <a:spLocks/>
          </p:cNvSpPr>
          <p:nvPr/>
        </p:nvSpPr>
        <p:spPr>
          <a:xfrm>
            <a:off x="107504" y="5199216"/>
            <a:ext cx="882227" cy="30731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000" b="1" dirty="0"/>
              <a:t>Camera 3</a:t>
            </a:r>
            <a:endParaRPr lang="en-US" sz="1000" dirty="0"/>
          </a:p>
        </p:txBody>
      </p:sp>
      <p:sp>
        <p:nvSpPr>
          <p:cNvPr id="65" name="Segnaposto contenuto 2"/>
          <p:cNvSpPr txBox="1">
            <a:spLocks/>
          </p:cNvSpPr>
          <p:nvPr/>
        </p:nvSpPr>
        <p:spPr>
          <a:xfrm>
            <a:off x="107504" y="6247861"/>
            <a:ext cx="882227" cy="30731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000" b="1" dirty="0"/>
              <a:t>Camera 4</a:t>
            </a:r>
            <a:endParaRPr lang="en-US" sz="1000" dirty="0"/>
          </a:p>
        </p:txBody>
      </p:sp>
      <p:cxnSp>
        <p:nvCxnSpPr>
          <p:cNvPr id="66" name="Connettore 1 65"/>
          <p:cNvCxnSpPr/>
          <p:nvPr/>
        </p:nvCxnSpPr>
        <p:spPr>
          <a:xfrm>
            <a:off x="409687" y="2420888"/>
            <a:ext cx="338338" cy="403461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ttore 1 66"/>
          <p:cNvCxnSpPr/>
          <p:nvPr/>
        </p:nvCxnSpPr>
        <p:spPr>
          <a:xfrm flipV="1">
            <a:off x="304800" y="2420889"/>
            <a:ext cx="443225" cy="403461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9"/>
          <p:cNvSpPr/>
          <p:nvPr/>
        </p:nvSpPr>
        <p:spPr>
          <a:xfrm>
            <a:off x="-5043" y="-12166"/>
            <a:ext cx="3252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ignika" pitchFamily="50" charset="0"/>
              </a:rPr>
              <a:t>Camera Identification </a:t>
            </a:r>
          </a:p>
        </p:txBody>
      </p:sp>
    </p:spTree>
    <p:extLst>
      <p:ext uri="{BB962C8B-B14F-4D97-AF65-F5344CB8AC3E}">
        <p14:creationId xmlns:p14="http://schemas.microsoft.com/office/powerpoint/2010/main" val="98051320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485800"/>
            <a:ext cx="9144000" cy="1143000"/>
          </a:xfrm>
        </p:spPr>
        <p:txBody>
          <a:bodyPr/>
          <a:lstStyle/>
          <a:p>
            <a:r>
              <a:rPr lang="en-US" dirty="0"/>
              <a:t>Blind image source identification</a:t>
            </a:r>
            <a:endParaRPr lang="en-US" noProof="0" dirty="0"/>
          </a:p>
        </p:txBody>
      </p:sp>
      <p:sp>
        <p:nvSpPr>
          <p:cNvPr id="98" name="Segnaposto contenuto 2"/>
          <p:cNvSpPr txBox="1">
            <a:spLocks/>
          </p:cNvSpPr>
          <p:nvPr/>
        </p:nvSpPr>
        <p:spPr>
          <a:xfrm>
            <a:off x="428596" y="1253481"/>
            <a:ext cx="8229600" cy="4191743"/>
          </a:xfrm>
          <a:prstGeom prst="rect">
            <a:avLst/>
          </a:prstGeom>
        </p:spPr>
        <p:txBody>
          <a:bodyPr/>
          <a:lstStyle/>
          <a:p>
            <a:pPr marL="514350" indent="-514350">
              <a:spcAft>
                <a:spcPts val="1200"/>
              </a:spcAft>
              <a:buFont typeface="Arial" pitchFamily="34" charset="0"/>
              <a:buChar char="•"/>
            </a:pPr>
            <a:r>
              <a:rPr lang="it-IT" sz="2400" dirty="0"/>
              <a:t>In each image noise residual there is a trace of the PRNU</a:t>
            </a:r>
          </a:p>
          <a:p>
            <a:pPr marL="514350" indent="-514350">
              <a:spcAft>
                <a:spcPts val="1200"/>
              </a:spcAft>
              <a:buFont typeface="Arial" pitchFamily="34" charset="0"/>
              <a:buChar char="•"/>
            </a:pPr>
            <a:r>
              <a:rPr lang="it-IT" sz="2400" dirty="0" err="1"/>
              <a:t>Calculating</a:t>
            </a:r>
            <a:r>
              <a:rPr lang="it-IT" sz="2400" dirty="0"/>
              <a:t> the NCC or PCE (</a:t>
            </a:r>
            <a:r>
              <a:rPr lang="it-IT" sz="2400" dirty="0" err="1"/>
              <a:t>as</a:t>
            </a:r>
            <a:r>
              <a:rPr lang="it-IT" sz="2400" dirty="0"/>
              <a:t> </a:t>
            </a:r>
            <a:r>
              <a:rPr lang="it-IT" sz="2400" dirty="0" err="1"/>
              <a:t>distance</a:t>
            </a:r>
            <a:r>
              <a:rPr lang="it-IT" sz="2400" dirty="0"/>
              <a:t>) </a:t>
            </a:r>
            <a:r>
              <a:rPr lang="it-IT" sz="2400" dirty="0" err="1"/>
              <a:t>between</a:t>
            </a:r>
            <a:r>
              <a:rPr lang="it-IT" sz="2400" dirty="0"/>
              <a:t> </a:t>
            </a:r>
            <a:r>
              <a:rPr lang="it-IT" sz="2400" dirty="0" err="1"/>
              <a:t>each</a:t>
            </a:r>
            <a:r>
              <a:rPr lang="it-IT" sz="2400" dirty="0"/>
              <a:t> image PRNU, </a:t>
            </a:r>
            <a:r>
              <a:rPr lang="it-IT" sz="2400" dirty="0" err="1"/>
              <a:t>we</a:t>
            </a:r>
            <a:r>
              <a:rPr lang="it-IT" sz="2400" dirty="0"/>
              <a:t> can </a:t>
            </a:r>
            <a:r>
              <a:rPr lang="it-IT" sz="2400" dirty="0" err="1"/>
              <a:t>perform</a:t>
            </a:r>
            <a:r>
              <a:rPr lang="it-IT" sz="2400" dirty="0"/>
              <a:t> a </a:t>
            </a:r>
            <a:r>
              <a:rPr lang="it-IT" sz="2400" b="1" dirty="0" err="1"/>
              <a:t>clustering</a:t>
            </a:r>
            <a:r>
              <a:rPr lang="it-IT" sz="2400" b="1" dirty="0"/>
              <a:t> </a:t>
            </a:r>
            <a:r>
              <a:rPr lang="it-IT" sz="2400" b="1" dirty="0" err="1"/>
              <a:t>algorithm</a:t>
            </a:r>
            <a:endParaRPr lang="it-IT" sz="2000" b="1" dirty="0"/>
          </a:p>
        </p:txBody>
      </p:sp>
      <p:pic>
        <p:nvPicPr>
          <p:cNvPr id="42" name="Immagine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3210" y="6010835"/>
            <a:ext cx="266326" cy="18265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pic>
      <p:pic>
        <p:nvPicPr>
          <p:cNvPr id="43" name="Immagine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94629" y="4673198"/>
            <a:ext cx="242952" cy="18265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</p:pic>
      <p:pic>
        <p:nvPicPr>
          <p:cNvPr id="44" name="Immagine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2355" y="3350131"/>
            <a:ext cx="296245" cy="222725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</p:pic>
      <p:pic>
        <p:nvPicPr>
          <p:cNvPr id="45" name="Immagin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19188" y="5627782"/>
            <a:ext cx="245084" cy="18426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pic>
      <p:pic>
        <p:nvPicPr>
          <p:cNvPr id="46" name="Immagin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83334" y="4066153"/>
            <a:ext cx="248997" cy="186748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</p:pic>
      <p:pic>
        <p:nvPicPr>
          <p:cNvPr id="47" name="Picture 3" descr="C:\Users\Francesco\Google Drive\Presentazione Vismac\Images\11-golden-gate-bridg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6791221" y="2850807"/>
            <a:ext cx="295742" cy="196265"/>
          </a:xfrm>
          <a:prstGeom prst="rect">
            <a:avLst/>
          </a:prstGeom>
          <a:noFill/>
          <a:ln w="19050">
            <a:solidFill>
              <a:srgbClr val="FF33CC"/>
            </a:solidFill>
          </a:ln>
        </p:spPr>
      </p:pic>
      <p:pic>
        <p:nvPicPr>
          <p:cNvPr id="48" name="Immagine 47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5334449" y="3705305"/>
            <a:ext cx="265331" cy="198009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pic>
        <p:nvPicPr>
          <p:cNvPr id="57" name="Immagine 5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058" y="3262513"/>
            <a:ext cx="266326" cy="182657"/>
          </a:xfrm>
          <a:prstGeom prst="rect">
            <a:avLst/>
          </a:prstGeom>
          <a:noFill/>
          <a:ln w="19050">
            <a:solidFill>
              <a:srgbClr val="FF33CC"/>
            </a:solidFill>
          </a:ln>
        </p:spPr>
      </p:pic>
      <p:pic>
        <p:nvPicPr>
          <p:cNvPr id="58" name="Immagine 5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107" y="3693357"/>
            <a:ext cx="242952" cy="182657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</p:pic>
      <p:pic>
        <p:nvPicPr>
          <p:cNvPr id="59" name="Immagine 5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574" y="4663738"/>
            <a:ext cx="296245" cy="222725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</p:pic>
      <p:pic>
        <p:nvPicPr>
          <p:cNvPr id="60" name="Immagine 5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800" y="5511588"/>
            <a:ext cx="245084" cy="18426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</p:pic>
      <p:pic>
        <p:nvPicPr>
          <p:cNvPr id="61" name="Immagine 6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798" y="5035782"/>
            <a:ext cx="248997" cy="186748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</p:pic>
      <p:pic>
        <p:nvPicPr>
          <p:cNvPr id="62" name="Picture 3" descr="C:\Users\Francesco\Google Drive\Presentazione Vismac\Images\11-golden-gate-bridg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40782" y="5862326"/>
            <a:ext cx="295742" cy="1962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pic>
      <p:pic>
        <p:nvPicPr>
          <p:cNvPr id="63" name="Immagine 6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856023" y="5073697"/>
            <a:ext cx="265331" cy="198009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64" name="Ovale 63"/>
          <p:cNvSpPr/>
          <p:nvPr/>
        </p:nvSpPr>
        <p:spPr>
          <a:xfrm rot="5715253">
            <a:off x="4737762" y="4328255"/>
            <a:ext cx="1465104" cy="1709134"/>
          </a:xfrm>
          <a:prstGeom prst="ellipse">
            <a:avLst/>
          </a:prstGeom>
          <a:noFill/>
          <a:ln w="190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5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914397" y="5332863"/>
            <a:ext cx="282299" cy="211904"/>
          </a:xfrm>
          <a:prstGeom prst="rect">
            <a:avLst/>
          </a:prstGeom>
          <a:noFill/>
          <a:ln w="19050" algn="ctr">
            <a:solidFill>
              <a:schemeClr val="accent1"/>
            </a:solidFill>
            <a:miter lim="800000"/>
            <a:headEnd type="none" w="sm" len="sm"/>
            <a:tailEnd type="none" w="sm" len="sm"/>
          </a:ln>
          <a:scene3d>
            <a:camera prst="perspectiveContrastingLeftFacing" fov="0">
              <a:rot lat="0" lon="0" rev="0"/>
            </a:camera>
            <a:lightRig rig="threePt" dir="t"/>
          </a:scene3d>
        </p:spPr>
      </p:pic>
      <p:sp>
        <p:nvSpPr>
          <p:cNvPr id="66" name="Ovale 65"/>
          <p:cNvSpPr/>
          <p:nvPr/>
        </p:nvSpPr>
        <p:spPr>
          <a:xfrm rot="6761351">
            <a:off x="6344045" y="2721394"/>
            <a:ext cx="1030788" cy="854621"/>
          </a:xfrm>
          <a:prstGeom prst="ellipse">
            <a:avLst/>
          </a:prstGeom>
          <a:noFill/>
          <a:ln w="19050">
            <a:solidFill>
              <a:srgbClr val="FF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7" name="Ovale 66"/>
          <p:cNvSpPr/>
          <p:nvPr/>
        </p:nvSpPr>
        <p:spPr>
          <a:xfrm rot="6761351">
            <a:off x="5216345" y="3096577"/>
            <a:ext cx="1159623" cy="1400475"/>
          </a:xfrm>
          <a:prstGeom prst="ellipse">
            <a:avLst/>
          </a:prstGeom>
          <a:noFill/>
          <a:ln w="190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9" name="Ovale 98"/>
          <p:cNvSpPr/>
          <p:nvPr/>
        </p:nvSpPr>
        <p:spPr>
          <a:xfrm rot="6761351">
            <a:off x="6326636" y="5324300"/>
            <a:ext cx="998891" cy="1190667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00" name="Gruppo 99"/>
          <p:cNvGrpSpPr/>
          <p:nvPr/>
        </p:nvGrpSpPr>
        <p:grpSpPr>
          <a:xfrm>
            <a:off x="917373" y="3269511"/>
            <a:ext cx="2692637" cy="2849735"/>
            <a:chOff x="1187624" y="3027537"/>
            <a:chExt cx="2692637" cy="2849735"/>
          </a:xfrm>
        </p:grpSpPr>
        <p:grpSp>
          <p:nvGrpSpPr>
            <p:cNvPr id="101" name="Gruppo 100"/>
            <p:cNvGrpSpPr/>
            <p:nvPr/>
          </p:nvGrpSpPr>
          <p:grpSpPr>
            <a:xfrm>
              <a:off x="1187624" y="3027537"/>
              <a:ext cx="2692637" cy="2849735"/>
              <a:chOff x="2520770" y="24799829"/>
              <a:chExt cx="2692637" cy="2849735"/>
            </a:xfrm>
          </p:grpSpPr>
          <p:grpSp>
            <p:nvGrpSpPr>
              <p:cNvPr id="103" name="Gruppo 102"/>
              <p:cNvGrpSpPr/>
              <p:nvPr/>
            </p:nvGrpSpPr>
            <p:grpSpPr>
              <a:xfrm>
                <a:off x="2758806" y="25233901"/>
                <a:ext cx="2072560" cy="2060174"/>
                <a:chOff x="2758806" y="25233901"/>
                <a:chExt cx="2072560" cy="2060174"/>
              </a:xfrm>
            </p:grpSpPr>
            <p:pic>
              <p:nvPicPr>
                <p:cNvPr id="105" name="Immagine 104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4473479" y="26804978"/>
                  <a:ext cx="266326" cy="18265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6" name="Immagine 105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3575157" y="26173059"/>
                  <a:ext cx="242952" cy="18265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7" name="Immagine 106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4051966" y="25233901"/>
                  <a:ext cx="296245" cy="22272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8" name="Immagine 107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4586282" y="26215966"/>
                  <a:ext cx="245084" cy="18426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9" name="Immagine 108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4099214" y="25971191"/>
                  <a:ext cx="248997" cy="18674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0" name="Picture 3" descr="C:\Users\Francesco\Google Drive\Presentazione Vismac\Images\11-golden-gate-bridge.jpg"/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 flipH="1">
                  <a:off x="3196241" y="25376828"/>
                  <a:ext cx="295742" cy="196265"/>
                </a:xfrm>
                <a:prstGeom prst="rect">
                  <a:avLst/>
                </a:prstGeom>
                <a:noFill/>
              </p:spPr>
            </p:pic>
            <p:pic>
              <p:nvPicPr>
                <p:cNvPr id="111" name="Immagine 110"/>
                <p:cNvPicPr>
                  <a:picLocks noChangeAspect="1"/>
                </p:cNvPicPr>
                <p:nvPr/>
              </p:nvPicPr>
              <p:blipFill>
                <a:blip r:embed="rId9" cstate="print"/>
                <a:stretch>
                  <a:fillRect/>
                </a:stretch>
              </p:blipFill>
              <p:spPr>
                <a:xfrm flipH="1">
                  <a:off x="3724060" y="25589075"/>
                  <a:ext cx="265331" cy="198009"/>
                </a:xfrm>
                <a:prstGeom prst="rect">
                  <a:avLst/>
                </a:prstGeom>
              </p:spPr>
            </p:pic>
            <p:pic>
              <p:nvPicPr>
                <p:cNvPr id="112" name="Immagine 111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063078" y="25788534"/>
                  <a:ext cx="266326" cy="18265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3" name="Immagine 112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48211" y="25611946"/>
                  <a:ext cx="242952" cy="18265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4" name="Immagine 113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58806" y="26148907"/>
                  <a:ext cx="296245" cy="22272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5" name="Immagine 114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36159" y="26829296"/>
                  <a:ext cx="245084" cy="18426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6" name="Immagine 115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37643" y="26525068"/>
                  <a:ext cx="248997" cy="18674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7" name="Picture 3" descr="C:\Users\Francesco\Google Drive\Presentazione Vismac\Images\11-golden-gate-bridge.jpg"/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4005199" y="27097810"/>
                  <a:ext cx="295742" cy="196265"/>
                </a:xfrm>
                <a:prstGeom prst="rect">
                  <a:avLst/>
                </a:prstGeom>
                <a:noFill/>
              </p:spPr>
            </p:pic>
            <p:pic>
              <p:nvPicPr>
                <p:cNvPr id="118" name="Immagine 117"/>
                <p:cNvPicPr>
                  <a:picLocks noChangeAspect="1"/>
                </p:cNvPicPr>
                <p:nvPr/>
              </p:nvPicPr>
              <p:blipFill>
                <a:blip r:embed="rId9" cstate="print"/>
                <a:stretch>
                  <a:fillRect/>
                </a:stretch>
              </p:blipFill>
              <p:spPr>
                <a:xfrm>
                  <a:off x="3944225" y="26499883"/>
                  <a:ext cx="265331" cy="198009"/>
                </a:xfrm>
                <a:prstGeom prst="rect">
                  <a:avLst/>
                </a:prstGeom>
              </p:spPr>
            </p:pic>
          </p:grpSp>
          <p:sp>
            <p:nvSpPr>
              <p:cNvPr id="104" name="Ovale 103"/>
              <p:cNvSpPr/>
              <p:nvPr/>
            </p:nvSpPr>
            <p:spPr>
              <a:xfrm rot="5715253">
                <a:off x="2442221" y="24878378"/>
                <a:ext cx="2849735" cy="2692637"/>
              </a:xfrm>
              <a:prstGeom prst="ellipse">
                <a:avLst/>
              </a:prstGeom>
              <a:noFill/>
              <a:ln w="952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pic>
          <p:nvPicPr>
            <p:cNvPr id="102" name="Picture 8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017687" y="5449344"/>
              <a:ext cx="282299" cy="211904"/>
            </a:xfrm>
            <a:prstGeom prst="rect">
              <a:avLst/>
            </a:prstGeom>
            <a:noFill/>
            <a:ln w="12700" algn="ctr">
              <a:noFill/>
              <a:miter lim="800000"/>
              <a:headEnd type="none" w="sm" len="sm"/>
              <a:tailEnd type="none" w="sm" len="sm"/>
            </a:ln>
            <a:scene3d>
              <a:camera prst="perspectiveContrastingLeftFacing" fov="0">
                <a:rot lat="0" lon="0" rev="0"/>
              </a:camera>
              <a:lightRig rig="threePt" dir="t"/>
            </a:scene3d>
          </p:spPr>
        </p:pic>
      </p:grpSp>
      <p:sp>
        <p:nvSpPr>
          <p:cNvPr id="119" name="Freccia a destra 118"/>
          <p:cNvSpPr/>
          <p:nvPr/>
        </p:nvSpPr>
        <p:spPr>
          <a:xfrm>
            <a:off x="3564483" y="4396054"/>
            <a:ext cx="987771" cy="5426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0" name="Picture 4" descr="C:\Users\Francesco\Google Drive\Presentazione Vismac\Images\mobilephone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20764642">
            <a:off x="168461" y="3608812"/>
            <a:ext cx="577146" cy="577146"/>
          </a:xfrm>
          <a:prstGeom prst="rect">
            <a:avLst/>
          </a:prstGeom>
          <a:noFill/>
        </p:spPr>
      </p:pic>
      <p:pic>
        <p:nvPicPr>
          <p:cNvPr id="121" name="Picture 6" descr="http://focustech.it/wp-content/uploads/2016/10/Huawei-Smartphone-P9.jpg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72"/>
          <a:stretch/>
        </p:blipFill>
        <p:spPr bwMode="auto">
          <a:xfrm>
            <a:off x="309506" y="5727177"/>
            <a:ext cx="266614" cy="65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4" descr="https://images-eu.ssl-images-amazon.com/images/I/41OjfGeAmkL._AA300_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6" y="4618280"/>
            <a:ext cx="629595" cy="62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2" descr="http://www.mytrendyphone.it/images/design/design/com/brands/apple/iphone-6.jp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80" y="2557981"/>
            <a:ext cx="313509" cy="62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4" name="Straight Arrow Connector 47"/>
          <p:cNvCxnSpPr/>
          <p:nvPr/>
        </p:nvCxnSpPr>
        <p:spPr>
          <a:xfrm flipV="1">
            <a:off x="7452485" y="3148704"/>
            <a:ext cx="776061" cy="54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47"/>
          <p:cNvCxnSpPr/>
          <p:nvPr/>
        </p:nvCxnSpPr>
        <p:spPr>
          <a:xfrm flipV="1">
            <a:off x="6583195" y="3867472"/>
            <a:ext cx="1645351" cy="27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47"/>
          <p:cNvCxnSpPr/>
          <p:nvPr/>
        </p:nvCxnSpPr>
        <p:spPr>
          <a:xfrm flipV="1">
            <a:off x="6388374" y="4925307"/>
            <a:ext cx="1840172" cy="1483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47"/>
          <p:cNvCxnSpPr/>
          <p:nvPr/>
        </p:nvCxnSpPr>
        <p:spPr>
          <a:xfrm flipV="1">
            <a:off x="7457943" y="5886629"/>
            <a:ext cx="776061" cy="54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8" name="Immagine 127"/>
          <p:cNvPicPr>
            <a:picLocks noChangeAspect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45432" y="4618280"/>
            <a:ext cx="425181" cy="587619"/>
          </a:xfrm>
          <a:prstGeom prst="rect">
            <a:avLst/>
          </a:prstGeom>
        </p:spPr>
      </p:pic>
      <p:pic>
        <p:nvPicPr>
          <p:cNvPr id="129" name="Immagine 128"/>
          <p:cNvPicPr>
            <a:picLocks noChangeAspect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2" t="20875" r="12779"/>
          <a:stretch/>
        </p:blipFill>
        <p:spPr>
          <a:xfrm>
            <a:off x="8318627" y="2775250"/>
            <a:ext cx="524425" cy="608002"/>
          </a:xfrm>
          <a:prstGeom prst="rect">
            <a:avLst/>
          </a:prstGeom>
        </p:spPr>
      </p:pic>
      <p:pic>
        <p:nvPicPr>
          <p:cNvPr id="130" name="Immagine 129"/>
          <p:cNvPicPr>
            <a:picLocks noChangeAspect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3"/>
          <a:stretch/>
        </p:blipFill>
        <p:spPr>
          <a:xfrm>
            <a:off x="8350890" y="5548347"/>
            <a:ext cx="497620" cy="640050"/>
          </a:xfrm>
          <a:prstGeom prst="rect">
            <a:avLst/>
          </a:prstGeom>
        </p:spPr>
      </p:pic>
      <p:pic>
        <p:nvPicPr>
          <p:cNvPr id="131" name="Immagine 130"/>
          <p:cNvPicPr>
            <a:picLocks noChangeAspect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6" r="16395" b="10187"/>
          <a:stretch/>
        </p:blipFill>
        <p:spPr>
          <a:xfrm>
            <a:off x="8336270" y="3557543"/>
            <a:ext cx="481413" cy="633523"/>
          </a:xfrm>
          <a:prstGeom prst="rect">
            <a:avLst/>
          </a:prstGeom>
        </p:spPr>
      </p:pic>
      <p:sp>
        <p:nvSpPr>
          <p:cNvPr id="55" name="Rectangle 9"/>
          <p:cNvSpPr/>
          <p:nvPr/>
        </p:nvSpPr>
        <p:spPr>
          <a:xfrm>
            <a:off x="-5043" y="-12166"/>
            <a:ext cx="3252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ignika" pitchFamily="50" charset="0"/>
              </a:rPr>
              <a:t>Camera Identification </a:t>
            </a:r>
          </a:p>
        </p:txBody>
      </p:sp>
    </p:spTree>
    <p:extLst>
      <p:ext uri="{BB962C8B-B14F-4D97-AF65-F5344CB8AC3E}">
        <p14:creationId xmlns:p14="http://schemas.microsoft.com/office/powerpoint/2010/main" val="240599664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15008" y="1446217"/>
            <a:ext cx="8928992" cy="4125923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it-IT" sz="2800" b="1" i="1" dirty="0"/>
              <a:t>Bottom-up </a:t>
            </a:r>
            <a:r>
              <a:rPr lang="en-GB" sz="2800" b="1" i="1" dirty="0"/>
              <a:t>approach</a:t>
            </a:r>
            <a:endParaRPr lang="en-GB" sz="2800" i="1" dirty="0"/>
          </a:p>
          <a:p>
            <a:pPr marL="801688" lvl="2" indent="-255588">
              <a:lnSpc>
                <a:spcPct val="114000"/>
              </a:lnSpc>
              <a:spcBef>
                <a:spcPts val="1200"/>
              </a:spcBef>
            </a:pPr>
            <a:r>
              <a:rPr lang="it-IT" b="1" i="1" dirty="0" err="1"/>
              <a:t>Bloy</a:t>
            </a:r>
            <a:r>
              <a:rPr lang="it-IT" b="1" i="1" dirty="0"/>
              <a:t> (2008</a:t>
            </a:r>
            <a:r>
              <a:rPr lang="it-IT" i="1" dirty="0"/>
              <a:t>) </a:t>
            </a:r>
            <a:r>
              <a:rPr lang="it-IT" dirty="0" err="1"/>
              <a:t>Pairwise</a:t>
            </a:r>
            <a:r>
              <a:rPr lang="it-IT" dirty="0"/>
              <a:t> </a:t>
            </a:r>
            <a:r>
              <a:rPr lang="it-IT" dirty="0" err="1"/>
              <a:t>Nearest</a:t>
            </a:r>
            <a:r>
              <a:rPr lang="it-IT" dirty="0"/>
              <a:t> </a:t>
            </a:r>
            <a:r>
              <a:rPr lang="it-IT" dirty="0" err="1"/>
              <a:t>Neighbors</a:t>
            </a:r>
            <a:r>
              <a:rPr lang="it-IT" dirty="0"/>
              <a:t> (PNN) </a:t>
            </a:r>
          </a:p>
          <a:p>
            <a:pPr marL="801688" lvl="2" indent="-255588">
              <a:lnSpc>
                <a:spcPct val="114000"/>
              </a:lnSpc>
              <a:spcBef>
                <a:spcPts val="1200"/>
              </a:spcBef>
            </a:pPr>
            <a:r>
              <a:rPr lang="it-IT" b="1" dirty="0"/>
              <a:t>Li (2010) </a:t>
            </a:r>
            <a:r>
              <a:rPr lang="it-IT" dirty="0" err="1"/>
              <a:t>unsupervised</a:t>
            </a:r>
            <a:r>
              <a:rPr lang="it-IT" dirty="0"/>
              <a:t> MRF </a:t>
            </a:r>
            <a:r>
              <a:rPr lang="it-IT" dirty="0" err="1"/>
              <a:t>approach</a:t>
            </a:r>
            <a:r>
              <a:rPr lang="it-IT" dirty="0">
                <a:solidFill>
                  <a:srgbClr val="FF0000"/>
                </a:solidFill>
              </a:rPr>
              <a:t> </a:t>
            </a:r>
          </a:p>
          <a:p>
            <a:pPr marL="801688" lvl="2" indent="-255588">
              <a:lnSpc>
                <a:spcPct val="114000"/>
              </a:lnSpc>
              <a:spcBef>
                <a:spcPts val="1200"/>
              </a:spcBef>
            </a:pPr>
            <a:r>
              <a:rPr lang="it-IT" b="1" dirty="0" err="1"/>
              <a:t>Caldelli</a:t>
            </a:r>
            <a:r>
              <a:rPr lang="it-IT" b="1" dirty="0"/>
              <a:t> (2010)</a:t>
            </a:r>
            <a:r>
              <a:rPr lang="it-IT" dirty="0"/>
              <a:t> PNN + </a:t>
            </a:r>
            <a:r>
              <a:rPr lang="it-IT" dirty="0" err="1"/>
              <a:t>stopping</a:t>
            </a:r>
            <a:r>
              <a:rPr lang="it-IT" dirty="0"/>
              <a:t> by </a:t>
            </a:r>
            <a:r>
              <a:rPr lang="it-IT" i="1" dirty="0" err="1"/>
              <a:t>silouette</a:t>
            </a:r>
            <a:r>
              <a:rPr lang="it-IT" i="1" dirty="0"/>
              <a:t> </a:t>
            </a:r>
            <a:r>
              <a:rPr lang="it-IT" i="1" dirty="0" err="1"/>
              <a:t>coefficient</a:t>
            </a:r>
            <a:endParaRPr lang="it-IT" dirty="0"/>
          </a:p>
          <a:p>
            <a:pPr marL="801688" lvl="2" indent="-255588">
              <a:lnSpc>
                <a:spcPct val="114000"/>
              </a:lnSpc>
              <a:spcBef>
                <a:spcPts val="1200"/>
              </a:spcBef>
            </a:pPr>
            <a:r>
              <a:rPr lang="en-US" b="1" i="1" dirty="0" err="1"/>
              <a:t>Fahmy</a:t>
            </a:r>
            <a:r>
              <a:rPr lang="en-US" b="1" i="1" dirty="0"/>
              <a:t> (2015) </a:t>
            </a:r>
            <a:r>
              <a:rPr lang="en-US" dirty="0"/>
              <a:t>unsupervised </a:t>
            </a:r>
            <a:r>
              <a:rPr lang="it-IT" dirty="0"/>
              <a:t>PNN + </a:t>
            </a:r>
            <a:r>
              <a:rPr lang="it-IT" dirty="0" err="1"/>
              <a:t>unlabeled</a:t>
            </a:r>
            <a:r>
              <a:rPr lang="it-IT" dirty="0"/>
              <a:t> </a:t>
            </a:r>
            <a:r>
              <a:rPr lang="it-IT" dirty="0" err="1"/>
              <a:t>refinement</a:t>
            </a:r>
            <a:endParaRPr lang="it-IT" dirty="0"/>
          </a:p>
          <a:p>
            <a:pPr>
              <a:spcBef>
                <a:spcPts val="2400"/>
              </a:spcBef>
            </a:pPr>
            <a:r>
              <a:rPr lang="it-IT" sz="2800" b="1" i="1" dirty="0"/>
              <a:t>Top-down </a:t>
            </a:r>
            <a:r>
              <a:rPr lang="it-IT" sz="2800" b="1" i="1" dirty="0" err="1"/>
              <a:t>approach</a:t>
            </a:r>
            <a:endParaRPr lang="it-IT" sz="2800" i="1" dirty="0"/>
          </a:p>
          <a:p>
            <a:pPr marL="802800" lvl="2" indent="-255600">
              <a:spcBef>
                <a:spcPts val="1200"/>
              </a:spcBef>
            </a:pPr>
            <a:r>
              <a:rPr lang="it-IT" b="1" dirty="0"/>
              <a:t>Amerini (2014) </a:t>
            </a:r>
            <a:r>
              <a:rPr lang="it-IT" dirty="0" err="1"/>
              <a:t>Ncut</a:t>
            </a:r>
            <a:r>
              <a:rPr lang="it-IT" dirty="0"/>
              <a:t> + </a:t>
            </a:r>
            <a:r>
              <a:rPr lang="it-IT" dirty="0" err="1"/>
              <a:t>stopping</a:t>
            </a:r>
            <a:r>
              <a:rPr lang="it-IT" dirty="0"/>
              <a:t> by </a:t>
            </a:r>
            <a:r>
              <a:rPr lang="it-IT" i="1" dirty="0" err="1"/>
              <a:t>aggregation</a:t>
            </a:r>
            <a:r>
              <a:rPr lang="it-IT" i="1" dirty="0"/>
              <a:t> </a:t>
            </a:r>
            <a:r>
              <a:rPr lang="it-IT" i="1" dirty="0" err="1"/>
              <a:t>coefficient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476672"/>
            <a:ext cx="9144000" cy="969545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it-IT" sz="4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Blind</a:t>
            </a:r>
            <a:r>
              <a:rPr lang="it-IT" sz="4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camera id: State of the art</a:t>
            </a:r>
            <a:endParaRPr kumimoji="0" lang="it-IT" sz="440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Rectangle 4"/>
          <p:cNvSpPr/>
          <p:nvPr/>
        </p:nvSpPr>
        <p:spPr>
          <a:xfrm>
            <a:off x="215008" y="6957392"/>
            <a:ext cx="9361040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US" sz="1100" dirty="0"/>
              <a:t>[Bloy2008] </a:t>
            </a:r>
            <a:r>
              <a:rPr lang="en-US" sz="1100" dirty="0" err="1"/>
              <a:t>Bloy</a:t>
            </a:r>
            <a:r>
              <a:rPr lang="en-US" sz="1100" dirty="0"/>
              <a:t> GJ  “Blind camera fingerprinting and image clustering.” IEEE Transactions PAMI, 2008</a:t>
            </a:r>
            <a:endParaRPr lang="it-IT" sz="1100" dirty="0"/>
          </a:p>
          <a:p>
            <a:pPr>
              <a:spcBef>
                <a:spcPts val="200"/>
              </a:spcBef>
            </a:pPr>
            <a:r>
              <a:rPr lang="it-IT" sz="1100" dirty="0"/>
              <a:t>[Amerini2014] I. Amerini et al. “</a:t>
            </a:r>
            <a:r>
              <a:rPr lang="en-US" sz="1100" dirty="0"/>
              <a:t>Blind image clustering based on the Normalized Cuts criterion for camera identification</a:t>
            </a:r>
            <a:r>
              <a:rPr lang="it-IT" sz="1100" dirty="0"/>
              <a:t>” Sig. </a:t>
            </a:r>
            <a:r>
              <a:rPr lang="it-IT" sz="1100" dirty="0" err="1"/>
              <a:t>Proc</a:t>
            </a:r>
            <a:r>
              <a:rPr lang="it-IT" sz="1100" dirty="0"/>
              <a:t>.: Im. Comm. (2014)</a:t>
            </a:r>
          </a:p>
          <a:p>
            <a:pPr>
              <a:spcBef>
                <a:spcPts val="200"/>
              </a:spcBef>
            </a:pPr>
            <a:r>
              <a:rPr lang="it-IT" sz="1100" dirty="0"/>
              <a:t>[Fahmy2015] O. M. </a:t>
            </a:r>
            <a:r>
              <a:rPr lang="it-IT" sz="1100" dirty="0" err="1"/>
              <a:t>Fahmy</a:t>
            </a:r>
            <a:r>
              <a:rPr lang="it-IT" sz="1100" dirty="0"/>
              <a:t>, “An </a:t>
            </a:r>
            <a:r>
              <a:rPr lang="it-IT" sz="1100" dirty="0" err="1"/>
              <a:t>efficient</a:t>
            </a:r>
            <a:r>
              <a:rPr lang="it-IT" sz="1100" dirty="0"/>
              <a:t> </a:t>
            </a:r>
            <a:r>
              <a:rPr lang="it-IT" sz="1100" dirty="0" err="1"/>
              <a:t>clustering</a:t>
            </a:r>
            <a:r>
              <a:rPr lang="it-IT" sz="1100" dirty="0"/>
              <a:t> </a:t>
            </a:r>
            <a:r>
              <a:rPr lang="it-IT" sz="1100" dirty="0" err="1"/>
              <a:t>technique</a:t>
            </a:r>
            <a:r>
              <a:rPr lang="it-IT" sz="1100" dirty="0"/>
              <a:t> for </a:t>
            </a:r>
            <a:r>
              <a:rPr lang="it-IT" sz="1100" dirty="0" err="1"/>
              <a:t>cameras</a:t>
            </a:r>
            <a:r>
              <a:rPr lang="it-IT" sz="1100" dirty="0"/>
              <a:t>  </a:t>
            </a:r>
            <a:r>
              <a:rPr lang="it-IT" sz="1100" dirty="0" err="1"/>
              <a:t>identification</a:t>
            </a:r>
            <a:r>
              <a:rPr lang="it-IT" sz="1100" dirty="0"/>
              <a:t> </a:t>
            </a:r>
            <a:r>
              <a:rPr lang="it-IT" sz="1100" dirty="0" err="1"/>
              <a:t>using</a:t>
            </a:r>
            <a:r>
              <a:rPr lang="it-IT" sz="1100" dirty="0"/>
              <a:t> </a:t>
            </a:r>
            <a:r>
              <a:rPr lang="it-IT" sz="1100" dirty="0" err="1"/>
              <a:t>sensor</a:t>
            </a:r>
            <a:r>
              <a:rPr lang="it-IT" sz="1100" dirty="0"/>
              <a:t> pattern </a:t>
            </a:r>
            <a:r>
              <a:rPr lang="it-IT" sz="1100" dirty="0" err="1"/>
              <a:t>noise</a:t>
            </a:r>
            <a:r>
              <a:rPr lang="it-IT" sz="1100" dirty="0"/>
              <a:t>” , </a:t>
            </a:r>
            <a:r>
              <a:rPr lang="en-US" sz="1100" dirty="0"/>
              <a:t>2015, IWSSIP</a:t>
            </a:r>
          </a:p>
          <a:p>
            <a:pPr marL="171450" indent="-171450">
              <a:spcBef>
                <a:spcPts val="200"/>
              </a:spcBef>
              <a:buFont typeface="Arial" panose="020B0604020202020204" pitchFamily="34" charset="0"/>
              <a:buChar char="•"/>
            </a:pPr>
            <a:endParaRPr lang="it-IT" sz="1100" dirty="0"/>
          </a:p>
        </p:txBody>
      </p:sp>
      <p:sp>
        <p:nvSpPr>
          <p:cNvPr id="5" name="Rectangle 9"/>
          <p:cNvSpPr/>
          <p:nvPr/>
        </p:nvSpPr>
        <p:spPr>
          <a:xfrm>
            <a:off x="-5043" y="-12166"/>
            <a:ext cx="3252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ignika" pitchFamily="50" charset="0"/>
              </a:rPr>
              <a:t>Camera Identification </a:t>
            </a:r>
          </a:p>
        </p:txBody>
      </p:sp>
    </p:spTree>
    <p:extLst>
      <p:ext uri="{BB962C8B-B14F-4D97-AF65-F5344CB8AC3E}">
        <p14:creationId xmlns:p14="http://schemas.microsoft.com/office/powerpoint/2010/main" val="2099357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/>
          <p:cNvSpPr>
            <a:spLocks noGrp="1"/>
          </p:cNvSpPr>
          <p:nvPr>
            <p:ph type="title" idx="4294967295"/>
          </p:nvPr>
        </p:nvSpPr>
        <p:spPr>
          <a:xfrm>
            <a:off x="590872" y="51551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noProof="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Outline</a:t>
            </a:r>
          </a:p>
        </p:txBody>
      </p:sp>
      <p:sp>
        <p:nvSpPr>
          <p:cNvPr id="11" name="Segnaposto contenuto 2"/>
          <p:cNvSpPr>
            <a:spLocks noGrp="1"/>
          </p:cNvSpPr>
          <p:nvPr>
            <p:ph idx="4294967295"/>
          </p:nvPr>
        </p:nvSpPr>
        <p:spPr>
          <a:xfrm>
            <a:off x="179512" y="1556792"/>
            <a:ext cx="8856984" cy="449738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noProof="0" dirty="0"/>
              <a:t>Introduction to </a:t>
            </a:r>
            <a:r>
              <a:rPr lang="en-US" dirty="0"/>
              <a:t>Source Identification</a:t>
            </a:r>
            <a:endParaRPr lang="en-US" noProof="0" dirty="0"/>
          </a:p>
          <a:p>
            <a:pPr>
              <a:lnSpc>
                <a:spcPct val="150000"/>
              </a:lnSpc>
            </a:pPr>
            <a:r>
              <a:rPr lang="en-US" noProof="0" dirty="0">
                <a:solidFill>
                  <a:schemeClr val="bg1">
                    <a:lumMod val="75000"/>
                  </a:schemeClr>
                </a:solidFill>
              </a:rPr>
              <a:t>Motivation and scenarios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Source identification through “device fingerprint”</a:t>
            </a:r>
          </a:p>
          <a:p>
            <a:pPr>
              <a:lnSpc>
                <a:spcPct val="150000"/>
              </a:lnSpc>
            </a:pPr>
            <a:r>
              <a:rPr lang="en-US" noProof="0" dirty="0">
                <a:solidFill>
                  <a:schemeClr val="bg1">
                    <a:lumMod val="75000"/>
                  </a:schemeClr>
                </a:solidFill>
              </a:rPr>
              <a:t>Research activities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List of publications</a:t>
            </a:r>
            <a:endParaRPr lang="en-US" noProof="0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noProof="0" dirty="0"/>
          </a:p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3657607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/>
          <p:cNvSpPr>
            <a:spLocks noGrp="1"/>
          </p:cNvSpPr>
          <p:nvPr>
            <p:ph type="title" idx="4294967295"/>
          </p:nvPr>
        </p:nvSpPr>
        <p:spPr>
          <a:xfrm>
            <a:off x="590872" y="51551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noProof="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Outline</a:t>
            </a:r>
          </a:p>
        </p:txBody>
      </p:sp>
      <p:sp>
        <p:nvSpPr>
          <p:cNvPr id="11" name="Segnaposto contenuto 2"/>
          <p:cNvSpPr>
            <a:spLocks noGrp="1"/>
          </p:cNvSpPr>
          <p:nvPr>
            <p:ph idx="4294967295"/>
          </p:nvPr>
        </p:nvSpPr>
        <p:spPr>
          <a:xfrm>
            <a:off x="590872" y="1883940"/>
            <a:ext cx="8229600" cy="4497388"/>
          </a:xfrm>
          <a:prstGeom prst="rect">
            <a:avLst/>
          </a:prstGeom>
        </p:spPr>
        <p:txBody>
          <a:bodyPr/>
          <a:lstStyle/>
          <a:p>
            <a:r>
              <a:rPr lang="en-US" noProof="0" dirty="0">
                <a:solidFill>
                  <a:schemeClr val="bg1">
                    <a:lumMod val="75000"/>
                  </a:schemeClr>
                </a:solidFill>
              </a:rPr>
              <a:t>Introduction to Digital Image Forensics</a:t>
            </a:r>
          </a:p>
          <a:p>
            <a:r>
              <a:rPr lang="en-US" noProof="0" dirty="0">
                <a:solidFill>
                  <a:schemeClr val="bg1">
                    <a:lumMod val="75000"/>
                  </a:schemeClr>
                </a:solidFill>
              </a:rPr>
              <a:t>Motivation and scenarios</a:t>
            </a:r>
          </a:p>
          <a:p>
            <a:r>
              <a:rPr lang="en-US" noProof="0" dirty="0">
                <a:solidFill>
                  <a:schemeClr val="bg1">
                    <a:lumMod val="75000"/>
                  </a:schemeClr>
                </a:solidFill>
              </a:rPr>
              <a:t>What is the “device fingerprint”?</a:t>
            </a:r>
          </a:p>
          <a:p>
            <a:r>
              <a:rPr lang="en-US" noProof="0" dirty="0"/>
              <a:t>Camera Identification</a:t>
            </a:r>
          </a:p>
          <a:p>
            <a:pPr lvl="1"/>
            <a:r>
              <a:rPr lang="en-US" sz="2400" dirty="0"/>
              <a:t> Correlation Clustering for PRNU-based Blind Image Source identification</a:t>
            </a:r>
            <a:endParaRPr lang="en-US" noProof="0" dirty="0"/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Model Identification </a:t>
            </a:r>
            <a:endParaRPr lang="en-US" noProof="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noProof="0" dirty="0"/>
          </a:p>
          <a:p>
            <a:endParaRPr lang="en-US" noProof="0" dirty="0"/>
          </a:p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437093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476672"/>
            <a:ext cx="9144000" cy="1143000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it-IT" sz="4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Strengths</a:t>
            </a:r>
            <a:r>
              <a:rPr lang="it-IT" sz="4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/</a:t>
            </a:r>
            <a:r>
              <a:rPr lang="it-IT" sz="4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weaknesses</a:t>
            </a:r>
            <a:r>
              <a:rPr lang="it-IT" sz="4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of </a:t>
            </a:r>
            <a:r>
              <a:rPr lang="it-IT" sz="4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SoA</a:t>
            </a:r>
            <a:endParaRPr kumimoji="0" lang="it-IT" sz="440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323528" y="1412776"/>
            <a:ext cx="8820472" cy="4525963"/>
          </a:xfrm>
        </p:spPr>
        <p:txBody>
          <a:bodyPr/>
          <a:lstStyle/>
          <a:p>
            <a:pPr>
              <a:lnSpc>
                <a:spcPct val="200000"/>
              </a:lnSpc>
              <a:buBlip>
                <a:blip r:embed="rId3"/>
              </a:buBlip>
            </a:pPr>
            <a:r>
              <a:rPr lang="it-IT" sz="2800" dirty="0"/>
              <a:t>Bottom-up </a:t>
            </a:r>
            <a:r>
              <a:rPr lang="it-IT" sz="2800" dirty="0" err="1"/>
              <a:t>methods</a:t>
            </a:r>
            <a:r>
              <a:rPr lang="it-IT" sz="2800" dirty="0"/>
              <a:t> </a:t>
            </a:r>
            <a:r>
              <a:rPr lang="it-IT" sz="2800" i="1" dirty="0" err="1"/>
              <a:t>looks</a:t>
            </a:r>
            <a:r>
              <a:rPr lang="it-IT" sz="2800" dirty="0"/>
              <a:t> </a:t>
            </a:r>
            <a:r>
              <a:rPr lang="it-IT" sz="2800" dirty="0" err="1"/>
              <a:t>at</a:t>
            </a:r>
            <a:r>
              <a:rPr lang="it-IT" sz="2800" dirty="0"/>
              <a:t> single image-image </a:t>
            </a:r>
            <a:r>
              <a:rPr lang="it-IT" sz="2800" dirty="0" err="1"/>
              <a:t>links</a:t>
            </a:r>
            <a:r>
              <a:rPr lang="it-IT" sz="2800" dirty="0"/>
              <a:t>:</a:t>
            </a:r>
          </a:p>
          <a:p>
            <a:pPr marL="457200" lvl="1" indent="0">
              <a:buNone/>
            </a:pPr>
            <a:r>
              <a:rPr lang="it-IT" sz="2400" dirty="0" err="1"/>
              <a:t>Choosing</a:t>
            </a:r>
            <a:r>
              <a:rPr lang="it-IT" sz="2400" dirty="0"/>
              <a:t> the </a:t>
            </a:r>
            <a:r>
              <a:rPr lang="it-IT" sz="2400" dirty="0" err="1"/>
              <a:t>local</a:t>
            </a:r>
            <a:r>
              <a:rPr lang="it-IT" sz="2400" dirty="0"/>
              <a:t> best </a:t>
            </a:r>
            <a:r>
              <a:rPr lang="it-IT" sz="2400" dirty="0" err="1"/>
              <a:t>solution</a:t>
            </a:r>
            <a:r>
              <a:rPr lang="it-IT" sz="2400" dirty="0"/>
              <a:t> cause </a:t>
            </a:r>
            <a:r>
              <a:rPr lang="it-IT" sz="2400" dirty="0" err="1"/>
              <a:t>errors</a:t>
            </a:r>
            <a:r>
              <a:rPr lang="it-IT" sz="2400" dirty="0"/>
              <a:t> </a:t>
            </a:r>
          </a:p>
          <a:p>
            <a:pPr>
              <a:lnSpc>
                <a:spcPct val="200000"/>
              </a:lnSpc>
              <a:buBlip>
                <a:blip r:embed="rId4"/>
              </a:buBlip>
            </a:pPr>
            <a:r>
              <a:rPr lang="it-IT" sz="2800" dirty="0"/>
              <a:t>Top-down </a:t>
            </a:r>
            <a:r>
              <a:rPr lang="it-IT" sz="2800" dirty="0" err="1"/>
              <a:t>approach</a:t>
            </a:r>
            <a:r>
              <a:rPr lang="it-IT" sz="2800" dirty="0"/>
              <a:t> </a:t>
            </a:r>
            <a:r>
              <a:rPr lang="it-IT" sz="2800" i="1" dirty="0" err="1"/>
              <a:t>looks</a:t>
            </a:r>
            <a:r>
              <a:rPr lang="it-IT" sz="2800" dirty="0"/>
              <a:t> </a:t>
            </a:r>
            <a:r>
              <a:rPr lang="it-IT" sz="2800" dirty="0" err="1"/>
              <a:t>at</a:t>
            </a:r>
            <a:r>
              <a:rPr lang="it-IT" sz="2800" dirty="0"/>
              <a:t> </a:t>
            </a:r>
            <a:r>
              <a:rPr lang="it-IT" sz="2800" dirty="0" err="1"/>
              <a:t>all</a:t>
            </a:r>
            <a:r>
              <a:rPr lang="it-IT" sz="2800" dirty="0"/>
              <a:t> the </a:t>
            </a:r>
            <a:r>
              <a:rPr lang="it-IT" sz="2800" dirty="0" err="1"/>
              <a:t>links</a:t>
            </a:r>
            <a:r>
              <a:rPr lang="it-IT" sz="2800" dirty="0"/>
              <a:t> </a:t>
            </a:r>
            <a:r>
              <a:rPr lang="it-IT" sz="2800" dirty="0" err="1"/>
              <a:t>at</a:t>
            </a:r>
            <a:r>
              <a:rPr lang="it-IT" sz="2800" dirty="0"/>
              <a:t> once</a:t>
            </a:r>
          </a:p>
          <a:p>
            <a:pPr marL="360362" lvl="1" indent="0">
              <a:buNone/>
            </a:pPr>
            <a:r>
              <a:rPr lang="it-IT" sz="2400" dirty="0"/>
              <a:t>Global </a:t>
            </a:r>
            <a:r>
              <a:rPr lang="it-IT" sz="2400" dirty="0" err="1"/>
              <a:t>optimization</a:t>
            </a:r>
            <a:r>
              <a:rPr lang="it-IT" sz="2400" dirty="0"/>
              <a:t> </a:t>
            </a:r>
            <a:r>
              <a:rPr lang="it-IT" sz="2400" dirty="0" err="1"/>
              <a:t>avoids</a:t>
            </a:r>
            <a:r>
              <a:rPr lang="it-IT" sz="2400" dirty="0"/>
              <a:t> </a:t>
            </a:r>
            <a:r>
              <a:rPr lang="it-IT" sz="2400" dirty="0" err="1"/>
              <a:t>problems</a:t>
            </a:r>
            <a:r>
              <a:rPr lang="it-IT" sz="2400" dirty="0"/>
              <a:t> </a:t>
            </a:r>
            <a:r>
              <a:rPr lang="it-IT" sz="2400" dirty="0" err="1"/>
              <a:t>caused</a:t>
            </a:r>
            <a:r>
              <a:rPr lang="it-IT" sz="2400" dirty="0"/>
              <a:t> by </a:t>
            </a:r>
            <a:r>
              <a:rPr lang="it-IT" sz="2400" dirty="0" err="1"/>
              <a:t>outlier</a:t>
            </a:r>
            <a:r>
              <a:rPr lang="it-IT" sz="2400" dirty="0"/>
              <a:t> </a:t>
            </a:r>
            <a:r>
              <a:rPr lang="it-IT" sz="2400" dirty="0" err="1"/>
              <a:t>weighs</a:t>
            </a:r>
            <a:endParaRPr lang="it-IT" sz="2400" dirty="0"/>
          </a:p>
          <a:p>
            <a:pPr>
              <a:lnSpc>
                <a:spcPct val="200000"/>
              </a:lnSpc>
              <a:buBlip>
                <a:blip r:embed="rId3"/>
              </a:buBlip>
            </a:pPr>
            <a:r>
              <a:rPr lang="it-IT" sz="2800" dirty="0" err="1"/>
              <a:t>Rely</a:t>
            </a:r>
            <a:r>
              <a:rPr lang="it-IT" sz="2800" dirty="0"/>
              <a:t> on </a:t>
            </a:r>
            <a:r>
              <a:rPr lang="it-IT" sz="2800" dirty="0" err="1"/>
              <a:t>one</a:t>
            </a:r>
            <a:r>
              <a:rPr lang="it-IT" sz="2800" dirty="0"/>
              <a:t> global </a:t>
            </a:r>
            <a:r>
              <a:rPr lang="it-IT" sz="2800" dirty="0" err="1"/>
              <a:t>parameter</a:t>
            </a:r>
            <a:r>
              <a:rPr lang="it-IT" sz="2800" dirty="0"/>
              <a:t> (hard to </a:t>
            </a:r>
            <a:r>
              <a:rPr lang="it-IT" sz="2800" dirty="0" err="1"/>
              <a:t>tune</a:t>
            </a:r>
            <a:r>
              <a:rPr lang="it-IT" sz="2800" dirty="0"/>
              <a:t>)</a:t>
            </a:r>
          </a:p>
          <a:p>
            <a:pPr>
              <a:lnSpc>
                <a:spcPct val="200000"/>
              </a:lnSpc>
              <a:buBlip>
                <a:blip r:embed="rId4"/>
              </a:buBlip>
            </a:pPr>
            <a:r>
              <a:rPr lang="it-IT" sz="2800" dirty="0" err="1"/>
              <a:t>Parameters</a:t>
            </a:r>
            <a:r>
              <a:rPr lang="it-IT" sz="2800" dirty="0"/>
              <a:t> </a:t>
            </a:r>
            <a:r>
              <a:rPr lang="it-IT" sz="2800" dirty="0" err="1"/>
              <a:t>chosen</a:t>
            </a:r>
            <a:r>
              <a:rPr lang="it-IT" sz="2800" dirty="0"/>
              <a:t> by the model of the data </a:t>
            </a:r>
            <a:r>
              <a:rPr lang="it-IT" sz="2800" dirty="0" err="1"/>
              <a:t>itself</a:t>
            </a:r>
            <a:endParaRPr lang="it-IT" sz="2800" dirty="0"/>
          </a:p>
          <a:p>
            <a:pPr>
              <a:lnSpc>
                <a:spcPct val="200000"/>
              </a:lnSpc>
              <a:buBlip>
                <a:blip r:embed="rId4"/>
              </a:buBlip>
            </a:pPr>
            <a:endParaRPr lang="it-IT" sz="2800" dirty="0"/>
          </a:p>
          <a:p>
            <a:endParaRPr lang="it-IT" dirty="0"/>
          </a:p>
        </p:txBody>
      </p:sp>
      <p:sp>
        <p:nvSpPr>
          <p:cNvPr id="4" name="Rectangle 9"/>
          <p:cNvSpPr/>
          <p:nvPr/>
        </p:nvSpPr>
        <p:spPr>
          <a:xfrm>
            <a:off x="-5043" y="-12166"/>
            <a:ext cx="3252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ignika" pitchFamily="50" charset="0"/>
              </a:rPr>
              <a:t>Camera Identification </a:t>
            </a:r>
          </a:p>
        </p:txBody>
      </p:sp>
    </p:spTree>
    <p:extLst>
      <p:ext uri="{BB962C8B-B14F-4D97-AF65-F5344CB8AC3E}">
        <p14:creationId xmlns:p14="http://schemas.microsoft.com/office/powerpoint/2010/main" val="349537110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476672"/>
            <a:ext cx="9144000" cy="1143000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it-IT" sz="4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Motivations</a:t>
            </a:r>
            <a:endParaRPr kumimoji="0" lang="it-IT" sz="440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457200" y="1268760"/>
            <a:ext cx="8472518" cy="45259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it-IT" sz="2200" dirty="0"/>
              <a:t>Image to image </a:t>
            </a:r>
            <a:r>
              <a:rPr lang="it-IT" sz="2200" dirty="0" err="1"/>
              <a:t>correlations</a:t>
            </a:r>
            <a:r>
              <a:rPr lang="it-IT" sz="2200" dirty="0"/>
              <a:t> are </a:t>
            </a:r>
            <a:r>
              <a:rPr lang="it-IT" sz="2200" dirty="0" err="1"/>
              <a:t>unreliable</a:t>
            </a:r>
            <a:r>
              <a:rPr lang="it-IT" sz="2200" dirty="0"/>
              <a:t> </a:t>
            </a:r>
          </a:p>
          <a:p>
            <a:pPr>
              <a:lnSpc>
                <a:spcPct val="150000"/>
              </a:lnSpc>
            </a:pPr>
            <a:r>
              <a:rPr lang="it-IT" sz="2200" dirty="0"/>
              <a:t>PRNU </a:t>
            </a:r>
            <a:r>
              <a:rPr lang="it-IT" sz="2200" dirty="0" err="1"/>
              <a:t>estimation</a:t>
            </a:r>
            <a:r>
              <a:rPr lang="it-IT" sz="2200" dirty="0"/>
              <a:t> </a:t>
            </a:r>
            <a:r>
              <a:rPr lang="it-IT" sz="2200" dirty="0" err="1"/>
              <a:t>improves</a:t>
            </a:r>
            <a:r>
              <a:rPr lang="it-IT" sz="2200" dirty="0"/>
              <a:t> with </a:t>
            </a:r>
            <a:r>
              <a:rPr lang="it-IT" sz="2200" dirty="0" err="1"/>
              <a:t>number</a:t>
            </a:r>
            <a:r>
              <a:rPr lang="it-IT" sz="2200" dirty="0"/>
              <a:t> of images</a:t>
            </a:r>
          </a:p>
          <a:p>
            <a:pPr>
              <a:lnSpc>
                <a:spcPct val="150000"/>
              </a:lnSpc>
            </a:pPr>
            <a:r>
              <a:rPr lang="it-IT" sz="2200" dirty="0"/>
              <a:t>Simple </a:t>
            </a:r>
            <a:r>
              <a:rPr lang="it-IT" sz="2200" dirty="0" err="1"/>
              <a:t>parameters</a:t>
            </a:r>
            <a:r>
              <a:rPr lang="it-IT" sz="2200" dirty="0"/>
              <a:t> are </a:t>
            </a:r>
            <a:r>
              <a:rPr lang="it-IT" sz="2200" dirty="0" err="1"/>
              <a:t>easier</a:t>
            </a:r>
            <a:r>
              <a:rPr lang="it-IT" sz="2200" dirty="0"/>
              <a:t> to </a:t>
            </a:r>
            <a:r>
              <a:rPr lang="it-IT" sz="2200" dirty="0" err="1"/>
              <a:t>tune</a:t>
            </a:r>
            <a:r>
              <a:rPr lang="it-IT" sz="2200" dirty="0"/>
              <a:t> (for an </a:t>
            </a:r>
            <a:r>
              <a:rPr lang="it-IT" sz="2200" dirty="0" err="1"/>
              <a:t>unsupervised</a:t>
            </a:r>
            <a:r>
              <a:rPr lang="it-IT" sz="2200" dirty="0"/>
              <a:t>  </a:t>
            </a:r>
            <a:r>
              <a:rPr lang="it-IT" sz="2200" dirty="0" err="1"/>
              <a:t>approach</a:t>
            </a:r>
            <a:r>
              <a:rPr lang="it-IT" sz="2200" dirty="0"/>
              <a:t>)</a:t>
            </a:r>
          </a:p>
          <a:p>
            <a:endParaRPr lang="it-IT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8574" y="3571876"/>
            <a:ext cx="3990975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60540" y="3667145"/>
            <a:ext cx="3771900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90"/>
          <p:cNvSpPr/>
          <p:nvPr/>
        </p:nvSpPr>
        <p:spPr>
          <a:xfrm>
            <a:off x="1495329" y="3429000"/>
            <a:ext cx="25046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/>
              <a:t>Estimation with N=1 images</a:t>
            </a:r>
          </a:p>
        </p:txBody>
      </p:sp>
      <p:sp>
        <p:nvSpPr>
          <p:cNvPr id="9" name="Rectangle 91"/>
          <p:cNvSpPr/>
          <p:nvPr/>
        </p:nvSpPr>
        <p:spPr>
          <a:xfrm>
            <a:off x="5306778" y="3429000"/>
            <a:ext cx="26088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/>
              <a:t>Estimation with N=50 images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-5043" y="-12166"/>
            <a:ext cx="3252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ignika" pitchFamily="50" charset="0"/>
              </a:rPr>
              <a:t>Camera Identification </a:t>
            </a:r>
          </a:p>
        </p:txBody>
      </p:sp>
    </p:spTree>
    <p:extLst>
      <p:ext uri="{BB962C8B-B14F-4D97-AF65-F5344CB8AC3E}">
        <p14:creationId xmlns:p14="http://schemas.microsoft.com/office/powerpoint/2010/main" val="150069027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/>
          <p:nvPr/>
        </p:nvSpPr>
        <p:spPr>
          <a:xfrm>
            <a:off x="215008" y="6957392"/>
            <a:ext cx="9361040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US" sz="1100" dirty="0"/>
              <a:t>[Bloy2008] </a:t>
            </a:r>
            <a:r>
              <a:rPr lang="en-US" sz="1100" dirty="0" err="1"/>
              <a:t>Bloy</a:t>
            </a:r>
            <a:r>
              <a:rPr lang="en-US" sz="1100" dirty="0"/>
              <a:t> GJ  “Blind camera fingerprinting and image clustering.” IEEE Transactions PAMI, 2008</a:t>
            </a:r>
            <a:endParaRPr lang="it-IT" sz="1100" dirty="0"/>
          </a:p>
          <a:p>
            <a:pPr>
              <a:spcBef>
                <a:spcPts val="200"/>
              </a:spcBef>
            </a:pPr>
            <a:r>
              <a:rPr lang="it-IT" sz="1100" dirty="0"/>
              <a:t>[Amerini2014] I. Amerini et al. “</a:t>
            </a:r>
            <a:r>
              <a:rPr lang="en-US" sz="1100" dirty="0"/>
              <a:t>Blind image clustering based on the Normalized Cuts criterion for camera identification</a:t>
            </a:r>
            <a:r>
              <a:rPr lang="it-IT" sz="1100" dirty="0"/>
              <a:t>” Sig. </a:t>
            </a:r>
            <a:r>
              <a:rPr lang="it-IT" sz="1100" dirty="0" err="1"/>
              <a:t>Proc</a:t>
            </a:r>
            <a:r>
              <a:rPr lang="it-IT" sz="1100" dirty="0"/>
              <a:t>.: Im. Comm. (2014)</a:t>
            </a:r>
          </a:p>
          <a:p>
            <a:pPr>
              <a:spcBef>
                <a:spcPts val="200"/>
              </a:spcBef>
            </a:pPr>
            <a:r>
              <a:rPr lang="it-IT" sz="1100" dirty="0"/>
              <a:t>[Fahmy2015] O. M. </a:t>
            </a:r>
            <a:r>
              <a:rPr lang="it-IT" sz="1100" dirty="0" err="1"/>
              <a:t>Fahmy</a:t>
            </a:r>
            <a:r>
              <a:rPr lang="it-IT" sz="1100" dirty="0"/>
              <a:t>, “An </a:t>
            </a:r>
            <a:r>
              <a:rPr lang="it-IT" sz="1100" dirty="0" err="1"/>
              <a:t>efficient</a:t>
            </a:r>
            <a:r>
              <a:rPr lang="it-IT" sz="1100" dirty="0"/>
              <a:t> </a:t>
            </a:r>
            <a:r>
              <a:rPr lang="it-IT" sz="1100" dirty="0" err="1"/>
              <a:t>clustering</a:t>
            </a:r>
            <a:r>
              <a:rPr lang="it-IT" sz="1100" dirty="0"/>
              <a:t> </a:t>
            </a:r>
            <a:r>
              <a:rPr lang="it-IT" sz="1100" dirty="0" err="1"/>
              <a:t>technique</a:t>
            </a:r>
            <a:r>
              <a:rPr lang="it-IT" sz="1100" dirty="0"/>
              <a:t> for </a:t>
            </a:r>
            <a:r>
              <a:rPr lang="it-IT" sz="1100" dirty="0" err="1"/>
              <a:t>cameras</a:t>
            </a:r>
            <a:r>
              <a:rPr lang="it-IT" sz="1100" dirty="0"/>
              <a:t>  </a:t>
            </a:r>
            <a:r>
              <a:rPr lang="it-IT" sz="1100" dirty="0" err="1"/>
              <a:t>identification</a:t>
            </a:r>
            <a:r>
              <a:rPr lang="it-IT" sz="1100" dirty="0"/>
              <a:t> </a:t>
            </a:r>
            <a:r>
              <a:rPr lang="it-IT" sz="1100" dirty="0" err="1"/>
              <a:t>using</a:t>
            </a:r>
            <a:r>
              <a:rPr lang="it-IT" sz="1100" dirty="0"/>
              <a:t> </a:t>
            </a:r>
            <a:r>
              <a:rPr lang="it-IT" sz="1100" dirty="0" err="1"/>
              <a:t>sensor</a:t>
            </a:r>
            <a:r>
              <a:rPr lang="it-IT" sz="1100" dirty="0"/>
              <a:t> pattern </a:t>
            </a:r>
            <a:r>
              <a:rPr lang="it-IT" sz="1100" dirty="0" err="1"/>
              <a:t>noise</a:t>
            </a:r>
            <a:r>
              <a:rPr lang="it-IT" sz="1100" dirty="0"/>
              <a:t>” , </a:t>
            </a:r>
            <a:r>
              <a:rPr lang="en-US" sz="1100" dirty="0"/>
              <a:t>2015, IWSSIP</a:t>
            </a:r>
          </a:p>
          <a:p>
            <a:pPr marL="171450" indent="-171450">
              <a:spcBef>
                <a:spcPts val="200"/>
              </a:spcBef>
              <a:buFont typeface="Arial" panose="020B0604020202020204" pitchFamily="34" charset="0"/>
              <a:buChar char="•"/>
            </a:pPr>
            <a:endParaRPr lang="it-IT" sz="1100" dirty="0"/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4525963"/>
          </a:xfrm>
        </p:spPr>
        <p:txBody>
          <a:bodyPr/>
          <a:lstStyle/>
          <a:p>
            <a:r>
              <a:rPr lang="en-GB" dirty="0"/>
              <a:t>2-step clustering</a:t>
            </a:r>
          </a:p>
          <a:p>
            <a:pPr lvl="1"/>
            <a:r>
              <a:rPr lang="en-GB" dirty="0"/>
              <a:t>High-purity preliminary clustering</a:t>
            </a:r>
          </a:p>
          <a:p>
            <a:pPr lvl="1"/>
            <a:r>
              <a:rPr lang="en-GB" dirty="0"/>
              <a:t>Reliable cluster refinement</a:t>
            </a:r>
          </a:p>
          <a:p>
            <a:pPr>
              <a:spcBef>
                <a:spcPts val="1200"/>
              </a:spcBef>
            </a:pPr>
            <a:r>
              <a:rPr lang="en-GB" dirty="0"/>
              <a:t>The </a:t>
            </a:r>
            <a:r>
              <a:rPr lang="en-GB" i="1" dirty="0"/>
              <a:t>1°step</a:t>
            </a:r>
            <a:r>
              <a:rPr lang="en-GB" dirty="0"/>
              <a:t> performs </a:t>
            </a:r>
            <a:r>
              <a:rPr lang="en-GB" i="1" dirty="0"/>
              <a:t>conservative </a:t>
            </a:r>
            <a:r>
              <a:rPr lang="en-GB" dirty="0"/>
              <a:t>clustering: only a few high-purity clusters are sought</a:t>
            </a:r>
          </a:p>
          <a:p>
            <a:pPr>
              <a:spcBef>
                <a:spcPts val="1200"/>
              </a:spcBef>
            </a:pPr>
            <a:r>
              <a:rPr lang="en-GB" dirty="0"/>
              <a:t>The </a:t>
            </a:r>
            <a:r>
              <a:rPr lang="en-GB" i="1" dirty="0"/>
              <a:t>2° step</a:t>
            </a:r>
            <a:r>
              <a:rPr lang="en-GB" dirty="0"/>
              <a:t> exploits </a:t>
            </a:r>
            <a:r>
              <a:rPr lang="en-GB" i="1" dirty="0"/>
              <a:t>reliable</a:t>
            </a:r>
            <a:r>
              <a:rPr lang="en-GB" dirty="0"/>
              <a:t> PRNU estimates to further merge all clusters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462010"/>
            <a:ext cx="9144000" cy="814979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en-US" sz="4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Correlation Clustering for PRNU-based Blind Image Source identification</a:t>
            </a:r>
            <a:endParaRPr kumimoji="0" lang="it-IT" sz="4400" i="0" u="none" strike="noStrike" kern="1200" cap="none" spc="0" normalizeH="0" noProof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10" name="Rettangolo 3"/>
          <p:cNvSpPr>
            <a:spLocks noChangeArrowheads="1"/>
          </p:cNvSpPr>
          <p:nvPr/>
        </p:nvSpPr>
        <p:spPr bwMode="auto">
          <a:xfrm>
            <a:off x="215009" y="6057807"/>
            <a:ext cx="8749480" cy="52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7" tIns="45718" rIns="91437" bIns="45718">
            <a:spAutoFit/>
          </a:bodyPr>
          <a:lstStyle/>
          <a:p>
            <a:r>
              <a:rPr lang="it-IT" sz="1400" dirty="0">
                <a:solidFill>
                  <a:prstClr val="black"/>
                </a:solidFill>
              </a:rPr>
              <a:t>F. Marra, G. Poggi, C. Sansone and L. </a:t>
            </a:r>
            <a:r>
              <a:rPr lang="it-IT" sz="1400" dirty="0" err="1">
                <a:solidFill>
                  <a:prstClr val="black"/>
                </a:solidFill>
              </a:rPr>
              <a:t>Verdoliva</a:t>
            </a:r>
            <a:r>
              <a:rPr lang="it-IT" sz="1400" dirty="0">
                <a:solidFill>
                  <a:prstClr val="black"/>
                </a:solidFill>
              </a:rPr>
              <a:t>, "</a:t>
            </a:r>
            <a:r>
              <a:rPr lang="it-IT" sz="1400" i="1" dirty="0" err="1">
                <a:solidFill>
                  <a:prstClr val="black"/>
                </a:solidFill>
              </a:rPr>
              <a:t>Correlation</a:t>
            </a:r>
            <a:r>
              <a:rPr lang="it-IT" sz="1400" i="1" dirty="0">
                <a:solidFill>
                  <a:prstClr val="black"/>
                </a:solidFill>
              </a:rPr>
              <a:t> </a:t>
            </a:r>
            <a:r>
              <a:rPr lang="it-IT" sz="1400" i="1" dirty="0" err="1">
                <a:solidFill>
                  <a:prstClr val="black"/>
                </a:solidFill>
              </a:rPr>
              <a:t>clustering</a:t>
            </a:r>
            <a:r>
              <a:rPr lang="it-IT" sz="1400" i="1" dirty="0">
                <a:solidFill>
                  <a:prstClr val="black"/>
                </a:solidFill>
              </a:rPr>
              <a:t> for PRNU-</a:t>
            </a:r>
            <a:r>
              <a:rPr lang="it-IT" sz="1400" i="1" dirty="0" err="1">
                <a:solidFill>
                  <a:prstClr val="black"/>
                </a:solidFill>
              </a:rPr>
              <a:t>based</a:t>
            </a:r>
            <a:r>
              <a:rPr lang="it-IT" sz="1400" i="1" dirty="0">
                <a:solidFill>
                  <a:prstClr val="black"/>
                </a:solidFill>
              </a:rPr>
              <a:t> </a:t>
            </a:r>
            <a:r>
              <a:rPr lang="it-IT" sz="1400" i="1" dirty="0" err="1">
                <a:solidFill>
                  <a:prstClr val="black"/>
                </a:solidFill>
              </a:rPr>
              <a:t>blind</a:t>
            </a:r>
            <a:r>
              <a:rPr lang="it-IT" sz="1400" i="1" dirty="0">
                <a:solidFill>
                  <a:prstClr val="black"/>
                </a:solidFill>
              </a:rPr>
              <a:t> image source </a:t>
            </a:r>
            <a:r>
              <a:rPr lang="it-IT" sz="1400" i="1" dirty="0" err="1">
                <a:solidFill>
                  <a:prstClr val="black"/>
                </a:solidFill>
              </a:rPr>
              <a:t>identification</a:t>
            </a:r>
            <a:r>
              <a:rPr lang="it-IT" sz="1400" dirty="0">
                <a:solidFill>
                  <a:prstClr val="black"/>
                </a:solidFill>
              </a:rPr>
              <a:t>," 2016 IEEE International Workshop on Information </a:t>
            </a:r>
            <a:r>
              <a:rPr lang="it-IT" sz="1400" dirty="0" err="1">
                <a:solidFill>
                  <a:prstClr val="black"/>
                </a:solidFill>
              </a:rPr>
              <a:t>Forensics</a:t>
            </a:r>
            <a:r>
              <a:rPr lang="it-IT" sz="1400" dirty="0">
                <a:solidFill>
                  <a:prstClr val="black"/>
                </a:solidFill>
              </a:rPr>
              <a:t> and Security (WIFS), Abu Dhabi, 2016</a:t>
            </a:r>
          </a:p>
        </p:txBody>
      </p:sp>
      <p:sp>
        <p:nvSpPr>
          <p:cNvPr id="6" name="Rectangle 9"/>
          <p:cNvSpPr/>
          <p:nvPr/>
        </p:nvSpPr>
        <p:spPr>
          <a:xfrm>
            <a:off x="-5043" y="-12166"/>
            <a:ext cx="3252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ignika" pitchFamily="50" charset="0"/>
              </a:rPr>
              <a:t>Camera Identification </a:t>
            </a:r>
          </a:p>
        </p:txBody>
      </p:sp>
    </p:spTree>
    <p:extLst>
      <p:ext uri="{BB962C8B-B14F-4D97-AF65-F5344CB8AC3E}">
        <p14:creationId xmlns:p14="http://schemas.microsoft.com/office/powerpoint/2010/main" val="79155249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462010"/>
            <a:ext cx="9144000" cy="814979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en-US" sz="4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Correlation Clustering for PRNU-based Blind Image Source identification</a:t>
            </a:r>
            <a:endParaRPr kumimoji="0" lang="it-IT" sz="4400" i="0" u="none" strike="noStrike" kern="1200" cap="none" spc="0" normalizeH="0" noProof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56" name="Content Placeholder 2"/>
          <p:cNvSpPr>
            <a:spLocks noGrp="1"/>
          </p:cNvSpPr>
          <p:nvPr>
            <p:ph idx="1"/>
          </p:nvPr>
        </p:nvSpPr>
        <p:spPr>
          <a:xfrm>
            <a:off x="539552" y="4437112"/>
            <a:ext cx="8741058" cy="1928826"/>
          </a:xfrm>
        </p:spPr>
        <p:txBody>
          <a:bodyPr/>
          <a:lstStyle/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2800" noProof="0" dirty="0"/>
              <a:t>Affinity: noise-residual correlations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Correlation clustering (graph-based)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2800" noProof="0" dirty="0"/>
              <a:t>Majority vote cluster merging</a:t>
            </a:r>
          </a:p>
        </p:txBody>
      </p:sp>
      <p:sp>
        <p:nvSpPr>
          <p:cNvPr id="17" name="Rettangolo arrotondato 16"/>
          <p:cNvSpPr/>
          <p:nvPr/>
        </p:nvSpPr>
        <p:spPr>
          <a:xfrm>
            <a:off x="107504" y="2705650"/>
            <a:ext cx="8858468" cy="1679974"/>
          </a:xfrm>
          <a:prstGeom prst="roundRect">
            <a:avLst>
              <a:gd name="adj" fmla="val 9715"/>
            </a:avLst>
          </a:prstGeom>
          <a:noFill/>
          <a:ln w="317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asellaDiTesto 18"/>
          <p:cNvSpPr txBox="1"/>
          <p:nvPr/>
        </p:nvSpPr>
        <p:spPr>
          <a:xfrm>
            <a:off x="842489" y="3892601"/>
            <a:ext cx="11244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i="1"/>
              <a:t>Image </a:t>
            </a:r>
            <a:r>
              <a:rPr lang="it-IT" sz="1200" b="1" i="1" err="1"/>
              <a:t>Dataset</a:t>
            </a:r>
            <a:endParaRPr lang="it-IT" sz="1400" b="1" i="1">
              <a:latin typeface="Lucida Calligraphy" panose="03010101010101010101" pitchFamily="66" charset="0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3500430" y="3089566"/>
            <a:ext cx="1450126" cy="702494"/>
            <a:chOff x="4476235" y="2643471"/>
            <a:chExt cx="1450126" cy="823764"/>
          </a:xfrm>
        </p:grpSpPr>
        <p:sp>
          <p:nvSpPr>
            <p:cNvPr id="93" name="Rettangolo 92"/>
            <p:cNvSpPr/>
            <p:nvPr/>
          </p:nvSpPr>
          <p:spPr>
            <a:xfrm rot="5400000">
              <a:off x="4787206" y="2332500"/>
              <a:ext cx="823764" cy="144570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3" name="CasellaDiTesto 102"/>
            <p:cNvSpPr txBox="1"/>
            <p:nvPr/>
          </p:nvSpPr>
          <p:spPr>
            <a:xfrm>
              <a:off x="4483654" y="2662469"/>
              <a:ext cx="1442707" cy="7579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/>
                <a:t>High-</a:t>
              </a:r>
              <a:r>
                <a:rPr lang="it-IT" b="1" dirty="0" err="1"/>
                <a:t>purity</a:t>
              </a:r>
              <a:endParaRPr lang="it-IT" b="1" dirty="0"/>
            </a:p>
            <a:p>
              <a:pPr algn="ctr"/>
              <a:r>
                <a:rPr lang="it-IT" b="1" dirty="0"/>
                <a:t>Clustering</a:t>
              </a:r>
            </a:p>
          </p:txBody>
        </p:sp>
      </p:grpSp>
      <p:grpSp>
        <p:nvGrpSpPr>
          <p:cNvPr id="5" name="Gruppo 141"/>
          <p:cNvGrpSpPr/>
          <p:nvPr/>
        </p:nvGrpSpPr>
        <p:grpSpPr>
          <a:xfrm>
            <a:off x="947238" y="2950521"/>
            <a:ext cx="899299" cy="951767"/>
            <a:chOff x="2520770" y="24799829"/>
            <a:chExt cx="2692637" cy="2849735"/>
          </a:xfrm>
        </p:grpSpPr>
        <p:grpSp>
          <p:nvGrpSpPr>
            <p:cNvPr id="6" name="Gruppo 142"/>
            <p:cNvGrpSpPr/>
            <p:nvPr/>
          </p:nvGrpSpPr>
          <p:grpSpPr>
            <a:xfrm>
              <a:off x="2660005" y="25159616"/>
              <a:ext cx="2253101" cy="2199923"/>
              <a:chOff x="2660005" y="25159616"/>
              <a:chExt cx="2253101" cy="2199923"/>
            </a:xfrm>
          </p:grpSpPr>
          <p:pic>
            <p:nvPicPr>
              <p:cNvPr id="145" name="Immagine 14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384648" y="26744055"/>
                <a:ext cx="443985" cy="30450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6" name="Immagine 14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494127" y="26112137"/>
                <a:ext cx="405013" cy="30450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7" name="Immagine 14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953158" y="25159616"/>
                <a:ext cx="493855" cy="37129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8" name="Immagine 14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504542" y="26154510"/>
                <a:ext cx="408564" cy="30717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9" name="Immagine 14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016163" y="25908903"/>
                <a:ext cx="415097" cy="31132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0" name="Picture 3" descr="C:\Users\Francesco\Google Drive\Presentazione Vismac\Images\11-golden-gate-bridge.jp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 flipH="1">
                <a:off x="3097600" y="25311366"/>
                <a:ext cx="493023" cy="327189"/>
              </a:xfrm>
              <a:prstGeom prst="rect">
                <a:avLst/>
              </a:prstGeom>
              <a:noFill/>
            </p:spPr>
          </p:pic>
          <p:pic>
            <p:nvPicPr>
              <p:cNvPr id="151" name="Immagine 150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 flipH="1">
                <a:off x="3635565" y="25523034"/>
                <a:ext cx="442320" cy="330093"/>
              </a:xfrm>
              <a:prstGeom prst="rect">
                <a:avLst/>
              </a:prstGeom>
            </p:spPr>
          </p:pic>
          <p:pic>
            <p:nvPicPr>
              <p:cNvPr id="152" name="Immagine 15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4256" y="25727613"/>
                <a:ext cx="443973" cy="30450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3" name="Immagine 15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67181" y="25551024"/>
                <a:ext cx="405013" cy="30450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4" name="Immagine 15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0005" y="26074623"/>
                <a:ext cx="493849" cy="37129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5" name="Immagine 15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54418" y="26767841"/>
                <a:ext cx="408564" cy="30717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6" name="Immagine 155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54601" y="26462782"/>
                <a:ext cx="415085" cy="31132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7" name="Picture 3" descr="C:\Users\Francesco\Google Drive\Presentazione Vismac\Images\11-golden-gate-bridge.jp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3906563" y="27032350"/>
                <a:ext cx="493017" cy="327189"/>
              </a:xfrm>
              <a:prstGeom prst="rect">
                <a:avLst/>
              </a:prstGeom>
              <a:noFill/>
            </p:spPr>
          </p:pic>
          <p:pic>
            <p:nvPicPr>
              <p:cNvPr id="158" name="Immagine 157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3855731" y="26433840"/>
                <a:ext cx="442320" cy="330093"/>
              </a:xfrm>
              <a:prstGeom prst="rect">
                <a:avLst/>
              </a:prstGeom>
            </p:spPr>
          </p:pic>
        </p:grpSp>
        <p:sp>
          <p:nvSpPr>
            <p:cNvPr id="144" name="Ovale 143"/>
            <p:cNvSpPr/>
            <p:nvPr/>
          </p:nvSpPr>
          <p:spPr>
            <a:xfrm rot="5715253">
              <a:off x="2442221" y="24878378"/>
              <a:ext cx="2849735" cy="2692637"/>
            </a:xfrm>
            <a:prstGeom prst="ellipse">
              <a:avLst/>
            </a:prstGeom>
            <a:noFill/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64" name="Right Arrow 83"/>
          <p:cNvSpPr/>
          <p:nvPr/>
        </p:nvSpPr>
        <p:spPr>
          <a:xfrm>
            <a:off x="1856583" y="3359894"/>
            <a:ext cx="280346" cy="1662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8" name="Gruppo 196"/>
          <p:cNvGrpSpPr/>
          <p:nvPr/>
        </p:nvGrpSpPr>
        <p:grpSpPr>
          <a:xfrm>
            <a:off x="7004635" y="2966458"/>
            <a:ext cx="1173773" cy="971828"/>
            <a:chOff x="24803008" y="25098044"/>
            <a:chExt cx="2557980" cy="2117885"/>
          </a:xfrm>
        </p:grpSpPr>
        <p:sp>
          <p:nvSpPr>
            <p:cNvPr id="198" name="Freeform 6"/>
            <p:cNvSpPr>
              <a:spLocks noEditPoints="1"/>
            </p:cNvSpPr>
            <p:nvPr/>
          </p:nvSpPr>
          <p:spPr bwMode="auto">
            <a:xfrm>
              <a:off x="25344759" y="25180889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7"/>
                    <a:pt x="59" y="266"/>
                    <a:pt x="133" y="266"/>
                  </a:cubicBezTo>
                  <a:cubicBezTo>
                    <a:pt x="206" y="266"/>
                    <a:pt x="266" y="207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99" name="Freeform 8"/>
            <p:cNvSpPr>
              <a:spLocks noEditPoints="1"/>
            </p:cNvSpPr>
            <p:nvPr/>
          </p:nvSpPr>
          <p:spPr bwMode="auto">
            <a:xfrm>
              <a:off x="25616228" y="25180889"/>
              <a:ext cx="187325" cy="188913"/>
            </a:xfrm>
            <a:custGeom>
              <a:avLst/>
              <a:gdLst/>
              <a:ahLst/>
              <a:cxnLst>
                <a:cxn ang="0">
                  <a:pos x="265" y="133"/>
                </a:cxn>
                <a:cxn ang="0">
                  <a:pos x="265" y="133"/>
                </a:cxn>
                <a:cxn ang="0">
                  <a:pos x="132" y="0"/>
                </a:cxn>
                <a:cxn ang="0">
                  <a:pos x="0" y="133"/>
                </a:cxn>
                <a:cxn ang="0">
                  <a:pos x="132" y="265"/>
                </a:cxn>
                <a:cxn ang="0">
                  <a:pos x="265" y="133"/>
                </a:cxn>
                <a:cxn ang="0">
                  <a:pos x="265" y="133"/>
                </a:cxn>
                <a:cxn ang="0">
                  <a:pos x="132" y="133"/>
                </a:cxn>
                <a:cxn ang="0">
                  <a:pos x="132" y="133"/>
                </a:cxn>
              </a:cxnLst>
              <a:rect l="0" t="0" r="r" b="b"/>
              <a:pathLst>
                <a:path w="265" h="265">
                  <a:moveTo>
                    <a:pt x="265" y="133"/>
                  </a:moveTo>
                  <a:lnTo>
                    <a:pt x="265" y="133"/>
                  </a:lnTo>
                  <a:cubicBezTo>
                    <a:pt x="265" y="59"/>
                    <a:pt x="206" y="0"/>
                    <a:pt x="132" y="0"/>
                  </a:cubicBezTo>
                  <a:cubicBezTo>
                    <a:pt x="59" y="0"/>
                    <a:pt x="0" y="59"/>
                    <a:pt x="0" y="133"/>
                  </a:cubicBezTo>
                  <a:cubicBezTo>
                    <a:pt x="0" y="206"/>
                    <a:pt x="59" y="265"/>
                    <a:pt x="132" y="265"/>
                  </a:cubicBezTo>
                  <a:cubicBezTo>
                    <a:pt x="206" y="265"/>
                    <a:pt x="265" y="206"/>
                    <a:pt x="265" y="133"/>
                  </a:cubicBezTo>
                  <a:lnTo>
                    <a:pt x="265" y="133"/>
                  </a:lnTo>
                  <a:close/>
                  <a:moveTo>
                    <a:pt x="132" y="133"/>
                  </a:moveTo>
                  <a:lnTo>
                    <a:pt x="132" y="13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00" name="Freeform 14"/>
            <p:cNvSpPr>
              <a:spLocks noEditPoints="1"/>
            </p:cNvSpPr>
            <p:nvPr/>
          </p:nvSpPr>
          <p:spPr bwMode="auto">
            <a:xfrm>
              <a:off x="25473352" y="25466641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01" name="Freeform 16"/>
            <p:cNvSpPr>
              <a:spLocks noEditPoints="1"/>
            </p:cNvSpPr>
            <p:nvPr/>
          </p:nvSpPr>
          <p:spPr bwMode="auto">
            <a:xfrm>
              <a:off x="25401909" y="26109575"/>
              <a:ext cx="187325" cy="188913"/>
            </a:xfrm>
            <a:custGeom>
              <a:avLst/>
              <a:gdLst/>
              <a:ahLst/>
              <a:cxnLst>
                <a:cxn ang="0">
                  <a:pos x="265" y="133"/>
                </a:cxn>
                <a:cxn ang="0">
                  <a:pos x="265" y="133"/>
                </a:cxn>
                <a:cxn ang="0">
                  <a:pos x="132" y="0"/>
                </a:cxn>
                <a:cxn ang="0">
                  <a:pos x="0" y="133"/>
                </a:cxn>
                <a:cxn ang="0">
                  <a:pos x="132" y="266"/>
                </a:cxn>
                <a:cxn ang="0">
                  <a:pos x="265" y="133"/>
                </a:cxn>
                <a:cxn ang="0">
                  <a:pos x="265" y="133"/>
                </a:cxn>
                <a:cxn ang="0">
                  <a:pos x="132" y="133"/>
                </a:cxn>
                <a:cxn ang="0">
                  <a:pos x="132" y="133"/>
                </a:cxn>
              </a:cxnLst>
              <a:rect l="0" t="0" r="r" b="b"/>
              <a:pathLst>
                <a:path w="265" h="266">
                  <a:moveTo>
                    <a:pt x="265" y="133"/>
                  </a:moveTo>
                  <a:lnTo>
                    <a:pt x="265" y="133"/>
                  </a:lnTo>
                  <a:cubicBezTo>
                    <a:pt x="265" y="60"/>
                    <a:pt x="206" y="0"/>
                    <a:pt x="132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7"/>
                    <a:pt x="59" y="266"/>
                    <a:pt x="132" y="266"/>
                  </a:cubicBezTo>
                  <a:cubicBezTo>
                    <a:pt x="206" y="266"/>
                    <a:pt x="265" y="207"/>
                    <a:pt x="265" y="133"/>
                  </a:cubicBezTo>
                  <a:lnTo>
                    <a:pt x="265" y="133"/>
                  </a:lnTo>
                  <a:close/>
                  <a:moveTo>
                    <a:pt x="132" y="133"/>
                  </a:moveTo>
                  <a:lnTo>
                    <a:pt x="132" y="133"/>
                  </a:lnTo>
                  <a:close/>
                </a:path>
              </a:pathLst>
            </a:custGeom>
            <a:solidFill>
              <a:srgbClr val="FF33CC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02" name="Freeform 6"/>
            <p:cNvSpPr>
              <a:spLocks noEditPoints="1"/>
            </p:cNvSpPr>
            <p:nvPr/>
          </p:nvSpPr>
          <p:spPr bwMode="auto">
            <a:xfrm>
              <a:off x="25473352" y="26395335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7"/>
                    <a:pt x="59" y="266"/>
                    <a:pt x="133" y="266"/>
                  </a:cubicBezTo>
                  <a:cubicBezTo>
                    <a:pt x="206" y="266"/>
                    <a:pt x="266" y="207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rgbClr val="FF33CC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03" name="Freeform 14"/>
            <p:cNvSpPr>
              <a:spLocks noEditPoints="1"/>
            </p:cNvSpPr>
            <p:nvPr/>
          </p:nvSpPr>
          <p:spPr bwMode="auto">
            <a:xfrm>
              <a:off x="25687666" y="26538211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rgbClr val="FF33CC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04" name="Freeform 6"/>
            <p:cNvSpPr>
              <a:spLocks noEditPoints="1"/>
            </p:cNvSpPr>
            <p:nvPr/>
          </p:nvSpPr>
          <p:spPr bwMode="auto">
            <a:xfrm>
              <a:off x="25687666" y="26277860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7"/>
                    <a:pt x="59" y="266"/>
                    <a:pt x="133" y="266"/>
                  </a:cubicBezTo>
                  <a:cubicBezTo>
                    <a:pt x="206" y="266"/>
                    <a:pt x="266" y="207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rgbClr val="FF33CC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05" name="Freeform 12"/>
            <p:cNvSpPr>
              <a:spLocks noEditPoints="1"/>
            </p:cNvSpPr>
            <p:nvPr/>
          </p:nvSpPr>
          <p:spPr bwMode="auto">
            <a:xfrm>
              <a:off x="26230280" y="26376045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06" name="Freeform 12"/>
            <p:cNvSpPr>
              <a:spLocks noEditPoints="1"/>
            </p:cNvSpPr>
            <p:nvPr/>
          </p:nvSpPr>
          <p:spPr bwMode="auto">
            <a:xfrm>
              <a:off x="26516032" y="26518921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07" name="Freeform 12"/>
            <p:cNvSpPr>
              <a:spLocks noEditPoints="1"/>
            </p:cNvSpPr>
            <p:nvPr/>
          </p:nvSpPr>
          <p:spPr bwMode="auto">
            <a:xfrm>
              <a:off x="26587470" y="26233169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08" name="Freeform 12"/>
            <p:cNvSpPr>
              <a:spLocks noEditPoints="1"/>
            </p:cNvSpPr>
            <p:nvPr/>
          </p:nvSpPr>
          <p:spPr bwMode="auto">
            <a:xfrm>
              <a:off x="26801784" y="26447483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09" name="Oval 163"/>
            <p:cNvSpPr/>
            <p:nvPr/>
          </p:nvSpPr>
          <p:spPr>
            <a:xfrm rot="762093">
              <a:off x="24803008" y="25098044"/>
              <a:ext cx="1643074" cy="819144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10" name="Oval 164"/>
            <p:cNvSpPr/>
            <p:nvPr/>
          </p:nvSpPr>
          <p:spPr>
            <a:xfrm rot="20787132">
              <a:off x="25347733" y="25913516"/>
              <a:ext cx="678622" cy="1233950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11" name="Oval 165"/>
            <p:cNvSpPr/>
            <p:nvPr/>
          </p:nvSpPr>
          <p:spPr>
            <a:xfrm rot="5140268">
              <a:off x="26202411" y="25669055"/>
              <a:ext cx="1061414" cy="1255741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12" name="Oval 166"/>
            <p:cNvSpPr/>
            <p:nvPr/>
          </p:nvSpPr>
          <p:spPr>
            <a:xfrm rot="5140268">
              <a:off x="26503188" y="25048813"/>
              <a:ext cx="571504" cy="747577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13" name="Freeform 14"/>
            <p:cNvSpPr>
              <a:spLocks noEditPoints="1"/>
            </p:cNvSpPr>
            <p:nvPr/>
          </p:nvSpPr>
          <p:spPr bwMode="auto">
            <a:xfrm>
              <a:off x="24901847" y="25317634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14" name="Freeform 14"/>
            <p:cNvSpPr>
              <a:spLocks noEditPoints="1"/>
            </p:cNvSpPr>
            <p:nvPr/>
          </p:nvSpPr>
          <p:spPr bwMode="auto">
            <a:xfrm>
              <a:off x="25641628" y="26863869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rgbClr val="FF33CC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15" name="Freeform 14"/>
            <p:cNvSpPr>
              <a:spLocks noEditPoints="1"/>
            </p:cNvSpPr>
            <p:nvPr/>
          </p:nvSpPr>
          <p:spPr bwMode="auto">
            <a:xfrm>
              <a:off x="26070256" y="25435109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16" name="Freeform 14"/>
            <p:cNvSpPr>
              <a:spLocks noEditPoints="1"/>
            </p:cNvSpPr>
            <p:nvPr/>
          </p:nvSpPr>
          <p:spPr bwMode="auto">
            <a:xfrm>
              <a:off x="25901979" y="25674824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17" name="Freeform 12"/>
            <p:cNvSpPr>
              <a:spLocks noEditPoints="1"/>
            </p:cNvSpPr>
            <p:nvPr/>
          </p:nvSpPr>
          <p:spPr bwMode="auto">
            <a:xfrm>
              <a:off x="26954184" y="25987323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18" name="Freeform 12"/>
            <p:cNvSpPr>
              <a:spLocks noEditPoints="1"/>
            </p:cNvSpPr>
            <p:nvPr/>
          </p:nvSpPr>
          <p:spPr bwMode="auto">
            <a:xfrm>
              <a:off x="26684308" y="25869848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19" name="Freeform 10"/>
            <p:cNvSpPr>
              <a:spLocks noEditPoints="1"/>
            </p:cNvSpPr>
            <p:nvPr/>
          </p:nvSpPr>
          <p:spPr bwMode="auto">
            <a:xfrm>
              <a:off x="26614330" y="25174758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5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5">
                  <a:moveTo>
                    <a:pt x="266" y="133"/>
                  </a:moveTo>
                  <a:lnTo>
                    <a:pt x="266" y="133"/>
                  </a:lnTo>
                  <a:cubicBezTo>
                    <a:pt x="266" y="59"/>
                    <a:pt x="206" y="0"/>
                    <a:pt x="133" y="0"/>
                  </a:cubicBezTo>
                  <a:cubicBezTo>
                    <a:pt x="60" y="0"/>
                    <a:pt x="0" y="59"/>
                    <a:pt x="0" y="133"/>
                  </a:cubicBezTo>
                  <a:cubicBezTo>
                    <a:pt x="0" y="206"/>
                    <a:pt x="60" y="265"/>
                    <a:pt x="133" y="265"/>
                  </a:cubicBezTo>
                  <a:cubicBezTo>
                    <a:pt x="206" y="265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20" name="Freeform 18"/>
            <p:cNvSpPr>
              <a:spLocks noEditPoints="1"/>
            </p:cNvSpPr>
            <p:nvPr/>
          </p:nvSpPr>
          <p:spPr bwMode="auto">
            <a:xfrm>
              <a:off x="26874663" y="25389069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60" y="0"/>
                    <a:pt x="0" y="60"/>
                    <a:pt x="0" y="133"/>
                  </a:cubicBezTo>
                  <a:cubicBezTo>
                    <a:pt x="0" y="207"/>
                    <a:pt x="60" y="266"/>
                    <a:pt x="133" y="266"/>
                  </a:cubicBezTo>
                  <a:cubicBezTo>
                    <a:pt x="206" y="266"/>
                    <a:pt x="266" y="207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21" name="Freeform 16"/>
            <p:cNvSpPr>
              <a:spLocks noEditPoints="1"/>
            </p:cNvSpPr>
            <p:nvPr/>
          </p:nvSpPr>
          <p:spPr bwMode="auto">
            <a:xfrm>
              <a:off x="26660367" y="25460510"/>
              <a:ext cx="187325" cy="188913"/>
            </a:xfrm>
            <a:custGeom>
              <a:avLst/>
              <a:gdLst/>
              <a:ahLst/>
              <a:cxnLst>
                <a:cxn ang="0">
                  <a:pos x="265" y="133"/>
                </a:cxn>
                <a:cxn ang="0">
                  <a:pos x="265" y="133"/>
                </a:cxn>
                <a:cxn ang="0">
                  <a:pos x="132" y="0"/>
                </a:cxn>
                <a:cxn ang="0">
                  <a:pos x="0" y="133"/>
                </a:cxn>
                <a:cxn ang="0">
                  <a:pos x="132" y="266"/>
                </a:cxn>
                <a:cxn ang="0">
                  <a:pos x="265" y="133"/>
                </a:cxn>
                <a:cxn ang="0">
                  <a:pos x="265" y="133"/>
                </a:cxn>
                <a:cxn ang="0">
                  <a:pos x="132" y="133"/>
                </a:cxn>
                <a:cxn ang="0">
                  <a:pos x="132" y="133"/>
                </a:cxn>
              </a:cxnLst>
              <a:rect l="0" t="0" r="r" b="b"/>
              <a:pathLst>
                <a:path w="265" h="266">
                  <a:moveTo>
                    <a:pt x="265" y="133"/>
                  </a:moveTo>
                  <a:lnTo>
                    <a:pt x="265" y="133"/>
                  </a:lnTo>
                  <a:cubicBezTo>
                    <a:pt x="265" y="60"/>
                    <a:pt x="206" y="0"/>
                    <a:pt x="132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7"/>
                    <a:pt x="59" y="266"/>
                    <a:pt x="132" y="266"/>
                  </a:cubicBezTo>
                  <a:cubicBezTo>
                    <a:pt x="206" y="266"/>
                    <a:pt x="265" y="207"/>
                    <a:pt x="265" y="133"/>
                  </a:cubicBezTo>
                  <a:lnTo>
                    <a:pt x="265" y="133"/>
                  </a:lnTo>
                  <a:close/>
                  <a:moveTo>
                    <a:pt x="132" y="133"/>
                  </a:moveTo>
                  <a:lnTo>
                    <a:pt x="132" y="133"/>
                  </a:lnTo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22" name="Freeform 12"/>
            <p:cNvSpPr>
              <a:spLocks noEditPoints="1"/>
            </p:cNvSpPr>
            <p:nvPr/>
          </p:nvSpPr>
          <p:spPr bwMode="auto">
            <a:xfrm>
              <a:off x="27014061" y="26908879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23" name="Oval 76"/>
            <p:cNvSpPr/>
            <p:nvPr/>
          </p:nvSpPr>
          <p:spPr>
            <a:xfrm>
              <a:off x="26895200" y="26787301"/>
              <a:ext cx="428628" cy="428628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28" name="CasellaDiTesto 227"/>
          <p:cNvSpPr txBox="1"/>
          <p:nvPr/>
        </p:nvSpPr>
        <p:spPr>
          <a:xfrm>
            <a:off x="7136675" y="3887333"/>
            <a:ext cx="1172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i="1" err="1"/>
              <a:t>Final</a:t>
            </a:r>
            <a:r>
              <a:rPr lang="it-IT" sz="1200" b="1" i="1"/>
              <a:t> </a:t>
            </a:r>
            <a:r>
              <a:rPr lang="it-IT" sz="1200" b="1" i="1" err="1"/>
              <a:t>clustering</a:t>
            </a:r>
            <a:endParaRPr lang="it-IT" sz="1600" b="1" i="1">
              <a:latin typeface="Gabriola" panose="04040605051002020D02" pitchFamily="82" charset="0"/>
            </a:endParaRPr>
          </a:p>
        </p:txBody>
      </p:sp>
      <p:grpSp>
        <p:nvGrpSpPr>
          <p:cNvPr id="9" name="Gruppo 4"/>
          <p:cNvGrpSpPr/>
          <p:nvPr/>
        </p:nvGrpSpPr>
        <p:grpSpPr>
          <a:xfrm>
            <a:off x="2157437" y="3073698"/>
            <a:ext cx="1048347" cy="734617"/>
            <a:chOff x="960907" y="1567329"/>
            <a:chExt cx="1127004" cy="1053401"/>
          </a:xfrm>
        </p:grpSpPr>
        <p:sp>
          <p:nvSpPr>
            <p:cNvPr id="160" name="Rettangolo 159"/>
            <p:cNvSpPr/>
            <p:nvPr/>
          </p:nvSpPr>
          <p:spPr>
            <a:xfrm>
              <a:off x="960907" y="1567329"/>
              <a:ext cx="1127004" cy="105340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9" name="CasellaDiTesto 228"/>
            <p:cNvSpPr txBox="1"/>
            <p:nvPr/>
          </p:nvSpPr>
          <p:spPr>
            <a:xfrm>
              <a:off x="1072121" y="1616977"/>
              <a:ext cx="9492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b="1" err="1"/>
                <a:t>Affinity</a:t>
              </a:r>
              <a:r>
                <a:rPr lang="it-IT" b="1"/>
                <a:t> </a:t>
              </a:r>
            </a:p>
            <a:p>
              <a:pPr algn="ctr"/>
              <a:r>
                <a:rPr lang="it-IT" b="1" err="1"/>
                <a:t>matrix</a:t>
              </a:r>
              <a:r>
                <a:rPr lang="it-IT" b="1"/>
                <a:t> </a:t>
              </a:r>
            </a:p>
          </p:txBody>
        </p:sp>
      </p:grpSp>
      <p:grpSp>
        <p:nvGrpSpPr>
          <p:cNvPr id="10" name="Gruppo 230"/>
          <p:cNvGrpSpPr/>
          <p:nvPr/>
        </p:nvGrpSpPr>
        <p:grpSpPr>
          <a:xfrm>
            <a:off x="5258838" y="3092817"/>
            <a:ext cx="1460005" cy="712318"/>
            <a:chOff x="4472656" y="2706084"/>
            <a:chExt cx="1460005" cy="712318"/>
          </a:xfrm>
        </p:grpSpPr>
        <p:sp>
          <p:nvSpPr>
            <p:cNvPr id="232" name="Rettangolo 231"/>
            <p:cNvSpPr/>
            <p:nvPr/>
          </p:nvSpPr>
          <p:spPr>
            <a:xfrm rot="5400000">
              <a:off x="4853650" y="2339390"/>
              <a:ext cx="712318" cy="144570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3" name="CasellaDiTesto 232"/>
            <p:cNvSpPr txBox="1"/>
            <p:nvPr/>
          </p:nvSpPr>
          <p:spPr>
            <a:xfrm>
              <a:off x="4472656" y="2731870"/>
              <a:ext cx="14427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/>
                <a:t>Cluster </a:t>
              </a:r>
              <a:r>
                <a:rPr lang="it-IT" b="1" err="1"/>
                <a:t>Refinement</a:t>
              </a:r>
              <a:endParaRPr lang="it-IT" b="1"/>
            </a:p>
          </p:txBody>
        </p:sp>
      </p:grpSp>
      <p:sp>
        <p:nvSpPr>
          <p:cNvPr id="237" name="Right Arrow 83"/>
          <p:cNvSpPr/>
          <p:nvPr/>
        </p:nvSpPr>
        <p:spPr>
          <a:xfrm>
            <a:off x="3220084" y="3359894"/>
            <a:ext cx="280346" cy="1662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2" name="Right Arrow 83"/>
          <p:cNvSpPr/>
          <p:nvPr/>
        </p:nvSpPr>
        <p:spPr>
          <a:xfrm>
            <a:off x="4972293" y="3359107"/>
            <a:ext cx="280346" cy="1662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3" name="Right Arrow 83"/>
          <p:cNvSpPr/>
          <p:nvPr/>
        </p:nvSpPr>
        <p:spPr>
          <a:xfrm>
            <a:off x="6732431" y="3351963"/>
            <a:ext cx="280346" cy="1662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7" name="Rettangolo 246"/>
          <p:cNvSpPr/>
          <p:nvPr/>
        </p:nvSpPr>
        <p:spPr>
          <a:xfrm>
            <a:off x="58804" y="2161424"/>
            <a:ext cx="88584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2800" b="1"/>
              <a:t>2-step algorithm: </a:t>
            </a:r>
            <a:r>
              <a:rPr lang="en-US" sz="2800"/>
              <a:t>Correlation Clustering + Refinement</a:t>
            </a:r>
          </a:p>
        </p:txBody>
      </p:sp>
      <p:sp>
        <p:nvSpPr>
          <p:cNvPr id="3" name="Rettangolo 2"/>
          <p:cNvSpPr/>
          <p:nvPr/>
        </p:nvSpPr>
        <p:spPr>
          <a:xfrm>
            <a:off x="2382063" y="710140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1200"/>
              </a:spcBef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Before talking about the translate </a:t>
            </a:r>
            <a:r>
              <a:rPr lang="en-US" b="1">
                <a:solidFill>
                  <a:schemeClr val="bg1">
                    <a:lumMod val="65000"/>
                  </a:schemeClr>
                </a:solidFill>
              </a:rPr>
              <a:t>α </a:t>
            </a:r>
            <a:r>
              <a:rPr lang="en-US">
                <a:solidFill>
                  <a:schemeClr val="bg1">
                    <a:lumMod val="65000"/>
                  </a:schemeClr>
                </a:solidFill>
              </a:rPr>
              <a:t>factor,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let’s have a look inside the Correlation Clustering problem</a:t>
            </a:r>
            <a:r>
              <a:rPr lang="en-US" dirty="0"/>
              <a:t>.</a:t>
            </a:r>
          </a:p>
        </p:txBody>
      </p:sp>
      <p:cxnSp>
        <p:nvCxnSpPr>
          <p:cNvPr id="66" name="Connettore 2 65"/>
          <p:cNvCxnSpPr/>
          <p:nvPr/>
        </p:nvCxnSpPr>
        <p:spPr>
          <a:xfrm flipV="1">
            <a:off x="4228405" y="3815318"/>
            <a:ext cx="0" cy="2948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ttangolo 66"/>
          <p:cNvSpPr/>
          <p:nvPr/>
        </p:nvSpPr>
        <p:spPr>
          <a:xfrm>
            <a:off x="4067944" y="4024156"/>
            <a:ext cx="320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/>
              <a:t>α</a:t>
            </a:r>
            <a:endParaRPr lang="it-IT" dirty="0"/>
          </a:p>
        </p:txBody>
      </p:sp>
      <p:cxnSp>
        <p:nvCxnSpPr>
          <p:cNvPr id="68" name="Connettore 2 67"/>
          <p:cNvCxnSpPr/>
          <p:nvPr/>
        </p:nvCxnSpPr>
        <p:spPr>
          <a:xfrm flipV="1">
            <a:off x="6006415" y="3809560"/>
            <a:ext cx="0" cy="294888"/>
          </a:xfrm>
          <a:prstGeom prst="straightConnector1">
            <a:avLst/>
          </a:prstGeom>
          <a:ln w="28575"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ttangolo 68"/>
          <p:cNvSpPr/>
          <p:nvPr/>
        </p:nvSpPr>
        <p:spPr>
          <a:xfrm>
            <a:off x="5845954" y="4030430"/>
            <a:ext cx="320922" cy="369332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l-GR" b="1" dirty="0"/>
              <a:t>β</a:t>
            </a:r>
            <a:endParaRPr lang="it-IT" dirty="0"/>
          </a:p>
        </p:txBody>
      </p:sp>
      <p:sp>
        <p:nvSpPr>
          <p:cNvPr id="70" name="Rettangolo 3"/>
          <p:cNvSpPr>
            <a:spLocks noChangeArrowheads="1"/>
          </p:cNvSpPr>
          <p:nvPr/>
        </p:nvSpPr>
        <p:spPr bwMode="auto">
          <a:xfrm>
            <a:off x="215009" y="6113486"/>
            <a:ext cx="8749480" cy="52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7" tIns="45718" rIns="91437" bIns="45718">
            <a:spAutoFit/>
          </a:bodyPr>
          <a:lstStyle/>
          <a:p>
            <a:r>
              <a:rPr lang="it-IT" sz="1400" dirty="0">
                <a:solidFill>
                  <a:prstClr val="black"/>
                </a:solidFill>
              </a:rPr>
              <a:t>F. Marra, G. Poggi, C. Sansone and L. </a:t>
            </a:r>
            <a:r>
              <a:rPr lang="it-IT" sz="1400" dirty="0" err="1">
                <a:solidFill>
                  <a:prstClr val="black"/>
                </a:solidFill>
              </a:rPr>
              <a:t>Verdoliva</a:t>
            </a:r>
            <a:r>
              <a:rPr lang="it-IT" sz="1400" dirty="0">
                <a:solidFill>
                  <a:prstClr val="black"/>
                </a:solidFill>
              </a:rPr>
              <a:t>, "</a:t>
            </a:r>
            <a:r>
              <a:rPr lang="it-IT" sz="1400" i="1" dirty="0" err="1">
                <a:solidFill>
                  <a:prstClr val="black"/>
                </a:solidFill>
              </a:rPr>
              <a:t>Correlation</a:t>
            </a:r>
            <a:r>
              <a:rPr lang="it-IT" sz="1400" i="1" dirty="0">
                <a:solidFill>
                  <a:prstClr val="black"/>
                </a:solidFill>
              </a:rPr>
              <a:t> </a:t>
            </a:r>
            <a:r>
              <a:rPr lang="it-IT" sz="1400" i="1" dirty="0" err="1">
                <a:solidFill>
                  <a:prstClr val="black"/>
                </a:solidFill>
              </a:rPr>
              <a:t>clustering</a:t>
            </a:r>
            <a:r>
              <a:rPr lang="it-IT" sz="1400" i="1" dirty="0">
                <a:solidFill>
                  <a:prstClr val="black"/>
                </a:solidFill>
              </a:rPr>
              <a:t> for PRNU-</a:t>
            </a:r>
            <a:r>
              <a:rPr lang="it-IT" sz="1400" i="1" dirty="0" err="1">
                <a:solidFill>
                  <a:prstClr val="black"/>
                </a:solidFill>
              </a:rPr>
              <a:t>based</a:t>
            </a:r>
            <a:r>
              <a:rPr lang="it-IT" sz="1400" i="1" dirty="0">
                <a:solidFill>
                  <a:prstClr val="black"/>
                </a:solidFill>
              </a:rPr>
              <a:t> </a:t>
            </a:r>
            <a:r>
              <a:rPr lang="it-IT" sz="1400" i="1" dirty="0" err="1">
                <a:solidFill>
                  <a:prstClr val="black"/>
                </a:solidFill>
              </a:rPr>
              <a:t>blind</a:t>
            </a:r>
            <a:r>
              <a:rPr lang="it-IT" sz="1400" i="1" dirty="0">
                <a:solidFill>
                  <a:prstClr val="black"/>
                </a:solidFill>
              </a:rPr>
              <a:t> image source </a:t>
            </a:r>
            <a:r>
              <a:rPr lang="it-IT" sz="1400" i="1" dirty="0" err="1">
                <a:solidFill>
                  <a:prstClr val="black"/>
                </a:solidFill>
              </a:rPr>
              <a:t>identification</a:t>
            </a:r>
            <a:r>
              <a:rPr lang="it-IT" sz="1400" dirty="0">
                <a:solidFill>
                  <a:prstClr val="black"/>
                </a:solidFill>
              </a:rPr>
              <a:t>," 2016 IEEE International Workshop on Information </a:t>
            </a:r>
            <a:r>
              <a:rPr lang="it-IT" sz="1400" dirty="0" err="1">
                <a:solidFill>
                  <a:prstClr val="black"/>
                </a:solidFill>
              </a:rPr>
              <a:t>Forensics</a:t>
            </a:r>
            <a:r>
              <a:rPr lang="it-IT" sz="1400" dirty="0">
                <a:solidFill>
                  <a:prstClr val="black"/>
                </a:solidFill>
              </a:rPr>
              <a:t> and Security (WIFS), Abu Dhabi, 2016</a:t>
            </a:r>
          </a:p>
        </p:txBody>
      </p:sp>
      <p:sp>
        <p:nvSpPr>
          <p:cNvPr id="71" name="Rectangle 9"/>
          <p:cNvSpPr/>
          <p:nvPr/>
        </p:nvSpPr>
        <p:spPr>
          <a:xfrm>
            <a:off x="-5043" y="-12166"/>
            <a:ext cx="3252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ignika" pitchFamily="50" charset="0"/>
              </a:rPr>
              <a:t>Camera Identification </a:t>
            </a:r>
          </a:p>
        </p:txBody>
      </p:sp>
    </p:spTree>
    <p:extLst>
      <p:ext uri="{BB962C8B-B14F-4D97-AF65-F5344CB8AC3E}">
        <p14:creationId xmlns:p14="http://schemas.microsoft.com/office/powerpoint/2010/main" val="156818172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g_04.pd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98" y="1928802"/>
            <a:ext cx="6264696" cy="4739545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5584704" y="4071942"/>
            <a:ext cx="2987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SzPct val="100000"/>
              <a:buFont typeface="Lucida Grande"/>
              <a:buChar char="+"/>
            </a:pPr>
            <a:r>
              <a:rPr lang="it-IT" dirty="0" err="1">
                <a:solidFill>
                  <a:srgbClr val="FF0000"/>
                </a:solidFill>
              </a:rPr>
              <a:t>Tendency</a:t>
            </a:r>
            <a:r>
              <a:rPr lang="it-IT" dirty="0">
                <a:solidFill>
                  <a:srgbClr val="FF0000"/>
                </a:solidFill>
              </a:rPr>
              <a:t> to </a:t>
            </a:r>
            <a:r>
              <a:rPr lang="it-IT" dirty="0" err="1">
                <a:solidFill>
                  <a:srgbClr val="FF0000"/>
                </a:solidFill>
              </a:rPr>
              <a:t>belong</a:t>
            </a:r>
            <a:r>
              <a:rPr lang="it-IT" dirty="0">
                <a:solidFill>
                  <a:srgbClr val="FF0000"/>
                </a:solidFill>
              </a:rPr>
              <a:t> to the </a:t>
            </a:r>
            <a:r>
              <a:rPr lang="it-IT" dirty="0" err="1">
                <a:solidFill>
                  <a:srgbClr val="FF0000"/>
                </a:solidFill>
              </a:rPr>
              <a:t>same</a:t>
            </a:r>
            <a:r>
              <a:rPr lang="it-IT" dirty="0">
                <a:solidFill>
                  <a:srgbClr val="FF0000"/>
                </a:solidFill>
              </a:rPr>
              <a:t> cluster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5584704" y="4718273"/>
            <a:ext cx="2987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3366FF"/>
              </a:buClr>
              <a:buSzPct val="100000"/>
              <a:buFont typeface="Lucida Grande"/>
              <a:buChar char="-"/>
            </a:pPr>
            <a:r>
              <a:rPr lang="it-IT" dirty="0" err="1">
                <a:solidFill>
                  <a:srgbClr val="0070C0"/>
                </a:solidFill>
              </a:rPr>
              <a:t>Tendency</a:t>
            </a:r>
            <a:r>
              <a:rPr lang="it-IT" dirty="0">
                <a:solidFill>
                  <a:srgbClr val="0070C0"/>
                </a:solidFill>
              </a:rPr>
              <a:t> to </a:t>
            </a:r>
            <a:r>
              <a:rPr lang="it-IT" dirty="0" err="1">
                <a:solidFill>
                  <a:srgbClr val="0070C0"/>
                </a:solidFill>
              </a:rPr>
              <a:t>belong</a:t>
            </a:r>
            <a:r>
              <a:rPr lang="it-IT" dirty="0">
                <a:solidFill>
                  <a:srgbClr val="0070C0"/>
                </a:solidFill>
              </a:rPr>
              <a:t> to </a:t>
            </a:r>
            <a:r>
              <a:rPr lang="it-IT" dirty="0" err="1">
                <a:solidFill>
                  <a:srgbClr val="0070C0"/>
                </a:solidFill>
              </a:rPr>
              <a:t>different</a:t>
            </a:r>
            <a:r>
              <a:rPr lang="it-IT" dirty="0">
                <a:solidFill>
                  <a:srgbClr val="0070C0"/>
                </a:solidFill>
              </a:rPr>
              <a:t> clusters</a:t>
            </a:r>
          </a:p>
        </p:txBody>
      </p:sp>
      <p:sp>
        <p:nvSpPr>
          <p:cNvPr id="20" name="CasellaDiTesto 5"/>
          <p:cNvSpPr txBox="1"/>
          <p:nvPr/>
        </p:nvSpPr>
        <p:spPr>
          <a:xfrm>
            <a:off x="0" y="476672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Correlation</a:t>
            </a:r>
            <a:r>
              <a:rPr lang="it-IT" sz="4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Clustering (1)</a:t>
            </a:r>
            <a:endParaRPr lang="it-IT" sz="4000" baseline="30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0" y="6312746"/>
            <a:ext cx="69127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/>
              <a:t>[Bansal2004] N. </a:t>
            </a:r>
            <a:r>
              <a:rPr lang="de-DE" sz="1100" dirty="0" err="1"/>
              <a:t>Bansal</a:t>
            </a:r>
            <a:r>
              <a:rPr lang="de-DE" sz="1100" dirty="0"/>
              <a:t>, A. Blum, S. </a:t>
            </a:r>
            <a:r>
              <a:rPr lang="de-DE" sz="1100" dirty="0" err="1"/>
              <a:t>Chawla</a:t>
            </a:r>
            <a:r>
              <a:rPr lang="de-DE" sz="1100" dirty="0"/>
              <a:t>, "</a:t>
            </a:r>
            <a:r>
              <a:rPr lang="de-DE" sz="1100" dirty="0" err="1"/>
              <a:t>Correlation</a:t>
            </a:r>
            <a:r>
              <a:rPr lang="de-DE" sz="1100" dirty="0"/>
              <a:t> Clustering". </a:t>
            </a:r>
            <a:r>
              <a:rPr lang="de-DE" sz="1100" i="1" dirty="0" err="1"/>
              <a:t>Machine</a:t>
            </a:r>
            <a:r>
              <a:rPr lang="de-DE" sz="1100" i="1" dirty="0"/>
              <a:t> Learning, (2004)</a:t>
            </a:r>
            <a:endParaRPr lang="it-IT" sz="1100" dirty="0"/>
          </a:p>
        </p:txBody>
      </p:sp>
      <p:sp>
        <p:nvSpPr>
          <p:cNvPr id="10" name="Content Placeholder 5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630907"/>
          </a:xfrm>
        </p:spPr>
        <p:txBody>
          <a:bodyPr/>
          <a:lstStyle/>
          <a:p>
            <a:r>
              <a:rPr lang="en-US" sz="2800" noProof="0" dirty="0"/>
              <a:t>Recast the problem as a graph </a:t>
            </a:r>
            <a:r>
              <a:rPr lang="en-US" sz="2800" b="1" i="1" noProof="0" dirty="0"/>
              <a:t>G=(V,E,S)</a:t>
            </a:r>
            <a:r>
              <a:rPr lang="en-US" sz="2800" noProof="0" dirty="0"/>
              <a:t> partitioning</a:t>
            </a:r>
          </a:p>
        </p:txBody>
      </p:sp>
      <p:sp>
        <p:nvSpPr>
          <p:cNvPr id="9" name="Text Box 123"/>
          <p:cNvSpPr txBox="1">
            <a:spLocks noChangeArrowheads="1"/>
          </p:cNvSpPr>
          <p:nvPr/>
        </p:nvSpPr>
        <p:spPr bwMode="auto">
          <a:xfrm>
            <a:off x="3643306" y="2071678"/>
            <a:ext cx="5357818" cy="1034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74625" lvl="1">
              <a:lnSpc>
                <a:spcPct val="100000"/>
              </a:lnSpc>
              <a:spcBef>
                <a:spcPct val="20000"/>
              </a:spcBef>
              <a:buClr>
                <a:schemeClr val="folHlink"/>
              </a:buClr>
              <a:buSzPct val="80000"/>
            </a:pPr>
            <a:r>
              <a:rPr lang="en-US" b="1" dirty="0"/>
              <a:t>V </a:t>
            </a:r>
            <a:r>
              <a:rPr lang="en-US" dirty="0"/>
              <a:t>(vertices): images in the dataset</a:t>
            </a:r>
          </a:p>
          <a:p>
            <a:pPr marL="174625" lvl="1">
              <a:lnSpc>
                <a:spcPct val="100000"/>
              </a:lnSpc>
              <a:spcBef>
                <a:spcPct val="20000"/>
              </a:spcBef>
              <a:buClr>
                <a:schemeClr val="folHlink"/>
              </a:buClr>
              <a:buSzPct val="80000"/>
            </a:pPr>
            <a:r>
              <a:rPr lang="en-US" b="1" dirty="0"/>
              <a:t>E </a:t>
            </a:r>
            <a:r>
              <a:rPr lang="en-US" dirty="0"/>
              <a:t>(edges): image-image relationship  (fully connected)</a:t>
            </a:r>
          </a:p>
          <a:p>
            <a:pPr marL="182562" lvl="1">
              <a:lnSpc>
                <a:spcPct val="100000"/>
              </a:lnSpc>
              <a:spcBef>
                <a:spcPct val="20000"/>
              </a:spcBef>
              <a:buClr>
                <a:schemeClr val="folHlink"/>
              </a:buClr>
              <a:buSzPct val="80000"/>
              <a:tabLst>
                <a:tab pos="714375" algn="l"/>
              </a:tabLst>
            </a:pPr>
            <a:r>
              <a:rPr lang="en-US" b="1" dirty="0"/>
              <a:t>S </a:t>
            </a:r>
            <a:r>
              <a:rPr lang="en-US" dirty="0"/>
              <a:t>(weights): </a:t>
            </a:r>
            <a:r>
              <a:rPr lang="it-IT" dirty="0" err="1"/>
              <a:t>correlations</a:t>
            </a:r>
            <a:r>
              <a:rPr lang="it-IT" dirty="0"/>
              <a:t> </a:t>
            </a:r>
            <a:r>
              <a:rPr lang="it-IT" dirty="0" err="1"/>
              <a:t>among</a:t>
            </a:r>
            <a:r>
              <a:rPr lang="it-IT" dirty="0"/>
              <a:t> </a:t>
            </a:r>
            <a:r>
              <a:rPr lang="it-IT" dirty="0" err="1"/>
              <a:t>noise</a:t>
            </a:r>
            <a:r>
              <a:rPr lang="it-IT" dirty="0"/>
              <a:t> </a:t>
            </a:r>
            <a:r>
              <a:rPr lang="it-IT" dirty="0" err="1"/>
              <a:t>residuals</a:t>
            </a:r>
            <a:endParaRPr lang="en-US" dirty="0"/>
          </a:p>
        </p:txBody>
      </p:sp>
      <p:sp>
        <p:nvSpPr>
          <p:cNvPr id="12" name="Rectangle 9"/>
          <p:cNvSpPr/>
          <p:nvPr/>
        </p:nvSpPr>
        <p:spPr>
          <a:xfrm>
            <a:off x="-5043" y="-12166"/>
            <a:ext cx="3252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ignika" pitchFamily="50" charset="0"/>
              </a:rPr>
              <a:t>Camera Identification </a:t>
            </a:r>
          </a:p>
        </p:txBody>
      </p:sp>
    </p:spTree>
    <p:extLst>
      <p:ext uri="{BB962C8B-B14F-4D97-AF65-F5344CB8AC3E}">
        <p14:creationId xmlns:p14="http://schemas.microsoft.com/office/powerpoint/2010/main" val="714328342"/>
      </p:ext>
    </p:extLst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g_04.pd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98" y="1928802"/>
            <a:ext cx="6264696" cy="4739545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5584704" y="4071942"/>
            <a:ext cx="2987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SzPct val="100000"/>
              <a:buFont typeface="Lucida Grande"/>
              <a:buChar char="+"/>
            </a:pPr>
            <a:r>
              <a:rPr lang="it-IT" dirty="0" err="1">
                <a:solidFill>
                  <a:srgbClr val="FF0000"/>
                </a:solidFill>
              </a:rPr>
              <a:t>Tendency</a:t>
            </a:r>
            <a:r>
              <a:rPr lang="it-IT" dirty="0">
                <a:solidFill>
                  <a:srgbClr val="FF0000"/>
                </a:solidFill>
              </a:rPr>
              <a:t> to </a:t>
            </a:r>
            <a:r>
              <a:rPr lang="it-IT" dirty="0" err="1">
                <a:solidFill>
                  <a:srgbClr val="FF0000"/>
                </a:solidFill>
              </a:rPr>
              <a:t>belong</a:t>
            </a:r>
            <a:r>
              <a:rPr lang="it-IT" dirty="0">
                <a:solidFill>
                  <a:srgbClr val="FF0000"/>
                </a:solidFill>
              </a:rPr>
              <a:t> to the </a:t>
            </a:r>
            <a:r>
              <a:rPr lang="it-IT" dirty="0" err="1">
                <a:solidFill>
                  <a:srgbClr val="FF0000"/>
                </a:solidFill>
              </a:rPr>
              <a:t>same</a:t>
            </a:r>
            <a:r>
              <a:rPr lang="it-IT" dirty="0">
                <a:solidFill>
                  <a:srgbClr val="FF0000"/>
                </a:solidFill>
              </a:rPr>
              <a:t> cluster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5584704" y="4718273"/>
            <a:ext cx="2987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3366FF"/>
              </a:buClr>
              <a:buSzPct val="100000"/>
              <a:buFont typeface="Lucida Grande"/>
              <a:buChar char="-"/>
            </a:pPr>
            <a:r>
              <a:rPr lang="it-IT" dirty="0" err="1">
                <a:solidFill>
                  <a:srgbClr val="0070C0"/>
                </a:solidFill>
              </a:rPr>
              <a:t>Tendency</a:t>
            </a:r>
            <a:r>
              <a:rPr lang="it-IT" dirty="0">
                <a:solidFill>
                  <a:srgbClr val="0070C0"/>
                </a:solidFill>
              </a:rPr>
              <a:t> to </a:t>
            </a:r>
            <a:r>
              <a:rPr lang="it-IT" dirty="0" err="1">
                <a:solidFill>
                  <a:srgbClr val="0070C0"/>
                </a:solidFill>
              </a:rPr>
              <a:t>belong</a:t>
            </a:r>
            <a:r>
              <a:rPr lang="it-IT" dirty="0">
                <a:solidFill>
                  <a:srgbClr val="0070C0"/>
                </a:solidFill>
              </a:rPr>
              <a:t> to </a:t>
            </a:r>
            <a:r>
              <a:rPr lang="it-IT" dirty="0" err="1">
                <a:solidFill>
                  <a:srgbClr val="0070C0"/>
                </a:solidFill>
              </a:rPr>
              <a:t>different</a:t>
            </a:r>
            <a:r>
              <a:rPr lang="it-IT" dirty="0">
                <a:solidFill>
                  <a:srgbClr val="0070C0"/>
                </a:solidFill>
              </a:rPr>
              <a:t> clusters</a:t>
            </a:r>
          </a:p>
        </p:txBody>
      </p:sp>
      <p:sp>
        <p:nvSpPr>
          <p:cNvPr id="20" name="CasellaDiTesto 5"/>
          <p:cNvSpPr txBox="1"/>
          <p:nvPr/>
        </p:nvSpPr>
        <p:spPr>
          <a:xfrm>
            <a:off x="0" y="476672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Correlation</a:t>
            </a:r>
            <a:r>
              <a:rPr lang="it-IT" sz="4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4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Clustering</a:t>
            </a:r>
            <a:r>
              <a:rPr lang="it-IT" sz="4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(2)</a:t>
            </a:r>
            <a:endParaRPr lang="it-IT" sz="4000" baseline="30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Content Placeholder 5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630907"/>
          </a:xfrm>
        </p:spPr>
        <p:txBody>
          <a:bodyPr/>
          <a:lstStyle/>
          <a:p>
            <a:r>
              <a:rPr lang="en-US" sz="2800" noProof="0" dirty="0"/>
              <a:t>Recast the problem as a graph </a:t>
            </a:r>
            <a:r>
              <a:rPr lang="en-US" sz="2800" b="1" i="1" noProof="0" dirty="0"/>
              <a:t>G=(V,E,S)</a:t>
            </a:r>
            <a:r>
              <a:rPr lang="en-US" sz="2800" noProof="0" dirty="0"/>
              <a:t> partitioning</a:t>
            </a:r>
          </a:p>
        </p:txBody>
      </p:sp>
      <p:sp>
        <p:nvSpPr>
          <p:cNvPr id="12" name="Text Box 123"/>
          <p:cNvSpPr txBox="1">
            <a:spLocks noChangeArrowheads="1"/>
          </p:cNvSpPr>
          <p:nvPr/>
        </p:nvSpPr>
        <p:spPr bwMode="auto">
          <a:xfrm>
            <a:off x="3643306" y="2071678"/>
            <a:ext cx="5357818" cy="1034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74625" lvl="1">
              <a:lnSpc>
                <a:spcPct val="100000"/>
              </a:lnSpc>
              <a:spcBef>
                <a:spcPct val="20000"/>
              </a:spcBef>
              <a:buClr>
                <a:schemeClr val="folHlink"/>
              </a:buClr>
              <a:buSzPct val="80000"/>
            </a:pPr>
            <a:r>
              <a:rPr lang="en-US" b="1" dirty="0"/>
              <a:t>V </a:t>
            </a:r>
            <a:r>
              <a:rPr lang="en-US" dirty="0"/>
              <a:t>(vertices): images in the dataset</a:t>
            </a:r>
          </a:p>
          <a:p>
            <a:pPr marL="174625" lvl="1">
              <a:lnSpc>
                <a:spcPct val="100000"/>
              </a:lnSpc>
              <a:spcBef>
                <a:spcPct val="20000"/>
              </a:spcBef>
              <a:buClr>
                <a:schemeClr val="folHlink"/>
              </a:buClr>
              <a:buSzPct val="80000"/>
            </a:pPr>
            <a:r>
              <a:rPr lang="en-US" b="1" dirty="0"/>
              <a:t>E </a:t>
            </a:r>
            <a:r>
              <a:rPr lang="en-US" dirty="0"/>
              <a:t>(edges): image-image relationship  (fully connected)</a:t>
            </a:r>
          </a:p>
          <a:p>
            <a:pPr marL="182562" lvl="1">
              <a:lnSpc>
                <a:spcPct val="100000"/>
              </a:lnSpc>
              <a:spcBef>
                <a:spcPct val="20000"/>
              </a:spcBef>
              <a:buClr>
                <a:schemeClr val="folHlink"/>
              </a:buClr>
              <a:buSzPct val="80000"/>
              <a:tabLst>
                <a:tab pos="714375" algn="l"/>
              </a:tabLst>
            </a:pPr>
            <a:r>
              <a:rPr lang="en-US" b="1" dirty="0"/>
              <a:t>S </a:t>
            </a:r>
            <a:r>
              <a:rPr lang="en-US" dirty="0"/>
              <a:t>(weights): </a:t>
            </a:r>
            <a:r>
              <a:rPr lang="it-IT" dirty="0" err="1"/>
              <a:t>correlations</a:t>
            </a:r>
            <a:r>
              <a:rPr lang="it-IT" dirty="0"/>
              <a:t> </a:t>
            </a:r>
            <a:r>
              <a:rPr lang="it-IT" dirty="0" err="1"/>
              <a:t>among</a:t>
            </a:r>
            <a:r>
              <a:rPr lang="it-IT" dirty="0"/>
              <a:t> </a:t>
            </a:r>
            <a:r>
              <a:rPr lang="it-IT" dirty="0" err="1"/>
              <a:t>noise</a:t>
            </a:r>
            <a:r>
              <a:rPr lang="it-IT" dirty="0"/>
              <a:t> </a:t>
            </a:r>
            <a:r>
              <a:rPr lang="it-IT" dirty="0" err="1"/>
              <a:t>residuals</a:t>
            </a:r>
            <a:endParaRPr lang="en-US" dirty="0"/>
          </a:p>
        </p:txBody>
      </p:sp>
      <p:sp>
        <p:nvSpPr>
          <p:cNvPr id="9" name="Oval 176"/>
          <p:cNvSpPr/>
          <p:nvPr/>
        </p:nvSpPr>
        <p:spPr>
          <a:xfrm rot="2882614">
            <a:off x="452376" y="2032420"/>
            <a:ext cx="2728706" cy="3009239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 176"/>
          <p:cNvSpPr/>
          <p:nvPr/>
        </p:nvSpPr>
        <p:spPr>
          <a:xfrm rot="2882614">
            <a:off x="2842801" y="3121535"/>
            <a:ext cx="2467305" cy="3393865"/>
          </a:xfrm>
          <a:prstGeom prst="ellipse">
            <a:avLst/>
          </a:prstGeom>
          <a:noFill/>
          <a:ln>
            <a:solidFill>
              <a:schemeClr val="accent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/>
          <p:cNvSpPr txBox="1"/>
          <p:nvPr/>
        </p:nvSpPr>
        <p:spPr>
          <a:xfrm>
            <a:off x="0" y="6312746"/>
            <a:ext cx="69127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/>
              <a:t>[Bansal2004] N. </a:t>
            </a:r>
            <a:r>
              <a:rPr lang="de-DE" sz="1100" dirty="0" err="1"/>
              <a:t>Bansal</a:t>
            </a:r>
            <a:r>
              <a:rPr lang="de-DE" sz="1100" dirty="0"/>
              <a:t>, A. Blum, S. </a:t>
            </a:r>
            <a:r>
              <a:rPr lang="de-DE" sz="1100" dirty="0" err="1"/>
              <a:t>Chawla</a:t>
            </a:r>
            <a:r>
              <a:rPr lang="de-DE" sz="1100" dirty="0"/>
              <a:t>, "</a:t>
            </a:r>
            <a:r>
              <a:rPr lang="de-DE" sz="1100" dirty="0" err="1"/>
              <a:t>Correlation</a:t>
            </a:r>
            <a:r>
              <a:rPr lang="de-DE" sz="1100" dirty="0"/>
              <a:t> Clustering". </a:t>
            </a:r>
            <a:r>
              <a:rPr lang="de-DE" sz="1100" i="1" dirty="0" err="1"/>
              <a:t>Machine</a:t>
            </a:r>
            <a:r>
              <a:rPr lang="de-DE" sz="1100" i="1" dirty="0"/>
              <a:t> Learning, (2004)</a:t>
            </a:r>
            <a:endParaRPr lang="it-IT" sz="1100" dirty="0"/>
          </a:p>
        </p:txBody>
      </p:sp>
      <p:sp>
        <p:nvSpPr>
          <p:cNvPr id="16" name="Rectangle 9"/>
          <p:cNvSpPr/>
          <p:nvPr/>
        </p:nvSpPr>
        <p:spPr>
          <a:xfrm>
            <a:off x="-5043" y="-12166"/>
            <a:ext cx="3252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ignika" pitchFamily="50" charset="0"/>
              </a:rPr>
              <a:t>Camera Identification </a:t>
            </a:r>
          </a:p>
        </p:txBody>
      </p:sp>
    </p:spTree>
    <p:extLst>
      <p:ext uri="{BB962C8B-B14F-4D97-AF65-F5344CB8AC3E}">
        <p14:creationId xmlns:p14="http://schemas.microsoft.com/office/powerpoint/2010/main" val="3444125451"/>
      </p:ext>
    </p:extLst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t_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291" y="1430594"/>
            <a:ext cx="2082015" cy="198147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500562" y="2058407"/>
            <a:ext cx="27957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/>
              <a:t>How to cluster?</a:t>
            </a:r>
          </a:p>
        </p:txBody>
      </p:sp>
      <p:pic>
        <p:nvPicPr>
          <p:cNvPr id="7" name="Immagine 6" descr="t_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739344"/>
            <a:ext cx="2082015" cy="1981473"/>
          </a:xfrm>
          <a:prstGeom prst="rect">
            <a:avLst/>
          </a:prstGeom>
        </p:spPr>
      </p:pic>
      <p:pic>
        <p:nvPicPr>
          <p:cNvPr id="9" name="Immagine 8" descr="t_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793" y="3739343"/>
            <a:ext cx="2082015" cy="1981473"/>
          </a:xfrm>
          <a:prstGeom prst="rect">
            <a:avLst/>
          </a:prstGeom>
        </p:spPr>
      </p:pic>
      <p:pic>
        <p:nvPicPr>
          <p:cNvPr id="10" name="Immagine 9" descr="t_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754" y="3739343"/>
            <a:ext cx="2082015" cy="1981473"/>
          </a:xfrm>
          <a:prstGeom prst="rect">
            <a:avLst/>
          </a:prstGeom>
        </p:spPr>
      </p:pic>
      <p:sp>
        <p:nvSpPr>
          <p:cNvPr id="2" name="Ovale 1"/>
          <p:cNvSpPr/>
          <p:nvPr/>
        </p:nvSpPr>
        <p:spPr>
          <a:xfrm>
            <a:off x="563152" y="3504083"/>
            <a:ext cx="2520280" cy="2393197"/>
          </a:xfrm>
          <a:prstGeom prst="ellipse">
            <a:avLst/>
          </a:prstGeom>
          <a:noFill/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/>
          <p:cNvSpPr/>
          <p:nvPr/>
        </p:nvSpPr>
        <p:spPr>
          <a:xfrm>
            <a:off x="3384447" y="3504083"/>
            <a:ext cx="1002729" cy="952167"/>
          </a:xfrm>
          <a:prstGeom prst="ellipse">
            <a:avLst/>
          </a:prstGeom>
          <a:noFill/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/>
          <p:cNvSpPr/>
          <p:nvPr/>
        </p:nvSpPr>
        <p:spPr>
          <a:xfrm rot="20137352">
            <a:off x="3294626" y="4612449"/>
            <a:ext cx="2614668" cy="952167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/>
          <p:cNvSpPr/>
          <p:nvPr/>
        </p:nvSpPr>
        <p:spPr>
          <a:xfrm>
            <a:off x="7501230" y="4257095"/>
            <a:ext cx="1002729" cy="952167"/>
          </a:xfrm>
          <a:prstGeom prst="ellipse">
            <a:avLst/>
          </a:prstGeom>
          <a:noFill/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/>
          <p:cNvSpPr/>
          <p:nvPr/>
        </p:nvSpPr>
        <p:spPr>
          <a:xfrm rot="16200000">
            <a:off x="5360128" y="4198248"/>
            <a:ext cx="2340499" cy="952167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5"/>
          <p:cNvSpPr txBox="1"/>
          <p:nvPr/>
        </p:nvSpPr>
        <p:spPr>
          <a:xfrm>
            <a:off x="0" y="476672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Correlation</a:t>
            </a:r>
            <a:r>
              <a:rPr lang="it-IT" sz="4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4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Clustering</a:t>
            </a:r>
            <a:r>
              <a:rPr lang="it-IT" sz="4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(3)</a:t>
            </a:r>
            <a:endParaRPr lang="it-IT" sz="4000" baseline="30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Rectangle 9"/>
          <p:cNvSpPr/>
          <p:nvPr/>
        </p:nvSpPr>
        <p:spPr>
          <a:xfrm>
            <a:off x="-5043" y="-12166"/>
            <a:ext cx="3252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ignika" pitchFamily="50" charset="0"/>
              </a:rPr>
              <a:t>Camera Identification </a:t>
            </a:r>
          </a:p>
        </p:txBody>
      </p:sp>
    </p:spTree>
    <p:extLst>
      <p:ext uri="{BB962C8B-B14F-4D97-AF65-F5344CB8AC3E}">
        <p14:creationId xmlns:p14="http://schemas.microsoft.com/office/powerpoint/2010/main" val="3933266198"/>
      </p:ext>
    </p:extLst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Oggetto 35"/>
          <p:cNvGraphicFramePr>
            <a:graphicFrameLocks noChangeAspect="1"/>
          </p:cNvGraphicFramePr>
          <p:nvPr>
            <p:extLst/>
          </p:nvPr>
        </p:nvGraphicFramePr>
        <p:xfrm>
          <a:off x="2699792" y="4610341"/>
          <a:ext cx="2885089" cy="762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490" name="Equazione" r:id="rId4" imgW="1143000" imgH="342720" progId="Equation.3">
                  <p:embed/>
                </p:oleObj>
              </mc:Choice>
              <mc:Fallback>
                <p:oleObj name="Equazione" r:id="rId4" imgW="1143000" imgH="342720" progId="Equation.3">
                  <p:embed/>
                  <p:pic>
                    <p:nvPicPr>
                      <p:cNvPr id="36" name="Oggetto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9792" y="4610341"/>
                        <a:ext cx="2885089" cy="762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ggetto 32"/>
          <p:cNvGraphicFramePr>
            <a:graphicFrameLocks noChangeAspect="1"/>
          </p:cNvGraphicFramePr>
          <p:nvPr>
            <p:extLst/>
          </p:nvPr>
        </p:nvGraphicFramePr>
        <p:xfrm>
          <a:off x="2733675" y="3158642"/>
          <a:ext cx="1939925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491" name="Equazione" r:id="rId6" imgW="888840" imgH="342720" progId="Equation.3">
                  <p:embed/>
                </p:oleObj>
              </mc:Choice>
              <mc:Fallback>
                <p:oleObj name="Equazione" r:id="rId6" imgW="888840" imgH="342720" progId="Equation.3">
                  <p:embed/>
                  <p:pic>
                    <p:nvPicPr>
                      <p:cNvPr id="33" name="Oggetto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3675" y="3158642"/>
                        <a:ext cx="1939925" cy="660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ggetto 45"/>
          <p:cNvGraphicFramePr>
            <a:graphicFrameLocks noChangeAspect="1"/>
          </p:cNvGraphicFramePr>
          <p:nvPr>
            <p:extLst/>
          </p:nvPr>
        </p:nvGraphicFramePr>
        <p:xfrm>
          <a:off x="2699792" y="3973829"/>
          <a:ext cx="1411691" cy="43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492" name="Equazione" r:id="rId8" imgW="647640" imgH="228600" progId="Equation.3">
                  <p:embed/>
                </p:oleObj>
              </mc:Choice>
              <mc:Fallback>
                <p:oleObj name="Equazione" r:id="rId8" imgW="647640" imgH="228600" progId="Equation.3">
                  <p:embed/>
                  <p:pic>
                    <p:nvPicPr>
                      <p:cNvPr id="46" name="Oggetto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9792" y="3973829"/>
                        <a:ext cx="1411691" cy="439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ggetto 46"/>
          <p:cNvGraphicFramePr>
            <a:graphicFrameLocks noChangeAspect="1"/>
          </p:cNvGraphicFramePr>
          <p:nvPr>
            <p:extLst/>
          </p:nvPr>
        </p:nvGraphicFramePr>
        <p:xfrm>
          <a:off x="4250468" y="3873018"/>
          <a:ext cx="2511425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493" name="Equazione" r:id="rId10" imgW="927000" imgH="241200" progId="Equation.3">
                  <p:embed/>
                </p:oleObj>
              </mc:Choice>
              <mc:Fallback>
                <p:oleObj name="Equazione" r:id="rId10" imgW="927000" imgH="241200" progId="Equation.3">
                  <p:embed/>
                  <p:pic>
                    <p:nvPicPr>
                      <p:cNvPr id="47" name="Oggetto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50468" y="3873018"/>
                        <a:ext cx="2511425" cy="577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ggetto 47"/>
          <p:cNvGraphicFramePr>
            <a:graphicFrameLocks noChangeAspect="1"/>
          </p:cNvGraphicFramePr>
          <p:nvPr>
            <p:extLst/>
          </p:nvPr>
        </p:nvGraphicFramePr>
        <p:xfrm>
          <a:off x="7107988" y="3944456"/>
          <a:ext cx="93345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494" name="Equazione" r:id="rId12" imgW="431640" imgH="203040" progId="Equation.3">
                  <p:embed/>
                </p:oleObj>
              </mc:Choice>
              <mc:Fallback>
                <p:oleObj name="Equazione" r:id="rId12" imgW="431640" imgH="203040" progId="Equation.3">
                  <p:embed/>
                  <p:pic>
                    <p:nvPicPr>
                      <p:cNvPr id="48" name="Oggetto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07988" y="3944456"/>
                        <a:ext cx="933450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sellaDiTesto 3"/>
          <p:cNvSpPr txBox="1"/>
          <p:nvPr/>
        </p:nvSpPr>
        <p:spPr>
          <a:xfrm>
            <a:off x="286005" y="5559623"/>
            <a:ext cx="8643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We used the Large scale optimization in [Bagon2011] </a:t>
            </a:r>
            <a:endParaRPr lang="it-IT" sz="2400"/>
          </a:p>
        </p:txBody>
      </p:sp>
      <p:sp>
        <p:nvSpPr>
          <p:cNvPr id="11" name="CasellaDiTesto 10"/>
          <p:cNvSpPr txBox="1"/>
          <p:nvPr/>
        </p:nvSpPr>
        <p:spPr>
          <a:xfrm>
            <a:off x="428596" y="1383159"/>
            <a:ext cx="8215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problem can be cast as a constrained energy minimization</a:t>
            </a:r>
          </a:p>
        </p:txBody>
      </p:sp>
      <p:sp>
        <p:nvSpPr>
          <p:cNvPr id="21" name="CasellaDiTesto 5"/>
          <p:cNvSpPr txBox="1"/>
          <p:nvPr/>
        </p:nvSpPr>
        <p:spPr>
          <a:xfrm>
            <a:off x="0" y="476672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Correlation</a:t>
            </a:r>
            <a:r>
              <a:rPr lang="it-IT" sz="4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4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Clustering</a:t>
            </a:r>
            <a:r>
              <a:rPr lang="it-IT" sz="4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4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formulation</a:t>
            </a:r>
            <a:endParaRPr lang="it-IT" sz="4000" baseline="30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3089" y="6316759"/>
            <a:ext cx="800104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[Bagon2011] S. </a:t>
            </a:r>
            <a:r>
              <a:rPr lang="en-US" sz="1100" dirty="0" err="1"/>
              <a:t>Bagon</a:t>
            </a:r>
            <a:r>
              <a:rPr lang="en-US" sz="1100" dirty="0"/>
              <a:t>, M. </a:t>
            </a:r>
            <a:r>
              <a:rPr lang="en-US" sz="1100" dirty="0" err="1"/>
              <a:t>Galun</a:t>
            </a:r>
            <a:r>
              <a:rPr lang="en-US" sz="1100" dirty="0"/>
              <a:t>, “Large scale correlation clustering optimization”, https://arxiv.org/abs/1112.2903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0" y="3927076"/>
            <a:ext cx="2267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   constraints</a:t>
            </a:r>
            <a:endParaRPr lang="it-IT" sz="2400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10936" y="3201029"/>
            <a:ext cx="2454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   Energy function:</a:t>
            </a:r>
            <a:endParaRPr lang="it-IT" sz="2400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0" y="4641677"/>
            <a:ext cx="2267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/>
              <a:t>   Objective:</a:t>
            </a:r>
            <a:endParaRPr lang="it-IT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3"/>
              <p:cNvSpPr txBox="1"/>
              <p:nvPr/>
            </p:nvSpPr>
            <p:spPr>
              <a:xfrm>
                <a:off x="161308" y="2363488"/>
                <a:ext cx="228165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400" dirty="0"/>
                  <a:t>Variables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2400" dirty="0"/>
                  <a:t>  </a:t>
                </a:r>
                <a:endParaRPr lang="it-IT" sz="2400" dirty="0"/>
              </a:p>
            </p:txBody>
          </p:sp>
        </mc:Choice>
        <mc:Fallback xmlns="">
          <p:sp>
            <p:nvSpPr>
              <p:cNvPr id="24" name="CasellaDiTesto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308" y="2363488"/>
                <a:ext cx="2281659" cy="461665"/>
              </a:xfrm>
              <a:prstGeom prst="rect">
                <a:avLst/>
              </a:prstGeom>
              <a:blipFill rotWithShape="0">
                <a:blip r:embed="rId14"/>
                <a:stretch>
                  <a:fillRect t="-10667" b="-30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uppo 1"/>
          <p:cNvGrpSpPr/>
          <p:nvPr/>
        </p:nvGrpSpPr>
        <p:grpSpPr>
          <a:xfrm>
            <a:off x="2579878" y="2080722"/>
            <a:ext cx="2911293" cy="974545"/>
            <a:chOff x="9046708" y="2978002"/>
            <a:chExt cx="2911293" cy="974545"/>
          </a:xfrm>
        </p:grpSpPr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25" name="Oggetto 24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9046708" y="3015700"/>
                <a:ext cx="987604" cy="936847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91495" name="Equazione" r:id="rId15" imgW="482400" imgH="457200" progId="Equation.3">
                        <p:embed/>
                      </p:oleObj>
                    </mc:Choice>
                    <mc:Fallback>
                      <p:oleObj name="Equazione" r:id="rId15" imgW="482400" imgH="457200" progId="Equation.3">
                        <p:embed/>
                        <p:pic>
                          <p:nvPicPr>
                            <p:cNvPr id="25" name="Oggetto 2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6">
                              <a:extLst>
                                <a:ext uri="{28A0092B-C50C-407E-A947-70E740481C1C}">
                                  <a14:useLocalDpi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9046708" y="3015700"/>
                              <a:ext cx="987604" cy="936847"/>
                            </a:xfrm>
                            <a:prstGeom prst="rect">
                              <a:avLst/>
                            </a:prstGeom>
                            <a:noFill/>
                            <a:ex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25" name="Oggetto 24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9046708" y="3015700"/>
                <a:ext cx="987604" cy="936847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89471" name="Equazione" r:id="rId17" imgW="482400" imgH="457200" progId="Equation.3">
                        <p:embed/>
                      </p:oleObj>
                    </mc:Choice>
                    <mc:Fallback>
                      <p:oleObj name="Equazione" r:id="rId17" imgW="482400" imgH="45720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9046708" y="3015700"/>
                              <a:ext cx="987604" cy="936847"/>
                            </a:xfrm>
                            <a:prstGeom prst="rect">
                              <a:avLst/>
                            </a:prstGeom>
                            <a:noFill/>
                            <a:ex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CasellaDiTesto 25"/>
                <p:cNvSpPr txBox="1"/>
                <p:nvPr/>
              </p:nvSpPr>
              <p:spPr>
                <a:xfrm>
                  <a:off x="10030718" y="2978002"/>
                  <a:ext cx="1264833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2000" dirty="0"/>
                    <a:t>Edge </a:t>
                  </a:r>
                  <a14:m>
                    <m:oMath xmlns:m="http://schemas.openxmlformats.org/officeDocument/2006/math"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𝑒</m:t>
                      </m:r>
                    </m:oMath>
                  </a14:m>
                  <a:r>
                    <a:rPr lang="it-IT" sz="2000" dirty="0"/>
                    <a:t> cut</a:t>
                  </a:r>
                </a:p>
              </p:txBody>
            </p:sp>
          </mc:Choice>
          <mc:Fallback xmlns="">
            <p:sp>
              <p:nvSpPr>
                <p:cNvPr id="26" name="CasellaDiTesto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0718" y="2978002"/>
                  <a:ext cx="1264833" cy="400110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 l="-5314" t="-7576" r="-4348" b="-2575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CasellaDiTesto 26"/>
                <p:cNvSpPr txBox="1"/>
                <p:nvPr/>
              </p:nvSpPr>
              <p:spPr>
                <a:xfrm>
                  <a:off x="10097812" y="3489478"/>
                  <a:ext cx="1860189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2000" dirty="0"/>
                    <a:t>Edge </a:t>
                  </a:r>
                  <a14:m>
                    <m:oMath xmlns:m="http://schemas.openxmlformats.org/officeDocument/2006/math">
                      <m:r>
                        <a:rPr lang="it-IT" sz="2000" i="1">
                          <a:latin typeface="Cambria Math" panose="02040503050406030204" pitchFamily="18" charset="0"/>
                        </a:rPr>
                        <m:t>𝑒</m:t>
                      </m:r>
                    </m:oMath>
                  </a14:m>
                  <a:r>
                    <a:rPr lang="it-IT" sz="2000" dirty="0"/>
                    <a:t> </a:t>
                  </a:r>
                  <a:r>
                    <a:rPr lang="it-IT" sz="2000" dirty="0" err="1"/>
                    <a:t>Retained</a:t>
                  </a:r>
                  <a:endParaRPr lang="it-IT" sz="2000" dirty="0"/>
                </a:p>
              </p:txBody>
            </p:sp>
          </mc:Choice>
          <mc:Fallback xmlns="">
            <p:sp>
              <p:nvSpPr>
                <p:cNvPr id="27" name="CasellaDiTesto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97812" y="3489478"/>
                  <a:ext cx="1860189" cy="400110"/>
                </a:xfrm>
                <a:prstGeom prst="rect">
                  <a:avLst/>
                </a:prstGeom>
                <a:blipFill rotWithShape="0">
                  <a:blip r:embed="rId20"/>
                  <a:stretch>
                    <a:fillRect l="-3607" t="-7576" r="-2623" b="-2575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tangolo 4"/>
              <p:cNvSpPr/>
              <p:nvPr/>
            </p:nvSpPr>
            <p:spPr>
              <a:xfrm>
                <a:off x="5472278" y="2294173"/>
                <a:ext cx="1935017" cy="4193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1" i="0" dirty="0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it-IT" sz="20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it-IT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it-IT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0,1</m:t>
                              </m:r>
                            </m:e>
                          </m:d>
                        </m:e>
                        <m:sup>
                          <m:d>
                            <m:dPr>
                              <m:begChr m:val="|"/>
                              <m:endChr m:val="|"/>
                              <m:ctrlPr>
                                <a:rPr lang="it-IT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Rettango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2278" y="2294173"/>
                <a:ext cx="1935017" cy="419346"/>
              </a:xfrm>
              <a:prstGeom prst="rect">
                <a:avLst/>
              </a:prstGeom>
              <a:blipFill rotWithShape="0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ttangolo 5"/>
          <p:cNvSpPr/>
          <p:nvPr/>
        </p:nvSpPr>
        <p:spPr>
          <a:xfrm>
            <a:off x="6934392" y="2132856"/>
            <a:ext cx="18140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000" dirty="0"/>
              <a:t>generic </a:t>
            </a:r>
          </a:p>
          <a:p>
            <a:pPr lvl="1"/>
            <a:r>
              <a:rPr lang="en-US" sz="2000" dirty="0"/>
              <a:t>solution</a:t>
            </a:r>
          </a:p>
        </p:txBody>
      </p:sp>
      <p:sp>
        <p:nvSpPr>
          <p:cNvPr id="22" name="Rectangle 9"/>
          <p:cNvSpPr/>
          <p:nvPr/>
        </p:nvSpPr>
        <p:spPr>
          <a:xfrm>
            <a:off x="-5043" y="-12166"/>
            <a:ext cx="3252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ignika" pitchFamily="50" charset="0"/>
              </a:rPr>
              <a:t>Camera Identification </a:t>
            </a:r>
          </a:p>
        </p:txBody>
      </p:sp>
    </p:spTree>
    <p:extLst>
      <p:ext uri="{BB962C8B-B14F-4D97-AF65-F5344CB8AC3E}">
        <p14:creationId xmlns:p14="http://schemas.microsoft.com/office/powerpoint/2010/main" val="739882483"/>
      </p:ext>
    </p:extLst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6" name="Content Placeholder 30"/>
              <p:cNvSpPr txBox="1">
                <a:spLocks/>
              </p:cNvSpPr>
              <p:nvPr/>
            </p:nvSpPr>
            <p:spPr>
              <a:xfrm>
                <a:off x="423692" y="4786322"/>
                <a:ext cx="2885537" cy="928718"/>
              </a:xfrm>
              <a:prstGeom prst="rect">
                <a:avLst/>
              </a:prstGeom>
            </p:spPr>
            <p:txBody>
              <a:bodyPr/>
              <a:lstStyle/>
              <a:p>
                <a:pPr>
                  <a:spcBef>
                    <a:spcPct val="20000"/>
                  </a:spcBef>
                </a:pPr>
                <a:r>
                  <a:rPr lang="it-IT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it-IT" dirty="0"/>
                  <a:t> i and j are </a:t>
                </a:r>
                <a:r>
                  <a:rPr lang="it-IT" dirty="0" err="1"/>
                  <a:t>likely</a:t>
                </a:r>
                <a:r>
                  <a:rPr lang="it-IT" dirty="0"/>
                  <a:t> to </a:t>
                </a:r>
                <a:r>
                  <a:rPr lang="it-IT" dirty="0" err="1"/>
                  <a:t>belong</a:t>
                </a:r>
                <a:r>
                  <a:rPr lang="it-IT" dirty="0"/>
                  <a:t> to  the </a:t>
                </a:r>
                <a:r>
                  <a:rPr lang="it-IT" dirty="0" err="1"/>
                  <a:t>same</a:t>
                </a:r>
                <a:r>
                  <a:rPr lang="it-IT" dirty="0"/>
                  <a:t> camera/cluster</a:t>
                </a:r>
              </a:p>
              <a:p>
                <a:pPr>
                  <a:spcBef>
                    <a:spcPct val="20000"/>
                  </a:spcBef>
                </a:pPr>
                <a:r>
                  <a:rPr lang="it-IT" b="1" dirty="0" err="1">
                    <a:solidFill>
                      <a:srgbClr val="FF0000"/>
                    </a:solidFill>
                  </a:rPr>
                  <a:t>Large</a:t>
                </a:r>
                <a:r>
                  <a:rPr lang="it-IT" b="1" dirty="0">
                    <a:solidFill>
                      <a:srgbClr val="FF0000"/>
                    </a:solidFill>
                  </a:rPr>
                  <a:t> </a:t>
                </a:r>
                <a:r>
                  <a:rPr lang="it-IT" b="1" dirty="0" err="1">
                    <a:solidFill>
                      <a:srgbClr val="FF0000"/>
                    </a:solidFill>
                  </a:rPr>
                  <a:t>alpha</a:t>
                </a:r>
                <a:r>
                  <a:rPr lang="it-IT" b="1" dirty="0">
                    <a:solidFill>
                      <a:srgbClr val="FF0000"/>
                    </a:solidFill>
                  </a:rPr>
                  <a:t> -&gt; high </a:t>
                </a:r>
                <a:r>
                  <a:rPr lang="it-IT" b="1" dirty="0" err="1">
                    <a:solidFill>
                      <a:srgbClr val="FF0000"/>
                    </a:solidFill>
                  </a:rPr>
                  <a:t>purity</a:t>
                </a:r>
                <a:endParaRPr lang="it-IT" b="1" dirty="0">
                  <a:solidFill>
                    <a:srgbClr val="FF0000"/>
                  </a:solidFill>
                </a:endParaRPr>
              </a:p>
              <a:p>
                <a:pPr marL="800100" lvl="1" indent="-342900">
                  <a:spcBef>
                    <a:spcPct val="20000"/>
                  </a:spcBef>
                  <a:buFont typeface="Arial" pitchFamily="34" charset="0"/>
                  <a:buChar char="•"/>
                </a:pPr>
                <a:endParaRPr kumimoji="0" lang="it-IT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  <a:p>
                <a:pPr marL="342900" marR="0" lvl="0" indent="-342900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Char char="•"/>
                  <a:tabLst/>
                  <a:defRPr/>
                </a:pPr>
                <a:endParaRPr kumimoji="0" lang="it-IT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6" name="Content Placeholder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692" y="4786322"/>
                <a:ext cx="2885537" cy="928718"/>
              </a:xfrm>
              <a:prstGeom prst="rect">
                <a:avLst/>
              </a:prstGeom>
              <a:blipFill rotWithShape="0">
                <a:blip r:embed="rId4"/>
                <a:stretch>
                  <a:fillRect l="-1903" t="-2614" b="-464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Immagin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387063"/>
            <a:ext cx="2871894" cy="2154519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240" y="4387063"/>
            <a:ext cx="2890736" cy="2168654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462010"/>
            <a:ext cx="9144000" cy="773516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kumimoji="0" lang="it-IT" sz="44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CC of </a:t>
            </a:r>
            <a:r>
              <a:rPr kumimoji="0" lang="it-IT" sz="440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noise</a:t>
            </a:r>
            <a:r>
              <a:rPr kumimoji="0" lang="it-IT" sz="44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 </a:t>
            </a:r>
            <a:r>
              <a:rPr kumimoji="0" lang="it-IT" sz="440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residuals</a:t>
            </a:r>
            <a:endParaRPr lang="it-IT" sz="4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Rettangolo arrotondato 16"/>
          <p:cNvSpPr/>
          <p:nvPr/>
        </p:nvSpPr>
        <p:spPr>
          <a:xfrm>
            <a:off x="107504" y="1388986"/>
            <a:ext cx="8858468" cy="1679974"/>
          </a:xfrm>
          <a:prstGeom prst="roundRect">
            <a:avLst>
              <a:gd name="adj" fmla="val 9715"/>
            </a:avLst>
          </a:prstGeom>
          <a:noFill/>
          <a:ln w="317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asellaDiTesto 18"/>
          <p:cNvSpPr txBox="1"/>
          <p:nvPr/>
        </p:nvSpPr>
        <p:spPr>
          <a:xfrm>
            <a:off x="107504" y="2560828"/>
            <a:ext cx="1124410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it-IT" sz="1200" b="1" i="1">
                <a:solidFill>
                  <a:schemeClr val="bg1">
                    <a:lumMod val="75000"/>
                  </a:schemeClr>
                </a:solidFill>
              </a:rPr>
              <a:t>Image </a:t>
            </a:r>
            <a:r>
              <a:rPr lang="it-IT" sz="1200" b="1" i="1" err="1">
                <a:solidFill>
                  <a:schemeClr val="bg1">
                    <a:lumMod val="75000"/>
                  </a:schemeClr>
                </a:solidFill>
              </a:rPr>
              <a:t>Dataset</a:t>
            </a:r>
            <a:endParaRPr lang="it-IT" sz="1400" b="1" i="1">
              <a:solidFill>
                <a:schemeClr val="bg1">
                  <a:lumMod val="75000"/>
                </a:schemeClr>
              </a:solidFill>
              <a:latin typeface="Lucida Calligraphy" panose="03010101010101010101" pitchFamily="66" charset="0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4157481" y="1760973"/>
            <a:ext cx="1450126" cy="702494"/>
            <a:chOff x="4476235" y="2643471"/>
            <a:chExt cx="1450126" cy="823764"/>
          </a:xfrm>
          <a:effectLst/>
        </p:grpSpPr>
        <p:sp>
          <p:nvSpPr>
            <p:cNvPr id="93" name="Rettangolo 92"/>
            <p:cNvSpPr/>
            <p:nvPr/>
          </p:nvSpPr>
          <p:spPr>
            <a:xfrm rot="5400000">
              <a:off x="4787206" y="2332500"/>
              <a:ext cx="823764" cy="144570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103" name="CasellaDiTesto 102"/>
            <p:cNvSpPr txBox="1"/>
            <p:nvPr/>
          </p:nvSpPr>
          <p:spPr>
            <a:xfrm>
              <a:off x="4483654" y="2662469"/>
              <a:ext cx="1442707" cy="7579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err="1"/>
                <a:t>Correlation</a:t>
              </a:r>
              <a:r>
                <a:rPr lang="it-IT" b="1"/>
                <a:t> </a:t>
              </a:r>
            </a:p>
            <a:p>
              <a:pPr algn="ctr"/>
              <a:r>
                <a:rPr lang="it-IT" b="1"/>
                <a:t>Clustering</a:t>
              </a:r>
            </a:p>
          </p:txBody>
        </p:sp>
      </p:grpSp>
      <p:grpSp>
        <p:nvGrpSpPr>
          <p:cNvPr id="142" name="Gruppo 141"/>
          <p:cNvGrpSpPr/>
          <p:nvPr/>
        </p:nvGrpSpPr>
        <p:grpSpPr>
          <a:xfrm>
            <a:off x="212253" y="1618748"/>
            <a:ext cx="899299" cy="951767"/>
            <a:chOff x="2520770" y="24799829"/>
            <a:chExt cx="2692637" cy="2849735"/>
          </a:xfrm>
          <a:effectLst/>
        </p:grpSpPr>
        <p:grpSp>
          <p:nvGrpSpPr>
            <p:cNvPr id="143" name="Gruppo 142"/>
            <p:cNvGrpSpPr/>
            <p:nvPr/>
          </p:nvGrpSpPr>
          <p:grpSpPr>
            <a:xfrm>
              <a:off x="2660005" y="25159616"/>
              <a:ext cx="2253101" cy="2199923"/>
              <a:chOff x="2660005" y="25159616"/>
              <a:chExt cx="2253101" cy="2199923"/>
            </a:xfrm>
          </p:grpSpPr>
          <p:pic>
            <p:nvPicPr>
              <p:cNvPr id="145" name="Immagine 144"/>
              <p:cNvPicPr>
                <a:picLocks noChangeAspect="1"/>
              </p:cNvPicPr>
              <p:nvPr/>
            </p:nvPicPr>
            <p:blipFill>
              <a:blip r:embed="rId7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384648" y="26744055"/>
                <a:ext cx="443985" cy="30450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6" name="Immagine 145"/>
              <p:cNvPicPr>
                <a:picLocks noChangeAspect="1"/>
              </p:cNvPicPr>
              <p:nvPr/>
            </p:nvPicPr>
            <p:blipFill>
              <a:blip r:embed="rId8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494127" y="26112137"/>
                <a:ext cx="405013" cy="30450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7" name="Immagine 146"/>
              <p:cNvPicPr>
                <a:picLocks noChangeAspect="1"/>
              </p:cNvPicPr>
              <p:nvPr/>
            </p:nvPicPr>
            <p:blipFill>
              <a:blip r:embed="rId9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953158" y="25159616"/>
                <a:ext cx="493855" cy="37129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8" name="Immagine 147"/>
              <p:cNvPicPr>
                <a:picLocks noChangeAspect="1"/>
              </p:cNvPicPr>
              <p:nvPr/>
            </p:nvPicPr>
            <p:blipFill>
              <a:blip r:embed="rId10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504542" y="26154510"/>
                <a:ext cx="408564" cy="30717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9" name="Immagine 148"/>
              <p:cNvPicPr>
                <a:picLocks noChangeAspect="1"/>
              </p:cNvPicPr>
              <p:nvPr/>
            </p:nvPicPr>
            <p:blipFill>
              <a:blip r:embed="rId11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016163" y="25908903"/>
                <a:ext cx="415097" cy="31132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0" name="Picture 3" descr="C:\Users\Francesco\Google Drive\Presentazione Vismac\Images\11-golden-gate-bridge.jpg"/>
              <p:cNvPicPr>
                <a:picLocks noChangeAspect="1" noChangeArrowheads="1"/>
              </p:cNvPicPr>
              <p:nvPr/>
            </p:nvPicPr>
            <p:blipFill>
              <a:blip r:embed="rId12" cstate="print">
                <a:lum bright="70000" contrast="-70000"/>
              </a:blip>
              <a:srcRect/>
              <a:stretch>
                <a:fillRect/>
              </a:stretch>
            </p:blipFill>
            <p:spPr bwMode="auto">
              <a:xfrm flipH="1">
                <a:off x="3097600" y="25311366"/>
                <a:ext cx="493023" cy="327189"/>
              </a:xfrm>
              <a:prstGeom prst="rect">
                <a:avLst/>
              </a:prstGeom>
              <a:noFill/>
            </p:spPr>
          </p:pic>
          <p:pic>
            <p:nvPicPr>
              <p:cNvPr id="151" name="Immagine 150"/>
              <p:cNvPicPr>
                <a:picLocks noChangeAspect="1"/>
              </p:cNvPicPr>
              <p:nvPr/>
            </p:nvPicPr>
            <p:blipFill>
              <a:blip r:embed="rId13" cstate="print">
                <a:lum bright="70000" contrast="-70000"/>
              </a:blip>
              <a:stretch>
                <a:fillRect/>
              </a:stretch>
            </p:blipFill>
            <p:spPr>
              <a:xfrm flipH="1">
                <a:off x="3635565" y="25523034"/>
                <a:ext cx="442320" cy="330093"/>
              </a:xfrm>
              <a:prstGeom prst="rect">
                <a:avLst/>
              </a:prstGeom>
            </p:spPr>
          </p:pic>
          <p:pic>
            <p:nvPicPr>
              <p:cNvPr id="152" name="Immagine 151"/>
              <p:cNvPicPr>
                <a:picLocks noChangeAspect="1"/>
              </p:cNvPicPr>
              <p:nvPr/>
            </p:nvPicPr>
            <p:blipFill>
              <a:blip r:embed="rId7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4256" y="25727613"/>
                <a:ext cx="443973" cy="30450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3" name="Immagine 152"/>
              <p:cNvPicPr>
                <a:picLocks noChangeAspect="1"/>
              </p:cNvPicPr>
              <p:nvPr/>
            </p:nvPicPr>
            <p:blipFill>
              <a:blip r:embed="rId8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67181" y="25551024"/>
                <a:ext cx="405013" cy="30450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4" name="Immagine 153"/>
              <p:cNvPicPr>
                <a:picLocks noChangeAspect="1"/>
              </p:cNvPicPr>
              <p:nvPr/>
            </p:nvPicPr>
            <p:blipFill>
              <a:blip r:embed="rId9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0005" y="26074623"/>
                <a:ext cx="493849" cy="37129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5" name="Immagine 154"/>
              <p:cNvPicPr>
                <a:picLocks noChangeAspect="1"/>
              </p:cNvPicPr>
              <p:nvPr/>
            </p:nvPicPr>
            <p:blipFill>
              <a:blip r:embed="rId10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54418" y="26767841"/>
                <a:ext cx="408564" cy="30717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6" name="Immagine 155"/>
              <p:cNvPicPr>
                <a:picLocks noChangeAspect="1"/>
              </p:cNvPicPr>
              <p:nvPr/>
            </p:nvPicPr>
            <p:blipFill>
              <a:blip r:embed="rId11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54601" y="26462782"/>
                <a:ext cx="415085" cy="31132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7" name="Picture 3" descr="C:\Users\Francesco\Google Drive\Presentazione Vismac\Images\11-golden-gate-bridge.jpg"/>
              <p:cNvPicPr>
                <a:picLocks noChangeAspect="1" noChangeArrowheads="1"/>
              </p:cNvPicPr>
              <p:nvPr/>
            </p:nvPicPr>
            <p:blipFill>
              <a:blip r:embed="rId12" cstate="print">
                <a:lum bright="70000" contrast="-70000"/>
              </a:blip>
              <a:srcRect/>
              <a:stretch>
                <a:fillRect/>
              </a:stretch>
            </p:blipFill>
            <p:spPr bwMode="auto">
              <a:xfrm>
                <a:off x="3906563" y="27032350"/>
                <a:ext cx="493017" cy="327189"/>
              </a:xfrm>
              <a:prstGeom prst="rect">
                <a:avLst/>
              </a:prstGeom>
              <a:noFill/>
            </p:spPr>
          </p:pic>
          <p:pic>
            <p:nvPicPr>
              <p:cNvPr id="158" name="Immagine 157"/>
              <p:cNvPicPr>
                <a:picLocks noChangeAspect="1"/>
              </p:cNvPicPr>
              <p:nvPr/>
            </p:nvPicPr>
            <p:blipFill>
              <a:blip r:embed="rId13" cstate="print">
                <a:lum bright="70000" contrast="-70000"/>
              </a:blip>
              <a:stretch>
                <a:fillRect/>
              </a:stretch>
            </p:blipFill>
            <p:spPr>
              <a:xfrm>
                <a:off x="3855731" y="26433840"/>
                <a:ext cx="442320" cy="330093"/>
              </a:xfrm>
              <a:prstGeom prst="rect">
                <a:avLst/>
              </a:prstGeom>
            </p:spPr>
          </p:pic>
        </p:grpSp>
        <p:sp>
          <p:nvSpPr>
            <p:cNvPr id="144" name="Ovale 143"/>
            <p:cNvSpPr/>
            <p:nvPr/>
          </p:nvSpPr>
          <p:spPr>
            <a:xfrm rot="5715253">
              <a:off x="2442221" y="24878378"/>
              <a:ext cx="2849735" cy="2692637"/>
            </a:xfrm>
            <a:prstGeom prst="ellipse">
              <a:avLst/>
            </a:prstGeom>
            <a:noFill/>
            <a:ln w="28575">
              <a:solidFill>
                <a:schemeClr val="bg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64" name="Right Arrow 83"/>
          <p:cNvSpPr/>
          <p:nvPr/>
        </p:nvSpPr>
        <p:spPr>
          <a:xfrm>
            <a:off x="1121598" y="2028121"/>
            <a:ext cx="280346" cy="166283"/>
          </a:xfrm>
          <a:prstGeom prst="rightArrow">
            <a:avLst/>
          </a:prstGeom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8" name="Freeform 6"/>
          <p:cNvSpPr>
            <a:spLocks noEditPoints="1"/>
          </p:cNvSpPr>
          <p:nvPr/>
        </p:nvSpPr>
        <p:spPr bwMode="auto">
          <a:xfrm>
            <a:off x="7910278" y="1675880"/>
            <a:ext cx="86686" cy="86686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6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6">
                <a:moveTo>
                  <a:pt x="266" y="133"/>
                </a:moveTo>
                <a:lnTo>
                  <a:pt x="266" y="133"/>
                </a:lnTo>
                <a:cubicBezTo>
                  <a:pt x="266" y="60"/>
                  <a:pt x="206" y="0"/>
                  <a:pt x="133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7"/>
                  <a:pt x="59" y="266"/>
                  <a:pt x="133" y="266"/>
                </a:cubicBezTo>
                <a:cubicBezTo>
                  <a:pt x="206" y="266"/>
                  <a:pt x="266" y="207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0">
            <a:solidFill>
              <a:srgbClr val="FF0000">
                <a:alpha val="31000"/>
              </a:srgb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9" name="Freeform 8"/>
          <p:cNvSpPr>
            <a:spLocks noEditPoints="1"/>
          </p:cNvSpPr>
          <p:nvPr/>
        </p:nvSpPr>
        <p:spPr bwMode="auto">
          <a:xfrm>
            <a:off x="8034846" y="1675880"/>
            <a:ext cx="85957" cy="86686"/>
          </a:xfrm>
          <a:custGeom>
            <a:avLst/>
            <a:gdLst/>
            <a:ahLst/>
            <a:cxnLst>
              <a:cxn ang="0">
                <a:pos x="265" y="133"/>
              </a:cxn>
              <a:cxn ang="0">
                <a:pos x="265" y="133"/>
              </a:cxn>
              <a:cxn ang="0">
                <a:pos x="132" y="0"/>
              </a:cxn>
              <a:cxn ang="0">
                <a:pos x="0" y="133"/>
              </a:cxn>
              <a:cxn ang="0">
                <a:pos x="132" y="265"/>
              </a:cxn>
              <a:cxn ang="0">
                <a:pos x="265" y="133"/>
              </a:cxn>
              <a:cxn ang="0">
                <a:pos x="265" y="133"/>
              </a:cxn>
              <a:cxn ang="0">
                <a:pos x="132" y="133"/>
              </a:cxn>
              <a:cxn ang="0">
                <a:pos x="132" y="133"/>
              </a:cxn>
            </a:cxnLst>
            <a:rect l="0" t="0" r="r" b="b"/>
            <a:pathLst>
              <a:path w="265" h="265">
                <a:moveTo>
                  <a:pt x="265" y="133"/>
                </a:moveTo>
                <a:lnTo>
                  <a:pt x="265" y="133"/>
                </a:lnTo>
                <a:cubicBezTo>
                  <a:pt x="265" y="59"/>
                  <a:pt x="206" y="0"/>
                  <a:pt x="132" y="0"/>
                </a:cubicBezTo>
                <a:cubicBezTo>
                  <a:pt x="59" y="0"/>
                  <a:pt x="0" y="59"/>
                  <a:pt x="0" y="133"/>
                </a:cubicBezTo>
                <a:cubicBezTo>
                  <a:pt x="0" y="206"/>
                  <a:pt x="59" y="265"/>
                  <a:pt x="132" y="265"/>
                </a:cubicBezTo>
                <a:cubicBezTo>
                  <a:pt x="206" y="265"/>
                  <a:pt x="265" y="206"/>
                  <a:pt x="265" y="133"/>
                </a:cubicBezTo>
                <a:lnTo>
                  <a:pt x="265" y="133"/>
                </a:lnTo>
                <a:close/>
                <a:moveTo>
                  <a:pt x="132" y="133"/>
                </a:moveTo>
                <a:lnTo>
                  <a:pt x="132" y="133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0">
            <a:solidFill>
              <a:srgbClr val="FF0000">
                <a:alpha val="31000"/>
              </a:srgb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00" name="Freeform 14"/>
          <p:cNvSpPr>
            <a:spLocks noEditPoints="1"/>
          </p:cNvSpPr>
          <p:nvPr/>
        </p:nvSpPr>
        <p:spPr bwMode="auto">
          <a:xfrm>
            <a:off x="7969285" y="1807002"/>
            <a:ext cx="86686" cy="86686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6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6">
                <a:moveTo>
                  <a:pt x="266" y="133"/>
                </a:moveTo>
                <a:lnTo>
                  <a:pt x="266" y="133"/>
                </a:lnTo>
                <a:cubicBezTo>
                  <a:pt x="266" y="60"/>
                  <a:pt x="206" y="0"/>
                  <a:pt x="133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6"/>
                  <a:pt x="59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0">
            <a:solidFill>
              <a:srgbClr val="FF0000">
                <a:alpha val="31000"/>
              </a:srgb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01" name="Freeform 16"/>
          <p:cNvSpPr>
            <a:spLocks noEditPoints="1"/>
          </p:cNvSpPr>
          <p:nvPr/>
        </p:nvSpPr>
        <p:spPr bwMode="auto">
          <a:xfrm>
            <a:off x="7936502" y="2102023"/>
            <a:ext cx="85957" cy="86686"/>
          </a:xfrm>
          <a:custGeom>
            <a:avLst/>
            <a:gdLst/>
            <a:ahLst/>
            <a:cxnLst>
              <a:cxn ang="0">
                <a:pos x="265" y="133"/>
              </a:cxn>
              <a:cxn ang="0">
                <a:pos x="265" y="133"/>
              </a:cxn>
              <a:cxn ang="0">
                <a:pos x="132" y="0"/>
              </a:cxn>
              <a:cxn ang="0">
                <a:pos x="0" y="133"/>
              </a:cxn>
              <a:cxn ang="0">
                <a:pos x="132" y="266"/>
              </a:cxn>
              <a:cxn ang="0">
                <a:pos x="265" y="133"/>
              </a:cxn>
              <a:cxn ang="0">
                <a:pos x="265" y="133"/>
              </a:cxn>
              <a:cxn ang="0">
                <a:pos x="132" y="133"/>
              </a:cxn>
              <a:cxn ang="0">
                <a:pos x="132" y="133"/>
              </a:cxn>
            </a:cxnLst>
            <a:rect l="0" t="0" r="r" b="b"/>
            <a:pathLst>
              <a:path w="265" h="266">
                <a:moveTo>
                  <a:pt x="265" y="133"/>
                </a:moveTo>
                <a:lnTo>
                  <a:pt x="265" y="133"/>
                </a:lnTo>
                <a:cubicBezTo>
                  <a:pt x="265" y="60"/>
                  <a:pt x="206" y="0"/>
                  <a:pt x="132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7"/>
                  <a:pt x="59" y="266"/>
                  <a:pt x="132" y="266"/>
                </a:cubicBezTo>
                <a:cubicBezTo>
                  <a:pt x="206" y="266"/>
                  <a:pt x="265" y="207"/>
                  <a:pt x="265" y="133"/>
                </a:cubicBezTo>
                <a:lnTo>
                  <a:pt x="265" y="133"/>
                </a:lnTo>
                <a:close/>
                <a:moveTo>
                  <a:pt x="132" y="133"/>
                </a:moveTo>
                <a:lnTo>
                  <a:pt x="132" y="133"/>
                </a:lnTo>
                <a:close/>
              </a:path>
            </a:pathLst>
          </a:custGeom>
          <a:solidFill>
            <a:srgbClr val="FF33CC"/>
          </a:solidFill>
          <a:ln w="0">
            <a:solidFill>
              <a:srgbClr val="FF0000">
                <a:alpha val="31000"/>
              </a:srgb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02" name="Freeform 6"/>
          <p:cNvSpPr>
            <a:spLocks noEditPoints="1"/>
          </p:cNvSpPr>
          <p:nvPr/>
        </p:nvSpPr>
        <p:spPr bwMode="auto">
          <a:xfrm>
            <a:off x="7969285" y="2233149"/>
            <a:ext cx="86686" cy="86686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6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6">
                <a:moveTo>
                  <a:pt x="266" y="133"/>
                </a:moveTo>
                <a:lnTo>
                  <a:pt x="266" y="133"/>
                </a:lnTo>
                <a:cubicBezTo>
                  <a:pt x="266" y="60"/>
                  <a:pt x="206" y="0"/>
                  <a:pt x="133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7"/>
                  <a:pt x="59" y="266"/>
                  <a:pt x="133" y="266"/>
                </a:cubicBezTo>
                <a:cubicBezTo>
                  <a:pt x="206" y="266"/>
                  <a:pt x="266" y="207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rgbClr val="FF33CC"/>
          </a:solidFill>
          <a:ln w="0">
            <a:solidFill>
              <a:srgbClr val="FF0000">
                <a:alpha val="31000"/>
              </a:srgb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03" name="Freeform 14"/>
          <p:cNvSpPr>
            <a:spLocks noEditPoints="1"/>
          </p:cNvSpPr>
          <p:nvPr/>
        </p:nvSpPr>
        <p:spPr bwMode="auto">
          <a:xfrm>
            <a:off x="8067626" y="2298710"/>
            <a:ext cx="86686" cy="86686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6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6">
                <a:moveTo>
                  <a:pt x="266" y="133"/>
                </a:moveTo>
                <a:lnTo>
                  <a:pt x="266" y="133"/>
                </a:lnTo>
                <a:cubicBezTo>
                  <a:pt x="266" y="60"/>
                  <a:pt x="206" y="0"/>
                  <a:pt x="133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6"/>
                  <a:pt x="59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rgbClr val="FF33CC"/>
          </a:solidFill>
          <a:ln w="0">
            <a:solidFill>
              <a:srgbClr val="FF0000">
                <a:alpha val="31000"/>
              </a:srgb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04" name="Freeform 6"/>
          <p:cNvSpPr>
            <a:spLocks noEditPoints="1"/>
          </p:cNvSpPr>
          <p:nvPr/>
        </p:nvSpPr>
        <p:spPr bwMode="auto">
          <a:xfrm>
            <a:off x="8067626" y="2179244"/>
            <a:ext cx="86686" cy="86686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6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6">
                <a:moveTo>
                  <a:pt x="266" y="133"/>
                </a:moveTo>
                <a:lnTo>
                  <a:pt x="266" y="133"/>
                </a:lnTo>
                <a:cubicBezTo>
                  <a:pt x="266" y="60"/>
                  <a:pt x="206" y="0"/>
                  <a:pt x="133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7"/>
                  <a:pt x="59" y="266"/>
                  <a:pt x="133" y="266"/>
                </a:cubicBezTo>
                <a:cubicBezTo>
                  <a:pt x="206" y="266"/>
                  <a:pt x="266" y="207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rgbClr val="FF33CC"/>
          </a:solidFill>
          <a:ln w="0">
            <a:solidFill>
              <a:srgbClr val="FF0000">
                <a:alpha val="31000"/>
              </a:srgb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05" name="Freeform 12"/>
          <p:cNvSpPr>
            <a:spLocks noEditPoints="1"/>
          </p:cNvSpPr>
          <p:nvPr/>
        </p:nvSpPr>
        <p:spPr bwMode="auto">
          <a:xfrm>
            <a:off x="8316614" y="2224298"/>
            <a:ext cx="86686" cy="86686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6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6">
                <a:moveTo>
                  <a:pt x="266" y="133"/>
                </a:moveTo>
                <a:lnTo>
                  <a:pt x="266" y="133"/>
                </a:lnTo>
                <a:cubicBezTo>
                  <a:pt x="266" y="60"/>
                  <a:pt x="206" y="0"/>
                  <a:pt x="133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6"/>
                  <a:pt x="59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rgbClr val="FFEDB3"/>
          </a:solidFill>
          <a:ln w="0">
            <a:solidFill>
              <a:srgbClr val="FF0000">
                <a:alpha val="31000"/>
              </a:srgb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06" name="Freeform 12"/>
          <p:cNvSpPr>
            <a:spLocks noEditPoints="1"/>
          </p:cNvSpPr>
          <p:nvPr/>
        </p:nvSpPr>
        <p:spPr bwMode="auto">
          <a:xfrm>
            <a:off x="8447736" y="2289859"/>
            <a:ext cx="86686" cy="86686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6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6">
                <a:moveTo>
                  <a:pt x="266" y="133"/>
                </a:moveTo>
                <a:lnTo>
                  <a:pt x="266" y="133"/>
                </a:lnTo>
                <a:cubicBezTo>
                  <a:pt x="266" y="60"/>
                  <a:pt x="206" y="0"/>
                  <a:pt x="133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6"/>
                  <a:pt x="59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rgbClr val="FFEDB3"/>
          </a:solidFill>
          <a:ln w="0">
            <a:solidFill>
              <a:srgbClr val="FF0000">
                <a:alpha val="31000"/>
              </a:srgb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07" name="Freeform 12"/>
          <p:cNvSpPr>
            <a:spLocks noEditPoints="1"/>
          </p:cNvSpPr>
          <p:nvPr/>
        </p:nvSpPr>
        <p:spPr bwMode="auto">
          <a:xfrm>
            <a:off x="8480517" y="2158737"/>
            <a:ext cx="86686" cy="86686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6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6">
                <a:moveTo>
                  <a:pt x="266" y="133"/>
                </a:moveTo>
                <a:lnTo>
                  <a:pt x="266" y="133"/>
                </a:lnTo>
                <a:cubicBezTo>
                  <a:pt x="266" y="60"/>
                  <a:pt x="206" y="0"/>
                  <a:pt x="133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6"/>
                  <a:pt x="59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rgbClr val="FFEDB3"/>
          </a:solidFill>
          <a:ln w="0">
            <a:solidFill>
              <a:srgbClr val="FF0000">
                <a:alpha val="31000"/>
              </a:srgb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08" name="Freeform 12"/>
          <p:cNvSpPr>
            <a:spLocks noEditPoints="1"/>
          </p:cNvSpPr>
          <p:nvPr/>
        </p:nvSpPr>
        <p:spPr bwMode="auto">
          <a:xfrm>
            <a:off x="8578859" y="2257078"/>
            <a:ext cx="86686" cy="86686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6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6">
                <a:moveTo>
                  <a:pt x="266" y="133"/>
                </a:moveTo>
                <a:lnTo>
                  <a:pt x="266" y="133"/>
                </a:lnTo>
                <a:cubicBezTo>
                  <a:pt x="266" y="60"/>
                  <a:pt x="206" y="0"/>
                  <a:pt x="133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6"/>
                  <a:pt x="59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rgbClr val="FFEDB3"/>
          </a:solidFill>
          <a:ln w="0">
            <a:solidFill>
              <a:srgbClr val="FF0000">
                <a:alpha val="31000"/>
              </a:srgb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09" name="Oval 163"/>
          <p:cNvSpPr/>
          <p:nvPr/>
        </p:nvSpPr>
        <p:spPr>
          <a:xfrm rot="762093">
            <a:off x="7661686" y="1637865"/>
            <a:ext cx="753953" cy="375878"/>
          </a:xfrm>
          <a:prstGeom prst="ellipse">
            <a:avLst/>
          </a:prstGeom>
          <a:noFill/>
          <a:ln>
            <a:solidFill>
              <a:srgbClr val="FF0000">
                <a:alpha val="34000"/>
              </a:srgb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10" name="Oval 164"/>
          <p:cNvSpPr/>
          <p:nvPr/>
        </p:nvSpPr>
        <p:spPr>
          <a:xfrm rot="20787132">
            <a:off x="7911642" y="2012058"/>
            <a:ext cx="311397" cy="566219"/>
          </a:xfrm>
          <a:prstGeom prst="ellipse">
            <a:avLst/>
          </a:prstGeom>
          <a:noFill/>
          <a:ln>
            <a:solidFill>
              <a:srgbClr val="FF0000">
                <a:alpha val="31000"/>
              </a:srgb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11" name="Oval 165"/>
          <p:cNvSpPr/>
          <p:nvPr/>
        </p:nvSpPr>
        <p:spPr>
          <a:xfrm rot="5140268">
            <a:off x="8303826" y="1899883"/>
            <a:ext cx="487048" cy="576218"/>
          </a:xfrm>
          <a:prstGeom prst="ellipse">
            <a:avLst/>
          </a:prstGeom>
          <a:noFill/>
          <a:ln>
            <a:solidFill>
              <a:srgbClr val="FF0000">
                <a:alpha val="31000"/>
              </a:srgb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12" name="Oval 166"/>
          <p:cNvSpPr/>
          <p:nvPr/>
        </p:nvSpPr>
        <p:spPr>
          <a:xfrm rot="5140268">
            <a:off x="8441843" y="1615275"/>
            <a:ext cx="262244" cy="343039"/>
          </a:xfrm>
          <a:prstGeom prst="ellipse">
            <a:avLst/>
          </a:prstGeom>
          <a:noFill/>
          <a:ln>
            <a:solidFill>
              <a:srgbClr val="FF0000">
                <a:alpha val="31000"/>
              </a:srgb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13" name="Freeform 14"/>
          <p:cNvSpPr>
            <a:spLocks noEditPoints="1"/>
          </p:cNvSpPr>
          <p:nvPr/>
        </p:nvSpPr>
        <p:spPr bwMode="auto">
          <a:xfrm>
            <a:off x="7707040" y="1738628"/>
            <a:ext cx="86686" cy="86686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6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6">
                <a:moveTo>
                  <a:pt x="266" y="133"/>
                </a:moveTo>
                <a:lnTo>
                  <a:pt x="266" y="133"/>
                </a:lnTo>
                <a:cubicBezTo>
                  <a:pt x="266" y="60"/>
                  <a:pt x="206" y="0"/>
                  <a:pt x="133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6"/>
                  <a:pt x="59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0">
            <a:solidFill>
              <a:srgbClr val="FF0000">
                <a:alpha val="31000"/>
              </a:srgb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14" name="Freeform 14"/>
          <p:cNvSpPr>
            <a:spLocks noEditPoints="1"/>
          </p:cNvSpPr>
          <p:nvPr/>
        </p:nvSpPr>
        <p:spPr bwMode="auto">
          <a:xfrm>
            <a:off x="8046501" y="2448144"/>
            <a:ext cx="86686" cy="86686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6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6">
                <a:moveTo>
                  <a:pt x="266" y="133"/>
                </a:moveTo>
                <a:lnTo>
                  <a:pt x="266" y="133"/>
                </a:lnTo>
                <a:cubicBezTo>
                  <a:pt x="266" y="60"/>
                  <a:pt x="206" y="0"/>
                  <a:pt x="133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6"/>
                  <a:pt x="59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rgbClr val="FF33CC"/>
          </a:solidFill>
          <a:ln w="0">
            <a:solidFill>
              <a:srgbClr val="FF0000">
                <a:alpha val="31000"/>
              </a:srgb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15" name="Freeform 14"/>
          <p:cNvSpPr>
            <a:spLocks noEditPoints="1"/>
          </p:cNvSpPr>
          <p:nvPr/>
        </p:nvSpPr>
        <p:spPr bwMode="auto">
          <a:xfrm>
            <a:off x="8243184" y="1792533"/>
            <a:ext cx="86686" cy="86686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6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6">
                <a:moveTo>
                  <a:pt x="266" y="133"/>
                </a:moveTo>
                <a:lnTo>
                  <a:pt x="266" y="133"/>
                </a:lnTo>
                <a:cubicBezTo>
                  <a:pt x="266" y="60"/>
                  <a:pt x="206" y="0"/>
                  <a:pt x="133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6"/>
                  <a:pt x="59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0">
            <a:solidFill>
              <a:srgbClr val="FF0000">
                <a:alpha val="31000"/>
              </a:srgb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16" name="Freeform 14"/>
          <p:cNvSpPr>
            <a:spLocks noEditPoints="1"/>
          </p:cNvSpPr>
          <p:nvPr/>
        </p:nvSpPr>
        <p:spPr bwMode="auto">
          <a:xfrm>
            <a:off x="8165968" y="1902530"/>
            <a:ext cx="86686" cy="86686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6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6">
                <a:moveTo>
                  <a:pt x="266" y="133"/>
                </a:moveTo>
                <a:lnTo>
                  <a:pt x="266" y="133"/>
                </a:lnTo>
                <a:cubicBezTo>
                  <a:pt x="266" y="60"/>
                  <a:pt x="206" y="0"/>
                  <a:pt x="133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6"/>
                  <a:pt x="59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0">
            <a:solidFill>
              <a:srgbClr val="FF0000">
                <a:alpha val="31000"/>
              </a:srgb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17" name="Freeform 12"/>
          <p:cNvSpPr>
            <a:spLocks noEditPoints="1"/>
          </p:cNvSpPr>
          <p:nvPr/>
        </p:nvSpPr>
        <p:spPr bwMode="auto">
          <a:xfrm>
            <a:off x="8648790" y="2045926"/>
            <a:ext cx="86686" cy="86686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6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6">
                <a:moveTo>
                  <a:pt x="266" y="133"/>
                </a:moveTo>
                <a:lnTo>
                  <a:pt x="266" y="133"/>
                </a:lnTo>
                <a:cubicBezTo>
                  <a:pt x="266" y="60"/>
                  <a:pt x="206" y="0"/>
                  <a:pt x="133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6"/>
                  <a:pt x="59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rgbClr val="FFEDB3"/>
          </a:solidFill>
          <a:ln w="0">
            <a:solidFill>
              <a:srgbClr val="FF0000">
                <a:alpha val="31000"/>
              </a:srgb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18" name="Freeform 12"/>
          <p:cNvSpPr>
            <a:spLocks noEditPoints="1"/>
          </p:cNvSpPr>
          <p:nvPr/>
        </p:nvSpPr>
        <p:spPr bwMode="auto">
          <a:xfrm>
            <a:off x="8524953" y="1992021"/>
            <a:ext cx="86686" cy="86686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6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6">
                <a:moveTo>
                  <a:pt x="266" y="133"/>
                </a:moveTo>
                <a:lnTo>
                  <a:pt x="266" y="133"/>
                </a:lnTo>
                <a:cubicBezTo>
                  <a:pt x="266" y="60"/>
                  <a:pt x="206" y="0"/>
                  <a:pt x="133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6"/>
                  <a:pt x="59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rgbClr val="FFEDB3"/>
          </a:solidFill>
          <a:ln w="0">
            <a:solidFill>
              <a:srgbClr val="FF0000">
                <a:alpha val="31000"/>
              </a:srgb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19" name="Freeform 10"/>
          <p:cNvSpPr>
            <a:spLocks noEditPoints="1"/>
          </p:cNvSpPr>
          <p:nvPr/>
        </p:nvSpPr>
        <p:spPr bwMode="auto">
          <a:xfrm>
            <a:off x="8492842" y="1673067"/>
            <a:ext cx="86686" cy="86686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5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5">
                <a:moveTo>
                  <a:pt x="266" y="133"/>
                </a:moveTo>
                <a:lnTo>
                  <a:pt x="266" y="133"/>
                </a:lnTo>
                <a:cubicBezTo>
                  <a:pt x="266" y="59"/>
                  <a:pt x="206" y="0"/>
                  <a:pt x="133" y="0"/>
                </a:cubicBezTo>
                <a:cubicBezTo>
                  <a:pt x="60" y="0"/>
                  <a:pt x="0" y="59"/>
                  <a:pt x="0" y="133"/>
                </a:cubicBezTo>
                <a:cubicBezTo>
                  <a:pt x="0" y="206"/>
                  <a:pt x="60" y="265"/>
                  <a:pt x="133" y="265"/>
                </a:cubicBezTo>
                <a:cubicBezTo>
                  <a:pt x="206" y="265"/>
                  <a:pt x="266" y="206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0">
            <a:solidFill>
              <a:srgbClr val="FF0000">
                <a:alpha val="31000"/>
              </a:srgb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20" name="Freeform 18"/>
          <p:cNvSpPr>
            <a:spLocks noEditPoints="1"/>
          </p:cNvSpPr>
          <p:nvPr/>
        </p:nvSpPr>
        <p:spPr bwMode="auto">
          <a:xfrm>
            <a:off x="8612300" y="1771407"/>
            <a:ext cx="86686" cy="86686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6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6">
                <a:moveTo>
                  <a:pt x="266" y="133"/>
                </a:moveTo>
                <a:lnTo>
                  <a:pt x="266" y="133"/>
                </a:lnTo>
                <a:cubicBezTo>
                  <a:pt x="266" y="60"/>
                  <a:pt x="206" y="0"/>
                  <a:pt x="133" y="0"/>
                </a:cubicBezTo>
                <a:cubicBezTo>
                  <a:pt x="60" y="0"/>
                  <a:pt x="0" y="60"/>
                  <a:pt x="0" y="133"/>
                </a:cubicBezTo>
                <a:cubicBezTo>
                  <a:pt x="0" y="207"/>
                  <a:pt x="60" y="266"/>
                  <a:pt x="133" y="266"/>
                </a:cubicBezTo>
                <a:cubicBezTo>
                  <a:pt x="206" y="266"/>
                  <a:pt x="266" y="207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0">
            <a:solidFill>
              <a:srgbClr val="FF0000">
                <a:alpha val="31000"/>
              </a:srgb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21" name="Freeform 16"/>
          <p:cNvSpPr>
            <a:spLocks noEditPoints="1"/>
          </p:cNvSpPr>
          <p:nvPr/>
        </p:nvSpPr>
        <p:spPr bwMode="auto">
          <a:xfrm>
            <a:off x="8513967" y="1804189"/>
            <a:ext cx="85957" cy="86686"/>
          </a:xfrm>
          <a:custGeom>
            <a:avLst/>
            <a:gdLst/>
            <a:ahLst/>
            <a:cxnLst>
              <a:cxn ang="0">
                <a:pos x="265" y="133"/>
              </a:cxn>
              <a:cxn ang="0">
                <a:pos x="265" y="133"/>
              </a:cxn>
              <a:cxn ang="0">
                <a:pos x="132" y="0"/>
              </a:cxn>
              <a:cxn ang="0">
                <a:pos x="0" y="133"/>
              </a:cxn>
              <a:cxn ang="0">
                <a:pos x="132" y="266"/>
              </a:cxn>
              <a:cxn ang="0">
                <a:pos x="265" y="133"/>
              </a:cxn>
              <a:cxn ang="0">
                <a:pos x="265" y="133"/>
              </a:cxn>
              <a:cxn ang="0">
                <a:pos x="132" y="133"/>
              </a:cxn>
              <a:cxn ang="0">
                <a:pos x="132" y="133"/>
              </a:cxn>
            </a:cxnLst>
            <a:rect l="0" t="0" r="r" b="b"/>
            <a:pathLst>
              <a:path w="265" h="266">
                <a:moveTo>
                  <a:pt x="265" y="133"/>
                </a:moveTo>
                <a:lnTo>
                  <a:pt x="265" y="133"/>
                </a:lnTo>
                <a:cubicBezTo>
                  <a:pt x="265" y="60"/>
                  <a:pt x="206" y="0"/>
                  <a:pt x="132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7"/>
                  <a:pt x="59" y="266"/>
                  <a:pt x="132" y="266"/>
                </a:cubicBezTo>
                <a:cubicBezTo>
                  <a:pt x="206" y="266"/>
                  <a:pt x="265" y="207"/>
                  <a:pt x="265" y="133"/>
                </a:cubicBezTo>
                <a:lnTo>
                  <a:pt x="265" y="133"/>
                </a:lnTo>
                <a:close/>
                <a:moveTo>
                  <a:pt x="132" y="133"/>
                </a:moveTo>
                <a:lnTo>
                  <a:pt x="132" y="133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0">
            <a:solidFill>
              <a:srgbClr val="FF0000">
                <a:alpha val="31000"/>
              </a:srgb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22" name="Freeform 12"/>
          <p:cNvSpPr>
            <a:spLocks noEditPoints="1"/>
          </p:cNvSpPr>
          <p:nvPr/>
        </p:nvSpPr>
        <p:spPr bwMode="auto">
          <a:xfrm>
            <a:off x="8676266" y="2468798"/>
            <a:ext cx="86686" cy="86686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6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6">
                <a:moveTo>
                  <a:pt x="266" y="133"/>
                </a:moveTo>
                <a:lnTo>
                  <a:pt x="266" y="133"/>
                </a:lnTo>
                <a:cubicBezTo>
                  <a:pt x="266" y="60"/>
                  <a:pt x="206" y="0"/>
                  <a:pt x="133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6"/>
                  <a:pt x="59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0">
            <a:solidFill>
              <a:srgbClr val="FF0000">
                <a:alpha val="31000"/>
              </a:srgb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23" name="Oval 76"/>
          <p:cNvSpPr/>
          <p:nvPr/>
        </p:nvSpPr>
        <p:spPr>
          <a:xfrm>
            <a:off x="8621724" y="2413010"/>
            <a:ext cx="196683" cy="196683"/>
          </a:xfrm>
          <a:prstGeom prst="ellipse">
            <a:avLst/>
          </a:prstGeom>
          <a:noFill/>
          <a:ln>
            <a:solidFill>
              <a:srgbClr val="FF0000">
                <a:alpha val="31000"/>
              </a:srgb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8" name="CasellaDiTesto 227"/>
          <p:cNvSpPr txBox="1"/>
          <p:nvPr/>
        </p:nvSpPr>
        <p:spPr>
          <a:xfrm>
            <a:off x="7793726" y="2558740"/>
            <a:ext cx="1172246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it-IT" sz="1200" b="1" i="1" err="1">
                <a:solidFill>
                  <a:schemeClr val="bg1">
                    <a:lumMod val="75000"/>
                  </a:schemeClr>
                </a:solidFill>
              </a:rPr>
              <a:t>Final</a:t>
            </a:r>
            <a:r>
              <a:rPr lang="it-IT" sz="1200" b="1" i="1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it-IT" sz="1200" b="1" i="1" err="1">
                <a:solidFill>
                  <a:schemeClr val="bg1">
                    <a:lumMod val="75000"/>
                  </a:schemeClr>
                </a:solidFill>
              </a:rPr>
              <a:t>clustering</a:t>
            </a:r>
            <a:endParaRPr lang="it-IT" sz="1600" b="1" i="1">
              <a:solidFill>
                <a:schemeClr val="bg1">
                  <a:lumMod val="75000"/>
                </a:schemeClr>
              </a:solidFill>
              <a:latin typeface="Gabriola" panose="04040605051002020D02" pitchFamily="82" charset="0"/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1422452" y="1741925"/>
            <a:ext cx="1048347" cy="734617"/>
            <a:chOff x="960907" y="1567329"/>
            <a:chExt cx="1127004" cy="1053401"/>
          </a:xfrm>
          <a:solidFill>
            <a:schemeClr val="bg1">
              <a:lumMod val="95000"/>
            </a:schemeClr>
          </a:solidFill>
          <a:effectLst/>
        </p:grpSpPr>
        <p:sp>
          <p:nvSpPr>
            <p:cNvPr id="160" name="Rettangolo 159"/>
            <p:cNvSpPr/>
            <p:nvPr/>
          </p:nvSpPr>
          <p:spPr>
            <a:xfrm>
              <a:off x="960907" y="1567329"/>
              <a:ext cx="1127004" cy="1053401"/>
            </a:xfrm>
            <a:prstGeom prst="rect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229" name="CasellaDiTesto 228"/>
            <p:cNvSpPr txBox="1"/>
            <p:nvPr/>
          </p:nvSpPr>
          <p:spPr>
            <a:xfrm>
              <a:off x="1036508" y="1616977"/>
              <a:ext cx="1020524" cy="926804"/>
            </a:xfrm>
            <a:prstGeom prst="rect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it-IT" b="1" err="1">
                  <a:solidFill>
                    <a:schemeClr val="bg1">
                      <a:lumMod val="75000"/>
                    </a:schemeClr>
                  </a:solidFill>
                </a:rPr>
                <a:t>Affinity</a:t>
              </a:r>
              <a:r>
                <a:rPr lang="it-IT" b="1">
                  <a:solidFill>
                    <a:schemeClr val="bg1">
                      <a:lumMod val="75000"/>
                    </a:schemeClr>
                  </a:solidFill>
                </a:rPr>
                <a:t> </a:t>
              </a:r>
            </a:p>
            <a:p>
              <a:pPr algn="ctr"/>
              <a:r>
                <a:rPr lang="it-IT" b="1" err="1">
                  <a:solidFill>
                    <a:schemeClr val="bg1">
                      <a:lumMod val="75000"/>
                    </a:schemeClr>
                  </a:solidFill>
                </a:rPr>
                <a:t>matrix</a:t>
              </a:r>
              <a:r>
                <a:rPr lang="it-IT" b="1">
                  <a:solidFill>
                    <a:schemeClr val="bg1">
                      <a:lumMod val="75000"/>
                    </a:schemeClr>
                  </a:solidFill>
                </a:rPr>
                <a:t> </a:t>
              </a:r>
            </a:p>
          </p:txBody>
        </p:sp>
      </p:grpSp>
      <p:grpSp>
        <p:nvGrpSpPr>
          <p:cNvPr id="231" name="Gruppo 230"/>
          <p:cNvGrpSpPr/>
          <p:nvPr/>
        </p:nvGrpSpPr>
        <p:grpSpPr>
          <a:xfrm>
            <a:off x="5915889" y="1764224"/>
            <a:ext cx="1460005" cy="712318"/>
            <a:chOff x="4472656" y="2706084"/>
            <a:chExt cx="1460005" cy="712318"/>
          </a:xfrm>
          <a:solidFill>
            <a:schemeClr val="bg1">
              <a:lumMod val="95000"/>
            </a:schemeClr>
          </a:solidFill>
          <a:effectLst/>
        </p:grpSpPr>
        <p:sp>
          <p:nvSpPr>
            <p:cNvPr id="232" name="Rettangolo 231"/>
            <p:cNvSpPr/>
            <p:nvPr/>
          </p:nvSpPr>
          <p:spPr>
            <a:xfrm rot="5400000">
              <a:off x="4853650" y="2339390"/>
              <a:ext cx="712318" cy="1445705"/>
            </a:xfrm>
            <a:prstGeom prst="rect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233" name="CasellaDiTesto 232"/>
            <p:cNvSpPr txBox="1"/>
            <p:nvPr/>
          </p:nvSpPr>
          <p:spPr>
            <a:xfrm>
              <a:off x="4472656" y="2731870"/>
              <a:ext cx="1442707" cy="646331"/>
            </a:xfrm>
            <a:prstGeom prst="rect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err="1">
                  <a:solidFill>
                    <a:schemeClr val="bg1">
                      <a:lumMod val="75000"/>
                    </a:schemeClr>
                  </a:solidFill>
                </a:rPr>
                <a:t>Refinement</a:t>
              </a:r>
              <a:endParaRPr lang="it-IT" b="1">
                <a:solidFill>
                  <a:schemeClr val="bg1">
                    <a:lumMod val="75000"/>
                  </a:schemeClr>
                </a:solidFill>
              </a:endParaRPr>
            </a:p>
            <a:p>
              <a:pPr algn="ctr"/>
              <a:r>
                <a:rPr lang="it-IT" b="1" err="1">
                  <a:solidFill>
                    <a:schemeClr val="bg1">
                      <a:lumMod val="75000"/>
                    </a:schemeClr>
                  </a:solidFill>
                </a:rPr>
                <a:t>step</a:t>
              </a:r>
              <a:endParaRPr lang="it-IT" b="1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sp>
        <p:nvSpPr>
          <p:cNvPr id="237" name="Right Arrow 83"/>
          <p:cNvSpPr/>
          <p:nvPr/>
        </p:nvSpPr>
        <p:spPr>
          <a:xfrm>
            <a:off x="2485099" y="2028121"/>
            <a:ext cx="280346" cy="1662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38" name="Gruppo 237"/>
          <p:cNvGrpSpPr/>
          <p:nvPr/>
        </p:nvGrpSpPr>
        <p:grpSpPr>
          <a:xfrm>
            <a:off x="2771737" y="1741925"/>
            <a:ext cx="1116588" cy="734617"/>
            <a:chOff x="946589" y="1567329"/>
            <a:chExt cx="1200365" cy="1053401"/>
          </a:xfrm>
        </p:grpSpPr>
        <p:sp>
          <p:nvSpPr>
            <p:cNvPr id="239" name="Rettangolo 238"/>
            <p:cNvSpPr/>
            <p:nvPr/>
          </p:nvSpPr>
          <p:spPr>
            <a:xfrm>
              <a:off x="960907" y="1567329"/>
              <a:ext cx="1127004" cy="105340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0" name="CasellaDiTesto 239"/>
            <p:cNvSpPr txBox="1"/>
            <p:nvPr/>
          </p:nvSpPr>
          <p:spPr>
            <a:xfrm>
              <a:off x="946589" y="1616977"/>
              <a:ext cx="1200365" cy="9268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b="1" err="1"/>
                <a:t>Translate</a:t>
              </a:r>
              <a:r>
                <a:rPr lang="it-IT" b="1"/>
                <a:t>:</a:t>
              </a:r>
            </a:p>
            <a:p>
              <a:pPr algn="ctr"/>
              <a:r>
                <a:rPr lang="en-US" b="1"/>
                <a:t>S</a:t>
              </a:r>
              <a:r>
                <a:rPr lang="el-GR" b="1" baseline="-25000"/>
                <a:t>α</a:t>
              </a:r>
              <a:r>
                <a:rPr lang="en-US" b="1"/>
                <a:t> = S - </a:t>
              </a:r>
              <a:r>
                <a:rPr lang="el-GR" b="1"/>
                <a:t>α</a:t>
              </a:r>
              <a:endParaRPr lang="en-US" b="1"/>
            </a:p>
          </p:txBody>
        </p:sp>
      </p:grpSp>
      <p:sp>
        <p:nvSpPr>
          <p:cNvPr id="241" name="Right Arrow 83"/>
          <p:cNvSpPr/>
          <p:nvPr/>
        </p:nvSpPr>
        <p:spPr>
          <a:xfrm>
            <a:off x="3850978" y="2028121"/>
            <a:ext cx="280346" cy="1662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2" name="Right Arrow 83"/>
          <p:cNvSpPr/>
          <p:nvPr/>
        </p:nvSpPr>
        <p:spPr>
          <a:xfrm>
            <a:off x="5629344" y="2030514"/>
            <a:ext cx="280346" cy="166283"/>
          </a:xfrm>
          <a:prstGeom prst="rightArrow">
            <a:avLst/>
          </a:prstGeom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43" name="Right Arrow 83"/>
          <p:cNvSpPr/>
          <p:nvPr/>
        </p:nvSpPr>
        <p:spPr>
          <a:xfrm>
            <a:off x="7389482" y="2023370"/>
            <a:ext cx="280346" cy="166283"/>
          </a:xfrm>
          <a:prstGeom prst="rightArrow">
            <a:avLst/>
          </a:prstGeom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2 6"/>
          <p:cNvCxnSpPr/>
          <p:nvPr/>
        </p:nvCxnSpPr>
        <p:spPr>
          <a:xfrm flipV="1">
            <a:off x="3309229" y="2482909"/>
            <a:ext cx="0" cy="2948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4" name="Rettangolo 243"/>
          <p:cNvSpPr/>
          <p:nvPr/>
        </p:nvSpPr>
        <p:spPr>
          <a:xfrm>
            <a:off x="3148768" y="2703779"/>
            <a:ext cx="320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/>
              <a:t>α</a:t>
            </a:r>
            <a:endParaRPr lang="it-IT" dirty="0"/>
          </a:p>
        </p:txBody>
      </p:sp>
      <p:cxnSp>
        <p:nvCxnSpPr>
          <p:cNvPr id="245" name="Connettore 2 244"/>
          <p:cNvCxnSpPr/>
          <p:nvPr/>
        </p:nvCxnSpPr>
        <p:spPr>
          <a:xfrm flipV="1">
            <a:off x="6671415" y="2465119"/>
            <a:ext cx="0" cy="294888"/>
          </a:xfrm>
          <a:prstGeom prst="straightConnector1">
            <a:avLst/>
          </a:prstGeom>
          <a:ln w="28575"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6" name="Rettangolo 245"/>
          <p:cNvSpPr/>
          <p:nvPr/>
        </p:nvSpPr>
        <p:spPr>
          <a:xfrm>
            <a:off x="6510954" y="2685989"/>
            <a:ext cx="320922" cy="369332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l-GR" b="1">
                <a:solidFill>
                  <a:schemeClr val="bg1">
                    <a:lumMod val="75000"/>
                  </a:schemeClr>
                </a:solidFill>
              </a:rPr>
              <a:t>β</a:t>
            </a:r>
            <a:endParaRPr lang="it-IT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1" name="Right Arrow 83"/>
          <p:cNvSpPr/>
          <p:nvPr/>
        </p:nvSpPr>
        <p:spPr>
          <a:xfrm>
            <a:off x="6156176" y="5362184"/>
            <a:ext cx="383306" cy="227352"/>
          </a:xfrm>
          <a:prstGeom prst="rightArrow">
            <a:avLst/>
          </a:prstGeom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3" name="Rettangolo arrotondato 82"/>
          <p:cNvSpPr/>
          <p:nvPr/>
        </p:nvSpPr>
        <p:spPr>
          <a:xfrm>
            <a:off x="172367" y="4509120"/>
            <a:ext cx="3391521" cy="1831022"/>
          </a:xfrm>
          <a:prstGeom prst="roundRect">
            <a:avLst>
              <a:gd name="adj" fmla="val 9715"/>
            </a:avLst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10" name="Oggetto 9"/>
          <p:cNvGraphicFramePr>
            <a:graphicFrameLocks noChangeAspect="1"/>
          </p:cNvGraphicFramePr>
          <p:nvPr>
            <p:extLst/>
          </p:nvPr>
        </p:nvGraphicFramePr>
        <p:xfrm>
          <a:off x="5564877" y="5111687"/>
          <a:ext cx="409279" cy="5208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514" name="Equazione" r:id="rId14" imgW="139579" imgH="177646" progId="Equation.3">
                  <p:embed/>
                </p:oleObj>
              </mc:Choice>
              <mc:Fallback>
                <p:oleObj name="Equazione" r:id="rId14" imgW="139579" imgH="177646" progId="Equation.3">
                  <p:embed/>
                  <p:pic>
                    <p:nvPicPr>
                      <p:cNvPr id="10" name="Oggetto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4877" y="5111687"/>
                        <a:ext cx="409279" cy="52080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ggetto 10"/>
          <p:cNvGraphicFramePr>
            <a:graphicFrameLocks noChangeAspect="1"/>
          </p:cNvGraphicFramePr>
          <p:nvPr>
            <p:extLst/>
          </p:nvPr>
        </p:nvGraphicFramePr>
        <p:xfrm>
          <a:off x="7830195" y="5111687"/>
          <a:ext cx="1062285" cy="4957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515" name="Equazione" r:id="rId16" imgW="380670" imgH="177646" progId="Equation.3">
                  <p:embed/>
                </p:oleObj>
              </mc:Choice>
              <mc:Fallback>
                <p:oleObj name="Equazione" r:id="rId16" imgW="380670" imgH="177646" progId="Equation.3">
                  <p:embed/>
                  <p:pic>
                    <p:nvPicPr>
                      <p:cNvPr id="11" name="Oggetto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30195" y="5111687"/>
                        <a:ext cx="1062285" cy="49573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" name="Rettangolo arrotondato 79"/>
          <p:cNvSpPr/>
          <p:nvPr/>
        </p:nvSpPr>
        <p:spPr>
          <a:xfrm>
            <a:off x="2595968" y="1659864"/>
            <a:ext cx="3122142" cy="947009"/>
          </a:xfrm>
          <a:prstGeom prst="roundRect">
            <a:avLst>
              <a:gd name="adj" fmla="val 9715"/>
            </a:avLst>
          </a:prstGeom>
          <a:noFill/>
          <a:ln w="31750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tangolo 2"/>
              <p:cNvSpPr/>
              <p:nvPr/>
            </p:nvSpPr>
            <p:spPr>
              <a:xfrm>
                <a:off x="107504" y="3222317"/>
                <a:ext cx="9041692" cy="9848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+mj-lt"/>
                  </a:rPr>
                  <a:t>The intrinsic threshold of the CC is the </a:t>
                </a:r>
                <a:r>
                  <a:rPr lang="en-US" sz="2400" b="1" dirty="0">
                    <a:latin typeface="+mj-lt"/>
                  </a:rPr>
                  <a:t>zero value of the correlation</a:t>
                </a:r>
                <a:r>
                  <a:rPr lang="en-US" sz="2400" dirty="0">
                    <a:latin typeface="+mj-lt"/>
                  </a:rPr>
                  <a:t>.</a:t>
                </a:r>
              </a:p>
              <a:p>
                <a:pPr marL="285750" indent="-285750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it-IT" sz="2400" dirty="0" err="1">
                    <a:latin typeface="+mj-lt"/>
                  </a:rPr>
                  <a:t>We</a:t>
                </a:r>
                <a:r>
                  <a:rPr lang="it-IT" sz="2400" dirty="0">
                    <a:latin typeface="+mj-lt"/>
                  </a:rPr>
                  <a:t> </a:t>
                </a:r>
                <a:r>
                  <a:rPr lang="it-IT" sz="2400" dirty="0" err="1">
                    <a:latin typeface="+mj-lt"/>
                  </a:rPr>
                  <a:t>translate</a:t>
                </a:r>
                <a14:m>
                  <m:oMath xmlns:m="http://schemas.openxmlformats.org/officeDocument/2006/math">
                    <m:r>
                      <a:rPr lang="it-IT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400" i="1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it-IT" sz="2400" dirty="0">
                    <a:latin typeface="+mj-lt"/>
                  </a:rPr>
                  <a:t> with an </a:t>
                </a:r>
                <a:r>
                  <a:rPr lang="el-GR" sz="2400" dirty="0">
                    <a:latin typeface="+mj-lt"/>
                  </a:rPr>
                  <a:t>α </a:t>
                </a:r>
                <a:r>
                  <a:rPr lang="it-IT" sz="2400" dirty="0" err="1">
                    <a:latin typeface="+mj-lt"/>
                  </a:rPr>
                  <a:t>factor</a:t>
                </a:r>
                <a:r>
                  <a:rPr lang="it-IT" sz="2400" dirty="0">
                    <a:latin typeface="+mj-lt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sub>
                    </m:sSub>
                    <m:r>
                      <a:rPr lang="it-IT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i="1">
                        <a:latin typeface="Cambria Math" panose="02040503050406030204" pitchFamily="18" charset="0"/>
                      </a:rPr>
                      <m:t>𝑆</m:t>
                    </m:r>
                    <m:r>
                      <a:rPr lang="it-IT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endParaRPr lang="it-IT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3" name="Rettango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3222317"/>
                <a:ext cx="9041692" cy="984885"/>
              </a:xfrm>
              <a:prstGeom prst="rect">
                <a:avLst/>
              </a:prstGeom>
              <a:blipFill rotWithShape="0">
                <a:blip r:embed="rId18"/>
                <a:stretch>
                  <a:fillRect l="-944" t="-4969" b="-136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ttangolo 5"/>
          <p:cNvSpPr/>
          <p:nvPr/>
        </p:nvSpPr>
        <p:spPr>
          <a:xfrm>
            <a:off x="3090896" y="1354416"/>
            <a:ext cx="225400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/>
              <a:t>High-purity</a:t>
            </a:r>
            <a:r>
              <a:rPr lang="it-IT" sz="1600" b="1" dirty="0"/>
              <a:t> Clustering</a:t>
            </a:r>
          </a:p>
        </p:txBody>
      </p:sp>
      <p:sp>
        <p:nvSpPr>
          <p:cNvPr id="82" name="Rectangle 9"/>
          <p:cNvSpPr/>
          <p:nvPr/>
        </p:nvSpPr>
        <p:spPr>
          <a:xfrm>
            <a:off x="-5043" y="-12166"/>
            <a:ext cx="3252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ignika" pitchFamily="50" charset="0"/>
              </a:rPr>
              <a:t>Camera Identification </a:t>
            </a:r>
          </a:p>
        </p:txBody>
      </p:sp>
    </p:spTree>
    <p:extLst>
      <p:ext uri="{BB962C8B-B14F-4D97-AF65-F5344CB8AC3E}">
        <p14:creationId xmlns:p14="http://schemas.microsoft.com/office/powerpoint/2010/main" val="3772372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0" y="720000"/>
            <a:ext cx="9144000" cy="720000"/>
          </a:xfrm>
        </p:spPr>
        <p:txBody>
          <a:bodyPr>
            <a:normAutofit/>
          </a:bodyPr>
          <a:lstStyle/>
          <a:p>
            <a:r>
              <a:rPr lang="en-US" sz="4100" noProof="0" dirty="0"/>
              <a:t>Digital Image Forensics</a:t>
            </a:r>
          </a:p>
        </p:txBody>
      </p:sp>
      <p:sp>
        <p:nvSpPr>
          <p:cNvPr id="5" name="Segnaposto contenuto 2"/>
          <p:cNvSpPr>
            <a:spLocks noGrp="1"/>
          </p:cNvSpPr>
          <p:nvPr>
            <p:ph idx="1"/>
          </p:nvPr>
        </p:nvSpPr>
        <p:spPr>
          <a:xfrm>
            <a:off x="176663" y="2445863"/>
            <a:ext cx="4752527" cy="4389120"/>
          </a:xfrm>
        </p:spPr>
        <p:txBody>
          <a:bodyPr>
            <a:normAutofit/>
          </a:bodyPr>
          <a:lstStyle/>
          <a:p>
            <a:r>
              <a:rPr lang="en-US" sz="1800" noProof="0" dirty="0"/>
              <a:t>Which camera brand took the picture? Which </a:t>
            </a:r>
            <a:r>
              <a:rPr lang="en-US" sz="1800" b="1" noProof="0" dirty="0">
                <a:solidFill>
                  <a:schemeClr val="tx2"/>
                </a:solidFill>
              </a:rPr>
              <a:t>specific model</a:t>
            </a:r>
            <a:r>
              <a:rPr lang="en-US" sz="1800" noProof="0" dirty="0"/>
              <a:t>?</a:t>
            </a:r>
          </a:p>
          <a:p>
            <a:r>
              <a:rPr lang="en-US" sz="1800" noProof="0" dirty="0"/>
              <a:t>Is a picture taken from a </a:t>
            </a:r>
            <a:r>
              <a:rPr lang="en-US" sz="1800" b="1" noProof="0" dirty="0">
                <a:solidFill>
                  <a:schemeClr val="tx2"/>
                </a:solidFill>
              </a:rPr>
              <a:t>specific camera</a:t>
            </a:r>
            <a:r>
              <a:rPr lang="en-US" sz="1800" noProof="0" dirty="0"/>
              <a:t>?</a:t>
            </a:r>
          </a:p>
          <a:p>
            <a:r>
              <a:rPr lang="en-US" sz="1800" noProof="0" dirty="0"/>
              <a:t>Is it forged or manipulated?</a:t>
            </a:r>
          </a:p>
          <a:p>
            <a:r>
              <a:rPr lang="en-US" sz="1800" noProof="0" dirty="0"/>
              <a:t>Does it come from digital camera, digital scanner, camcorder? Generated by computer graphic?</a:t>
            </a:r>
          </a:p>
          <a:p>
            <a:r>
              <a:rPr lang="en-US" sz="1800" noProof="0" dirty="0"/>
              <a:t>Does it have any hidden info?</a:t>
            </a:r>
          </a:p>
          <a:p>
            <a:pPr marL="0" indent="0">
              <a:buNone/>
            </a:pPr>
            <a:endParaRPr lang="en-US" sz="1800" noProof="0" dirty="0"/>
          </a:p>
        </p:txBody>
      </p:sp>
      <p:sp>
        <p:nvSpPr>
          <p:cNvPr id="7" name="Rettangolo 6"/>
          <p:cNvSpPr/>
          <p:nvPr/>
        </p:nvSpPr>
        <p:spPr>
          <a:xfrm>
            <a:off x="395538" y="1556794"/>
            <a:ext cx="8568952" cy="707882"/>
          </a:xfrm>
          <a:prstGeom prst="rect">
            <a:avLst/>
          </a:prstGeom>
        </p:spPr>
        <p:txBody>
          <a:bodyPr wrap="square" lIns="91437" tIns="45718" rIns="91437" bIns="45718">
            <a:spAutoFit/>
          </a:bodyPr>
          <a:lstStyle/>
          <a:p>
            <a:r>
              <a:rPr lang="it-IT" sz="2000" b="1" dirty="0"/>
              <a:t>Digital Images </a:t>
            </a:r>
            <a:r>
              <a:rPr lang="it-IT" sz="2000" dirty="0"/>
              <a:t>are everywhere around us, due to the increment of digital devices and </a:t>
            </a:r>
            <a:r>
              <a:rPr lang="en-US" sz="2000" dirty="0"/>
              <a:t>technology</a:t>
            </a:r>
          </a:p>
        </p:txBody>
      </p:sp>
      <p:sp>
        <p:nvSpPr>
          <p:cNvPr id="8" name="Rettangolo 7"/>
          <p:cNvSpPr/>
          <p:nvPr/>
        </p:nvSpPr>
        <p:spPr>
          <a:xfrm>
            <a:off x="539553" y="5590989"/>
            <a:ext cx="7920880" cy="646327"/>
          </a:xfrm>
          <a:prstGeom prst="rect">
            <a:avLst/>
          </a:prstGeom>
        </p:spPr>
        <p:txBody>
          <a:bodyPr wrap="square" lIns="91437" tIns="45718" rIns="91437" bIns="45718">
            <a:spAutoFit/>
          </a:bodyPr>
          <a:lstStyle/>
          <a:p>
            <a:r>
              <a:rPr lang="en-US" dirty="0"/>
              <a:t>In a court digital images and videos are not easily acceptable because is difficult to establish their integrity</a:t>
            </a:r>
          </a:p>
        </p:txBody>
      </p:sp>
      <p:graphicFrame>
        <p:nvGraphicFramePr>
          <p:cNvPr id="10" name="Diagramma 4"/>
          <p:cNvGraphicFramePr/>
          <p:nvPr>
            <p:extLst>
              <p:ext uri="{D42A27DB-BD31-4B8C-83A1-F6EECF244321}">
                <p14:modId xmlns:p14="http://schemas.microsoft.com/office/powerpoint/2010/main" val="798309175"/>
              </p:ext>
            </p:extLst>
          </p:nvPr>
        </p:nvGraphicFramePr>
        <p:xfrm>
          <a:off x="3071834" y="2428868"/>
          <a:ext cx="6000760" cy="31432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3722166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0" y="480980"/>
            <a:ext cx="9138270" cy="787780"/>
          </a:xfrm>
        </p:spPr>
        <p:txBody>
          <a:bodyPr/>
          <a:lstStyle/>
          <a:p>
            <a:r>
              <a:rPr lang="en-US" noProof="0"/>
              <a:t>Clustering Refinement Step</a:t>
            </a:r>
          </a:p>
        </p:txBody>
      </p:sp>
      <p:sp>
        <p:nvSpPr>
          <p:cNvPr id="9" name="Content Placeholder 30"/>
          <p:cNvSpPr>
            <a:spLocks noGrp="1"/>
          </p:cNvSpPr>
          <p:nvPr>
            <p:ph idx="1"/>
          </p:nvPr>
        </p:nvSpPr>
        <p:spPr>
          <a:xfrm>
            <a:off x="539552" y="1556792"/>
            <a:ext cx="7958688" cy="2286016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US" sz="2400" noProof="0" dirty="0"/>
              <a:t>Choosing a large </a:t>
            </a:r>
            <a:r>
              <a:rPr lang="en-US" sz="2400" i="1" dirty="0"/>
              <a:t>α parameter</a:t>
            </a:r>
            <a:r>
              <a:rPr lang="en-US" sz="2400" noProof="0" dirty="0"/>
              <a:t>, CC provides a </a:t>
            </a:r>
            <a:r>
              <a:rPr lang="en-US" sz="2400" b="1" i="1" dirty="0"/>
              <a:t>conservative clustering </a:t>
            </a:r>
            <a:r>
              <a:rPr lang="en-US" sz="2400" noProof="0" dirty="0"/>
              <a:t>with a large number of clusters with high purity</a:t>
            </a:r>
          </a:p>
          <a:p>
            <a:pPr>
              <a:spcBef>
                <a:spcPts val="1800"/>
              </a:spcBef>
            </a:pPr>
            <a:r>
              <a:rPr lang="en-US" sz="2400" dirty="0"/>
              <a:t>Avoiding mixed clusters guarantees </a:t>
            </a:r>
            <a:r>
              <a:rPr lang="en-US" sz="2400" b="1" i="1" dirty="0"/>
              <a:t>reliable PRNU estimates</a:t>
            </a:r>
            <a:endParaRPr lang="en-US" sz="2400" b="1" i="1" noProof="0" dirty="0"/>
          </a:p>
          <a:p>
            <a:pPr lvl="0">
              <a:spcBef>
                <a:spcPts val="1800"/>
              </a:spcBef>
            </a:pPr>
            <a:r>
              <a:rPr lang="en-US" sz="2400" noProof="0" dirty="0"/>
              <a:t>The refinement step merges </a:t>
            </a:r>
            <a:r>
              <a:rPr lang="en-US" sz="2400" b="1" i="1" noProof="0" dirty="0"/>
              <a:t>small clusters with larger ones</a:t>
            </a:r>
            <a:r>
              <a:rPr lang="en-US" sz="2400" noProof="0" dirty="0"/>
              <a:t>, based on the correlation between their PRNUs</a:t>
            </a:r>
          </a:p>
          <a:p>
            <a:pPr>
              <a:buNone/>
            </a:pPr>
            <a:endParaRPr lang="en-US" sz="2400" noProof="0" dirty="0"/>
          </a:p>
        </p:txBody>
      </p:sp>
    </p:spTree>
    <p:extLst>
      <p:ext uri="{BB962C8B-B14F-4D97-AF65-F5344CB8AC3E}">
        <p14:creationId xmlns:p14="http://schemas.microsoft.com/office/powerpoint/2010/main" val="180524524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82" name="Freeform 6"/>
          <p:cNvSpPr>
            <a:spLocks noEditPoints="1"/>
          </p:cNvSpPr>
          <p:nvPr/>
        </p:nvSpPr>
        <p:spPr bwMode="auto">
          <a:xfrm>
            <a:off x="1443012" y="3883029"/>
            <a:ext cx="188913" cy="188913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6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6">
                <a:moveTo>
                  <a:pt x="266" y="133"/>
                </a:moveTo>
                <a:lnTo>
                  <a:pt x="266" y="133"/>
                </a:lnTo>
                <a:cubicBezTo>
                  <a:pt x="266" y="60"/>
                  <a:pt x="206" y="0"/>
                  <a:pt x="133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7"/>
                  <a:pt x="59" y="266"/>
                  <a:pt x="133" y="266"/>
                </a:cubicBezTo>
                <a:cubicBezTo>
                  <a:pt x="206" y="266"/>
                  <a:pt x="266" y="207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78184" name="Freeform 8"/>
          <p:cNvSpPr>
            <a:spLocks noEditPoints="1"/>
          </p:cNvSpPr>
          <p:nvPr/>
        </p:nvSpPr>
        <p:spPr bwMode="auto">
          <a:xfrm>
            <a:off x="1714481" y="3883029"/>
            <a:ext cx="187325" cy="188913"/>
          </a:xfrm>
          <a:custGeom>
            <a:avLst/>
            <a:gdLst/>
            <a:ahLst/>
            <a:cxnLst>
              <a:cxn ang="0">
                <a:pos x="265" y="133"/>
              </a:cxn>
              <a:cxn ang="0">
                <a:pos x="265" y="133"/>
              </a:cxn>
              <a:cxn ang="0">
                <a:pos x="132" y="0"/>
              </a:cxn>
              <a:cxn ang="0">
                <a:pos x="0" y="133"/>
              </a:cxn>
              <a:cxn ang="0">
                <a:pos x="132" y="265"/>
              </a:cxn>
              <a:cxn ang="0">
                <a:pos x="265" y="133"/>
              </a:cxn>
              <a:cxn ang="0">
                <a:pos x="265" y="133"/>
              </a:cxn>
              <a:cxn ang="0">
                <a:pos x="132" y="133"/>
              </a:cxn>
              <a:cxn ang="0">
                <a:pos x="132" y="133"/>
              </a:cxn>
            </a:cxnLst>
            <a:rect l="0" t="0" r="r" b="b"/>
            <a:pathLst>
              <a:path w="265" h="265">
                <a:moveTo>
                  <a:pt x="265" y="133"/>
                </a:moveTo>
                <a:lnTo>
                  <a:pt x="265" y="133"/>
                </a:lnTo>
                <a:cubicBezTo>
                  <a:pt x="265" y="59"/>
                  <a:pt x="206" y="0"/>
                  <a:pt x="132" y="0"/>
                </a:cubicBezTo>
                <a:cubicBezTo>
                  <a:pt x="59" y="0"/>
                  <a:pt x="0" y="59"/>
                  <a:pt x="0" y="133"/>
                </a:cubicBezTo>
                <a:cubicBezTo>
                  <a:pt x="0" y="206"/>
                  <a:pt x="59" y="265"/>
                  <a:pt x="132" y="265"/>
                </a:cubicBezTo>
                <a:cubicBezTo>
                  <a:pt x="206" y="265"/>
                  <a:pt x="265" y="206"/>
                  <a:pt x="265" y="133"/>
                </a:cubicBezTo>
                <a:lnTo>
                  <a:pt x="265" y="133"/>
                </a:lnTo>
                <a:close/>
                <a:moveTo>
                  <a:pt x="132" y="133"/>
                </a:moveTo>
                <a:lnTo>
                  <a:pt x="132" y="13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78186" name="Freeform 10"/>
          <p:cNvSpPr>
            <a:spLocks noEditPoints="1"/>
          </p:cNvSpPr>
          <p:nvPr/>
        </p:nvSpPr>
        <p:spPr bwMode="auto">
          <a:xfrm>
            <a:off x="3168642" y="3883029"/>
            <a:ext cx="188913" cy="188913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5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5">
                <a:moveTo>
                  <a:pt x="266" y="133"/>
                </a:moveTo>
                <a:lnTo>
                  <a:pt x="266" y="133"/>
                </a:lnTo>
                <a:cubicBezTo>
                  <a:pt x="266" y="59"/>
                  <a:pt x="206" y="0"/>
                  <a:pt x="133" y="0"/>
                </a:cubicBezTo>
                <a:cubicBezTo>
                  <a:pt x="60" y="0"/>
                  <a:pt x="0" y="59"/>
                  <a:pt x="0" y="133"/>
                </a:cubicBezTo>
                <a:cubicBezTo>
                  <a:pt x="0" y="206"/>
                  <a:pt x="60" y="265"/>
                  <a:pt x="133" y="265"/>
                </a:cubicBezTo>
                <a:cubicBezTo>
                  <a:pt x="206" y="265"/>
                  <a:pt x="266" y="206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78188" name="Freeform 12"/>
          <p:cNvSpPr>
            <a:spLocks noEditPoints="1"/>
          </p:cNvSpPr>
          <p:nvPr/>
        </p:nvSpPr>
        <p:spPr bwMode="auto">
          <a:xfrm>
            <a:off x="1000100" y="4071942"/>
            <a:ext cx="188913" cy="188913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6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6">
                <a:moveTo>
                  <a:pt x="266" y="133"/>
                </a:moveTo>
                <a:lnTo>
                  <a:pt x="266" y="133"/>
                </a:lnTo>
                <a:cubicBezTo>
                  <a:pt x="266" y="60"/>
                  <a:pt x="206" y="0"/>
                  <a:pt x="133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6"/>
                  <a:pt x="59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78190" name="Freeform 14"/>
          <p:cNvSpPr>
            <a:spLocks noEditPoints="1"/>
          </p:cNvSpPr>
          <p:nvPr/>
        </p:nvSpPr>
        <p:spPr bwMode="auto">
          <a:xfrm>
            <a:off x="1571605" y="4168781"/>
            <a:ext cx="188913" cy="188913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6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6">
                <a:moveTo>
                  <a:pt x="266" y="133"/>
                </a:moveTo>
                <a:lnTo>
                  <a:pt x="266" y="133"/>
                </a:lnTo>
                <a:cubicBezTo>
                  <a:pt x="266" y="60"/>
                  <a:pt x="206" y="0"/>
                  <a:pt x="133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6"/>
                  <a:pt x="59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78192" name="Freeform 16"/>
          <p:cNvSpPr>
            <a:spLocks noEditPoints="1"/>
          </p:cNvSpPr>
          <p:nvPr/>
        </p:nvSpPr>
        <p:spPr bwMode="auto">
          <a:xfrm>
            <a:off x="1500162" y="4811715"/>
            <a:ext cx="187325" cy="188913"/>
          </a:xfrm>
          <a:custGeom>
            <a:avLst/>
            <a:gdLst/>
            <a:ahLst/>
            <a:cxnLst>
              <a:cxn ang="0">
                <a:pos x="265" y="133"/>
              </a:cxn>
              <a:cxn ang="0">
                <a:pos x="265" y="133"/>
              </a:cxn>
              <a:cxn ang="0">
                <a:pos x="132" y="0"/>
              </a:cxn>
              <a:cxn ang="0">
                <a:pos x="0" y="133"/>
              </a:cxn>
              <a:cxn ang="0">
                <a:pos x="132" y="266"/>
              </a:cxn>
              <a:cxn ang="0">
                <a:pos x="265" y="133"/>
              </a:cxn>
              <a:cxn ang="0">
                <a:pos x="265" y="133"/>
              </a:cxn>
              <a:cxn ang="0">
                <a:pos x="132" y="133"/>
              </a:cxn>
              <a:cxn ang="0">
                <a:pos x="132" y="133"/>
              </a:cxn>
            </a:cxnLst>
            <a:rect l="0" t="0" r="r" b="b"/>
            <a:pathLst>
              <a:path w="265" h="266">
                <a:moveTo>
                  <a:pt x="265" y="133"/>
                </a:moveTo>
                <a:lnTo>
                  <a:pt x="265" y="133"/>
                </a:lnTo>
                <a:cubicBezTo>
                  <a:pt x="265" y="60"/>
                  <a:pt x="206" y="0"/>
                  <a:pt x="132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7"/>
                  <a:pt x="59" y="266"/>
                  <a:pt x="132" y="266"/>
                </a:cubicBezTo>
                <a:cubicBezTo>
                  <a:pt x="206" y="266"/>
                  <a:pt x="265" y="207"/>
                  <a:pt x="265" y="133"/>
                </a:cubicBezTo>
                <a:lnTo>
                  <a:pt x="265" y="133"/>
                </a:lnTo>
                <a:close/>
                <a:moveTo>
                  <a:pt x="132" y="133"/>
                </a:moveTo>
                <a:lnTo>
                  <a:pt x="132" y="13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78194" name="Freeform 18"/>
          <p:cNvSpPr>
            <a:spLocks noEditPoints="1"/>
          </p:cNvSpPr>
          <p:nvPr/>
        </p:nvSpPr>
        <p:spPr bwMode="auto">
          <a:xfrm>
            <a:off x="3428975" y="4097340"/>
            <a:ext cx="188913" cy="188913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6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6">
                <a:moveTo>
                  <a:pt x="266" y="133"/>
                </a:moveTo>
                <a:lnTo>
                  <a:pt x="266" y="133"/>
                </a:lnTo>
                <a:cubicBezTo>
                  <a:pt x="266" y="60"/>
                  <a:pt x="206" y="0"/>
                  <a:pt x="133" y="0"/>
                </a:cubicBezTo>
                <a:cubicBezTo>
                  <a:pt x="60" y="0"/>
                  <a:pt x="0" y="60"/>
                  <a:pt x="0" y="133"/>
                </a:cubicBezTo>
                <a:cubicBezTo>
                  <a:pt x="0" y="207"/>
                  <a:pt x="60" y="266"/>
                  <a:pt x="133" y="266"/>
                </a:cubicBezTo>
                <a:cubicBezTo>
                  <a:pt x="206" y="266"/>
                  <a:pt x="266" y="207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0" name="Freeform 16"/>
          <p:cNvSpPr>
            <a:spLocks noEditPoints="1"/>
          </p:cNvSpPr>
          <p:nvPr/>
        </p:nvSpPr>
        <p:spPr bwMode="auto">
          <a:xfrm>
            <a:off x="3214679" y="4168781"/>
            <a:ext cx="187325" cy="188913"/>
          </a:xfrm>
          <a:custGeom>
            <a:avLst/>
            <a:gdLst/>
            <a:ahLst/>
            <a:cxnLst>
              <a:cxn ang="0">
                <a:pos x="265" y="133"/>
              </a:cxn>
              <a:cxn ang="0">
                <a:pos x="265" y="133"/>
              </a:cxn>
              <a:cxn ang="0">
                <a:pos x="132" y="0"/>
              </a:cxn>
              <a:cxn ang="0">
                <a:pos x="0" y="133"/>
              </a:cxn>
              <a:cxn ang="0">
                <a:pos x="132" y="266"/>
              </a:cxn>
              <a:cxn ang="0">
                <a:pos x="265" y="133"/>
              </a:cxn>
              <a:cxn ang="0">
                <a:pos x="265" y="133"/>
              </a:cxn>
              <a:cxn ang="0">
                <a:pos x="132" y="133"/>
              </a:cxn>
              <a:cxn ang="0">
                <a:pos x="132" y="133"/>
              </a:cxn>
            </a:cxnLst>
            <a:rect l="0" t="0" r="r" b="b"/>
            <a:pathLst>
              <a:path w="265" h="266">
                <a:moveTo>
                  <a:pt x="265" y="133"/>
                </a:moveTo>
                <a:lnTo>
                  <a:pt x="265" y="133"/>
                </a:lnTo>
                <a:cubicBezTo>
                  <a:pt x="265" y="60"/>
                  <a:pt x="206" y="0"/>
                  <a:pt x="132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7"/>
                  <a:pt x="59" y="266"/>
                  <a:pt x="132" y="266"/>
                </a:cubicBezTo>
                <a:cubicBezTo>
                  <a:pt x="206" y="266"/>
                  <a:pt x="265" y="207"/>
                  <a:pt x="265" y="133"/>
                </a:cubicBezTo>
                <a:lnTo>
                  <a:pt x="265" y="133"/>
                </a:lnTo>
                <a:close/>
                <a:moveTo>
                  <a:pt x="132" y="133"/>
                </a:moveTo>
                <a:lnTo>
                  <a:pt x="132" y="13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0" name="Freeform 6"/>
          <p:cNvSpPr>
            <a:spLocks noEditPoints="1"/>
          </p:cNvSpPr>
          <p:nvPr/>
        </p:nvSpPr>
        <p:spPr bwMode="auto">
          <a:xfrm>
            <a:off x="1571605" y="5097475"/>
            <a:ext cx="188913" cy="188913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6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6">
                <a:moveTo>
                  <a:pt x="266" y="133"/>
                </a:moveTo>
                <a:lnTo>
                  <a:pt x="266" y="133"/>
                </a:lnTo>
                <a:cubicBezTo>
                  <a:pt x="266" y="60"/>
                  <a:pt x="206" y="0"/>
                  <a:pt x="133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7"/>
                  <a:pt x="59" y="266"/>
                  <a:pt x="133" y="266"/>
                </a:cubicBezTo>
                <a:cubicBezTo>
                  <a:pt x="206" y="266"/>
                  <a:pt x="266" y="207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1" name="Freeform 14"/>
          <p:cNvSpPr>
            <a:spLocks noEditPoints="1"/>
          </p:cNvSpPr>
          <p:nvPr/>
        </p:nvSpPr>
        <p:spPr bwMode="auto">
          <a:xfrm>
            <a:off x="1785919" y="5240351"/>
            <a:ext cx="188913" cy="188913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6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6">
                <a:moveTo>
                  <a:pt x="266" y="133"/>
                </a:moveTo>
                <a:lnTo>
                  <a:pt x="266" y="133"/>
                </a:lnTo>
                <a:cubicBezTo>
                  <a:pt x="266" y="60"/>
                  <a:pt x="206" y="0"/>
                  <a:pt x="133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6"/>
                  <a:pt x="59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2" name="Freeform 16"/>
          <p:cNvSpPr>
            <a:spLocks noEditPoints="1"/>
          </p:cNvSpPr>
          <p:nvPr/>
        </p:nvSpPr>
        <p:spPr bwMode="auto">
          <a:xfrm>
            <a:off x="1714481" y="5597541"/>
            <a:ext cx="187325" cy="188913"/>
          </a:xfrm>
          <a:custGeom>
            <a:avLst/>
            <a:gdLst/>
            <a:ahLst/>
            <a:cxnLst>
              <a:cxn ang="0">
                <a:pos x="265" y="133"/>
              </a:cxn>
              <a:cxn ang="0">
                <a:pos x="265" y="133"/>
              </a:cxn>
              <a:cxn ang="0">
                <a:pos x="132" y="0"/>
              </a:cxn>
              <a:cxn ang="0">
                <a:pos x="0" y="133"/>
              </a:cxn>
              <a:cxn ang="0">
                <a:pos x="132" y="266"/>
              </a:cxn>
              <a:cxn ang="0">
                <a:pos x="265" y="133"/>
              </a:cxn>
              <a:cxn ang="0">
                <a:pos x="265" y="133"/>
              </a:cxn>
              <a:cxn ang="0">
                <a:pos x="132" y="133"/>
              </a:cxn>
              <a:cxn ang="0">
                <a:pos x="132" y="133"/>
              </a:cxn>
            </a:cxnLst>
            <a:rect l="0" t="0" r="r" b="b"/>
            <a:pathLst>
              <a:path w="265" h="266">
                <a:moveTo>
                  <a:pt x="265" y="133"/>
                </a:moveTo>
                <a:lnTo>
                  <a:pt x="265" y="133"/>
                </a:lnTo>
                <a:cubicBezTo>
                  <a:pt x="265" y="60"/>
                  <a:pt x="206" y="0"/>
                  <a:pt x="132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7"/>
                  <a:pt x="59" y="266"/>
                  <a:pt x="132" y="266"/>
                </a:cubicBezTo>
                <a:cubicBezTo>
                  <a:pt x="206" y="266"/>
                  <a:pt x="265" y="207"/>
                  <a:pt x="265" y="133"/>
                </a:cubicBezTo>
                <a:lnTo>
                  <a:pt x="265" y="133"/>
                </a:lnTo>
                <a:close/>
                <a:moveTo>
                  <a:pt x="132" y="133"/>
                </a:moveTo>
                <a:lnTo>
                  <a:pt x="132" y="13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3" name="Freeform 6"/>
          <p:cNvSpPr>
            <a:spLocks noEditPoints="1"/>
          </p:cNvSpPr>
          <p:nvPr/>
        </p:nvSpPr>
        <p:spPr bwMode="auto">
          <a:xfrm>
            <a:off x="1785919" y="4980000"/>
            <a:ext cx="188913" cy="188913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6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6">
                <a:moveTo>
                  <a:pt x="266" y="133"/>
                </a:moveTo>
                <a:lnTo>
                  <a:pt x="266" y="133"/>
                </a:lnTo>
                <a:cubicBezTo>
                  <a:pt x="266" y="60"/>
                  <a:pt x="206" y="0"/>
                  <a:pt x="133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7"/>
                  <a:pt x="59" y="266"/>
                  <a:pt x="133" y="266"/>
                </a:cubicBezTo>
                <a:cubicBezTo>
                  <a:pt x="206" y="266"/>
                  <a:pt x="266" y="207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4" name="Freeform 12"/>
          <p:cNvSpPr>
            <a:spLocks noEditPoints="1"/>
          </p:cNvSpPr>
          <p:nvPr/>
        </p:nvSpPr>
        <p:spPr bwMode="auto">
          <a:xfrm>
            <a:off x="2168510" y="4168781"/>
            <a:ext cx="188913" cy="188913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6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6">
                <a:moveTo>
                  <a:pt x="266" y="133"/>
                </a:moveTo>
                <a:lnTo>
                  <a:pt x="266" y="133"/>
                </a:lnTo>
                <a:cubicBezTo>
                  <a:pt x="266" y="60"/>
                  <a:pt x="206" y="0"/>
                  <a:pt x="133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6"/>
                  <a:pt x="59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5" name="Freeform 12"/>
          <p:cNvSpPr>
            <a:spLocks noEditPoints="1"/>
          </p:cNvSpPr>
          <p:nvPr/>
        </p:nvSpPr>
        <p:spPr bwMode="auto">
          <a:xfrm>
            <a:off x="3643307" y="5740417"/>
            <a:ext cx="188913" cy="188913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6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6">
                <a:moveTo>
                  <a:pt x="266" y="133"/>
                </a:moveTo>
                <a:lnTo>
                  <a:pt x="266" y="133"/>
                </a:lnTo>
                <a:cubicBezTo>
                  <a:pt x="266" y="60"/>
                  <a:pt x="206" y="0"/>
                  <a:pt x="133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6"/>
                  <a:pt x="59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6" name="Freeform 12"/>
          <p:cNvSpPr>
            <a:spLocks noEditPoints="1"/>
          </p:cNvSpPr>
          <p:nvPr/>
        </p:nvSpPr>
        <p:spPr bwMode="auto">
          <a:xfrm>
            <a:off x="2857489" y="5168913"/>
            <a:ext cx="188913" cy="188913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6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6">
                <a:moveTo>
                  <a:pt x="266" y="133"/>
                </a:moveTo>
                <a:lnTo>
                  <a:pt x="266" y="133"/>
                </a:lnTo>
                <a:cubicBezTo>
                  <a:pt x="266" y="60"/>
                  <a:pt x="206" y="0"/>
                  <a:pt x="133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6"/>
                  <a:pt x="59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7" name="Freeform 12"/>
          <p:cNvSpPr>
            <a:spLocks noEditPoints="1"/>
          </p:cNvSpPr>
          <p:nvPr/>
        </p:nvSpPr>
        <p:spPr bwMode="auto">
          <a:xfrm>
            <a:off x="3143241" y="5311789"/>
            <a:ext cx="188913" cy="188913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6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6">
                <a:moveTo>
                  <a:pt x="266" y="133"/>
                </a:moveTo>
                <a:lnTo>
                  <a:pt x="266" y="133"/>
                </a:lnTo>
                <a:cubicBezTo>
                  <a:pt x="266" y="60"/>
                  <a:pt x="206" y="0"/>
                  <a:pt x="133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6"/>
                  <a:pt x="59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8" name="Freeform 12"/>
          <p:cNvSpPr>
            <a:spLocks noEditPoints="1"/>
          </p:cNvSpPr>
          <p:nvPr/>
        </p:nvSpPr>
        <p:spPr bwMode="auto">
          <a:xfrm>
            <a:off x="3214679" y="5026037"/>
            <a:ext cx="188913" cy="188913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6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6">
                <a:moveTo>
                  <a:pt x="266" y="133"/>
                </a:moveTo>
                <a:lnTo>
                  <a:pt x="266" y="133"/>
                </a:lnTo>
                <a:cubicBezTo>
                  <a:pt x="266" y="60"/>
                  <a:pt x="206" y="0"/>
                  <a:pt x="133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6"/>
                  <a:pt x="59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9" name="Freeform 12"/>
          <p:cNvSpPr>
            <a:spLocks noEditPoints="1"/>
          </p:cNvSpPr>
          <p:nvPr/>
        </p:nvSpPr>
        <p:spPr bwMode="auto">
          <a:xfrm>
            <a:off x="3428993" y="5240351"/>
            <a:ext cx="188913" cy="188913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6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6">
                <a:moveTo>
                  <a:pt x="266" y="133"/>
                </a:moveTo>
                <a:lnTo>
                  <a:pt x="266" y="133"/>
                </a:lnTo>
                <a:cubicBezTo>
                  <a:pt x="266" y="60"/>
                  <a:pt x="206" y="0"/>
                  <a:pt x="133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6"/>
                  <a:pt x="59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0" name="Freeform 12"/>
          <p:cNvSpPr>
            <a:spLocks noEditPoints="1"/>
          </p:cNvSpPr>
          <p:nvPr/>
        </p:nvSpPr>
        <p:spPr bwMode="auto">
          <a:xfrm>
            <a:off x="3214679" y="4668847"/>
            <a:ext cx="188913" cy="188913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6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6">
                <a:moveTo>
                  <a:pt x="266" y="133"/>
                </a:moveTo>
                <a:lnTo>
                  <a:pt x="266" y="133"/>
                </a:lnTo>
                <a:cubicBezTo>
                  <a:pt x="266" y="60"/>
                  <a:pt x="206" y="0"/>
                  <a:pt x="133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6"/>
                  <a:pt x="59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1" name="Freeform 12"/>
          <p:cNvSpPr>
            <a:spLocks noEditPoints="1"/>
          </p:cNvSpPr>
          <p:nvPr/>
        </p:nvSpPr>
        <p:spPr bwMode="auto">
          <a:xfrm>
            <a:off x="3500431" y="4740285"/>
            <a:ext cx="188913" cy="188913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6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6">
                <a:moveTo>
                  <a:pt x="266" y="133"/>
                </a:moveTo>
                <a:lnTo>
                  <a:pt x="266" y="133"/>
                </a:lnTo>
                <a:cubicBezTo>
                  <a:pt x="266" y="60"/>
                  <a:pt x="206" y="0"/>
                  <a:pt x="133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6"/>
                  <a:pt x="59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2" name="Freeform 12"/>
          <p:cNvSpPr>
            <a:spLocks noEditPoints="1"/>
          </p:cNvSpPr>
          <p:nvPr/>
        </p:nvSpPr>
        <p:spPr bwMode="auto">
          <a:xfrm>
            <a:off x="2000233" y="4383095"/>
            <a:ext cx="188913" cy="188913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6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6">
                <a:moveTo>
                  <a:pt x="266" y="133"/>
                </a:moveTo>
                <a:lnTo>
                  <a:pt x="266" y="133"/>
                </a:lnTo>
                <a:cubicBezTo>
                  <a:pt x="266" y="60"/>
                  <a:pt x="206" y="0"/>
                  <a:pt x="133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6"/>
                  <a:pt x="59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4" name="Right Arrow 83"/>
          <p:cNvSpPr/>
          <p:nvPr/>
        </p:nvSpPr>
        <p:spPr>
          <a:xfrm>
            <a:off x="4071935" y="4668847"/>
            <a:ext cx="857256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Content Placeholder 48"/>
          <p:cNvSpPr>
            <a:spLocks noGrp="1"/>
          </p:cNvSpPr>
          <p:nvPr>
            <p:ph idx="1"/>
          </p:nvPr>
        </p:nvSpPr>
        <p:spPr>
          <a:xfrm>
            <a:off x="251520" y="1473899"/>
            <a:ext cx="8392446" cy="1163954"/>
          </a:xfrm>
        </p:spPr>
        <p:txBody>
          <a:bodyPr/>
          <a:lstStyle/>
          <a:p>
            <a:r>
              <a:rPr lang="en-US" sz="2800" noProof="0" dirty="0"/>
              <a:t>After Correlation Clustering, with a conservative </a:t>
            </a:r>
            <a:r>
              <a:rPr lang="en-US" sz="2800" noProof="0" dirty="0" err="1"/>
              <a:t>choise</a:t>
            </a:r>
            <a:r>
              <a:rPr lang="en-US" sz="2800" noProof="0" dirty="0"/>
              <a:t> of </a:t>
            </a:r>
            <a:r>
              <a:rPr lang="en-US" sz="2800" b="1" i="1" dirty="0"/>
              <a:t>α</a:t>
            </a:r>
            <a:r>
              <a:rPr lang="en-US" sz="2800" noProof="0" dirty="0"/>
              <a:t>, there are many small but reliable clusters</a:t>
            </a:r>
          </a:p>
        </p:txBody>
      </p:sp>
      <p:sp>
        <p:nvSpPr>
          <p:cNvPr id="85" name="Title 1"/>
          <p:cNvSpPr txBox="1">
            <a:spLocks/>
          </p:cNvSpPr>
          <p:nvPr/>
        </p:nvSpPr>
        <p:spPr>
          <a:xfrm>
            <a:off x="0" y="474649"/>
            <a:ext cx="9144000" cy="9064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Clustering Refinement: example</a:t>
            </a:r>
          </a:p>
        </p:txBody>
      </p:sp>
      <p:grpSp>
        <p:nvGrpSpPr>
          <p:cNvPr id="7" name="Gruppo 6"/>
          <p:cNvGrpSpPr/>
          <p:nvPr/>
        </p:nvGrpSpPr>
        <p:grpSpPr>
          <a:xfrm>
            <a:off x="5070461" y="3806143"/>
            <a:ext cx="3115376" cy="2246110"/>
            <a:chOff x="5008276" y="3780059"/>
            <a:chExt cx="3115376" cy="2246110"/>
          </a:xfrm>
        </p:grpSpPr>
        <p:grpSp>
          <p:nvGrpSpPr>
            <p:cNvPr id="86" name="Group 181"/>
            <p:cNvGrpSpPr/>
            <p:nvPr/>
          </p:nvGrpSpPr>
          <p:grpSpPr>
            <a:xfrm>
              <a:off x="5123256" y="3780059"/>
              <a:ext cx="2911928" cy="2149271"/>
              <a:chOff x="2882888" y="3754658"/>
              <a:chExt cx="2911928" cy="2149271"/>
            </a:xfrm>
          </p:grpSpPr>
          <p:sp>
            <p:nvSpPr>
              <p:cNvPr id="88" name="Freeform 6"/>
              <p:cNvSpPr>
                <a:spLocks noEditPoints="1"/>
              </p:cNvSpPr>
              <p:nvPr/>
            </p:nvSpPr>
            <p:spPr bwMode="auto">
              <a:xfrm>
                <a:off x="3397238" y="3857628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7"/>
                      <a:pt x="59" y="266"/>
                      <a:pt x="133" y="266"/>
                    </a:cubicBezTo>
                    <a:cubicBezTo>
                      <a:pt x="206" y="266"/>
                      <a:pt x="266" y="207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9" name="Freeform 8"/>
              <p:cNvSpPr>
                <a:spLocks noEditPoints="1"/>
              </p:cNvSpPr>
              <p:nvPr/>
            </p:nvSpPr>
            <p:spPr bwMode="auto">
              <a:xfrm>
                <a:off x="3668707" y="3857628"/>
                <a:ext cx="187325" cy="188913"/>
              </a:xfrm>
              <a:custGeom>
                <a:avLst/>
                <a:gdLst/>
                <a:ahLst/>
                <a:cxnLst>
                  <a:cxn ang="0">
                    <a:pos x="265" y="133"/>
                  </a:cxn>
                  <a:cxn ang="0">
                    <a:pos x="265" y="133"/>
                  </a:cxn>
                  <a:cxn ang="0">
                    <a:pos x="132" y="0"/>
                  </a:cxn>
                  <a:cxn ang="0">
                    <a:pos x="0" y="133"/>
                  </a:cxn>
                  <a:cxn ang="0">
                    <a:pos x="132" y="265"/>
                  </a:cxn>
                  <a:cxn ang="0">
                    <a:pos x="265" y="133"/>
                  </a:cxn>
                  <a:cxn ang="0">
                    <a:pos x="265" y="133"/>
                  </a:cxn>
                  <a:cxn ang="0">
                    <a:pos x="132" y="133"/>
                  </a:cxn>
                  <a:cxn ang="0">
                    <a:pos x="132" y="133"/>
                  </a:cxn>
                </a:cxnLst>
                <a:rect l="0" t="0" r="r" b="b"/>
                <a:pathLst>
                  <a:path w="265" h="265">
                    <a:moveTo>
                      <a:pt x="265" y="133"/>
                    </a:moveTo>
                    <a:lnTo>
                      <a:pt x="265" y="133"/>
                    </a:lnTo>
                    <a:cubicBezTo>
                      <a:pt x="265" y="59"/>
                      <a:pt x="206" y="0"/>
                      <a:pt x="132" y="0"/>
                    </a:cubicBezTo>
                    <a:cubicBezTo>
                      <a:pt x="59" y="0"/>
                      <a:pt x="0" y="59"/>
                      <a:pt x="0" y="133"/>
                    </a:cubicBezTo>
                    <a:cubicBezTo>
                      <a:pt x="0" y="206"/>
                      <a:pt x="59" y="265"/>
                      <a:pt x="132" y="265"/>
                    </a:cubicBezTo>
                    <a:cubicBezTo>
                      <a:pt x="206" y="265"/>
                      <a:pt x="265" y="206"/>
                      <a:pt x="265" y="133"/>
                    </a:cubicBezTo>
                    <a:lnTo>
                      <a:pt x="265" y="133"/>
                    </a:lnTo>
                    <a:close/>
                    <a:moveTo>
                      <a:pt x="132" y="133"/>
                    </a:moveTo>
                    <a:lnTo>
                      <a:pt x="132" y="133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0" name="Freeform 10"/>
              <p:cNvSpPr>
                <a:spLocks noEditPoints="1"/>
              </p:cNvSpPr>
              <p:nvPr/>
            </p:nvSpPr>
            <p:spPr bwMode="auto">
              <a:xfrm>
                <a:off x="5122868" y="3857628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5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5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59"/>
                      <a:pt x="206" y="0"/>
                      <a:pt x="133" y="0"/>
                    </a:cubicBezTo>
                    <a:cubicBezTo>
                      <a:pt x="60" y="0"/>
                      <a:pt x="0" y="59"/>
                      <a:pt x="0" y="133"/>
                    </a:cubicBezTo>
                    <a:cubicBezTo>
                      <a:pt x="0" y="206"/>
                      <a:pt x="60" y="265"/>
                      <a:pt x="133" y="265"/>
                    </a:cubicBezTo>
                    <a:cubicBezTo>
                      <a:pt x="206" y="265"/>
                      <a:pt x="266" y="206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rgbClr val="00B05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1" name="Freeform 12"/>
              <p:cNvSpPr>
                <a:spLocks noEditPoints="1"/>
              </p:cNvSpPr>
              <p:nvPr/>
            </p:nvSpPr>
            <p:spPr bwMode="auto">
              <a:xfrm>
                <a:off x="2882888" y="3975103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6"/>
                      <a:pt x="59" y="266"/>
                      <a:pt x="133" y="266"/>
                    </a:cubicBezTo>
                    <a:cubicBezTo>
                      <a:pt x="206" y="266"/>
                      <a:pt x="266" y="206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2" name="Freeform 14"/>
              <p:cNvSpPr>
                <a:spLocks noEditPoints="1"/>
              </p:cNvSpPr>
              <p:nvPr/>
            </p:nvSpPr>
            <p:spPr bwMode="auto">
              <a:xfrm>
                <a:off x="3525831" y="4143380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6"/>
                      <a:pt x="59" y="266"/>
                      <a:pt x="133" y="266"/>
                    </a:cubicBezTo>
                    <a:cubicBezTo>
                      <a:pt x="206" y="266"/>
                      <a:pt x="266" y="206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3" name="Freeform 16"/>
              <p:cNvSpPr>
                <a:spLocks noEditPoints="1"/>
              </p:cNvSpPr>
              <p:nvPr/>
            </p:nvSpPr>
            <p:spPr bwMode="auto">
              <a:xfrm>
                <a:off x="3454388" y="4786314"/>
                <a:ext cx="187325" cy="188913"/>
              </a:xfrm>
              <a:custGeom>
                <a:avLst/>
                <a:gdLst/>
                <a:ahLst/>
                <a:cxnLst>
                  <a:cxn ang="0">
                    <a:pos x="265" y="133"/>
                  </a:cxn>
                  <a:cxn ang="0">
                    <a:pos x="265" y="133"/>
                  </a:cxn>
                  <a:cxn ang="0">
                    <a:pos x="132" y="0"/>
                  </a:cxn>
                  <a:cxn ang="0">
                    <a:pos x="0" y="133"/>
                  </a:cxn>
                  <a:cxn ang="0">
                    <a:pos x="132" y="266"/>
                  </a:cxn>
                  <a:cxn ang="0">
                    <a:pos x="265" y="133"/>
                  </a:cxn>
                  <a:cxn ang="0">
                    <a:pos x="265" y="133"/>
                  </a:cxn>
                  <a:cxn ang="0">
                    <a:pos x="132" y="133"/>
                  </a:cxn>
                  <a:cxn ang="0">
                    <a:pos x="132" y="133"/>
                  </a:cxn>
                </a:cxnLst>
                <a:rect l="0" t="0" r="r" b="b"/>
                <a:pathLst>
                  <a:path w="265" h="266">
                    <a:moveTo>
                      <a:pt x="265" y="133"/>
                    </a:moveTo>
                    <a:lnTo>
                      <a:pt x="265" y="133"/>
                    </a:lnTo>
                    <a:cubicBezTo>
                      <a:pt x="265" y="60"/>
                      <a:pt x="206" y="0"/>
                      <a:pt x="132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7"/>
                      <a:pt x="59" y="266"/>
                      <a:pt x="132" y="266"/>
                    </a:cubicBezTo>
                    <a:cubicBezTo>
                      <a:pt x="206" y="266"/>
                      <a:pt x="265" y="207"/>
                      <a:pt x="265" y="133"/>
                    </a:cubicBezTo>
                    <a:lnTo>
                      <a:pt x="265" y="133"/>
                    </a:lnTo>
                    <a:close/>
                    <a:moveTo>
                      <a:pt x="132" y="133"/>
                    </a:moveTo>
                    <a:lnTo>
                      <a:pt x="132" y="133"/>
                    </a:lnTo>
                    <a:close/>
                  </a:path>
                </a:pathLst>
              </a:custGeom>
              <a:solidFill>
                <a:srgbClr val="FF33CC"/>
              </a:solidFill>
              <a:ln w="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4" name="Freeform 18"/>
              <p:cNvSpPr>
                <a:spLocks noEditPoints="1"/>
              </p:cNvSpPr>
              <p:nvPr/>
            </p:nvSpPr>
            <p:spPr bwMode="auto">
              <a:xfrm>
                <a:off x="5383201" y="4071939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60" y="0"/>
                      <a:pt x="0" y="60"/>
                      <a:pt x="0" y="133"/>
                    </a:cubicBezTo>
                    <a:cubicBezTo>
                      <a:pt x="0" y="207"/>
                      <a:pt x="60" y="266"/>
                      <a:pt x="133" y="266"/>
                    </a:cubicBezTo>
                    <a:cubicBezTo>
                      <a:pt x="206" y="266"/>
                      <a:pt x="266" y="207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rgbClr val="00B05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5" name="Freeform 16"/>
              <p:cNvSpPr>
                <a:spLocks noEditPoints="1"/>
              </p:cNvSpPr>
              <p:nvPr/>
            </p:nvSpPr>
            <p:spPr bwMode="auto">
              <a:xfrm>
                <a:off x="5168905" y="4143380"/>
                <a:ext cx="187325" cy="188913"/>
              </a:xfrm>
              <a:custGeom>
                <a:avLst/>
                <a:gdLst/>
                <a:ahLst/>
                <a:cxnLst>
                  <a:cxn ang="0">
                    <a:pos x="265" y="133"/>
                  </a:cxn>
                  <a:cxn ang="0">
                    <a:pos x="265" y="133"/>
                  </a:cxn>
                  <a:cxn ang="0">
                    <a:pos x="132" y="0"/>
                  </a:cxn>
                  <a:cxn ang="0">
                    <a:pos x="0" y="133"/>
                  </a:cxn>
                  <a:cxn ang="0">
                    <a:pos x="132" y="266"/>
                  </a:cxn>
                  <a:cxn ang="0">
                    <a:pos x="265" y="133"/>
                  </a:cxn>
                  <a:cxn ang="0">
                    <a:pos x="265" y="133"/>
                  </a:cxn>
                  <a:cxn ang="0">
                    <a:pos x="132" y="133"/>
                  </a:cxn>
                  <a:cxn ang="0">
                    <a:pos x="132" y="133"/>
                  </a:cxn>
                </a:cxnLst>
                <a:rect l="0" t="0" r="r" b="b"/>
                <a:pathLst>
                  <a:path w="265" h="266">
                    <a:moveTo>
                      <a:pt x="265" y="133"/>
                    </a:moveTo>
                    <a:lnTo>
                      <a:pt x="265" y="133"/>
                    </a:lnTo>
                    <a:cubicBezTo>
                      <a:pt x="265" y="60"/>
                      <a:pt x="206" y="0"/>
                      <a:pt x="132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7"/>
                      <a:pt x="59" y="266"/>
                      <a:pt x="132" y="266"/>
                    </a:cubicBezTo>
                    <a:cubicBezTo>
                      <a:pt x="206" y="266"/>
                      <a:pt x="265" y="207"/>
                      <a:pt x="265" y="133"/>
                    </a:cubicBezTo>
                    <a:lnTo>
                      <a:pt x="265" y="133"/>
                    </a:lnTo>
                    <a:close/>
                    <a:moveTo>
                      <a:pt x="132" y="133"/>
                    </a:moveTo>
                    <a:lnTo>
                      <a:pt x="132" y="133"/>
                    </a:lnTo>
                    <a:close/>
                  </a:path>
                </a:pathLst>
              </a:custGeom>
              <a:solidFill>
                <a:srgbClr val="00B05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6" name="Freeform 6"/>
              <p:cNvSpPr>
                <a:spLocks noEditPoints="1"/>
              </p:cNvSpPr>
              <p:nvPr/>
            </p:nvSpPr>
            <p:spPr bwMode="auto">
              <a:xfrm>
                <a:off x="3525831" y="5072074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7"/>
                      <a:pt x="59" y="266"/>
                      <a:pt x="133" y="266"/>
                    </a:cubicBezTo>
                    <a:cubicBezTo>
                      <a:pt x="206" y="266"/>
                      <a:pt x="266" y="207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rgbClr val="FF33CC"/>
              </a:solidFill>
              <a:ln w="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7" name="Freeform 14"/>
              <p:cNvSpPr>
                <a:spLocks noEditPoints="1"/>
              </p:cNvSpPr>
              <p:nvPr/>
            </p:nvSpPr>
            <p:spPr bwMode="auto">
              <a:xfrm>
                <a:off x="3740145" y="5214950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6"/>
                      <a:pt x="59" y="266"/>
                      <a:pt x="133" y="266"/>
                    </a:cubicBezTo>
                    <a:cubicBezTo>
                      <a:pt x="206" y="266"/>
                      <a:pt x="266" y="206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rgbClr val="FF33CC"/>
              </a:solidFill>
              <a:ln w="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8" name="Freeform 16"/>
              <p:cNvSpPr>
                <a:spLocks noEditPoints="1"/>
              </p:cNvSpPr>
              <p:nvPr/>
            </p:nvSpPr>
            <p:spPr bwMode="auto">
              <a:xfrm>
                <a:off x="3668707" y="5572140"/>
                <a:ext cx="187325" cy="188913"/>
              </a:xfrm>
              <a:custGeom>
                <a:avLst/>
                <a:gdLst/>
                <a:ahLst/>
                <a:cxnLst>
                  <a:cxn ang="0">
                    <a:pos x="265" y="133"/>
                  </a:cxn>
                  <a:cxn ang="0">
                    <a:pos x="265" y="133"/>
                  </a:cxn>
                  <a:cxn ang="0">
                    <a:pos x="132" y="0"/>
                  </a:cxn>
                  <a:cxn ang="0">
                    <a:pos x="0" y="133"/>
                  </a:cxn>
                  <a:cxn ang="0">
                    <a:pos x="132" y="266"/>
                  </a:cxn>
                  <a:cxn ang="0">
                    <a:pos x="265" y="133"/>
                  </a:cxn>
                  <a:cxn ang="0">
                    <a:pos x="265" y="133"/>
                  </a:cxn>
                  <a:cxn ang="0">
                    <a:pos x="132" y="133"/>
                  </a:cxn>
                  <a:cxn ang="0">
                    <a:pos x="132" y="133"/>
                  </a:cxn>
                </a:cxnLst>
                <a:rect l="0" t="0" r="r" b="b"/>
                <a:pathLst>
                  <a:path w="265" h="266">
                    <a:moveTo>
                      <a:pt x="265" y="133"/>
                    </a:moveTo>
                    <a:lnTo>
                      <a:pt x="265" y="133"/>
                    </a:lnTo>
                    <a:cubicBezTo>
                      <a:pt x="265" y="60"/>
                      <a:pt x="206" y="0"/>
                      <a:pt x="132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7"/>
                      <a:pt x="59" y="266"/>
                      <a:pt x="132" y="266"/>
                    </a:cubicBezTo>
                    <a:cubicBezTo>
                      <a:pt x="206" y="266"/>
                      <a:pt x="265" y="207"/>
                      <a:pt x="265" y="133"/>
                    </a:cubicBezTo>
                    <a:lnTo>
                      <a:pt x="265" y="133"/>
                    </a:lnTo>
                    <a:close/>
                    <a:moveTo>
                      <a:pt x="132" y="133"/>
                    </a:moveTo>
                    <a:lnTo>
                      <a:pt x="132" y="133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9" name="Freeform 6"/>
              <p:cNvSpPr>
                <a:spLocks noEditPoints="1"/>
              </p:cNvSpPr>
              <p:nvPr/>
            </p:nvSpPr>
            <p:spPr bwMode="auto">
              <a:xfrm>
                <a:off x="3740145" y="4954599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7"/>
                      <a:pt x="59" y="266"/>
                      <a:pt x="133" y="266"/>
                    </a:cubicBezTo>
                    <a:cubicBezTo>
                      <a:pt x="206" y="266"/>
                      <a:pt x="266" y="207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rgbClr val="FF33CC"/>
              </a:solidFill>
              <a:ln w="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0" name="Freeform 12"/>
              <p:cNvSpPr>
                <a:spLocks noEditPoints="1"/>
              </p:cNvSpPr>
              <p:nvPr/>
            </p:nvSpPr>
            <p:spPr bwMode="auto">
              <a:xfrm>
                <a:off x="4122736" y="4143380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6"/>
                      <a:pt x="59" y="266"/>
                      <a:pt x="133" y="266"/>
                    </a:cubicBezTo>
                    <a:cubicBezTo>
                      <a:pt x="206" y="266"/>
                      <a:pt x="266" y="206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1" name="Freeform 12"/>
              <p:cNvSpPr>
                <a:spLocks noEditPoints="1"/>
              </p:cNvSpPr>
              <p:nvPr/>
            </p:nvSpPr>
            <p:spPr bwMode="auto">
              <a:xfrm>
                <a:off x="5597533" y="5715016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6"/>
                      <a:pt x="59" y="266"/>
                      <a:pt x="133" y="266"/>
                    </a:cubicBezTo>
                    <a:cubicBezTo>
                      <a:pt x="206" y="266"/>
                      <a:pt x="266" y="206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2" name="Freeform 12"/>
              <p:cNvSpPr>
                <a:spLocks noEditPoints="1"/>
              </p:cNvSpPr>
              <p:nvPr/>
            </p:nvSpPr>
            <p:spPr bwMode="auto">
              <a:xfrm>
                <a:off x="4811715" y="5143512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6"/>
                      <a:pt x="59" y="266"/>
                      <a:pt x="133" y="266"/>
                    </a:cubicBezTo>
                    <a:cubicBezTo>
                      <a:pt x="206" y="266"/>
                      <a:pt x="266" y="206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3" name="Freeform 12"/>
              <p:cNvSpPr>
                <a:spLocks noEditPoints="1"/>
              </p:cNvSpPr>
              <p:nvPr/>
            </p:nvSpPr>
            <p:spPr bwMode="auto">
              <a:xfrm>
                <a:off x="5097467" y="5286388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6"/>
                      <a:pt x="59" y="266"/>
                      <a:pt x="133" y="266"/>
                    </a:cubicBezTo>
                    <a:cubicBezTo>
                      <a:pt x="206" y="266"/>
                      <a:pt x="266" y="206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4" name="Freeform 12"/>
              <p:cNvSpPr>
                <a:spLocks noEditPoints="1"/>
              </p:cNvSpPr>
              <p:nvPr/>
            </p:nvSpPr>
            <p:spPr bwMode="auto">
              <a:xfrm>
                <a:off x="5168905" y="5000636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6"/>
                      <a:pt x="59" y="266"/>
                      <a:pt x="133" y="266"/>
                    </a:cubicBezTo>
                    <a:cubicBezTo>
                      <a:pt x="206" y="266"/>
                      <a:pt x="266" y="206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5" name="Freeform 12"/>
              <p:cNvSpPr>
                <a:spLocks noEditPoints="1"/>
              </p:cNvSpPr>
              <p:nvPr/>
            </p:nvSpPr>
            <p:spPr bwMode="auto">
              <a:xfrm>
                <a:off x="5383219" y="5214950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6"/>
                      <a:pt x="59" y="266"/>
                      <a:pt x="133" y="266"/>
                    </a:cubicBezTo>
                    <a:cubicBezTo>
                      <a:pt x="206" y="266"/>
                      <a:pt x="266" y="206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6" name="Freeform 12"/>
              <p:cNvSpPr>
                <a:spLocks noEditPoints="1"/>
              </p:cNvSpPr>
              <p:nvPr/>
            </p:nvSpPr>
            <p:spPr bwMode="auto">
              <a:xfrm>
                <a:off x="5168905" y="4643446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6"/>
                      <a:pt x="59" y="266"/>
                      <a:pt x="133" y="266"/>
                    </a:cubicBezTo>
                    <a:cubicBezTo>
                      <a:pt x="206" y="266"/>
                      <a:pt x="266" y="206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7" name="Freeform 12"/>
              <p:cNvSpPr>
                <a:spLocks noEditPoints="1"/>
              </p:cNvSpPr>
              <p:nvPr/>
            </p:nvSpPr>
            <p:spPr bwMode="auto">
              <a:xfrm>
                <a:off x="5454657" y="4714884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6"/>
                      <a:pt x="59" y="266"/>
                      <a:pt x="133" y="266"/>
                    </a:cubicBezTo>
                    <a:cubicBezTo>
                      <a:pt x="206" y="266"/>
                      <a:pt x="266" y="206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8" name="Freeform 12"/>
              <p:cNvSpPr>
                <a:spLocks noEditPoints="1"/>
              </p:cNvSpPr>
              <p:nvPr/>
            </p:nvSpPr>
            <p:spPr bwMode="auto">
              <a:xfrm>
                <a:off x="3954459" y="4357694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6"/>
                      <a:pt x="59" y="266"/>
                      <a:pt x="133" y="266"/>
                    </a:cubicBezTo>
                    <a:cubicBezTo>
                      <a:pt x="206" y="266"/>
                      <a:pt x="266" y="206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9" name="Oval 175"/>
              <p:cNvSpPr/>
              <p:nvPr/>
            </p:nvSpPr>
            <p:spPr>
              <a:xfrm>
                <a:off x="3301882" y="3754658"/>
                <a:ext cx="642942" cy="642942"/>
              </a:xfrm>
              <a:prstGeom prst="ellipse">
                <a:avLst/>
              </a:prstGeom>
              <a:noFill/>
              <a:ln>
                <a:solidFill>
                  <a:srgbClr val="00206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0" name="Oval 176"/>
              <p:cNvSpPr/>
              <p:nvPr/>
            </p:nvSpPr>
            <p:spPr>
              <a:xfrm rot="2882614">
                <a:off x="3856141" y="4035020"/>
                <a:ext cx="571504" cy="642942"/>
              </a:xfrm>
              <a:prstGeom prst="ellipse">
                <a:avLst/>
              </a:prstGeom>
              <a:noFill/>
              <a:ln>
                <a:solidFill>
                  <a:srgbClr val="00206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1" name="Oval 177"/>
              <p:cNvSpPr/>
              <p:nvPr/>
            </p:nvSpPr>
            <p:spPr>
              <a:xfrm rot="19315193">
                <a:off x="3445485" y="4562898"/>
                <a:ext cx="571504" cy="1070366"/>
              </a:xfrm>
              <a:prstGeom prst="ellipse">
                <a:avLst/>
              </a:prstGeom>
              <a:noFill/>
              <a:ln>
                <a:solidFill>
                  <a:srgbClr val="00206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2" name="Oval 178"/>
              <p:cNvSpPr/>
              <p:nvPr/>
            </p:nvSpPr>
            <p:spPr>
              <a:xfrm rot="5140268">
                <a:off x="4945468" y="4715298"/>
                <a:ext cx="571504" cy="1070366"/>
              </a:xfrm>
              <a:prstGeom prst="ellipse">
                <a:avLst/>
              </a:prstGeom>
              <a:noFill/>
              <a:ln>
                <a:solidFill>
                  <a:srgbClr val="00206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3" name="Oval 179"/>
              <p:cNvSpPr/>
              <p:nvPr/>
            </p:nvSpPr>
            <p:spPr>
              <a:xfrm rot="5140268">
                <a:off x="5034964" y="3725552"/>
                <a:ext cx="571504" cy="747577"/>
              </a:xfrm>
              <a:prstGeom prst="ellipse">
                <a:avLst/>
              </a:prstGeom>
              <a:noFill/>
              <a:ln>
                <a:solidFill>
                  <a:srgbClr val="00206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4" name="Oval 180"/>
              <p:cNvSpPr/>
              <p:nvPr/>
            </p:nvSpPr>
            <p:spPr>
              <a:xfrm rot="6446974">
                <a:off x="5208225" y="4370441"/>
                <a:ext cx="425606" cy="747577"/>
              </a:xfrm>
              <a:prstGeom prst="ellipse">
                <a:avLst/>
              </a:prstGeom>
              <a:noFill/>
              <a:ln>
                <a:solidFill>
                  <a:srgbClr val="00206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15" name="Oval 225"/>
            <p:cNvSpPr/>
            <p:nvPr/>
          </p:nvSpPr>
          <p:spPr>
            <a:xfrm>
              <a:off x="5008276" y="3883029"/>
              <a:ext cx="428628" cy="428628"/>
            </a:xfrm>
            <a:prstGeom prst="ellipse">
              <a:avLst/>
            </a:prstGeom>
            <a:noFill/>
            <a:ln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6" name="Oval 226"/>
            <p:cNvSpPr/>
            <p:nvPr/>
          </p:nvSpPr>
          <p:spPr>
            <a:xfrm>
              <a:off x="5766198" y="5526103"/>
              <a:ext cx="428628" cy="428628"/>
            </a:xfrm>
            <a:prstGeom prst="ellipse">
              <a:avLst/>
            </a:prstGeom>
            <a:noFill/>
            <a:ln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7" name="Oval 227"/>
            <p:cNvSpPr/>
            <p:nvPr/>
          </p:nvSpPr>
          <p:spPr>
            <a:xfrm>
              <a:off x="7695024" y="5597541"/>
              <a:ext cx="428628" cy="428628"/>
            </a:xfrm>
            <a:prstGeom prst="ellipse">
              <a:avLst/>
            </a:prstGeom>
            <a:noFill/>
            <a:ln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63" name="Rectangle 9"/>
          <p:cNvSpPr/>
          <p:nvPr/>
        </p:nvSpPr>
        <p:spPr>
          <a:xfrm>
            <a:off x="-5043" y="-12166"/>
            <a:ext cx="3252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ignika" pitchFamily="50" charset="0"/>
              </a:rPr>
              <a:t>Camera Identification </a:t>
            </a:r>
          </a:p>
        </p:txBody>
      </p:sp>
    </p:spTree>
    <p:extLst>
      <p:ext uri="{BB962C8B-B14F-4D97-AF65-F5344CB8AC3E}">
        <p14:creationId xmlns:p14="http://schemas.microsoft.com/office/powerpoint/2010/main" val="296154251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4649"/>
            <a:ext cx="9144000" cy="906462"/>
          </a:xfrm>
        </p:spPr>
        <p:txBody>
          <a:bodyPr/>
          <a:lstStyle/>
          <a:p>
            <a:r>
              <a:rPr lang="en-US" noProof="0" dirty="0"/>
              <a:t>Clustering Refinement: example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5004048" y="3717032"/>
            <a:ext cx="3115376" cy="2246110"/>
            <a:chOff x="742244" y="3754658"/>
            <a:chExt cx="3115376" cy="2246110"/>
          </a:xfrm>
        </p:grpSpPr>
        <p:grpSp>
          <p:nvGrpSpPr>
            <p:cNvPr id="182" name="Group 181"/>
            <p:cNvGrpSpPr/>
            <p:nvPr/>
          </p:nvGrpSpPr>
          <p:grpSpPr>
            <a:xfrm>
              <a:off x="857224" y="3754658"/>
              <a:ext cx="2911928" cy="2149271"/>
              <a:chOff x="2882888" y="3754658"/>
              <a:chExt cx="2911928" cy="2149271"/>
            </a:xfrm>
          </p:grpSpPr>
          <p:sp>
            <p:nvSpPr>
              <p:cNvPr id="153" name="Freeform 6"/>
              <p:cNvSpPr>
                <a:spLocks noEditPoints="1"/>
              </p:cNvSpPr>
              <p:nvPr/>
            </p:nvSpPr>
            <p:spPr bwMode="auto">
              <a:xfrm>
                <a:off x="3397238" y="3857628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7"/>
                      <a:pt x="59" y="266"/>
                      <a:pt x="133" y="266"/>
                    </a:cubicBezTo>
                    <a:cubicBezTo>
                      <a:pt x="206" y="266"/>
                      <a:pt x="266" y="207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4" name="Freeform 8"/>
              <p:cNvSpPr>
                <a:spLocks noEditPoints="1"/>
              </p:cNvSpPr>
              <p:nvPr/>
            </p:nvSpPr>
            <p:spPr bwMode="auto">
              <a:xfrm>
                <a:off x="3668707" y="3857628"/>
                <a:ext cx="187325" cy="188913"/>
              </a:xfrm>
              <a:custGeom>
                <a:avLst/>
                <a:gdLst/>
                <a:ahLst/>
                <a:cxnLst>
                  <a:cxn ang="0">
                    <a:pos x="265" y="133"/>
                  </a:cxn>
                  <a:cxn ang="0">
                    <a:pos x="265" y="133"/>
                  </a:cxn>
                  <a:cxn ang="0">
                    <a:pos x="132" y="0"/>
                  </a:cxn>
                  <a:cxn ang="0">
                    <a:pos x="0" y="133"/>
                  </a:cxn>
                  <a:cxn ang="0">
                    <a:pos x="132" y="265"/>
                  </a:cxn>
                  <a:cxn ang="0">
                    <a:pos x="265" y="133"/>
                  </a:cxn>
                  <a:cxn ang="0">
                    <a:pos x="265" y="133"/>
                  </a:cxn>
                  <a:cxn ang="0">
                    <a:pos x="132" y="133"/>
                  </a:cxn>
                  <a:cxn ang="0">
                    <a:pos x="132" y="133"/>
                  </a:cxn>
                </a:cxnLst>
                <a:rect l="0" t="0" r="r" b="b"/>
                <a:pathLst>
                  <a:path w="265" h="265">
                    <a:moveTo>
                      <a:pt x="265" y="133"/>
                    </a:moveTo>
                    <a:lnTo>
                      <a:pt x="265" y="133"/>
                    </a:lnTo>
                    <a:cubicBezTo>
                      <a:pt x="265" y="59"/>
                      <a:pt x="206" y="0"/>
                      <a:pt x="132" y="0"/>
                    </a:cubicBezTo>
                    <a:cubicBezTo>
                      <a:pt x="59" y="0"/>
                      <a:pt x="0" y="59"/>
                      <a:pt x="0" y="133"/>
                    </a:cubicBezTo>
                    <a:cubicBezTo>
                      <a:pt x="0" y="206"/>
                      <a:pt x="59" y="265"/>
                      <a:pt x="132" y="265"/>
                    </a:cubicBezTo>
                    <a:cubicBezTo>
                      <a:pt x="206" y="265"/>
                      <a:pt x="265" y="206"/>
                      <a:pt x="265" y="133"/>
                    </a:cubicBezTo>
                    <a:lnTo>
                      <a:pt x="265" y="133"/>
                    </a:lnTo>
                    <a:close/>
                    <a:moveTo>
                      <a:pt x="132" y="133"/>
                    </a:moveTo>
                    <a:lnTo>
                      <a:pt x="132" y="133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5" name="Freeform 10"/>
              <p:cNvSpPr>
                <a:spLocks noEditPoints="1"/>
              </p:cNvSpPr>
              <p:nvPr/>
            </p:nvSpPr>
            <p:spPr bwMode="auto">
              <a:xfrm>
                <a:off x="5122868" y="3857628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5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5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59"/>
                      <a:pt x="206" y="0"/>
                      <a:pt x="133" y="0"/>
                    </a:cubicBezTo>
                    <a:cubicBezTo>
                      <a:pt x="60" y="0"/>
                      <a:pt x="0" y="59"/>
                      <a:pt x="0" y="133"/>
                    </a:cubicBezTo>
                    <a:cubicBezTo>
                      <a:pt x="0" y="206"/>
                      <a:pt x="60" y="265"/>
                      <a:pt x="133" y="265"/>
                    </a:cubicBezTo>
                    <a:cubicBezTo>
                      <a:pt x="206" y="265"/>
                      <a:pt x="266" y="206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rgbClr val="00B05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6" name="Freeform 12"/>
              <p:cNvSpPr>
                <a:spLocks noEditPoints="1"/>
              </p:cNvSpPr>
              <p:nvPr/>
            </p:nvSpPr>
            <p:spPr bwMode="auto">
              <a:xfrm>
                <a:off x="2882888" y="3975103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6"/>
                      <a:pt x="59" y="266"/>
                      <a:pt x="133" y="266"/>
                    </a:cubicBezTo>
                    <a:cubicBezTo>
                      <a:pt x="206" y="266"/>
                      <a:pt x="266" y="206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7" name="Freeform 14"/>
              <p:cNvSpPr>
                <a:spLocks noEditPoints="1"/>
              </p:cNvSpPr>
              <p:nvPr/>
            </p:nvSpPr>
            <p:spPr bwMode="auto">
              <a:xfrm>
                <a:off x="3525831" y="4143380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6"/>
                      <a:pt x="59" y="266"/>
                      <a:pt x="133" y="266"/>
                    </a:cubicBezTo>
                    <a:cubicBezTo>
                      <a:pt x="206" y="266"/>
                      <a:pt x="266" y="206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8" name="Freeform 16"/>
              <p:cNvSpPr>
                <a:spLocks noEditPoints="1"/>
              </p:cNvSpPr>
              <p:nvPr/>
            </p:nvSpPr>
            <p:spPr bwMode="auto">
              <a:xfrm>
                <a:off x="3454388" y="4786314"/>
                <a:ext cx="187325" cy="188913"/>
              </a:xfrm>
              <a:custGeom>
                <a:avLst/>
                <a:gdLst/>
                <a:ahLst/>
                <a:cxnLst>
                  <a:cxn ang="0">
                    <a:pos x="265" y="133"/>
                  </a:cxn>
                  <a:cxn ang="0">
                    <a:pos x="265" y="133"/>
                  </a:cxn>
                  <a:cxn ang="0">
                    <a:pos x="132" y="0"/>
                  </a:cxn>
                  <a:cxn ang="0">
                    <a:pos x="0" y="133"/>
                  </a:cxn>
                  <a:cxn ang="0">
                    <a:pos x="132" y="266"/>
                  </a:cxn>
                  <a:cxn ang="0">
                    <a:pos x="265" y="133"/>
                  </a:cxn>
                  <a:cxn ang="0">
                    <a:pos x="265" y="133"/>
                  </a:cxn>
                  <a:cxn ang="0">
                    <a:pos x="132" y="133"/>
                  </a:cxn>
                  <a:cxn ang="0">
                    <a:pos x="132" y="133"/>
                  </a:cxn>
                </a:cxnLst>
                <a:rect l="0" t="0" r="r" b="b"/>
                <a:pathLst>
                  <a:path w="265" h="266">
                    <a:moveTo>
                      <a:pt x="265" y="133"/>
                    </a:moveTo>
                    <a:lnTo>
                      <a:pt x="265" y="133"/>
                    </a:lnTo>
                    <a:cubicBezTo>
                      <a:pt x="265" y="60"/>
                      <a:pt x="206" y="0"/>
                      <a:pt x="132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7"/>
                      <a:pt x="59" y="266"/>
                      <a:pt x="132" y="266"/>
                    </a:cubicBezTo>
                    <a:cubicBezTo>
                      <a:pt x="206" y="266"/>
                      <a:pt x="265" y="207"/>
                      <a:pt x="265" y="133"/>
                    </a:cubicBezTo>
                    <a:lnTo>
                      <a:pt x="265" y="133"/>
                    </a:lnTo>
                    <a:close/>
                    <a:moveTo>
                      <a:pt x="132" y="133"/>
                    </a:moveTo>
                    <a:lnTo>
                      <a:pt x="132" y="133"/>
                    </a:lnTo>
                    <a:close/>
                  </a:path>
                </a:pathLst>
              </a:custGeom>
              <a:solidFill>
                <a:srgbClr val="FF33CC"/>
              </a:solidFill>
              <a:ln w="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9" name="Freeform 18"/>
              <p:cNvSpPr>
                <a:spLocks noEditPoints="1"/>
              </p:cNvSpPr>
              <p:nvPr/>
            </p:nvSpPr>
            <p:spPr bwMode="auto">
              <a:xfrm>
                <a:off x="5383201" y="4071939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60" y="0"/>
                      <a:pt x="0" y="60"/>
                      <a:pt x="0" y="133"/>
                    </a:cubicBezTo>
                    <a:cubicBezTo>
                      <a:pt x="0" y="207"/>
                      <a:pt x="60" y="266"/>
                      <a:pt x="133" y="266"/>
                    </a:cubicBezTo>
                    <a:cubicBezTo>
                      <a:pt x="206" y="266"/>
                      <a:pt x="266" y="207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rgbClr val="00B05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0" name="Freeform 16"/>
              <p:cNvSpPr>
                <a:spLocks noEditPoints="1"/>
              </p:cNvSpPr>
              <p:nvPr/>
            </p:nvSpPr>
            <p:spPr bwMode="auto">
              <a:xfrm>
                <a:off x="5168905" y="4143380"/>
                <a:ext cx="187325" cy="188913"/>
              </a:xfrm>
              <a:custGeom>
                <a:avLst/>
                <a:gdLst/>
                <a:ahLst/>
                <a:cxnLst>
                  <a:cxn ang="0">
                    <a:pos x="265" y="133"/>
                  </a:cxn>
                  <a:cxn ang="0">
                    <a:pos x="265" y="133"/>
                  </a:cxn>
                  <a:cxn ang="0">
                    <a:pos x="132" y="0"/>
                  </a:cxn>
                  <a:cxn ang="0">
                    <a:pos x="0" y="133"/>
                  </a:cxn>
                  <a:cxn ang="0">
                    <a:pos x="132" y="266"/>
                  </a:cxn>
                  <a:cxn ang="0">
                    <a:pos x="265" y="133"/>
                  </a:cxn>
                  <a:cxn ang="0">
                    <a:pos x="265" y="133"/>
                  </a:cxn>
                  <a:cxn ang="0">
                    <a:pos x="132" y="133"/>
                  </a:cxn>
                  <a:cxn ang="0">
                    <a:pos x="132" y="133"/>
                  </a:cxn>
                </a:cxnLst>
                <a:rect l="0" t="0" r="r" b="b"/>
                <a:pathLst>
                  <a:path w="265" h="266">
                    <a:moveTo>
                      <a:pt x="265" y="133"/>
                    </a:moveTo>
                    <a:lnTo>
                      <a:pt x="265" y="133"/>
                    </a:lnTo>
                    <a:cubicBezTo>
                      <a:pt x="265" y="60"/>
                      <a:pt x="206" y="0"/>
                      <a:pt x="132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7"/>
                      <a:pt x="59" y="266"/>
                      <a:pt x="132" y="266"/>
                    </a:cubicBezTo>
                    <a:cubicBezTo>
                      <a:pt x="206" y="266"/>
                      <a:pt x="265" y="207"/>
                      <a:pt x="265" y="133"/>
                    </a:cubicBezTo>
                    <a:lnTo>
                      <a:pt x="265" y="133"/>
                    </a:lnTo>
                    <a:close/>
                    <a:moveTo>
                      <a:pt x="132" y="133"/>
                    </a:moveTo>
                    <a:lnTo>
                      <a:pt x="132" y="133"/>
                    </a:lnTo>
                    <a:close/>
                  </a:path>
                </a:pathLst>
              </a:custGeom>
              <a:solidFill>
                <a:srgbClr val="00B05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1" name="Freeform 6"/>
              <p:cNvSpPr>
                <a:spLocks noEditPoints="1"/>
              </p:cNvSpPr>
              <p:nvPr/>
            </p:nvSpPr>
            <p:spPr bwMode="auto">
              <a:xfrm>
                <a:off x="3525831" y="5072074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7"/>
                      <a:pt x="59" y="266"/>
                      <a:pt x="133" y="266"/>
                    </a:cubicBezTo>
                    <a:cubicBezTo>
                      <a:pt x="206" y="266"/>
                      <a:pt x="266" y="207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rgbClr val="FF33CC"/>
              </a:solidFill>
              <a:ln w="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2" name="Freeform 14"/>
              <p:cNvSpPr>
                <a:spLocks noEditPoints="1"/>
              </p:cNvSpPr>
              <p:nvPr/>
            </p:nvSpPr>
            <p:spPr bwMode="auto">
              <a:xfrm>
                <a:off x="3740145" y="5214950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6"/>
                      <a:pt x="59" y="266"/>
                      <a:pt x="133" y="266"/>
                    </a:cubicBezTo>
                    <a:cubicBezTo>
                      <a:pt x="206" y="266"/>
                      <a:pt x="266" y="206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rgbClr val="FF33CC"/>
              </a:solidFill>
              <a:ln w="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3" name="Freeform 16"/>
              <p:cNvSpPr>
                <a:spLocks noEditPoints="1"/>
              </p:cNvSpPr>
              <p:nvPr/>
            </p:nvSpPr>
            <p:spPr bwMode="auto">
              <a:xfrm>
                <a:off x="3668707" y="5572140"/>
                <a:ext cx="187325" cy="188913"/>
              </a:xfrm>
              <a:custGeom>
                <a:avLst/>
                <a:gdLst/>
                <a:ahLst/>
                <a:cxnLst>
                  <a:cxn ang="0">
                    <a:pos x="265" y="133"/>
                  </a:cxn>
                  <a:cxn ang="0">
                    <a:pos x="265" y="133"/>
                  </a:cxn>
                  <a:cxn ang="0">
                    <a:pos x="132" y="0"/>
                  </a:cxn>
                  <a:cxn ang="0">
                    <a:pos x="0" y="133"/>
                  </a:cxn>
                  <a:cxn ang="0">
                    <a:pos x="132" y="266"/>
                  </a:cxn>
                  <a:cxn ang="0">
                    <a:pos x="265" y="133"/>
                  </a:cxn>
                  <a:cxn ang="0">
                    <a:pos x="265" y="133"/>
                  </a:cxn>
                  <a:cxn ang="0">
                    <a:pos x="132" y="133"/>
                  </a:cxn>
                  <a:cxn ang="0">
                    <a:pos x="132" y="133"/>
                  </a:cxn>
                </a:cxnLst>
                <a:rect l="0" t="0" r="r" b="b"/>
                <a:pathLst>
                  <a:path w="265" h="266">
                    <a:moveTo>
                      <a:pt x="265" y="133"/>
                    </a:moveTo>
                    <a:lnTo>
                      <a:pt x="265" y="133"/>
                    </a:lnTo>
                    <a:cubicBezTo>
                      <a:pt x="265" y="60"/>
                      <a:pt x="206" y="0"/>
                      <a:pt x="132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7"/>
                      <a:pt x="59" y="266"/>
                      <a:pt x="132" y="266"/>
                    </a:cubicBezTo>
                    <a:cubicBezTo>
                      <a:pt x="206" y="266"/>
                      <a:pt x="265" y="207"/>
                      <a:pt x="265" y="133"/>
                    </a:cubicBezTo>
                    <a:lnTo>
                      <a:pt x="265" y="133"/>
                    </a:lnTo>
                    <a:close/>
                    <a:moveTo>
                      <a:pt x="132" y="133"/>
                    </a:moveTo>
                    <a:lnTo>
                      <a:pt x="132" y="133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4" name="Freeform 6"/>
              <p:cNvSpPr>
                <a:spLocks noEditPoints="1"/>
              </p:cNvSpPr>
              <p:nvPr/>
            </p:nvSpPr>
            <p:spPr bwMode="auto">
              <a:xfrm>
                <a:off x="3740145" y="4954599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7"/>
                      <a:pt x="59" y="266"/>
                      <a:pt x="133" y="266"/>
                    </a:cubicBezTo>
                    <a:cubicBezTo>
                      <a:pt x="206" y="266"/>
                      <a:pt x="266" y="207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rgbClr val="FF33CC"/>
              </a:solidFill>
              <a:ln w="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5" name="Freeform 12"/>
              <p:cNvSpPr>
                <a:spLocks noEditPoints="1"/>
              </p:cNvSpPr>
              <p:nvPr/>
            </p:nvSpPr>
            <p:spPr bwMode="auto">
              <a:xfrm>
                <a:off x="4122736" y="4143380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6"/>
                      <a:pt x="59" y="266"/>
                      <a:pt x="133" y="266"/>
                    </a:cubicBezTo>
                    <a:cubicBezTo>
                      <a:pt x="206" y="266"/>
                      <a:pt x="266" y="206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6" name="Freeform 12"/>
              <p:cNvSpPr>
                <a:spLocks noEditPoints="1"/>
              </p:cNvSpPr>
              <p:nvPr/>
            </p:nvSpPr>
            <p:spPr bwMode="auto">
              <a:xfrm>
                <a:off x="5597533" y="5715016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6"/>
                      <a:pt x="59" y="266"/>
                      <a:pt x="133" y="266"/>
                    </a:cubicBezTo>
                    <a:cubicBezTo>
                      <a:pt x="206" y="266"/>
                      <a:pt x="266" y="206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7" name="Freeform 12"/>
              <p:cNvSpPr>
                <a:spLocks noEditPoints="1"/>
              </p:cNvSpPr>
              <p:nvPr/>
            </p:nvSpPr>
            <p:spPr bwMode="auto">
              <a:xfrm>
                <a:off x="4811715" y="5143512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6"/>
                      <a:pt x="59" y="266"/>
                      <a:pt x="133" y="266"/>
                    </a:cubicBezTo>
                    <a:cubicBezTo>
                      <a:pt x="206" y="266"/>
                      <a:pt x="266" y="206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8" name="Freeform 12"/>
              <p:cNvSpPr>
                <a:spLocks noEditPoints="1"/>
              </p:cNvSpPr>
              <p:nvPr/>
            </p:nvSpPr>
            <p:spPr bwMode="auto">
              <a:xfrm>
                <a:off x="5097467" y="5286388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6"/>
                      <a:pt x="59" y="266"/>
                      <a:pt x="133" y="266"/>
                    </a:cubicBezTo>
                    <a:cubicBezTo>
                      <a:pt x="206" y="266"/>
                      <a:pt x="266" y="206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9" name="Freeform 12"/>
              <p:cNvSpPr>
                <a:spLocks noEditPoints="1"/>
              </p:cNvSpPr>
              <p:nvPr/>
            </p:nvSpPr>
            <p:spPr bwMode="auto">
              <a:xfrm>
                <a:off x="5168905" y="5000636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6"/>
                      <a:pt x="59" y="266"/>
                      <a:pt x="133" y="266"/>
                    </a:cubicBezTo>
                    <a:cubicBezTo>
                      <a:pt x="206" y="266"/>
                      <a:pt x="266" y="206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0" name="Freeform 12"/>
              <p:cNvSpPr>
                <a:spLocks noEditPoints="1"/>
              </p:cNvSpPr>
              <p:nvPr/>
            </p:nvSpPr>
            <p:spPr bwMode="auto">
              <a:xfrm>
                <a:off x="5383219" y="5214950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6"/>
                      <a:pt x="59" y="266"/>
                      <a:pt x="133" y="266"/>
                    </a:cubicBezTo>
                    <a:cubicBezTo>
                      <a:pt x="206" y="266"/>
                      <a:pt x="266" y="206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1" name="Freeform 12"/>
              <p:cNvSpPr>
                <a:spLocks noEditPoints="1"/>
              </p:cNvSpPr>
              <p:nvPr/>
            </p:nvSpPr>
            <p:spPr bwMode="auto">
              <a:xfrm>
                <a:off x="5168905" y="4643446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6"/>
                      <a:pt x="59" y="266"/>
                      <a:pt x="133" y="266"/>
                    </a:cubicBezTo>
                    <a:cubicBezTo>
                      <a:pt x="206" y="266"/>
                      <a:pt x="266" y="206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2" name="Freeform 12"/>
              <p:cNvSpPr>
                <a:spLocks noEditPoints="1"/>
              </p:cNvSpPr>
              <p:nvPr/>
            </p:nvSpPr>
            <p:spPr bwMode="auto">
              <a:xfrm>
                <a:off x="5454657" y="4714884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6"/>
                      <a:pt x="59" y="266"/>
                      <a:pt x="133" y="266"/>
                    </a:cubicBezTo>
                    <a:cubicBezTo>
                      <a:pt x="206" y="266"/>
                      <a:pt x="266" y="206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3" name="Freeform 12"/>
              <p:cNvSpPr>
                <a:spLocks noEditPoints="1"/>
              </p:cNvSpPr>
              <p:nvPr/>
            </p:nvSpPr>
            <p:spPr bwMode="auto">
              <a:xfrm>
                <a:off x="3954459" y="4357694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6"/>
                      <a:pt x="59" y="266"/>
                      <a:pt x="133" y="266"/>
                    </a:cubicBezTo>
                    <a:cubicBezTo>
                      <a:pt x="206" y="266"/>
                      <a:pt x="266" y="206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6" name="Oval 175"/>
              <p:cNvSpPr/>
              <p:nvPr/>
            </p:nvSpPr>
            <p:spPr>
              <a:xfrm>
                <a:off x="3301882" y="3754658"/>
                <a:ext cx="642942" cy="642942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77" name="Oval 176"/>
              <p:cNvSpPr/>
              <p:nvPr/>
            </p:nvSpPr>
            <p:spPr>
              <a:xfrm rot="2882614">
                <a:off x="3856141" y="4035020"/>
                <a:ext cx="571504" cy="642942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78" name="Oval 177"/>
              <p:cNvSpPr/>
              <p:nvPr/>
            </p:nvSpPr>
            <p:spPr>
              <a:xfrm rot="19315193">
                <a:off x="3445485" y="4562898"/>
                <a:ext cx="571504" cy="107036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79" name="Oval 178"/>
              <p:cNvSpPr/>
              <p:nvPr/>
            </p:nvSpPr>
            <p:spPr>
              <a:xfrm rot="5140268">
                <a:off x="4945468" y="4715298"/>
                <a:ext cx="571504" cy="107036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80" name="Oval 179"/>
              <p:cNvSpPr/>
              <p:nvPr/>
            </p:nvSpPr>
            <p:spPr>
              <a:xfrm rot="5140268">
                <a:off x="5034964" y="3725552"/>
                <a:ext cx="571504" cy="747577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81" name="Oval 180"/>
              <p:cNvSpPr/>
              <p:nvPr/>
            </p:nvSpPr>
            <p:spPr>
              <a:xfrm rot="6446974">
                <a:off x="5208225" y="4370441"/>
                <a:ext cx="425606" cy="747577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226" name="Oval 225"/>
            <p:cNvSpPr/>
            <p:nvPr/>
          </p:nvSpPr>
          <p:spPr>
            <a:xfrm>
              <a:off x="742244" y="3857628"/>
              <a:ext cx="428628" cy="428628"/>
            </a:xfrm>
            <a:prstGeom prst="ellipse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7" name="Oval 226"/>
            <p:cNvSpPr/>
            <p:nvPr/>
          </p:nvSpPr>
          <p:spPr>
            <a:xfrm>
              <a:off x="1500166" y="5500702"/>
              <a:ext cx="428628" cy="428628"/>
            </a:xfrm>
            <a:prstGeom prst="ellipse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8" name="Oval 227"/>
            <p:cNvSpPr/>
            <p:nvPr/>
          </p:nvSpPr>
          <p:spPr>
            <a:xfrm>
              <a:off x="3428992" y="5572140"/>
              <a:ext cx="428628" cy="428628"/>
            </a:xfrm>
            <a:prstGeom prst="ellipse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77" name="Right Arrow 83"/>
          <p:cNvSpPr/>
          <p:nvPr/>
        </p:nvSpPr>
        <p:spPr>
          <a:xfrm>
            <a:off x="4071935" y="4668847"/>
            <a:ext cx="857256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78" name="Gruppo 77"/>
          <p:cNvGrpSpPr/>
          <p:nvPr/>
        </p:nvGrpSpPr>
        <p:grpSpPr>
          <a:xfrm>
            <a:off x="736544" y="3775178"/>
            <a:ext cx="3115376" cy="2246110"/>
            <a:chOff x="5008276" y="3780059"/>
            <a:chExt cx="3115376" cy="2246110"/>
          </a:xfrm>
        </p:grpSpPr>
        <p:grpSp>
          <p:nvGrpSpPr>
            <p:cNvPr id="79" name="Group 181"/>
            <p:cNvGrpSpPr/>
            <p:nvPr/>
          </p:nvGrpSpPr>
          <p:grpSpPr>
            <a:xfrm>
              <a:off x="5123256" y="3780059"/>
              <a:ext cx="2911928" cy="2149271"/>
              <a:chOff x="2882888" y="3754658"/>
              <a:chExt cx="2911928" cy="2149271"/>
            </a:xfrm>
          </p:grpSpPr>
          <p:sp>
            <p:nvSpPr>
              <p:cNvPr id="83" name="Freeform 6"/>
              <p:cNvSpPr>
                <a:spLocks noEditPoints="1"/>
              </p:cNvSpPr>
              <p:nvPr/>
            </p:nvSpPr>
            <p:spPr bwMode="auto">
              <a:xfrm>
                <a:off x="3397238" y="3857628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7"/>
                      <a:pt x="59" y="266"/>
                      <a:pt x="133" y="266"/>
                    </a:cubicBezTo>
                    <a:cubicBezTo>
                      <a:pt x="206" y="266"/>
                      <a:pt x="266" y="207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4" name="Freeform 8"/>
              <p:cNvSpPr>
                <a:spLocks noEditPoints="1"/>
              </p:cNvSpPr>
              <p:nvPr/>
            </p:nvSpPr>
            <p:spPr bwMode="auto">
              <a:xfrm>
                <a:off x="3668707" y="3857628"/>
                <a:ext cx="187325" cy="188913"/>
              </a:xfrm>
              <a:custGeom>
                <a:avLst/>
                <a:gdLst/>
                <a:ahLst/>
                <a:cxnLst>
                  <a:cxn ang="0">
                    <a:pos x="265" y="133"/>
                  </a:cxn>
                  <a:cxn ang="0">
                    <a:pos x="265" y="133"/>
                  </a:cxn>
                  <a:cxn ang="0">
                    <a:pos x="132" y="0"/>
                  </a:cxn>
                  <a:cxn ang="0">
                    <a:pos x="0" y="133"/>
                  </a:cxn>
                  <a:cxn ang="0">
                    <a:pos x="132" y="265"/>
                  </a:cxn>
                  <a:cxn ang="0">
                    <a:pos x="265" y="133"/>
                  </a:cxn>
                  <a:cxn ang="0">
                    <a:pos x="265" y="133"/>
                  </a:cxn>
                  <a:cxn ang="0">
                    <a:pos x="132" y="133"/>
                  </a:cxn>
                  <a:cxn ang="0">
                    <a:pos x="132" y="133"/>
                  </a:cxn>
                </a:cxnLst>
                <a:rect l="0" t="0" r="r" b="b"/>
                <a:pathLst>
                  <a:path w="265" h="265">
                    <a:moveTo>
                      <a:pt x="265" y="133"/>
                    </a:moveTo>
                    <a:lnTo>
                      <a:pt x="265" y="133"/>
                    </a:lnTo>
                    <a:cubicBezTo>
                      <a:pt x="265" y="59"/>
                      <a:pt x="206" y="0"/>
                      <a:pt x="132" y="0"/>
                    </a:cubicBezTo>
                    <a:cubicBezTo>
                      <a:pt x="59" y="0"/>
                      <a:pt x="0" y="59"/>
                      <a:pt x="0" y="133"/>
                    </a:cubicBezTo>
                    <a:cubicBezTo>
                      <a:pt x="0" y="206"/>
                      <a:pt x="59" y="265"/>
                      <a:pt x="132" y="265"/>
                    </a:cubicBezTo>
                    <a:cubicBezTo>
                      <a:pt x="206" y="265"/>
                      <a:pt x="265" y="206"/>
                      <a:pt x="265" y="133"/>
                    </a:cubicBezTo>
                    <a:lnTo>
                      <a:pt x="265" y="133"/>
                    </a:lnTo>
                    <a:close/>
                    <a:moveTo>
                      <a:pt x="132" y="133"/>
                    </a:moveTo>
                    <a:lnTo>
                      <a:pt x="132" y="133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5" name="Freeform 10"/>
              <p:cNvSpPr>
                <a:spLocks noEditPoints="1"/>
              </p:cNvSpPr>
              <p:nvPr/>
            </p:nvSpPr>
            <p:spPr bwMode="auto">
              <a:xfrm>
                <a:off x="5122868" y="3857628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5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5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59"/>
                      <a:pt x="206" y="0"/>
                      <a:pt x="133" y="0"/>
                    </a:cubicBezTo>
                    <a:cubicBezTo>
                      <a:pt x="60" y="0"/>
                      <a:pt x="0" y="59"/>
                      <a:pt x="0" y="133"/>
                    </a:cubicBezTo>
                    <a:cubicBezTo>
                      <a:pt x="0" y="206"/>
                      <a:pt x="60" y="265"/>
                      <a:pt x="133" y="265"/>
                    </a:cubicBezTo>
                    <a:cubicBezTo>
                      <a:pt x="206" y="265"/>
                      <a:pt x="266" y="206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rgbClr val="00B05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7" name="Freeform 12"/>
              <p:cNvSpPr>
                <a:spLocks noEditPoints="1"/>
              </p:cNvSpPr>
              <p:nvPr/>
            </p:nvSpPr>
            <p:spPr bwMode="auto">
              <a:xfrm>
                <a:off x="2882888" y="3975103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6"/>
                      <a:pt x="59" y="266"/>
                      <a:pt x="133" y="266"/>
                    </a:cubicBezTo>
                    <a:cubicBezTo>
                      <a:pt x="206" y="266"/>
                      <a:pt x="266" y="206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8" name="Freeform 14"/>
              <p:cNvSpPr>
                <a:spLocks noEditPoints="1"/>
              </p:cNvSpPr>
              <p:nvPr/>
            </p:nvSpPr>
            <p:spPr bwMode="auto">
              <a:xfrm>
                <a:off x="3525831" y="4143380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6"/>
                      <a:pt x="59" y="266"/>
                      <a:pt x="133" y="266"/>
                    </a:cubicBezTo>
                    <a:cubicBezTo>
                      <a:pt x="206" y="266"/>
                      <a:pt x="266" y="206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9" name="Freeform 16"/>
              <p:cNvSpPr>
                <a:spLocks noEditPoints="1"/>
              </p:cNvSpPr>
              <p:nvPr/>
            </p:nvSpPr>
            <p:spPr bwMode="auto">
              <a:xfrm>
                <a:off x="3454388" y="4786314"/>
                <a:ext cx="187325" cy="188913"/>
              </a:xfrm>
              <a:custGeom>
                <a:avLst/>
                <a:gdLst/>
                <a:ahLst/>
                <a:cxnLst>
                  <a:cxn ang="0">
                    <a:pos x="265" y="133"/>
                  </a:cxn>
                  <a:cxn ang="0">
                    <a:pos x="265" y="133"/>
                  </a:cxn>
                  <a:cxn ang="0">
                    <a:pos x="132" y="0"/>
                  </a:cxn>
                  <a:cxn ang="0">
                    <a:pos x="0" y="133"/>
                  </a:cxn>
                  <a:cxn ang="0">
                    <a:pos x="132" y="266"/>
                  </a:cxn>
                  <a:cxn ang="0">
                    <a:pos x="265" y="133"/>
                  </a:cxn>
                  <a:cxn ang="0">
                    <a:pos x="265" y="133"/>
                  </a:cxn>
                  <a:cxn ang="0">
                    <a:pos x="132" y="133"/>
                  </a:cxn>
                  <a:cxn ang="0">
                    <a:pos x="132" y="133"/>
                  </a:cxn>
                </a:cxnLst>
                <a:rect l="0" t="0" r="r" b="b"/>
                <a:pathLst>
                  <a:path w="265" h="266">
                    <a:moveTo>
                      <a:pt x="265" y="133"/>
                    </a:moveTo>
                    <a:lnTo>
                      <a:pt x="265" y="133"/>
                    </a:lnTo>
                    <a:cubicBezTo>
                      <a:pt x="265" y="60"/>
                      <a:pt x="206" y="0"/>
                      <a:pt x="132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7"/>
                      <a:pt x="59" y="266"/>
                      <a:pt x="132" y="266"/>
                    </a:cubicBezTo>
                    <a:cubicBezTo>
                      <a:pt x="206" y="266"/>
                      <a:pt x="265" y="207"/>
                      <a:pt x="265" y="133"/>
                    </a:cubicBezTo>
                    <a:lnTo>
                      <a:pt x="265" y="133"/>
                    </a:lnTo>
                    <a:close/>
                    <a:moveTo>
                      <a:pt x="132" y="133"/>
                    </a:moveTo>
                    <a:lnTo>
                      <a:pt x="132" y="133"/>
                    </a:lnTo>
                    <a:close/>
                  </a:path>
                </a:pathLst>
              </a:custGeom>
              <a:solidFill>
                <a:srgbClr val="FF33CC"/>
              </a:solidFill>
              <a:ln w="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0" name="Freeform 18"/>
              <p:cNvSpPr>
                <a:spLocks noEditPoints="1"/>
              </p:cNvSpPr>
              <p:nvPr/>
            </p:nvSpPr>
            <p:spPr bwMode="auto">
              <a:xfrm>
                <a:off x="5383201" y="4071939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60" y="0"/>
                      <a:pt x="0" y="60"/>
                      <a:pt x="0" y="133"/>
                    </a:cubicBezTo>
                    <a:cubicBezTo>
                      <a:pt x="0" y="207"/>
                      <a:pt x="60" y="266"/>
                      <a:pt x="133" y="266"/>
                    </a:cubicBezTo>
                    <a:cubicBezTo>
                      <a:pt x="206" y="266"/>
                      <a:pt x="266" y="207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rgbClr val="00B05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1" name="Freeform 16"/>
              <p:cNvSpPr>
                <a:spLocks noEditPoints="1"/>
              </p:cNvSpPr>
              <p:nvPr/>
            </p:nvSpPr>
            <p:spPr bwMode="auto">
              <a:xfrm>
                <a:off x="5168905" y="4143380"/>
                <a:ext cx="187325" cy="188913"/>
              </a:xfrm>
              <a:custGeom>
                <a:avLst/>
                <a:gdLst/>
                <a:ahLst/>
                <a:cxnLst>
                  <a:cxn ang="0">
                    <a:pos x="265" y="133"/>
                  </a:cxn>
                  <a:cxn ang="0">
                    <a:pos x="265" y="133"/>
                  </a:cxn>
                  <a:cxn ang="0">
                    <a:pos x="132" y="0"/>
                  </a:cxn>
                  <a:cxn ang="0">
                    <a:pos x="0" y="133"/>
                  </a:cxn>
                  <a:cxn ang="0">
                    <a:pos x="132" y="266"/>
                  </a:cxn>
                  <a:cxn ang="0">
                    <a:pos x="265" y="133"/>
                  </a:cxn>
                  <a:cxn ang="0">
                    <a:pos x="265" y="133"/>
                  </a:cxn>
                  <a:cxn ang="0">
                    <a:pos x="132" y="133"/>
                  </a:cxn>
                  <a:cxn ang="0">
                    <a:pos x="132" y="133"/>
                  </a:cxn>
                </a:cxnLst>
                <a:rect l="0" t="0" r="r" b="b"/>
                <a:pathLst>
                  <a:path w="265" h="266">
                    <a:moveTo>
                      <a:pt x="265" y="133"/>
                    </a:moveTo>
                    <a:lnTo>
                      <a:pt x="265" y="133"/>
                    </a:lnTo>
                    <a:cubicBezTo>
                      <a:pt x="265" y="60"/>
                      <a:pt x="206" y="0"/>
                      <a:pt x="132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7"/>
                      <a:pt x="59" y="266"/>
                      <a:pt x="132" y="266"/>
                    </a:cubicBezTo>
                    <a:cubicBezTo>
                      <a:pt x="206" y="266"/>
                      <a:pt x="265" y="207"/>
                      <a:pt x="265" y="133"/>
                    </a:cubicBezTo>
                    <a:lnTo>
                      <a:pt x="265" y="133"/>
                    </a:lnTo>
                    <a:close/>
                    <a:moveTo>
                      <a:pt x="132" y="133"/>
                    </a:moveTo>
                    <a:lnTo>
                      <a:pt x="132" y="133"/>
                    </a:lnTo>
                    <a:close/>
                  </a:path>
                </a:pathLst>
              </a:custGeom>
              <a:solidFill>
                <a:srgbClr val="00B05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2" name="Freeform 6"/>
              <p:cNvSpPr>
                <a:spLocks noEditPoints="1"/>
              </p:cNvSpPr>
              <p:nvPr/>
            </p:nvSpPr>
            <p:spPr bwMode="auto">
              <a:xfrm>
                <a:off x="3525831" y="5072074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7"/>
                      <a:pt x="59" y="266"/>
                      <a:pt x="133" y="266"/>
                    </a:cubicBezTo>
                    <a:cubicBezTo>
                      <a:pt x="206" y="266"/>
                      <a:pt x="266" y="207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rgbClr val="FF33CC"/>
              </a:solidFill>
              <a:ln w="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3" name="Freeform 14"/>
              <p:cNvSpPr>
                <a:spLocks noEditPoints="1"/>
              </p:cNvSpPr>
              <p:nvPr/>
            </p:nvSpPr>
            <p:spPr bwMode="auto">
              <a:xfrm>
                <a:off x="3740145" y="5214950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6"/>
                      <a:pt x="59" y="266"/>
                      <a:pt x="133" y="266"/>
                    </a:cubicBezTo>
                    <a:cubicBezTo>
                      <a:pt x="206" y="266"/>
                      <a:pt x="266" y="206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rgbClr val="FF33CC"/>
              </a:solidFill>
              <a:ln w="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4" name="Freeform 16"/>
              <p:cNvSpPr>
                <a:spLocks noEditPoints="1"/>
              </p:cNvSpPr>
              <p:nvPr/>
            </p:nvSpPr>
            <p:spPr bwMode="auto">
              <a:xfrm>
                <a:off x="3668707" y="5572140"/>
                <a:ext cx="187325" cy="188913"/>
              </a:xfrm>
              <a:custGeom>
                <a:avLst/>
                <a:gdLst/>
                <a:ahLst/>
                <a:cxnLst>
                  <a:cxn ang="0">
                    <a:pos x="265" y="133"/>
                  </a:cxn>
                  <a:cxn ang="0">
                    <a:pos x="265" y="133"/>
                  </a:cxn>
                  <a:cxn ang="0">
                    <a:pos x="132" y="0"/>
                  </a:cxn>
                  <a:cxn ang="0">
                    <a:pos x="0" y="133"/>
                  </a:cxn>
                  <a:cxn ang="0">
                    <a:pos x="132" y="266"/>
                  </a:cxn>
                  <a:cxn ang="0">
                    <a:pos x="265" y="133"/>
                  </a:cxn>
                  <a:cxn ang="0">
                    <a:pos x="265" y="133"/>
                  </a:cxn>
                  <a:cxn ang="0">
                    <a:pos x="132" y="133"/>
                  </a:cxn>
                  <a:cxn ang="0">
                    <a:pos x="132" y="133"/>
                  </a:cxn>
                </a:cxnLst>
                <a:rect l="0" t="0" r="r" b="b"/>
                <a:pathLst>
                  <a:path w="265" h="266">
                    <a:moveTo>
                      <a:pt x="265" y="133"/>
                    </a:moveTo>
                    <a:lnTo>
                      <a:pt x="265" y="133"/>
                    </a:lnTo>
                    <a:cubicBezTo>
                      <a:pt x="265" y="60"/>
                      <a:pt x="206" y="0"/>
                      <a:pt x="132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7"/>
                      <a:pt x="59" y="266"/>
                      <a:pt x="132" y="266"/>
                    </a:cubicBezTo>
                    <a:cubicBezTo>
                      <a:pt x="206" y="266"/>
                      <a:pt x="265" y="207"/>
                      <a:pt x="265" y="133"/>
                    </a:cubicBezTo>
                    <a:lnTo>
                      <a:pt x="265" y="133"/>
                    </a:lnTo>
                    <a:close/>
                    <a:moveTo>
                      <a:pt x="132" y="133"/>
                    </a:moveTo>
                    <a:lnTo>
                      <a:pt x="132" y="133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5" name="Freeform 6"/>
              <p:cNvSpPr>
                <a:spLocks noEditPoints="1"/>
              </p:cNvSpPr>
              <p:nvPr/>
            </p:nvSpPr>
            <p:spPr bwMode="auto">
              <a:xfrm>
                <a:off x="3740145" y="4954599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7"/>
                      <a:pt x="59" y="266"/>
                      <a:pt x="133" y="266"/>
                    </a:cubicBezTo>
                    <a:cubicBezTo>
                      <a:pt x="206" y="266"/>
                      <a:pt x="266" y="207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rgbClr val="FF33CC"/>
              </a:solidFill>
              <a:ln w="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6" name="Freeform 12"/>
              <p:cNvSpPr>
                <a:spLocks noEditPoints="1"/>
              </p:cNvSpPr>
              <p:nvPr/>
            </p:nvSpPr>
            <p:spPr bwMode="auto">
              <a:xfrm>
                <a:off x="4122736" y="4143380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6"/>
                      <a:pt x="59" y="266"/>
                      <a:pt x="133" y="266"/>
                    </a:cubicBezTo>
                    <a:cubicBezTo>
                      <a:pt x="206" y="266"/>
                      <a:pt x="266" y="206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7" name="Freeform 12"/>
              <p:cNvSpPr>
                <a:spLocks noEditPoints="1"/>
              </p:cNvSpPr>
              <p:nvPr/>
            </p:nvSpPr>
            <p:spPr bwMode="auto">
              <a:xfrm>
                <a:off x="5597533" y="5715016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6"/>
                      <a:pt x="59" y="266"/>
                      <a:pt x="133" y="266"/>
                    </a:cubicBezTo>
                    <a:cubicBezTo>
                      <a:pt x="206" y="266"/>
                      <a:pt x="266" y="206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8" name="Freeform 12"/>
              <p:cNvSpPr>
                <a:spLocks noEditPoints="1"/>
              </p:cNvSpPr>
              <p:nvPr/>
            </p:nvSpPr>
            <p:spPr bwMode="auto">
              <a:xfrm>
                <a:off x="4811715" y="5143512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6"/>
                      <a:pt x="59" y="266"/>
                      <a:pt x="133" y="266"/>
                    </a:cubicBezTo>
                    <a:cubicBezTo>
                      <a:pt x="206" y="266"/>
                      <a:pt x="266" y="206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9" name="Freeform 12"/>
              <p:cNvSpPr>
                <a:spLocks noEditPoints="1"/>
              </p:cNvSpPr>
              <p:nvPr/>
            </p:nvSpPr>
            <p:spPr bwMode="auto">
              <a:xfrm>
                <a:off x="5097467" y="5286388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6"/>
                      <a:pt x="59" y="266"/>
                      <a:pt x="133" y="266"/>
                    </a:cubicBezTo>
                    <a:cubicBezTo>
                      <a:pt x="206" y="266"/>
                      <a:pt x="266" y="206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0" name="Freeform 12"/>
              <p:cNvSpPr>
                <a:spLocks noEditPoints="1"/>
              </p:cNvSpPr>
              <p:nvPr/>
            </p:nvSpPr>
            <p:spPr bwMode="auto">
              <a:xfrm>
                <a:off x="5168905" y="5000636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6"/>
                      <a:pt x="59" y="266"/>
                      <a:pt x="133" y="266"/>
                    </a:cubicBezTo>
                    <a:cubicBezTo>
                      <a:pt x="206" y="266"/>
                      <a:pt x="266" y="206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1" name="Freeform 12"/>
              <p:cNvSpPr>
                <a:spLocks noEditPoints="1"/>
              </p:cNvSpPr>
              <p:nvPr/>
            </p:nvSpPr>
            <p:spPr bwMode="auto">
              <a:xfrm>
                <a:off x="5383219" y="5214950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6"/>
                      <a:pt x="59" y="266"/>
                      <a:pt x="133" y="266"/>
                    </a:cubicBezTo>
                    <a:cubicBezTo>
                      <a:pt x="206" y="266"/>
                      <a:pt x="266" y="206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2" name="Freeform 12"/>
              <p:cNvSpPr>
                <a:spLocks noEditPoints="1"/>
              </p:cNvSpPr>
              <p:nvPr/>
            </p:nvSpPr>
            <p:spPr bwMode="auto">
              <a:xfrm>
                <a:off x="5168905" y="4643446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6"/>
                      <a:pt x="59" y="266"/>
                      <a:pt x="133" y="266"/>
                    </a:cubicBezTo>
                    <a:cubicBezTo>
                      <a:pt x="206" y="266"/>
                      <a:pt x="266" y="206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3" name="Freeform 12"/>
              <p:cNvSpPr>
                <a:spLocks noEditPoints="1"/>
              </p:cNvSpPr>
              <p:nvPr/>
            </p:nvSpPr>
            <p:spPr bwMode="auto">
              <a:xfrm>
                <a:off x="5454657" y="4714884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6"/>
                      <a:pt x="59" y="266"/>
                      <a:pt x="133" y="266"/>
                    </a:cubicBezTo>
                    <a:cubicBezTo>
                      <a:pt x="206" y="266"/>
                      <a:pt x="266" y="206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4" name="Freeform 12"/>
              <p:cNvSpPr>
                <a:spLocks noEditPoints="1"/>
              </p:cNvSpPr>
              <p:nvPr/>
            </p:nvSpPr>
            <p:spPr bwMode="auto">
              <a:xfrm>
                <a:off x="3954459" y="4357694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6"/>
                      <a:pt x="59" y="266"/>
                      <a:pt x="133" y="266"/>
                    </a:cubicBezTo>
                    <a:cubicBezTo>
                      <a:pt x="206" y="266"/>
                      <a:pt x="266" y="206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5" name="Oval 175"/>
              <p:cNvSpPr/>
              <p:nvPr/>
            </p:nvSpPr>
            <p:spPr>
              <a:xfrm>
                <a:off x="3301882" y="3754658"/>
                <a:ext cx="642942" cy="642942"/>
              </a:xfrm>
              <a:prstGeom prst="ellipse">
                <a:avLst/>
              </a:prstGeom>
              <a:noFill/>
              <a:ln>
                <a:solidFill>
                  <a:srgbClr val="00206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6" name="Oval 176"/>
              <p:cNvSpPr/>
              <p:nvPr/>
            </p:nvSpPr>
            <p:spPr>
              <a:xfrm rot="2882614">
                <a:off x="3856141" y="4035020"/>
                <a:ext cx="571504" cy="642942"/>
              </a:xfrm>
              <a:prstGeom prst="ellipse">
                <a:avLst/>
              </a:prstGeom>
              <a:noFill/>
              <a:ln>
                <a:solidFill>
                  <a:srgbClr val="00206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7" name="Oval 177"/>
              <p:cNvSpPr/>
              <p:nvPr/>
            </p:nvSpPr>
            <p:spPr>
              <a:xfrm rot="19315193">
                <a:off x="3445485" y="4562898"/>
                <a:ext cx="571504" cy="1070366"/>
              </a:xfrm>
              <a:prstGeom prst="ellipse">
                <a:avLst/>
              </a:prstGeom>
              <a:noFill/>
              <a:ln>
                <a:solidFill>
                  <a:srgbClr val="00206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8" name="Oval 178"/>
              <p:cNvSpPr/>
              <p:nvPr/>
            </p:nvSpPr>
            <p:spPr>
              <a:xfrm rot="5140268">
                <a:off x="4945468" y="4715298"/>
                <a:ext cx="571504" cy="1070366"/>
              </a:xfrm>
              <a:prstGeom prst="ellipse">
                <a:avLst/>
              </a:prstGeom>
              <a:noFill/>
              <a:ln>
                <a:solidFill>
                  <a:srgbClr val="00206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9" name="Oval 179"/>
              <p:cNvSpPr/>
              <p:nvPr/>
            </p:nvSpPr>
            <p:spPr>
              <a:xfrm rot="5140268">
                <a:off x="5034964" y="3725552"/>
                <a:ext cx="571504" cy="747577"/>
              </a:xfrm>
              <a:prstGeom prst="ellipse">
                <a:avLst/>
              </a:prstGeom>
              <a:noFill/>
              <a:ln>
                <a:solidFill>
                  <a:srgbClr val="00206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0" name="Oval 180"/>
              <p:cNvSpPr/>
              <p:nvPr/>
            </p:nvSpPr>
            <p:spPr>
              <a:xfrm rot="6446974">
                <a:off x="5208225" y="4370441"/>
                <a:ext cx="425606" cy="747577"/>
              </a:xfrm>
              <a:prstGeom prst="ellipse">
                <a:avLst/>
              </a:prstGeom>
              <a:noFill/>
              <a:ln>
                <a:solidFill>
                  <a:srgbClr val="00206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80" name="Oval 225"/>
            <p:cNvSpPr/>
            <p:nvPr/>
          </p:nvSpPr>
          <p:spPr>
            <a:xfrm>
              <a:off x="5008276" y="3883029"/>
              <a:ext cx="428628" cy="428628"/>
            </a:xfrm>
            <a:prstGeom prst="ellipse">
              <a:avLst/>
            </a:prstGeom>
            <a:noFill/>
            <a:ln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1" name="Oval 226"/>
            <p:cNvSpPr/>
            <p:nvPr/>
          </p:nvSpPr>
          <p:spPr>
            <a:xfrm>
              <a:off x="5766198" y="5526103"/>
              <a:ext cx="428628" cy="428628"/>
            </a:xfrm>
            <a:prstGeom prst="ellipse">
              <a:avLst/>
            </a:prstGeom>
            <a:noFill/>
            <a:ln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2" name="Oval 227"/>
            <p:cNvSpPr/>
            <p:nvPr/>
          </p:nvSpPr>
          <p:spPr>
            <a:xfrm>
              <a:off x="7695024" y="5597541"/>
              <a:ext cx="428628" cy="428628"/>
            </a:xfrm>
            <a:prstGeom prst="ellipse">
              <a:avLst/>
            </a:prstGeom>
            <a:noFill/>
            <a:ln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11" name="Rectangle 85"/>
          <p:cNvSpPr/>
          <p:nvPr/>
        </p:nvSpPr>
        <p:spPr>
          <a:xfrm>
            <a:off x="392878" y="1412776"/>
            <a:ext cx="821537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 err="1"/>
              <a:t>Step</a:t>
            </a:r>
            <a:r>
              <a:rPr lang="it-IT" sz="2800" b="1" dirty="0"/>
              <a:t> 1 (</a:t>
            </a:r>
            <a:r>
              <a:rPr lang="it-IT" sz="2800" b="1" dirty="0" err="1"/>
              <a:t>partition</a:t>
            </a:r>
            <a:r>
              <a:rPr lang="it-IT" sz="2800" b="1" dirty="0"/>
              <a:t> </a:t>
            </a:r>
            <a:r>
              <a:rPr lang="it-IT" sz="2800" b="1" dirty="0" err="1"/>
              <a:t>clusters</a:t>
            </a:r>
            <a:r>
              <a:rPr lang="it-IT" sz="2800" b="1" dirty="0"/>
              <a:t> in </a:t>
            </a:r>
            <a:r>
              <a:rPr lang="it-IT" sz="2800" b="1" dirty="0" err="1"/>
              <a:t>small</a:t>
            </a:r>
            <a:r>
              <a:rPr lang="it-IT" sz="2800" b="1" dirty="0"/>
              <a:t> and </a:t>
            </a:r>
            <a:r>
              <a:rPr lang="it-IT" sz="2800" b="1" dirty="0" err="1"/>
              <a:t>large</a:t>
            </a:r>
            <a:r>
              <a:rPr lang="it-IT" sz="2800" b="1" dirty="0"/>
              <a:t>):</a:t>
            </a:r>
          </a:p>
          <a:p>
            <a:r>
              <a:rPr lang="it-IT" sz="2400" dirty="0"/>
              <a:t>(</a:t>
            </a:r>
            <a:r>
              <a:rPr lang="it-IT" sz="2400" dirty="0" err="1"/>
              <a:t>warning</a:t>
            </a:r>
            <a:r>
              <a:rPr lang="it-IT" sz="2400" dirty="0"/>
              <a:t>: T|C| </a:t>
            </a:r>
            <a:r>
              <a:rPr lang="it-IT" sz="2400" dirty="0" err="1"/>
              <a:t>is</a:t>
            </a:r>
            <a:r>
              <a:rPr lang="it-IT" sz="2400" dirty="0"/>
              <a:t> NOT a </a:t>
            </a:r>
            <a:r>
              <a:rPr lang="it-IT" sz="2400" dirty="0" err="1"/>
              <a:t>parameter</a:t>
            </a:r>
            <a:r>
              <a:rPr lang="it-IT" sz="2400" dirty="0"/>
              <a:t>, </a:t>
            </a:r>
            <a:r>
              <a:rPr lang="it-IT" sz="2400" dirty="0" err="1"/>
              <a:t>but</a:t>
            </a:r>
            <a:r>
              <a:rPr lang="it-IT" sz="2400" dirty="0"/>
              <a:t> a </a:t>
            </a:r>
            <a:r>
              <a:rPr lang="it-IT" sz="2400" dirty="0" err="1"/>
              <a:t>running</a:t>
            </a:r>
            <a:r>
              <a:rPr lang="it-IT" sz="2400" dirty="0"/>
              <a:t> </a:t>
            </a:r>
            <a:r>
              <a:rPr lang="it-IT" sz="2400" dirty="0" err="1"/>
              <a:t>threshold</a:t>
            </a:r>
            <a:r>
              <a:rPr lang="it-IT" sz="2400" dirty="0"/>
              <a:t>)</a:t>
            </a:r>
          </a:p>
        </p:txBody>
      </p:sp>
      <p:sp>
        <p:nvSpPr>
          <p:cNvPr id="113" name="Rectangle 218"/>
          <p:cNvSpPr/>
          <p:nvPr/>
        </p:nvSpPr>
        <p:spPr>
          <a:xfrm>
            <a:off x="401164" y="5754123"/>
            <a:ext cx="857927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it-IT"/>
              <a:t>T</a:t>
            </a:r>
            <a:r>
              <a:rPr lang="it-IT" baseline="-25000"/>
              <a:t>|C|</a:t>
            </a:r>
            <a:r>
              <a:rPr lang="it-IT"/>
              <a:t> =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/>
              <p:cNvSpPr txBox="1"/>
              <p:nvPr/>
            </p:nvSpPr>
            <p:spPr>
              <a:xfrm>
                <a:off x="1460330" y="2837036"/>
                <a:ext cx="2813674" cy="4242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: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e>
                          </m:d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&gt;</m:t>
                          </m:r>
                          <m:sSub>
                            <m:sSub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it-IT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400" b="1" i="1" smtClean="0">
                                      <a:latin typeface="Cambria Math" panose="02040503050406030204" pitchFamily="18" charset="0"/>
                                    </a:rPr>
                                    <m:t>𝑪</m:t>
                                  </m:r>
                                </m:e>
                              </m:d>
                            </m:sub>
                          </m:sSub>
                        </m:e>
                      </m:d>
                    </m:oMath>
                  </m:oMathPara>
                </a14:m>
                <a:endParaRPr lang="it-IT"/>
              </a:p>
            </p:txBody>
          </p:sp>
        </mc:Choice>
        <mc:Fallback xmlns="">
          <p:sp>
            <p:nvSpPr>
              <p:cNvPr id="4" name="CasellaDiTes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0330" y="2837036"/>
                <a:ext cx="2813674" cy="42428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CasellaDiTesto 71"/>
              <p:cNvSpPr txBox="1"/>
              <p:nvPr/>
            </p:nvSpPr>
            <p:spPr>
              <a:xfrm>
                <a:off x="4843494" y="2841126"/>
                <a:ext cx="2813674" cy="4242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𝒮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: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e>
                          </m:d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≤</m:t>
                          </m:r>
                          <m:sSub>
                            <m:sSub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it-IT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400" b="1" i="1" smtClean="0">
                                      <a:latin typeface="Cambria Math" panose="02040503050406030204" pitchFamily="18" charset="0"/>
                                    </a:rPr>
                                    <m:t>𝑪</m:t>
                                  </m:r>
                                </m:e>
                              </m:d>
                            </m:sub>
                          </m:sSub>
                        </m:e>
                      </m:d>
                    </m:oMath>
                  </m:oMathPara>
                </a14:m>
                <a:endParaRPr lang="it-IT"/>
              </a:p>
            </p:txBody>
          </p:sp>
        </mc:Choice>
        <mc:Fallback xmlns="">
          <p:sp>
            <p:nvSpPr>
              <p:cNvPr id="72" name="CasellaDiTesto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3494" y="2841126"/>
                <a:ext cx="2813674" cy="42428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Rectangle 9"/>
          <p:cNvSpPr/>
          <p:nvPr/>
        </p:nvSpPr>
        <p:spPr>
          <a:xfrm>
            <a:off x="-5043" y="-12166"/>
            <a:ext cx="3252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ignika" pitchFamily="50" charset="0"/>
              </a:rPr>
              <a:t>Camera Identification </a:t>
            </a:r>
          </a:p>
        </p:txBody>
      </p:sp>
    </p:spTree>
    <p:extLst>
      <p:ext uri="{BB962C8B-B14F-4D97-AF65-F5344CB8AC3E}">
        <p14:creationId xmlns:p14="http://schemas.microsoft.com/office/powerpoint/2010/main" val="217581630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181"/>
          <p:cNvGrpSpPr/>
          <p:nvPr/>
        </p:nvGrpSpPr>
        <p:grpSpPr>
          <a:xfrm>
            <a:off x="857224" y="3754658"/>
            <a:ext cx="2911928" cy="2149271"/>
            <a:chOff x="2882888" y="3754658"/>
            <a:chExt cx="2911928" cy="2149271"/>
          </a:xfrm>
        </p:grpSpPr>
        <p:sp>
          <p:nvSpPr>
            <p:cNvPr id="153" name="Freeform 6"/>
            <p:cNvSpPr>
              <a:spLocks noEditPoints="1"/>
            </p:cNvSpPr>
            <p:nvPr/>
          </p:nvSpPr>
          <p:spPr bwMode="auto">
            <a:xfrm>
              <a:off x="3397238" y="3857628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7"/>
                    <a:pt x="59" y="266"/>
                    <a:pt x="133" y="266"/>
                  </a:cubicBezTo>
                  <a:cubicBezTo>
                    <a:pt x="206" y="266"/>
                    <a:pt x="266" y="207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54" name="Freeform 8"/>
            <p:cNvSpPr>
              <a:spLocks noEditPoints="1"/>
            </p:cNvSpPr>
            <p:nvPr/>
          </p:nvSpPr>
          <p:spPr bwMode="auto">
            <a:xfrm>
              <a:off x="3668707" y="3857628"/>
              <a:ext cx="187325" cy="188913"/>
            </a:xfrm>
            <a:custGeom>
              <a:avLst/>
              <a:gdLst/>
              <a:ahLst/>
              <a:cxnLst>
                <a:cxn ang="0">
                  <a:pos x="265" y="133"/>
                </a:cxn>
                <a:cxn ang="0">
                  <a:pos x="265" y="133"/>
                </a:cxn>
                <a:cxn ang="0">
                  <a:pos x="132" y="0"/>
                </a:cxn>
                <a:cxn ang="0">
                  <a:pos x="0" y="133"/>
                </a:cxn>
                <a:cxn ang="0">
                  <a:pos x="132" y="265"/>
                </a:cxn>
                <a:cxn ang="0">
                  <a:pos x="265" y="133"/>
                </a:cxn>
                <a:cxn ang="0">
                  <a:pos x="265" y="133"/>
                </a:cxn>
                <a:cxn ang="0">
                  <a:pos x="132" y="133"/>
                </a:cxn>
                <a:cxn ang="0">
                  <a:pos x="132" y="133"/>
                </a:cxn>
              </a:cxnLst>
              <a:rect l="0" t="0" r="r" b="b"/>
              <a:pathLst>
                <a:path w="265" h="265">
                  <a:moveTo>
                    <a:pt x="265" y="133"/>
                  </a:moveTo>
                  <a:lnTo>
                    <a:pt x="265" y="133"/>
                  </a:lnTo>
                  <a:cubicBezTo>
                    <a:pt x="265" y="59"/>
                    <a:pt x="206" y="0"/>
                    <a:pt x="132" y="0"/>
                  </a:cubicBezTo>
                  <a:cubicBezTo>
                    <a:pt x="59" y="0"/>
                    <a:pt x="0" y="59"/>
                    <a:pt x="0" y="133"/>
                  </a:cubicBezTo>
                  <a:cubicBezTo>
                    <a:pt x="0" y="206"/>
                    <a:pt x="59" y="265"/>
                    <a:pt x="132" y="265"/>
                  </a:cubicBezTo>
                  <a:cubicBezTo>
                    <a:pt x="206" y="265"/>
                    <a:pt x="265" y="206"/>
                    <a:pt x="265" y="133"/>
                  </a:cubicBezTo>
                  <a:lnTo>
                    <a:pt x="265" y="133"/>
                  </a:lnTo>
                  <a:close/>
                  <a:moveTo>
                    <a:pt x="132" y="133"/>
                  </a:moveTo>
                  <a:lnTo>
                    <a:pt x="132" y="133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55" name="Freeform 10"/>
            <p:cNvSpPr>
              <a:spLocks noEditPoints="1"/>
            </p:cNvSpPr>
            <p:nvPr/>
          </p:nvSpPr>
          <p:spPr bwMode="auto">
            <a:xfrm>
              <a:off x="5122868" y="3857628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5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5">
                  <a:moveTo>
                    <a:pt x="266" y="133"/>
                  </a:moveTo>
                  <a:lnTo>
                    <a:pt x="266" y="133"/>
                  </a:lnTo>
                  <a:cubicBezTo>
                    <a:pt x="266" y="59"/>
                    <a:pt x="206" y="0"/>
                    <a:pt x="133" y="0"/>
                  </a:cubicBezTo>
                  <a:cubicBezTo>
                    <a:pt x="60" y="0"/>
                    <a:pt x="0" y="59"/>
                    <a:pt x="0" y="133"/>
                  </a:cubicBezTo>
                  <a:cubicBezTo>
                    <a:pt x="0" y="206"/>
                    <a:pt x="60" y="265"/>
                    <a:pt x="133" y="265"/>
                  </a:cubicBezTo>
                  <a:cubicBezTo>
                    <a:pt x="206" y="265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56" name="Freeform 12"/>
            <p:cNvSpPr>
              <a:spLocks noEditPoints="1"/>
            </p:cNvSpPr>
            <p:nvPr/>
          </p:nvSpPr>
          <p:spPr bwMode="auto">
            <a:xfrm>
              <a:off x="2882888" y="3975103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57" name="Freeform 14"/>
            <p:cNvSpPr>
              <a:spLocks noEditPoints="1"/>
            </p:cNvSpPr>
            <p:nvPr/>
          </p:nvSpPr>
          <p:spPr bwMode="auto">
            <a:xfrm>
              <a:off x="3525831" y="4143380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58" name="Freeform 16"/>
            <p:cNvSpPr>
              <a:spLocks noEditPoints="1"/>
            </p:cNvSpPr>
            <p:nvPr/>
          </p:nvSpPr>
          <p:spPr bwMode="auto">
            <a:xfrm>
              <a:off x="3454388" y="4786314"/>
              <a:ext cx="187325" cy="188913"/>
            </a:xfrm>
            <a:custGeom>
              <a:avLst/>
              <a:gdLst/>
              <a:ahLst/>
              <a:cxnLst>
                <a:cxn ang="0">
                  <a:pos x="265" y="133"/>
                </a:cxn>
                <a:cxn ang="0">
                  <a:pos x="265" y="133"/>
                </a:cxn>
                <a:cxn ang="0">
                  <a:pos x="132" y="0"/>
                </a:cxn>
                <a:cxn ang="0">
                  <a:pos x="0" y="133"/>
                </a:cxn>
                <a:cxn ang="0">
                  <a:pos x="132" y="266"/>
                </a:cxn>
                <a:cxn ang="0">
                  <a:pos x="265" y="133"/>
                </a:cxn>
                <a:cxn ang="0">
                  <a:pos x="265" y="133"/>
                </a:cxn>
                <a:cxn ang="0">
                  <a:pos x="132" y="133"/>
                </a:cxn>
                <a:cxn ang="0">
                  <a:pos x="132" y="133"/>
                </a:cxn>
              </a:cxnLst>
              <a:rect l="0" t="0" r="r" b="b"/>
              <a:pathLst>
                <a:path w="265" h="266">
                  <a:moveTo>
                    <a:pt x="265" y="133"/>
                  </a:moveTo>
                  <a:lnTo>
                    <a:pt x="265" y="133"/>
                  </a:lnTo>
                  <a:cubicBezTo>
                    <a:pt x="265" y="60"/>
                    <a:pt x="206" y="0"/>
                    <a:pt x="132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7"/>
                    <a:pt x="59" y="266"/>
                    <a:pt x="132" y="266"/>
                  </a:cubicBezTo>
                  <a:cubicBezTo>
                    <a:pt x="206" y="266"/>
                    <a:pt x="265" y="207"/>
                    <a:pt x="265" y="133"/>
                  </a:cubicBezTo>
                  <a:lnTo>
                    <a:pt x="265" y="133"/>
                  </a:lnTo>
                  <a:close/>
                  <a:moveTo>
                    <a:pt x="132" y="133"/>
                  </a:moveTo>
                  <a:lnTo>
                    <a:pt x="132" y="133"/>
                  </a:lnTo>
                  <a:close/>
                </a:path>
              </a:pathLst>
            </a:custGeom>
            <a:solidFill>
              <a:srgbClr val="FF33CC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59" name="Freeform 18"/>
            <p:cNvSpPr>
              <a:spLocks noEditPoints="1"/>
            </p:cNvSpPr>
            <p:nvPr/>
          </p:nvSpPr>
          <p:spPr bwMode="auto">
            <a:xfrm>
              <a:off x="5383201" y="4071939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60" y="0"/>
                    <a:pt x="0" y="60"/>
                    <a:pt x="0" y="133"/>
                  </a:cubicBezTo>
                  <a:cubicBezTo>
                    <a:pt x="0" y="207"/>
                    <a:pt x="60" y="266"/>
                    <a:pt x="133" y="266"/>
                  </a:cubicBezTo>
                  <a:cubicBezTo>
                    <a:pt x="206" y="266"/>
                    <a:pt x="266" y="207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60" name="Freeform 16"/>
            <p:cNvSpPr>
              <a:spLocks noEditPoints="1"/>
            </p:cNvSpPr>
            <p:nvPr/>
          </p:nvSpPr>
          <p:spPr bwMode="auto">
            <a:xfrm>
              <a:off x="5168905" y="4143380"/>
              <a:ext cx="187325" cy="188913"/>
            </a:xfrm>
            <a:custGeom>
              <a:avLst/>
              <a:gdLst/>
              <a:ahLst/>
              <a:cxnLst>
                <a:cxn ang="0">
                  <a:pos x="265" y="133"/>
                </a:cxn>
                <a:cxn ang="0">
                  <a:pos x="265" y="133"/>
                </a:cxn>
                <a:cxn ang="0">
                  <a:pos x="132" y="0"/>
                </a:cxn>
                <a:cxn ang="0">
                  <a:pos x="0" y="133"/>
                </a:cxn>
                <a:cxn ang="0">
                  <a:pos x="132" y="266"/>
                </a:cxn>
                <a:cxn ang="0">
                  <a:pos x="265" y="133"/>
                </a:cxn>
                <a:cxn ang="0">
                  <a:pos x="265" y="133"/>
                </a:cxn>
                <a:cxn ang="0">
                  <a:pos x="132" y="133"/>
                </a:cxn>
                <a:cxn ang="0">
                  <a:pos x="132" y="133"/>
                </a:cxn>
              </a:cxnLst>
              <a:rect l="0" t="0" r="r" b="b"/>
              <a:pathLst>
                <a:path w="265" h="266">
                  <a:moveTo>
                    <a:pt x="265" y="133"/>
                  </a:moveTo>
                  <a:lnTo>
                    <a:pt x="265" y="133"/>
                  </a:lnTo>
                  <a:cubicBezTo>
                    <a:pt x="265" y="60"/>
                    <a:pt x="206" y="0"/>
                    <a:pt x="132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7"/>
                    <a:pt x="59" y="266"/>
                    <a:pt x="132" y="266"/>
                  </a:cubicBezTo>
                  <a:cubicBezTo>
                    <a:pt x="206" y="266"/>
                    <a:pt x="265" y="207"/>
                    <a:pt x="265" y="133"/>
                  </a:cubicBezTo>
                  <a:lnTo>
                    <a:pt x="265" y="133"/>
                  </a:lnTo>
                  <a:close/>
                  <a:moveTo>
                    <a:pt x="132" y="133"/>
                  </a:moveTo>
                  <a:lnTo>
                    <a:pt x="132" y="133"/>
                  </a:lnTo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61" name="Freeform 6"/>
            <p:cNvSpPr>
              <a:spLocks noEditPoints="1"/>
            </p:cNvSpPr>
            <p:nvPr/>
          </p:nvSpPr>
          <p:spPr bwMode="auto">
            <a:xfrm>
              <a:off x="3525831" y="5072074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7"/>
                    <a:pt x="59" y="266"/>
                    <a:pt x="133" y="266"/>
                  </a:cubicBezTo>
                  <a:cubicBezTo>
                    <a:pt x="206" y="266"/>
                    <a:pt x="266" y="207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rgbClr val="FF33CC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62" name="Freeform 14"/>
            <p:cNvSpPr>
              <a:spLocks noEditPoints="1"/>
            </p:cNvSpPr>
            <p:nvPr/>
          </p:nvSpPr>
          <p:spPr bwMode="auto">
            <a:xfrm>
              <a:off x="3740145" y="5214950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rgbClr val="FF33CC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63" name="Freeform 16"/>
            <p:cNvSpPr>
              <a:spLocks noEditPoints="1"/>
            </p:cNvSpPr>
            <p:nvPr/>
          </p:nvSpPr>
          <p:spPr bwMode="auto">
            <a:xfrm>
              <a:off x="3668707" y="5572140"/>
              <a:ext cx="187325" cy="188913"/>
            </a:xfrm>
            <a:custGeom>
              <a:avLst/>
              <a:gdLst/>
              <a:ahLst/>
              <a:cxnLst>
                <a:cxn ang="0">
                  <a:pos x="265" y="133"/>
                </a:cxn>
                <a:cxn ang="0">
                  <a:pos x="265" y="133"/>
                </a:cxn>
                <a:cxn ang="0">
                  <a:pos x="132" y="0"/>
                </a:cxn>
                <a:cxn ang="0">
                  <a:pos x="0" y="133"/>
                </a:cxn>
                <a:cxn ang="0">
                  <a:pos x="132" y="266"/>
                </a:cxn>
                <a:cxn ang="0">
                  <a:pos x="265" y="133"/>
                </a:cxn>
                <a:cxn ang="0">
                  <a:pos x="265" y="133"/>
                </a:cxn>
                <a:cxn ang="0">
                  <a:pos x="132" y="133"/>
                </a:cxn>
                <a:cxn ang="0">
                  <a:pos x="132" y="133"/>
                </a:cxn>
              </a:cxnLst>
              <a:rect l="0" t="0" r="r" b="b"/>
              <a:pathLst>
                <a:path w="265" h="266">
                  <a:moveTo>
                    <a:pt x="265" y="133"/>
                  </a:moveTo>
                  <a:lnTo>
                    <a:pt x="265" y="133"/>
                  </a:lnTo>
                  <a:cubicBezTo>
                    <a:pt x="265" y="60"/>
                    <a:pt x="206" y="0"/>
                    <a:pt x="132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7"/>
                    <a:pt x="59" y="266"/>
                    <a:pt x="132" y="266"/>
                  </a:cubicBezTo>
                  <a:cubicBezTo>
                    <a:pt x="206" y="266"/>
                    <a:pt x="265" y="207"/>
                    <a:pt x="265" y="133"/>
                  </a:cubicBezTo>
                  <a:lnTo>
                    <a:pt x="265" y="133"/>
                  </a:lnTo>
                  <a:close/>
                  <a:moveTo>
                    <a:pt x="132" y="133"/>
                  </a:moveTo>
                  <a:lnTo>
                    <a:pt x="132" y="133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64" name="Freeform 6"/>
            <p:cNvSpPr>
              <a:spLocks noEditPoints="1"/>
            </p:cNvSpPr>
            <p:nvPr/>
          </p:nvSpPr>
          <p:spPr bwMode="auto">
            <a:xfrm>
              <a:off x="3740145" y="4954599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7"/>
                    <a:pt x="59" y="266"/>
                    <a:pt x="133" y="266"/>
                  </a:cubicBezTo>
                  <a:cubicBezTo>
                    <a:pt x="206" y="266"/>
                    <a:pt x="266" y="207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rgbClr val="FF33CC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65" name="Freeform 12"/>
            <p:cNvSpPr>
              <a:spLocks noEditPoints="1"/>
            </p:cNvSpPr>
            <p:nvPr/>
          </p:nvSpPr>
          <p:spPr bwMode="auto">
            <a:xfrm>
              <a:off x="4122736" y="4143380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66" name="Freeform 12"/>
            <p:cNvSpPr>
              <a:spLocks noEditPoints="1"/>
            </p:cNvSpPr>
            <p:nvPr/>
          </p:nvSpPr>
          <p:spPr bwMode="auto">
            <a:xfrm>
              <a:off x="5597533" y="5715016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67" name="Freeform 12"/>
            <p:cNvSpPr>
              <a:spLocks noEditPoints="1"/>
            </p:cNvSpPr>
            <p:nvPr/>
          </p:nvSpPr>
          <p:spPr bwMode="auto">
            <a:xfrm>
              <a:off x="4811715" y="5143512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tx2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68" name="Freeform 12"/>
            <p:cNvSpPr>
              <a:spLocks noEditPoints="1"/>
            </p:cNvSpPr>
            <p:nvPr/>
          </p:nvSpPr>
          <p:spPr bwMode="auto">
            <a:xfrm>
              <a:off x="5097467" y="5286388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tx2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69" name="Freeform 12"/>
            <p:cNvSpPr>
              <a:spLocks noEditPoints="1"/>
            </p:cNvSpPr>
            <p:nvPr/>
          </p:nvSpPr>
          <p:spPr bwMode="auto">
            <a:xfrm>
              <a:off x="5168905" y="5000636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tx2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70" name="Freeform 12"/>
            <p:cNvSpPr>
              <a:spLocks noEditPoints="1"/>
            </p:cNvSpPr>
            <p:nvPr/>
          </p:nvSpPr>
          <p:spPr bwMode="auto">
            <a:xfrm>
              <a:off x="5383219" y="5214950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tx2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71" name="Freeform 12"/>
            <p:cNvSpPr>
              <a:spLocks noEditPoints="1"/>
            </p:cNvSpPr>
            <p:nvPr/>
          </p:nvSpPr>
          <p:spPr bwMode="auto">
            <a:xfrm>
              <a:off x="5168905" y="4643446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72" name="Freeform 12"/>
            <p:cNvSpPr>
              <a:spLocks noEditPoints="1"/>
            </p:cNvSpPr>
            <p:nvPr/>
          </p:nvSpPr>
          <p:spPr bwMode="auto">
            <a:xfrm>
              <a:off x="5454657" y="4714884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73" name="Freeform 12"/>
            <p:cNvSpPr>
              <a:spLocks noEditPoints="1"/>
            </p:cNvSpPr>
            <p:nvPr/>
          </p:nvSpPr>
          <p:spPr bwMode="auto">
            <a:xfrm>
              <a:off x="3954459" y="4357694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76" name="Oval 175"/>
            <p:cNvSpPr/>
            <p:nvPr/>
          </p:nvSpPr>
          <p:spPr>
            <a:xfrm>
              <a:off x="3301882" y="3754658"/>
              <a:ext cx="642942" cy="642942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7" name="Oval 176"/>
            <p:cNvSpPr/>
            <p:nvPr/>
          </p:nvSpPr>
          <p:spPr>
            <a:xfrm rot="2882614">
              <a:off x="3856141" y="4035020"/>
              <a:ext cx="571504" cy="642942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8" name="Oval 177"/>
            <p:cNvSpPr/>
            <p:nvPr/>
          </p:nvSpPr>
          <p:spPr>
            <a:xfrm rot="19315193">
              <a:off x="3445485" y="4562898"/>
              <a:ext cx="571504" cy="1070366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9" name="Oval 178"/>
            <p:cNvSpPr/>
            <p:nvPr/>
          </p:nvSpPr>
          <p:spPr>
            <a:xfrm rot="5140268">
              <a:off x="4945468" y="4715298"/>
              <a:ext cx="571504" cy="1070366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0" name="Oval 179"/>
            <p:cNvSpPr/>
            <p:nvPr/>
          </p:nvSpPr>
          <p:spPr>
            <a:xfrm rot="5140268">
              <a:off x="5034964" y="3725552"/>
              <a:ext cx="571504" cy="747577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1" name="Oval 180"/>
            <p:cNvSpPr/>
            <p:nvPr/>
          </p:nvSpPr>
          <p:spPr>
            <a:xfrm rot="6446974">
              <a:off x="5208225" y="4370441"/>
              <a:ext cx="425606" cy="747577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83" name="Right Arrow 182"/>
          <p:cNvSpPr/>
          <p:nvPr/>
        </p:nvSpPr>
        <p:spPr>
          <a:xfrm>
            <a:off x="4071935" y="4668847"/>
            <a:ext cx="857256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84" name="Group 183"/>
          <p:cNvGrpSpPr/>
          <p:nvPr/>
        </p:nvGrpSpPr>
        <p:grpSpPr>
          <a:xfrm>
            <a:off x="5089096" y="3714752"/>
            <a:ext cx="2911928" cy="2149271"/>
            <a:chOff x="2882888" y="3754658"/>
            <a:chExt cx="2911928" cy="2149271"/>
          </a:xfrm>
        </p:grpSpPr>
        <p:sp>
          <p:nvSpPr>
            <p:cNvPr id="185" name="Freeform 6"/>
            <p:cNvSpPr>
              <a:spLocks noEditPoints="1"/>
            </p:cNvSpPr>
            <p:nvPr/>
          </p:nvSpPr>
          <p:spPr bwMode="auto">
            <a:xfrm>
              <a:off x="3397238" y="3857628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7"/>
                    <a:pt x="59" y="266"/>
                    <a:pt x="133" y="266"/>
                  </a:cubicBezTo>
                  <a:cubicBezTo>
                    <a:pt x="206" y="266"/>
                    <a:pt x="266" y="207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86" name="Freeform 8"/>
            <p:cNvSpPr>
              <a:spLocks noEditPoints="1"/>
            </p:cNvSpPr>
            <p:nvPr/>
          </p:nvSpPr>
          <p:spPr bwMode="auto">
            <a:xfrm>
              <a:off x="3668707" y="3857628"/>
              <a:ext cx="187325" cy="188913"/>
            </a:xfrm>
            <a:custGeom>
              <a:avLst/>
              <a:gdLst/>
              <a:ahLst/>
              <a:cxnLst>
                <a:cxn ang="0">
                  <a:pos x="265" y="133"/>
                </a:cxn>
                <a:cxn ang="0">
                  <a:pos x="265" y="133"/>
                </a:cxn>
                <a:cxn ang="0">
                  <a:pos x="132" y="0"/>
                </a:cxn>
                <a:cxn ang="0">
                  <a:pos x="0" y="133"/>
                </a:cxn>
                <a:cxn ang="0">
                  <a:pos x="132" y="265"/>
                </a:cxn>
                <a:cxn ang="0">
                  <a:pos x="265" y="133"/>
                </a:cxn>
                <a:cxn ang="0">
                  <a:pos x="265" y="133"/>
                </a:cxn>
                <a:cxn ang="0">
                  <a:pos x="132" y="133"/>
                </a:cxn>
                <a:cxn ang="0">
                  <a:pos x="132" y="133"/>
                </a:cxn>
              </a:cxnLst>
              <a:rect l="0" t="0" r="r" b="b"/>
              <a:pathLst>
                <a:path w="265" h="265">
                  <a:moveTo>
                    <a:pt x="265" y="133"/>
                  </a:moveTo>
                  <a:lnTo>
                    <a:pt x="265" y="133"/>
                  </a:lnTo>
                  <a:cubicBezTo>
                    <a:pt x="265" y="59"/>
                    <a:pt x="206" y="0"/>
                    <a:pt x="132" y="0"/>
                  </a:cubicBezTo>
                  <a:cubicBezTo>
                    <a:pt x="59" y="0"/>
                    <a:pt x="0" y="59"/>
                    <a:pt x="0" y="133"/>
                  </a:cubicBezTo>
                  <a:cubicBezTo>
                    <a:pt x="0" y="206"/>
                    <a:pt x="59" y="265"/>
                    <a:pt x="132" y="265"/>
                  </a:cubicBezTo>
                  <a:cubicBezTo>
                    <a:pt x="206" y="265"/>
                    <a:pt x="265" y="206"/>
                    <a:pt x="265" y="133"/>
                  </a:cubicBezTo>
                  <a:lnTo>
                    <a:pt x="265" y="133"/>
                  </a:lnTo>
                  <a:close/>
                  <a:moveTo>
                    <a:pt x="132" y="133"/>
                  </a:moveTo>
                  <a:lnTo>
                    <a:pt x="132" y="13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87" name="Freeform 10"/>
            <p:cNvSpPr>
              <a:spLocks noEditPoints="1"/>
            </p:cNvSpPr>
            <p:nvPr/>
          </p:nvSpPr>
          <p:spPr bwMode="auto">
            <a:xfrm>
              <a:off x="5122868" y="3857628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5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5">
                  <a:moveTo>
                    <a:pt x="266" y="133"/>
                  </a:moveTo>
                  <a:lnTo>
                    <a:pt x="266" y="133"/>
                  </a:lnTo>
                  <a:cubicBezTo>
                    <a:pt x="266" y="59"/>
                    <a:pt x="206" y="0"/>
                    <a:pt x="133" y="0"/>
                  </a:cubicBezTo>
                  <a:cubicBezTo>
                    <a:pt x="60" y="0"/>
                    <a:pt x="0" y="59"/>
                    <a:pt x="0" y="133"/>
                  </a:cubicBezTo>
                  <a:cubicBezTo>
                    <a:pt x="0" y="206"/>
                    <a:pt x="60" y="265"/>
                    <a:pt x="133" y="265"/>
                  </a:cubicBezTo>
                  <a:cubicBezTo>
                    <a:pt x="206" y="265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88" name="Freeform 12"/>
            <p:cNvSpPr>
              <a:spLocks noEditPoints="1"/>
            </p:cNvSpPr>
            <p:nvPr/>
          </p:nvSpPr>
          <p:spPr bwMode="auto">
            <a:xfrm>
              <a:off x="2882888" y="3975103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89" name="Freeform 14"/>
            <p:cNvSpPr>
              <a:spLocks noEditPoints="1"/>
            </p:cNvSpPr>
            <p:nvPr/>
          </p:nvSpPr>
          <p:spPr bwMode="auto">
            <a:xfrm>
              <a:off x="3525831" y="4143380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90" name="Freeform 16"/>
            <p:cNvSpPr>
              <a:spLocks noEditPoints="1"/>
            </p:cNvSpPr>
            <p:nvPr/>
          </p:nvSpPr>
          <p:spPr bwMode="auto">
            <a:xfrm>
              <a:off x="3454388" y="4786314"/>
              <a:ext cx="187325" cy="188913"/>
            </a:xfrm>
            <a:custGeom>
              <a:avLst/>
              <a:gdLst/>
              <a:ahLst/>
              <a:cxnLst>
                <a:cxn ang="0">
                  <a:pos x="265" y="133"/>
                </a:cxn>
                <a:cxn ang="0">
                  <a:pos x="265" y="133"/>
                </a:cxn>
                <a:cxn ang="0">
                  <a:pos x="132" y="0"/>
                </a:cxn>
                <a:cxn ang="0">
                  <a:pos x="0" y="133"/>
                </a:cxn>
                <a:cxn ang="0">
                  <a:pos x="132" y="266"/>
                </a:cxn>
                <a:cxn ang="0">
                  <a:pos x="265" y="133"/>
                </a:cxn>
                <a:cxn ang="0">
                  <a:pos x="265" y="133"/>
                </a:cxn>
                <a:cxn ang="0">
                  <a:pos x="132" y="133"/>
                </a:cxn>
                <a:cxn ang="0">
                  <a:pos x="132" y="133"/>
                </a:cxn>
              </a:cxnLst>
              <a:rect l="0" t="0" r="r" b="b"/>
              <a:pathLst>
                <a:path w="265" h="266">
                  <a:moveTo>
                    <a:pt x="265" y="133"/>
                  </a:moveTo>
                  <a:lnTo>
                    <a:pt x="265" y="133"/>
                  </a:lnTo>
                  <a:cubicBezTo>
                    <a:pt x="265" y="60"/>
                    <a:pt x="206" y="0"/>
                    <a:pt x="132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7"/>
                    <a:pt x="59" y="266"/>
                    <a:pt x="132" y="266"/>
                  </a:cubicBezTo>
                  <a:cubicBezTo>
                    <a:pt x="206" y="266"/>
                    <a:pt x="265" y="207"/>
                    <a:pt x="265" y="133"/>
                  </a:cubicBezTo>
                  <a:lnTo>
                    <a:pt x="265" y="133"/>
                  </a:lnTo>
                  <a:close/>
                  <a:moveTo>
                    <a:pt x="132" y="133"/>
                  </a:moveTo>
                  <a:lnTo>
                    <a:pt x="132" y="13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91" name="Freeform 18"/>
            <p:cNvSpPr>
              <a:spLocks noEditPoints="1"/>
            </p:cNvSpPr>
            <p:nvPr/>
          </p:nvSpPr>
          <p:spPr bwMode="auto">
            <a:xfrm>
              <a:off x="5383201" y="4071939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60" y="0"/>
                    <a:pt x="0" y="60"/>
                    <a:pt x="0" y="133"/>
                  </a:cubicBezTo>
                  <a:cubicBezTo>
                    <a:pt x="0" y="207"/>
                    <a:pt x="60" y="266"/>
                    <a:pt x="133" y="266"/>
                  </a:cubicBezTo>
                  <a:cubicBezTo>
                    <a:pt x="206" y="266"/>
                    <a:pt x="266" y="207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92" name="Freeform 16"/>
            <p:cNvSpPr>
              <a:spLocks noEditPoints="1"/>
            </p:cNvSpPr>
            <p:nvPr/>
          </p:nvSpPr>
          <p:spPr bwMode="auto">
            <a:xfrm>
              <a:off x="5168905" y="4143380"/>
              <a:ext cx="187325" cy="188913"/>
            </a:xfrm>
            <a:custGeom>
              <a:avLst/>
              <a:gdLst/>
              <a:ahLst/>
              <a:cxnLst>
                <a:cxn ang="0">
                  <a:pos x="265" y="133"/>
                </a:cxn>
                <a:cxn ang="0">
                  <a:pos x="265" y="133"/>
                </a:cxn>
                <a:cxn ang="0">
                  <a:pos x="132" y="0"/>
                </a:cxn>
                <a:cxn ang="0">
                  <a:pos x="0" y="133"/>
                </a:cxn>
                <a:cxn ang="0">
                  <a:pos x="132" y="266"/>
                </a:cxn>
                <a:cxn ang="0">
                  <a:pos x="265" y="133"/>
                </a:cxn>
                <a:cxn ang="0">
                  <a:pos x="265" y="133"/>
                </a:cxn>
                <a:cxn ang="0">
                  <a:pos x="132" y="133"/>
                </a:cxn>
                <a:cxn ang="0">
                  <a:pos x="132" y="133"/>
                </a:cxn>
              </a:cxnLst>
              <a:rect l="0" t="0" r="r" b="b"/>
              <a:pathLst>
                <a:path w="265" h="266">
                  <a:moveTo>
                    <a:pt x="265" y="133"/>
                  </a:moveTo>
                  <a:lnTo>
                    <a:pt x="265" y="133"/>
                  </a:lnTo>
                  <a:cubicBezTo>
                    <a:pt x="265" y="60"/>
                    <a:pt x="206" y="0"/>
                    <a:pt x="132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7"/>
                    <a:pt x="59" y="266"/>
                    <a:pt x="132" y="266"/>
                  </a:cubicBezTo>
                  <a:cubicBezTo>
                    <a:pt x="206" y="266"/>
                    <a:pt x="265" y="207"/>
                    <a:pt x="265" y="133"/>
                  </a:cubicBezTo>
                  <a:lnTo>
                    <a:pt x="265" y="133"/>
                  </a:lnTo>
                  <a:close/>
                  <a:moveTo>
                    <a:pt x="132" y="133"/>
                  </a:moveTo>
                  <a:lnTo>
                    <a:pt x="132" y="13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93" name="Freeform 6"/>
            <p:cNvSpPr>
              <a:spLocks noEditPoints="1"/>
            </p:cNvSpPr>
            <p:nvPr/>
          </p:nvSpPr>
          <p:spPr bwMode="auto">
            <a:xfrm>
              <a:off x="3525831" y="5072074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7"/>
                    <a:pt x="59" y="266"/>
                    <a:pt x="133" y="266"/>
                  </a:cubicBezTo>
                  <a:cubicBezTo>
                    <a:pt x="206" y="266"/>
                    <a:pt x="266" y="207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94" name="Freeform 14"/>
            <p:cNvSpPr>
              <a:spLocks noEditPoints="1"/>
            </p:cNvSpPr>
            <p:nvPr/>
          </p:nvSpPr>
          <p:spPr bwMode="auto">
            <a:xfrm>
              <a:off x="3740145" y="5214950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95" name="Freeform 16"/>
            <p:cNvSpPr>
              <a:spLocks noEditPoints="1"/>
            </p:cNvSpPr>
            <p:nvPr/>
          </p:nvSpPr>
          <p:spPr bwMode="auto">
            <a:xfrm>
              <a:off x="3668707" y="5572140"/>
              <a:ext cx="187325" cy="188913"/>
            </a:xfrm>
            <a:custGeom>
              <a:avLst/>
              <a:gdLst/>
              <a:ahLst/>
              <a:cxnLst>
                <a:cxn ang="0">
                  <a:pos x="265" y="133"/>
                </a:cxn>
                <a:cxn ang="0">
                  <a:pos x="265" y="133"/>
                </a:cxn>
                <a:cxn ang="0">
                  <a:pos x="132" y="0"/>
                </a:cxn>
                <a:cxn ang="0">
                  <a:pos x="0" y="133"/>
                </a:cxn>
                <a:cxn ang="0">
                  <a:pos x="132" y="266"/>
                </a:cxn>
                <a:cxn ang="0">
                  <a:pos x="265" y="133"/>
                </a:cxn>
                <a:cxn ang="0">
                  <a:pos x="265" y="133"/>
                </a:cxn>
                <a:cxn ang="0">
                  <a:pos x="132" y="133"/>
                </a:cxn>
                <a:cxn ang="0">
                  <a:pos x="132" y="133"/>
                </a:cxn>
              </a:cxnLst>
              <a:rect l="0" t="0" r="r" b="b"/>
              <a:pathLst>
                <a:path w="265" h="266">
                  <a:moveTo>
                    <a:pt x="265" y="133"/>
                  </a:moveTo>
                  <a:lnTo>
                    <a:pt x="265" y="133"/>
                  </a:lnTo>
                  <a:cubicBezTo>
                    <a:pt x="265" y="60"/>
                    <a:pt x="206" y="0"/>
                    <a:pt x="132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7"/>
                    <a:pt x="59" y="266"/>
                    <a:pt x="132" y="266"/>
                  </a:cubicBezTo>
                  <a:cubicBezTo>
                    <a:pt x="206" y="266"/>
                    <a:pt x="265" y="207"/>
                    <a:pt x="265" y="133"/>
                  </a:cubicBezTo>
                  <a:lnTo>
                    <a:pt x="265" y="133"/>
                  </a:lnTo>
                  <a:close/>
                  <a:moveTo>
                    <a:pt x="132" y="133"/>
                  </a:moveTo>
                  <a:lnTo>
                    <a:pt x="132" y="133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6" name="Freeform 6"/>
            <p:cNvSpPr>
              <a:spLocks noEditPoints="1"/>
            </p:cNvSpPr>
            <p:nvPr/>
          </p:nvSpPr>
          <p:spPr bwMode="auto">
            <a:xfrm>
              <a:off x="3740145" y="4954599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7"/>
                    <a:pt x="59" y="266"/>
                    <a:pt x="133" y="266"/>
                  </a:cubicBezTo>
                  <a:cubicBezTo>
                    <a:pt x="206" y="266"/>
                    <a:pt x="266" y="207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97" name="Freeform 12"/>
            <p:cNvSpPr>
              <a:spLocks noEditPoints="1"/>
            </p:cNvSpPr>
            <p:nvPr/>
          </p:nvSpPr>
          <p:spPr bwMode="auto">
            <a:xfrm>
              <a:off x="4122736" y="4143380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98" name="Freeform 12"/>
            <p:cNvSpPr>
              <a:spLocks noEditPoints="1"/>
            </p:cNvSpPr>
            <p:nvPr/>
          </p:nvSpPr>
          <p:spPr bwMode="auto">
            <a:xfrm>
              <a:off x="5597533" y="5715016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9" name="Freeform 12"/>
            <p:cNvSpPr>
              <a:spLocks noEditPoints="1"/>
            </p:cNvSpPr>
            <p:nvPr/>
          </p:nvSpPr>
          <p:spPr bwMode="auto">
            <a:xfrm>
              <a:off x="4811715" y="5143512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00" name="Freeform 12"/>
            <p:cNvSpPr>
              <a:spLocks noEditPoints="1"/>
            </p:cNvSpPr>
            <p:nvPr/>
          </p:nvSpPr>
          <p:spPr bwMode="auto">
            <a:xfrm>
              <a:off x="5097467" y="5286388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01" name="Freeform 12"/>
            <p:cNvSpPr>
              <a:spLocks noEditPoints="1"/>
            </p:cNvSpPr>
            <p:nvPr/>
          </p:nvSpPr>
          <p:spPr bwMode="auto">
            <a:xfrm>
              <a:off x="5168905" y="5000636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02" name="Freeform 12"/>
            <p:cNvSpPr>
              <a:spLocks noEditPoints="1"/>
            </p:cNvSpPr>
            <p:nvPr/>
          </p:nvSpPr>
          <p:spPr bwMode="auto">
            <a:xfrm>
              <a:off x="5383219" y="5214950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03" name="Freeform 12"/>
            <p:cNvSpPr>
              <a:spLocks noEditPoints="1"/>
            </p:cNvSpPr>
            <p:nvPr/>
          </p:nvSpPr>
          <p:spPr bwMode="auto">
            <a:xfrm>
              <a:off x="5168905" y="4643446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04" name="Freeform 12"/>
            <p:cNvSpPr>
              <a:spLocks noEditPoints="1"/>
            </p:cNvSpPr>
            <p:nvPr/>
          </p:nvSpPr>
          <p:spPr bwMode="auto">
            <a:xfrm>
              <a:off x="5454657" y="4714884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05" name="Freeform 12"/>
            <p:cNvSpPr>
              <a:spLocks noEditPoints="1"/>
            </p:cNvSpPr>
            <p:nvPr/>
          </p:nvSpPr>
          <p:spPr bwMode="auto">
            <a:xfrm>
              <a:off x="3954459" y="4357694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06" name="Oval 205"/>
            <p:cNvSpPr/>
            <p:nvPr/>
          </p:nvSpPr>
          <p:spPr>
            <a:xfrm>
              <a:off x="3301882" y="3754658"/>
              <a:ext cx="642942" cy="642942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07" name="Oval 206"/>
            <p:cNvSpPr/>
            <p:nvPr/>
          </p:nvSpPr>
          <p:spPr>
            <a:xfrm rot="2882614">
              <a:off x="3856141" y="4035020"/>
              <a:ext cx="571504" cy="642942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08" name="Oval 207"/>
            <p:cNvSpPr/>
            <p:nvPr/>
          </p:nvSpPr>
          <p:spPr>
            <a:xfrm rot="19315193">
              <a:off x="3445485" y="4562898"/>
              <a:ext cx="571504" cy="1070366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09" name="Oval 208"/>
            <p:cNvSpPr/>
            <p:nvPr/>
          </p:nvSpPr>
          <p:spPr>
            <a:xfrm rot="5140268">
              <a:off x="4945468" y="4715298"/>
              <a:ext cx="571504" cy="1070366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10" name="Oval 209"/>
            <p:cNvSpPr/>
            <p:nvPr/>
          </p:nvSpPr>
          <p:spPr>
            <a:xfrm rot="5140268">
              <a:off x="5034964" y="3725552"/>
              <a:ext cx="571504" cy="747577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11" name="Oval 210"/>
            <p:cNvSpPr/>
            <p:nvPr/>
          </p:nvSpPr>
          <p:spPr>
            <a:xfrm rot="6446974">
              <a:off x="5208225" y="4370441"/>
              <a:ext cx="425606" cy="747577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213" name="5-Point Star 212"/>
          <p:cNvSpPr/>
          <p:nvPr/>
        </p:nvSpPr>
        <p:spPr>
          <a:xfrm>
            <a:off x="5715008" y="3857628"/>
            <a:ext cx="238127" cy="238127"/>
          </a:xfrm>
          <a:prstGeom prst="star5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0" name="5-Point Star 219"/>
          <p:cNvSpPr/>
          <p:nvPr/>
        </p:nvSpPr>
        <p:spPr>
          <a:xfrm>
            <a:off x="5857884" y="4929198"/>
            <a:ext cx="238127" cy="238127"/>
          </a:xfrm>
          <a:prstGeom prst="star5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1" name="5-Point Star 220"/>
          <p:cNvSpPr/>
          <p:nvPr/>
        </p:nvSpPr>
        <p:spPr>
          <a:xfrm>
            <a:off x="6215074" y="4143380"/>
            <a:ext cx="238127" cy="238127"/>
          </a:xfrm>
          <a:prstGeom prst="star5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2" name="5-Point Star 221"/>
          <p:cNvSpPr/>
          <p:nvPr/>
        </p:nvSpPr>
        <p:spPr>
          <a:xfrm>
            <a:off x="7358082" y="5072074"/>
            <a:ext cx="238127" cy="238127"/>
          </a:xfrm>
          <a:prstGeom prst="star5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3" name="5-Point Star 222"/>
          <p:cNvSpPr/>
          <p:nvPr/>
        </p:nvSpPr>
        <p:spPr>
          <a:xfrm>
            <a:off x="7500958" y="4572008"/>
            <a:ext cx="238127" cy="238127"/>
          </a:xfrm>
          <a:prstGeom prst="star5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4" name="5-Point Star 223"/>
          <p:cNvSpPr/>
          <p:nvPr/>
        </p:nvSpPr>
        <p:spPr>
          <a:xfrm>
            <a:off x="7358082" y="3929066"/>
            <a:ext cx="238127" cy="238127"/>
          </a:xfrm>
          <a:prstGeom prst="star5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6" name="Oval 225"/>
          <p:cNvSpPr/>
          <p:nvPr/>
        </p:nvSpPr>
        <p:spPr>
          <a:xfrm>
            <a:off x="742244" y="3857628"/>
            <a:ext cx="428628" cy="428628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7" name="Oval 226"/>
          <p:cNvSpPr/>
          <p:nvPr/>
        </p:nvSpPr>
        <p:spPr>
          <a:xfrm>
            <a:off x="1500166" y="5500702"/>
            <a:ext cx="428628" cy="428628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8" name="Oval 227"/>
          <p:cNvSpPr/>
          <p:nvPr/>
        </p:nvSpPr>
        <p:spPr>
          <a:xfrm>
            <a:off x="3428992" y="5572140"/>
            <a:ext cx="428628" cy="428628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9" name="Oval 228"/>
          <p:cNvSpPr/>
          <p:nvPr/>
        </p:nvSpPr>
        <p:spPr>
          <a:xfrm>
            <a:off x="4986114" y="3829732"/>
            <a:ext cx="428628" cy="428628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0" name="Oval 229"/>
          <p:cNvSpPr/>
          <p:nvPr/>
        </p:nvSpPr>
        <p:spPr>
          <a:xfrm>
            <a:off x="5744036" y="5472806"/>
            <a:ext cx="428628" cy="428628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1" name="Oval 230"/>
          <p:cNvSpPr/>
          <p:nvPr/>
        </p:nvSpPr>
        <p:spPr>
          <a:xfrm>
            <a:off x="7672862" y="5544244"/>
            <a:ext cx="428628" cy="428628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5" name="Rectangle 218"/>
          <p:cNvSpPr/>
          <p:nvPr/>
        </p:nvSpPr>
        <p:spPr>
          <a:xfrm>
            <a:off x="401164" y="5754123"/>
            <a:ext cx="857927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it-IT"/>
              <a:t>T</a:t>
            </a:r>
            <a:r>
              <a:rPr lang="it-IT" baseline="-25000"/>
              <a:t>|C|</a:t>
            </a:r>
            <a:r>
              <a:rPr lang="it-IT"/>
              <a:t> = 1</a:t>
            </a:r>
          </a:p>
        </p:txBody>
      </p:sp>
      <p:sp>
        <p:nvSpPr>
          <p:cNvPr id="77" name="Title 1"/>
          <p:cNvSpPr>
            <a:spLocks noGrp="1"/>
          </p:cNvSpPr>
          <p:nvPr>
            <p:ph type="title"/>
          </p:nvPr>
        </p:nvSpPr>
        <p:spPr>
          <a:xfrm>
            <a:off x="0" y="474649"/>
            <a:ext cx="9144000" cy="906462"/>
          </a:xfrm>
        </p:spPr>
        <p:txBody>
          <a:bodyPr/>
          <a:lstStyle/>
          <a:p>
            <a:r>
              <a:rPr lang="en-US" dirty="0"/>
              <a:t>Clustering Refinement: example</a:t>
            </a:r>
            <a:endParaRPr lang="en-US" noProof="0" dirty="0"/>
          </a:p>
        </p:txBody>
      </p:sp>
      <p:sp>
        <p:nvSpPr>
          <p:cNvPr id="79" name="Rectangle 85"/>
          <p:cNvSpPr/>
          <p:nvPr/>
        </p:nvSpPr>
        <p:spPr>
          <a:xfrm>
            <a:off x="392878" y="1412777"/>
            <a:ext cx="821537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2800" b="1" dirty="0" err="1">
                <a:solidFill>
                  <a:prstClr val="black"/>
                </a:solidFill>
              </a:rPr>
              <a:t>Step</a:t>
            </a:r>
            <a:r>
              <a:rPr lang="it-IT" sz="2800" b="1" dirty="0">
                <a:solidFill>
                  <a:prstClr val="black"/>
                </a:solidFill>
              </a:rPr>
              <a:t> 2 (estimate PRNU </a:t>
            </a:r>
            <a:r>
              <a:rPr lang="it-IT" sz="2800" b="1" dirty="0" err="1">
                <a:solidFill>
                  <a:prstClr val="black"/>
                </a:solidFill>
              </a:rPr>
              <a:t>of</a:t>
            </a:r>
            <a:r>
              <a:rPr lang="it-IT" sz="2800" b="1" dirty="0">
                <a:solidFill>
                  <a:prstClr val="black"/>
                </a:solidFill>
              </a:rPr>
              <a:t> </a:t>
            </a:r>
            <a:r>
              <a:rPr lang="it-IT" sz="2800" b="1" dirty="0" err="1">
                <a:solidFill>
                  <a:prstClr val="black"/>
                </a:solidFill>
              </a:rPr>
              <a:t>large</a:t>
            </a:r>
            <a:r>
              <a:rPr lang="it-IT" sz="2800" b="1" dirty="0">
                <a:solidFill>
                  <a:prstClr val="black"/>
                </a:solidFill>
              </a:rPr>
              <a:t> Cluster):</a:t>
            </a:r>
          </a:p>
          <a:p>
            <a:pPr lvl="0"/>
            <a:r>
              <a:rPr lang="it-IT" sz="2400" dirty="0">
                <a:solidFill>
                  <a:prstClr val="black"/>
                </a:solidFill>
              </a:rPr>
              <a:t>(</a:t>
            </a:r>
            <a:r>
              <a:rPr lang="it-IT" sz="2400" dirty="0" err="1">
                <a:solidFill>
                  <a:prstClr val="black"/>
                </a:solidFill>
              </a:rPr>
              <a:t>Since</a:t>
            </a:r>
            <a:r>
              <a:rPr lang="it-IT" sz="2400" dirty="0">
                <a:solidFill>
                  <a:prstClr val="black"/>
                </a:solidFill>
              </a:rPr>
              <a:t> </a:t>
            </a:r>
            <a:r>
              <a:rPr lang="it-IT" sz="2400" dirty="0" err="1">
                <a:solidFill>
                  <a:prstClr val="black"/>
                </a:solidFill>
              </a:rPr>
              <a:t>clusters</a:t>
            </a:r>
            <a:r>
              <a:rPr lang="it-IT" sz="2400" dirty="0">
                <a:solidFill>
                  <a:prstClr val="black"/>
                </a:solidFill>
              </a:rPr>
              <a:t> are “</a:t>
            </a:r>
            <a:r>
              <a:rPr lang="it-IT" sz="2400" dirty="0" err="1">
                <a:solidFill>
                  <a:prstClr val="black"/>
                </a:solidFill>
              </a:rPr>
              <a:t>large</a:t>
            </a:r>
            <a:r>
              <a:rPr lang="it-IT" sz="2400" dirty="0">
                <a:solidFill>
                  <a:prstClr val="black"/>
                </a:solidFill>
              </a:rPr>
              <a:t>” and “pure” </a:t>
            </a:r>
            <a:r>
              <a:rPr lang="it-IT" sz="2400" dirty="0" err="1">
                <a:solidFill>
                  <a:prstClr val="black"/>
                </a:solidFill>
              </a:rPr>
              <a:t>estimates</a:t>
            </a:r>
            <a:r>
              <a:rPr lang="it-IT" sz="2400" dirty="0">
                <a:solidFill>
                  <a:prstClr val="black"/>
                </a:solidFill>
              </a:rPr>
              <a:t> are </a:t>
            </a:r>
            <a:r>
              <a:rPr lang="it-IT" sz="2400" dirty="0" err="1">
                <a:solidFill>
                  <a:prstClr val="black"/>
                </a:solidFill>
              </a:rPr>
              <a:t>reliable</a:t>
            </a:r>
            <a:r>
              <a:rPr lang="it-IT" sz="2400" dirty="0">
                <a:solidFill>
                  <a:prstClr val="black"/>
                </a:solidFill>
              </a:rPr>
              <a:t> ) </a:t>
            </a:r>
          </a:p>
          <a:p>
            <a:pPr marL="182563"/>
            <a:endParaRPr lang="it-IT" baseline="-25000" dirty="0"/>
          </a:p>
          <a:p>
            <a:pPr marL="182563"/>
            <a:endParaRPr lang="it-IT" dirty="0"/>
          </a:p>
        </p:txBody>
      </p:sp>
      <p:sp>
        <p:nvSpPr>
          <p:cNvPr id="74" name="Rectangle 9"/>
          <p:cNvSpPr/>
          <p:nvPr/>
        </p:nvSpPr>
        <p:spPr>
          <a:xfrm>
            <a:off x="-5043" y="-12166"/>
            <a:ext cx="3252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ignika" pitchFamily="50" charset="0"/>
              </a:rPr>
              <a:t>Camera Identification </a:t>
            </a:r>
          </a:p>
        </p:txBody>
      </p:sp>
    </p:spTree>
    <p:extLst>
      <p:ext uri="{BB962C8B-B14F-4D97-AF65-F5344CB8AC3E}">
        <p14:creationId xmlns:p14="http://schemas.microsoft.com/office/powerpoint/2010/main" val="279783352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tangle 85"/>
          <p:cNvSpPr/>
          <p:nvPr/>
        </p:nvSpPr>
        <p:spPr>
          <a:xfrm>
            <a:off x="392878" y="1412776"/>
            <a:ext cx="853684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 err="1"/>
              <a:t>Step</a:t>
            </a:r>
            <a:r>
              <a:rPr lang="it-IT" sz="2800" b="1" dirty="0"/>
              <a:t> 3 (</a:t>
            </a:r>
            <a:r>
              <a:rPr lang="it-IT" sz="2800" b="1" dirty="0" err="1"/>
              <a:t>merge</a:t>
            </a:r>
            <a:r>
              <a:rPr lang="it-IT" sz="2800" b="1" dirty="0"/>
              <a:t> </a:t>
            </a:r>
            <a:r>
              <a:rPr lang="it-IT" sz="2800" b="1" dirty="0" err="1"/>
              <a:t>small</a:t>
            </a:r>
            <a:r>
              <a:rPr lang="it-IT" sz="2800" b="1" dirty="0"/>
              <a:t> </a:t>
            </a:r>
            <a:r>
              <a:rPr lang="it-IT" sz="2800" b="1" dirty="0" err="1"/>
              <a:t>clusters</a:t>
            </a:r>
            <a:r>
              <a:rPr lang="it-IT" sz="2800" b="1" dirty="0"/>
              <a:t>):  </a:t>
            </a:r>
          </a:p>
          <a:p>
            <a:r>
              <a:rPr lang="en-US" sz="2400" dirty="0"/>
              <a:t>(Merge a small cluster if most of its residuals correlate “enough” with the large-cluster PRNU)</a:t>
            </a:r>
            <a:endParaRPr lang="it-IT" sz="2400" dirty="0"/>
          </a:p>
        </p:txBody>
      </p:sp>
      <p:sp>
        <p:nvSpPr>
          <p:cNvPr id="36" name="Right Arrow 35"/>
          <p:cNvSpPr/>
          <p:nvPr/>
        </p:nvSpPr>
        <p:spPr>
          <a:xfrm>
            <a:off x="4071935" y="4789271"/>
            <a:ext cx="857256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73" name="Group 72"/>
          <p:cNvGrpSpPr/>
          <p:nvPr/>
        </p:nvGrpSpPr>
        <p:grpSpPr>
          <a:xfrm>
            <a:off x="845226" y="3835176"/>
            <a:ext cx="2911928" cy="2149271"/>
            <a:chOff x="2882888" y="3754658"/>
            <a:chExt cx="2911928" cy="2149271"/>
          </a:xfrm>
        </p:grpSpPr>
        <p:sp>
          <p:nvSpPr>
            <p:cNvPr id="74" name="Freeform 6"/>
            <p:cNvSpPr>
              <a:spLocks noEditPoints="1"/>
            </p:cNvSpPr>
            <p:nvPr/>
          </p:nvSpPr>
          <p:spPr bwMode="auto">
            <a:xfrm>
              <a:off x="3397238" y="3857628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7"/>
                    <a:pt x="59" y="266"/>
                    <a:pt x="133" y="266"/>
                  </a:cubicBezTo>
                  <a:cubicBezTo>
                    <a:pt x="206" y="266"/>
                    <a:pt x="266" y="207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75" name="Freeform 8"/>
            <p:cNvSpPr>
              <a:spLocks noEditPoints="1"/>
            </p:cNvSpPr>
            <p:nvPr/>
          </p:nvSpPr>
          <p:spPr bwMode="auto">
            <a:xfrm>
              <a:off x="3668707" y="3857628"/>
              <a:ext cx="187325" cy="188913"/>
            </a:xfrm>
            <a:custGeom>
              <a:avLst/>
              <a:gdLst/>
              <a:ahLst/>
              <a:cxnLst>
                <a:cxn ang="0">
                  <a:pos x="265" y="133"/>
                </a:cxn>
                <a:cxn ang="0">
                  <a:pos x="265" y="133"/>
                </a:cxn>
                <a:cxn ang="0">
                  <a:pos x="132" y="0"/>
                </a:cxn>
                <a:cxn ang="0">
                  <a:pos x="0" y="133"/>
                </a:cxn>
                <a:cxn ang="0">
                  <a:pos x="132" y="265"/>
                </a:cxn>
                <a:cxn ang="0">
                  <a:pos x="265" y="133"/>
                </a:cxn>
                <a:cxn ang="0">
                  <a:pos x="265" y="133"/>
                </a:cxn>
                <a:cxn ang="0">
                  <a:pos x="132" y="133"/>
                </a:cxn>
                <a:cxn ang="0">
                  <a:pos x="132" y="133"/>
                </a:cxn>
              </a:cxnLst>
              <a:rect l="0" t="0" r="r" b="b"/>
              <a:pathLst>
                <a:path w="265" h="265">
                  <a:moveTo>
                    <a:pt x="265" y="133"/>
                  </a:moveTo>
                  <a:lnTo>
                    <a:pt x="265" y="133"/>
                  </a:lnTo>
                  <a:cubicBezTo>
                    <a:pt x="265" y="59"/>
                    <a:pt x="206" y="0"/>
                    <a:pt x="132" y="0"/>
                  </a:cubicBezTo>
                  <a:cubicBezTo>
                    <a:pt x="59" y="0"/>
                    <a:pt x="0" y="59"/>
                    <a:pt x="0" y="133"/>
                  </a:cubicBezTo>
                  <a:cubicBezTo>
                    <a:pt x="0" y="206"/>
                    <a:pt x="59" y="265"/>
                    <a:pt x="132" y="265"/>
                  </a:cubicBezTo>
                  <a:cubicBezTo>
                    <a:pt x="206" y="265"/>
                    <a:pt x="265" y="206"/>
                    <a:pt x="265" y="133"/>
                  </a:cubicBezTo>
                  <a:lnTo>
                    <a:pt x="265" y="133"/>
                  </a:lnTo>
                  <a:close/>
                  <a:moveTo>
                    <a:pt x="132" y="133"/>
                  </a:moveTo>
                  <a:lnTo>
                    <a:pt x="132" y="13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76" name="Freeform 10"/>
            <p:cNvSpPr>
              <a:spLocks noEditPoints="1"/>
            </p:cNvSpPr>
            <p:nvPr/>
          </p:nvSpPr>
          <p:spPr bwMode="auto">
            <a:xfrm>
              <a:off x="5122868" y="3857628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5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5">
                  <a:moveTo>
                    <a:pt x="266" y="133"/>
                  </a:moveTo>
                  <a:lnTo>
                    <a:pt x="266" y="133"/>
                  </a:lnTo>
                  <a:cubicBezTo>
                    <a:pt x="266" y="59"/>
                    <a:pt x="206" y="0"/>
                    <a:pt x="133" y="0"/>
                  </a:cubicBezTo>
                  <a:cubicBezTo>
                    <a:pt x="60" y="0"/>
                    <a:pt x="0" y="59"/>
                    <a:pt x="0" y="133"/>
                  </a:cubicBezTo>
                  <a:cubicBezTo>
                    <a:pt x="0" y="206"/>
                    <a:pt x="60" y="265"/>
                    <a:pt x="133" y="265"/>
                  </a:cubicBezTo>
                  <a:cubicBezTo>
                    <a:pt x="206" y="265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77" name="Freeform 12"/>
            <p:cNvSpPr>
              <a:spLocks noEditPoints="1"/>
            </p:cNvSpPr>
            <p:nvPr/>
          </p:nvSpPr>
          <p:spPr bwMode="auto">
            <a:xfrm>
              <a:off x="2882888" y="3975103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78" name="Freeform 14"/>
            <p:cNvSpPr>
              <a:spLocks noEditPoints="1"/>
            </p:cNvSpPr>
            <p:nvPr/>
          </p:nvSpPr>
          <p:spPr bwMode="auto">
            <a:xfrm>
              <a:off x="3525831" y="4143380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79" name="Freeform 16"/>
            <p:cNvSpPr>
              <a:spLocks noEditPoints="1"/>
            </p:cNvSpPr>
            <p:nvPr/>
          </p:nvSpPr>
          <p:spPr bwMode="auto">
            <a:xfrm>
              <a:off x="3454388" y="4786314"/>
              <a:ext cx="187325" cy="188913"/>
            </a:xfrm>
            <a:custGeom>
              <a:avLst/>
              <a:gdLst/>
              <a:ahLst/>
              <a:cxnLst>
                <a:cxn ang="0">
                  <a:pos x="265" y="133"/>
                </a:cxn>
                <a:cxn ang="0">
                  <a:pos x="265" y="133"/>
                </a:cxn>
                <a:cxn ang="0">
                  <a:pos x="132" y="0"/>
                </a:cxn>
                <a:cxn ang="0">
                  <a:pos x="0" y="133"/>
                </a:cxn>
                <a:cxn ang="0">
                  <a:pos x="132" y="266"/>
                </a:cxn>
                <a:cxn ang="0">
                  <a:pos x="265" y="133"/>
                </a:cxn>
                <a:cxn ang="0">
                  <a:pos x="265" y="133"/>
                </a:cxn>
                <a:cxn ang="0">
                  <a:pos x="132" y="133"/>
                </a:cxn>
                <a:cxn ang="0">
                  <a:pos x="132" y="133"/>
                </a:cxn>
              </a:cxnLst>
              <a:rect l="0" t="0" r="r" b="b"/>
              <a:pathLst>
                <a:path w="265" h="266">
                  <a:moveTo>
                    <a:pt x="265" y="133"/>
                  </a:moveTo>
                  <a:lnTo>
                    <a:pt x="265" y="133"/>
                  </a:lnTo>
                  <a:cubicBezTo>
                    <a:pt x="265" y="60"/>
                    <a:pt x="206" y="0"/>
                    <a:pt x="132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7"/>
                    <a:pt x="59" y="266"/>
                    <a:pt x="132" y="266"/>
                  </a:cubicBezTo>
                  <a:cubicBezTo>
                    <a:pt x="206" y="266"/>
                    <a:pt x="265" y="207"/>
                    <a:pt x="265" y="133"/>
                  </a:cubicBezTo>
                  <a:lnTo>
                    <a:pt x="265" y="133"/>
                  </a:lnTo>
                  <a:close/>
                  <a:moveTo>
                    <a:pt x="132" y="133"/>
                  </a:moveTo>
                  <a:lnTo>
                    <a:pt x="132" y="13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80" name="Freeform 18"/>
            <p:cNvSpPr>
              <a:spLocks noEditPoints="1"/>
            </p:cNvSpPr>
            <p:nvPr/>
          </p:nvSpPr>
          <p:spPr bwMode="auto">
            <a:xfrm>
              <a:off x="5383201" y="4071939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60" y="0"/>
                    <a:pt x="0" y="60"/>
                    <a:pt x="0" y="133"/>
                  </a:cubicBezTo>
                  <a:cubicBezTo>
                    <a:pt x="0" y="207"/>
                    <a:pt x="60" y="266"/>
                    <a:pt x="133" y="266"/>
                  </a:cubicBezTo>
                  <a:cubicBezTo>
                    <a:pt x="206" y="266"/>
                    <a:pt x="266" y="207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81" name="Freeform 16"/>
            <p:cNvSpPr>
              <a:spLocks noEditPoints="1"/>
            </p:cNvSpPr>
            <p:nvPr/>
          </p:nvSpPr>
          <p:spPr bwMode="auto">
            <a:xfrm>
              <a:off x="5168905" y="4143380"/>
              <a:ext cx="187325" cy="188913"/>
            </a:xfrm>
            <a:custGeom>
              <a:avLst/>
              <a:gdLst/>
              <a:ahLst/>
              <a:cxnLst>
                <a:cxn ang="0">
                  <a:pos x="265" y="133"/>
                </a:cxn>
                <a:cxn ang="0">
                  <a:pos x="265" y="133"/>
                </a:cxn>
                <a:cxn ang="0">
                  <a:pos x="132" y="0"/>
                </a:cxn>
                <a:cxn ang="0">
                  <a:pos x="0" y="133"/>
                </a:cxn>
                <a:cxn ang="0">
                  <a:pos x="132" y="266"/>
                </a:cxn>
                <a:cxn ang="0">
                  <a:pos x="265" y="133"/>
                </a:cxn>
                <a:cxn ang="0">
                  <a:pos x="265" y="133"/>
                </a:cxn>
                <a:cxn ang="0">
                  <a:pos x="132" y="133"/>
                </a:cxn>
                <a:cxn ang="0">
                  <a:pos x="132" y="133"/>
                </a:cxn>
              </a:cxnLst>
              <a:rect l="0" t="0" r="r" b="b"/>
              <a:pathLst>
                <a:path w="265" h="266">
                  <a:moveTo>
                    <a:pt x="265" y="133"/>
                  </a:moveTo>
                  <a:lnTo>
                    <a:pt x="265" y="133"/>
                  </a:lnTo>
                  <a:cubicBezTo>
                    <a:pt x="265" y="60"/>
                    <a:pt x="206" y="0"/>
                    <a:pt x="132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7"/>
                    <a:pt x="59" y="266"/>
                    <a:pt x="132" y="266"/>
                  </a:cubicBezTo>
                  <a:cubicBezTo>
                    <a:pt x="206" y="266"/>
                    <a:pt x="265" y="207"/>
                    <a:pt x="265" y="133"/>
                  </a:cubicBezTo>
                  <a:lnTo>
                    <a:pt x="265" y="133"/>
                  </a:lnTo>
                  <a:close/>
                  <a:moveTo>
                    <a:pt x="132" y="133"/>
                  </a:moveTo>
                  <a:lnTo>
                    <a:pt x="132" y="13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82" name="Freeform 6"/>
            <p:cNvSpPr>
              <a:spLocks noEditPoints="1"/>
            </p:cNvSpPr>
            <p:nvPr/>
          </p:nvSpPr>
          <p:spPr bwMode="auto">
            <a:xfrm>
              <a:off x="3525831" y="5072074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7"/>
                    <a:pt x="59" y="266"/>
                    <a:pt x="133" y="266"/>
                  </a:cubicBezTo>
                  <a:cubicBezTo>
                    <a:pt x="206" y="266"/>
                    <a:pt x="266" y="207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83" name="Freeform 14"/>
            <p:cNvSpPr>
              <a:spLocks noEditPoints="1"/>
            </p:cNvSpPr>
            <p:nvPr/>
          </p:nvSpPr>
          <p:spPr bwMode="auto">
            <a:xfrm>
              <a:off x="3740145" y="5214950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84" name="Freeform 16"/>
            <p:cNvSpPr>
              <a:spLocks noEditPoints="1"/>
            </p:cNvSpPr>
            <p:nvPr/>
          </p:nvSpPr>
          <p:spPr bwMode="auto">
            <a:xfrm>
              <a:off x="3668707" y="5572140"/>
              <a:ext cx="187325" cy="188913"/>
            </a:xfrm>
            <a:custGeom>
              <a:avLst/>
              <a:gdLst/>
              <a:ahLst/>
              <a:cxnLst>
                <a:cxn ang="0">
                  <a:pos x="265" y="133"/>
                </a:cxn>
                <a:cxn ang="0">
                  <a:pos x="265" y="133"/>
                </a:cxn>
                <a:cxn ang="0">
                  <a:pos x="132" y="0"/>
                </a:cxn>
                <a:cxn ang="0">
                  <a:pos x="0" y="133"/>
                </a:cxn>
                <a:cxn ang="0">
                  <a:pos x="132" y="266"/>
                </a:cxn>
                <a:cxn ang="0">
                  <a:pos x="265" y="133"/>
                </a:cxn>
                <a:cxn ang="0">
                  <a:pos x="265" y="133"/>
                </a:cxn>
                <a:cxn ang="0">
                  <a:pos x="132" y="133"/>
                </a:cxn>
                <a:cxn ang="0">
                  <a:pos x="132" y="133"/>
                </a:cxn>
              </a:cxnLst>
              <a:rect l="0" t="0" r="r" b="b"/>
              <a:pathLst>
                <a:path w="265" h="266">
                  <a:moveTo>
                    <a:pt x="265" y="133"/>
                  </a:moveTo>
                  <a:lnTo>
                    <a:pt x="265" y="133"/>
                  </a:lnTo>
                  <a:cubicBezTo>
                    <a:pt x="265" y="60"/>
                    <a:pt x="206" y="0"/>
                    <a:pt x="132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7"/>
                    <a:pt x="59" y="266"/>
                    <a:pt x="132" y="266"/>
                  </a:cubicBezTo>
                  <a:cubicBezTo>
                    <a:pt x="206" y="266"/>
                    <a:pt x="265" y="207"/>
                    <a:pt x="265" y="133"/>
                  </a:cubicBezTo>
                  <a:lnTo>
                    <a:pt x="265" y="133"/>
                  </a:lnTo>
                  <a:close/>
                  <a:moveTo>
                    <a:pt x="132" y="133"/>
                  </a:moveTo>
                  <a:lnTo>
                    <a:pt x="132" y="133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85" name="Freeform 6"/>
            <p:cNvSpPr>
              <a:spLocks noEditPoints="1"/>
            </p:cNvSpPr>
            <p:nvPr/>
          </p:nvSpPr>
          <p:spPr bwMode="auto">
            <a:xfrm>
              <a:off x="3740145" y="4954599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7"/>
                    <a:pt x="59" y="266"/>
                    <a:pt x="133" y="266"/>
                  </a:cubicBezTo>
                  <a:cubicBezTo>
                    <a:pt x="206" y="266"/>
                    <a:pt x="266" y="207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87" name="Freeform 12"/>
            <p:cNvSpPr>
              <a:spLocks noEditPoints="1"/>
            </p:cNvSpPr>
            <p:nvPr/>
          </p:nvSpPr>
          <p:spPr bwMode="auto">
            <a:xfrm>
              <a:off x="4122736" y="4143380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88" name="Freeform 12"/>
            <p:cNvSpPr>
              <a:spLocks noEditPoints="1"/>
            </p:cNvSpPr>
            <p:nvPr/>
          </p:nvSpPr>
          <p:spPr bwMode="auto">
            <a:xfrm>
              <a:off x="5597533" y="5715016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89" name="Freeform 12"/>
            <p:cNvSpPr>
              <a:spLocks noEditPoints="1"/>
            </p:cNvSpPr>
            <p:nvPr/>
          </p:nvSpPr>
          <p:spPr bwMode="auto">
            <a:xfrm>
              <a:off x="4811715" y="5143512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90" name="Freeform 12"/>
            <p:cNvSpPr>
              <a:spLocks noEditPoints="1"/>
            </p:cNvSpPr>
            <p:nvPr/>
          </p:nvSpPr>
          <p:spPr bwMode="auto">
            <a:xfrm>
              <a:off x="5097467" y="5286388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91" name="Freeform 12"/>
            <p:cNvSpPr>
              <a:spLocks noEditPoints="1"/>
            </p:cNvSpPr>
            <p:nvPr/>
          </p:nvSpPr>
          <p:spPr bwMode="auto">
            <a:xfrm>
              <a:off x="5168905" y="5000636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92" name="Freeform 12"/>
            <p:cNvSpPr>
              <a:spLocks noEditPoints="1"/>
            </p:cNvSpPr>
            <p:nvPr/>
          </p:nvSpPr>
          <p:spPr bwMode="auto">
            <a:xfrm>
              <a:off x="5383219" y="5214950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93" name="Freeform 12"/>
            <p:cNvSpPr>
              <a:spLocks noEditPoints="1"/>
            </p:cNvSpPr>
            <p:nvPr/>
          </p:nvSpPr>
          <p:spPr bwMode="auto">
            <a:xfrm>
              <a:off x="5168905" y="4643446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94" name="Freeform 12"/>
            <p:cNvSpPr>
              <a:spLocks noEditPoints="1"/>
            </p:cNvSpPr>
            <p:nvPr/>
          </p:nvSpPr>
          <p:spPr bwMode="auto">
            <a:xfrm>
              <a:off x="5454657" y="4714884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95" name="Freeform 12"/>
            <p:cNvSpPr>
              <a:spLocks noEditPoints="1"/>
            </p:cNvSpPr>
            <p:nvPr/>
          </p:nvSpPr>
          <p:spPr bwMode="auto">
            <a:xfrm>
              <a:off x="3954459" y="4357694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96" name="Oval 95"/>
            <p:cNvSpPr/>
            <p:nvPr/>
          </p:nvSpPr>
          <p:spPr>
            <a:xfrm>
              <a:off x="3301882" y="3754658"/>
              <a:ext cx="642942" cy="642942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97" name="Oval 96"/>
            <p:cNvSpPr/>
            <p:nvPr/>
          </p:nvSpPr>
          <p:spPr>
            <a:xfrm rot="2882614">
              <a:off x="3856141" y="4035020"/>
              <a:ext cx="571504" cy="642942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98" name="Oval 97"/>
            <p:cNvSpPr/>
            <p:nvPr/>
          </p:nvSpPr>
          <p:spPr>
            <a:xfrm rot="19315193">
              <a:off x="3445485" y="4562898"/>
              <a:ext cx="571504" cy="1070366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99" name="Oval 98"/>
            <p:cNvSpPr/>
            <p:nvPr/>
          </p:nvSpPr>
          <p:spPr>
            <a:xfrm rot="5140268">
              <a:off x="4945468" y="4715298"/>
              <a:ext cx="571504" cy="1070366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00" name="Oval 99"/>
            <p:cNvSpPr/>
            <p:nvPr/>
          </p:nvSpPr>
          <p:spPr>
            <a:xfrm rot="5140268">
              <a:off x="5034964" y="3725552"/>
              <a:ext cx="571504" cy="747577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01" name="Oval 100"/>
            <p:cNvSpPr/>
            <p:nvPr/>
          </p:nvSpPr>
          <p:spPr>
            <a:xfrm rot="6446974">
              <a:off x="5208225" y="4370441"/>
              <a:ext cx="425606" cy="747577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102" name="5-Point Star 101"/>
          <p:cNvSpPr/>
          <p:nvPr/>
        </p:nvSpPr>
        <p:spPr>
          <a:xfrm>
            <a:off x="1471138" y="3978052"/>
            <a:ext cx="238127" cy="238127"/>
          </a:xfrm>
          <a:prstGeom prst="star5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3" name="5-Point Star 102"/>
          <p:cNvSpPr/>
          <p:nvPr/>
        </p:nvSpPr>
        <p:spPr>
          <a:xfrm>
            <a:off x="1614014" y="5049622"/>
            <a:ext cx="238127" cy="238127"/>
          </a:xfrm>
          <a:prstGeom prst="star5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4" name="5-Point Star 103"/>
          <p:cNvSpPr/>
          <p:nvPr/>
        </p:nvSpPr>
        <p:spPr>
          <a:xfrm>
            <a:off x="1971204" y="4263804"/>
            <a:ext cx="238127" cy="238127"/>
          </a:xfrm>
          <a:prstGeom prst="star5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5" name="5-Point Star 104"/>
          <p:cNvSpPr/>
          <p:nvPr/>
        </p:nvSpPr>
        <p:spPr>
          <a:xfrm>
            <a:off x="3114212" y="5192498"/>
            <a:ext cx="238127" cy="238127"/>
          </a:xfrm>
          <a:prstGeom prst="star5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6" name="5-Point Star 105"/>
          <p:cNvSpPr/>
          <p:nvPr/>
        </p:nvSpPr>
        <p:spPr>
          <a:xfrm>
            <a:off x="3257088" y="4692432"/>
            <a:ext cx="238127" cy="238127"/>
          </a:xfrm>
          <a:prstGeom prst="star5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7" name="5-Point Star 106"/>
          <p:cNvSpPr/>
          <p:nvPr/>
        </p:nvSpPr>
        <p:spPr>
          <a:xfrm>
            <a:off x="3114212" y="4049490"/>
            <a:ext cx="238127" cy="238127"/>
          </a:xfrm>
          <a:prstGeom prst="star5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8" name="Oval 107"/>
          <p:cNvSpPr/>
          <p:nvPr/>
        </p:nvSpPr>
        <p:spPr>
          <a:xfrm>
            <a:off x="742244" y="3950156"/>
            <a:ext cx="428628" cy="428628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9" name="Oval 108"/>
          <p:cNvSpPr/>
          <p:nvPr/>
        </p:nvSpPr>
        <p:spPr>
          <a:xfrm>
            <a:off x="1500166" y="5593230"/>
            <a:ext cx="428628" cy="428628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0" name="Oval 109"/>
          <p:cNvSpPr/>
          <p:nvPr/>
        </p:nvSpPr>
        <p:spPr>
          <a:xfrm>
            <a:off x="3428992" y="5664668"/>
            <a:ext cx="428628" cy="428628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30" name="Straight Arrow Connector 129"/>
          <p:cNvCxnSpPr>
            <a:endCxn id="102" idx="1"/>
          </p:cNvCxnSpPr>
          <p:nvPr/>
        </p:nvCxnSpPr>
        <p:spPr>
          <a:xfrm flipV="1">
            <a:off x="1000100" y="4069008"/>
            <a:ext cx="471038" cy="5192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>
            <a:endCxn id="103" idx="2"/>
          </p:cNvCxnSpPr>
          <p:nvPr/>
        </p:nvCxnSpPr>
        <p:spPr>
          <a:xfrm rot="16200000" flipV="1">
            <a:off x="1491722" y="5455518"/>
            <a:ext cx="390528" cy="549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/>
          <p:cNvCxnSpPr/>
          <p:nvPr/>
        </p:nvCxnSpPr>
        <p:spPr>
          <a:xfrm rot="16200000" flipV="1">
            <a:off x="3244099" y="5450523"/>
            <a:ext cx="404816" cy="336446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7" name="Group 156"/>
          <p:cNvGrpSpPr/>
          <p:nvPr/>
        </p:nvGrpSpPr>
        <p:grpSpPr>
          <a:xfrm>
            <a:off x="5000628" y="3835176"/>
            <a:ext cx="2983366" cy="2149271"/>
            <a:chOff x="2811450" y="3754658"/>
            <a:chExt cx="2983366" cy="2149271"/>
          </a:xfrm>
        </p:grpSpPr>
        <p:sp>
          <p:nvSpPr>
            <p:cNvPr id="158" name="Freeform 6"/>
            <p:cNvSpPr>
              <a:spLocks noEditPoints="1"/>
            </p:cNvSpPr>
            <p:nvPr/>
          </p:nvSpPr>
          <p:spPr bwMode="auto">
            <a:xfrm>
              <a:off x="3397238" y="3857628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7"/>
                    <a:pt x="59" y="266"/>
                    <a:pt x="133" y="266"/>
                  </a:cubicBezTo>
                  <a:cubicBezTo>
                    <a:pt x="206" y="266"/>
                    <a:pt x="266" y="207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59" name="Freeform 8"/>
            <p:cNvSpPr>
              <a:spLocks noEditPoints="1"/>
            </p:cNvSpPr>
            <p:nvPr/>
          </p:nvSpPr>
          <p:spPr bwMode="auto">
            <a:xfrm>
              <a:off x="3668707" y="3857628"/>
              <a:ext cx="187325" cy="188913"/>
            </a:xfrm>
            <a:custGeom>
              <a:avLst/>
              <a:gdLst/>
              <a:ahLst/>
              <a:cxnLst>
                <a:cxn ang="0">
                  <a:pos x="265" y="133"/>
                </a:cxn>
                <a:cxn ang="0">
                  <a:pos x="265" y="133"/>
                </a:cxn>
                <a:cxn ang="0">
                  <a:pos x="132" y="0"/>
                </a:cxn>
                <a:cxn ang="0">
                  <a:pos x="0" y="133"/>
                </a:cxn>
                <a:cxn ang="0">
                  <a:pos x="132" y="265"/>
                </a:cxn>
                <a:cxn ang="0">
                  <a:pos x="265" y="133"/>
                </a:cxn>
                <a:cxn ang="0">
                  <a:pos x="265" y="133"/>
                </a:cxn>
                <a:cxn ang="0">
                  <a:pos x="132" y="133"/>
                </a:cxn>
                <a:cxn ang="0">
                  <a:pos x="132" y="133"/>
                </a:cxn>
              </a:cxnLst>
              <a:rect l="0" t="0" r="r" b="b"/>
              <a:pathLst>
                <a:path w="265" h="265">
                  <a:moveTo>
                    <a:pt x="265" y="133"/>
                  </a:moveTo>
                  <a:lnTo>
                    <a:pt x="265" y="133"/>
                  </a:lnTo>
                  <a:cubicBezTo>
                    <a:pt x="265" y="59"/>
                    <a:pt x="206" y="0"/>
                    <a:pt x="132" y="0"/>
                  </a:cubicBezTo>
                  <a:cubicBezTo>
                    <a:pt x="59" y="0"/>
                    <a:pt x="0" y="59"/>
                    <a:pt x="0" y="133"/>
                  </a:cubicBezTo>
                  <a:cubicBezTo>
                    <a:pt x="0" y="206"/>
                    <a:pt x="59" y="265"/>
                    <a:pt x="132" y="265"/>
                  </a:cubicBezTo>
                  <a:cubicBezTo>
                    <a:pt x="206" y="265"/>
                    <a:pt x="265" y="206"/>
                    <a:pt x="265" y="133"/>
                  </a:cubicBezTo>
                  <a:lnTo>
                    <a:pt x="265" y="133"/>
                  </a:lnTo>
                  <a:close/>
                  <a:moveTo>
                    <a:pt x="132" y="133"/>
                  </a:moveTo>
                  <a:lnTo>
                    <a:pt x="132" y="13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60" name="Freeform 10"/>
            <p:cNvSpPr>
              <a:spLocks noEditPoints="1"/>
            </p:cNvSpPr>
            <p:nvPr/>
          </p:nvSpPr>
          <p:spPr bwMode="auto">
            <a:xfrm>
              <a:off x="5122868" y="3857628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5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5">
                  <a:moveTo>
                    <a:pt x="266" y="133"/>
                  </a:moveTo>
                  <a:lnTo>
                    <a:pt x="266" y="133"/>
                  </a:lnTo>
                  <a:cubicBezTo>
                    <a:pt x="266" y="59"/>
                    <a:pt x="206" y="0"/>
                    <a:pt x="133" y="0"/>
                  </a:cubicBezTo>
                  <a:cubicBezTo>
                    <a:pt x="60" y="0"/>
                    <a:pt x="0" y="59"/>
                    <a:pt x="0" y="133"/>
                  </a:cubicBezTo>
                  <a:cubicBezTo>
                    <a:pt x="0" y="206"/>
                    <a:pt x="60" y="265"/>
                    <a:pt x="133" y="265"/>
                  </a:cubicBezTo>
                  <a:cubicBezTo>
                    <a:pt x="206" y="265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61" name="Freeform 12"/>
            <p:cNvSpPr>
              <a:spLocks noEditPoints="1"/>
            </p:cNvSpPr>
            <p:nvPr/>
          </p:nvSpPr>
          <p:spPr bwMode="auto">
            <a:xfrm>
              <a:off x="2882888" y="3975103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62" name="Freeform 14"/>
            <p:cNvSpPr>
              <a:spLocks noEditPoints="1"/>
            </p:cNvSpPr>
            <p:nvPr/>
          </p:nvSpPr>
          <p:spPr bwMode="auto">
            <a:xfrm>
              <a:off x="3525831" y="4143380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63" name="Freeform 16"/>
            <p:cNvSpPr>
              <a:spLocks noEditPoints="1"/>
            </p:cNvSpPr>
            <p:nvPr/>
          </p:nvSpPr>
          <p:spPr bwMode="auto">
            <a:xfrm>
              <a:off x="3454388" y="4786314"/>
              <a:ext cx="187325" cy="188913"/>
            </a:xfrm>
            <a:custGeom>
              <a:avLst/>
              <a:gdLst/>
              <a:ahLst/>
              <a:cxnLst>
                <a:cxn ang="0">
                  <a:pos x="265" y="133"/>
                </a:cxn>
                <a:cxn ang="0">
                  <a:pos x="265" y="133"/>
                </a:cxn>
                <a:cxn ang="0">
                  <a:pos x="132" y="0"/>
                </a:cxn>
                <a:cxn ang="0">
                  <a:pos x="0" y="133"/>
                </a:cxn>
                <a:cxn ang="0">
                  <a:pos x="132" y="266"/>
                </a:cxn>
                <a:cxn ang="0">
                  <a:pos x="265" y="133"/>
                </a:cxn>
                <a:cxn ang="0">
                  <a:pos x="265" y="133"/>
                </a:cxn>
                <a:cxn ang="0">
                  <a:pos x="132" y="133"/>
                </a:cxn>
                <a:cxn ang="0">
                  <a:pos x="132" y="133"/>
                </a:cxn>
              </a:cxnLst>
              <a:rect l="0" t="0" r="r" b="b"/>
              <a:pathLst>
                <a:path w="265" h="266">
                  <a:moveTo>
                    <a:pt x="265" y="133"/>
                  </a:moveTo>
                  <a:lnTo>
                    <a:pt x="265" y="133"/>
                  </a:lnTo>
                  <a:cubicBezTo>
                    <a:pt x="265" y="60"/>
                    <a:pt x="206" y="0"/>
                    <a:pt x="132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7"/>
                    <a:pt x="59" y="266"/>
                    <a:pt x="132" y="266"/>
                  </a:cubicBezTo>
                  <a:cubicBezTo>
                    <a:pt x="206" y="266"/>
                    <a:pt x="265" y="207"/>
                    <a:pt x="265" y="133"/>
                  </a:cubicBezTo>
                  <a:lnTo>
                    <a:pt x="265" y="133"/>
                  </a:lnTo>
                  <a:close/>
                  <a:moveTo>
                    <a:pt x="132" y="133"/>
                  </a:moveTo>
                  <a:lnTo>
                    <a:pt x="132" y="13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64" name="Freeform 18"/>
            <p:cNvSpPr>
              <a:spLocks noEditPoints="1"/>
            </p:cNvSpPr>
            <p:nvPr/>
          </p:nvSpPr>
          <p:spPr bwMode="auto">
            <a:xfrm>
              <a:off x="5383201" y="4071939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60" y="0"/>
                    <a:pt x="0" y="60"/>
                    <a:pt x="0" y="133"/>
                  </a:cubicBezTo>
                  <a:cubicBezTo>
                    <a:pt x="0" y="207"/>
                    <a:pt x="60" y="266"/>
                    <a:pt x="133" y="266"/>
                  </a:cubicBezTo>
                  <a:cubicBezTo>
                    <a:pt x="206" y="266"/>
                    <a:pt x="266" y="207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65" name="Freeform 16"/>
            <p:cNvSpPr>
              <a:spLocks noEditPoints="1"/>
            </p:cNvSpPr>
            <p:nvPr/>
          </p:nvSpPr>
          <p:spPr bwMode="auto">
            <a:xfrm>
              <a:off x="5168905" y="4143380"/>
              <a:ext cx="187325" cy="188913"/>
            </a:xfrm>
            <a:custGeom>
              <a:avLst/>
              <a:gdLst/>
              <a:ahLst/>
              <a:cxnLst>
                <a:cxn ang="0">
                  <a:pos x="265" y="133"/>
                </a:cxn>
                <a:cxn ang="0">
                  <a:pos x="265" y="133"/>
                </a:cxn>
                <a:cxn ang="0">
                  <a:pos x="132" y="0"/>
                </a:cxn>
                <a:cxn ang="0">
                  <a:pos x="0" y="133"/>
                </a:cxn>
                <a:cxn ang="0">
                  <a:pos x="132" y="266"/>
                </a:cxn>
                <a:cxn ang="0">
                  <a:pos x="265" y="133"/>
                </a:cxn>
                <a:cxn ang="0">
                  <a:pos x="265" y="133"/>
                </a:cxn>
                <a:cxn ang="0">
                  <a:pos x="132" y="133"/>
                </a:cxn>
                <a:cxn ang="0">
                  <a:pos x="132" y="133"/>
                </a:cxn>
              </a:cxnLst>
              <a:rect l="0" t="0" r="r" b="b"/>
              <a:pathLst>
                <a:path w="265" h="266">
                  <a:moveTo>
                    <a:pt x="265" y="133"/>
                  </a:moveTo>
                  <a:lnTo>
                    <a:pt x="265" y="133"/>
                  </a:lnTo>
                  <a:cubicBezTo>
                    <a:pt x="265" y="60"/>
                    <a:pt x="206" y="0"/>
                    <a:pt x="132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7"/>
                    <a:pt x="59" y="266"/>
                    <a:pt x="132" y="266"/>
                  </a:cubicBezTo>
                  <a:cubicBezTo>
                    <a:pt x="206" y="266"/>
                    <a:pt x="265" y="207"/>
                    <a:pt x="265" y="133"/>
                  </a:cubicBezTo>
                  <a:lnTo>
                    <a:pt x="265" y="133"/>
                  </a:lnTo>
                  <a:close/>
                  <a:moveTo>
                    <a:pt x="132" y="133"/>
                  </a:moveTo>
                  <a:lnTo>
                    <a:pt x="132" y="13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66" name="Freeform 6"/>
            <p:cNvSpPr>
              <a:spLocks noEditPoints="1"/>
            </p:cNvSpPr>
            <p:nvPr/>
          </p:nvSpPr>
          <p:spPr bwMode="auto">
            <a:xfrm>
              <a:off x="3525831" y="5072074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7"/>
                    <a:pt x="59" y="266"/>
                    <a:pt x="133" y="266"/>
                  </a:cubicBezTo>
                  <a:cubicBezTo>
                    <a:pt x="206" y="266"/>
                    <a:pt x="266" y="207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67" name="Freeform 14"/>
            <p:cNvSpPr>
              <a:spLocks noEditPoints="1"/>
            </p:cNvSpPr>
            <p:nvPr/>
          </p:nvSpPr>
          <p:spPr bwMode="auto">
            <a:xfrm>
              <a:off x="3740145" y="5214950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68" name="Freeform 16"/>
            <p:cNvSpPr>
              <a:spLocks noEditPoints="1"/>
            </p:cNvSpPr>
            <p:nvPr/>
          </p:nvSpPr>
          <p:spPr bwMode="auto">
            <a:xfrm>
              <a:off x="3668707" y="5572140"/>
              <a:ext cx="187325" cy="188913"/>
            </a:xfrm>
            <a:custGeom>
              <a:avLst/>
              <a:gdLst/>
              <a:ahLst/>
              <a:cxnLst>
                <a:cxn ang="0">
                  <a:pos x="265" y="133"/>
                </a:cxn>
                <a:cxn ang="0">
                  <a:pos x="265" y="133"/>
                </a:cxn>
                <a:cxn ang="0">
                  <a:pos x="132" y="0"/>
                </a:cxn>
                <a:cxn ang="0">
                  <a:pos x="0" y="133"/>
                </a:cxn>
                <a:cxn ang="0">
                  <a:pos x="132" y="266"/>
                </a:cxn>
                <a:cxn ang="0">
                  <a:pos x="265" y="133"/>
                </a:cxn>
                <a:cxn ang="0">
                  <a:pos x="265" y="133"/>
                </a:cxn>
                <a:cxn ang="0">
                  <a:pos x="132" y="133"/>
                </a:cxn>
                <a:cxn ang="0">
                  <a:pos x="132" y="133"/>
                </a:cxn>
              </a:cxnLst>
              <a:rect l="0" t="0" r="r" b="b"/>
              <a:pathLst>
                <a:path w="265" h="266">
                  <a:moveTo>
                    <a:pt x="265" y="133"/>
                  </a:moveTo>
                  <a:lnTo>
                    <a:pt x="265" y="133"/>
                  </a:lnTo>
                  <a:cubicBezTo>
                    <a:pt x="265" y="60"/>
                    <a:pt x="206" y="0"/>
                    <a:pt x="132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7"/>
                    <a:pt x="59" y="266"/>
                    <a:pt x="132" y="266"/>
                  </a:cubicBezTo>
                  <a:cubicBezTo>
                    <a:pt x="206" y="266"/>
                    <a:pt x="265" y="207"/>
                    <a:pt x="265" y="133"/>
                  </a:cubicBezTo>
                  <a:lnTo>
                    <a:pt x="265" y="133"/>
                  </a:lnTo>
                  <a:close/>
                  <a:moveTo>
                    <a:pt x="132" y="133"/>
                  </a:moveTo>
                  <a:lnTo>
                    <a:pt x="132" y="133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69" name="Freeform 6"/>
            <p:cNvSpPr>
              <a:spLocks noEditPoints="1"/>
            </p:cNvSpPr>
            <p:nvPr/>
          </p:nvSpPr>
          <p:spPr bwMode="auto">
            <a:xfrm>
              <a:off x="3740145" y="4954599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7"/>
                    <a:pt x="59" y="266"/>
                    <a:pt x="133" y="266"/>
                  </a:cubicBezTo>
                  <a:cubicBezTo>
                    <a:pt x="206" y="266"/>
                    <a:pt x="266" y="207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70" name="Freeform 12"/>
            <p:cNvSpPr>
              <a:spLocks noEditPoints="1"/>
            </p:cNvSpPr>
            <p:nvPr/>
          </p:nvSpPr>
          <p:spPr bwMode="auto">
            <a:xfrm>
              <a:off x="4122736" y="4143380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71" name="Freeform 12"/>
            <p:cNvSpPr>
              <a:spLocks noEditPoints="1"/>
            </p:cNvSpPr>
            <p:nvPr/>
          </p:nvSpPr>
          <p:spPr bwMode="auto">
            <a:xfrm>
              <a:off x="5597533" y="5715016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72" name="Freeform 12"/>
            <p:cNvSpPr>
              <a:spLocks noEditPoints="1"/>
            </p:cNvSpPr>
            <p:nvPr/>
          </p:nvSpPr>
          <p:spPr bwMode="auto">
            <a:xfrm>
              <a:off x="4811715" y="5143512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73" name="Freeform 12"/>
            <p:cNvSpPr>
              <a:spLocks noEditPoints="1"/>
            </p:cNvSpPr>
            <p:nvPr/>
          </p:nvSpPr>
          <p:spPr bwMode="auto">
            <a:xfrm>
              <a:off x="5097467" y="5286388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74" name="Freeform 12"/>
            <p:cNvSpPr>
              <a:spLocks noEditPoints="1"/>
            </p:cNvSpPr>
            <p:nvPr/>
          </p:nvSpPr>
          <p:spPr bwMode="auto">
            <a:xfrm>
              <a:off x="5168905" y="5000636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75" name="Freeform 12"/>
            <p:cNvSpPr>
              <a:spLocks noEditPoints="1"/>
            </p:cNvSpPr>
            <p:nvPr/>
          </p:nvSpPr>
          <p:spPr bwMode="auto">
            <a:xfrm>
              <a:off x="5383219" y="5214950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76" name="Freeform 12"/>
            <p:cNvSpPr>
              <a:spLocks noEditPoints="1"/>
            </p:cNvSpPr>
            <p:nvPr/>
          </p:nvSpPr>
          <p:spPr bwMode="auto">
            <a:xfrm>
              <a:off x="5168905" y="4643446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77" name="Freeform 12"/>
            <p:cNvSpPr>
              <a:spLocks noEditPoints="1"/>
            </p:cNvSpPr>
            <p:nvPr/>
          </p:nvSpPr>
          <p:spPr bwMode="auto">
            <a:xfrm>
              <a:off x="5454657" y="4714884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78" name="Freeform 12"/>
            <p:cNvSpPr>
              <a:spLocks noEditPoints="1"/>
            </p:cNvSpPr>
            <p:nvPr/>
          </p:nvSpPr>
          <p:spPr bwMode="auto">
            <a:xfrm>
              <a:off x="3954459" y="4357694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79" name="Oval 178"/>
            <p:cNvSpPr/>
            <p:nvPr/>
          </p:nvSpPr>
          <p:spPr>
            <a:xfrm>
              <a:off x="2811450" y="3754658"/>
              <a:ext cx="1133374" cy="642942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80" name="Oval 179"/>
            <p:cNvSpPr/>
            <p:nvPr/>
          </p:nvSpPr>
          <p:spPr>
            <a:xfrm rot="2882614">
              <a:off x="3856141" y="4035020"/>
              <a:ext cx="571504" cy="642942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81" name="Oval 180"/>
            <p:cNvSpPr/>
            <p:nvPr/>
          </p:nvSpPr>
          <p:spPr>
            <a:xfrm rot="19315193">
              <a:off x="3201286" y="4647173"/>
              <a:ext cx="901241" cy="1233950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82" name="Oval 181"/>
            <p:cNvSpPr/>
            <p:nvPr/>
          </p:nvSpPr>
          <p:spPr>
            <a:xfrm rot="5140268">
              <a:off x="4914048" y="4717870"/>
              <a:ext cx="575740" cy="1073905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83" name="Oval 182"/>
            <p:cNvSpPr/>
            <p:nvPr/>
          </p:nvSpPr>
          <p:spPr>
            <a:xfrm rot="5140268">
              <a:off x="5034964" y="3725552"/>
              <a:ext cx="571504" cy="747577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84" name="Oval 183"/>
            <p:cNvSpPr/>
            <p:nvPr/>
          </p:nvSpPr>
          <p:spPr>
            <a:xfrm rot="6446974">
              <a:off x="5208225" y="4370441"/>
              <a:ext cx="425606" cy="747577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185" name="5-Point Star 184"/>
          <p:cNvSpPr/>
          <p:nvPr/>
        </p:nvSpPr>
        <p:spPr>
          <a:xfrm>
            <a:off x="5697978" y="3978052"/>
            <a:ext cx="238127" cy="238127"/>
          </a:xfrm>
          <a:prstGeom prst="star5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6" name="5-Point Star 185"/>
          <p:cNvSpPr/>
          <p:nvPr/>
        </p:nvSpPr>
        <p:spPr>
          <a:xfrm>
            <a:off x="5840854" y="5049622"/>
            <a:ext cx="238127" cy="238127"/>
          </a:xfrm>
          <a:prstGeom prst="star5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7" name="5-Point Star 186"/>
          <p:cNvSpPr/>
          <p:nvPr/>
        </p:nvSpPr>
        <p:spPr>
          <a:xfrm>
            <a:off x="6198044" y="4263804"/>
            <a:ext cx="238127" cy="238127"/>
          </a:xfrm>
          <a:prstGeom prst="star5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8" name="5-Point Star 187"/>
          <p:cNvSpPr/>
          <p:nvPr/>
        </p:nvSpPr>
        <p:spPr>
          <a:xfrm>
            <a:off x="7341052" y="5192498"/>
            <a:ext cx="238127" cy="238127"/>
          </a:xfrm>
          <a:prstGeom prst="star5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9" name="5-Point Star 188"/>
          <p:cNvSpPr/>
          <p:nvPr/>
        </p:nvSpPr>
        <p:spPr>
          <a:xfrm>
            <a:off x="7483928" y="4692432"/>
            <a:ext cx="238127" cy="238127"/>
          </a:xfrm>
          <a:prstGeom prst="star5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0" name="5-Point Star 189"/>
          <p:cNvSpPr/>
          <p:nvPr/>
        </p:nvSpPr>
        <p:spPr>
          <a:xfrm>
            <a:off x="7341052" y="4049490"/>
            <a:ext cx="238127" cy="238127"/>
          </a:xfrm>
          <a:prstGeom prst="star5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99" name="Straight Connector 198"/>
          <p:cNvCxnSpPr/>
          <p:nvPr/>
        </p:nvCxnSpPr>
        <p:spPr>
          <a:xfrm>
            <a:off x="571472" y="5835440"/>
            <a:ext cx="357190" cy="1588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1" name="Rectangle 200"/>
          <p:cNvSpPr/>
          <p:nvPr/>
        </p:nvSpPr>
        <p:spPr>
          <a:xfrm>
            <a:off x="571472" y="5466108"/>
            <a:ext cx="308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>
                <a:latin typeface="Calibri"/>
              </a:rPr>
              <a:t>β</a:t>
            </a:r>
            <a:endParaRPr lang="it-IT"/>
          </a:p>
        </p:txBody>
      </p:sp>
      <p:sp>
        <p:nvSpPr>
          <p:cNvPr id="208" name="Rectangle 207"/>
          <p:cNvSpPr/>
          <p:nvPr/>
        </p:nvSpPr>
        <p:spPr>
          <a:xfrm>
            <a:off x="3314691" y="5383658"/>
            <a:ext cx="5000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>
                <a:solidFill>
                  <a:srgbClr val="FF0000"/>
                </a:solidFill>
                <a:latin typeface="Calibri"/>
              </a:rPr>
              <a:t>x</a:t>
            </a:r>
            <a:endParaRPr lang="it-IT" sz="2800">
              <a:solidFill>
                <a:srgbClr val="FF0000"/>
              </a:solidFill>
            </a:endParaRPr>
          </a:p>
        </p:txBody>
      </p:sp>
      <p:sp>
        <p:nvSpPr>
          <p:cNvPr id="112" name="Title 1"/>
          <p:cNvSpPr txBox="1">
            <a:spLocks/>
          </p:cNvSpPr>
          <p:nvPr/>
        </p:nvSpPr>
        <p:spPr>
          <a:xfrm>
            <a:off x="0" y="474649"/>
            <a:ext cx="9144000" cy="9064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Clustering Refinement: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CasellaDiTesto 85"/>
              <p:cNvSpPr txBox="1"/>
              <p:nvPr/>
            </p:nvSpPr>
            <p:spPr>
              <a:xfrm>
                <a:off x="755216" y="2706343"/>
                <a:ext cx="4464856" cy="7482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𝑝𝑞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nary>
                        <m:naryPr>
                          <m:chr m:val="∑"/>
                          <m:limLoc m:val="subSup"/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it-IT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d>
                            <m:dPr>
                              <m:begChr m:val="|"/>
                              <m:endChr m:val="|"/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e>
                          </m:d>
                        </m:sup>
                        <m:e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𝑐𝑜𝑟𝑟</m:t>
                                  </m:r>
                                  <m:d>
                                    <m:dPr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it-IT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sz="2000" i="1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a:rPr lang="it-IT" sz="2000" i="1">
                                              <a:latin typeface="Cambria Math" panose="02040503050406030204" pitchFamily="18" charset="0"/>
                                            </a:rPr>
                                            <m:t>𝑝𝑖</m:t>
                                          </m:r>
                                        </m:sub>
                                      </m:sSub>
                                      <m:r>
                                        <a:rPr lang="it-IT" sz="200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it-IT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sz="2000" i="1">
                                              <a:latin typeface="Cambria Math" panose="02040503050406030204" pitchFamily="18" charset="0"/>
                                            </a:rPr>
                                            <m:t>𝐾</m:t>
                                          </m:r>
                                        </m:e>
                                        <m:sub>
                                          <m:r>
                                            <a:rPr lang="it-IT" sz="2000" i="1">
                                              <a:latin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&gt;</m:t>
                                  </m:r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</m:d>
                            </m:sub>
                          </m:sSub>
                        </m:e>
                      </m:nary>
                    </m:oMath>
                  </m:oMathPara>
                </a14:m>
                <a:endParaRPr lang="it-IT" sz="1600" dirty="0"/>
              </a:p>
            </p:txBody>
          </p:sp>
        </mc:Choice>
        <mc:Fallback xmlns="">
          <p:sp>
            <p:nvSpPr>
              <p:cNvPr id="86" name="CasellaDiTesto 8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216" y="2706343"/>
                <a:ext cx="4464856" cy="74821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CasellaDiTesto 112"/>
              <p:cNvSpPr txBox="1"/>
              <p:nvPr/>
            </p:nvSpPr>
            <p:spPr>
              <a:xfrm>
                <a:off x="5508104" y="2925670"/>
                <a:ext cx="2361065" cy="4364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𝑎𝑟𝑔</m:t>
                      </m:r>
                      <m:func>
                        <m:funcPr>
                          <m:ctrlP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it-IT" sz="20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𝑝𝑞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it-IT" sz="1400"/>
              </a:p>
            </p:txBody>
          </p:sp>
        </mc:Choice>
        <mc:Fallback xmlns="">
          <p:sp>
            <p:nvSpPr>
              <p:cNvPr id="113" name="CasellaDiTesto 1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8104" y="2925670"/>
                <a:ext cx="2361065" cy="436466"/>
              </a:xfrm>
              <a:prstGeom prst="rect">
                <a:avLst/>
              </a:prstGeom>
              <a:blipFill rotWithShape="0">
                <a:blip r:embed="rId4"/>
                <a:stretch>
                  <a:fillRect b="-138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4" name="Rectangle 9"/>
          <p:cNvSpPr/>
          <p:nvPr/>
        </p:nvSpPr>
        <p:spPr>
          <a:xfrm>
            <a:off x="-5043" y="-12166"/>
            <a:ext cx="3252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ignika" pitchFamily="50" charset="0"/>
              </a:rPr>
              <a:t>Camera Identification </a:t>
            </a:r>
          </a:p>
        </p:txBody>
      </p:sp>
    </p:spTree>
    <p:extLst>
      <p:ext uri="{BB962C8B-B14F-4D97-AF65-F5344CB8AC3E}">
        <p14:creationId xmlns:p14="http://schemas.microsoft.com/office/powerpoint/2010/main" val="153378230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672"/>
            <a:ext cx="9143999" cy="813292"/>
          </a:xfrm>
        </p:spPr>
        <p:txBody>
          <a:bodyPr/>
          <a:lstStyle/>
          <a:p>
            <a:r>
              <a:rPr lang="en-US" dirty="0"/>
              <a:t>Clustering Refinement: example</a:t>
            </a:r>
            <a:endParaRPr lang="en-US" noProof="0" dirty="0"/>
          </a:p>
        </p:txBody>
      </p:sp>
      <p:sp>
        <p:nvSpPr>
          <p:cNvPr id="86" name="Rectangle 85"/>
          <p:cNvSpPr/>
          <p:nvPr/>
        </p:nvSpPr>
        <p:spPr>
          <a:xfrm>
            <a:off x="357158" y="1602085"/>
            <a:ext cx="821537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 err="1"/>
              <a:t>Step</a:t>
            </a:r>
            <a:r>
              <a:rPr lang="it-IT" sz="2800" b="1" dirty="0"/>
              <a:t> 4 (terminate):  </a:t>
            </a:r>
          </a:p>
          <a:p>
            <a:r>
              <a:rPr lang="it-IT" sz="2400" dirty="0"/>
              <a:t>(</a:t>
            </a:r>
            <a:r>
              <a:rPr lang="it-IT" sz="2400" dirty="0" err="1"/>
              <a:t>If</a:t>
            </a:r>
            <a:r>
              <a:rPr lang="it-IT" sz="2400" dirty="0"/>
              <a:t> </a:t>
            </a:r>
            <a:r>
              <a:rPr lang="it-IT" sz="2400" dirty="0" err="1"/>
              <a:t>merging</a:t>
            </a:r>
            <a:r>
              <a:rPr lang="it-IT" sz="2400" dirty="0"/>
              <a:t> </a:t>
            </a:r>
            <a:r>
              <a:rPr lang="it-IT" sz="2400" dirty="0" err="1"/>
              <a:t>occurred</a:t>
            </a:r>
            <a:r>
              <a:rPr lang="it-IT" sz="2400" dirty="0"/>
              <a:t>, </a:t>
            </a:r>
            <a:r>
              <a:rPr lang="it-IT" sz="2400" dirty="0" err="1"/>
              <a:t>increase</a:t>
            </a:r>
            <a:r>
              <a:rPr lang="it-IT" sz="2400" dirty="0"/>
              <a:t> T</a:t>
            </a:r>
            <a:r>
              <a:rPr lang="it-IT" sz="2400" baseline="-25000" dirty="0"/>
              <a:t>|C|</a:t>
            </a:r>
            <a:r>
              <a:rPr lang="it-IT" sz="2400" dirty="0"/>
              <a:t> and goto </a:t>
            </a:r>
            <a:r>
              <a:rPr lang="it-IT" sz="2400" dirty="0" err="1"/>
              <a:t>Step</a:t>
            </a:r>
            <a:r>
              <a:rPr lang="it-IT" sz="2400" dirty="0"/>
              <a:t> 1, Else stop.) </a:t>
            </a:r>
          </a:p>
        </p:txBody>
      </p:sp>
      <p:grpSp>
        <p:nvGrpSpPr>
          <p:cNvPr id="111" name="Gruppo 110"/>
          <p:cNvGrpSpPr/>
          <p:nvPr/>
        </p:nvGrpSpPr>
        <p:grpSpPr>
          <a:xfrm>
            <a:off x="804563" y="3777841"/>
            <a:ext cx="3047357" cy="2243447"/>
            <a:chOff x="5076295" y="3782722"/>
            <a:chExt cx="3047357" cy="2243447"/>
          </a:xfrm>
        </p:grpSpPr>
        <p:grpSp>
          <p:nvGrpSpPr>
            <p:cNvPr id="112" name="Group 181"/>
            <p:cNvGrpSpPr/>
            <p:nvPr/>
          </p:nvGrpSpPr>
          <p:grpSpPr>
            <a:xfrm>
              <a:off x="5076295" y="3782722"/>
              <a:ext cx="2958889" cy="2146608"/>
              <a:chOff x="2835927" y="3757321"/>
              <a:chExt cx="2958889" cy="2146608"/>
            </a:xfrm>
          </p:grpSpPr>
          <p:sp>
            <p:nvSpPr>
              <p:cNvPr id="116" name="Freeform 6"/>
              <p:cNvSpPr>
                <a:spLocks noEditPoints="1"/>
              </p:cNvSpPr>
              <p:nvPr/>
            </p:nvSpPr>
            <p:spPr bwMode="auto">
              <a:xfrm>
                <a:off x="3397238" y="3857628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7"/>
                      <a:pt x="59" y="266"/>
                      <a:pt x="133" y="266"/>
                    </a:cubicBezTo>
                    <a:cubicBezTo>
                      <a:pt x="206" y="266"/>
                      <a:pt x="266" y="207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17" name="Freeform 8"/>
              <p:cNvSpPr>
                <a:spLocks noEditPoints="1"/>
              </p:cNvSpPr>
              <p:nvPr/>
            </p:nvSpPr>
            <p:spPr bwMode="auto">
              <a:xfrm>
                <a:off x="3668707" y="3857628"/>
                <a:ext cx="187325" cy="188913"/>
              </a:xfrm>
              <a:custGeom>
                <a:avLst/>
                <a:gdLst/>
                <a:ahLst/>
                <a:cxnLst>
                  <a:cxn ang="0">
                    <a:pos x="265" y="133"/>
                  </a:cxn>
                  <a:cxn ang="0">
                    <a:pos x="265" y="133"/>
                  </a:cxn>
                  <a:cxn ang="0">
                    <a:pos x="132" y="0"/>
                  </a:cxn>
                  <a:cxn ang="0">
                    <a:pos x="0" y="133"/>
                  </a:cxn>
                  <a:cxn ang="0">
                    <a:pos x="132" y="265"/>
                  </a:cxn>
                  <a:cxn ang="0">
                    <a:pos x="265" y="133"/>
                  </a:cxn>
                  <a:cxn ang="0">
                    <a:pos x="265" y="133"/>
                  </a:cxn>
                  <a:cxn ang="0">
                    <a:pos x="132" y="133"/>
                  </a:cxn>
                  <a:cxn ang="0">
                    <a:pos x="132" y="133"/>
                  </a:cxn>
                </a:cxnLst>
                <a:rect l="0" t="0" r="r" b="b"/>
                <a:pathLst>
                  <a:path w="265" h="265">
                    <a:moveTo>
                      <a:pt x="265" y="133"/>
                    </a:moveTo>
                    <a:lnTo>
                      <a:pt x="265" y="133"/>
                    </a:lnTo>
                    <a:cubicBezTo>
                      <a:pt x="265" y="59"/>
                      <a:pt x="206" y="0"/>
                      <a:pt x="132" y="0"/>
                    </a:cubicBezTo>
                    <a:cubicBezTo>
                      <a:pt x="59" y="0"/>
                      <a:pt x="0" y="59"/>
                      <a:pt x="0" y="133"/>
                    </a:cubicBezTo>
                    <a:cubicBezTo>
                      <a:pt x="0" y="206"/>
                      <a:pt x="59" y="265"/>
                      <a:pt x="132" y="265"/>
                    </a:cubicBezTo>
                    <a:cubicBezTo>
                      <a:pt x="206" y="265"/>
                      <a:pt x="265" y="206"/>
                      <a:pt x="265" y="133"/>
                    </a:cubicBezTo>
                    <a:lnTo>
                      <a:pt x="265" y="133"/>
                    </a:lnTo>
                    <a:close/>
                    <a:moveTo>
                      <a:pt x="132" y="133"/>
                    </a:moveTo>
                    <a:lnTo>
                      <a:pt x="132" y="133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18" name="Freeform 10"/>
              <p:cNvSpPr>
                <a:spLocks noEditPoints="1"/>
              </p:cNvSpPr>
              <p:nvPr/>
            </p:nvSpPr>
            <p:spPr bwMode="auto">
              <a:xfrm>
                <a:off x="5122868" y="3857628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5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5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59"/>
                      <a:pt x="206" y="0"/>
                      <a:pt x="133" y="0"/>
                    </a:cubicBezTo>
                    <a:cubicBezTo>
                      <a:pt x="60" y="0"/>
                      <a:pt x="0" y="59"/>
                      <a:pt x="0" y="133"/>
                    </a:cubicBezTo>
                    <a:cubicBezTo>
                      <a:pt x="0" y="206"/>
                      <a:pt x="60" y="265"/>
                      <a:pt x="133" y="265"/>
                    </a:cubicBezTo>
                    <a:cubicBezTo>
                      <a:pt x="206" y="265"/>
                      <a:pt x="266" y="206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rgbClr val="00B05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19" name="Freeform 12"/>
              <p:cNvSpPr>
                <a:spLocks noEditPoints="1"/>
              </p:cNvSpPr>
              <p:nvPr/>
            </p:nvSpPr>
            <p:spPr bwMode="auto">
              <a:xfrm>
                <a:off x="2882888" y="3975103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6"/>
                      <a:pt x="59" y="266"/>
                      <a:pt x="133" y="266"/>
                    </a:cubicBezTo>
                    <a:cubicBezTo>
                      <a:pt x="206" y="266"/>
                      <a:pt x="266" y="206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20" name="Freeform 14"/>
              <p:cNvSpPr>
                <a:spLocks noEditPoints="1"/>
              </p:cNvSpPr>
              <p:nvPr/>
            </p:nvSpPr>
            <p:spPr bwMode="auto">
              <a:xfrm>
                <a:off x="3525831" y="4143380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6"/>
                      <a:pt x="59" y="266"/>
                      <a:pt x="133" y="266"/>
                    </a:cubicBezTo>
                    <a:cubicBezTo>
                      <a:pt x="206" y="266"/>
                      <a:pt x="266" y="206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21" name="Freeform 16"/>
              <p:cNvSpPr>
                <a:spLocks noEditPoints="1"/>
              </p:cNvSpPr>
              <p:nvPr/>
            </p:nvSpPr>
            <p:spPr bwMode="auto">
              <a:xfrm>
                <a:off x="3454388" y="4786314"/>
                <a:ext cx="187325" cy="188913"/>
              </a:xfrm>
              <a:custGeom>
                <a:avLst/>
                <a:gdLst/>
                <a:ahLst/>
                <a:cxnLst>
                  <a:cxn ang="0">
                    <a:pos x="265" y="133"/>
                  </a:cxn>
                  <a:cxn ang="0">
                    <a:pos x="265" y="133"/>
                  </a:cxn>
                  <a:cxn ang="0">
                    <a:pos x="132" y="0"/>
                  </a:cxn>
                  <a:cxn ang="0">
                    <a:pos x="0" y="133"/>
                  </a:cxn>
                  <a:cxn ang="0">
                    <a:pos x="132" y="266"/>
                  </a:cxn>
                  <a:cxn ang="0">
                    <a:pos x="265" y="133"/>
                  </a:cxn>
                  <a:cxn ang="0">
                    <a:pos x="265" y="133"/>
                  </a:cxn>
                  <a:cxn ang="0">
                    <a:pos x="132" y="133"/>
                  </a:cxn>
                  <a:cxn ang="0">
                    <a:pos x="132" y="133"/>
                  </a:cxn>
                </a:cxnLst>
                <a:rect l="0" t="0" r="r" b="b"/>
                <a:pathLst>
                  <a:path w="265" h="266">
                    <a:moveTo>
                      <a:pt x="265" y="133"/>
                    </a:moveTo>
                    <a:lnTo>
                      <a:pt x="265" y="133"/>
                    </a:lnTo>
                    <a:cubicBezTo>
                      <a:pt x="265" y="60"/>
                      <a:pt x="206" y="0"/>
                      <a:pt x="132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7"/>
                      <a:pt x="59" y="266"/>
                      <a:pt x="132" y="266"/>
                    </a:cubicBezTo>
                    <a:cubicBezTo>
                      <a:pt x="206" y="266"/>
                      <a:pt x="265" y="207"/>
                      <a:pt x="265" y="133"/>
                    </a:cubicBezTo>
                    <a:lnTo>
                      <a:pt x="265" y="133"/>
                    </a:lnTo>
                    <a:close/>
                    <a:moveTo>
                      <a:pt x="132" y="133"/>
                    </a:moveTo>
                    <a:lnTo>
                      <a:pt x="132" y="133"/>
                    </a:lnTo>
                    <a:close/>
                  </a:path>
                </a:pathLst>
              </a:custGeom>
              <a:solidFill>
                <a:srgbClr val="FF33CC"/>
              </a:solidFill>
              <a:ln w="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22" name="Freeform 18"/>
              <p:cNvSpPr>
                <a:spLocks noEditPoints="1"/>
              </p:cNvSpPr>
              <p:nvPr/>
            </p:nvSpPr>
            <p:spPr bwMode="auto">
              <a:xfrm>
                <a:off x="5383201" y="4071939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60" y="0"/>
                      <a:pt x="0" y="60"/>
                      <a:pt x="0" y="133"/>
                    </a:cubicBezTo>
                    <a:cubicBezTo>
                      <a:pt x="0" y="207"/>
                      <a:pt x="60" y="266"/>
                      <a:pt x="133" y="266"/>
                    </a:cubicBezTo>
                    <a:cubicBezTo>
                      <a:pt x="206" y="266"/>
                      <a:pt x="266" y="207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rgbClr val="00B05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23" name="Freeform 16"/>
              <p:cNvSpPr>
                <a:spLocks noEditPoints="1"/>
              </p:cNvSpPr>
              <p:nvPr/>
            </p:nvSpPr>
            <p:spPr bwMode="auto">
              <a:xfrm>
                <a:off x="5168905" y="4143380"/>
                <a:ext cx="187325" cy="188913"/>
              </a:xfrm>
              <a:custGeom>
                <a:avLst/>
                <a:gdLst/>
                <a:ahLst/>
                <a:cxnLst>
                  <a:cxn ang="0">
                    <a:pos x="265" y="133"/>
                  </a:cxn>
                  <a:cxn ang="0">
                    <a:pos x="265" y="133"/>
                  </a:cxn>
                  <a:cxn ang="0">
                    <a:pos x="132" y="0"/>
                  </a:cxn>
                  <a:cxn ang="0">
                    <a:pos x="0" y="133"/>
                  </a:cxn>
                  <a:cxn ang="0">
                    <a:pos x="132" y="266"/>
                  </a:cxn>
                  <a:cxn ang="0">
                    <a:pos x="265" y="133"/>
                  </a:cxn>
                  <a:cxn ang="0">
                    <a:pos x="265" y="133"/>
                  </a:cxn>
                  <a:cxn ang="0">
                    <a:pos x="132" y="133"/>
                  </a:cxn>
                  <a:cxn ang="0">
                    <a:pos x="132" y="133"/>
                  </a:cxn>
                </a:cxnLst>
                <a:rect l="0" t="0" r="r" b="b"/>
                <a:pathLst>
                  <a:path w="265" h="266">
                    <a:moveTo>
                      <a:pt x="265" y="133"/>
                    </a:moveTo>
                    <a:lnTo>
                      <a:pt x="265" y="133"/>
                    </a:lnTo>
                    <a:cubicBezTo>
                      <a:pt x="265" y="60"/>
                      <a:pt x="206" y="0"/>
                      <a:pt x="132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7"/>
                      <a:pt x="59" y="266"/>
                      <a:pt x="132" y="266"/>
                    </a:cubicBezTo>
                    <a:cubicBezTo>
                      <a:pt x="206" y="266"/>
                      <a:pt x="265" y="207"/>
                      <a:pt x="265" y="133"/>
                    </a:cubicBezTo>
                    <a:lnTo>
                      <a:pt x="265" y="133"/>
                    </a:lnTo>
                    <a:close/>
                    <a:moveTo>
                      <a:pt x="132" y="133"/>
                    </a:moveTo>
                    <a:lnTo>
                      <a:pt x="132" y="133"/>
                    </a:lnTo>
                    <a:close/>
                  </a:path>
                </a:pathLst>
              </a:custGeom>
              <a:solidFill>
                <a:srgbClr val="00B05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24" name="Freeform 6"/>
              <p:cNvSpPr>
                <a:spLocks noEditPoints="1"/>
              </p:cNvSpPr>
              <p:nvPr/>
            </p:nvSpPr>
            <p:spPr bwMode="auto">
              <a:xfrm>
                <a:off x="3525831" y="5072074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7"/>
                      <a:pt x="59" y="266"/>
                      <a:pt x="133" y="266"/>
                    </a:cubicBezTo>
                    <a:cubicBezTo>
                      <a:pt x="206" y="266"/>
                      <a:pt x="266" y="207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rgbClr val="FF33CC"/>
              </a:solidFill>
              <a:ln w="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25" name="Freeform 14"/>
              <p:cNvSpPr>
                <a:spLocks noEditPoints="1"/>
              </p:cNvSpPr>
              <p:nvPr/>
            </p:nvSpPr>
            <p:spPr bwMode="auto">
              <a:xfrm>
                <a:off x="3740145" y="5214950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6"/>
                      <a:pt x="59" y="266"/>
                      <a:pt x="133" y="266"/>
                    </a:cubicBezTo>
                    <a:cubicBezTo>
                      <a:pt x="206" y="266"/>
                      <a:pt x="266" y="206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rgbClr val="FF33CC"/>
              </a:solidFill>
              <a:ln w="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26" name="Freeform 16"/>
              <p:cNvSpPr>
                <a:spLocks noEditPoints="1"/>
              </p:cNvSpPr>
              <p:nvPr/>
            </p:nvSpPr>
            <p:spPr bwMode="auto">
              <a:xfrm>
                <a:off x="3668707" y="5572140"/>
                <a:ext cx="187325" cy="188913"/>
              </a:xfrm>
              <a:custGeom>
                <a:avLst/>
                <a:gdLst/>
                <a:ahLst/>
                <a:cxnLst>
                  <a:cxn ang="0">
                    <a:pos x="265" y="133"/>
                  </a:cxn>
                  <a:cxn ang="0">
                    <a:pos x="265" y="133"/>
                  </a:cxn>
                  <a:cxn ang="0">
                    <a:pos x="132" y="0"/>
                  </a:cxn>
                  <a:cxn ang="0">
                    <a:pos x="0" y="133"/>
                  </a:cxn>
                  <a:cxn ang="0">
                    <a:pos x="132" y="266"/>
                  </a:cxn>
                  <a:cxn ang="0">
                    <a:pos x="265" y="133"/>
                  </a:cxn>
                  <a:cxn ang="0">
                    <a:pos x="265" y="133"/>
                  </a:cxn>
                  <a:cxn ang="0">
                    <a:pos x="132" y="133"/>
                  </a:cxn>
                  <a:cxn ang="0">
                    <a:pos x="132" y="133"/>
                  </a:cxn>
                </a:cxnLst>
                <a:rect l="0" t="0" r="r" b="b"/>
                <a:pathLst>
                  <a:path w="265" h="266">
                    <a:moveTo>
                      <a:pt x="265" y="133"/>
                    </a:moveTo>
                    <a:lnTo>
                      <a:pt x="265" y="133"/>
                    </a:lnTo>
                    <a:cubicBezTo>
                      <a:pt x="265" y="60"/>
                      <a:pt x="206" y="0"/>
                      <a:pt x="132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7"/>
                      <a:pt x="59" y="266"/>
                      <a:pt x="132" y="266"/>
                    </a:cubicBezTo>
                    <a:cubicBezTo>
                      <a:pt x="206" y="266"/>
                      <a:pt x="265" y="207"/>
                      <a:pt x="265" y="133"/>
                    </a:cubicBezTo>
                    <a:lnTo>
                      <a:pt x="265" y="133"/>
                    </a:lnTo>
                    <a:close/>
                    <a:moveTo>
                      <a:pt x="132" y="133"/>
                    </a:moveTo>
                    <a:lnTo>
                      <a:pt x="132" y="133"/>
                    </a:lnTo>
                    <a:close/>
                  </a:path>
                </a:pathLst>
              </a:custGeom>
              <a:solidFill>
                <a:srgbClr val="FF33C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27" name="Freeform 6"/>
              <p:cNvSpPr>
                <a:spLocks noEditPoints="1"/>
              </p:cNvSpPr>
              <p:nvPr/>
            </p:nvSpPr>
            <p:spPr bwMode="auto">
              <a:xfrm>
                <a:off x="3740145" y="4954599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7"/>
                      <a:pt x="59" y="266"/>
                      <a:pt x="133" y="266"/>
                    </a:cubicBezTo>
                    <a:cubicBezTo>
                      <a:pt x="206" y="266"/>
                      <a:pt x="266" y="207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rgbClr val="FF33CC"/>
              </a:solidFill>
              <a:ln w="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28" name="Freeform 12"/>
              <p:cNvSpPr>
                <a:spLocks noEditPoints="1"/>
              </p:cNvSpPr>
              <p:nvPr/>
            </p:nvSpPr>
            <p:spPr bwMode="auto">
              <a:xfrm>
                <a:off x="4122736" y="4143380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6"/>
                      <a:pt x="59" y="266"/>
                      <a:pt x="133" y="266"/>
                    </a:cubicBezTo>
                    <a:cubicBezTo>
                      <a:pt x="206" y="266"/>
                      <a:pt x="266" y="206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29" name="Freeform 12"/>
              <p:cNvSpPr>
                <a:spLocks noEditPoints="1"/>
              </p:cNvSpPr>
              <p:nvPr/>
            </p:nvSpPr>
            <p:spPr bwMode="auto">
              <a:xfrm>
                <a:off x="5597533" y="5715016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6"/>
                      <a:pt x="59" y="266"/>
                      <a:pt x="133" y="266"/>
                    </a:cubicBezTo>
                    <a:cubicBezTo>
                      <a:pt x="206" y="266"/>
                      <a:pt x="266" y="206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31" name="Freeform 12"/>
              <p:cNvSpPr>
                <a:spLocks noEditPoints="1"/>
              </p:cNvSpPr>
              <p:nvPr/>
            </p:nvSpPr>
            <p:spPr bwMode="auto">
              <a:xfrm>
                <a:off x="4811715" y="5143512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6"/>
                      <a:pt x="59" y="266"/>
                      <a:pt x="133" y="266"/>
                    </a:cubicBezTo>
                    <a:cubicBezTo>
                      <a:pt x="206" y="266"/>
                      <a:pt x="266" y="206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32" name="Freeform 12"/>
              <p:cNvSpPr>
                <a:spLocks noEditPoints="1"/>
              </p:cNvSpPr>
              <p:nvPr/>
            </p:nvSpPr>
            <p:spPr bwMode="auto">
              <a:xfrm>
                <a:off x="5097467" y="5286388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6"/>
                      <a:pt x="59" y="266"/>
                      <a:pt x="133" y="266"/>
                    </a:cubicBezTo>
                    <a:cubicBezTo>
                      <a:pt x="206" y="266"/>
                      <a:pt x="266" y="206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33" name="Freeform 12"/>
              <p:cNvSpPr>
                <a:spLocks noEditPoints="1"/>
              </p:cNvSpPr>
              <p:nvPr/>
            </p:nvSpPr>
            <p:spPr bwMode="auto">
              <a:xfrm>
                <a:off x="5168905" y="5000636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6"/>
                      <a:pt x="59" y="266"/>
                      <a:pt x="133" y="266"/>
                    </a:cubicBezTo>
                    <a:cubicBezTo>
                      <a:pt x="206" y="266"/>
                      <a:pt x="266" y="206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34" name="Freeform 12"/>
              <p:cNvSpPr>
                <a:spLocks noEditPoints="1"/>
              </p:cNvSpPr>
              <p:nvPr/>
            </p:nvSpPr>
            <p:spPr bwMode="auto">
              <a:xfrm>
                <a:off x="5383219" y="5214950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6"/>
                      <a:pt x="59" y="266"/>
                      <a:pt x="133" y="266"/>
                    </a:cubicBezTo>
                    <a:cubicBezTo>
                      <a:pt x="206" y="266"/>
                      <a:pt x="266" y="206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35" name="Freeform 12"/>
              <p:cNvSpPr>
                <a:spLocks noEditPoints="1"/>
              </p:cNvSpPr>
              <p:nvPr/>
            </p:nvSpPr>
            <p:spPr bwMode="auto">
              <a:xfrm>
                <a:off x="5168905" y="4643446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6"/>
                      <a:pt x="59" y="266"/>
                      <a:pt x="133" y="266"/>
                    </a:cubicBezTo>
                    <a:cubicBezTo>
                      <a:pt x="206" y="266"/>
                      <a:pt x="266" y="206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36" name="Freeform 12"/>
              <p:cNvSpPr>
                <a:spLocks noEditPoints="1"/>
              </p:cNvSpPr>
              <p:nvPr/>
            </p:nvSpPr>
            <p:spPr bwMode="auto">
              <a:xfrm>
                <a:off x="5454657" y="4714884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6"/>
                      <a:pt x="59" y="266"/>
                      <a:pt x="133" y="266"/>
                    </a:cubicBezTo>
                    <a:cubicBezTo>
                      <a:pt x="206" y="266"/>
                      <a:pt x="266" y="206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37" name="Freeform 12"/>
              <p:cNvSpPr>
                <a:spLocks noEditPoints="1"/>
              </p:cNvSpPr>
              <p:nvPr/>
            </p:nvSpPr>
            <p:spPr bwMode="auto">
              <a:xfrm>
                <a:off x="3954459" y="4357694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6"/>
                      <a:pt x="59" y="266"/>
                      <a:pt x="133" y="266"/>
                    </a:cubicBezTo>
                    <a:cubicBezTo>
                      <a:pt x="206" y="266"/>
                      <a:pt x="266" y="206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38" name="Oval 175"/>
              <p:cNvSpPr/>
              <p:nvPr/>
            </p:nvSpPr>
            <p:spPr>
              <a:xfrm>
                <a:off x="2835927" y="3757321"/>
                <a:ext cx="1157884" cy="642942"/>
              </a:xfrm>
              <a:prstGeom prst="ellipse">
                <a:avLst/>
              </a:prstGeom>
              <a:noFill/>
              <a:ln>
                <a:solidFill>
                  <a:srgbClr val="00206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39" name="Oval 176"/>
              <p:cNvSpPr/>
              <p:nvPr/>
            </p:nvSpPr>
            <p:spPr>
              <a:xfrm rot="2882614">
                <a:off x="3872470" y="4051349"/>
                <a:ext cx="571504" cy="642942"/>
              </a:xfrm>
              <a:prstGeom prst="ellipse">
                <a:avLst/>
              </a:prstGeom>
              <a:noFill/>
              <a:ln>
                <a:solidFill>
                  <a:srgbClr val="00206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0" name="Oval 177"/>
              <p:cNvSpPr/>
              <p:nvPr/>
            </p:nvSpPr>
            <p:spPr>
              <a:xfrm rot="19315193">
                <a:off x="3106817" y="4679774"/>
                <a:ext cx="993421" cy="1194717"/>
              </a:xfrm>
              <a:prstGeom prst="ellipse">
                <a:avLst/>
              </a:prstGeom>
              <a:noFill/>
              <a:ln>
                <a:solidFill>
                  <a:srgbClr val="00206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1" name="Oval 178"/>
              <p:cNvSpPr/>
              <p:nvPr/>
            </p:nvSpPr>
            <p:spPr>
              <a:xfrm rot="5140268">
                <a:off x="4945468" y="4715298"/>
                <a:ext cx="571504" cy="1070366"/>
              </a:xfrm>
              <a:prstGeom prst="ellipse">
                <a:avLst/>
              </a:prstGeom>
              <a:noFill/>
              <a:ln>
                <a:solidFill>
                  <a:srgbClr val="00206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2" name="Oval 179"/>
              <p:cNvSpPr/>
              <p:nvPr/>
            </p:nvSpPr>
            <p:spPr>
              <a:xfrm rot="5140268">
                <a:off x="5034964" y="3725552"/>
                <a:ext cx="571504" cy="747577"/>
              </a:xfrm>
              <a:prstGeom prst="ellipse">
                <a:avLst/>
              </a:prstGeom>
              <a:noFill/>
              <a:ln>
                <a:solidFill>
                  <a:srgbClr val="00206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3" name="Oval 180"/>
              <p:cNvSpPr/>
              <p:nvPr/>
            </p:nvSpPr>
            <p:spPr>
              <a:xfrm rot="6446974">
                <a:off x="5208225" y="4370441"/>
                <a:ext cx="425606" cy="747577"/>
              </a:xfrm>
              <a:prstGeom prst="ellipse">
                <a:avLst/>
              </a:prstGeom>
              <a:noFill/>
              <a:ln>
                <a:solidFill>
                  <a:srgbClr val="00206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15" name="Oval 227"/>
            <p:cNvSpPr/>
            <p:nvPr/>
          </p:nvSpPr>
          <p:spPr>
            <a:xfrm>
              <a:off x="7695024" y="5597541"/>
              <a:ext cx="428628" cy="428628"/>
            </a:xfrm>
            <a:prstGeom prst="ellipse">
              <a:avLst/>
            </a:prstGeom>
            <a:noFill/>
            <a:ln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4" name="Rectangle 9"/>
          <p:cNvSpPr/>
          <p:nvPr/>
        </p:nvSpPr>
        <p:spPr>
          <a:xfrm>
            <a:off x="-5043" y="-12166"/>
            <a:ext cx="3252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ignika" pitchFamily="50" charset="0"/>
              </a:rPr>
              <a:t>Camera Identification </a:t>
            </a:r>
          </a:p>
        </p:txBody>
      </p:sp>
    </p:spTree>
    <p:extLst>
      <p:ext uri="{BB962C8B-B14F-4D97-AF65-F5344CB8AC3E}">
        <p14:creationId xmlns:p14="http://schemas.microsoft.com/office/powerpoint/2010/main" val="353021840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roup 183"/>
          <p:cNvGrpSpPr/>
          <p:nvPr/>
        </p:nvGrpSpPr>
        <p:grpSpPr>
          <a:xfrm>
            <a:off x="714348" y="2570432"/>
            <a:ext cx="3071834" cy="2214578"/>
            <a:chOff x="714348" y="1714488"/>
            <a:chExt cx="3071834" cy="2214578"/>
          </a:xfrm>
        </p:grpSpPr>
        <p:grpSp>
          <p:nvGrpSpPr>
            <p:cNvPr id="149" name="Group 148"/>
            <p:cNvGrpSpPr/>
            <p:nvPr/>
          </p:nvGrpSpPr>
          <p:grpSpPr>
            <a:xfrm>
              <a:off x="714348" y="1714488"/>
              <a:ext cx="2974996" cy="2149271"/>
              <a:chOff x="5000628" y="3714752"/>
              <a:chExt cx="2974996" cy="2149271"/>
            </a:xfrm>
          </p:grpSpPr>
          <p:grpSp>
            <p:nvGrpSpPr>
              <p:cNvPr id="112" name="Group 111"/>
              <p:cNvGrpSpPr/>
              <p:nvPr/>
            </p:nvGrpSpPr>
            <p:grpSpPr>
              <a:xfrm>
                <a:off x="5000628" y="3714752"/>
                <a:ext cx="2974996" cy="2149271"/>
                <a:chOff x="2811450" y="3754658"/>
                <a:chExt cx="2974996" cy="2149271"/>
              </a:xfrm>
            </p:grpSpPr>
            <p:sp>
              <p:nvSpPr>
                <p:cNvPr id="113" name="Freeform 6"/>
                <p:cNvSpPr>
                  <a:spLocks noEditPoints="1"/>
                </p:cNvSpPr>
                <p:nvPr/>
              </p:nvSpPr>
              <p:spPr bwMode="auto">
                <a:xfrm>
                  <a:off x="3397238" y="3857628"/>
                  <a:ext cx="188913" cy="188913"/>
                </a:xfrm>
                <a:custGeom>
                  <a:avLst/>
                  <a:gdLst/>
                  <a:ahLst/>
                  <a:cxnLst>
                    <a:cxn ang="0">
                      <a:pos x="266" y="133"/>
                    </a:cxn>
                    <a:cxn ang="0">
                      <a:pos x="266" y="133"/>
                    </a:cxn>
                    <a:cxn ang="0">
                      <a:pos x="133" y="0"/>
                    </a:cxn>
                    <a:cxn ang="0">
                      <a:pos x="0" y="133"/>
                    </a:cxn>
                    <a:cxn ang="0">
                      <a:pos x="133" y="266"/>
                    </a:cxn>
                    <a:cxn ang="0">
                      <a:pos x="266" y="133"/>
                    </a:cxn>
                    <a:cxn ang="0">
                      <a:pos x="266" y="133"/>
                    </a:cxn>
                    <a:cxn ang="0">
                      <a:pos x="133" y="133"/>
                    </a:cxn>
                    <a:cxn ang="0">
                      <a:pos x="133" y="133"/>
                    </a:cxn>
                  </a:cxnLst>
                  <a:rect l="0" t="0" r="r" b="b"/>
                  <a:pathLst>
                    <a:path w="266" h="266">
                      <a:moveTo>
                        <a:pt x="266" y="133"/>
                      </a:moveTo>
                      <a:lnTo>
                        <a:pt x="266" y="133"/>
                      </a:lnTo>
                      <a:cubicBezTo>
                        <a:pt x="266" y="60"/>
                        <a:pt x="206" y="0"/>
                        <a:pt x="133" y="0"/>
                      </a:cubicBezTo>
                      <a:cubicBezTo>
                        <a:pt x="59" y="0"/>
                        <a:pt x="0" y="60"/>
                        <a:pt x="0" y="133"/>
                      </a:cubicBezTo>
                      <a:cubicBezTo>
                        <a:pt x="0" y="207"/>
                        <a:pt x="59" y="266"/>
                        <a:pt x="133" y="266"/>
                      </a:cubicBezTo>
                      <a:cubicBezTo>
                        <a:pt x="206" y="266"/>
                        <a:pt x="266" y="207"/>
                        <a:pt x="266" y="133"/>
                      </a:cubicBezTo>
                      <a:lnTo>
                        <a:pt x="266" y="133"/>
                      </a:lnTo>
                      <a:close/>
                      <a:moveTo>
                        <a:pt x="133" y="133"/>
                      </a:moveTo>
                      <a:lnTo>
                        <a:pt x="133" y="133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0">
                  <a:solidFill>
                    <a:schemeClr val="bg1">
                      <a:lumMod val="6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14" name="Freeform 8"/>
                <p:cNvSpPr>
                  <a:spLocks noEditPoints="1"/>
                </p:cNvSpPr>
                <p:nvPr/>
              </p:nvSpPr>
              <p:spPr bwMode="auto">
                <a:xfrm>
                  <a:off x="3668707" y="3857628"/>
                  <a:ext cx="187325" cy="188913"/>
                </a:xfrm>
                <a:custGeom>
                  <a:avLst/>
                  <a:gdLst/>
                  <a:ahLst/>
                  <a:cxnLst>
                    <a:cxn ang="0">
                      <a:pos x="265" y="133"/>
                    </a:cxn>
                    <a:cxn ang="0">
                      <a:pos x="265" y="133"/>
                    </a:cxn>
                    <a:cxn ang="0">
                      <a:pos x="132" y="0"/>
                    </a:cxn>
                    <a:cxn ang="0">
                      <a:pos x="0" y="133"/>
                    </a:cxn>
                    <a:cxn ang="0">
                      <a:pos x="132" y="265"/>
                    </a:cxn>
                    <a:cxn ang="0">
                      <a:pos x="265" y="133"/>
                    </a:cxn>
                    <a:cxn ang="0">
                      <a:pos x="265" y="133"/>
                    </a:cxn>
                    <a:cxn ang="0">
                      <a:pos x="132" y="133"/>
                    </a:cxn>
                    <a:cxn ang="0">
                      <a:pos x="132" y="133"/>
                    </a:cxn>
                  </a:cxnLst>
                  <a:rect l="0" t="0" r="r" b="b"/>
                  <a:pathLst>
                    <a:path w="265" h="265">
                      <a:moveTo>
                        <a:pt x="265" y="133"/>
                      </a:moveTo>
                      <a:lnTo>
                        <a:pt x="265" y="133"/>
                      </a:lnTo>
                      <a:cubicBezTo>
                        <a:pt x="265" y="59"/>
                        <a:pt x="206" y="0"/>
                        <a:pt x="132" y="0"/>
                      </a:cubicBezTo>
                      <a:cubicBezTo>
                        <a:pt x="59" y="0"/>
                        <a:pt x="0" y="59"/>
                        <a:pt x="0" y="133"/>
                      </a:cubicBezTo>
                      <a:cubicBezTo>
                        <a:pt x="0" y="206"/>
                        <a:pt x="59" y="265"/>
                        <a:pt x="132" y="265"/>
                      </a:cubicBezTo>
                      <a:cubicBezTo>
                        <a:pt x="206" y="265"/>
                        <a:pt x="265" y="206"/>
                        <a:pt x="265" y="133"/>
                      </a:cubicBezTo>
                      <a:lnTo>
                        <a:pt x="265" y="133"/>
                      </a:lnTo>
                      <a:close/>
                      <a:moveTo>
                        <a:pt x="132" y="133"/>
                      </a:moveTo>
                      <a:lnTo>
                        <a:pt x="132" y="133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0">
                  <a:solidFill>
                    <a:schemeClr val="bg1">
                      <a:lumMod val="6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15" name="Freeform 10"/>
                <p:cNvSpPr>
                  <a:spLocks noEditPoints="1"/>
                </p:cNvSpPr>
                <p:nvPr/>
              </p:nvSpPr>
              <p:spPr bwMode="auto">
                <a:xfrm>
                  <a:off x="5122868" y="3857628"/>
                  <a:ext cx="188913" cy="188913"/>
                </a:xfrm>
                <a:custGeom>
                  <a:avLst/>
                  <a:gdLst/>
                  <a:ahLst/>
                  <a:cxnLst>
                    <a:cxn ang="0">
                      <a:pos x="266" y="133"/>
                    </a:cxn>
                    <a:cxn ang="0">
                      <a:pos x="266" y="133"/>
                    </a:cxn>
                    <a:cxn ang="0">
                      <a:pos x="133" y="0"/>
                    </a:cxn>
                    <a:cxn ang="0">
                      <a:pos x="0" y="133"/>
                    </a:cxn>
                    <a:cxn ang="0">
                      <a:pos x="133" y="265"/>
                    </a:cxn>
                    <a:cxn ang="0">
                      <a:pos x="266" y="133"/>
                    </a:cxn>
                    <a:cxn ang="0">
                      <a:pos x="266" y="133"/>
                    </a:cxn>
                    <a:cxn ang="0">
                      <a:pos x="133" y="133"/>
                    </a:cxn>
                    <a:cxn ang="0">
                      <a:pos x="133" y="133"/>
                    </a:cxn>
                  </a:cxnLst>
                  <a:rect l="0" t="0" r="r" b="b"/>
                  <a:pathLst>
                    <a:path w="266" h="265">
                      <a:moveTo>
                        <a:pt x="266" y="133"/>
                      </a:moveTo>
                      <a:lnTo>
                        <a:pt x="266" y="133"/>
                      </a:lnTo>
                      <a:cubicBezTo>
                        <a:pt x="266" y="59"/>
                        <a:pt x="206" y="0"/>
                        <a:pt x="133" y="0"/>
                      </a:cubicBezTo>
                      <a:cubicBezTo>
                        <a:pt x="60" y="0"/>
                        <a:pt x="0" y="59"/>
                        <a:pt x="0" y="133"/>
                      </a:cubicBezTo>
                      <a:cubicBezTo>
                        <a:pt x="0" y="206"/>
                        <a:pt x="60" y="265"/>
                        <a:pt x="133" y="265"/>
                      </a:cubicBezTo>
                      <a:cubicBezTo>
                        <a:pt x="206" y="265"/>
                        <a:pt x="266" y="206"/>
                        <a:pt x="266" y="133"/>
                      </a:cubicBezTo>
                      <a:lnTo>
                        <a:pt x="266" y="133"/>
                      </a:lnTo>
                      <a:close/>
                      <a:moveTo>
                        <a:pt x="133" y="133"/>
                      </a:moveTo>
                      <a:lnTo>
                        <a:pt x="133" y="133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0">
                  <a:solidFill>
                    <a:schemeClr val="bg1">
                      <a:lumMod val="6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17" name="Freeform 14"/>
                <p:cNvSpPr>
                  <a:spLocks noEditPoints="1"/>
                </p:cNvSpPr>
                <p:nvPr/>
              </p:nvSpPr>
              <p:spPr bwMode="auto">
                <a:xfrm>
                  <a:off x="3525831" y="4143380"/>
                  <a:ext cx="188913" cy="188913"/>
                </a:xfrm>
                <a:custGeom>
                  <a:avLst/>
                  <a:gdLst/>
                  <a:ahLst/>
                  <a:cxnLst>
                    <a:cxn ang="0">
                      <a:pos x="266" y="133"/>
                    </a:cxn>
                    <a:cxn ang="0">
                      <a:pos x="266" y="133"/>
                    </a:cxn>
                    <a:cxn ang="0">
                      <a:pos x="133" y="0"/>
                    </a:cxn>
                    <a:cxn ang="0">
                      <a:pos x="0" y="133"/>
                    </a:cxn>
                    <a:cxn ang="0">
                      <a:pos x="133" y="266"/>
                    </a:cxn>
                    <a:cxn ang="0">
                      <a:pos x="266" y="133"/>
                    </a:cxn>
                    <a:cxn ang="0">
                      <a:pos x="266" y="133"/>
                    </a:cxn>
                    <a:cxn ang="0">
                      <a:pos x="133" y="133"/>
                    </a:cxn>
                    <a:cxn ang="0">
                      <a:pos x="133" y="133"/>
                    </a:cxn>
                  </a:cxnLst>
                  <a:rect l="0" t="0" r="r" b="b"/>
                  <a:pathLst>
                    <a:path w="266" h="266">
                      <a:moveTo>
                        <a:pt x="266" y="133"/>
                      </a:moveTo>
                      <a:lnTo>
                        <a:pt x="266" y="133"/>
                      </a:lnTo>
                      <a:cubicBezTo>
                        <a:pt x="266" y="60"/>
                        <a:pt x="206" y="0"/>
                        <a:pt x="133" y="0"/>
                      </a:cubicBezTo>
                      <a:cubicBezTo>
                        <a:pt x="59" y="0"/>
                        <a:pt x="0" y="60"/>
                        <a:pt x="0" y="133"/>
                      </a:cubicBezTo>
                      <a:cubicBezTo>
                        <a:pt x="0" y="206"/>
                        <a:pt x="59" y="266"/>
                        <a:pt x="133" y="266"/>
                      </a:cubicBezTo>
                      <a:cubicBezTo>
                        <a:pt x="206" y="266"/>
                        <a:pt x="266" y="206"/>
                        <a:pt x="266" y="133"/>
                      </a:cubicBezTo>
                      <a:lnTo>
                        <a:pt x="266" y="133"/>
                      </a:lnTo>
                      <a:close/>
                      <a:moveTo>
                        <a:pt x="133" y="133"/>
                      </a:moveTo>
                      <a:lnTo>
                        <a:pt x="133" y="133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0">
                  <a:solidFill>
                    <a:schemeClr val="bg1">
                      <a:lumMod val="6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18" name="Freeform 16"/>
                <p:cNvSpPr>
                  <a:spLocks noEditPoints="1"/>
                </p:cNvSpPr>
                <p:nvPr/>
              </p:nvSpPr>
              <p:spPr bwMode="auto">
                <a:xfrm>
                  <a:off x="3454388" y="4786314"/>
                  <a:ext cx="187325" cy="188913"/>
                </a:xfrm>
                <a:custGeom>
                  <a:avLst/>
                  <a:gdLst/>
                  <a:ahLst/>
                  <a:cxnLst>
                    <a:cxn ang="0">
                      <a:pos x="265" y="133"/>
                    </a:cxn>
                    <a:cxn ang="0">
                      <a:pos x="265" y="133"/>
                    </a:cxn>
                    <a:cxn ang="0">
                      <a:pos x="132" y="0"/>
                    </a:cxn>
                    <a:cxn ang="0">
                      <a:pos x="0" y="133"/>
                    </a:cxn>
                    <a:cxn ang="0">
                      <a:pos x="132" y="266"/>
                    </a:cxn>
                    <a:cxn ang="0">
                      <a:pos x="265" y="133"/>
                    </a:cxn>
                    <a:cxn ang="0">
                      <a:pos x="265" y="133"/>
                    </a:cxn>
                    <a:cxn ang="0">
                      <a:pos x="132" y="133"/>
                    </a:cxn>
                    <a:cxn ang="0">
                      <a:pos x="132" y="133"/>
                    </a:cxn>
                  </a:cxnLst>
                  <a:rect l="0" t="0" r="r" b="b"/>
                  <a:pathLst>
                    <a:path w="265" h="266">
                      <a:moveTo>
                        <a:pt x="265" y="133"/>
                      </a:moveTo>
                      <a:lnTo>
                        <a:pt x="265" y="133"/>
                      </a:lnTo>
                      <a:cubicBezTo>
                        <a:pt x="265" y="60"/>
                        <a:pt x="206" y="0"/>
                        <a:pt x="132" y="0"/>
                      </a:cubicBezTo>
                      <a:cubicBezTo>
                        <a:pt x="59" y="0"/>
                        <a:pt x="0" y="60"/>
                        <a:pt x="0" y="133"/>
                      </a:cubicBezTo>
                      <a:cubicBezTo>
                        <a:pt x="0" y="207"/>
                        <a:pt x="59" y="266"/>
                        <a:pt x="132" y="266"/>
                      </a:cubicBezTo>
                      <a:cubicBezTo>
                        <a:pt x="206" y="266"/>
                        <a:pt x="265" y="207"/>
                        <a:pt x="265" y="133"/>
                      </a:cubicBezTo>
                      <a:lnTo>
                        <a:pt x="265" y="133"/>
                      </a:lnTo>
                      <a:close/>
                      <a:moveTo>
                        <a:pt x="132" y="133"/>
                      </a:moveTo>
                      <a:lnTo>
                        <a:pt x="132" y="133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0">
                  <a:solidFill>
                    <a:schemeClr val="bg1">
                      <a:lumMod val="6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19" name="Freeform 18"/>
                <p:cNvSpPr>
                  <a:spLocks noEditPoints="1"/>
                </p:cNvSpPr>
                <p:nvPr/>
              </p:nvSpPr>
              <p:spPr bwMode="auto">
                <a:xfrm>
                  <a:off x="5383201" y="4071939"/>
                  <a:ext cx="188913" cy="188913"/>
                </a:xfrm>
                <a:custGeom>
                  <a:avLst/>
                  <a:gdLst/>
                  <a:ahLst/>
                  <a:cxnLst>
                    <a:cxn ang="0">
                      <a:pos x="266" y="133"/>
                    </a:cxn>
                    <a:cxn ang="0">
                      <a:pos x="266" y="133"/>
                    </a:cxn>
                    <a:cxn ang="0">
                      <a:pos x="133" y="0"/>
                    </a:cxn>
                    <a:cxn ang="0">
                      <a:pos x="0" y="133"/>
                    </a:cxn>
                    <a:cxn ang="0">
                      <a:pos x="133" y="266"/>
                    </a:cxn>
                    <a:cxn ang="0">
                      <a:pos x="266" y="133"/>
                    </a:cxn>
                    <a:cxn ang="0">
                      <a:pos x="266" y="133"/>
                    </a:cxn>
                    <a:cxn ang="0">
                      <a:pos x="133" y="133"/>
                    </a:cxn>
                    <a:cxn ang="0">
                      <a:pos x="133" y="133"/>
                    </a:cxn>
                  </a:cxnLst>
                  <a:rect l="0" t="0" r="r" b="b"/>
                  <a:pathLst>
                    <a:path w="266" h="266">
                      <a:moveTo>
                        <a:pt x="266" y="133"/>
                      </a:moveTo>
                      <a:lnTo>
                        <a:pt x="266" y="133"/>
                      </a:lnTo>
                      <a:cubicBezTo>
                        <a:pt x="266" y="60"/>
                        <a:pt x="206" y="0"/>
                        <a:pt x="133" y="0"/>
                      </a:cubicBezTo>
                      <a:cubicBezTo>
                        <a:pt x="60" y="0"/>
                        <a:pt x="0" y="60"/>
                        <a:pt x="0" y="133"/>
                      </a:cubicBezTo>
                      <a:cubicBezTo>
                        <a:pt x="0" y="207"/>
                        <a:pt x="60" y="266"/>
                        <a:pt x="133" y="266"/>
                      </a:cubicBezTo>
                      <a:cubicBezTo>
                        <a:pt x="206" y="266"/>
                        <a:pt x="266" y="207"/>
                        <a:pt x="266" y="133"/>
                      </a:cubicBezTo>
                      <a:lnTo>
                        <a:pt x="266" y="133"/>
                      </a:lnTo>
                      <a:close/>
                      <a:moveTo>
                        <a:pt x="133" y="133"/>
                      </a:moveTo>
                      <a:lnTo>
                        <a:pt x="133" y="133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0">
                  <a:solidFill>
                    <a:schemeClr val="bg1">
                      <a:lumMod val="6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0" name="Freeform 16"/>
                <p:cNvSpPr>
                  <a:spLocks noEditPoints="1"/>
                </p:cNvSpPr>
                <p:nvPr/>
              </p:nvSpPr>
              <p:spPr bwMode="auto">
                <a:xfrm>
                  <a:off x="5168905" y="4143380"/>
                  <a:ext cx="187325" cy="188913"/>
                </a:xfrm>
                <a:custGeom>
                  <a:avLst/>
                  <a:gdLst/>
                  <a:ahLst/>
                  <a:cxnLst>
                    <a:cxn ang="0">
                      <a:pos x="265" y="133"/>
                    </a:cxn>
                    <a:cxn ang="0">
                      <a:pos x="265" y="133"/>
                    </a:cxn>
                    <a:cxn ang="0">
                      <a:pos x="132" y="0"/>
                    </a:cxn>
                    <a:cxn ang="0">
                      <a:pos x="0" y="133"/>
                    </a:cxn>
                    <a:cxn ang="0">
                      <a:pos x="132" y="266"/>
                    </a:cxn>
                    <a:cxn ang="0">
                      <a:pos x="265" y="133"/>
                    </a:cxn>
                    <a:cxn ang="0">
                      <a:pos x="265" y="133"/>
                    </a:cxn>
                    <a:cxn ang="0">
                      <a:pos x="132" y="133"/>
                    </a:cxn>
                    <a:cxn ang="0">
                      <a:pos x="132" y="133"/>
                    </a:cxn>
                  </a:cxnLst>
                  <a:rect l="0" t="0" r="r" b="b"/>
                  <a:pathLst>
                    <a:path w="265" h="266">
                      <a:moveTo>
                        <a:pt x="265" y="133"/>
                      </a:moveTo>
                      <a:lnTo>
                        <a:pt x="265" y="133"/>
                      </a:lnTo>
                      <a:cubicBezTo>
                        <a:pt x="265" y="60"/>
                        <a:pt x="206" y="0"/>
                        <a:pt x="132" y="0"/>
                      </a:cubicBezTo>
                      <a:cubicBezTo>
                        <a:pt x="59" y="0"/>
                        <a:pt x="0" y="60"/>
                        <a:pt x="0" y="133"/>
                      </a:cubicBezTo>
                      <a:cubicBezTo>
                        <a:pt x="0" y="207"/>
                        <a:pt x="59" y="266"/>
                        <a:pt x="132" y="266"/>
                      </a:cubicBezTo>
                      <a:cubicBezTo>
                        <a:pt x="206" y="266"/>
                        <a:pt x="265" y="207"/>
                        <a:pt x="265" y="133"/>
                      </a:cubicBezTo>
                      <a:lnTo>
                        <a:pt x="265" y="133"/>
                      </a:lnTo>
                      <a:close/>
                      <a:moveTo>
                        <a:pt x="132" y="133"/>
                      </a:moveTo>
                      <a:lnTo>
                        <a:pt x="132" y="133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0">
                  <a:solidFill>
                    <a:schemeClr val="bg1">
                      <a:lumMod val="6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1" name="Freeform 6"/>
                <p:cNvSpPr>
                  <a:spLocks noEditPoints="1"/>
                </p:cNvSpPr>
                <p:nvPr/>
              </p:nvSpPr>
              <p:spPr bwMode="auto">
                <a:xfrm>
                  <a:off x="3525831" y="5072074"/>
                  <a:ext cx="188913" cy="188913"/>
                </a:xfrm>
                <a:custGeom>
                  <a:avLst/>
                  <a:gdLst/>
                  <a:ahLst/>
                  <a:cxnLst>
                    <a:cxn ang="0">
                      <a:pos x="266" y="133"/>
                    </a:cxn>
                    <a:cxn ang="0">
                      <a:pos x="266" y="133"/>
                    </a:cxn>
                    <a:cxn ang="0">
                      <a:pos x="133" y="0"/>
                    </a:cxn>
                    <a:cxn ang="0">
                      <a:pos x="0" y="133"/>
                    </a:cxn>
                    <a:cxn ang="0">
                      <a:pos x="133" y="266"/>
                    </a:cxn>
                    <a:cxn ang="0">
                      <a:pos x="266" y="133"/>
                    </a:cxn>
                    <a:cxn ang="0">
                      <a:pos x="266" y="133"/>
                    </a:cxn>
                    <a:cxn ang="0">
                      <a:pos x="133" y="133"/>
                    </a:cxn>
                    <a:cxn ang="0">
                      <a:pos x="133" y="133"/>
                    </a:cxn>
                  </a:cxnLst>
                  <a:rect l="0" t="0" r="r" b="b"/>
                  <a:pathLst>
                    <a:path w="266" h="266">
                      <a:moveTo>
                        <a:pt x="266" y="133"/>
                      </a:moveTo>
                      <a:lnTo>
                        <a:pt x="266" y="133"/>
                      </a:lnTo>
                      <a:cubicBezTo>
                        <a:pt x="266" y="60"/>
                        <a:pt x="206" y="0"/>
                        <a:pt x="133" y="0"/>
                      </a:cubicBezTo>
                      <a:cubicBezTo>
                        <a:pt x="59" y="0"/>
                        <a:pt x="0" y="60"/>
                        <a:pt x="0" y="133"/>
                      </a:cubicBezTo>
                      <a:cubicBezTo>
                        <a:pt x="0" y="207"/>
                        <a:pt x="59" y="266"/>
                        <a:pt x="133" y="266"/>
                      </a:cubicBezTo>
                      <a:cubicBezTo>
                        <a:pt x="206" y="266"/>
                        <a:pt x="266" y="207"/>
                        <a:pt x="266" y="133"/>
                      </a:cubicBezTo>
                      <a:lnTo>
                        <a:pt x="266" y="133"/>
                      </a:lnTo>
                      <a:close/>
                      <a:moveTo>
                        <a:pt x="133" y="133"/>
                      </a:moveTo>
                      <a:lnTo>
                        <a:pt x="133" y="133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0">
                  <a:solidFill>
                    <a:schemeClr val="bg1">
                      <a:lumMod val="6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2" name="Freeform 14"/>
                <p:cNvSpPr>
                  <a:spLocks noEditPoints="1"/>
                </p:cNvSpPr>
                <p:nvPr/>
              </p:nvSpPr>
              <p:spPr bwMode="auto">
                <a:xfrm>
                  <a:off x="3740145" y="5214950"/>
                  <a:ext cx="188913" cy="188913"/>
                </a:xfrm>
                <a:custGeom>
                  <a:avLst/>
                  <a:gdLst/>
                  <a:ahLst/>
                  <a:cxnLst>
                    <a:cxn ang="0">
                      <a:pos x="266" y="133"/>
                    </a:cxn>
                    <a:cxn ang="0">
                      <a:pos x="266" y="133"/>
                    </a:cxn>
                    <a:cxn ang="0">
                      <a:pos x="133" y="0"/>
                    </a:cxn>
                    <a:cxn ang="0">
                      <a:pos x="0" y="133"/>
                    </a:cxn>
                    <a:cxn ang="0">
                      <a:pos x="133" y="266"/>
                    </a:cxn>
                    <a:cxn ang="0">
                      <a:pos x="266" y="133"/>
                    </a:cxn>
                    <a:cxn ang="0">
                      <a:pos x="266" y="133"/>
                    </a:cxn>
                    <a:cxn ang="0">
                      <a:pos x="133" y="133"/>
                    </a:cxn>
                    <a:cxn ang="0">
                      <a:pos x="133" y="133"/>
                    </a:cxn>
                  </a:cxnLst>
                  <a:rect l="0" t="0" r="r" b="b"/>
                  <a:pathLst>
                    <a:path w="266" h="266">
                      <a:moveTo>
                        <a:pt x="266" y="133"/>
                      </a:moveTo>
                      <a:lnTo>
                        <a:pt x="266" y="133"/>
                      </a:lnTo>
                      <a:cubicBezTo>
                        <a:pt x="266" y="60"/>
                        <a:pt x="206" y="0"/>
                        <a:pt x="133" y="0"/>
                      </a:cubicBezTo>
                      <a:cubicBezTo>
                        <a:pt x="59" y="0"/>
                        <a:pt x="0" y="60"/>
                        <a:pt x="0" y="133"/>
                      </a:cubicBezTo>
                      <a:cubicBezTo>
                        <a:pt x="0" y="206"/>
                        <a:pt x="59" y="266"/>
                        <a:pt x="133" y="266"/>
                      </a:cubicBezTo>
                      <a:cubicBezTo>
                        <a:pt x="206" y="266"/>
                        <a:pt x="266" y="206"/>
                        <a:pt x="266" y="133"/>
                      </a:cubicBezTo>
                      <a:lnTo>
                        <a:pt x="266" y="133"/>
                      </a:lnTo>
                      <a:close/>
                      <a:moveTo>
                        <a:pt x="133" y="133"/>
                      </a:moveTo>
                      <a:lnTo>
                        <a:pt x="133" y="133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0">
                  <a:solidFill>
                    <a:schemeClr val="bg1">
                      <a:lumMod val="6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4" name="Freeform 6"/>
                <p:cNvSpPr>
                  <a:spLocks noEditPoints="1"/>
                </p:cNvSpPr>
                <p:nvPr/>
              </p:nvSpPr>
              <p:spPr bwMode="auto">
                <a:xfrm>
                  <a:off x="3740145" y="4954599"/>
                  <a:ext cx="188913" cy="188913"/>
                </a:xfrm>
                <a:custGeom>
                  <a:avLst/>
                  <a:gdLst/>
                  <a:ahLst/>
                  <a:cxnLst>
                    <a:cxn ang="0">
                      <a:pos x="266" y="133"/>
                    </a:cxn>
                    <a:cxn ang="0">
                      <a:pos x="266" y="133"/>
                    </a:cxn>
                    <a:cxn ang="0">
                      <a:pos x="133" y="0"/>
                    </a:cxn>
                    <a:cxn ang="0">
                      <a:pos x="0" y="133"/>
                    </a:cxn>
                    <a:cxn ang="0">
                      <a:pos x="133" y="266"/>
                    </a:cxn>
                    <a:cxn ang="0">
                      <a:pos x="266" y="133"/>
                    </a:cxn>
                    <a:cxn ang="0">
                      <a:pos x="266" y="133"/>
                    </a:cxn>
                    <a:cxn ang="0">
                      <a:pos x="133" y="133"/>
                    </a:cxn>
                    <a:cxn ang="0">
                      <a:pos x="133" y="133"/>
                    </a:cxn>
                  </a:cxnLst>
                  <a:rect l="0" t="0" r="r" b="b"/>
                  <a:pathLst>
                    <a:path w="266" h="266">
                      <a:moveTo>
                        <a:pt x="266" y="133"/>
                      </a:moveTo>
                      <a:lnTo>
                        <a:pt x="266" y="133"/>
                      </a:lnTo>
                      <a:cubicBezTo>
                        <a:pt x="266" y="60"/>
                        <a:pt x="206" y="0"/>
                        <a:pt x="133" y="0"/>
                      </a:cubicBezTo>
                      <a:cubicBezTo>
                        <a:pt x="59" y="0"/>
                        <a:pt x="0" y="60"/>
                        <a:pt x="0" y="133"/>
                      </a:cubicBezTo>
                      <a:cubicBezTo>
                        <a:pt x="0" y="207"/>
                        <a:pt x="59" y="266"/>
                        <a:pt x="133" y="266"/>
                      </a:cubicBezTo>
                      <a:cubicBezTo>
                        <a:pt x="206" y="266"/>
                        <a:pt x="266" y="207"/>
                        <a:pt x="266" y="133"/>
                      </a:cubicBezTo>
                      <a:lnTo>
                        <a:pt x="266" y="133"/>
                      </a:lnTo>
                      <a:close/>
                      <a:moveTo>
                        <a:pt x="133" y="133"/>
                      </a:moveTo>
                      <a:lnTo>
                        <a:pt x="133" y="133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0">
                  <a:solidFill>
                    <a:schemeClr val="bg1">
                      <a:lumMod val="6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6" name="Freeform 12"/>
                <p:cNvSpPr>
                  <a:spLocks noEditPoints="1"/>
                </p:cNvSpPr>
                <p:nvPr/>
              </p:nvSpPr>
              <p:spPr bwMode="auto">
                <a:xfrm>
                  <a:off x="5597533" y="5715016"/>
                  <a:ext cx="188913" cy="188913"/>
                </a:xfrm>
                <a:custGeom>
                  <a:avLst/>
                  <a:gdLst/>
                  <a:ahLst/>
                  <a:cxnLst>
                    <a:cxn ang="0">
                      <a:pos x="266" y="133"/>
                    </a:cxn>
                    <a:cxn ang="0">
                      <a:pos x="266" y="133"/>
                    </a:cxn>
                    <a:cxn ang="0">
                      <a:pos x="133" y="0"/>
                    </a:cxn>
                    <a:cxn ang="0">
                      <a:pos x="0" y="133"/>
                    </a:cxn>
                    <a:cxn ang="0">
                      <a:pos x="133" y="266"/>
                    </a:cxn>
                    <a:cxn ang="0">
                      <a:pos x="266" y="133"/>
                    </a:cxn>
                    <a:cxn ang="0">
                      <a:pos x="266" y="133"/>
                    </a:cxn>
                    <a:cxn ang="0">
                      <a:pos x="133" y="133"/>
                    </a:cxn>
                    <a:cxn ang="0">
                      <a:pos x="133" y="133"/>
                    </a:cxn>
                  </a:cxnLst>
                  <a:rect l="0" t="0" r="r" b="b"/>
                  <a:pathLst>
                    <a:path w="266" h="266">
                      <a:moveTo>
                        <a:pt x="266" y="133"/>
                      </a:moveTo>
                      <a:lnTo>
                        <a:pt x="266" y="133"/>
                      </a:lnTo>
                      <a:cubicBezTo>
                        <a:pt x="266" y="60"/>
                        <a:pt x="206" y="0"/>
                        <a:pt x="133" y="0"/>
                      </a:cubicBezTo>
                      <a:cubicBezTo>
                        <a:pt x="59" y="0"/>
                        <a:pt x="0" y="60"/>
                        <a:pt x="0" y="133"/>
                      </a:cubicBezTo>
                      <a:cubicBezTo>
                        <a:pt x="0" y="206"/>
                        <a:pt x="59" y="266"/>
                        <a:pt x="133" y="266"/>
                      </a:cubicBezTo>
                      <a:cubicBezTo>
                        <a:pt x="206" y="266"/>
                        <a:pt x="266" y="206"/>
                        <a:pt x="266" y="133"/>
                      </a:cubicBezTo>
                      <a:lnTo>
                        <a:pt x="266" y="133"/>
                      </a:lnTo>
                      <a:close/>
                      <a:moveTo>
                        <a:pt x="133" y="133"/>
                      </a:moveTo>
                      <a:lnTo>
                        <a:pt x="133" y="133"/>
                      </a:lnTo>
                      <a:close/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127" name="Freeform 12"/>
                <p:cNvSpPr>
                  <a:spLocks noEditPoints="1"/>
                </p:cNvSpPr>
                <p:nvPr/>
              </p:nvSpPr>
              <p:spPr bwMode="auto">
                <a:xfrm>
                  <a:off x="4811715" y="5143512"/>
                  <a:ext cx="188913" cy="188913"/>
                </a:xfrm>
                <a:custGeom>
                  <a:avLst/>
                  <a:gdLst/>
                  <a:ahLst/>
                  <a:cxnLst>
                    <a:cxn ang="0">
                      <a:pos x="266" y="133"/>
                    </a:cxn>
                    <a:cxn ang="0">
                      <a:pos x="266" y="133"/>
                    </a:cxn>
                    <a:cxn ang="0">
                      <a:pos x="133" y="0"/>
                    </a:cxn>
                    <a:cxn ang="0">
                      <a:pos x="0" y="133"/>
                    </a:cxn>
                    <a:cxn ang="0">
                      <a:pos x="133" y="266"/>
                    </a:cxn>
                    <a:cxn ang="0">
                      <a:pos x="266" y="133"/>
                    </a:cxn>
                    <a:cxn ang="0">
                      <a:pos x="266" y="133"/>
                    </a:cxn>
                    <a:cxn ang="0">
                      <a:pos x="133" y="133"/>
                    </a:cxn>
                    <a:cxn ang="0">
                      <a:pos x="133" y="133"/>
                    </a:cxn>
                  </a:cxnLst>
                  <a:rect l="0" t="0" r="r" b="b"/>
                  <a:pathLst>
                    <a:path w="266" h="266">
                      <a:moveTo>
                        <a:pt x="266" y="133"/>
                      </a:moveTo>
                      <a:lnTo>
                        <a:pt x="266" y="133"/>
                      </a:lnTo>
                      <a:cubicBezTo>
                        <a:pt x="266" y="60"/>
                        <a:pt x="206" y="0"/>
                        <a:pt x="133" y="0"/>
                      </a:cubicBezTo>
                      <a:cubicBezTo>
                        <a:pt x="59" y="0"/>
                        <a:pt x="0" y="60"/>
                        <a:pt x="0" y="133"/>
                      </a:cubicBezTo>
                      <a:cubicBezTo>
                        <a:pt x="0" y="206"/>
                        <a:pt x="59" y="266"/>
                        <a:pt x="133" y="266"/>
                      </a:cubicBezTo>
                      <a:cubicBezTo>
                        <a:pt x="206" y="266"/>
                        <a:pt x="266" y="206"/>
                        <a:pt x="266" y="133"/>
                      </a:cubicBezTo>
                      <a:lnTo>
                        <a:pt x="266" y="133"/>
                      </a:lnTo>
                      <a:close/>
                      <a:moveTo>
                        <a:pt x="133" y="133"/>
                      </a:moveTo>
                      <a:lnTo>
                        <a:pt x="133" y="133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0">
                  <a:solidFill>
                    <a:schemeClr val="bg1">
                      <a:lumMod val="6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8" name="Freeform 12"/>
                <p:cNvSpPr>
                  <a:spLocks noEditPoints="1"/>
                </p:cNvSpPr>
                <p:nvPr/>
              </p:nvSpPr>
              <p:spPr bwMode="auto">
                <a:xfrm>
                  <a:off x="5097467" y="5286388"/>
                  <a:ext cx="188913" cy="188913"/>
                </a:xfrm>
                <a:custGeom>
                  <a:avLst/>
                  <a:gdLst/>
                  <a:ahLst/>
                  <a:cxnLst>
                    <a:cxn ang="0">
                      <a:pos x="266" y="133"/>
                    </a:cxn>
                    <a:cxn ang="0">
                      <a:pos x="266" y="133"/>
                    </a:cxn>
                    <a:cxn ang="0">
                      <a:pos x="133" y="0"/>
                    </a:cxn>
                    <a:cxn ang="0">
                      <a:pos x="0" y="133"/>
                    </a:cxn>
                    <a:cxn ang="0">
                      <a:pos x="133" y="266"/>
                    </a:cxn>
                    <a:cxn ang="0">
                      <a:pos x="266" y="133"/>
                    </a:cxn>
                    <a:cxn ang="0">
                      <a:pos x="266" y="133"/>
                    </a:cxn>
                    <a:cxn ang="0">
                      <a:pos x="133" y="133"/>
                    </a:cxn>
                    <a:cxn ang="0">
                      <a:pos x="133" y="133"/>
                    </a:cxn>
                  </a:cxnLst>
                  <a:rect l="0" t="0" r="r" b="b"/>
                  <a:pathLst>
                    <a:path w="266" h="266">
                      <a:moveTo>
                        <a:pt x="266" y="133"/>
                      </a:moveTo>
                      <a:lnTo>
                        <a:pt x="266" y="133"/>
                      </a:lnTo>
                      <a:cubicBezTo>
                        <a:pt x="266" y="60"/>
                        <a:pt x="206" y="0"/>
                        <a:pt x="133" y="0"/>
                      </a:cubicBezTo>
                      <a:cubicBezTo>
                        <a:pt x="59" y="0"/>
                        <a:pt x="0" y="60"/>
                        <a:pt x="0" y="133"/>
                      </a:cubicBezTo>
                      <a:cubicBezTo>
                        <a:pt x="0" y="206"/>
                        <a:pt x="59" y="266"/>
                        <a:pt x="133" y="266"/>
                      </a:cubicBezTo>
                      <a:cubicBezTo>
                        <a:pt x="206" y="266"/>
                        <a:pt x="266" y="206"/>
                        <a:pt x="266" y="133"/>
                      </a:cubicBezTo>
                      <a:lnTo>
                        <a:pt x="266" y="133"/>
                      </a:lnTo>
                      <a:close/>
                      <a:moveTo>
                        <a:pt x="133" y="133"/>
                      </a:moveTo>
                      <a:lnTo>
                        <a:pt x="133" y="133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0">
                  <a:solidFill>
                    <a:schemeClr val="bg1">
                      <a:lumMod val="6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" name="Freeform 12"/>
                <p:cNvSpPr>
                  <a:spLocks noEditPoints="1"/>
                </p:cNvSpPr>
                <p:nvPr/>
              </p:nvSpPr>
              <p:spPr bwMode="auto">
                <a:xfrm>
                  <a:off x="5168905" y="5000636"/>
                  <a:ext cx="188913" cy="188913"/>
                </a:xfrm>
                <a:custGeom>
                  <a:avLst/>
                  <a:gdLst/>
                  <a:ahLst/>
                  <a:cxnLst>
                    <a:cxn ang="0">
                      <a:pos x="266" y="133"/>
                    </a:cxn>
                    <a:cxn ang="0">
                      <a:pos x="266" y="133"/>
                    </a:cxn>
                    <a:cxn ang="0">
                      <a:pos x="133" y="0"/>
                    </a:cxn>
                    <a:cxn ang="0">
                      <a:pos x="0" y="133"/>
                    </a:cxn>
                    <a:cxn ang="0">
                      <a:pos x="133" y="266"/>
                    </a:cxn>
                    <a:cxn ang="0">
                      <a:pos x="266" y="133"/>
                    </a:cxn>
                    <a:cxn ang="0">
                      <a:pos x="266" y="133"/>
                    </a:cxn>
                    <a:cxn ang="0">
                      <a:pos x="133" y="133"/>
                    </a:cxn>
                    <a:cxn ang="0">
                      <a:pos x="133" y="133"/>
                    </a:cxn>
                  </a:cxnLst>
                  <a:rect l="0" t="0" r="r" b="b"/>
                  <a:pathLst>
                    <a:path w="266" h="266">
                      <a:moveTo>
                        <a:pt x="266" y="133"/>
                      </a:moveTo>
                      <a:lnTo>
                        <a:pt x="266" y="133"/>
                      </a:lnTo>
                      <a:cubicBezTo>
                        <a:pt x="266" y="60"/>
                        <a:pt x="206" y="0"/>
                        <a:pt x="133" y="0"/>
                      </a:cubicBezTo>
                      <a:cubicBezTo>
                        <a:pt x="59" y="0"/>
                        <a:pt x="0" y="60"/>
                        <a:pt x="0" y="133"/>
                      </a:cubicBezTo>
                      <a:cubicBezTo>
                        <a:pt x="0" y="206"/>
                        <a:pt x="59" y="266"/>
                        <a:pt x="133" y="266"/>
                      </a:cubicBezTo>
                      <a:cubicBezTo>
                        <a:pt x="206" y="266"/>
                        <a:pt x="266" y="206"/>
                        <a:pt x="266" y="133"/>
                      </a:cubicBezTo>
                      <a:lnTo>
                        <a:pt x="266" y="133"/>
                      </a:lnTo>
                      <a:close/>
                      <a:moveTo>
                        <a:pt x="133" y="133"/>
                      </a:moveTo>
                      <a:lnTo>
                        <a:pt x="133" y="133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0">
                  <a:solidFill>
                    <a:schemeClr val="bg1">
                      <a:lumMod val="6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30" name="Freeform 12"/>
                <p:cNvSpPr>
                  <a:spLocks noEditPoints="1"/>
                </p:cNvSpPr>
                <p:nvPr/>
              </p:nvSpPr>
              <p:spPr bwMode="auto">
                <a:xfrm>
                  <a:off x="5383219" y="5214950"/>
                  <a:ext cx="188913" cy="188913"/>
                </a:xfrm>
                <a:custGeom>
                  <a:avLst/>
                  <a:gdLst/>
                  <a:ahLst/>
                  <a:cxnLst>
                    <a:cxn ang="0">
                      <a:pos x="266" y="133"/>
                    </a:cxn>
                    <a:cxn ang="0">
                      <a:pos x="266" y="133"/>
                    </a:cxn>
                    <a:cxn ang="0">
                      <a:pos x="133" y="0"/>
                    </a:cxn>
                    <a:cxn ang="0">
                      <a:pos x="0" y="133"/>
                    </a:cxn>
                    <a:cxn ang="0">
                      <a:pos x="133" y="266"/>
                    </a:cxn>
                    <a:cxn ang="0">
                      <a:pos x="266" y="133"/>
                    </a:cxn>
                    <a:cxn ang="0">
                      <a:pos x="266" y="133"/>
                    </a:cxn>
                    <a:cxn ang="0">
                      <a:pos x="133" y="133"/>
                    </a:cxn>
                    <a:cxn ang="0">
                      <a:pos x="133" y="133"/>
                    </a:cxn>
                  </a:cxnLst>
                  <a:rect l="0" t="0" r="r" b="b"/>
                  <a:pathLst>
                    <a:path w="266" h="266">
                      <a:moveTo>
                        <a:pt x="266" y="133"/>
                      </a:moveTo>
                      <a:lnTo>
                        <a:pt x="266" y="133"/>
                      </a:lnTo>
                      <a:cubicBezTo>
                        <a:pt x="266" y="60"/>
                        <a:pt x="206" y="0"/>
                        <a:pt x="133" y="0"/>
                      </a:cubicBezTo>
                      <a:cubicBezTo>
                        <a:pt x="59" y="0"/>
                        <a:pt x="0" y="60"/>
                        <a:pt x="0" y="133"/>
                      </a:cubicBezTo>
                      <a:cubicBezTo>
                        <a:pt x="0" y="206"/>
                        <a:pt x="59" y="266"/>
                        <a:pt x="133" y="266"/>
                      </a:cubicBezTo>
                      <a:cubicBezTo>
                        <a:pt x="206" y="266"/>
                        <a:pt x="266" y="206"/>
                        <a:pt x="266" y="133"/>
                      </a:cubicBezTo>
                      <a:lnTo>
                        <a:pt x="266" y="133"/>
                      </a:lnTo>
                      <a:close/>
                      <a:moveTo>
                        <a:pt x="133" y="133"/>
                      </a:moveTo>
                      <a:lnTo>
                        <a:pt x="133" y="133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0">
                  <a:solidFill>
                    <a:schemeClr val="bg1">
                      <a:lumMod val="6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34" name="Oval 133"/>
                <p:cNvSpPr/>
                <p:nvPr/>
              </p:nvSpPr>
              <p:spPr>
                <a:xfrm>
                  <a:off x="2811450" y="3754658"/>
                  <a:ext cx="1133374" cy="642942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36" name="Oval 135"/>
                <p:cNvSpPr/>
                <p:nvPr/>
              </p:nvSpPr>
              <p:spPr>
                <a:xfrm rot="19315193">
                  <a:off x="3251533" y="4629832"/>
                  <a:ext cx="845009" cy="1233950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37" name="Oval 136"/>
                <p:cNvSpPr/>
                <p:nvPr/>
              </p:nvSpPr>
              <p:spPr>
                <a:xfrm rot="5140268">
                  <a:off x="4914048" y="4717870"/>
                  <a:ext cx="575740" cy="1073905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38" name="Oval 137"/>
                <p:cNvSpPr/>
                <p:nvPr/>
              </p:nvSpPr>
              <p:spPr>
                <a:xfrm rot="5140268">
                  <a:off x="5034964" y="3725552"/>
                  <a:ext cx="571504" cy="747577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140" name="5-Point Star 139"/>
              <p:cNvSpPr/>
              <p:nvPr/>
            </p:nvSpPr>
            <p:spPr>
              <a:xfrm>
                <a:off x="5500694" y="3905253"/>
                <a:ext cx="238127" cy="238127"/>
              </a:xfrm>
              <a:prstGeom prst="star5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1" name="5-Point Star 140"/>
              <p:cNvSpPr/>
              <p:nvPr/>
            </p:nvSpPr>
            <p:spPr>
              <a:xfrm>
                <a:off x="5786446" y="5143512"/>
                <a:ext cx="238127" cy="238127"/>
              </a:xfrm>
              <a:prstGeom prst="star5">
                <a:avLst/>
              </a:prstGeom>
              <a:solidFill>
                <a:srgbClr val="FF33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3" name="5-Point Star 142"/>
              <p:cNvSpPr/>
              <p:nvPr/>
            </p:nvSpPr>
            <p:spPr>
              <a:xfrm>
                <a:off x="7341052" y="5072074"/>
                <a:ext cx="238127" cy="238127"/>
              </a:xfrm>
              <a:prstGeom prst="star5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5" name="5-Point Star 144"/>
              <p:cNvSpPr/>
              <p:nvPr/>
            </p:nvSpPr>
            <p:spPr>
              <a:xfrm>
                <a:off x="7341052" y="3929066"/>
                <a:ext cx="238127" cy="238127"/>
              </a:xfrm>
              <a:prstGeom prst="star5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50" name="Oval 149"/>
            <p:cNvSpPr/>
            <p:nvPr/>
          </p:nvSpPr>
          <p:spPr>
            <a:xfrm>
              <a:off x="3357554" y="3500438"/>
              <a:ext cx="428628" cy="428628"/>
            </a:xfrm>
            <a:prstGeom prst="ellipse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1" name="Oval 150"/>
            <p:cNvSpPr/>
            <p:nvPr/>
          </p:nvSpPr>
          <p:spPr>
            <a:xfrm rot="1404840">
              <a:off x="2857488" y="2497873"/>
              <a:ext cx="928694" cy="428628"/>
            </a:xfrm>
            <a:prstGeom prst="ellipse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2" name="Oval 151"/>
            <p:cNvSpPr/>
            <p:nvPr/>
          </p:nvSpPr>
          <p:spPr>
            <a:xfrm rot="1673039">
              <a:off x="1750214" y="1981547"/>
              <a:ext cx="551123" cy="653601"/>
            </a:xfrm>
            <a:prstGeom prst="ellipse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4" name="Freeform 14"/>
            <p:cNvSpPr>
              <a:spLocks noEditPoints="1"/>
            </p:cNvSpPr>
            <p:nvPr/>
          </p:nvSpPr>
          <p:spPr bwMode="auto">
            <a:xfrm>
              <a:off x="857224" y="1954203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75" name="Freeform 14"/>
            <p:cNvSpPr>
              <a:spLocks noEditPoints="1"/>
            </p:cNvSpPr>
            <p:nvPr/>
          </p:nvSpPr>
          <p:spPr bwMode="auto">
            <a:xfrm>
              <a:off x="1597005" y="3500438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182" name="Rectangle 181"/>
          <p:cNvSpPr/>
          <p:nvPr/>
        </p:nvSpPr>
        <p:spPr>
          <a:xfrm>
            <a:off x="428596" y="4427820"/>
            <a:ext cx="857927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it-IT"/>
              <a:t>T</a:t>
            </a:r>
            <a:r>
              <a:rPr lang="it-IT" baseline="-25000"/>
              <a:t>|C|</a:t>
            </a:r>
            <a:r>
              <a:rPr lang="it-IT"/>
              <a:t> = 2</a:t>
            </a:r>
          </a:p>
        </p:txBody>
      </p:sp>
      <p:sp>
        <p:nvSpPr>
          <p:cNvPr id="212" name="Rectangle 211"/>
          <p:cNvSpPr/>
          <p:nvPr/>
        </p:nvSpPr>
        <p:spPr>
          <a:xfrm>
            <a:off x="357158" y="2141804"/>
            <a:ext cx="11644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/>
              <a:t>Step 1 &amp; 2</a:t>
            </a:r>
            <a:endParaRPr lang="it-IT"/>
          </a:p>
        </p:txBody>
      </p:sp>
      <p:sp>
        <p:nvSpPr>
          <p:cNvPr id="214" name="Freeform 12"/>
          <p:cNvSpPr>
            <a:spLocks noEditPoints="1"/>
          </p:cNvSpPr>
          <p:nvPr/>
        </p:nvSpPr>
        <p:spPr bwMode="auto">
          <a:xfrm>
            <a:off x="2025633" y="2953023"/>
            <a:ext cx="188913" cy="188913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6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6">
                <a:moveTo>
                  <a:pt x="266" y="133"/>
                </a:moveTo>
                <a:lnTo>
                  <a:pt x="266" y="133"/>
                </a:lnTo>
                <a:cubicBezTo>
                  <a:pt x="266" y="60"/>
                  <a:pt x="206" y="0"/>
                  <a:pt x="133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6"/>
                  <a:pt x="59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15" name="Freeform 12"/>
          <p:cNvSpPr>
            <a:spLocks noEditPoints="1"/>
          </p:cNvSpPr>
          <p:nvPr/>
        </p:nvSpPr>
        <p:spPr bwMode="auto">
          <a:xfrm>
            <a:off x="3071802" y="3453089"/>
            <a:ext cx="188913" cy="188913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6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6">
                <a:moveTo>
                  <a:pt x="266" y="133"/>
                </a:moveTo>
                <a:lnTo>
                  <a:pt x="266" y="133"/>
                </a:lnTo>
                <a:cubicBezTo>
                  <a:pt x="266" y="60"/>
                  <a:pt x="206" y="0"/>
                  <a:pt x="133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6"/>
                  <a:pt x="59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16" name="Freeform 12"/>
          <p:cNvSpPr>
            <a:spLocks noEditPoints="1"/>
          </p:cNvSpPr>
          <p:nvPr/>
        </p:nvSpPr>
        <p:spPr bwMode="auto">
          <a:xfrm>
            <a:off x="3357554" y="3524527"/>
            <a:ext cx="188913" cy="188913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6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6">
                <a:moveTo>
                  <a:pt x="266" y="133"/>
                </a:moveTo>
                <a:lnTo>
                  <a:pt x="266" y="133"/>
                </a:lnTo>
                <a:cubicBezTo>
                  <a:pt x="266" y="60"/>
                  <a:pt x="206" y="0"/>
                  <a:pt x="133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6"/>
                  <a:pt x="59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17" name="Freeform 12"/>
          <p:cNvSpPr>
            <a:spLocks noEditPoints="1"/>
          </p:cNvSpPr>
          <p:nvPr/>
        </p:nvSpPr>
        <p:spPr bwMode="auto">
          <a:xfrm>
            <a:off x="1857356" y="3167337"/>
            <a:ext cx="188913" cy="188913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6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6">
                <a:moveTo>
                  <a:pt x="266" y="133"/>
                </a:moveTo>
                <a:lnTo>
                  <a:pt x="266" y="133"/>
                </a:lnTo>
                <a:cubicBezTo>
                  <a:pt x="266" y="60"/>
                  <a:pt x="206" y="0"/>
                  <a:pt x="133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6"/>
                  <a:pt x="59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0" y="476672"/>
            <a:ext cx="9143999" cy="81329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Clustering Refinement: example</a:t>
            </a:r>
          </a:p>
        </p:txBody>
      </p:sp>
      <p:sp>
        <p:nvSpPr>
          <p:cNvPr id="41" name="Rectangle 9"/>
          <p:cNvSpPr/>
          <p:nvPr/>
        </p:nvSpPr>
        <p:spPr>
          <a:xfrm>
            <a:off x="-5043" y="-12166"/>
            <a:ext cx="3252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ignika" pitchFamily="50" charset="0"/>
              </a:rPr>
              <a:t>Camera Identification </a:t>
            </a:r>
          </a:p>
        </p:txBody>
      </p:sp>
    </p:spTree>
    <p:extLst>
      <p:ext uri="{BB962C8B-B14F-4D97-AF65-F5344CB8AC3E}">
        <p14:creationId xmlns:p14="http://schemas.microsoft.com/office/powerpoint/2010/main" val="230880215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83"/>
          <p:cNvGrpSpPr/>
          <p:nvPr/>
        </p:nvGrpSpPr>
        <p:grpSpPr>
          <a:xfrm>
            <a:off x="714348" y="2570432"/>
            <a:ext cx="3071834" cy="2214578"/>
            <a:chOff x="714348" y="1714488"/>
            <a:chExt cx="3071834" cy="2214578"/>
          </a:xfrm>
        </p:grpSpPr>
        <p:grpSp>
          <p:nvGrpSpPr>
            <p:cNvPr id="5" name="Group 148"/>
            <p:cNvGrpSpPr/>
            <p:nvPr/>
          </p:nvGrpSpPr>
          <p:grpSpPr>
            <a:xfrm>
              <a:off x="714348" y="1714488"/>
              <a:ext cx="2974996" cy="2149271"/>
              <a:chOff x="5000628" y="3714752"/>
              <a:chExt cx="2974996" cy="2149271"/>
            </a:xfrm>
          </p:grpSpPr>
          <p:grpSp>
            <p:nvGrpSpPr>
              <p:cNvPr id="6" name="Group 111"/>
              <p:cNvGrpSpPr/>
              <p:nvPr/>
            </p:nvGrpSpPr>
            <p:grpSpPr>
              <a:xfrm>
                <a:off x="5000628" y="3714752"/>
                <a:ext cx="2974996" cy="2149271"/>
                <a:chOff x="2811450" y="3754658"/>
                <a:chExt cx="2974996" cy="2149271"/>
              </a:xfrm>
            </p:grpSpPr>
            <p:sp>
              <p:nvSpPr>
                <p:cNvPr id="113" name="Freeform 6"/>
                <p:cNvSpPr>
                  <a:spLocks noEditPoints="1"/>
                </p:cNvSpPr>
                <p:nvPr/>
              </p:nvSpPr>
              <p:spPr bwMode="auto">
                <a:xfrm>
                  <a:off x="3397238" y="3857628"/>
                  <a:ext cx="188913" cy="188913"/>
                </a:xfrm>
                <a:custGeom>
                  <a:avLst/>
                  <a:gdLst/>
                  <a:ahLst/>
                  <a:cxnLst>
                    <a:cxn ang="0">
                      <a:pos x="266" y="133"/>
                    </a:cxn>
                    <a:cxn ang="0">
                      <a:pos x="266" y="133"/>
                    </a:cxn>
                    <a:cxn ang="0">
                      <a:pos x="133" y="0"/>
                    </a:cxn>
                    <a:cxn ang="0">
                      <a:pos x="0" y="133"/>
                    </a:cxn>
                    <a:cxn ang="0">
                      <a:pos x="133" y="266"/>
                    </a:cxn>
                    <a:cxn ang="0">
                      <a:pos x="266" y="133"/>
                    </a:cxn>
                    <a:cxn ang="0">
                      <a:pos x="266" y="133"/>
                    </a:cxn>
                    <a:cxn ang="0">
                      <a:pos x="133" y="133"/>
                    </a:cxn>
                    <a:cxn ang="0">
                      <a:pos x="133" y="133"/>
                    </a:cxn>
                  </a:cxnLst>
                  <a:rect l="0" t="0" r="r" b="b"/>
                  <a:pathLst>
                    <a:path w="266" h="266">
                      <a:moveTo>
                        <a:pt x="266" y="133"/>
                      </a:moveTo>
                      <a:lnTo>
                        <a:pt x="266" y="133"/>
                      </a:lnTo>
                      <a:cubicBezTo>
                        <a:pt x="266" y="60"/>
                        <a:pt x="206" y="0"/>
                        <a:pt x="133" y="0"/>
                      </a:cubicBezTo>
                      <a:cubicBezTo>
                        <a:pt x="59" y="0"/>
                        <a:pt x="0" y="60"/>
                        <a:pt x="0" y="133"/>
                      </a:cubicBezTo>
                      <a:cubicBezTo>
                        <a:pt x="0" y="207"/>
                        <a:pt x="59" y="266"/>
                        <a:pt x="133" y="266"/>
                      </a:cubicBezTo>
                      <a:cubicBezTo>
                        <a:pt x="206" y="266"/>
                        <a:pt x="266" y="207"/>
                        <a:pt x="266" y="133"/>
                      </a:cubicBezTo>
                      <a:lnTo>
                        <a:pt x="266" y="133"/>
                      </a:lnTo>
                      <a:close/>
                      <a:moveTo>
                        <a:pt x="133" y="133"/>
                      </a:moveTo>
                      <a:lnTo>
                        <a:pt x="133" y="133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0">
                  <a:solidFill>
                    <a:schemeClr val="bg1">
                      <a:lumMod val="6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14" name="Freeform 8"/>
                <p:cNvSpPr>
                  <a:spLocks noEditPoints="1"/>
                </p:cNvSpPr>
                <p:nvPr/>
              </p:nvSpPr>
              <p:spPr bwMode="auto">
                <a:xfrm>
                  <a:off x="3668707" y="3857628"/>
                  <a:ext cx="187325" cy="188913"/>
                </a:xfrm>
                <a:custGeom>
                  <a:avLst/>
                  <a:gdLst/>
                  <a:ahLst/>
                  <a:cxnLst>
                    <a:cxn ang="0">
                      <a:pos x="265" y="133"/>
                    </a:cxn>
                    <a:cxn ang="0">
                      <a:pos x="265" y="133"/>
                    </a:cxn>
                    <a:cxn ang="0">
                      <a:pos x="132" y="0"/>
                    </a:cxn>
                    <a:cxn ang="0">
                      <a:pos x="0" y="133"/>
                    </a:cxn>
                    <a:cxn ang="0">
                      <a:pos x="132" y="265"/>
                    </a:cxn>
                    <a:cxn ang="0">
                      <a:pos x="265" y="133"/>
                    </a:cxn>
                    <a:cxn ang="0">
                      <a:pos x="265" y="133"/>
                    </a:cxn>
                    <a:cxn ang="0">
                      <a:pos x="132" y="133"/>
                    </a:cxn>
                    <a:cxn ang="0">
                      <a:pos x="132" y="133"/>
                    </a:cxn>
                  </a:cxnLst>
                  <a:rect l="0" t="0" r="r" b="b"/>
                  <a:pathLst>
                    <a:path w="265" h="265">
                      <a:moveTo>
                        <a:pt x="265" y="133"/>
                      </a:moveTo>
                      <a:lnTo>
                        <a:pt x="265" y="133"/>
                      </a:lnTo>
                      <a:cubicBezTo>
                        <a:pt x="265" y="59"/>
                        <a:pt x="206" y="0"/>
                        <a:pt x="132" y="0"/>
                      </a:cubicBezTo>
                      <a:cubicBezTo>
                        <a:pt x="59" y="0"/>
                        <a:pt x="0" y="59"/>
                        <a:pt x="0" y="133"/>
                      </a:cubicBezTo>
                      <a:cubicBezTo>
                        <a:pt x="0" y="206"/>
                        <a:pt x="59" y="265"/>
                        <a:pt x="132" y="265"/>
                      </a:cubicBezTo>
                      <a:cubicBezTo>
                        <a:pt x="206" y="265"/>
                        <a:pt x="265" y="206"/>
                        <a:pt x="265" y="133"/>
                      </a:cubicBezTo>
                      <a:lnTo>
                        <a:pt x="265" y="133"/>
                      </a:lnTo>
                      <a:close/>
                      <a:moveTo>
                        <a:pt x="132" y="133"/>
                      </a:moveTo>
                      <a:lnTo>
                        <a:pt x="132" y="133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0">
                  <a:solidFill>
                    <a:schemeClr val="bg1">
                      <a:lumMod val="6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15" name="Freeform 10"/>
                <p:cNvSpPr>
                  <a:spLocks noEditPoints="1"/>
                </p:cNvSpPr>
                <p:nvPr/>
              </p:nvSpPr>
              <p:spPr bwMode="auto">
                <a:xfrm>
                  <a:off x="5122868" y="3857628"/>
                  <a:ext cx="188913" cy="188913"/>
                </a:xfrm>
                <a:custGeom>
                  <a:avLst/>
                  <a:gdLst/>
                  <a:ahLst/>
                  <a:cxnLst>
                    <a:cxn ang="0">
                      <a:pos x="266" y="133"/>
                    </a:cxn>
                    <a:cxn ang="0">
                      <a:pos x="266" y="133"/>
                    </a:cxn>
                    <a:cxn ang="0">
                      <a:pos x="133" y="0"/>
                    </a:cxn>
                    <a:cxn ang="0">
                      <a:pos x="0" y="133"/>
                    </a:cxn>
                    <a:cxn ang="0">
                      <a:pos x="133" y="265"/>
                    </a:cxn>
                    <a:cxn ang="0">
                      <a:pos x="266" y="133"/>
                    </a:cxn>
                    <a:cxn ang="0">
                      <a:pos x="266" y="133"/>
                    </a:cxn>
                    <a:cxn ang="0">
                      <a:pos x="133" y="133"/>
                    </a:cxn>
                    <a:cxn ang="0">
                      <a:pos x="133" y="133"/>
                    </a:cxn>
                  </a:cxnLst>
                  <a:rect l="0" t="0" r="r" b="b"/>
                  <a:pathLst>
                    <a:path w="266" h="265">
                      <a:moveTo>
                        <a:pt x="266" y="133"/>
                      </a:moveTo>
                      <a:lnTo>
                        <a:pt x="266" y="133"/>
                      </a:lnTo>
                      <a:cubicBezTo>
                        <a:pt x="266" y="59"/>
                        <a:pt x="206" y="0"/>
                        <a:pt x="133" y="0"/>
                      </a:cubicBezTo>
                      <a:cubicBezTo>
                        <a:pt x="60" y="0"/>
                        <a:pt x="0" y="59"/>
                        <a:pt x="0" y="133"/>
                      </a:cubicBezTo>
                      <a:cubicBezTo>
                        <a:pt x="0" y="206"/>
                        <a:pt x="60" y="265"/>
                        <a:pt x="133" y="265"/>
                      </a:cubicBezTo>
                      <a:cubicBezTo>
                        <a:pt x="206" y="265"/>
                        <a:pt x="266" y="206"/>
                        <a:pt x="266" y="133"/>
                      </a:cubicBezTo>
                      <a:lnTo>
                        <a:pt x="266" y="133"/>
                      </a:lnTo>
                      <a:close/>
                      <a:moveTo>
                        <a:pt x="133" y="133"/>
                      </a:moveTo>
                      <a:lnTo>
                        <a:pt x="133" y="133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0">
                  <a:solidFill>
                    <a:schemeClr val="bg1">
                      <a:lumMod val="6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17" name="Freeform 14"/>
                <p:cNvSpPr>
                  <a:spLocks noEditPoints="1"/>
                </p:cNvSpPr>
                <p:nvPr/>
              </p:nvSpPr>
              <p:spPr bwMode="auto">
                <a:xfrm>
                  <a:off x="3525831" y="4143380"/>
                  <a:ext cx="188913" cy="188913"/>
                </a:xfrm>
                <a:custGeom>
                  <a:avLst/>
                  <a:gdLst/>
                  <a:ahLst/>
                  <a:cxnLst>
                    <a:cxn ang="0">
                      <a:pos x="266" y="133"/>
                    </a:cxn>
                    <a:cxn ang="0">
                      <a:pos x="266" y="133"/>
                    </a:cxn>
                    <a:cxn ang="0">
                      <a:pos x="133" y="0"/>
                    </a:cxn>
                    <a:cxn ang="0">
                      <a:pos x="0" y="133"/>
                    </a:cxn>
                    <a:cxn ang="0">
                      <a:pos x="133" y="266"/>
                    </a:cxn>
                    <a:cxn ang="0">
                      <a:pos x="266" y="133"/>
                    </a:cxn>
                    <a:cxn ang="0">
                      <a:pos x="266" y="133"/>
                    </a:cxn>
                    <a:cxn ang="0">
                      <a:pos x="133" y="133"/>
                    </a:cxn>
                    <a:cxn ang="0">
                      <a:pos x="133" y="133"/>
                    </a:cxn>
                  </a:cxnLst>
                  <a:rect l="0" t="0" r="r" b="b"/>
                  <a:pathLst>
                    <a:path w="266" h="266">
                      <a:moveTo>
                        <a:pt x="266" y="133"/>
                      </a:moveTo>
                      <a:lnTo>
                        <a:pt x="266" y="133"/>
                      </a:lnTo>
                      <a:cubicBezTo>
                        <a:pt x="266" y="60"/>
                        <a:pt x="206" y="0"/>
                        <a:pt x="133" y="0"/>
                      </a:cubicBezTo>
                      <a:cubicBezTo>
                        <a:pt x="59" y="0"/>
                        <a:pt x="0" y="60"/>
                        <a:pt x="0" y="133"/>
                      </a:cubicBezTo>
                      <a:cubicBezTo>
                        <a:pt x="0" y="206"/>
                        <a:pt x="59" y="266"/>
                        <a:pt x="133" y="266"/>
                      </a:cubicBezTo>
                      <a:cubicBezTo>
                        <a:pt x="206" y="266"/>
                        <a:pt x="266" y="206"/>
                        <a:pt x="266" y="133"/>
                      </a:cubicBezTo>
                      <a:lnTo>
                        <a:pt x="266" y="133"/>
                      </a:lnTo>
                      <a:close/>
                      <a:moveTo>
                        <a:pt x="133" y="133"/>
                      </a:moveTo>
                      <a:lnTo>
                        <a:pt x="133" y="133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0">
                  <a:solidFill>
                    <a:schemeClr val="bg1">
                      <a:lumMod val="6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18" name="Freeform 16"/>
                <p:cNvSpPr>
                  <a:spLocks noEditPoints="1"/>
                </p:cNvSpPr>
                <p:nvPr/>
              </p:nvSpPr>
              <p:spPr bwMode="auto">
                <a:xfrm>
                  <a:off x="3454388" y="4786314"/>
                  <a:ext cx="187325" cy="188913"/>
                </a:xfrm>
                <a:custGeom>
                  <a:avLst/>
                  <a:gdLst/>
                  <a:ahLst/>
                  <a:cxnLst>
                    <a:cxn ang="0">
                      <a:pos x="265" y="133"/>
                    </a:cxn>
                    <a:cxn ang="0">
                      <a:pos x="265" y="133"/>
                    </a:cxn>
                    <a:cxn ang="0">
                      <a:pos x="132" y="0"/>
                    </a:cxn>
                    <a:cxn ang="0">
                      <a:pos x="0" y="133"/>
                    </a:cxn>
                    <a:cxn ang="0">
                      <a:pos x="132" y="266"/>
                    </a:cxn>
                    <a:cxn ang="0">
                      <a:pos x="265" y="133"/>
                    </a:cxn>
                    <a:cxn ang="0">
                      <a:pos x="265" y="133"/>
                    </a:cxn>
                    <a:cxn ang="0">
                      <a:pos x="132" y="133"/>
                    </a:cxn>
                    <a:cxn ang="0">
                      <a:pos x="132" y="133"/>
                    </a:cxn>
                  </a:cxnLst>
                  <a:rect l="0" t="0" r="r" b="b"/>
                  <a:pathLst>
                    <a:path w="265" h="266">
                      <a:moveTo>
                        <a:pt x="265" y="133"/>
                      </a:moveTo>
                      <a:lnTo>
                        <a:pt x="265" y="133"/>
                      </a:lnTo>
                      <a:cubicBezTo>
                        <a:pt x="265" y="60"/>
                        <a:pt x="206" y="0"/>
                        <a:pt x="132" y="0"/>
                      </a:cubicBezTo>
                      <a:cubicBezTo>
                        <a:pt x="59" y="0"/>
                        <a:pt x="0" y="60"/>
                        <a:pt x="0" y="133"/>
                      </a:cubicBezTo>
                      <a:cubicBezTo>
                        <a:pt x="0" y="207"/>
                        <a:pt x="59" y="266"/>
                        <a:pt x="132" y="266"/>
                      </a:cubicBezTo>
                      <a:cubicBezTo>
                        <a:pt x="206" y="266"/>
                        <a:pt x="265" y="207"/>
                        <a:pt x="265" y="133"/>
                      </a:cubicBezTo>
                      <a:lnTo>
                        <a:pt x="265" y="133"/>
                      </a:lnTo>
                      <a:close/>
                      <a:moveTo>
                        <a:pt x="132" y="133"/>
                      </a:moveTo>
                      <a:lnTo>
                        <a:pt x="132" y="133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0">
                  <a:solidFill>
                    <a:schemeClr val="bg1">
                      <a:lumMod val="6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19" name="Freeform 18"/>
                <p:cNvSpPr>
                  <a:spLocks noEditPoints="1"/>
                </p:cNvSpPr>
                <p:nvPr/>
              </p:nvSpPr>
              <p:spPr bwMode="auto">
                <a:xfrm>
                  <a:off x="5383201" y="4071939"/>
                  <a:ext cx="188913" cy="188913"/>
                </a:xfrm>
                <a:custGeom>
                  <a:avLst/>
                  <a:gdLst/>
                  <a:ahLst/>
                  <a:cxnLst>
                    <a:cxn ang="0">
                      <a:pos x="266" y="133"/>
                    </a:cxn>
                    <a:cxn ang="0">
                      <a:pos x="266" y="133"/>
                    </a:cxn>
                    <a:cxn ang="0">
                      <a:pos x="133" y="0"/>
                    </a:cxn>
                    <a:cxn ang="0">
                      <a:pos x="0" y="133"/>
                    </a:cxn>
                    <a:cxn ang="0">
                      <a:pos x="133" y="266"/>
                    </a:cxn>
                    <a:cxn ang="0">
                      <a:pos x="266" y="133"/>
                    </a:cxn>
                    <a:cxn ang="0">
                      <a:pos x="266" y="133"/>
                    </a:cxn>
                    <a:cxn ang="0">
                      <a:pos x="133" y="133"/>
                    </a:cxn>
                    <a:cxn ang="0">
                      <a:pos x="133" y="133"/>
                    </a:cxn>
                  </a:cxnLst>
                  <a:rect l="0" t="0" r="r" b="b"/>
                  <a:pathLst>
                    <a:path w="266" h="266">
                      <a:moveTo>
                        <a:pt x="266" y="133"/>
                      </a:moveTo>
                      <a:lnTo>
                        <a:pt x="266" y="133"/>
                      </a:lnTo>
                      <a:cubicBezTo>
                        <a:pt x="266" y="60"/>
                        <a:pt x="206" y="0"/>
                        <a:pt x="133" y="0"/>
                      </a:cubicBezTo>
                      <a:cubicBezTo>
                        <a:pt x="60" y="0"/>
                        <a:pt x="0" y="60"/>
                        <a:pt x="0" y="133"/>
                      </a:cubicBezTo>
                      <a:cubicBezTo>
                        <a:pt x="0" y="207"/>
                        <a:pt x="60" y="266"/>
                        <a:pt x="133" y="266"/>
                      </a:cubicBezTo>
                      <a:cubicBezTo>
                        <a:pt x="206" y="266"/>
                        <a:pt x="266" y="207"/>
                        <a:pt x="266" y="133"/>
                      </a:cubicBezTo>
                      <a:lnTo>
                        <a:pt x="266" y="133"/>
                      </a:lnTo>
                      <a:close/>
                      <a:moveTo>
                        <a:pt x="133" y="133"/>
                      </a:moveTo>
                      <a:lnTo>
                        <a:pt x="133" y="133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0">
                  <a:solidFill>
                    <a:schemeClr val="bg1">
                      <a:lumMod val="6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0" name="Freeform 16"/>
                <p:cNvSpPr>
                  <a:spLocks noEditPoints="1"/>
                </p:cNvSpPr>
                <p:nvPr/>
              </p:nvSpPr>
              <p:spPr bwMode="auto">
                <a:xfrm>
                  <a:off x="5168905" y="4143380"/>
                  <a:ext cx="187325" cy="188913"/>
                </a:xfrm>
                <a:custGeom>
                  <a:avLst/>
                  <a:gdLst/>
                  <a:ahLst/>
                  <a:cxnLst>
                    <a:cxn ang="0">
                      <a:pos x="265" y="133"/>
                    </a:cxn>
                    <a:cxn ang="0">
                      <a:pos x="265" y="133"/>
                    </a:cxn>
                    <a:cxn ang="0">
                      <a:pos x="132" y="0"/>
                    </a:cxn>
                    <a:cxn ang="0">
                      <a:pos x="0" y="133"/>
                    </a:cxn>
                    <a:cxn ang="0">
                      <a:pos x="132" y="266"/>
                    </a:cxn>
                    <a:cxn ang="0">
                      <a:pos x="265" y="133"/>
                    </a:cxn>
                    <a:cxn ang="0">
                      <a:pos x="265" y="133"/>
                    </a:cxn>
                    <a:cxn ang="0">
                      <a:pos x="132" y="133"/>
                    </a:cxn>
                    <a:cxn ang="0">
                      <a:pos x="132" y="133"/>
                    </a:cxn>
                  </a:cxnLst>
                  <a:rect l="0" t="0" r="r" b="b"/>
                  <a:pathLst>
                    <a:path w="265" h="266">
                      <a:moveTo>
                        <a:pt x="265" y="133"/>
                      </a:moveTo>
                      <a:lnTo>
                        <a:pt x="265" y="133"/>
                      </a:lnTo>
                      <a:cubicBezTo>
                        <a:pt x="265" y="60"/>
                        <a:pt x="206" y="0"/>
                        <a:pt x="132" y="0"/>
                      </a:cubicBezTo>
                      <a:cubicBezTo>
                        <a:pt x="59" y="0"/>
                        <a:pt x="0" y="60"/>
                        <a:pt x="0" y="133"/>
                      </a:cubicBezTo>
                      <a:cubicBezTo>
                        <a:pt x="0" y="207"/>
                        <a:pt x="59" y="266"/>
                        <a:pt x="132" y="266"/>
                      </a:cubicBezTo>
                      <a:cubicBezTo>
                        <a:pt x="206" y="266"/>
                        <a:pt x="265" y="207"/>
                        <a:pt x="265" y="133"/>
                      </a:cubicBezTo>
                      <a:lnTo>
                        <a:pt x="265" y="133"/>
                      </a:lnTo>
                      <a:close/>
                      <a:moveTo>
                        <a:pt x="132" y="133"/>
                      </a:moveTo>
                      <a:lnTo>
                        <a:pt x="132" y="133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0">
                  <a:solidFill>
                    <a:schemeClr val="bg1">
                      <a:lumMod val="6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1" name="Freeform 6"/>
                <p:cNvSpPr>
                  <a:spLocks noEditPoints="1"/>
                </p:cNvSpPr>
                <p:nvPr/>
              </p:nvSpPr>
              <p:spPr bwMode="auto">
                <a:xfrm>
                  <a:off x="3525831" y="5072074"/>
                  <a:ext cx="188913" cy="188913"/>
                </a:xfrm>
                <a:custGeom>
                  <a:avLst/>
                  <a:gdLst/>
                  <a:ahLst/>
                  <a:cxnLst>
                    <a:cxn ang="0">
                      <a:pos x="266" y="133"/>
                    </a:cxn>
                    <a:cxn ang="0">
                      <a:pos x="266" y="133"/>
                    </a:cxn>
                    <a:cxn ang="0">
                      <a:pos x="133" y="0"/>
                    </a:cxn>
                    <a:cxn ang="0">
                      <a:pos x="0" y="133"/>
                    </a:cxn>
                    <a:cxn ang="0">
                      <a:pos x="133" y="266"/>
                    </a:cxn>
                    <a:cxn ang="0">
                      <a:pos x="266" y="133"/>
                    </a:cxn>
                    <a:cxn ang="0">
                      <a:pos x="266" y="133"/>
                    </a:cxn>
                    <a:cxn ang="0">
                      <a:pos x="133" y="133"/>
                    </a:cxn>
                    <a:cxn ang="0">
                      <a:pos x="133" y="133"/>
                    </a:cxn>
                  </a:cxnLst>
                  <a:rect l="0" t="0" r="r" b="b"/>
                  <a:pathLst>
                    <a:path w="266" h="266">
                      <a:moveTo>
                        <a:pt x="266" y="133"/>
                      </a:moveTo>
                      <a:lnTo>
                        <a:pt x="266" y="133"/>
                      </a:lnTo>
                      <a:cubicBezTo>
                        <a:pt x="266" y="60"/>
                        <a:pt x="206" y="0"/>
                        <a:pt x="133" y="0"/>
                      </a:cubicBezTo>
                      <a:cubicBezTo>
                        <a:pt x="59" y="0"/>
                        <a:pt x="0" y="60"/>
                        <a:pt x="0" y="133"/>
                      </a:cubicBezTo>
                      <a:cubicBezTo>
                        <a:pt x="0" y="207"/>
                        <a:pt x="59" y="266"/>
                        <a:pt x="133" y="266"/>
                      </a:cubicBezTo>
                      <a:cubicBezTo>
                        <a:pt x="206" y="266"/>
                        <a:pt x="266" y="207"/>
                        <a:pt x="266" y="133"/>
                      </a:cubicBezTo>
                      <a:lnTo>
                        <a:pt x="266" y="133"/>
                      </a:lnTo>
                      <a:close/>
                      <a:moveTo>
                        <a:pt x="133" y="133"/>
                      </a:moveTo>
                      <a:lnTo>
                        <a:pt x="133" y="133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0">
                  <a:solidFill>
                    <a:schemeClr val="bg1">
                      <a:lumMod val="6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2" name="Freeform 14"/>
                <p:cNvSpPr>
                  <a:spLocks noEditPoints="1"/>
                </p:cNvSpPr>
                <p:nvPr/>
              </p:nvSpPr>
              <p:spPr bwMode="auto">
                <a:xfrm>
                  <a:off x="3740145" y="5214950"/>
                  <a:ext cx="188913" cy="188913"/>
                </a:xfrm>
                <a:custGeom>
                  <a:avLst/>
                  <a:gdLst/>
                  <a:ahLst/>
                  <a:cxnLst>
                    <a:cxn ang="0">
                      <a:pos x="266" y="133"/>
                    </a:cxn>
                    <a:cxn ang="0">
                      <a:pos x="266" y="133"/>
                    </a:cxn>
                    <a:cxn ang="0">
                      <a:pos x="133" y="0"/>
                    </a:cxn>
                    <a:cxn ang="0">
                      <a:pos x="0" y="133"/>
                    </a:cxn>
                    <a:cxn ang="0">
                      <a:pos x="133" y="266"/>
                    </a:cxn>
                    <a:cxn ang="0">
                      <a:pos x="266" y="133"/>
                    </a:cxn>
                    <a:cxn ang="0">
                      <a:pos x="266" y="133"/>
                    </a:cxn>
                    <a:cxn ang="0">
                      <a:pos x="133" y="133"/>
                    </a:cxn>
                    <a:cxn ang="0">
                      <a:pos x="133" y="133"/>
                    </a:cxn>
                  </a:cxnLst>
                  <a:rect l="0" t="0" r="r" b="b"/>
                  <a:pathLst>
                    <a:path w="266" h="266">
                      <a:moveTo>
                        <a:pt x="266" y="133"/>
                      </a:moveTo>
                      <a:lnTo>
                        <a:pt x="266" y="133"/>
                      </a:lnTo>
                      <a:cubicBezTo>
                        <a:pt x="266" y="60"/>
                        <a:pt x="206" y="0"/>
                        <a:pt x="133" y="0"/>
                      </a:cubicBezTo>
                      <a:cubicBezTo>
                        <a:pt x="59" y="0"/>
                        <a:pt x="0" y="60"/>
                        <a:pt x="0" y="133"/>
                      </a:cubicBezTo>
                      <a:cubicBezTo>
                        <a:pt x="0" y="206"/>
                        <a:pt x="59" y="266"/>
                        <a:pt x="133" y="266"/>
                      </a:cubicBezTo>
                      <a:cubicBezTo>
                        <a:pt x="206" y="266"/>
                        <a:pt x="266" y="206"/>
                        <a:pt x="266" y="133"/>
                      </a:cubicBezTo>
                      <a:lnTo>
                        <a:pt x="266" y="133"/>
                      </a:lnTo>
                      <a:close/>
                      <a:moveTo>
                        <a:pt x="133" y="133"/>
                      </a:moveTo>
                      <a:lnTo>
                        <a:pt x="133" y="133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0">
                  <a:solidFill>
                    <a:schemeClr val="bg1">
                      <a:lumMod val="6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4" name="Freeform 6"/>
                <p:cNvSpPr>
                  <a:spLocks noEditPoints="1"/>
                </p:cNvSpPr>
                <p:nvPr/>
              </p:nvSpPr>
              <p:spPr bwMode="auto">
                <a:xfrm>
                  <a:off x="3740145" y="4954599"/>
                  <a:ext cx="188913" cy="188913"/>
                </a:xfrm>
                <a:custGeom>
                  <a:avLst/>
                  <a:gdLst/>
                  <a:ahLst/>
                  <a:cxnLst>
                    <a:cxn ang="0">
                      <a:pos x="266" y="133"/>
                    </a:cxn>
                    <a:cxn ang="0">
                      <a:pos x="266" y="133"/>
                    </a:cxn>
                    <a:cxn ang="0">
                      <a:pos x="133" y="0"/>
                    </a:cxn>
                    <a:cxn ang="0">
                      <a:pos x="0" y="133"/>
                    </a:cxn>
                    <a:cxn ang="0">
                      <a:pos x="133" y="266"/>
                    </a:cxn>
                    <a:cxn ang="0">
                      <a:pos x="266" y="133"/>
                    </a:cxn>
                    <a:cxn ang="0">
                      <a:pos x="266" y="133"/>
                    </a:cxn>
                    <a:cxn ang="0">
                      <a:pos x="133" y="133"/>
                    </a:cxn>
                    <a:cxn ang="0">
                      <a:pos x="133" y="133"/>
                    </a:cxn>
                  </a:cxnLst>
                  <a:rect l="0" t="0" r="r" b="b"/>
                  <a:pathLst>
                    <a:path w="266" h="266">
                      <a:moveTo>
                        <a:pt x="266" y="133"/>
                      </a:moveTo>
                      <a:lnTo>
                        <a:pt x="266" y="133"/>
                      </a:lnTo>
                      <a:cubicBezTo>
                        <a:pt x="266" y="60"/>
                        <a:pt x="206" y="0"/>
                        <a:pt x="133" y="0"/>
                      </a:cubicBezTo>
                      <a:cubicBezTo>
                        <a:pt x="59" y="0"/>
                        <a:pt x="0" y="60"/>
                        <a:pt x="0" y="133"/>
                      </a:cubicBezTo>
                      <a:cubicBezTo>
                        <a:pt x="0" y="207"/>
                        <a:pt x="59" y="266"/>
                        <a:pt x="133" y="266"/>
                      </a:cubicBezTo>
                      <a:cubicBezTo>
                        <a:pt x="206" y="266"/>
                        <a:pt x="266" y="207"/>
                        <a:pt x="266" y="133"/>
                      </a:cubicBezTo>
                      <a:lnTo>
                        <a:pt x="266" y="133"/>
                      </a:lnTo>
                      <a:close/>
                      <a:moveTo>
                        <a:pt x="133" y="133"/>
                      </a:moveTo>
                      <a:lnTo>
                        <a:pt x="133" y="133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0">
                  <a:solidFill>
                    <a:schemeClr val="bg1">
                      <a:lumMod val="6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6" name="Freeform 12"/>
                <p:cNvSpPr>
                  <a:spLocks noEditPoints="1"/>
                </p:cNvSpPr>
                <p:nvPr/>
              </p:nvSpPr>
              <p:spPr bwMode="auto">
                <a:xfrm>
                  <a:off x="5597533" y="5715016"/>
                  <a:ext cx="188913" cy="188913"/>
                </a:xfrm>
                <a:custGeom>
                  <a:avLst/>
                  <a:gdLst/>
                  <a:ahLst/>
                  <a:cxnLst>
                    <a:cxn ang="0">
                      <a:pos x="266" y="133"/>
                    </a:cxn>
                    <a:cxn ang="0">
                      <a:pos x="266" y="133"/>
                    </a:cxn>
                    <a:cxn ang="0">
                      <a:pos x="133" y="0"/>
                    </a:cxn>
                    <a:cxn ang="0">
                      <a:pos x="0" y="133"/>
                    </a:cxn>
                    <a:cxn ang="0">
                      <a:pos x="133" y="266"/>
                    </a:cxn>
                    <a:cxn ang="0">
                      <a:pos x="266" y="133"/>
                    </a:cxn>
                    <a:cxn ang="0">
                      <a:pos x="266" y="133"/>
                    </a:cxn>
                    <a:cxn ang="0">
                      <a:pos x="133" y="133"/>
                    </a:cxn>
                    <a:cxn ang="0">
                      <a:pos x="133" y="133"/>
                    </a:cxn>
                  </a:cxnLst>
                  <a:rect l="0" t="0" r="r" b="b"/>
                  <a:pathLst>
                    <a:path w="266" h="266">
                      <a:moveTo>
                        <a:pt x="266" y="133"/>
                      </a:moveTo>
                      <a:lnTo>
                        <a:pt x="266" y="133"/>
                      </a:lnTo>
                      <a:cubicBezTo>
                        <a:pt x="266" y="60"/>
                        <a:pt x="206" y="0"/>
                        <a:pt x="133" y="0"/>
                      </a:cubicBezTo>
                      <a:cubicBezTo>
                        <a:pt x="59" y="0"/>
                        <a:pt x="0" y="60"/>
                        <a:pt x="0" y="133"/>
                      </a:cubicBezTo>
                      <a:cubicBezTo>
                        <a:pt x="0" y="206"/>
                        <a:pt x="59" y="266"/>
                        <a:pt x="133" y="266"/>
                      </a:cubicBezTo>
                      <a:cubicBezTo>
                        <a:pt x="206" y="266"/>
                        <a:pt x="266" y="206"/>
                        <a:pt x="266" y="133"/>
                      </a:cubicBezTo>
                      <a:lnTo>
                        <a:pt x="266" y="133"/>
                      </a:lnTo>
                      <a:close/>
                      <a:moveTo>
                        <a:pt x="133" y="133"/>
                      </a:moveTo>
                      <a:lnTo>
                        <a:pt x="133" y="133"/>
                      </a:lnTo>
                      <a:close/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127" name="Freeform 12"/>
                <p:cNvSpPr>
                  <a:spLocks noEditPoints="1"/>
                </p:cNvSpPr>
                <p:nvPr/>
              </p:nvSpPr>
              <p:spPr bwMode="auto">
                <a:xfrm>
                  <a:off x="4811715" y="5143512"/>
                  <a:ext cx="188913" cy="188913"/>
                </a:xfrm>
                <a:custGeom>
                  <a:avLst/>
                  <a:gdLst/>
                  <a:ahLst/>
                  <a:cxnLst>
                    <a:cxn ang="0">
                      <a:pos x="266" y="133"/>
                    </a:cxn>
                    <a:cxn ang="0">
                      <a:pos x="266" y="133"/>
                    </a:cxn>
                    <a:cxn ang="0">
                      <a:pos x="133" y="0"/>
                    </a:cxn>
                    <a:cxn ang="0">
                      <a:pos x="0" y="133"/>
                    </a:cxn>
                    <a:cxn ang="0">
                      <a:pos x="133" y="266"/>
                    </a:cxn>
                    <a:cxn ang="0">
                      <a:pos x="266" y="133"/>
                    </a:cxn>
                    <a:cxn ang="0">
                      <a:pos x="266" y="133"/>
                    </a:cxn>
                    <a:cxn ang="0">
                      <a:pos x="133" y="133"/>
                    </a:cxn>
                    <a:cxn ang="0">
                      <a:pos x="133" y="133"/>
                    </a:cxn>
                  </a:cxnLst>
                  <a:rect l="0" t="0" r="r" b="b"/>
                  <a:pathLst>
                    <a:path w="266" h="266">
                      <a:moveTo>
                        <a:pt x="266" y="133"/>
                      </a:moveTo>
                      <a:lnTo>
                        <a:pt x="266" y="133"/>
                      </a:lnTo>
                      <a:cubicBezTo>
                        <a:pt x="266" y="60"/>
                        <a:pt x="206" y="0"/>
                        <a:pt x="133" y="0"/>
                      </a:cubicBezTo>
                      <a:cubicBezTo>
                        <a:pt x="59" y="0"/>
                        <a:pt x="0" y="60"/>
                        <a:pt x="0" y="133"/>
                      </a:cubicBezTo>
                      <a:cubicBezTo>
                        <a:pt x="0" y="206"/>
                        <a:pt x="59" y="266"/>
                        <a:pt x="133" y="266"/>
                      </a:cubicBezTo>
                      <a:cubicBezTo>
                        <a:pt x="206" y="266"/>
                        <a:pt x="266" y="206"/>
                        <a:pt x="266" y="133"/>
                      </a:cubicBezTo>
                      <a:lnTo>
                        <a:pt x="266" y="133"/>
                      </a:lnTo>
                      <a:close/>
                      <a:moveTo>
                        <a:pt x="133" y="133"/>
                      </a:moveTo>
                      <a:lnTo>
                        <a:pt x="133" y="133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0">
                  <a:solidFill>
                    <a:schemeClr val="bg1">
                      <a:lumMod val="6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8" name="Freeform 12"/>
                <p:cNvSpPr>
                  <a:spLocks noEditPoints="1"/>
                </p:cNvSpPr>
                <p:nvPr/>
              </p:nvSpPr>
              <p:spPr bwMode="auto">
                <a:xfrm>
                  <a:off x="5097467" y="5286388"/>
                  <a:ext cx="188913" cy="188913"/>
                </a:xfrm>
                <a:custGeom>
                  <a:avLst/>
                  <a:gdLst/>
                  <a:ahLst/>
                  <a:cxnLst>
                    <a:cxn ang="0">
                      <a:pos x="266" y="133"/>
                    </a:cxn>
                    <a:cxn ang="0">
                      <a:pos x="266" y="133"/>
                    </a:cxn>
                    <a:cxn ang="0">
                      <a:pos x="133" y="0"/>
                    </a:cxn>
                    <a:cxn ang="0">
                      <a:pos x="0" y="133"/>
                    </a:cxn>
                    <a:cxn ang="0">
                      <a:pos x="133" y="266"/>
                    </a:cxn>
                    <a:cxn ang="0">
                      <a:pos x="266" y="133"/>
                    </a:cxn>
                    <a:cxn ang="0">
                      <a:pos x="266" y="133"/>
                    </a:cxn>
                    <a:cxn ang="0">
                      <a:pos x="133" y="133"/>
                    </a:cxn>
                    <a:cxn ang="0">
                      <a:pos x="133" y="133"/>
                    </a:cxn>
                  </a:cxnLst>
                  <a:rect l="0" t="0" r="r" b="b"/>
                  <a:pathLst>
                    <a:path w="266" h="266">
                      <a:moveTo>
                        <a:pt x="266" y="133"/>
                      </a:moveTo>
                      <a:lnTo>
                        <a:pt x="266" y="133"/>
                      </a:lnTo>
                      <a:cubicBezTo>
                        <a:pt x="266" y="60"/>
                        <a:pt x="206" y="0"/>
                        <a:pt x="133" y="0"/>
                      </a:cubicBezTo>
                      <a:cubicBezTo>
                        <a:pt x="59" y="0"/>
                        <a:pt x="0" y="60"/>
                        <a:pt x="0" y="133"/>
                      </a:cubicBezTo>
                      <a:cubicBezTo>
                        <a:pt x="0" y="206"/>
                        <a:pt x="59" y="266"/>
                        <a:pt x="133" y="266"/>
                      </a:cubicBezTo>
                      <a:cubicBezTo>
                        <a:pt x="206" y="266"/>
                        <a:pt x="266" y="206"/>
                        <a:pt x="266" y="133"/>
                      </a:cubicBezTo>
                      <a:lnTo>
                        <a:pt x="266" y="133"/>
                      </a:lnTo>
                      <a:close/>
                      <a:moveTo>
                        <a:pt x="133" y="133"/>
                      </a:moveTo>
                      <a:lnTo>
                        <a:pt x="133" y="133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0">
                  <a:solidFill>
                    <a:schemeClr val="bg1">
                      <a:lumMod val="6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" name="Freeform 12"/>
                <p:cNvSpPr>
                  <a:spLocks noEditPoints="1"/>
                </p:cNvSpPr>
                <p:nvPr/>
              </p:nvSpPr>
              <p:spPr bwMode="auto">
                <a:xfrm>
                  <a:off x="5168905" y="5000636"/>
                  <a:ext cx="188913" cy="188913"/>
                </a:xfrm>
                <a:custGeom>
                  <a:avLst/>
                  <a:gdLst/>
                  <a:ahLst/>
                  <a:cxnLst>
                    <a:cxn ang="0">
                      <a:pos x="266" y="133"/>
                    </a:cxn>
                    <a:cxn ang="0">
                      <a:pos x="266" y="133"/>
                    </a:cxn>
                    <a:cxn ang="0">
                      <a:pos x="133" y="0"/>
                    </a:cxn>
                    <a:cxn ang="0">
                      <a:pos x="0" y="133"/>
                    </a:cxn>
                    <a:cxn ang="0">
                      <a:pos x="133" y="266"/>
                    </a:cxn>
                    <a:cxn ang="0">
                      <a:pos x="266" y="133"/>
                    </a:cxn>
                    <a:cxn ang="0">
                      <a:pos x="266" y="133"/>
                    </a:cxn>
                    <a:cxn ang="0">
                      <a:pos x="133" y="133"/>
                    </a:cxn>
                    <a:cxn ang="0">
                      <a:pos x="133" y="133"/>
                    </a:cxn>
                  </a:cxnLst>
                  <a:rect l="0" t="0" r="r" b="b"/>
                  <a:pathLst>
                    <a:path w="266" h="266">
                      <a:moveTo>
                        <a:pt x="266" y="133"/>
                      </a:moveTo>
                      <a:lnTo>
                        <a:pt x="266" y="133"/>
                      </a:lnTo>
                      <a:cubicBezTo>
                        <a:pt x="266" y="60"/>
                        <a:pt x="206" y="0"/>
                        <a:pt x="133" y="0"/>
                      </a:cubicBezTo>
                      <a:cubicBezTo>
                        <a:pt x="59" y="0"/>
                        <a:pt x="0" y="60"/>
                        <a:pt x="0" y="133"/>
                      </a:cubicBezTo>
                      <a:cubicBezTo>
                        <a:pt x="0" y="206"/>
                        <a:pt x="59" y="266"/>
                        <a:pt x="133" y="266"/>
                      </a:cubicBezTo>
                      <a:cubicBezTo>
                        <a:pt x="206" y="266"/>
                        <a:pt x="266" y="206"/>
                        <a:pt x="266" y="133"/>
                      </a:cubicBezTo>
                      <a:lnTo>
                        <a:pt x="266" y="133"/>
                      </a:lnTo>
                      <a:close/>
                      <a:moveTo>
                        <a:pt x="133" y="133"/>
                      </a:moveTo>
                      <a:lnTo>
                        <a:pt x="133" y="133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0">
                  <a:solidFill>
                    <a:schemeClr val="bg1">
                      <a:lumMod val="6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30" name="Freeform 12"/>
                <p:cNvSpPr>
                  <a:spLocks noEditPoints="1"/>
                </p:cNvSpPr>
                <p:nvPr/>
              </p:nvSpPr>
              <p:spPr bwMode="auto">
                <a:xfrm>
                  <a:off x="5383219" y="5214950"/>
                  <a:ext cx="188913" cy="188913"/>
                </a:xfrm>
                <a:custGeom>
                  <a:avLst/>
                  <a:gdLst/>
                  <a:ahLst/>
                  <a:cxnLst>
                    <a:cxn ang="0">
                      <a:pos x="266" y="133"/>
                    </a:cxn>
                    <a:cxn ang="0">
                      <a:pos x="266" y="133"/>
                    </a:cxn>
                    <a:cxn ang="0">
                      <a:pos x="133" y="0"/>
                    </a:cxn>
                    <a:cxn ang="0">
                      <a:pos x="0" y="133"/>
                    </a:cxn>
                    <a:cxn ang="0">
                      <a:pos x="133" y="266"/>
                    </a:cxn>
                    <a:cxn ang="0">
                      <a:pos x="266" y="133"/>
                    </a:cxn>
                    <a:cxn ang="0">
                      <a:pos x="266" y="133"/>
                    </a:cxn>
                    <a:cxn ang="0">
                      <a:pos x="133" y="133"/>
                    </a:cxn>
                    <a:cxn ang="0">
                      <a:pos x="133" y="133"/>
                    </a:cxn>
                  </a:cxnLst>
                  <a:rect l="0" t="0" r="r" b="b"/>
                  <a:pathLst>
                    <a:path w="266" h="266">
                      <a:moveTo>
                        <a:pt x="266" y="133"/>
                      </a:moveTo>
                      <a:lnTo>
                        <a:pt x="266" y="133"/>
                      </a:lnTo>
                      <a:cubicBezTo>
                        <a:pt x="266" y="60"/>
                        <a:pt x="206" y="0"/>
                        <a:pt x="133" y="0"/>
                      </a:cubicBezTo>
                      <a:cubicBezTo>
                        <a:pt x="59" y="0"/>
                        <a:pt x="0" y="60"/>
                        <a:pt x="0" y="133"/>
                      </a:cubicBezTo>
                      <a:cubicBezTo>
                        <a:pt x="0" y="206"/>
                        <a:pt x="59" y="266"/>
                        <a:pt x="133" y="266"/>
                      </a:cubicBezTo>
                      <a:cubicBezTo>
                        <a:pt x="206" y="266"/>
                        <a:pt x="266" y="206"/>
                        <a:pt x="266" y="133"/>
                      </a:cubicBezTo>
                      <a:lnTo>
                        <a:pt x="266" y="133"/>
                      </a:lnTo>
                      <a:close/>
                      <a:moveTo>
                        <a:pt x="133" y="133"/>
                      </a:moveTo>
                      <a:lnTo>
                        <a:pt x="133" y="133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0">
                  <a:solidFill>
                    <a:schemeClr val="bg1">
                      <a:lumMod val="6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34" name="Oval 133"/>
                <p:cNvSpPr/>
                <p:nvPr/>
              </p:nvSpPr>
              <p:spPr>
                <a:xfrm>
                  <a:off x="2811450" y="3754658"/>
                  <a:ext cx="1133374" cy="642942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36" name="Oval 135"/>
                <p:cNvSpPr/>
                <p:nvPr/>
              </p:nvSpPr>
              <p:spPr>
                <a:xfrm rot="19315193">
                  <a:off x="3251533" y="4629832"/>
                  <a:ext cx="845009" cy="1233950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37" name="Oval 136"/>
                <p:cNvSpPr/>
                <p:nvPr/>
              </p:nvSpPr>
              <p:spPr>
                <a:xfrm rot="5140268">
                  <a:off x="4914048" y="4717870"/>
                  <a:ext cx="575740" cy="1073905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38" name="Oval 137"/>
                <p:cNvSpPr/>
                <p:nvPr/>
              </p:nvSpPr>
              <p:spPr>
                <a:xfrm rot="5140268">
                  <a:off x="5034964" y="3725552"/>
                  <a:ext cx="571504" cy="747577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140" name="5-Point Star 139"/>
              <p:cNvSpPr/>
              <p:nvPr/>
            </p:nvSpPr>
            <p:spPr>
              <a:xfrm>
                <a:off x="5500694" y="3905253"/>
                <a:ext cx="238127" cy="238127"/>
              </a:xfrm>
              <a:prstGeom prst="star5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1" name="5-Point Star 140"/>
              <p:cNvSpPr/>
              <p:nvPr/>
            </p:nvSpPr>
            <p:spPr>
              <a:xfrm>
                <a:off x="5786446" y="5143512"/>
                <a:ext cx="238127" cy="238127"/>
              </a:xfrm>
              <a:prstGeom prst="star5">
                <a:avLst/>
              </a:prstGeom>
              <a:solidFill>
                <a:srgbClr val="FF33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3" name="5-Point Star 142"/>
              <p:cNvSpPr/>
              <p:nvPr/>
            </p:nvSpPr>
            <p:spPr>
              <a:xfrm>
                <a:off x="7341052" y="5072074"/>
                <a:ext cx="238127" cy="238127"/>
              </a:xfrm>
              <a:prstGeom prst="star5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5" name="5-Point Star 144"/>
              <p:cNvSpPr/>
              <p:nvPr/>
            </p:nvSpPr>
            <p:spPr>
              <a:xfrm>
                <a:off x="7341052" y="3929066"/>
                <a:ext cx="238127" cy="238127"/>
              </a:xfrm>
              <a:prstGeom prst="star5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50" name="Oval 149"/>
            <p:cNvSpPr/>
            <p:nvPr/>
          </p:nvSpPr>
          <p:spPr>
            <a:xfrm>
              <a:off x="3357554" y="3500438"/>
              <a:ext cx="428628" cy="428628"/>
            </a:xfrm>
            <a:prstGeom prst="ellipse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1" name="Oval 150"/>
            <p:cNvSpPr/>
            <p:nvPr/>
          </p:nvSpPr>
          <p:spPr>
            <a:xfrm rot="1404840">
              <a:off x="2857488" y="2497873"/>
              <a:ext cx="928694" cy="428628"/>
            </a:xfrm>
            <a:prstGeom prst="ellipse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2" name="Oval 151"/>
            <p:cNvSpPr/>
            <p:nvPr/>
          </p:nvSpPr>
          <p:spPr>
            <a:xfrm rot="1673039">
              <a:off x="1750214" y="1981547"/>
              <a:ext cx="551123" cy="653601"/>
            </a:xfrm>
            <a:prstGeom prst="ellipse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4" name="Freeform 14"/>
            <p:cNvSpPr>
              <a:spLocks noEditPoints="1"/>
            </p:cNvSpPr>
            <p:nvPr/>
          </p:nvSpPr>
          <p:spPr bwMode="auto">
            <a:xfrm>
              <a:off x="857224" y="1954203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75" name="Freeform 14"/>
            <p:cNvSpPr>
              <a:spLocks noEditPoints="1"/>
            </p:cNvSpPr>
            <p:nvPr/>
          </p:nvSpPr>
          <p:spPr bwMode="auto">
            <a:xfrm>
              <a:off x="1597005" y="3500438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182" name="Rectangle 181"/>
          <p:cNvSpPr/>
          <p:nvPr/>
        </p:nvSpPr>
        <p:spPr>
          <a:xfrm>
            <a:off x="428596" y="4427820"/>
            <a:ext cx="857927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it-IT"/>
              <a:t>T</a:t>
            </a:r>
            <a:r>
              <a:rPr lang="it-IT" baseline="-25000"/>
              <a:t>|C|</a:t>
            </a:r>
            <a:r>
              <a:rPr lang="it-IT"/>
              <a:t> = 2</a:t>
            </a:r>
          </a:p>
        </p:txBody>
      </p:sp>
      <p:sp>
        <p:nvSpPr>
          <p:cNvPr id="212" name="Rectangle 211"/>
          <p:cNvSpPr/>
          <p:nvPr/>
        </p:nvSpPr>
        <p:spPr>
          <a:xfrm>
            <a:off x="357158" y="2141804"/>
            <a:ext cx="11644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/>
              <a:t>Step 1 &amp; 2</a:t>
            </a:r>
            <a:endParaRPr lang="it-IT"/>
          </a:p>
        </p:txBody>
      </p:sp>
      <p:sp>
        <p:nvSpPr>
          <p:cNvPr id="214" name="Freeform 12"/>
          <p:cNvSpPr>
            <a:spLocks noEditPoints="1"/>
          </p:cNvSpPr>
          <p:nvPr/>
        </p:nvSpPr>
        <p:spPr bwMode="auto">
          <a:xfrm>
            <a:off x="2025633" y="2953023"/>
            <a:ext cx="188913" cy="188913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6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6">
                <a:moveTo>
                  <a:pt x="266" y="133"/>
                </a:moveTo>
                <a:lnTo>
                  <a:pt x="266" y="133"/>
                </a:lnTo>
                <a:cubicBezTo>
                  <a:pt x="266" y="60"/>
                  <a:pt x="206" y="0"/>
                  <a:pt x="133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6"/>
                  <a:pt x="59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15" name="Freeform 12"/>
          <p:cNvSpPr>
            <a:spLocks noEditPoints="1"/>
          </p:cNvSpPr>
          <p:nvPr/>
        </p:nvSpPr>
        <p:spPr bwMode="auto">
          <a:xfrm>
            <a:off x="3071802" y="3453089"/>
            <a:ext cx="188913" cy="188913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6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6">
                <a:moveTo>
                  <a:pt x="266" y="133"/>
                </a:moveTo>
                <a:lnTo>
                  <a:pt x="266" y="133"/>
                </a:lnTo>
                <a:cubicBezTo>
                  <a:pt x="266" y="60"/>
                  <a:pt x="206" y="0"/>
                  <a:pt x="133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6"/>
                  <a:pt x="59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16" name="Freeform 12"/>
          <p:cNvSpPr>
            <a:spLocks noEditPoints="1"/>
          </p:cNvSpPr>
          <p:nvPr/>
        </p:nvSpPr>
        <p:spPr bwMode="auto">
          <a:xfrm>
            <a:off x="3357554" y="3524527"/>
            <a:ext cx="188913" cy="188913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6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6">
                <a:moveTo>
                  <a:pt x="266" y="133"/>
                </a:moveTo>
                <a:lnTo>
                  <a:pt x="266" y="133"/>
                </a:lnTo>
                <a:cubicBezTo>
                  <a:pt x="266" y="60"/>
                  <a:pt x="206" y="0"/>
                  <a:pt x="133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6"/>
                  <a:pt x="59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17" name="Freeform 12"/>
          <p:cNvSpPr>
            <a:spLocks noEditPoints="1"/>
          </p:cNvSpPr>
          <p:nvPr/>
        </p:nvSpPr>
        <p:spPr bwMode="auto">
          <a:xfrm>
            <a:off x="1857356" y="3167337"/>
            <a:ext cx="188913" cy="188913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6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6">
                <a:moveTo>
                  <a:pt x="266" y="133"/>
                </a:moveTo>
                <a:lnTo>
                  <a:pt x="266" y="133"/>
                </a:lnTo>
                <a:cubicBezTo>
                  <a:pt x="266" y="60"/>
                  <a:pt x="206" y="0"/>
                  <a:pt x="133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6"/>
                  <a:pt x="59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1" name="Right Arrow 40"/>
          <p:cNvSpPr/>
          <p:nvPr/>
        </p:nvSpPr>
        <p:spPr>
          <a:xfrm>
            <a:off x="4143372" y="3427688"/>
            <a:ext cx="857256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42" name="Group 183"/>
          <p:cNvGrpSpPr/>
          <p:nvPr/>
        </p:nvGrpSpPr>
        <p:grpSpPr>
          <a:xfrm>
            <a:off x="5429256" y="2570432"/>
            <a:ext cx="3071834" cy="2214578"/>
            <a:chOff x="714348" y="1714488"/>
            <a:chExt cx="3071834" cy="2214578"/>
          </a:xfrm>
        </p:grpSpPr>
        <p:grpSp>
          <p:nvGrpSpPr>
            <p:cNvPr id="43" name="Group 148"/>
            <p:cNvGrpSpPr/>
            <p:nvPr/>
          </p:nvGrpSpPr>
          <p:grpSpPr>
            <a:xfrm>
              <a:off x="714348" y="1714488"/>
              <a:ext cx="2974996" cy="2149271"/>
              <a:chOff x="5000628" y="3714752"/>
              <a:chExt cx="2974996" cy="2149271"/>
            </a:xfrm>
          </p:grpSpPr>
          <p:grpSp>
            <p:nvGrpSpPr>
              <p:cNvPr id="49" name="Group 111"/>
              <p:cNvGrpSpPr/>
              <p:nvPr/>
            </p:nvGrpSpPr>
            <p:grpSpPr>
              <a:xfrm>
                <a:off x="5000628" y="3714752"/>
                <a:ext cx="2974996" cy="2149271"/>
                <a:chOff x="2811450" y="3754658"/>
                <a:chExt cx="2974996" cy="2149271"/>
              </a:xfrm>
            </p:grpSpPr>
            <p:sp>
              <p:nvSpPr>
                <p:cNvPr id="54" name="Freeform 6"/>
                <p:cNvSpPr>
                  <a:spLocks noEditPoints="1"/>
                </p:cNvSpPr>
                <p:nvPr/>
              </p:nvSpPr>
              <p:spPr bwMode="auto">
                <a:xfrm>
                  <a:off x="3397238" y="3857628"/>
                  <a:ext cx="188913" cy="188913"/>
                </a:xfrm>
                <a:custGeom>
                  <a:avLst/>
                  <a:gdLst/>
                  <a:ahLst/>
                  <a:cxnLst>
                    <a:cxn ang="0">
                      <a:pos x="266" y="133"/>
                    </a:cxn>
                    <a:cxn ang="0">
                      <a:pos x="266" y="133"/>
                    </a:cxn>
                    <a:cxn ang="0">
                      <a:pos x="133" y="0"/>
                    </a:cxn>
                    <a:cxn ang="0">
                      <a:pos x="0" y="133"/>
                    </a:cxn>
                    <a:cxn ang="0">
                      <a:pos x="133" y="266"/>
                    </a:cxn>
                    <a:cxn ang="0">
                      <a:pos x="266" y="133"/>
                    </a:cxn>
                    <a:cxn ang="0">
                      <a:pos x="266" y="133"/>
                    </a:cxn>
                    <a:cxn ang="0">
                      <a:pos x="133" y="133"/>
                    </a:cxn>
                    <a:cxn ang="0">
                      <a:pos x="133" y="133"/>
                    </a:cxn>
                  </a:cxnLst>
                  <a:rect l="0" t="0" r="r" b="b"/>
                  <a:pathLst>
                    <a:path w="266" h="266">
                      <a:moveTo>
                        <a:pt x="266" y="133"/>
                      </a:moveTo>
                      <a:lnTo>
                        <a:pt x="266" y="133"/>
                      </a:lnTo>
                      <a:cubicBezTo>
                        <a:pt x="266" y="60"/>
                        <a:pt x="206" y="0"/>
                        <a:pt x="133" y="0"/>
                      </a:cubicBezTo>
                      <a:cubicBezTo>
                        <a:pt x="59" y="0"/>
                        <a:pt x="0" y="60"/>
                        <a:pt x="0" y="133"/>
                      </a:cubicBezTo>
                      <a:cubicBezTo>
                        <a:pt x="0" y="207"/>
                        <a:pt x="59" y="266"/>
                        <a:pt x="133" y="266"/>
                      </a:cubicBezTo>
                      <a:cubicBezTo>
                        <a:pt x="206" y="266"/>
                        <a:pt x="266" y="207"/>
                        <a:pt x="266" y="133"/>
                      </a:cubicBezTo>
                      <a:lnTo>
                        <a:pt x="266" y="133"/>
                      </a:lnTo>
                      <a:close/>
                      <a:moveTo>
                        <a:pt x="133" y="133"/>
                      </a:moveTo>
                      <a:lnTo>
                        <a:pt x="133" y="133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0">
                  <a:solidFill>
                    <a:schemeClr val="bg1">
                      <a:lumMod val="6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55" name="Freeform 8"/>
                <p:cNvSpPr>
                  <a:spLocks noEditPoints="1"/>
                </p:cNvSpPr>
                <p:nvPr/>
              </p:nvSpPr>
              <p:spPr bwMode="auto">
                <a:xfrm>
                  <a:off x="3668707" y="3857628"/>
                  <a:ext cx="187325" cy="188913"/>
                </a:xfrm>
                <a:custGeom>
                  <a:avLst/>
                  <a:gdLst/>
                  <a:ahLst/>
                  <a:cxnLst>
                    <a:cxn ang="0">
                      <a:pos x="265" y="133"/>
                    </a:cxn>
                    <a:cxn ang="0">
                      <a:pos x="265" y="133"/>
                    </a:cxn>
                    <a:cxn ang="0">
                      <a:pos x="132" y="0"/>
                    </a:cxn>
                    <a:cxn ang="0">
                      <a:pos x="0" y="133"/>
                    </a:cxn>
                    <a:cxn ang="0">
                      <a:pos x="132" y="265"/>
                    </a:cxn>
                    <a:cxn ang="0">
                      <a:pos x="265" y="133"/>
                    </a:cxn>
                    <a:cxn ang="0">
                      <a:pos x="265" y="133"/>
                    </a:cxn>
                    <a:cxn ang="0">
                      <a:pos x="132" y="133"/>
                    </a:cxn>
                    <a:cxn ang="0">
                      <a:pos x="132" y="133"/>
                    </a:cxn>
                  </a:cxnLst>
                  <a:rect l="0" t="0" r="r" b="b"/>
                  <a:pathLst>
                    <a:path w="265" h="265">
                      <a:moveTo>
                        <a:pt x="265" y="133"/>
                      </a:moveTo>
                      <a:lnTo>
                        <a:pt x="265" y="133"/>
                      </a:lnTo>
                      <a:cubicBezTo>
                        <a:pt x="265" y="59"/>
                        <a:pt x="206" y="0"/>
                        <a:pt x="132" y="0"/>
                      </a:cubicBezTo>
                      <a:cubicBezTo>
                        <a:pt x="59" y="0"/>
                        <a:pt x="0" y="59"/>
                        <a:pt x="0" y="133"/>
                      </a:cubicBezTo>
                      <a:cubicBezTo>
                        <a:pt x="0" y="206"/>
                        <a:pt x="59" y="265"/>
                        <a:pt x="132" y="265"/>
                      </a:cubicBezTo>
                      <a:cubicBezTo>
                        <a:pt x="206" y="265"/>
                        <a:pt x="265" y="206"/>
                        <a:pt x="265" y="133"/>
                      </a:cubicBezTo>
                      <a:lnTo>
                        <a:pt x="265" y="133"/>
                      </a:lnTo>
                      <a:close/>
                      <a:moveTo>
                        <a:pt x="132" y="133"/>
                      </a:moveTo>
                      <a:lnTo>
                        <a:pt x="132" y="133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0">
                  <a:solidFill>
                    <a:schemeClr val="bg1">
                      <a:lumMod val="6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56" name="Freeform 10"/>
                <p:cNvSpPr>
                  <a:spLocks noEditPoints="1"/>
                </p:cNvSpPr>
                <p:nvPr/>
              </p:nvSpPr>
              <p:spPr bwMode="auto">
                <a:xfrm>
                  <a:off x="5122868" y="3857628"/>
                  <a:ext cx="188913" cy="188913"/>
                </a:xfrm>
                <a:custGeom>
                  <a:avLst/>
                  <a:gdLst/>
                  <a:ahLst/>
                  <a:cxnLst>
                    <a:cxn ang="0">
                      <a:pos x="266" y="133"/>
                    </a:cxn>
                    <a:cxn ang="0">
                      <a:pos x="266" y="133"/>
                    </a:cxn>
                    <a:cxn ang="0">
                      <a:pos x="133" y="0"/>
                    </a:cxn>
                    <a:cxn ang="0">
                      <a:pos x="0" y="133"/>
                    </a:cxn>
                    <a:cxn ang="0">
                      <a:pos x="133" y="265"/>
                    </a:cxn>
                    <a:cxn ang="0">
                      <a:pos x="266" y="133"/>
                    </a:cxn>
                    <a:cxn ang="0">
                      <a:pos x="266" y="133"/>
                    </a:cxn>
                    <a:cxn ang="0">
                      <a:pos x="133" y="133"/>
                    </a:cxn>
                    <a:cxn ang="0">
                      <a:pos x="133" y="133"/>
                    </a:cxn>
                  </a:cxnLst>
                  <a:rect l="0" t="0" r="r" b="b"/>
                  <a:pathLst>
                    <a:path w="266" h="265">
                      <a:moveTo>
                        <a:pt x="266" y="133"/>
                      </a:moveTo>
                      <a:lnTo>
                        <a:pt x="266" y="133"/>
                      </a:lnTo>
                      <a:cubicBezTo>
                        <a:pt x="266" y="59"/>
                        <a:pt x="206" y="0"/>
                        <a:pt x="133" y="0"/>
                      </a:cubicBezTo>
                      <a:cubicBezTo>
                        <a:pt x="60" y="0"/>
                        <a:pt x="0" y="59"/>
                        <a:pt x="0" y="133"/>
                      </a:cubicBezTo>
                      <a:cubicBezTo>
                        <a:pt x="0" y="206"/>
                        <a:pt x="60" y="265"/>
                        <a:pt x="133" y="265"/>
                      </a:cubicBezTo>
                      <a:cubicBezTo>
                        <a:pt x="206" y="265"/>
                        <a:pt x="266" y="206"/>
                        <a:pt x="266" y="133"/>
                      </a:cubicBezTo>
                      <a:lnTo>
                        <a:pt x="266" y="133"/>
                      </a:lnTo>
                      <a:close/>
                      <a:moveTo>
                        <a:pt x="133" y="133"/>
                      </a:moveTo>
                      <a:lnTo>
                        <a:pt x="133" y="133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0">
                  <a:solidFill>
                    <a:schemeClr val="bg1">
                      <a:lumMod val="6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57" name="Freeform 14"/>
                <p:cNvSpPr>
                  <a:spLocks noEditPoints="1"/>
                </p:cNvSpPr>
                <p:nvPr/>
              </p:nvSpPr>
              <p:spPr bwMode="auto">
                <a:xfrm>
                  <a:off x="3525831" y="4143380"/>
                  <a:ext cx="188913" cy="188913"/>
                </a:xfrm>
                <a:custGeom>
                  <a:avLst/>
                  <a:gdLst/>
                  <a:ahLst/>
                  <a:cxnLst>
                    <a:cxn ang="0">
                      <a:pos x="266" y="133"/>
                    </a:cxn>
                    <a:cxn ang="0">
                      <a:pos x="266" y="133"/>
                    </a:cxn>
                    <a:cxn ang="0">
                      <a:pos x="133" y="0"/>
                    </a:cxn>
                    <a:cxn ang="0">
                      <a:pos x="0" y="133"/>
                    </a:cxn>
                    <a:cxn ang="0">
                      <a:pos x="133" y="266"/>
                    </a:cxn>
                    <a:cxn ang="0">
                      <a:pos x="266" y="133"/>
                    </a:cxn>
                    <a:cxn ang="0">
                      <a:pos x="266" y="133"/>
                    </a:cxn>
                    <a:cxn ang="0">
                      <a:pos x="133" y="133"/>
                    </a:cxn>
                    <a:cxn ang="0">
                      <a:pos x="133" y="133"/>
                    </a:cxn>
                  </a:cxnLst>
                  <a:rect l="0" t="0" r="r" b="b"/>
                  <a:pathLst>
                    <a:path w="266" h="266">
                      <a:moveTo>
                        <a:pt x="266" y="133"/>
                      </a:moveTo>
                      <a:lnTo>
                        <a:pt x="266" y="133"/>
                      </a:lnTo>
                      <a:cubicBezTo>
                        <a:pt x="266" y="60"/>
                        <a:pt x="206" y="0"/>
                        <a:pt x="133" y="0"/>
                      </a:cubicBezTo>
                      <a:cubicBezTo>
                        <a:pt x="59" y="0"/>
                        <a:pt x="0" y="60"/>
                        <a:pt x="0" y="133"/>
                      </a:cubicBezTo>
                      <a:cubicBezTo>
                        <a:pt x="0" y="206"/>
                        <a:pt x="59" y="266"/>
                        <a:pt x="133" y="266"/>
                      </a:cubicBezTo>
                      <a:cubicBezTo>
                        <a:pt x="206" y="266"/>
                        <a:pt x="266" y="206"/>
                        <a:pt x="266" y="133"/>
                      </a:cubicBezTo>
                      <a:lnTo>
                        <a:pt x="266" y="133"/>
                      </a:lnTo>
                      <a:close/>
                      <a:moveTo>
                        <a:pt x="133" y="133"/>
                      </a:moveTo>
                      <a:lnTo>
                        <a:pt x="133" y="133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0">
                  <a:solidFill>
                    <a:schemeClr val="bg1">
                      <a:lumMod val="6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58" name="Freeform 16"/>
                <p:cNvSpPr>
                  <a:spLocks noEditPoints="1"/>
                </p:cNvSpPr>
                <p:nvPr/>
              </p:nvSpPr>
              <p:spPr bwMode="auto">
                <a:xfrm>
                  <a:off x="3454388" y="4786314"/>
                  <a:ext cx="187325" cy="188913"/>
                </a:xfrm>
                <a:custGeom>
                  <a:avLst/>
                  <a:gdLst/>
                  <a:ahLst/>
                  <a:cxnLst>
                    <a:cxn ang="0">
                      <a:pos x="265" y="133"/>
                    </a:cxn>
                    <a:cxn ang="0">
                      <a:pos x="265" y="133"/>
                    </a:cxn>
                    <a:cxn ang="0">
                      <a:pos x="132" y="0"/>
                    </a:cxn>
                    <a:cxn ang="0">
                      <a:pos x="0" y="133"/>
                    </a:cxn>
                    <a:cxn ang="0">
                      <a:pos x="132" y="266"/>
                    </a:cxn>
                    <a:cxn ang="0">
                      <a:pos x="265" y="133"/>
                    </a:cxn>
                    <a:cxn ang="0">
                      <a:pos x="265" y="133"/>
                    </a:cxn>
                    <a:cxn ang="0">
                      <a:pos x="132" y="133"/>
                    </a:cxn>
                    <a:cxn ang="0">
                      <a:pos x="132" y="133"/>
                    </a:cxn>
                  </a:cxnLst>
                  <a:rect l="0" t="0" r="r" b="b"/>
                  <a:pathLst>
                    <a:path w="265" h="266">
                      <a:moveTo>
                        <a:pt x="265" y="133"/>
                      </a:moveTo>
                      <a:lnTo>
                        <a:pt x="265" y="133"/>
                      </a:lnTo>
                      <a:cubicBezTo>
                        <a:pt x="265" y="60"/>
                        <a:pt x="206" y="0"/>
                        <a:pt x="132" y="0"/>
                      </a:cubicBezTo>
                      <a:cubicBezTo>
                        <a:pt x="59" y="0"/>
                        <a:pt x="0" y="60"/>
                        <a:pt x="0" y="133"/>
                      </a:cubicBezTo>
                      <a:cubicBezTo>
                        <a:pt x="0" y="207"/>
                        <a:pt x="59" y="266"/>
                        <a:pt x="132" y="266"/>
                      </a:cubicBezTo>
                      <a:cubicBezTo>
                        <a:pt x="206" y="266"/>
                        <a:pt x="265" y="207"/>
                        <a:pt x="265" y="133"/>
                      </a:cubicBezTo>
                      <a:lnTo>
                        <a:pt x="265" y="133"/>
                      </a:lnTo>
                      <a:close/>
                      <a:moveTo>
                        <a:pt x="132" y="133"/>
                      </a:moveTo>
                      <a:lnTo>
                        <a:pt x="132" y="133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0">
                  <a:solidFill>
                    <a:schemeClr val="bg1">
                      <a:lumMod val="6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59" name="Freeform 18"/>
                <p:cNvSpPr>
                  <a:spLocks noEditPoints="1"/>
                </p:cNvSpPr>
                <p:nvPr/>
              </p:nvSpPr>
              <p:spPr bwMode="auto">
                <a:xfrm>
                  <a:off x="5383201" y="4071939"/>
                  <a:ext cx="188913" cy="188913"/>
                </a:xfrm>
                <a:custGeom>
                  <a:avLst/>
                  <a:gdLst/>
                  <a:ahLst/>
                  <a:cxnLst>
                    <a:cxn ang="0">
                      <a:pos x="266" y="133"/>
                    </a:cxn>
                    <a:cxn ang="0">
                      <a:pos x="266" y="133"/>
                    </a:cxn>
                    <a:cxn ang="0">
                      <a:pos x="133" y="0"/>
                    </a:cxn>
                    <a:cxn ang="0">
                      <a:pos x="0" y="133"/>
                    </a:cxn>
                    <a:cxn ang="0">
                      <a:pos x="133" y="266"/>
                    </a:cxn>
                    <a:cxn ang="0">
                      <a:pos x="266" y="133"/>
                    </a:cxn>
                    <a:cxn ang="0">
                      <a:pos x="266" y="133"/>
                    </a:cxn>
                    <a:cxn ang="0">
                      <a:pos x="133" y="133"/>
                    </a:cxn>
                    <a:cxn ang="0">
                      <a:pos x="133" y="133"/>
                    </a:cxn>
                  </a:cxnLst>
                  <a:rect l="0" t="0" r="r" b="b"/>
                  <a:pathLst>
                    <a:path w="266" h="266">
                      <a:moveTo>
                        <a:pt x="266" y="133"/>
                      </a:moveTo>
                      <a:lnTo>
                        <a:pt x="266" y="133"/>
                      </a:lnTo>
                      <a:cubicBezTo>
                        <a:pt x="266" y="60"/>
                        <a:pt x="206" y="0"/>
                        <a:pt x="133" y="0"/>
                      </a:cubicBezTo>
                      <a:cubicBezTo>
                        <a:pt x="60" y="0"/>
                        <a:pt x="0" y="60"/>
                        <a:pt x="0" y="133"/>
                      </a:cubicBezTo>
                      <a:cubicBezTo>
                        <a:pt x="0" y="207"/>
                        <a:pt x="60" y="266"/>
                        <a:pt x="133" y="266"/>
                      </a:cubicBezTo>
                      <a:cubicBezTo>
                        <a:pt x="206" y="266"/>
                        <a:pt x="266" y="207"/>
                        <a:pt x="266" y="133"/>
                      </a:cubicBezTo>
                      <a:lnTo>
                        <a:pt x="266" y="133"/>
                      </a:lnTo>
                      <a:close/>
                      <a:moveTo>
                        <a:pt x="133" y="133"/>
                      </a:moveTo>
                      <a:lnTo>
                        <a:pt x="133" y="133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0">
                  <a:solidFill>
                    <a:schemeClr val="bg1">
                      <a:lumMod val="6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60" name="Freeform 16"/>
                <p:cNvSpPr>
                  <a:spLocks noEditPoints="1"/>
                </p:cNvSpPr>
                <p:nvPr/>
              </p:nvSpPr>
              <p:spPr bwMode="auto">
                <a:xfrm>
                  <a:off x="5168905" y="4143380"/>
                  <a:ext cx="187325" cy="188913"/>
                </a:xfrm>
                <a:custGeom>
                  <a:avLst/>
                  <a:gdLst/>
                  <a:ahLst/>
                  <a:cxnLst>
                    <a:cxn ang="0">
                      <a:pos x="265" y="133"/>
                    </a:cxn>
                    <a:cxn ang="0">
                      <a:pos x="265" y="133"/>
                    </a:cxn>
                    <a:cxn ang="0">
                      <a:pos x="132" y="0"/>
                    </a:cxn>
                    <a:cxn ang="0">
                      <a:pos x="0" y="133"/>
                    </a:cxn>
                    <a:cxn ang="0">
                      <a:pos x="132" y="266"/>
                    </a:cxn>
                    <a:cxn ang="0">
                      <a:pos x="265" y="133"/>
                    </a:cxn>
                    <a:cxn ang="0">
                      <a:pos x="265" y="133"/>
                    </a:cxn>
                    <a:cxn ang="0">
                      <a:pos x="132" y="133"/>
                    </a:cxn>
                    <a:cxn ang="0">
                      <a:pos x="132" y="133"/>
                    </a:cxn>
                  </a:cxnLst>
                  <a:rect l="0" t="0" r="r" b="b"/>
                  <a:pathLst>
                    <a:path w="265" h="266">
                      <a:moveTo>
                        <a:pt x="265" y="133"/>
                      </a:moveTo>
                      <a:lnTo>
                        <a:pt x="265" y="133"/>
                      </a:lnTo>
                      <a:cubicBezTo>
                        <a:pt x="265" y="60"/>
                        <a:pt x="206" y="0"/>
                        <a:pt x="132" y="0"/>
                      </a:cubicBezTo>
                      <a:cubicBezTo>
                        <a:pt x="59" y="0"/>
                        <a:pt x="0" y="60"/>
                        <a:pt x="0" y="133"/>
                      </a:cubicBezTo>
                      <a:cubicBezTo>
                        <a:pt x="0" y="207"/>
                        <a:pt x="59" y="266"/>
                        <a:pt x="132" y="266"/>
                      </a:cubicBezTo>
                      <a:cubicBezTo>
                        <a:pt x="206" y="266"/>
                        <a:pt x="265" y="207"/>
                        <a:pt x="265" y="133"/>
                      </a:cubicBezTo>
                      <a:lnTo>
                        <a:pt x="265" y="133"/>
                      </a:lnTo>
                      <a:close/>
                      <a:moveTo>
                        <a:pt x="132" y="133"/>
                      </a:moveTo>
                      <a:lnTo>
                        <a:pt x="132" y="133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0">
                  <a:solidFill>
                    <a:schemeClr val="bg1">
                      <a:lumMod val="6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61" name="Freeform 6"/>
                <p:cNvSpPr>
                  <a:spLocks noEditPoints="1"/>
                </p:cNvSpPr>
                <p:nvPr/>
              </p:nvSpPr>
              <p:spPr bwMode="auto">
                <a:xfrm>
                  <a:off x="3525831" y="5072074"/>
                  <a:ext cx="188913" cy="188913"/>
                </a:xfrm>
                <a:custGeom>
                  <a:avLst/>
                  <a:gdLst/>
                  <a:ahLst/>
                  <a:cxnLst>
                    <a:cxn ang="0">
                      <a:pos x="266" y="133"/>
                    </a:cxn>
                    <a:cxn ang="0">
                      <a:pos x="266" y="133"/>
                    </a:cxn>
                    <a:cxn ang="0">
                      <a:pos x="133" y="0"/>
                    </a:cxn>
                    <a:cxn ang="0">
                      <a:pos x="0" y="133"/>
                    </a:cxn>
                    <a:cxn ang="0">
                      <a:pos x="133" y="266"/>
                    </a:cxn>
                    <a:cxn ang="0">
                      <a:pos x="266" y="133"/>
                    </a:cxn>
                    <a:cxn ang="0">
                      <a:pos x="266" y="133"/>
                    </a:cxn>
                    <a:cxn ang="0">
                      <a:pos x="133" y="133"/>
                    </a:cxn>
                    <a:cxn ang="0">
                      <a:pos x="133" y="133"/>
                    </a:cxn>
                  </a:cxnLst>
                  <a:rect l="0" t="0" r="r" b="b"/>
                  <a:pathLst>
                    <a:path w="266" h="266">
                      <a:moveTo>
                        <a:pt x="266" y="133"/>
                      </a:moveTo>
                      <a:lnTo>
                        <a:pt x="266" y="133"/>
                      </a:lnTo>
                      <a:cubicBezTo>
                        <a:pt x="266" y="60"/>
                        <a:pt x="206" y="0"/>
                        <a:pt x="133" y="0"/>
                      </a:cubicBezTo>
                      <a:cubicBezTo>
                        <a:pt x="59" y="0"/>
                        <a:pt x="0" y="60"/>
                        <a:pt x="0" y="133"/>
                      </a:cubicBezTo>
                      <a:cubicBezTo>
                        <a:pt x="0" y="207"/>
                        <a:pt x="59" y="266"/>
                        <a:pt x="133" y="266"/>
                      </a:cubicBezTo>
                      <a:cubicBezTo>
                        <a:pt x="206" y="266"/>
                        <a:pt x="266" y="207"/>
                        <a:pt x="266" y="133"/>
                      </a:cubicBezTo>
                      <a:lnTo>
                        <a:pt x="266" y="133"/>
                      </a:lnTo>
                      <a:close/>
                      <a:moveTo>
                        <a:pt x="133" y="133"/>
                      </a:moveTo>
                      <a:lnTo>
                        <a:pt x="133" y="133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0">
                  <a:solidFill>
                    <a:schemeClr val="bg1">
                      <a:lumMod val="6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62" name="Freeform 14"/>
                <p:cNvSpPr>
                  <a:spLocks noEditPoints="1"/>
                </p:cNvSpPr>
                <p:nvPr/>
              </p:nvSpPr>
              <p:spPr bwMode="auto">
                <a:xfrm>
                  <a:off x="3740145" y="5214950"/>
                  <a:ext cx="188913" cy="188913"/>
                </a:xfrm>
                <a:custGeom>
                  <a:avLst/>
                  <a:gdLst/>
                  <a:ahLst/>
                  <a:cxnLst>
                    <a:cxn ang="0">
                      <a:pos x="266" y="133"/>
                    </a:cxn>
                    <a:cxn ang="0">
                      <a:pos x="266" y="133"/>
                    </a:cxn>
                    <a:cxn ang="0">
                      <a:pos x="133" y="0"/>
                    </a:cxn>
                    <a:cxn ang="0">
                      <a:pos x="0" y="133"/>
                    </a:cxn>
                    <a:cxn ang="0">
                      <a:pos x="133" y="266"/>
                    </a:cxn>
                    <a:cxn ang="0">
                      <a:pos x="266" y="133"/>
                    </a:cxn>
                    <a:cxn ang="0">
                      <a:pos x="266" y="133"/>
                    </a:cxn>
                    <a:cxn ang="0">
                      <a:pos x="133" y="133"/>
                    </a:cxn>
                    <a:cxn ang="0">
                      <a:pos x="133" y="133"/>
                    </a:cxn>
                  </a:cxnLst>
                  <a:rect l="0" t="0" r="r" b="b"/>
                  <a:pathLst>
                    <a:path w="266" h="266">
                      <a:moveTo>
                        <a:pt x="266" y="133"/>
                      </a:moveTo>
                      <a:lnTo>
                        <a:pt x="266" y="133"/>
                      </a:lnTo>
                      <a:cubicBezTo>
                        <a:pt x="266" y="60"/>
                        <a:pt x="206" y="0"/>
                        <a:pt x="133" y="0"/>
                      </a:cubicBezTo>
                      <a:cubicBezTo>
                        <a:pt x="59" y="0"/>
                        <a:pt x="0" y="60"/>
                        <a:pt x="0" y="133"/>
                      </a:cubicBezTo>
                      <a:cubicBezTo>
                        <a:pt x="0" y="206"/>
                        <a:pt x="59" y="266"/>
                        <a:pt x="133" y="266"/>
                      </a:cubicBezTo>
                      <a:cubicBezTo>
                        <a:pt x="206" y="266"/>
                        <a:pt x="266" y="206"/>
                        <a:pt x="266" y="133"/>
                      </a:cubicBezTo>
                      <a:lnTo>
                        <a:pt x="266" y="133"/>
                      </a:lnTo>
                      <a:close/>
                      <a:moveTo>
                        <a:pt x="133" y="133"/>
                      </a:moveTo>
                      <a:lnTo>
                        <a:pt x="133" y="133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0">
                  <a:solidFill>
                    <a:schemeClr val="bg1">
                      <a:lumMod val="6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63" name="Freeform 6"/>
                <p:cNvSpPr>
                  <a:spLocks noEditPoints="1"/>
                </p:cNvSpPr>
                <p:nvPr/>
              </p:nvSpPr>
              <p:spPr bwMode="auto">
                <a:xfrm>
                  <a:off x="3740145" y="4954599"/>
                  <a:ext cx="188913" cy="188913"/>
                </a:xfrm>
                <a:custGeom>
                  <a:avLst/>
                  <a:gdLst/>
                  <a:ahLst/>
                  <a:cxnLst>
                    <a:cxn ang="0">
                      <a:pos x="266" y="133"/>
                    </a:cxn>
                    <a:cxn ang="0">
                      <a:pos x="266" y="133"/>
                    </a:cxn>
                    <a:cxn ang="0">
                      <a:pos x="133" y="0"/>
                    </a:cxn>
                    <a:cxn ang="0">
                      <a:pos x="0" y="133"/>
                    </a:cxn>
                    <a:cxn ang="0">
                      <a:pos x="133" y="266"/>
                    </a:cxn>
                    <a:cxn ang="0">
                      <a:pos x="266" y="133"/>
                    </a:cxn>
                    <a:cxn ang="0">
                      <a:pos x="266" y="133"/>
                    </a:cxn>
                    <a:cxn ang="0">
                      <a:pos x="133" y="133"/>
                    </a:cxn>
                    <a:cxn ang="0">
                      <a:pos x="133" y="133"/>
                    </a:cxn>
                  </a:cxnLst>
                  <a:rect l="0" t="0" r="r" b="b"/>
                  <a:pathLst>
                    <a:path w="266" h="266">
                      <a:moveTo>
                        <a:pt x="266" y="133"/>
                      </a:moveTo>
                      <a:lnTo>
                        <a:pt x="266" y="133"/>
                      </a:lnTo>
                      <a:cubicBezTo>
                        <a:pt x="266" y="60"/>
                        <a:pt x="206" y="0"/>
                        <a:pt x="133" y="0"/>
                      </a:cubicBezTo>
                      <a:cubicBezTo>
                        <a:pt x="59" y="0"/>
                        <a:pt x="0" y="60"/>
                        <a:pt x="0" y="133"/>
                      </a:cubicBezTo>
                      <a:cubicBezTo>
                        <a:pt x="0" y="207"/>
                        <a:pt x="59" y="266"/>
                        <a:pt x="133" y="266"/>
                      </a:cubicBezTo>
                      <a:cubicBezTo>
                        <a:pt x="206" y="266"/>
                        <a:pt x="266" y="207"/>
                        <a:pt x="266" y="133"/>
                      </a:cubicBezTo>
                      <a:lnTo>
                        <a:pt x="266" y="133"/>
                      </a:lnTo>
                      <a:close/>
                      <a:moveTo>
                        <a:pt x="133" y="133"/>
                      </a:moveTo>
                      <a:lnTo>
                        <a:pt x="133" y="133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0">
                  <a:solidFill>
                    <a:schemeClr val="bg1">
                      <a:lumMod val="6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64" name="Freeform 12"/>
                <p:cNvSpPr>
                  <a:spLocks noEditPoints="1"/>
                </p:cNvSpPr>
                <p:nvPr/>
              </p:nvSpPr>
              <p:spPr bwMode="auto">
                <a:xfrm>
                  <a:off x="5597533" y="5715016"/>
                  <a:ext cx="188913" cy="188913"/>
                </a:xfrm>
                <a:custGeom>
                  <a:avLst/>
                  <a:gdLst/>
                  <a:ahLst/>
                  <a:cxnLst>
                    <a:cxn ang="0">
                      <a:pos x="266" y="133"/>
                    </a:cxn>
                    <a:cxn ang="0">
                      <a:pos x="266" y="133"/>
                    </a:cxn>
                    <a:cxn ang="0">
                      <a:pos x="133" y="0"/>
                    </a:cxn>
                    <a:cxn ang="0">
                      <a:pos x="0" y="133"/>
                    </a:cxn>
                    <a:cxn ang="0">
                      <a:pos x="133" y="266"/>
                    </a:cxn>
                    <a:cxn ang="0">
                      <a:pos x="266" y="133"/>
                    </a:cxn>
                    <a:cxn ang="0">
                      <a:pos x="266" y="133"/>
                    </a:cxn>
                    <a:cxn ang="0">
                      <a:pos x="133" y="133"/>
                    </a:cxn>
                    <a:cxn ang="0">
                      <a:pos x="133" y="133"/>
                    </a:cxn>
                  </a:cxnLst>
                  <a:rect l="0" t="0" r="r" b="b"/>
                  <a:pathLst>
                    <a:path w="266" h="266">
                      <a:moveTo>
                        <a:pt x="266" y="133"/>
                      </a:moveTo>
                      <a:lnTo>
                        <a:pt x="266" y="133"/>
                      </a:lnTo>
                      <a:cubicBezTo>
                        <a:pt x="266" y="60"/>
                        <a:pt x="206" y="0"/>
                        <a:pt x="133" y="0"/>
                      </a:cubicBezTo>
                      <a:cubicBezTo>
                        <a:pt x="59" y="0"/>
                        <a:pt x="0" y="60"/>
                        <a:pt x="0" y="133"/>
                      </a:cubicBezTo>
                      <a:cubicBezTo>
                        <a:pt x="0" y="206"/>
                        <a:pt x="59" y="266"/>
                        <a:pt x="133" y="266"/>
                      </a:cubicBezTo>
                      <a:cubicBezTo>
                        <a:pt x="206" y="266"/>
                        <a:pt x="266" y="206"/>
                        <a:pt x="266" y="133"/>
                      </a:cubicBezTo>
                      <a:lnTo>
                        <a:pt x="266" y="133"/>
                      </a:lnTo>
                      <a:close/>
                      <a:moveTo>
                        <a:pt x="133" y="133"/>
                      </a:moveTo>
                      <a:lnTo>
                        <a:pt x="133" y="133"/>
                      </a:lnTo>
                      <a:close/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65" name="Freeform 12"/>
                <p:cNvSpPr>
                  <a:spLocks noEditPoints="1"/>
                </p:cNvSpPr>
                <p:nvPr/>
              </p:nvSpPr>
              <p:spPr bwMode="auto">
                <a:xfrm>
                  <a:off x="4811715" y="5143512"/>
                  <a:ext cx="188913" cy="188913"/>
                </a:xfrm>
                <a:custGeom>
                  <a:avLst/>
                  <a:gdLst/>
                  <a:ahLst/>
                  <a:cxnLst>
                    <a:cxn ang="0">
                      <a:pos x="266" y="133"/>
                    </a:cxn>
                    <a:cxn ang="0">
                      <a:pos x="266" y="133"/>
                    </a:cxn>
                    <a:cxn ang="0">
                      <a:pos x="133" y="0"/>
                    </a:cxn>
                    <a:cxn ang="0">
                      <a:pos x="0" y="133"/>
                    </a:cxn>
                    <a:cxn ang="0">
                      <a:pos x="133" y="266"/>
                    </a:cxn>
                    <a:cxn ang="0">
                      <a:pos x="266" y="133"/>
                    </a:cxn>
                    <a:cxn ang="0">
                      <a:pos x="266" y="133"/>
                    </a:cxn>
                    <a:cxn ang="0">
                      <a:pos x="133" y="133"/>
                    </a:cxn>
                    <a:cxn ang="0">
                      <a:pos x="133" y="133"/>
                    </a:cxn>
                  </a:cxnLst>
                  <a:rect l="0" t="0" r="r" b="b"/>
                  <a:pathLst>
                    <a:path w="266" h="266">
                      <a:moveTo>
                        <a:pt x="266" y="133"/>
                      </a:moveTo>
                      <a:lnTo>
                        <a:pt x="266" y="133"/>
                      </a:lnTo>
                      <a:cubicBezTo>
                        <a:pt x="266" y="60"/>
                        <a:pt x="206" y="0"/>
                        <a:pt x="133" y="0"/>
                      </a:cubicBezTo>
                      <a:cubicBezTo>
                        <a:pt x="59" y="0"/>
                        <a:pt x="0" y="60"/>
                        <a:pt x="0" y="133"/>
                      </a:cubicBezTo>
                      <a:cubicBezTo>
                        <a:pt x="0" y="206"/>
                        <a:pt x="59" y="266"/>
                        <a:pt x="133" y="266"/>
                      </a:cubicBezTo>
                      <a:cubicBezTo>
                        <a:pt x="206" y="266"/>
                        <a:pt x="266" y="206"/>
                        <a:pt x="266" y="133"/>
                      </a:cubicBezTo>
                      <a:lnTo>
                        <a:pt x="266" y="133"/>
                      </a:lnTo>
                      <a:close/>
                      <a:moveTo>
                        <a:pt x="133" y="133"/>
                      </a:moveTo>
                      <a:lnTo>
                        <a:pt x="133" y="133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0">
                  <a:solidFill>
                    <a:schemeClr val="bg1">
                      <a:lumMod val="6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66" name="Freeform 12"/>
                <p:cNvSpPr>
                  <a:spLocks noEditPoints="1"/>
                </p:cNvSpPr>
                <p:nvPr/>
              </p:nvSpPr>
              <p:spPr bwMode="auto">
                <a:xfrm>
                  <a:off x="5097467" y="5286388"/>
                  <a:ext cx="188913" cy="188913"/>
                </a:xfrm>
                <a:custGeom>
                  <a:avLst/>
                  <a:gdLst/>
                  <a:ahLst/>
                  <a:cxnLst>
                    <a:cxn ang="0">
                      <a:pos x="266" y="133"/>
                    </a:cxn>
                    <a:cxn ang="0">
                      <a:pos x="266" y="133"/>
                    </a:cxn>
                    <a:cxn ang="0">
                      <a:pos x="133" y="0"/>
                    </a:cxn>
                    <a:cxn ang="0">
                      <a:pos x="0" y="133"/>
                    </a:cxn>
                    <a:cxn ang="0">
                      <a:pos x="133" y="266"/>
                    </a:cxn>
                    <a:cxn ang="0">
                      <a:pos x="266" y="133"/>
                    </a:cxn>
                    <a:cxn ang="0">
                      <a:pos x="266" y="133"/>
                    </a:cxn>
                    <a:cxn ang="0">
                      <a:pos x="133" y="133"/>
                    </a:cxn>
                    <a:cxn ang="0">
                      <a:pos x="133" y="133"/>
                    </a:cxn>
                  </a:cxnLst>
                  <a:rect l="0" t="0" r="r" b="b"/>
                  <a:pathLst>
                    <a:path w="266" h="266">
                      <a:moveTo>
                        <a:pt x="266" y="133"/>
                      </a:moveTo>
                      <a:lnTo>
                        <a:pt x="266" y="133"/>
                      </a:lnTo>
                      <a:cubicBezTo>
                        <a:pt x="266" y="60"/>
                        <a:pt x="206" y="0"/>
                        <a:pt x="133" y="0"/>
                      </a:cubicBezTo>
                      <a:cubicBezTo>
                        <a:pt x="59" y="0"/>
                        <a:pt x="0" y="60"/>
                        <a:pt x="0" y="133"/>
                      </a:cubicBezTo>
                      <a:cubicBezTo>
                        <a:pt x="0" y="206"/>
                        <a:pt x="59" y="266"/>
                        <a:pt x="133" y="266"/>
                      </a:cubicBezTo>
                      <a:cubicBezTo>
                        <a:pt x="206" y="266"/>
                        <a:pt x="266" y="206"/>
                        <a:pt x="266" y="133"/>
                      </a:cubicBezTo>
                      <a:lnTo>
                        <a:pt x="266" y="133"/>
                      </a:lnTo>
                      <a:close/>
                      <a:moveTo>
                        <a:pt x="133" y="133"/>
                      </a:moveTo>
                      <a:lnTo>
                        <a:pt x="133" y="133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0">
                  <a:solidFill>
                    <a:schemeClr val="bg1">
                      <a:lumMod val="6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67" name="Freeform 12"/>
                <p:cNvSpPr>
                  <a:spLocks noEditPoints="1"/>
                </p:cNvSpPr>
                <p:nvPr/>
              </p:nvSpPr>
              <p:spPr bwMode="auto">
                <a:xfrm>
                  <a:off x="5168905" y="5000636"/>
                  <a:ext cx="188913" cy="188913"/>
                </a:xfrm>
                <a:custGeom>
                  <a:avLst/>
                  <a:gdLst/>
                  <a:ahLst/>
                  <a:cxnLst>
                    <a:cxn ang="0">
                      <a:pos x="266" y="133"/>
                    </a:cxn>
                    <a:cxn ang="0">
                      <a:pos x="266" y="133"/>
                    </a:cxn>
                    <a:cxn ang="0">
                      <a:pos x="133" y="0"/>
                    </a:cxn>
                    <a:cxn ang="0">
                      <a:pos x="0" y="133"/>
                    </a:cxn>
                    <a:cxn ang="0">
                      <a:pos x="133" y="266"/>
                    </a:cxn>
                    <a:cxn ang="0">
                      <a:pos x="266" y="133"/>
                    </a:cxn>
                    <a:cxn ang="0">
                      <a:pos x="266" y="133"/>
                    </a:cxn>
                    <a:cxn ang="0">
                      <a:pos x="133" y="133"/>
                    </a:cxn>
                    <a:cxn ang="0">
                      <a:pos x="133" y="133"/>
                    </a:cxn>
                  </a:cxnLst>
                  <a:rect l="0" t="0" r="r" b="b"/>
                  <a:pathLst>
                    <a:path w="266" h="266">
                      <a:moveTo>
                        <a:pt x="266" y="133"/>
                      </a:moveTo>
                      <a:lnTo>
                        <a:pt x="266" y="133"/>
                      </a:lnTo>
                      <a:cubicBezTo>
                        <a:pt x="266" y="60"/>
                        <a:pt x="206" y="0"/>
                        <a:pt x="133" y="0"/>
                      </a:cubicBezTo>
                      <a:cubicBezTo>
                        <a:pt x="59" y="0"/>
                        <a:pt x="0" y="60"/>
                        <a:pt x="0" y="133"/>
                      </a:cubicBezTo>
                      <a:cubicBezTo>
                        <a:pt x="0" y="206"/>
                        <a:pt x="59" y="266"/>
                        <a:pt x="133" y="266"/>
                      </a:cubicBezTo>
                      <a:cubicBezTo>
                        <a:pt x="206" y="266"/>
                        <a:pt x="266" y="206"/>
                        <a:pt x="266" y="133"/>
                      </a:cubicBezTo>
                      <a:lnTo>
                        <a:pt x="266" y="133"/>
                      </a:lnTo>
                      <a:close/>
                      <a:moveTo>
                        <a:pt x="133" y="133"/>
                      </a:moveTo>
                      <a:lnTo>
                        <a:pt x="133" y="133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0">
                  <a:solidFill>
                    <a:schemeClr val="bg1">
                      <a:lumMod val="6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68" name="Freeform 12"/>
                <p:cNvSpPr>
                  <a:spLocks noEditPoints="1"/>
                </p:cNvSpPr>
                <p:nvPr/>
              </p:nvSpPr>
              <p:spPr bwMode="auto">
                <a:xfrm>
                  <a:off x="5383219" y="5214950"/>
                  <a:ext cx="188913" cy="188913"/>
                </a:xfrm>
                <a:custGeom>
                  <a:avLst/>
                  <a:gdLst/>
                  <a:ahLst/>
                  <a:cxnLst>
                    <a:cxn ang="0">
                      <a:pos x="266" y="133"/>
                    </a:cxn>
                    <a:cxn ang="0">
                      <a:pos x="266" y="133"/>
                    </a:cxn>
                    <a:cxn ang="0">
                      <a:pos x="133" y="0"/>
                    </a:cxn>
                    <a:cxn ang="0">
                      <a:pos x="0" y="133"/>
                    </a:cxn>
                    <a:cxn ang="0">
                      <a:pos x="133" y="266"/>
                    </a:cxn>
                    <a:cxn ang="0">
                      <a:pos x="266" y="133"/>
                    </a:cxn>
                    <a:cxn ang="0">
                      <a:pos x="266" y="133"/>
                    </a:cxn>
                    <a:cxn ang="0">
                      <a:pos x="133" y="133"/>
                    </a:cxn>
                    <a:cxn ang="0">
                      <a:pos x="133" y="133"/>
                    </a:cxn>
                  </a:cxnLst>
                  <a:rect l="0" t="0" r="r" b="b"/>
                  <a:pathLst>
                    <a:path w="266" h="266">
                      <a:moveTo>
                        <a:pt x="266" y="133"/>
                      </a:moveTo>
                      <a:lnTo>
                        <a:pt x="266" y="133"/>
                      </a:lnTo>
                      <a:cubicBezTo>
                        <a:pt x="266" y="60"/>
                        <a:pt x="206" y="0"/>
                        <a:pt x="133" y="0"/>
                      </a:cubicBezTo>
                      <a:cubicBezTo>
                        <a:pt x="59" y="0"/>
                        <a:pt x="0" y="60"/>
                        <a:pt x="0" y="133"/>
                      </a:cubicBezTo>
                      <a:cubicBezTo>
                        <a:pt x="0" y="206"/>
                        <a:pt x="59" y="266"/>
                        <a:pt x="133" y="266"/>
                      </a:cubicBezTo>
                      <a:cubicBezTo>
                        <a:pt x="206" y="266"/>
                        <a:pt x="266" y="206"/>
                        <a:pt x="266" y="133"/>
                      </a:cubicBezTo>
                      <a:lnTo>
                        <a:pt x="266" y="133"/>
                      </a:lnTo>
                      <a:close/>
                      <a:moveTo>
                        <a:pt x="133" y="133"/>
                      </a:moveTo>
                      <a:lnTo>
                        <a:pt x="133" y="133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0">
                  <a:solidFill>
                    <a:schemeClr val="bg1">
                      <a:lumMod val="6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69" name="Oval 68"/>
                <p:cNvSpPr/>
                <p:nvPr/>
              </p:nvSpPr>
              <p:spPr>
                <a:xfrm>
                  <a:off x="2811450" y="3754658"/>
                  <a:ext cx="1133374" cy="642942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70" name="Oval 69"/>
                <p:cNvSpPr/>
                <p:nvPr/>
              </p:nvSpPr>
              <p:spPr>
                <a:xfrm rot="19315193">
                  <a:off x="3251533" y="4629832"/>
                  <a:ext cx="845009" cy="1233950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71" name="Oval 70"/>
                <p:cNvSpPr/>
                <p:nvPr/>
              </p:nvSpPr>
              <p:spPr>
                <a:xfrm rot="5140268">
                  <a:off x="4914048" y="4717870"/>
                  <a:ext cx="575740" cy="1073905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72" name="Oval 71"/>
                <p:cNvSpPr/>
                <p:nvPr/>
              </p:nvSpPr>
              <p:spPr>
                <a:xfrm rot="5140268">
                  <a:off x="5034964" y="3725552"/>
                  <a:ext cx="571504" cy="747577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50" name="5-Point Star 49"/>
              <p:cNvSpPr/>
              <p:nvPr/>
            </p:nvSpPr>
            <p:spPr>
              <a:xfrm>
                <a:off x="5500694" y="3905253"/>
                <a:ext cx="238127" cy="238127"/>
              </a:xfrm>
              <a:prstGeom prst="star5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1" name="5-Point Star 50"/>
              <p:cNvSpPr/>
              <p:nvPr/>
            </p:nvSpPr>
            <p:spPr>
              <a:xfrm>
                <a:off x="5786446" y="5143512"/>
                <a:ext cx="238127" cy="238127"/>
              </a:xfrm>
              <a:prstGeom prst="star5">
                <a:avLst/>
              </a:prstGeom>
              <a:solidFill>
                <a:srgbClr val="FF33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2" name="5-Point Star 51"/>
              <p:cNvSpPr/>
              <p:nvPr/>
            </p:nvSpPr>
            <p:spPr>
              <a:xfrm>
                <a:off x="7341052" y="5072074"/>
                <a:ext cx="238127" cy="238127"/>
              </a:xfrm>
              <a:prstGeom prst="star5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3" name="5-Point Star 52"/>
              <p:cNvSpPr/>
              <p:nvPr/>
            </p:nvSpPr>
            <p:spPr>
              <a:xfrm>
                <a:off x="7341052" y="3929066"/>
                <a:ext cx="238127" cy="238127"/>
              </a:xfrm>
              <a:prstGeom prst="star5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44" name="Oval 43"/>
            <p:cNvSpPr/>
            <p:nvPr/>
          </p:nvSpPr>
          <p:spPr>
            <a:xfrm>
              <a:off x="3357554" y="3500438"/>
              <a:ext cx="428628" cy="428628"/>
            </a:xfrm>
            <a:prstGeom prst="ellipse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5" name="Oval 44"/>
            <p:cNvSpPr/>
            <p:nvPr/>
          </p:nvSpPr>
          <p:spPr>
            <a:xfrm rot="1404840">
              <a:off x="2857488" y="2497873"/>
              <a:ext cx="928694" cy="428628"/>
            </a:xfrm>
            <a:prstGeom prst="ellipse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6" name="Oval 45"/>
            <p:cNvSpPr/>
            <p:nvPr/>
          </p:nvSpPr>
          <p:spPr>
            <a:xfrm rot="1673039">
              <a:off x="1750214" y="1981547"/>
              <a:ext cx="551123" cy="653601"/>
            </a:xfrm>
            <a:prstGeom prst="ellipse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7" name="Freeform 14"/>
            <p:cNvSpPr>
              <a:spLocks noEditPoints="1"/>
            </p:cNvSpPr>
            <p:nvPr/>
          </p:nvSpPr>
          <p:spPr bwMode="auto">
            <a:xfrm>
              <a:off x="857224" y="1954203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48" name="Freeform 14"/>
            <p:cNvSpPr>
              <a:spLocks noEditPoints="1"/>
            </p:cNvSpPr>
            <p:nvPr/>
          </p:nvSpPr>
          <p:spPr bwMode="auto">
            <a:xfrm>
              <a:off x="1597005" y="3500438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74" name="Rectangle 73"/>
          <p:cNvSpPr/>
          <p:nvPr/>
        </p:nvSpPr>
        <p:spPr>
          <a:xfrm>
            <a:off x="5072066" y="2141804"/>
            <a:ext cx="11644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/>
              <a:t>Step 3 &amp; 4</a:t>
            </a:r>
            <a:endParaRPr lang="it-IT"/>
          </a:p>
        </p:txBody>
      </p:sp>
      <p:sp>
        <p:nvSpPr>
          <p:cNvPr id="75" name="Freeform 12"/>
          <p:cNvSpPr>
            <a:spLocks noEditPoints="1"/>
          </p:cNvSpPr>
          <p:nvPr/>
        </p:nvSpPr>
        <p:spPr bwMode="auto">
          <a:xfrm>
            <a:off x="6740541" y="2953023"/>
            <a:ext cx="188913" cy="188913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6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6">
                <a:moveTo>
                  <a:pt x="266" y="133"/>
                </a:moveTo>
                <a:lnTo>
                  <a:pt x="266" y="133"/>
                </a:lnTo>
                <a:cubicBezTo>
                  <a:pt x="266" y="60"/>
                  <a:pt x="206" y="0"/>
                  <a:pt x="133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6"/>
                  <a:pt x="59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76" name="Freeform 12"/>
          <p:cNvSpPr>
            <a:spLocks noEditPoints="1"/>
          </p:cNvSpPr>
          <p:nvPr/>
        </p:nvSpPr>
        <p:spPr bwMode="auto">
          <a:xfrm>
            <a:off x="7786710" y="3453089"/>
            <a:ext cx="188913" cy="188913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6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6">
                <a:moveTo>
                  <a:pt x="266" y="133"/>
                </a:moveTo>
                <a:lnTo>
                  <a:pt x="266" y="133"/>
                </a:lnTo>
                <a:cubicBezTo>
                  <a:pt x="266" y="60"/>
                  <a:pt x="206" y="0"/>
                  <a:pt x="133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6"/>
                  <a:pt x="59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77" name="Freeform 12"/>
          <p:cNvSpPr>
            <a:spLocks noEditPoints="1"/>
          </p:cNvSpPr>
          <p:nvPr/>
        </p:nvSpPr>
        <p:spPr bwMode="auto">
          <a:xfrm>
            <a:off x="8072462" y="3524527"/>
            <a:ext cx="188913" cy="188913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6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6">
                <a:moveTo>
                  <a:pt x="266" y="133"/>
                </a:moveTo>
                <a:lnTo>
                  <a:pt x="266" y="133"/>
                </a:lnTo>
                <a:cubicBezTo>
                  <a:pt x="266" y="60"/>
                  <a:pt x="206" y="0"/>
                  <a:pt x="133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6"/>
                  <a:pt x="59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78" name="Freeform 12"/>
          <p:cNvSpPr>
            <a:spLocks noEditPoints="1"/>
          </p:cNvSpPr>
          <p:nvPr/>
        </p:nvSpPr>
        <p:spPr bwMode="auto">
          <a:xfrm>
            <a:off x="6572264" y="3167337"/>
            <a:ext cx="188913" cy="188913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6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6">
                <a:moveTo>
                  <a:pt x="266" y="133"/>
                </a:moveTo>
                <a:lnTo>
                  <a:pt x="266" y="133"/>
                </a:lnTo>
                <a:cubicBezTo>
                  <a:pt x="266" y="60"/>
                  <a:pt x="206" y="0"/>
                  <a:pt x="133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6"/>
                  <a:pt x="59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cxnSp>
        <p:nvCxnSpPr>
          <p:cNvPr id="79" name="Straight Connector 78"/>
          <p:cNvCxnSpPr/>
          <p:nvPr/>
        </p:nvCxnSpPr>
        <p:spPr>
          <a:xfrm>
            <a:off x="5286380" y="4511400"/>
            <a:ext cx="357190" cy="1588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/>
          <p:cNvSpPr/>
          <p:nvPr/>
        </p:nvSpPr>
        <p:spPr>
          <a:xfrm>
            <a:off x="5286380" y="4142068"/>
            <a:ext cx="308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>
                <a:latin typeface="Calibri"/>
              </a:rPr>
              <a:t>β</a:t>
            </a:r>
            <a:endParaRPr lang="it-IT"/>
          </a:p>
        </p:txBody>
      </p:sp>
      <p:cxnSp>
        <p:nvCxnSpPr>
          <p:cNvPr id="81" name="Straight Arrow Connector 80"/>
          <p:cNvCxnSpPr/>
          <p:nvPr/>
        </p:nvCxnSpPr>
        <p:spPr>
          <a:xfrm rot="10800000">
            <a:off x="6167450" y="2851890"/>
            <a:ext cx="547693" cy="14717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rot="10800000">
            <a:off x="6121972" y="2999060"/>
            <a:ext cx="450295" cy="21431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rot="5400000">
            <a:off x="7923219" y="3798029"/>
            <a:ext cx="305270" cy="13609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 rot="5400000">
            <a:off x="7705514" y="3794638"/>
            <a:ext cx="305269" cy="15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 rot="16200000" flipV="1">
            <a:off x="7882701" y="4162895"/>
            <a:ext cx="404816" cy="336446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ectangle 93"/>
          <p:cNvSpPr/>
          <p:nvPr/>
        </p:nvSpPr>
        <p:spPr>
          <a:xfrm>
            <a:off x="7953293" y="4096030"/>
            <a:ext cx="5000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>
                <a:solidFill>
                  <a:srgbClr val="FF0000"/>
                </a:solidFill>
                <a:latin typeface="Calibri"/>
              </a:rPr>
              <a:t>x</a:t>
            </a:r>
            <a:endParaRPr lang="it-IT" sz="2800">
              <a:solidFill>
                <a:srgbClr val="FF0000"/>
              </a:solidFill>
            </a:endParaRPr>
          </a:p>
        </p:txBody>
      </p:sp>
      <p:sp>
        <p:nvSpPr>
          <p:cNvPr id="85" name="Title 1"/>
          <p:cNvSpPr txBox="1">
            <a:spLocks/>
          </p:cNvSpPr>
          <p:nvPr/>
        </p:nvSpPr>
        <p:spPr>
          <a:xfrm>
            <a:off x="0" y="476672"/>
            <a:ext cx="9143999" cy="81329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Clustering Refinement: example</a:t>
            </a:r>
          </a:p>
        </p:txBody>
      </p:sp>
      <p:sp>
        <p:nvSpPr>
          <p:cNvPr id="86" name="Rectangle 9"/>
          <p:cNvSpPr/>
          <p:nvPr/>
        </p:nvSpPr>
        <p:spPr>
          <a:xfrm>
            <a:off x="-5043" y="-12166"/>
            <a:ext cx="3252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ignika" pitchFamily="50" charset="0"/>
              </a:rPr>
              <a:t>Camera Identification </a:t>
            </a:r>
          </a:p>
        </p:txBody>
      </p:sp>
    </p:spTree>
    <p:extLst>
      <p:ext uri="{BB962C8B-B14F-4D97-AF65-F5344CB8AC3E}">
        <p14:creationId xmlns:p14="http://schemas.microsoft.com/office/powerpoint/2010/main" val="17430550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roup 102"/>
          <p:cNvGrpSpPr/>
          <p:nvPr/>
        </p:nvGrpSpPr>
        <p:grpSpPr>
          <a:xfrm>
            <a:off x="339857" y="2143116"/>
            <a:ext cx="3500462" cy="2643206"/>
            <a:chOff x="428596" y="2214554"/>
            <a:chExt cx="3500462" cy="2643206"/>
          </a:xfrm>
        </p:grpSpPr>
        <p:grpSp>
          <p:nvGrpSpPr>
            <p:cNvPr id="7" name="Group 183"/>
            <p:cNvGrpSpPr/>
            <p:nvPr/>
          </p:nvGrpSpPr>
          <p:grpSpPr>
            <a:xfrm>
              <a:off x="785786" y="2643182"/>
              <a:ext cx="3069725" cy="2109124"/>
              <a:chOff x="714348" y="1714488"/>
              <a:chExt cx="3069725" cy="2109124"/>
            </a:xfrm>
          </p:grpSpPr>
          <p:grpSp>
            <p:nvGrpSpPr>
              <p:cNvPr id="8" name="Group 148"/>
              <p:cNvGrpSpPr/>
              <p:nvPr/>
            </p:nvGrpSpPr>
            <p:grpSpPr>
              <a:xfrm>
                <a:off x="714348" y="1714488"/>
                <a:ext cx="3069725" cy="2109124"/>
                <a:chOff x="5000628" y="3714752"/>
                <a:chExt cx="3069725" cy="2109124"/>
              </a:xfrm>
            </p:grpSpPr>
            <p:grpSp>
              <p:nvGrpSpPr>
                <p:cNvPr id="9" name="Group 111"/>
                <p:cNvGrpSpPr/>
                <p:nvPr/>
              </p:nvGrpSpPr>
              <p:grpSpPr>
                <a:xfrm>
                  <a:off x="5000628" y="3714752"/>
                  <a:ext cx="3069725" cy="2109124"/>
                  <a:chOff x="2811450" y="3754658"/>
                  <a:chExt cx="3069725" cy="2109124"/>
                </a:xfrm>
              </p:grpSpPr>
              <p:sp>
                <p:nvSpPr>
                  <p:cNvPr id="54" name="Freeform 6"/>
                  <p:cNvSpPr>
                    <a:spLocks noEditPoints="1"/>
                  </p:cNvSpPr>
                  <p:nvPr/>
                </p:nvSpPr>
                <p:spPr bwMode="auto">
                  <a:xfrm>
                    <a:off x="3397238" y="3857628"/>
                    <a:ext cx="188913" cy="188913"/>
                  </a:xfrm>
                  <a:custGeom>
                    <a:avLst/>
                    <a:gdLst/>
                    <a:ahLst/>
                    <a:cxnLst>
                      <a:cxn ang="0">
                        <a:pos x="266" y="133"/>
                      </a:cxn>
                      <a:cxn ang="0">
                        <a:pos x="266" y="133"/>
                      </a:cxn>
                      <a:cxn ang="0">
                        <a:pos x="133" y="0"/>
                      </a:cxn>
                      <a:cxn ang="0">
                        <a:pos x="0" y="133"/>
                      </a:cxn>
                      <a:cxn ang="0">
                        <a:pos x="133" y="266"/>
                      </a:cxn>
                      <a:cxn ang="0">
                        <a:pos x="266" y="133"/>
                      </a:cxn>
                      <a:cxn ang="0">
                        <a:pos x="266" y="133"/>
                      </a:cxn>
                      <a:cxn ang="0">
                        <a:pos x="133" y="133"/>
                      </a:cxn>
                      <a:cxn ang="0">
                        <a:pos x="133" y="133"/>
                      </a:cxn>
                    </a:cxnLst>
                    <a:rect l="0" t="0" r="r" b="b"/>
                    <a:pathLst>
                      <a:path w="266" h="266">
                        <a:moveTo>
                          <a:pt x="266" y="133"/>
                        </a:moveTo>
                        <a:lnTo>
                          <a:pt x="266" y="133"/>
                        </a:lnTo>
                        <a:cubicBezTo>
                          <a:pt x="266" y="60"/>
                          <a:pt x="206" y="0"/>
                          <a:pt x="133" y="0"/>
                        </a:cubicBezTo>
                        <a:cubicBezTo>
                          <a:pt x="59" y="0"/>
                          <a:pt x="0" y="60"/>
                          <a:pt x="0" y="133"/>
                        </a:cubicBezTo>
                        <a:cubicBezTo>
                          <a:pt x="0" y="207"/>
                          <a:pt x="59" y="266"/>
                          <a:pt x="133" y="266"/>
                        </a:cubicBezTo>
                        <a:cubicBezTo>
                          <a:pt x="206" y="266"/>
                          <a:pt x="266" y="207"/>
                          <a:pt x="266" y="133"/>
                        </a:cubicBezTo>
                        <a:lnTo>
                          <a:pt x="266" y="133"/>
                        </a:lnTo>
                        <a:close/>
                        <a:moveTo>
                          <a:pt x="133" y="133"/>
                        </a:moveTo>
                        <a:lnTo>
                          <a:pt x="133" y="133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75000"/>
                    </a:schemeClr>
                  </a:solidFill>
                  <a:ln w="0">
                    <a:solidFill>
                      <a:schemeClr val="bg1">
                        <a:lumMod val="65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>
                      <a:ln w="18415" cmpd="sng">
                        <a:solidFill>
                          <a:srgbClr val="FFFFFF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55" name="Freeform 8"/>
                  <p:cNvSpPr>
                    <a:spLocks noEditPoints="1"/>
                  </p:cNvSpPr>
                  <p:nvPr/>
                </p:nvSpPr>
                <p:spPr bwMode="auto">
                  <a:xfrm>
                    <a:off x="3668707" y="3857628"/>
                    <a:ext cx="187325" cy="188913"/>
                  </a:xfrm>
                  <a:custGeom>
                    <a:avLst/>
                    <a:gdLst/>
                    <a:ahLst/>
                    <a:cxnLst>
                      <a:cxn ang="0">
                        <a:pos x="265" y="133"/>
                      </a:cxn>
                      <a:cxn ang="0">
                        <a:pos x="265" y="133"/>
                      </a:cxn>
                      <a:cxn ang="0">
                        <a:pos x="132" y="0"/>
                      </a:cxn>
                      <a:cxn ang="0">
                        <a:pos x="0" y="133"/>
                      </a:cxn>
                      <a:cxn ang="0">
                        <a:pos x="132" y="265"/>
                      </a:cxn>
                      <a:cxn ang="0">
                        <a:pos x="265" y="133"/>
                      </a:cxn>
                      <a:cxn ang="0">
                        <a:pos x="265" y="133"/>
                      </a:cxn>
                      <a:cxn ang="0">
                        <a:pos x="132" y="133"/>
                      </a:cxn>
                      <a:cxn ang="0">
                        <a:pos x="132" y="133"/>
                      </a:cxn>
                    </a:cxnLst>
                    <a:rect l="0" t="0" r="r" b="b"/>
                    <a:pathLst>
                      <a:path w="265" h="265">
                        <a:moveTo>
                          <a:pt x="265" y="133"/>
                        </a:moveTo>
                        <a:lnTo>
                          <a:pt x="265" y="133"/>
                        </a:lnTo>
                        <a:cubicBezTo>
                          <a:pt x="265" y="59"/>
                          <a:pt x="206" y="0"/>
                          <a:pt x="132" y="0"/>
                        </a:cubicBezTo>
                        <a:cubicBezTo>
                          <a:pt x="59" y="0"/>
                          <a:pt x="0" y="59"/>
                          <a:pt x="0" y="133"/>
                        </a:cubicBezTo>
                        <a:cubicBezTo>
                          <a:pt x="0" y="206"/>
                          <a:pt x="59" y="265"/>
                          <a:pt x="132" y="265"/>
                        </a:cubicBezTo>
                        <a:cubicBezTo>
                          <a:pt x="206" y="265"/>
                          <a:pt x="265" y="206"/>
                          <a:pt x="265" y="133"/>
                        </a:cubicBezTo>
                        <a:lnTo>
                          <a:pt x="265" y="133"/>
                        </a:lnTo>
                        <a:close/>
                        <a:moveTo>
                          <a:pt x="132" y="133"/>
                        </a:moveTo>
                        <a:lnTo>
                          <a:pt x="132" y="133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75000"/>
                    </a:schemeClr>
                  </a:solidFill>
                  <a:ln w="0">
                    <a:solidFill>
                      <a:schemeClr val="bg1">
                        <a:lumMod val="65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>
                      <a:ln w="18415" cmpd="sng">
                        <a:solidFill>
                          <a:srgbClr val="FFFFFF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57" name="Freeform 14"/>
                  <p:cNvSpPr>
                    <a:spLocks noEditPoints="1"/>
                  </p:cNvSpPr>
                  <p:nvPr/>
                </p:nvSpPr>
                <p:spPr bwMode="auto">
                  <a:xfrm>
                    <a:off x="3525831" y="4143380"/>
                    <a:ext cx="188913" cy="188913"/>
                  </a:xfrm>
                  <a:custGeom>
                    <a:avLst/>
                    <a:gdLst/>
                    <a:ahLst/>
                    <a:cxnLst>
                      <a:cxn ang="0">
                        <a:pos x="266" y="133"/>
                      </a:cxn>
                      <a:cxn ang="0">
                        <a:pos x="266" y="133"/>
                      </a:cxn>
                      <a:cxn ang="0">
                        <a:pos x="133" y="0"/>
                      </a:cxn>
                      <a:cxn ang="0">
                        <a:pos x="0" y="133"/>
                      </a:cxn>
                      <a:cxn ang="0">
                        <a:pos x="133" y="266"/>
                      </a:cxn>
                      <a:cxn ang="0">
                        <a:pos x="266" y="133"/>
                      </a:cxn>
                      <a:cxn ang="0">
                        <a:pos x="266" y="133"/>
                      </a:cxn>
                      <a:cxn ang="0">
                        <a:pos x="133" y="133"/>
                      </a:cxn>
                      <a:cxn ang="0">
                        <a:pos x="133" y="133"/>
                      </a:cxn>
                    </a:cxnLst>
                    <a:rect l="0" t="0" r="r" b="b"/>
                    <a:pathLst>
                      <a:path w="266" h="266">
                        <a:moveTo>
                          <a:pt x="266" y="133"/>
                        </a:moveTo>
                        <a:lnTo>
                          <a:pt x="266" y="133"/>
                        </a:lnTo>
                        <a:cubicBezTo>
                          <a:pt x="266" y="60"/>
                          <a:pt x="206" y="0"/>
                          <a:pt x="133" y="0"/>
                        </a:cubicBezTo>
                        <a:cubicBezTo>
                          <a:pt x="59" y="0"/>
                          <a:pt x="0" y="60"/>
                          <a:pt x="0" y="133"/>
                        </a:cubicBezTo>
                        <a:cubicBezTo>
                          <a:pt x="0" y="206"/>
                          <a:pt x="59" y="266"/>
                          <a:pt x="133" y="266"/>
                        </a:cubicBezTo>
                        <a:cubicBezTo>
                          <a:pt x="206" y="266"/>
                          <a:pt x="266" y="206"/>
                          <a:pt x="266" y="133"/>
                        </a:cubicBezTo>
                        <a:lnTo>
                          <a:pt x="266" y="133"/>
                        </a:lnTo>
                        <a:close/>
                        <a:moveTo>
                          <a:pt x="133" y="133"/>
                        </a:moveTo>
                        <a:lnTo>
                          <a:pt x="133" y="133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75000"/>
                    </a:schemeClr>
                  </a:solidFill>
                  <a:ln w="0">
                    <a:solidFill>
                      <a:schemeClr val="bg1">
                        <a:lumMod val="65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>
                      <a:ln w="18415" cmpd="sng">
                        <a:solidFill>
                          <a:srgbClr val="FFFFFF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58" name="Freeform 16"/>
                  <p:cNvSpPr>
                    <a:spLocks noEditPoints="1"/>
                  </p:cNvSpPr>
                  <p:nvPr/>
                </p:nvSpPr>
                <p:spPr bwMode="auto">
                  <a:xfrm>
                    <a:off x="3454388" y="4786314"/>
                    <a:ext cx="187325" cy="188913"/>
                  </a:xfrm>
                  <a:custGeom>
                    <a:avLst/>
                    <a:gdLst/>
                    <a:ahLst/>
                    <a:cxnLst>
                      <a:cxn ang="0">
                        <a:pos x="265" y="133"/>
                      </a:cxn>
                      <a:cxn ang="0">
                        <a:pos x="265" y="133"/>
                      </a:cxn>
                      <a:cxn ang="0">
                        <a:pos x="132" y="0"/>
                      </a:cxn>
                      <a:cxn ang="0">
                        <a:pos x="0" y="133"/>
                      </a:cxn>
                      <a:cxn ang="0">
                        <a:pos x="132" y="266"/>
                      </a:cxn>
                      <a:cxn ang="0">
                        <a:pos x="265" y="133"/>
                      </a:cxn>
                      <a:cxn ang="0">
                        <a:pos x="265" y="133"/>
                      </a:cxn>
                      <a:cxn ang="0">
                        <a:pos x="132" y="133"/>
                      </a:cxn>
                      <a:cxn ang="0">
                        <a:pos x="132" y="133"/>
                      </a:cxn>
                    </a:cxnLst>
                    <a:rect l="0" t="0" r="r" b="b"/>
                    <a:pathLst>
                      <a:path w="265" h="266">
                        <a:moveTo>
                          <a:pt x="265" y="133"/>
                        </a:moveTo>
                        <a:lnTo>
                          <a:pt x="265" y="133"/>
                        </a:lnTo>
                        <a:cubicBezTo>
                          <a:pt x="265" y="60"/>
                          <a:pt x="206" y="0"/>
                          <a:pt x="132" y="0"/>
                        </a:cubicBezTo>
                        <a:cubicBezTo>
                          <a:pt x="59" y="0"/>
                          <a:pt x="0" y="60"/>
                          <a:pt x="0" y="133"/>
                        </a:cubicBezTo>
                        <a:cubicBezTo>
                          <a:pt x="0" y="207"/>
                          <a:pt x="59" y="266"/>
                          <a:pt x="132" y="266"/>
                        </a:cubicBezTo>
                        <a:cubicBezTo>
                          <a:pt x="206" y="266"/>
                          <a:pt x="265" y="207"/>
                          <a:pt x="265" y="133"/>
                        </a:cubicBezTo>
                        <a:lnTo>
                          <a:pt x="265" y="133"/>
                        </a:lnTo>
                        <a:close/>
                        <a:moveTo>
                          <a:pt x="132" y="133"/>
                        </a:moveTo>
                        <a:lnTo>
                          <a:pt x="132" y="133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75000"/>
                    </a:schemeClr>
                  </a:solidFill>
                  <a:ln w="0">
                    <a:solidFill>
                      <a:schemeClr val="bg1">
                        <a:lumMod val="65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>
                      <a:ln w="18415" cmpd="sng">
                        <a:solidFill>
                          <a:srgbClr val="FFFFFF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61" name="Freeform 6"/>
                  <p:cNvSpPr>
                    <a:spLocks noEditPoints="1"/>
                  </p:cNvSpPr>
                  <p:nvPr/>
                </p:nvSpPr>
                <p:spPr bwMode="auto">
                  <a:xfrm>
                    <a:off x="3525831" y="5072074"/>
                    <a:ext cx="188913" cy="188913"/>
                  </a:xfrm>
                  <a:custGeom>
                    <a:avLst/>
                    <a:gdLst/>
                    <a:ahLst/>
                    <a:cxnLst>
                      <a:cxn ang="0">
                        <a:pos x="266" y="133"/>
                      </a:cxn>
                      <a:cxn ang="0">
                        <a:pos x="266" y="133"/>
                      </a:cxn>
                      <a:cxn ang="0">
                        <a:pos x="133" y="0"/>
                      </a:cxn>
                      <a:cxn ang="0">
                        <a:pos x="0" y="133"/>
                      </a:cxn>
                      <a:cxn ang="0">
                        <a:pos x="133" y="266"/>
                      </a:cxn>
                      <a:cxn ang="0">
                        <a:pos x="266" y="133"/>
                      </a:cxn>
                      <a:cxn ang="0">
                        <a:pos x="266" y="133"/>
                      </a:cxn>
                      <a:cxn ang="0">
                        <a:pos x="133" y="133"/>
                      </a:cxn>
                      <a:cxn ang="0">
                        <a:pos x="133" y="133"/>
                      </a:cxn>
                    </a:cxnLst>
                    <a:rect l="0" t="0" r="r" b="b"/>
                    <a:pathLst>
                      <a:path w="266" h="266">
                        <a:moveTo>
                          <a:pt x="266" y="133"/>
                        </a:moveTo>
                        <a:lnTo>
                          <a:pt x="266" y="133"/>
                        </a:lnTo>
                        <a:cubicBezTo>
                          <a:pt x="266" y="60"/>
                          <a:pt x="206" y="0"/>
                          <a:pt x="133" y="0"/>
                        </a:cubicBezTo>
                        <a:cubicBezTo>
                          <a:pt x="59" y="0"/>
                          <a:pt x="0" y="60"/>
                          <a:pt x="0" y="133"/>
                        </a:cubicBezTo>
                        <a:cubicBezTo>
                          <a:pt x="0" y="207"/>
                          <a:pt x="59" y="266"/>
                          <a:pt x="133" y="266"/>
                        </a:cubicBezTo>
                        <a:cubicBezTo>
                          <a:pt x="206" y="266"/>
                          <a:pt x="266" y="207"/>
                          <a:pt x="266" y="133"/>
                        </a:cubicBezTo>
                        <a:lnTo>
                          <a:pt x="266" y="133"/>
                        </a:lnTo>
                        <a:close/>
                        <a:moveTo>
                          <a:pt x="133" y="133"/>
                        </a:moveTo>
                        <a:lnTo>
                          <a:pt x="133" y="133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75000"/>
                    </a:schemeClr>
                  </a:solidFill>
                  <a:ln w="0">
                    <a:solidFill>
                      <a:schemeClr val="bg1">
                        <a:lumMod val="65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>
                      <a:ln w="18415" cmpd="sng">
                        <a:solidFill>
                          <a:srgbClr val="FFFFFF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62" name="Freeform 14"/>
                  <p:cNvSpPr>
                    <a:spLocks noEditPoints="1"/>
                  </p:cNvSpPr>
                  <p:nvPr/>
                </p:nvSpPr>
                <p:spPr bwMode="auto">
                  <a:xfrm>
                    <a:off x="3740145" y="5214950"/>
                    <a:ext cx="188913" cy="188913"/>
                  </a:xfrm>
                  <a:custGeom>
                    <a:avLst/>
                    <a:gdLst/>
                    <a:ahLst/>
                    <a:cxnLst>
                      <a:cxn ang="0">
                        <a:pos x="266" y="133"/>
                      </a:cxn>
                      <a:cxn ang="0">
                        <a:pos x="266" y="133"/>
                      </a:cxn>
                      <a:cxn ang="0">
                        <a:pos x="133" y="0"/>
                      </a:cxn>
                      <a:cxn ang="0">
                        <a:pos x="0" y="133"/>
                      </a:cxn>
                      <a:cxn ang="0">
                        <a:pos x="133" y="266"/>
                      </a:cxn>
                      <a:cxn ang="0">
                        <a:pos x="266" y="133"/>
                      </a:cxn>
                      <a:cxn ang="0">
                        <a:pos x="266" y="133"/>
                      </a:cxn>
                      <a:cxn ang="0">
                        <a:pos x="133" y="133"/>
                      </a:cxn>
                      <a:cxn ang="0">
                        <a:pos x="133" y="133"/>
                      </a:cxn>
                    </a:cxnLst>
                    <a:rect l="0" t="0" r="r" b="b"/>
                    <a:pathLst>
                      <a:path w="266" h="266">
                        <a:moveTo>
                          <a:pt x="266" y="133"/>
                        </a:moveTo>
                        <a:lnTo>
                          <a:pt x="266" y="133"/>
                        </a:lnTo>
                        <a:cubicBezTo>
                          <a:pt x="266" y="60"/>
                          <a:pt x="206" y="0"/>
                          <a:pt x="133" y="0"/>
                        </a:cubicBezTo>
                        <a:cubicBezTo>
                          <a:pt x="59" y="0"/>
                          <a:pt x="0" y="60"/>
                          <a:pt x="0" y="133"/>
                        </a:cubicBezTo>
                        <a:cubicBezTo>
                          <a:pt x="0" y="206"/>
                          <a:pt x="59" y="266"/>
                          <a:pt x="133" y="266"/>
                        </a:cubicBezTo>
                        <a:cubicBezTo>
                          <a:pt x="206" y="266"/>
                          <a:pt x="266" y="206"/>
                          <a:pt x="266" y="133"/>
                        </a:cubicBezTo>
                        <a:lnTo>
                          <a:pt x="266" y="133"/>
                        </a:lnTo>
                        <a:close/>
                        <a:moveTo>
                          <a:pt x="133" y="133"/>
                        </a:moveTo>
                        <a:lnTo>
                          <a:pt x="133" y="133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75000"/>
                    </a:schemeClr>
                  </a:solidFill>
                  <a:ln w="0">
                    <a:solidFill>
                      <a:schemeClr val="bg1">
                        <a:lumMod val="65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>
                      <a:ln w="18415" cmpd="sng">
                        <a:solidFill>
                          <a:srgbClr val="FFFFFF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63" name="Freeform 6"/>
                  <p:cNvSpPr>
                    <a:spLocks noEditPoints="1"/>
                  </p:cNvSpPr>
                  <p:nvPr/>
                </p:nvSpPr>
                <p:spPr bwMode="auto">
                  <a:xfrm>
                    <a:off x="3740145" y="4954599"/>
                    <a:ext cx="188913" cy="188913"/>
                  </a:xfrm>
                  <a:custGeom>
                    <a:avLst/>
                    <a:gdLst/>
                    <a:ahLst/>
                    <a:cxnLst>
                      <a:cxn ang="0">
                        <a:pos x="266" y="133"/>
                      </a:cxn>
                      <a:cxn ang="0">
                        <a:pos x="266" y="133"/>
                      </a:cxn>
                      <a:cxn ang="0">
                        <a:pos x="133" y="0"/>
                      </a:cxn>
                      <a:cxn ang="0">
                        <a:pos x="0" y="133"/>
                      </a:cxn>
                      <a:cxn ang="0">
                        <a:pos x="133" y="266"/>
                      </a:cxn>
                      <a:cxn ang="0">
                        <a:pos x="266" y="133"/>
                      </a:cxn>
                      <a:cxn ang="0">
                        <a:pos x="266" y="133"/>
                      </a:cxn>
                      <a:cxn ang="0">
                        <a:pos x="133" y="133"/>
                      </a:cxn>
                      <a:cxn ang="0">
                        <a:pos x="133" y="133"/>
                      </a:cxn>
                    </a:cxnLst>
                    <a:rect l="0" t="0" r="r" b="b"/>
                    <a:pathLst>
                      <a:path w="266" h="266">
                        <a:moveTo>
                          <a:pt x="266" y="133"/>
                        </a:moveTo>
                        <a:lnTo>
                          <a:pt x="266" y="133"/>
                        </a:lnTo>
                        <a:cubicBezTo>
                          <a:pt x="266" y="60"/>
                          <a:pt x="206" y="0"/>
                          <a:pt x="133" y="0"/>
                        </a:cubicBezTo>
                        <a:cubicBezTo>
                          <a:pt x="59" y="0"/>
                          <a:pt x="0" y="60"/>
                          <a:pt x="0" y="133"/>
                        </a:cubicBezTo>
                        <a:cubicBezTo>
                          <a:pt x="0" y="207"/>
                          <a:pt x="59" y="266"/>
                          <a:pt x="133" y="266"/>
                        </a:cubicBezTo>
                        <a:cubicBezTo>
                          <a:pt x="206" y="266"/>
                          <a:pt x="266" y="207"/>
                          <a:pt x="266" y="133"/>
                        </a:cubicBezTo>
                        <a:lnTo>
                          <a:pt x="266" y="133"/>
                        </a:lnTo>
                        <a:close/>
                        <a:moveTo>
                          <a:pt x="133" y="133"/>
                        </a:moveTo>
                        <a:lnTo>
                          <a:pt x="133" y="133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75000"/>
                    </a:schemeClr>
                  </a:solidFill>
                  <a:ln w="0">
                    <a:solidFill>
                      <a:schemeClr val="bg1">
                        <a:lumMod val="65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>
                      <a:ln w="18415" cmpd="sng">
                        <a:solidFill>
                          <a:srgbClr val="FFFFFF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64" name="Freeform 12"/>
                  <p:cNvSpPr>
                    <a:spLocks noEditPoints="1"/>
                  </p:cNvSpPr>
                  <p:nvPr/>
                </p:nvSpPr>
                <p:spPr bwMode="auto">
                  <a:xfrm>
                    <a:off x="5668971" y="5643578"/>
                    <a:ext cx="188913" cy="188913"/>
                  </a:xfrm>
                  <a:custGeom>
                    <a:avLst/>
                    <a:gdLst/>
                    <a:ahLst/>
                    <a:cxnLst>
                      <a:cxn ang="0">
                        <a:pos x="266" y="133"/>
                      </a:cxn>
                      <a:cxn ang="0">
                        <a:pos x="266" y="133"/>
                      </a:cxn>
                      <a:cxn ang="0">
                        <a:pos x="133" y="0"/>
                      </a:cxn>
                      <a:cxn ang="0">
                        <a:pos x="0" y="133"/>
                      </a:cxn>
                      <a:cxn ang="0">
                        <a:pos x="133" y="266"/>
                      </a:cxn>
                      <a:cxn ang="0">
                        <a:pos x="266" y="133"/>
                      </a:cxn>
                      <a:cxn ang="0">
                        <a:pos x="266" y="133"/>
                      </a:cxn>
                      <a:cxn ang="0">
                        <a:pos x="133" y="133"/>
                      </a:cxn>
                      <a:cxn ang="0">
                        <a:pos x="133" y="133"/>
                      </a:cxn>
                    </a:cxnLst>
                    <a:rect l="0" t="0" r="r" b="b"/>
                    <a:pathLst>
                      <a:path w="266" h="266">
                        <a:moveTo>
                          <a:pt x="266" y="133"/>
                        </a:moveTo>
                        <a:lnTo>
                          <a:pt x="266" y="133"/>
                        </a:lnTo>
                        <a:cubicBezTo>
                          <a:pt x="266" y="60"/>
                          <a:pt x="206" y="0"/>
                          <a:pt x="133" y="0"/>
                        </a:cubicBezTo>
                        <a:cubicBezTo>
                          <a:pt x="59" y="0"/>
                          <a:pt x="0" y="60"/>
                          <a:pt x="0" y="133"/>
                        </a:cubicBezTo>
                        <a:cubicBezTo>
                          <a:pt x="0" y="206"/>
                          <a:pt x="59" y="266"/>
                          <a:pt x="133" y="266"/>
                        </a:cubicBezTo>
                        <a:cubicBezTo>
                          <a:pt x="206" y="266"/>
                          <a:pt x="266" y="206"/>
                          <a:pt x="266" y="133"/>
                        </a:cubicBezTo>
                        <a:lnTo>
                          <a:pt x="266" y="133"/>
                        </a:lnTo>
                        <a:close/>
                        <a:moveTo>
                          <a:pt x="133" y="133"/>
                        </a:moveTo>
                        <a:lnTo>
                          <a:pt x="133" y="133"/>
                        </a:lnTo>
                        <a:close/>
                      </a:path>
                    </a:pathLst>
                  </a:custGeom>
                  <a:solidFill>
                    <a:schemeClr val="accent5">
                      <a:lumMod val="60000"/>
                      <a:lumOff val="40000"/>
                    </a:schemeClr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65" name="Freeform 12"/>
                  <p:cNvSpPr>
                    <a:spLocks noEditPoints="1"/>
                  </p:cNvSpPr>
                  <p:nvPr/>
                </p:nvSpPr>
                <p:spPr bwMode="auto">
                  <a:xfrm>
                    <a:off x="4811715" y="5143512"/>
                    <a:ext cx="188913" cy="188913"/>
                  </a:xfrm>
                  <a:custGeom>
                    <a:avLst/>
                    <a:gdLst/>
                    <a:ahLst/>
                    <a:cxnLst>
                      <a:cxn ang="0">
                        <a:pos x="266" y="133"/>
                      </a:cxn>
                      <a:cxn ang="0">
                        <a:pos x="266" y="133"/>
                      </a:cxn>
                      <a:cxn ang="0">
                        <a:pos x="133" y="0"/>
                      </a:cxn>
                      <a:cxn ang="0">
                        <a:pos x="0" y="133"/>
                      </a:cxn>
                      <a:cxn ang="0">
                        <a:pos x="133" y="266"/>
                      </a:cxn>
                      <a:cxn ang="0">
                        <a:pos x="266" y="133"/>
                      </a:cxn>
                      <a:cxn ang="0">
                        <a:pos x="266" y="133"/>
                      </a:cxn>
                      <a:cxn ang="0">
                        <a:pos x="133" y="133"/>
                      </a:cxn>
                      <a:cxn ang="0">
                        <a:pos x="133" y="133"/>
                      </a:cxn>
                    </a:cxnLst>
                    <a:rect l="0" t="0" r="r" b="b"/>
                    <a:pathLst>
                      <a:path w="266" h="266">
                        <a:moveTo>
                          <a:pt x="266" y="133"/>
                        </a:moveTo>
                        <a:lnTo>
                          <a:pt x="266" y="133"/>
                        </a:lnTo>
                        <a:cubicBezTo>
                          <a:pt x="266" y="60"/>
                          <a:pt x="206" y="0"/>
                          <a:pt x="133" y="0"/>
                        </a:cubicBezTo>
                        <a:cubicBezTo>
                          <a:pt x="59" y="0"/>
                          <a:pt x="0" y="60"/>
                          <a:pt x="0" y="133"/>
                        </a:cubicBezTo>
                        <a:cubicBezTo>
                          <a:pt x="0" y="206"/>
                          <a:pt x="59" y="266"/>
                          <a:pt x="133" y="266"/>
                        </a:cubicBezTo>
                        <a:cubicBezTo>
                          <a:pt x="206" y="266"/>
                          <a:pt x="266" y="206"/>
                          <a:pt x="266" y="133"/>
                        </a:cubicBezTo>
                        <a:lnTo>
                          <a:pt x="266" y="133"/>
                        </a:lnTo>
                        <a:close/>
                        <a:moveTo>
                          <a:pt x="133" y="133"/>
                        </a:moveTo>
                        <a:lnTo>
                          <a:pt x="133" y="133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75000"/>
                    </a:schemeClr>
                  </a:solidFill>
                  <a:ln w="0">
                    <a:solidFill>
                      <a:schemeClr val="bg1">
                        <a:lumMod val="65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>
                      <a:ln w="18415" cmpd="sng">
                        <a:solidFill>
                          <a:srgbClr val="FFFFFF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66" name="Freeform 12"/>
                  <p:cNvSpPr>
                    <a:spLocks noEditPoints="1"/>
                  </p:cNvSpPr>
                  <p:nvPr/>
                </p:nvSpPr>
                <p:spPr bwMode="auto">
                  <a:xfrm>
                    <a:off x="5097467" y="5286388"/>
                    <a:ext cx="188913" cy="188913"/>
                  </a:xfrm>
                  <a:custGeom>
                    <a:avLst/>
                    <a:gdLst/>
                    <a:ahLst/>
                    <a:cxnLst>
                      <a:cxn ang="0">
                        <a:pos x="266" y="133"/>
                      </a:cxn>
                      <a:cxn ang="0">
                        <a:pos x="266" y="133"/>
                      </a:cxn>
                      <a:cxn ang="0">
                        <a:pos x="133" y="0"/>
                      </a:cxn>
                      <a:cxn ang="0">
                        <a:pos x="0" y="133"/>
                      </a:cxn>
                      <a:cxn ang="0">
                        <a:pos x="133" y="266"/>
                      </a:cxn>
                      <a:cxn ang="0">
                        <a:pos x="266" y="133"/>
                      </a:cxn>
                      <a:cxn ang="0">
                        <a:pos x="266" y="133"/>
                      </a:cxn>
                      <a:cxn ang="0">
                        <a:pos x="133" y="133"/>
                      </a:cxn>
                      <a:cxn ang="0">
                        <a:pos x="133" y="133"/>
                      </a:cxn>
                    </a:cxnLst>
                    <a:rect l="0" t="0" r="r" b="b"/>
                    <a:pathLst>
                      <a:path w="266" h="266">
                        <a:moveTo>
                          <a:pt x="266" y="133"/>
                        </a:moveTo>
                        <a:lnTo>
                          <a:pt x="266" y="133"/>
                        </a:lnTo>
                        <a:cubicBezTo>
                          <a:pt x="266" y="60"/>
                          <a:pt x="206" y="0"/>
                          <a:pt x="133" y="0"/>
                        </a:cubicBezTo>
                        <a:cubicBezTo>
                          <a:pt x="59" y="0"/>
                          <a:pt x="0" y="60"/>
                          <a:pt x="0" y="133"/>
                        </a:cubicBezTo>
                        <a:cubicBezTo>
                          <a:pt x="0" y="206"/>
                          <a:pt x="59" y="266"/>
                          <a:pt x="133" y="266"/>
                        </a:cubicBezTo>
                        <a:cubicBezTo>
                          <a:pt x="206" y="266"/>
                          <a:pt x="266" y="206"/>
                          <a:pt x="266" y="133"/>
                        </a:cubicBezTo>
                        <a:lnTo>
                          <a:pt x="266" y="133"/>
                        </a:lnTo>
                        <a:close/>
                        <a:moveTo>
                          <a:pt x="133" y="133"/>
                        </a:moveTo>
                        <a:lnTo>
                          <a:pt x="133" y="133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75000"/>
                    </a:schemeClr>
                  </a:solidFill>
                  <a:ln w="0">
                    <a:solidFill>
                      <a:schemeClr val="bg1">
                        <a:lumMod val="65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>
                      <a:ln w="18415" cmpd="sng">
                        <a:solidFill>
                          <a:srgbClr val="FFFFFF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67" name="Freeform 12"/>
                  <p:cNvSpPr>
                    <a:spLocks noEditPoints="1"/>
                  </p:cNvSpPr>
                  <p:nvPr/>
                </p:nvSpPr>
                <p:spPr bwMode="auto">
                  <a:xfrm>
                    <a:off x="5168905" y="5000636"/>
                    <a:ext cx="188913" cy="188913"/>
                  </a:xfrm>
                  <a:custGeom>
                    <a:avLst/>
                    <a:gdLst/>
                    <a:ahLst/>
                    <a:cxnLst>
                      <a:cxn ang="0">
                        <a:pos x="266" y="133"/>
                      </a:cxn>
                      <a:cxn ang="0">
                        <a:pos x="266" y="133"/>
                      </a:cxn>
                      <a:cxn ang="0">
                        <a:pos x="133" y="0"/>
                      </a:cxn>
                      <a:cxn ang="0">
                        <a:pos x="0" y="133"/>
                      </a:cxn>
                      <a:cxn ang="0">
                        <a:pos x="133" y="266"/>
                      </a:cxn>
                      <a:cxn ang="0">
                        <a:pos x="266" y="133"/>
                      </a:cxn>
                      <a:cxn ang="0">
                        <a:pos x="266" y="133"/>
                      </a:cxn>
                      <a:cxn ang="0">
                        <a:pos x="133" y="133"/>
                      </a:cxn>
                      <a:cxn ang="0">
                        <a:pos x="133" y="133"/>
                      </a:cxn>
                    </a:cxnLst>
                    <a:rect l="0" t="0" r="r" b="b"/>
                    <a:pathLst>
                      <a:path w="266" h="266">
                        <a:moveTo>
                          <a:pt x="266" y="133"/>
                        </a:moveTo>
                        <a:lnTo>
                          <a:pt x="266" y="133"/>
                        </a:lnTo>
                        <a:cubicBezTo>
                          <a:pt x="266" y="60"/>
                          <a:pt x="206" y="0"/>
                          <a:pt x="133" y="0"/>
                        </a:cubicBezTo>
                        <a:cubicBezTo>
                          <a:pt x="59" y="0"/>
                          <a:pt x="0" y="60"/>
                          <a:pt x="0" y="133"/>
                        </a:cubicBezTo>
                        <a:cubicBezTo>
                          <a:pt x="0" y="206"/>
                          <a:pt x="59" y="266"/>
                          <a:pt x="133" y="266"/>
                        </a:cubicBezTo>
                        <a:cubicBezTo>
                          <a:pt x="206" y="266"/>
                          <a:pt x="266" y="206"/>
                          <a:pt x="266" y="133"/>
                        </a:cubicBezTo>
                        <a:lnTo>
                          <a:pt x="266" y="133"/>
                        </a:lnTo>
                        <a:close/>
                        <a:moveTo>
                          <a:pt x="133" y="133"/>
                        </a:moveTo>
                        <a:lnTo>
                          <a:pt x="133" y="133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75000"/>
                    </a:schemeClr>
                  </a:solidFill>
                  <a:ln w="0">
                    <a:solidFill>
                      <a:schemeClr val="bg1">
                        <a:lumMod val="65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>
                      <a:ln w="18415" cmpd="sng">
                        <a:solidFill>
                          <a:srgbClr val="FFFFFF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68" name="Freeform 12"/>
                  <p:cNvSpPr>
                    <a:spLocks noEditPoints="1"/>
                  </p:cNvSpPr>
                  <p:nvPr/>
                </p:nvSpPr>
                <p:spPr bwMode="auto">
                  <a:xfrm>
                    <a:off x="5383219" y="5214950"/>
                    <a:ext cx="188913" cy="188913"/>
                  </a:xfrm>
                  <a:custGeom>
                    <a:avLst/>
                    <a:gdLst/>
                    <a:ahLst/>
                    <a:cxnLst>
                      <a:cxn ang="0">
                        <a:pos x="266" y="133"/>
                      </a:cxn>
                      <a:cxn ang="0">
                        <a:pos x="266" y="133"/>
                      </a:cxn>
                      <a:cxn ang="0">
                        <a:pos x="133" y="0"/>
                      </a:cxn>
                      <a:cxn ang="0">
                        <a:pos x="0" y="133"/>
                      </a:cxn>
                      <a:cxn ang="0">
                        <a:pos x="133" y="266"/>
                      </a:cxn>
                      <a:cxn ang="0">
                        <a:pos x="266" y="133"/>
                      </a:cxn>
                      <a:cxn ang="0">
                        <a:pos x="266" y="133"/>
                      </a:cxn>
                      <a:cxn ang="0">
                        <a:pos x="133" y="133"/>
                      </a:cxn>
                      <a:cxn ang="0">
                        <a:pos x="133" y="133"/>
                      </a:cxn>
                    </a:cxnLst>
                    <a:rect l="0" t="0" r="r" b="b"/>
                    <a:pathLst>
                      <a:path w="266" h="266">
                        <a:moveTo>
                          <a:pt x="266" y="133"/>
                        </a:moveTo>
                        <a:lnTo>
                          <a:pt x="266" y="133"/>
                        </a:lnTo>
                        <a:cubicBezTo>
                          <a:pt x="266" y="60"/>
                          <a:pt x="206" y="0"/>
                          <a:pt x="133" y="0"/>
                        </a:cubicBezTo>
                        <a:cubicBezTo>
                          <a:pt x="59" y="0"/>
                          <a:pt x="0" y="60"/>
                          <a:pt x="0" y="133"/>
                        </a:cubicBezTo>
                        <a:cubicBezTo>
                          <a:pt x="0" y="206"/>
                          <a:pt x="59" y="266"/>
                          <a:pt x="133" y="266"/>
                        </a:cubicBezTo>
                        <a:cubicBezTo>
                          <a:pt x="206" y="266"/>
                          <a:pt x="266" y="206"/>
                          <a:pt x="266" y="133"/>
                        </a:cubicBezTo>
                        <a:lnTo>
                          <a:pt x="266" y="133"/>
                        </a:lnTo>
                        <a:close/>
                        <a:moveTo>
                          <a:pt x="133" y="133"/>
                        </a:moveTo>
                        <a:lnTo>
                          <a:pt x="133" y="133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75000"/>
                    </a:schemeClr>
                  </a:solidFill>
                  <a:ln w="0">
                    <a:solidFill>
                      <a:schemeClr val="bg1">
                        <a:lumMod val="65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>
                      <a:ln w="18415" cmpd="sng">
                        <a:solidFill>
                          <a:srgbClr val="FFFFFF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69" name="Oval 68"/>
                  <p:cNvSpPr/>
                  <p:nvPr/>
                </p:nvSpPr>
                <p:spPr>
                  <a:xfrm rot="762093">
                    <a:off x="2811450" y="3754658"/>
                    <a:ext cx="1643074" cy="857256"/>
                  </a:xfrm>
                  <a:prstGeom prst="ellipse">
                    <a:avLst/>
                  </a:prstGeom>
                  <a:noFill/>
                  <a:ln>
                    <a:solidFill>
                      <a:srgbClr val="FF0000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>
                      <a:ln w="18415" cmpd="sng">
                        <a:solidFill>
                          <a:srgbClr val="FFFFFF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70" name="Oval 69"/>
                  <p:cNvSpPr/>
                  <p:nvPr/>
                </p:nvSpPr>
                <p:spPr>
                  <a:xfrm rot="19315193">
                    <a:off x="3251533" y="4629832"/>
                    <a:ext cx="845009" cy="1233950"/>
                  </a:xfrm>
                  <a:prstGeom prst="ellipse">
                    <a:avLst/>
                  </a:prstGeom>
                  <a:noFill/>
                  <a:ln>
                    <a:solidFill>
                      <a:srgbClr val="FF0000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>
                      <a:ln w="18415" cmpd="sng">
                        <a:solidFill>
                          <a:srgbClr val="FFFFFF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71" name="Oval 70"/>
                  <p:cNvSpPr/>
                  <p:nvPr/>
                </p:nvSpPr>
                <p:spPr>
                  <a:xfrm rot="5140268">
                    <a:off x="4763564" y="4419704"/>
                    <a:ext cx="1002671" cy="1232550"/>
                  </a:xfrm>
                  <a:prstGeom prst="ellipse">
                    <a:avLst/>
                  </a:prstGeom>
                  <a:noFill/>
                  <a:ln>
                    <a:solidFill>
                      <a:srgbClr val="FF0000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>
                      <a:ln w="18415" cmpd="sng">
                        <a:solidFill>
                          <a:srgbClr val="FFFFFF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72" name="Oval 71"/>
                  <p:cNvSpPr/>
                  <p:nvPr/>
                </p:nvSpPr>
                <p:spPr>
                  <a:xfrm rot="5140268">
                    <a:off x="5034964" y="3725552"/>
                    <a:ext cx="571504" cy="747577"/>
                  </a:xfrm>
                  <a:prstGeom prst="ellipse">
                    <a:avLst/>
                  </a:prstGeom>
                  <a:noFill/>
                  <a:ln>
                    <a:solidFill>
                      <a:schemeClr val="tx2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>
                      <a:ln w="18415" cmpd="sng">
                        <a:solidFill>
                          <a:srgbClr val="FFFFFF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</a:endParaRPr>
                  </a:p>
                </p:txBody>
              </p:sp>
            </p:grpSp>
            <p:sp>
              <p:nvSpPr>
                <p:cNvPr id="50" name="5-Point Star 49"/>
                <p:cNvSpPr/>
                <p:nvPr/>
              </p:nvSpPr>
              <p:spPr>
                <a:xfrm>
                  <a:off x="5500694" y="3905253"/>
                  <a:ext cx="238127" cy="238127"/>
                </a:xfrm>
                <a:prstGeom prst="star5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51" name="5-Point Star 50"/>
                <p:cNvSpPr/>
                <p:nvPr/>
              </p:nvSpPr>
              <p:spPr>
                <a:xfrm>
                  <a:off x="5786446" y="5143512"/>
                  <a:ext cx="238127" cy="238127"/>
                </a:xfrm>
                <a:prstGeom prst="star5">
                  <a:avLst/>
                </a:prstGeom>
                <a:solidFill>
                  <a:srgbClr val="FF33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52" name="5-Point Star 51"/>
                <p:cNvSpPr/>
                <p:nvPr/>
              </p:nvSpPr>
              <p:spPr>
                <a:xfrm>
                  <a:off x="7358082" y="4905385"/>
                  <a:ext cx="238127" cy="238127"/>
                </a:xfrm>
                <a:prstGeom prst="star5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sp>
            <p:nvSpPr>
              <p:cNvPr id="47" name="Freeform 14"/>
              <p:cNvSpPr>
                <a:spLocks noEditPoints="1"/>
              </p:cNvSpPr>
              <p:nvPr/>
            </p:nvSpPr>
            <p:spPr bwMode="auto">
              <a:xfrm>
                <a:off x="857224" y="1954203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6"/>
                      <a:pt x="59" y="266"/>
                      <a:pt x="133" y="266"/>
                    </a:cubicBezTo>
                    <a:cubicBezTo>
                      <a:pt x="206" y="266"/>
                      <a:pt x="266" y="206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0">
                <a:solidFill>
                  <a:schemeClr val="bg1">
                    <a:lumMod val="6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48" name="Freeform 14"/>
              <p:cNvSpPr>
                <a:spLocks noEditPoints="1"/>
              </p:cNvSpPr>
              <p:nvPr/>
            </p:nvSpPr>
            <p:spPr bwMode="auto">
              <a:xfrm>
                <a:off x="1597005" y="3500438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6"/>
                      <a:pt x="59" y="266"/>
                      <a:pt x="133" y="266"/>
                    </a:cubicBezTo>
                    <a:cubicBezTo>
                      <a:pt x="206" y="266"/>
                      <a:pt x="266" y="206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0">
                <a:solidFill>
                  <a:schemeClr val="bg1">
                    <a:lumMod val="6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74" name="Rectangle 73"/>
            <p:cNvSpPr/>
            <p:nvPr/>
          </p:nvSpPr>
          <p:spPr>
            <a:xfrm>
              <a:off x="428596" y="2214554"/>
              <a:ext cx="11644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b="1" dirty="0" err="1"/>
                <a:t>Step</a:t>
              </a:r>
              <a:r>
                <a:rPr lang="it-IT" b="1" dirty="0"/>
                <a:t> 1 &amp; 2</a:t>
              </a:r>
              <a:endParaRPr lang="it-IT" dirty="0"/>
            </a:p>
          </p:txBody>
        </p:sp>
        <p:sp>
          <p:nvSpPr>
            <p:cNvPr id="86" name="Freeform 14"/>
            <p:cNvSpPr>
              <a:spLocks noEditPoints="1"/>
            </p:cNvSpPr>
            <p:nvPr/>
          </p:nvSpPr>
          <p:spPr bwMode="auto">
            <a:xfrm>
              <a:off x="2097071" y="3000372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87" name="Freeform 14"/>
            <p:cNvSpPr>
              <a:spLocks noEditPoints="1"/>
            </p:cNvSpPr>
            <p:nvPr/>
          </p:nvSpPr>
          <p:spPr bwMode="auto">
            <a:xfrm>
              <a:off x="1928794" y="3240087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89" name="Freeform 12"/>
            <p:cNvSpPr>
              <a:spLocks noEditPoints="1"/>
            </p:cNvSpPr>
            <p:nvPr/>
          </p:nvSpPr>
          <p:spPr bwMode="auto">
            <a:xfrm>
              <a:off x="3509955" y="3643314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90" name="Freeform 12"/>
            <p:cNvSpPr>
              <a:spLocks noEditPoints="1"/>
            </p:cNvSpPr>
            <p:nvPr/>
          </p:nvSpPr>
          <p:spPr bwMode="auto">
            <a:xfrm>
              <a:off x="3240079" y="3525839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428596" y="4488428"/>
              <a:ext cx="857927" cy="3693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it-IT"/>
                <a:t>T</a:t>
              </a:r>
              <a:r>
                <a:rPr lang="it-IT" baseline="-25000"/>
                <a:t>|C|</a:t>
              </a:r>
              <a:r>
                <a:rPr lang="it-IT"/>
                <a:t> = 3</a:t>
              </a:r>
            </a:p>
          </p:txBody>
        </p:sp>
        <p:sp>
          <p:nvSpPr>
            <p:cNvPr id="96" name="Oval 95"/>
            <p:cNvSpPr/>
            <p:nvPr/>
          </p:nvSpPr>
          <p:spPr>
            <a:xfrm>
              <a:off x="3500430" y="4429132"/>
              <a:ext cx="428628" cy="428628"/>
            </a:xfrm>
            <a:prstGeom prst="ellipse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7" name="Freeform 10"/>
            <p:cNvSpPr>
              <a:spLocks noEditPoints="1"/>
            </p:cNvSpPr>
            <p:nvPr/>
          </p:nvSpPr>
          <p:spPr bwMode="auto">
            <a:xfrm>
              <a:off x="3097204" y="2740021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5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5">
                  <a:moveTo>
                    <a:pt x="266" y="133"/>
                  </a:moveTo>
                  <a:lnTo>
                    <a:pt x="266" y="133"/>
                  </a:lnTo>
                  <a:cubicBezTo>
                    <a:pt x="266" y="59"/>
                    <a:pt x="206" y="0"/>
                    <a:pt x="133" y="0"/>
                  </a:cubicBezTo>
                  <a:cubicBezTo>
                    <a:pt x="60" y="0"/>
                    <a:pt x="0" y="59"/>
                    <a:pt x="0" y="133"/>
                  </a:cubicBezTo>
                  <a:cubicBezTo>
                    <a:pt x="0" y="206"/>
                    <a:pt x="60" y="265"/>
                    <a:pt x="133" y="265"/>
                  </a:cubicBezTo>
                  <a:cubicBezTo>
                    <a:pt x="206" y="265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98" name="Freeform 18"/>
            <p:cNvSpPr>
              <a:spLocks noEditPoints="1"/>
            </p:cNvSpPr>
            <p:nvPr/>
          </p:nvSpPr>
          <p:spPr bwMode="auto">
            <a:xfrm>
              <a:off x="3357537" y="2954332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60" y="0"/>
                    <a:pt x="0" y="60"/>
                    <a:pt x="0" y="133"/>
                  </a:cubicBezTo>
                  <a:cubicBezTo>
                    <a:pt x="0" y="207"/>
                    <a:pt x="60" y="266"/>
                    <a:pt x="133" y="266"/>
                  </a:cubicBezTo>
                  <a:cubicBezTo>
                    <a:pt x="206" y="266"/>
                    <a:pt x="266" y="207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99" name="Freeform 16"/>
            <p:cNvSpPr>
              <a:spLocks noEditPoints="1"/>
            </p:cNvSpPr>
            <p:nvPr/>
          </p:nvSpPr>
          <p:spPr bwMode="auto">
            <a:xfrm>
              <a:off x="3143241" y="3025773"/>
              <a:ext cx="187325" cy="188913"/>
            </a:xfrm>
            <a:custGeom>
              <a:avLst/>
              <a:gdLst/>
              <a:ahLst/>
              <a:cxnLst>
                <a:cxn ang="0">
                  <a:pos x="265" y="133"/>
                </a:cxn>
                <a:cxn ang="0">
                  <a:pos x="265" y="133"/>
                </a:cxn>
                <a:cxn ang="0">
                  <a:pos x="132" y="0"/>
                </a:cxn>
                <a:cxn ang="0">
                  <a:pos x="0" y="133"/>
                </a:cxn>
                <a:cxn ang="0">
                  <a:pos x="132" y="266"/>
                </a:cxn>
                <a:cxn ang="0">
                  <a:pos x="265" y="133"/>
                </a:cxn>
                <a:cxn ang="0">
                  <a:pos x="265" y="133"/>
                </a:cxn>
                <a:cxn ang="0">
                  <a:pos x="132" y="133"/>
                </a:cxn>
                <a:cxn ang="0">
                  <a:pos x="132" y="133"/>
                </a:cxn>
              </a:cxnLst>
              <a:rect l="0" t="0" r="r" b="b"/>
              <a:pathLst>
                <a:path w="265" h="266">
                  <a:moveTo>
                    <a:pt x="265" y="133"/>
                  </a:moveTo>
                  <a:lnTo>
                    <a:pt x="265" y="133"/>
                  </a:lnTo>
                  <a:cubicBezTo>
                    <a:pt x="265" y="60"/>
                    <a:pt x="206" y="0"/>
                    <a:pt x="132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7"/>
                    <a:pt x="59" y="266"/>
                    <a:pt x="132" y="266"/>
                  </a:cubicBezTo>
                  <a:cubicBezTo>
                    <a:pt x="206" y="266"/>
                    <a:pt x="265" y="207"/>
                    <a:pt x="265" y="133"/>
                  </a:cubicBezTo>
                  <a:lnTo>
                    <a:pt x="265" y="133"/>
                  </a:lnTo>
                  <a:close/>
                  <a:moveTo>
                    <a:pt x="132" y="133"/>
                  </a:moveTo>
                  <a:lnTo>
                    <a:pt x="132" y="133"/>
                  </a:lnTo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5072066" y="2143116"/>
            <a:ext cx="3495556" cy="2537752"/>
            <a:chOff x="428596" y="2214554"/>
            <a:chExt cx="3495556" cy="2537752"/>
          </a:xfrm>
        </p:grpSpPr>
        <p:grpSp>
          <p:nvGrpSpPr>
            <p:cNvPr id="105" name="Group 183"/>
            <p:cNvGrpSpPr/>
            <p:nvPr/>
          </p:nvGrpSpPr>
          <p:grpSpPr>
            <a:xfrm>
              <a:off x="785786" y="2643182"/>
              <a:ext cx="3138366" cy="2109124"/>
              <a:chOff x="714348" y="1714488"/>
              <a:chExt cx="3138366" cy="2109124"/>
            </a:xfrm>
          </p:grpSpPr>
          <p:grpSp>
            <p:nvGrpSpPr>
              <p:cNvPr id="135" name="Group 148"/>
              <p:cNvGrpSpPr/>
              <p:nvPr/>
            </p:nvGrpSpPr>
            <p:grpSpPr>
              <a:xfrm>
                <a:off x="714348" y="1714488"/>
                <a:ext cx="3138366" cy="2109124"/>
                <a:chOff x="5000628" y="3714752"/>
                <a:chExt cx="3138366" cy="2109124"/>
              </a:xfrm>
            </p:grpSpPr>
            <p:grpSp>
              <p:nvGrpSpPr>
                <p:cNvPr id="144" name="Group 111"/>
                <p:cNvGrpSpPr/>
                <p:nvPr/>
              </p:nvGrpSpPr>
              <p:grpSpPr>
                <a:xfrm>
                  <a:off x="5000628" y="3714752"/>
                  <a:ext cx="3138366" cy="2109124"/>
                  <a:chOff x="2811450" y="3754658"/>
                  <a:chExt cx="3138366" cy="2109124"/>
                </a:xfrm>
              </p:grpSpPr>
              <p:sp>
                <p:nvSpPr>
                  <p:cNvPr id="149" name="Freeform 6"/>
                  <p:cNvSpPr>
                    <a:spLocks noEditPoints="1"/>
                  </p:cNvSpPr>
                  <p:nvPr/>
                </p:nvSpPr>
                <p:spPr bwMode="auto">
                  <a:xfrm>
                    <a:off x="3397238" y="3857628"/>
                    <a:ext cx="188913" cy="188913"/>
                  </a:xfrm>
                  <a:custGeom>
                    <a:avLst/>
                    <a:gdLst/>
                    <a:ahLst/>
                    <a:cxnLst>
                      <a:cxn ang="0">
                        <a:pos x="266" y="133"/>
                      </a:cxn>
                      <a:cxn ang="0">
                        <a:pos x="266" y="133"/>
                      </a:cxn>
                      <a:cxn ang="0">
                        <a:pos x="133" y="0"/>
                      </a:cxn>
                      <a:cxn ang="0">
                        <a:pos x="0" y="133"/>
                      </a:cxn>
                      <a:cxn ang="0">
                        <a:pos x="133" y="266"/>
                      </a:cxn>
                      <a:cxn ang="0">
                        <a:pos x="266" y="133"/>
                      </a:cxn>
                      <a:cxn ang="0">
                        <a:pos x="266" y="133"/>
                      </a:cxn>
                      <a:cxn ang="0">
                        <a:pos x="133" y="133"/>
                      </a:cxn>
                      <a:cxn ang="0">
                        <a:pos x="133" y="133"/>
                      </a:cxn>
                    </a:cxnLst>
                    <a:rect l="0" t="0" r="r" b="b"/>
                    <a:pathLst>
                      <a:path w="266" h="266">
                        <a:moveTo>
                          <a:pt x="266" y="133"/>
                        </a:moveTo>
                        <a:lnTo>
                          <a:pt x="266" y="133"/>
                        </a:lnTo>
                        <a:cubicBezTo>
                          <a:pt x="266" y="60"/>
                          <a:pt x="206" y="0"/>
                          <a:pt x="133" y="0"/>
                        </a:cubicBezTo>
                        <a:cubicBezTo>
                          <a:pt x="59" y="0"/>
                          <a:pt x="0" y="60"/>
                          <a:pt x="0" y="133"/>
                        </a:cubicBezTo>
                        <a:cubicBezTo>
                          <a:pt x="0" y="207"/>
                          <a:pt x="59" y="266"/>
                          <a:pt x="133" y="266"/>
                        </a:cubicBezTo>
                        <a:cubicBezTo>
                          <a:pt x="206" y="266"/>
                          <a:pt x="266" y="207"/>
                          <a:pt x="266" y="133"/>
                        </a:cubicBezTo>
                        <a:lnTo>
                          <a:pt x="266" y="133"/>
                        </a:lnTo>
                        <a:close/>
                        <a:moveTo>
                          <a:pt x="133" y="133"/>
                        </a:moveTo>
                        <a:lnTo>
                          <a:pt x="133" y="133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75000"/>
                    </a:schemeClr>
                  </a:solidFill>
                  <a:ln w="0">
                    <a:solidFill>
                      <a:schemeClr val="bg1">
                        <a:lumMod val="65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>
                      <a:ln w="18415" cmpd="sng">
                        <a:solidFill>
                          <a:srgbClr val="FFFFFF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53" name="Freeform 8"/>
                  <p:cNvSpPr>
                    <a:spLocks noEditPoints="1"/>
                  </p:cNvSpPr>
                  <p:nvPr/>
                </p:nvSpPr>
                <p:spPr bwMode="auto">
                  <a:xfrm>
                    <a:off x="3668707" y="3857628"/>
                    <a:ext cx="187325" cy="188913"/>
                  </a:xfrm>
                  <a:custGeom>
                    <a:avLst/>
                    <a:gdLst/>
                    <a:ahLst/>
                    <a:cxnLst>
                      <a:cxn ang="0">
                        <a:pos x="265" y="133"/>
                      </a:cxn>
                      <a:cxn ang="0">
                        <a:pos x="265" y="133"/>
                      </a:cxn>
                      <a:cxn ang="0">
                        <a:pos x="132" y="0"/>
                      </a:cxn>
                      <a:cxn ang="0">
                        <a:pos x="0" y="133"/>
                      </a:cxn>
                      <a:cxn ang="0">
                        <a:pos x="132" y="265"/>
                      </a:cxn>
                      <a:cxn ang="0">
                        <a:pos x="265" y="133"/>
                      </a:cxn>
                      <a:cxn ang="0">
                        <a:pos x="265" y="133"/>
                      </a:cxn>
                      <a:cxn ang="0">
                        <a:pos x="132" y="133"/>
                      </a:cxn>
                      <a:cxn ang="0">
                        <a:pos x="132" y="133"/>
                      </a:cxn>
                    </a:cxnLst>
                    <a:rect l="0" t="0" r="r" b="b"/>
                    <a:pathLst>
                      <a:path w="265" h="265">
                        <a:moveTo>
                          <a:pt x="265" y="133"/>
                        </a:moveTo>
                        <a:lnTo>
                          <a:pt x="265" y="133"/>
                        </a:lnTo>
                        <a:cubicBezTo>
                          <a:pt x="265" y="59"/>
                          <a:pt x="206" y="0"/>
                          <a:pt x="132" y="0"/>
                        </a:cubicBezTo>
                        <a:cubicBezTo>
                          <a:pt x="59" y="0"/>
                          <a:pt x="0" y="59"/>
                          <a:pt x="0" y="133"/>
                        </a:cubicBezTo>
                        <a:cubicBezTo>
                          <a:pt x="0" y="206"/>
                          <a:pt x="59" y="265"/>
                          <a:pt x="132" y="265"/>
                        </a:cubicBezTo>
                        <a:cubicBezTo>
                          <a:pt x="206" y="265"/>
                          <a:pt x="265" y="206"/>
                          <a:pt x="265" y="133"/>
                        </a:cubicBezTo>
                        <a:lnTo>
                          <a:pt x="265" y="133"/>
                        </a:lnTo>
                        <a:close/>
                        <a:moveTo>
                          <a:pt x="132" y="133"/>
                        </a:moveTo>
                        <a:lnTo>
                          <a:pt x="132" y="133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75000"/>
                    </a:schemeClr>
                  </a:solidFill>
                  <a:ln w="0">
                    <a:solidFill>
                      <a:schemeClr val="bg1">
                        <a:lumMod val="65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>
                      <a:ln w="18415" cmpd="sng">
                        <a:solidFill>
                          <a:srgbClr val="FFFFFF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54" name="Freeform 14"/>
                  <p:cNvSpPr>
                    <a:spLocks noEditPoints="1"/>
                  </p:cNvSpPr>
                  <p:nvPr/>
                </p:nvSpPr>
                <p:spPr bwMode="auto">
                  <a:xfrm>
                    <a:off x="3525831" y="4143380"/>
                    <a:ext cx="188913" cy="188913"/>
                  </a:xfrm>
                  <a:custGeom>
                    <a:avLst/>
                    <a:gdLst/>
                    <a:ahLst/>
                    <a:cxnLst>
                      <a:cxn ang="0">
                        <a:pos x="266" y="133"/>
                      </a:cxn>
                      <a:cxn ang="0">
                        <a:pos x="266" y="133"/>
                      </a:cxn>
                      <a:cxn ang="0">
                        <a:pos x="133" y="0"/>
                      </a:cxn>
                      <a:cxn ang="0">
                        <a:pos x="0" y="133"/>
                      </a:cxn>
                      <a:cxn ang="0">
                        <a:pos x="133" y="266"/>
                      </a:cxn>
                      <a:cxn ang="0">
                        <a:pos x="266" y="133"/>
                      </a:cxn>
                      <a:cxn ang="0">
                        <a:pos x="266" y="133"/>
                      </a:cxn>
                      <a:cxn ang="0">
                        <a:pos x="133" y="133"/>
                      </a:cxn>
                      <a:cxn ang="0">
                        <a:pos x="133" y="133"/>
                      </a:cxn>
                    </a:cxnLst>
                    <a:rect l="0" t="0" r="r" b="b"/>
                    <a:pathLst>
                      <a:path w="266" h="266">
                        <a:moveTo>
                          <a:pt x="266" y="133"/>
                        </a:moveTo>
                        <a:lnTo>
                          <a:pt x="266" y="133"/>
                        </a:lnTo>
                        <a:cubicBezTo>
                          <a:pt x="266" y="60"/>
                          <a:pt x="206" y="0"/>
                          <a:pt x="133" y="0"/>
                        </a:cubicBezTo>
                        <a:cubicBezTo>
                          <a:pt x="59" y="0"/>
                          <a:pt x="0" y="60"/>
                          <a:pt x="0" y="133"/>
                        </a:cubicBezTo>
                        <a:cubicBezTo>
                          <a:pt x="0" y="206"/>
                          <a:pt x="59" y="266"/>
                          <a:pt x="133" y="266"/>
                        </a:cubicBezTo>
                        <a:cubicBezTo>
                          <a:pt x="206" y="266"/>
                          <a:pt x="266" y="206"/>
                          <a:pt x="266" y="133"/>
                        </a:cubicBezTo>
                        <a:lnTo>
                          <a:pt x="266" y="133"/>
                        </a:lnTo>
                        <a:close/>
                        <a:moveTo>
                          <a:pt x="133" y="133"/>
                        </a:moveTo>
                        <a:lnTo>
                          <a:pt x="133" y="133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75000"/>
                    </a:schemeClr>
                  </a:solidFill>
                  <a:ln w="0">
                    <a:solidFill>
                      <a:schemeClr val="bg1">
                        <a:lumMod val="65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>
                      <a:ln w="18415" cmpd="sng">
                        <a:solidFill>
                          <a:srgbClr val="FFFFFF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55" name="Freeform 16"/>
                  <p:cNvSpPr>
                    <a:spLocks noEditPoints="1"/>
                  </p:cNvSpPr>
                  <p:nvPr/>
                </p:nvSpPr>
                <p:spPr bwMode="auto">
                  <a:xfrm>
                    <a:off x="3454388" y="4786314"/>
                    <a:ext cx="187325" cy="188913"/>
                  </a:xfrm>
                  <a:custGeom>
                    <a:avLst/>
                    <a:gdLst/>
                    <a:ahLst/>
                    <a:cxnLst>
                      <a:cxn ang="0">
                        <a:pos x="265" y="133"/>
                      </a:cxn>
                      <a:cxn ang="0">
                        <a:pos x="265" y="133"/>
                      </a:cxn>
                      <a:cxn ang="0">
                        <a:pos x="132" y="0"/>
                      </a:cxn>
                      <a:cxn ang="0">
                        <a:pos x="0" y="133"/>
                      </a:cxn>
                      <a:cxn ang="0">
                        <a:pos x="132" y="266"/>
                      </a:cxn>
                      <a:cxn ang="0">
                        <a:pos x="265" y="133"/>
                      </a:cxn>
                      <a:cxn ang="0">
                        <a:pos x="265" y="133"/>
                      </a:cxn>
                      <a:cxn ang="0">
                        <a:pos x="132" y="133"/>
                      </a:cxn>
                      <a:cxn ang="0">
                        <a:pos x="132" y="133"/>
                      </a:cxn>
                    </a:cxnLst>
                    <a:rect l="0" t="0" r="r" b="b"/>
                    <a:pathLst>
                      <a:path w="265" h="266">
                        <a:moveTo>
                          <a:pt x="265" y="133"/>
                        </a:moveTo>
                        <a:lnTo>
                          <a:pt x="265" y="133"/>
                        </a:lnTo>
                        <a:cubicBezTo>
                          <a:pt x="265" y="60"/>
                          <a:pt x="206" y="0"/>
                          <a:pt x="132" y="0"/>
                        </a:cubicBezTo>
                        <a:cubicBezTo>
                          <a:pt x="59" y="0"/>
                          <a:pt x="0" y="60"/>
                          <a:pt x="0" y="133"/>
                        </a:cubicBezTo>
                        <a:cubicBezTo>
                          <a:pt x="0" y="207"/>
                          <a:pt x="59" y="266"/>
                          <a:pt x="132" y="266"/>
                        </a:cubicBezTo>
                        <a:cubicBezTo>
                          <a:pt x="206" y="266"/>
                          <a:pt x="265" y="207"/>
                          <a:pt x="265" y="133"/>
                        </a:cubicBezTo>
                        <a:lnTo>
                          <a:pt x="265" y="133"/>
                        </a:lnTo>
                        <a:close/>
                        <a:moveTo>
                          <a:pt x="132" y="133"/>
                        </a:moveTo>
                        <a:lnTo>
                          <a:pt x="132" y="133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75000"/>
                    </a:schemeClr>
                  </a:solidFill>
                  <a:ln w="0">
                    <a:solidFill>
                      <a:schemeClr val="bg1">
                        <a:lumMod val="65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>
                      <a:ln w="18415" cmpd="sng">
                        <a:solidFill>
                          <a:srgbClr val="FFFFFF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56" name="Freeform 6"/>
                  <p:cNvSpPr>
                    <a:spLocks noEditPoints="1"/>
                  </p:cNvSpPr>
                  <p:nvPr/>
                </p:nvSpPr>
                <p:spPr bwMode="auto">
                  <a:xfrm>
                    <a:off x="3525831" y="5072074"/>
                    <a:ext cx="188913" cy="188913"/>
                  </a:xfrm>
                  <a:custGeom>
                    <a:avLst/>
                    <a:gdLst/>
                    <a:ahLst/>
                    <a:cxnLst>
                      <a:cxn ang="0">
                        <a:pos x="266" y="133"/>
                      </a:cxn>
                      <a:cxn ang="0">
                        <a:pos x="266" y="133"/>
                      </a:cxn>
                      <a:cxn ang="0">
                        <a:pos x="133" y="0"/>
                      </a:cxn>
                      <a:cxn ang="0">
                        <a:pos x="0" y="133"/>
                      </a:cxn>
                      <a:cxn ang="0">
                        <a:pos x="133" y="266"/>
                      </a:cxn>
                      <a:cxn ang="0">
                        <a:pos x="266" y="133"/>
                      </a:cxn>
                      <a:cxn ang="0">
                        <a:pos x="266" y="133"/>
                      </a:cxn>
                      <a:cxn ang="0">
                        <a:pos x="133" y="133"/>
                      </a:cxn>
                      <a:cxn ang="0">
                        <a:pos x="133" y="133"/>
                      </a:cxn>
                    </a:cxnLst>
                    <a:rect l="0" t="0" r="r" b="b"/>
                    <a:pathLst>
                      <a:path w="266" h="266">
                        <a:moveTo>
                          <a:pt x="266" y="133"/>
                        </a:moveTo>
                        <a:lnTo>
                          <a:pt x="266" y="133"/>
                        </a:lnTo>
                        <a:cubicBezTo>
                          <a:pt x="266" y="60"/>
                          <a:pt x="206" y="0"/>
                          <a:pt x="133" y="0"/>
                        </a:cubicBezTo>
                        <a:cubicBezTo>
                          <a:pt x="59" y="0"/>
                          <a:pt x="0" y="60"/>
                          <a:pt x="0" y="133"/>
                        </a:cubicBezTo>
                        <a:cubicBezTo>
                          <a:pt x="0" y="207"/>
                          <a:pt x="59" y="266"/>
                          <a:pt x="133" y="266"/>
                        </a:cubicBezTo>
                        <a:cubicBezTo>
                          <a:pt x="206" y="266"/>
                          <a:pt x="266" y="207"/>
                          <a:pt x="266" y="133"/>
                        </a:cubicBezTo>
                        <a:lnTo>
                          <a:pt x="266" y="133"/>
                        </a:lnTo>
                        <a:close/>
                        <a:moveTo>
                          <a:pt x="133" y="133"/>
                        </a:moveTo>
                        <a:lnTo>
                          <a:pt x="133" y="133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75000"/>
                    </a:schemeClr>
                  </a:solidFill>
                  <a:ln w="0">
                    <a:solidFill>
                      <a:schemeClr val="bg1">
                        <a:lumMod val="65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>
                      <a:ln w="18415" cmpd="sng">
                        <a:solidFill>
                          <a:srgbClr val="FFFFFF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57" name="Freeform 14"/>
                  <p:cNvSpPr>
                    <a:spLocks noEditPoints="1"/>
                  </p:cNvSpPr>
                  <p:nvPr/>
                </p:nvSpPr>
                <p:spPr bwMode="auto">
                  <a:xfrm>
                    <a:off x="3740145" y="5214950"/>
                    <a:ext cx="188913" cy="188913"/>
                  </a:xfrm>
                  <a:custGeom>
                    <a:avLst/>
                    <a:gdLst/>
                    <a:ahLst/>
                    <a:cxnLst>
                      <a:cxn ang="0">
                        <a:pos x="266" y="133"/>
                      </a:cxn>
                      <a:cxn ang="0">
                        <a:pos x="266" y="133"/>
                      </a:cxn>
                      <a:cxn ang="0">
                        <a:pos x="133" y="0"/>
                      </a:cxn>
                      <a:cxn ang="0">
                        <a:pos x="0" y="133"/>
                      </a:cxn>
                      <a:cxn ang="0">
                        <a:pos x="133" y="266"/>
                      </a:cxn>
                      <a:cxn ang="0">
                        <a:pos x="266" y="133"/>
                      </a:cxn>
                      <a:cxn ang="0">
                        <a:pos x="266" y="133"/>
                      </a:cxn>
                      <a:cxn ang="0">
                        <a:pos x="133" y="133"/>
                      </a:cxn>
                      <a:cxn ang="0">
                        <a:pos x="133" y="133"/>
                      </a:cxn>
                    </a:cxnLst>
                    <a:rect l="0" t="0" r="r" b="b"/>
                    <a:pathLst>
                      <a:path w="266" h="266">
                        <a:moveTo>
                          <a:pt x="266" y="133"/>
                        </a:moveTo>
                        <a:lnTo>
                          <a:pt x="266" y="133"/>
                        </a:lnTo>
                        <a:cubicBezTo>
                          <a:pt x="266" y="60"/>
                          <a:pt x="206" y="0"/>
                          <a:pt x="133" y="0"/>
                        </a:cubicBezTo>
                        <a:cubicBezTo>
                          <a:pt x="59" y="0"/>
                          <a:pt x="0" y="60"/>
                          <a:pt x="0" y="133"/>
                        </a:cubicBezTo>
                        <a:cubicBezTo>
                          <a:pt x="0" y="206"/>
                          <a:pt x="59" y="266"/>
                          <a:pt x="133" y="266"/>
                        </a:cubicBezTo>
                        <a:cubicBezTo>
                          <a:pt x="206" y="266"/>
                          <a:pt x="266" y="206"/>
                          <a:pt x="266" y="133"/>
                        </a:cubicBezTo>
                        <a:lnTo>
                          <a:pt x="266" y="133"/>
                        </a:lnTo>
                        <a:close/>
                        <a:moveTo>
                          <a:pt x="133" y="133"/>
                        </a:moveTo>
                        <a:lnTo>
                          <a:pt x="133" y="133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75000"/>
                    </a:schemeClr>
                  </a:solidFill>
                  <a:ln w="0">
                    <a:solidFill>
                      <a:schemeClr val="bg1">
                        <a:lumMod val="65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>
                      <a:ln w="18415" cmpd="sng">
                        <a:solidFill>
                          <a:srgbClr val="FFFFFF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58" name="Freeform 6"/>
                  <p:cNvSpPr>
                    <a:spLocks noEditPoints="1"/>
                  </p:cNvSpPr>
                  <p:nvPr/>
                </p:nvSpPr>
                <p:spPr bwMode="auto">
                  <a:xfrm>
                    <a:off x="3740145" y="4954599"/>
                    <a:ext cx="188913" cy="188913"/>
                  </a:xfrm>
                  <a:custGeom>
                    <a:avLst/>
                    <a:gdLst/>
                    <a:ahLst/>
                    <a:cxnLst>
                      <a:cxn ang="0">
                        <a:pos x="266" y="133"/>
                      </a:cxn>
                      <a:cxn ang="0">
                        <a:pos x="266" y="133"/>
                      </a:cxn>
                      <a:cxn ang="0">
                        <a:pos x="133" y="0"/>
                      </a:cxn>
                      <a:cxn ang="0">
                        <a:pos x="0" y="133"/>
                      </a:cxn>
                      <a:cxn ang="0">
                        <a:pos x="133" y="266"/>
                      </a:cxn>
                      <a:cxn ang="0">
                        <a:pos x="266" y="133"/>
                      </a:cxn>
                      <a:cxn ang="0">
                        <a:pos x="266" y="133"/>
                      </a:cxn>
                      <a:cxn ang="0">
                        <a:pos x="133" y="133"/>
                      </a:cxn>
                      <a:cxn ang="0">
                        <a:pos x="133" y="133"/>
                      </a:cxn>
                    </a:cxnLst>
                    <a:rect l="0" t="0" r="r" b="b"/>
                    <a:pathLst>
                      <a:path w="266" h="266">
                        <a:moveTo>
                          <a:pt x="266" y="133"/>
                        </a:moveTo>
                        <a:lnTo>
                          <a:pt x="266" y="133"/>
                        </a:lnTo>
                        <a:cubicBezTo>
                          <a:pt x="266" y="60"/>
                          <a:pt x="206" y="0"/>
                          <a:pt x="133" y="0"/>
                        </a:cubicBezTo>
                        <a:cubicBezTo>
                          <a:pt x="59" y="0"/>
                          <a:pt x="0" y="60"/>
                          <a:pt x="0" y="133"/>
                        </a:cubicBezTo>
                        <a:cubicBezTo>
                          <a:pt x="0" y="207"/>
                          <a:pt x="59" y="266"/>
                          <a:pt x="133" y="266"/>
                        </a:cubicBezTo>
                        <a:cubicBezTo>
                          <a:pt x="206" y="266"/>
                          <a:pt x="266" y="207"/>
                          <a:pt x="266" y="133"/>
                        </a:cubicBezTo>
                        <a:lnTo>
                          <a:pt x="266" y="133"/>
                        </a:lnTo>
                        <a:close/>
                        <a:moveTo>
                          <a:pt x="133" y="133"/>
                        </a:moveTo>
                        <a:lnTo>
                          <a:pt x="133" y="133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75000"/>
                    </a:schemeClr>
                  </a:solidFill>
                  <a:ln w="0">
                    <a:solidFill>
                      <a:schemeClr val="bg1">
                        <a:lumMod val="65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>
                      <a:ln w="18415" cmpd="sng">
                        <a:solidFill>
                          <a:srgbClr val="FFFFFF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60" name="Freeform 12"/>
                  <p:cNvSpPr>
                    <a:spLocks noEditPoints="1"/>
                  </p:cNvSpPr>
                  <p:nvPr/>
                </p:nvSpPr>
                <p:spPr bwMode="auto">
                  <a:xfrm>
                    <a:off x="4811715" y="5143512"/>
                    <a:ext cx="188913" cy="188913"/>
                  </a:xfrm>
                  <a:custGeom>
                    <a:avLst/>
                    <a:gdLst/>
                    <a:ahLst/>
                    <a:cxnLst>
                      <a:cxn ang="0">
                        <a:pos x="266" y="133"/>
                      </a:cxn>
                      <a:cxn ang="0">
                        <a:pos x="266" y="133"/>
                      </a:cxn>
                      <a:cxn ang="0">
                        <a:pos x="133" y="0"/>
                      </a:cxn>
                      <a:cxn ang="0">
                        <a:pos x="0" y="133"/>
                      </a:cxn>
                      <a:cxn ang="0">
                        <a:pos x="133" y="266"/>
                      </a:cxn>
                      <a:cxn ang="0">
                        <a:pos x="266" y="133"/>
                      </a:cxn>
                      <a:cxn ang="0">
                        <a:pos x="266" y="133"/>
                      </a:cxn>
                      <a:cxn ang="0">
                        <a:pos x="133" y="133"/>
                      </a:cxn>
                      <a:cxn ang="0">
                        <a:pos x="133" y="133"/>
                      </a:cxn>
                    </a:cxnLst>
                    <a:rect l="0" t="0" r="r" b="b"/>
                    <a:pathLst>
                      <a:path w="266" h="266">
                        <a:moveTo>
                          <a:pt x="266" y="133"/>
                        </a:moveTo>
                        <a:lnTo>
                          <a:pt x="266" y="133"/>
                        </a:lnTo>
                        <a:cubicBezTo>
                          <a:pt x="266" y="60"/>
                          <a:pt x="206" y="0"/>
                          <a:pt x="133" y="0"/>
                        </a:cubicBezTo>
                        <a:cubicBezTo>
                          <a:pt x="59" y="0"/>
                          <a:pt x="0" y="60"/>
                          <a:pt x="0" y="133"/>
                        </a:cubicBezTo>
                        <a:cubicBezTo>
                          <a:pt x="0" y="206"/>
                          <a:pt x="59" y="266"/>
                          <a:pt x="133" y="266"/>
                        </a:cubicBezTo>
                        <a:cubicBezTo>
                          <a:pt x="206" y="266"/>
                          <a:pt x="266" y="206"/>
                          <a:pt x="266" y="133"/>
                        </a:cubicBezTo>
                        <a:lnTo>
                          <a:pt x="266" y="133"/>
                        </a:lnTo>
                        <a:close/>
                        <a:moveTo>
                          <a:pt x="133" y="133"/>
                        </a:moveTo>
                        <a:lnTo>
                          <a:pt x="133" y="133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75000"/>
                    </a:schemeClr>
                  </a:solidFill>
                  <a:ln w="0">
                    <a:solidFill>
                      <a:schemeClr val="bg1">
                        <a:lumMod val="65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>
                      <a:ln w="18415" cmpd="sng">
                        <a:solidFill>
                          <a:srgbClr val="FFFFFF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61" name="Freeform 12"/>
                  <p:cNvSpPr>
                    <a:spLocks noEditPoints="1"/>
                  </p:cNvSpPr>
                  <p:nvPr/>
                </p:nvSpPr>
                <p:spPr bwMode="auto">
                  <a:xfrm>
                    <a:off x="5097467" y="5286388"/>
                    <a:ext cx="188913" cy="188913"/>
                  </a:xfrm>
                  <a:custGeom>
                    <a:avLst/>
                    <a:gdLst/>
                    <a:ahLst/>
                    <a:cxnLst>
                      <a:cxn ang="0">
                        <a:pos x="266" y="133"/>
                      </a:cxn>
                      <a:cxn ang="0">
                        <a:pos x="266" y="133"/>
                      </a:cxn>
                      <a:cxn ang="0">
                        <a:pos x="133" y="0"/>
                      </a:cxn>
                      <a:cxn ang="0">
                        <a:pos x="0" y="133"/>
                      </a:cxn>
                      <a:cxn ang="0">
                        <a:pos x="133" y="266"/>
                      </a:cxn>
                      <a:cxn ang="0">
                        <a:pos x="266" y="133"/>
                      </a:cxn>
                      <a:cxn ang="0">
                        <a:pos x="266" y="133"/>
                      </a:cxn>
                      <a:cxn ang="0">
                        <a:pos x="133" y="133"/>
                      </a:cxn>
                      <a:cxn ang="0">
                        <a:pos x="133" y="133"/>
                      </a:cxn>
                    </a:cxnLst>
                    <a:rect l="0" t="0" r="r" b="b"/>
                    <a:pathLst>
                      <a:path w="266" h="266">
                        <a:moveTo>
                          <a:pt x="266" y="133"/>
                        </a:moveTo>
                        <a:lnTo>
                          <a:pt x="266" y="133"/>
                        </a:lnTo>
                        <a:cubicBezTo>
                          <a:pt x="266" y="60"/>
                          <a:pt x="206" y="0"/>
                          <a:pt x="133" y="0"/>
                        </a:cubicBezTo>
                        <a:cubicBezTo>
                          <a:pt x="59" y="0"/>
                          <a:pt x="0" y="60"/>
                          <a:pt x="0" y="133"/>
                        </a:cubicBezTo>
                        <a:cubicBezTo>
                          <a:pt x="0" y="206"/>
                          <a:pt x="59" y="266"/>
                          <a:pt x="133" y="266"/>
                        </a:cubicBezTo>
                        <a:cubicBezTo>
                          <a:pt x="206" y="266"/>
                          <a:pt x="266" y="206"/>
                          <a:pt x="266" y="133"/>
                        </a:cubicBezTo>
                        <a:lnTo>
                          <a:pt x="266" y="133"/>
                        </a:lnTo>
                        <a:close/>
                        <a:moveTo>
                          <a:pt x="133" y="133"/>
                        </a:moveTo>
                        <a:lnTo>
                          <a:pt x="133" y="133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75000"/>
                    </a:schemeClr>
                  </a:solidFill>
                  <a:ln w="0">
                    <a:solidFill>
                      <a:schemeClr val="bg1">
                        <a:lumMod val="65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>
                      <a:ln w="18415" cmpd="sng">
                        <a:solidFill>
                          <a:srgbClr val="FFFFFF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62" name="Freeform 12"/>
                  <p:cNvSpPr>
                    <a:spLocks noEditPoints="1"/>
                  </p:cNvSpPr>
                  <p:nvPr/>
                </p:nvSpPr>
                <p:spPr bwMode="auto">
                  <a:xfrm>
                    <a:off x="5168905" y="5000636"/>
                    <a:ext cx="188913" cy="188913"/>
                  </a:xfrm>
                  <a:custGeom>
                    <a:avLst/>
                    <a:gdLst/>
                    <a:ahLst/>
                    <a:cxnLst>
                      <a:cxn ang="0">
                        <a:pos x="266" y="133"/>
                      </a:cxn>
                      <a:cxn ang="0">
                        <a:pos x="266" y="133"/>
                      </a:cxn>
                      <a:cxn ang="0">
                        <a:pos x="133" y="0"/>
                      </a:cxn>
                      <a:cxn ang="0">
                        <a:pos x="0" y="133"/>
                      </a:cxn>
                      <a:cxn ang="0">
                        <a:pos x="133" y="266"/>
                      </a:cxn>
                      <a:cxn ang="0">
                        <a:pos x="266" y="133"/>
                      </a:cxn>
                      <a:cxn ang="0">
                        <a:pos x="266" y="133"/>
                      </a:cxn>
                      <a:cxn ang="0">
                        <a:pos x="133" y="133"/>
                      </a:cxn>
                      <a:cxn ang="0">
                        <a:pos x="133" y="133"/>
                      </a:cxn>
                    </a:cxnLst>
                    <a:rect l="0" t="0" r="r" b="b"/>
                    <a:pathLst>
                      <a:path w="266" h="266">
                        <a:moveTo>
                          <a:pt x="266" y="133"/>
                        </a:moveTo>
                        <a:lnTo>
                          <a:pt x="266" y="133"/>
                        </a:lnTo>
                        <a:cubicBezTo>
                          <a:pt x="266" y="60"/>
                          <a:pt x="206" y="0"/>
                          <a:pt x="133" y="0"/>
                        </a:cubicBezTo>
                        <a:cubicBezTo>
                          <a:pt x="59" y="0"/>
                          <a:pt x="0" y="60"/>
                          <a:pt x="0" y="133"/>
                        </a:cubicBezTo>
                        <a:cubicBezTo>
                          <a:pt x="0" y="206"/>
                          <a:pt x="59" y="266"/>
                          <a:pt x="133" y="266"/>
                        </a:cubicBezTo>
                        <a:cubicBezTo>
                          <a:pt x="206" y="266"/>
                          <a:pt x="266" y="206"/>
                          <a:pt x="266" y="133"/>
                        </a:cubicBezTo>
                        <a:lnTo>
                          <a:pt x="266" y="133"/>
                        </a:lnTo>
                        <a:close/>
                        <a:moveTo>
                          <a:pt x="133" y="133"/>
                        </a:moveTo>
                        <a:lnTo>
                          <a:pt x="133" y="133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75000"/>
                    </a:schemeClr>
                  </a:solidFill>
                  <a:ln w="0">
                    <a:solidFill>
                      <a:schemeClr val="bg1">
                        <a:lumMod val="65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>
                      <a:ln w="18415" cmpd="sng">
                        <a:solidFill>
                          <a:srgbClr val="FFFFFF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63" name="Freeform 12"/>
                  <p:cNvSpPr>
                    <a:spLocks noEditPoints="1"/>
                  </p:cNvSpPr>
                  <p:nvPr/>
                </p:nvSpPr>
                <p:spPr bwMode="auto">
                  <a:xfrm>
                    <a:off x="5383219" y="5214950"/>
                    <a:ext cx="188913" cy="188913"/>
                  </a:xfrm>
                  <a:custGeom>
                    <a:avLst/>
                    <a:gdLst/>
                    <a:ahLst/>
                    <a:cxnLst>
                      <a:cxn ang="0">
                        <a:pos x="266" y="133"/>
                      </a:cxn>
                      <a:cxn ang="0">
                        <a:pos x="266" y="133"/>
                      </a:cxn>
                      <a:cxn ang="0">
                        <a:pos x="133" y="0"/>
                      </a:cxn>
                      <a:cxn ang="0">
                        <a:pos x="0" y="133"/>
                      </a:cxn>
                      <a:cxn ang="0">
                        <a:pos x="133" y="266"/>
                      </a:cxn>
                      <a:cxn ang="0">
                        <a:pos x="266" y="133"/>
                      </a:cxn>
                      <a:cxn ang="0">
                        <a:pos x="266" y="133"/>
                      </a:cxn>
                      <a:cxn ang="0">
                        <a:pos x="133" y="133"/>
                      </a:cxn>
                      <a:cxn ang="0">
                        <a:pos x="133" y="133"/>
                      </a:cxn>
                    </a:cxnLst>
                    <a:rect l="0" t="0" r="r" b="b"/>
                    <a:pathLst>
                      <a:path w="266" h="266">
                        <a:moveTo>
                          <a:pt x="266" y="133"/>
                        </a:moveTo>
                        <a:lnTo>
                          <a:pt x="266" y="133"/>
                        </a:lnTo>
                        <a:cubicBezTo>
                          <a:pt x="266" y="60"/>
                          <a:pt x="206" y="0"/>
                          <a:pt x="133" y="0"/>
                        </a:cubicBezTo>
                        <a:cubicBezTo>
                          <a:pt x="59" y="0"/>
                          <a:pt x="0" y="60"/>
                          <a:pt x="0" y="133"/>
                        </a:cubicBezTo>
                        <a:cubicBezTo>
                          <a:pt x="0" y="206"/>
                          <a:pt x="59" y="266"/>
                          <a:pt x="133" y="266"/>
                        </a:cubicBezTo>
                        <a:cubicBezTo>
                          <a:pt x="206" y="266"/>
                          <a:pt x="266" y="206"/>
                          <a:pt x="266" y="133"/>
                        </a:cubicBezTo>
                        <a:lnTo>
                          <a:pt x="266" y="133"/>
                        </a:lnTo>
                        <a:close/>
                        <a:moveTo>
                          <a:pt x="133" y="133"/>
                        </a:moveTo>
                        <a:lnTo>
                          <a:pt x="133" y="133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75000"/>
                    </a:schemeClr>
                  </a:solidFill>
                  <a:ln w="0">
                    <a:solidFill>
                      <a:schemeClr val="bg1">
                        <a:lumMod val="65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>
                      <a:ln w="18415" cmpd="sng">
                        <a:solidFill>
                          <a:srgbClr val="FFFFFF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64" name="Oval 163"/>
                  <p:cNvSpPr/>
                  <p:nvPr/>
                </p:nvSpPr>
                <p:spPr>
                  <a:xfrm rot="762093">
                    <a:off x="2811450" y="3754658"/>
                    <a:ext cx="1643074" cy="857256"/>
                  </a:xfrm>
                  <a:prstGeom prst="ellipse">
                    <a:avLst/>
                  </a:prstGeom>
                  <a:noFill/>
                  <a:ln>
                    <a:solidFill>
                      <a:srgbClr val="FF0000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>
                      <a:ln w="18415" cmpd="sng">
                        <a:solidFill>
                          <a:srgbClr val="FFFFFF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65" name="Oval 164"/>
                  <p:cNvSpPr/>
                  <p:nvPr/>
                </p:nvSpPr>
                <p:spPr>
                  <a:xfrm rot="19315193">
                    <a:off x="3251533" y="4629832"/>
                    <a:ext cx="845009" cy="1233950"/>
                  </a:xfrm>
                  <a:prstGeom prst="ellipse">
                    <a:avLst/>
                  </a:prstGeom>
                  <a:noFill/>
                  <a:ln>
                    <a:solidFill>
                      <a:srgbClr val="FF0000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>
                      <a:ln w="18415" cmpd="sng">
                        <a:solidFill>
                          <a:srgbClr val="FFFFFF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66" name="Oval 165"/>
                  <p:cNvSpPr/>
                  <p:nvPr/>
                </p:nvSpPr>
                <p:spPr>
                  <a:xfrm rot="5140268">
                    <a:off x="4760969" y="4422501"/>
                    <a:ext cx="1079297" cy="1298396"/>
                  </a:xfrm>
                  <a:prstGeom prst="ellipse">
                    <a:avLst/>
                  </a:prstGeom>
                  <a:noFill/>
                  <a:ln>
                    <a:solidFill>
                      <a:srgbClr val="FF0000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>
                      <a:ln w="18415" cmpd="sng">
                        <a:solidFill>
                          <a:srgbClr val="FFFFFF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67" name="Oval 166"/>
                  <p:cNvSpPr/>
                  <p:nvPr/>
                </p:nvSpPr>
                <p:spPr>
                  <a:xfrm rot="5140268">
                    <a:off x="5034964" y="3725552"/>
                    <a:ext cx="571504" cy="747577"/>
                  </a:xfrm>
                  <a:prstGeom prst="ellipse">
                    <a:avLst/>
                  </a:prstGeom>
                  <a:noFill/>
                  <a:ln>
                    <a:solidFill>
                      <a:schemeClr val="tx2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>
                      <a:ln w="18415" cmpd="sng">
                        <a:solidFill>
                          <a:srgbClr val="FFFFFF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</a:endParaRPr>
                  </a:p>
                </p:txBody>
              </p:sp>
            </p:grpSp>
            <p:sp>
              <p:nvSpPr>
                <p:cNvPr id="146" name="5-Point Star 145"/>
                <p:cNvSpPr/>
                <p:nvPr/>
              </p:nvSpPr>
              <p:spPr>
                <a:xfrm>
                  <a:off x="5500694" y="3905253"/>
                  <a:ext cx="238127" cy="238127"/>
                </a:xfrm>
                <a:prstGeom prst="star5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47" name="5-Point Star 146"/>
                <p:cNvSpPr/>
                <p:nvPr/>
              </p:nvSpPr>
              <p:spPr>
                <a:xfrm>
                  <a:off x="5786446" y="5143512"/>
                  <a:ext cx="238127" cy="238127"/>
                </a:xfrm>
                <a:prstGeom prst="star5">
                  <a:avLst/>
                </a:prstGeom>
                <a:solidFill>
                  <a:srgbClr val="FF33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48" name="5-Point Star 147"/>
                <p:cNvSpPr/>
                <p:nvPr/>
              </p:nvSpPr>
              <p:spPr>
                <a:xfrm>
                  <a:off x="7477145" y="4976823"/>
                  <a:ext cx="238127" cy="238127"/>
                </a:xfrm>
                <a:prstGeom prst="star5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sp>
            <p:nvSpPr>
              <p:cNvPr id="139" name="Freeform 14"/>
              <p:cNvSpPr>
                <a:spLocks noEditPoints="1"/>
              </p:cNvSpPr>
              <p:nvPr/>
            </p:nvSpPr>
            <p:spPr bwMode="auto">
              <a:xfrm>
                <a:off x="857224" y="1954203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6"/>
                      <a:pt x="59" y="266"/>
                      <a:pt x="133" y="266"/>
                    </a:cubicBezTo>
                    <a:cubicBezTo>
                      <a:pt x="206" y="266"/>
                      <a:pt x="266" y="206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0">
                <a:solidFill>
                  <a:schemeClr val="bg1">
                    <a:lumMod val="6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142" name="Freeform 14"/>
              <p:cNvSpPr>
                <a:spLocks noEditPoints="1"/>
              </p:cNvSpPr>
              <p:nvPr/>
            </p:nvSpPr>
            <p:spPr bwMode="auto">
              <a:xfrm>
                <a:off x="1597005" y="3500438"/>
                <a:ext cx="188913" cy="188913"/>
              </a:xfrm>
              <a:custGeom>
                <a:avLst/>
                <a:gdLst/>
                <a:ahLst/>
                <a:cxnLst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0"/>
                  </a:cxn>
                  <a:cxn ang="0">
                    <a:pos x="0" y="133"/>
                  </a:cxn>
                  <a:cxn ang="0">
                    <a:pos x="133" y="266"/>
                  </a:cxn>
                  <a:cxn ang="0">
                    <a:pos x="266" y="133"/>
                  </a:cxn>
                  <a:cxn ang="0">
                    <a:pos x="266" y="133"/>
                  </a:cxn>
                  <a:cxn ang="0">
                    <a:pos x="133" y="133"/>
                  </a:cxn>
                  <a:cxn ang="0">
                    <a:pos x="133" y="133"/>
                  </a:cxn>
                </a:cxnLst>
                <a:rect l="0" t="0" r="r" b="b"/>
                <a:pathLst>
                  <a:path w="266" h="266">
                    <a:moveTo>
                      <a:pt x="266" y="133"/>
                    </a:moveTo>
                    <a:lnTo>
                      <a:pt x="266" y="133"/>
                    </a:lnTo>
                    <a:cubicBezTo>
                      <a:pt x="266" y="60"/>
                      <a:pt x="206" y="0"/>
                      <a:pt x="133" y="0"/>
                    </a:cubicBezTo>
                    <a:cubicBezTo>
                      <a:pt x="59" y="0"/>
                      <a:pt x="0" y="60"/>
                      <a:pt x="0" y="133"/>
                    </a:cubicBezTo>
                    <a:cubicBezTo>
                      <a:pt x="0" y="206"/>
                      <a:pt x="59" y="266"/>
                      <a:pt x="133" y="266"/>
                    </a:cubicBezTo>
                    <a:cubicBezTo>
                      <a:pt x="206" y="266"/>
                      <a:pt x="266" y="206"/>
                      <a:pt x="266" y="133"/>
                    </a:cubicBezTo>
                    <a:lnTo>
                      <a:pt x="266" y="133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0">
                <a:solidFill>
                  <a:schemeClr val="bg1">
                    <a:lumMod val="6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106" name="Rectangle 105"/>
            <p:cNvSpPr/>
            <p:nvPr/>
          </p:nvSpPr>
          <p:spPr>
            <a:xfrm>
              <a:off x="428596" y="2214554"/>
              <a:ext cx="11644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b="1"/>
                <a:t>Step 3 &amp; 4</a:t>
              </a:r>
              <a:endParaRPr lang="it-IT"/>
            </a:p>
          </p:txBody>
        </p:sp>
        <p:sp>
          <p:nvSpPr>
            <p:cNvPr id="107" name="Freeform 14"/>
            <p:cNvSpPr>
              <a:spLocks noEditPoints="1"/>
            </p:cNvSpPr>
            <p:nvPr/>
          </p:nvSpPr>
          <p:spPr bwMode="auto">
            <a:xfrm>
              <a:off x="2097071" y="3000372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08" name="Freeform 14"/>
            <p:cNvSpPr>
              <a:spLocks noEditPoints="1"/>
            </p:cNvSpPr>
            <p:nvPr/>
          </p:nvSpPr>
          <p:spPr bwMode="auto">
            <a:xfrm>
              <a:off x="1928794" y="3240087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09" name="Freeform 12"/>
            <p:cNvSpPr>
              <a:spLocks noEditPoints="1"/>
            </p:cNvSpPr>
            <p:nvPr/>
          </p:nvSpPr>
          <p:spPr bwMode="auto">
            <a:xfrm>
              <a:off x="3509955" y="3643314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10" name="Freeform 12"/>
            <p:cNvSpPr>
              <a:spLocks noEditPoints="1"/>
            </p:cNvSpPr>
            <p:nvPr/>
          </p:nvSpPr>
          <p:spPr bwMode="auto">
            <a:xfrm>
              <a:off x="3240079" y="3525839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6"/>
                    <a:pt x="59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16" name="Freeform 10"/>
            <p:cNvSpPr>
              <a:spLocks noEditPoints="1"/>
            </p:cNvSpPr>
            <p:nvPr/>
          </p:nvSpPr>
          <p:spPr bwMode="auto">
            <a:xfrm>
              <a:off x="3097204" y="2740021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5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5">
                  <a:moveTo>
                    <a:pt x="266" y="133"/>
                  </a:moveTo>
                  <a:lnTo>
                    <a:pt x="266" y="133"/>
                  </a:lnTo>
                  <a:cubicBezTo>
                    <a:pt x="266" y="59"/>
                    <a:pt x="206" y="0"/>
                    <a:pt x="133" y="0"/>
                  </a:cubicBezTo>
                  <a:cubicBezTo>
                    <a:pt x="60" y="0"/>
                    <a:pt x="0" y="59"/>
                    <a:pt x="0" y="133"/>
                  </a:cubicBezTo>
                  <a:cubicBezTo>
                    <a:pt x="0" y="206"/>
                    <a:pt x="60" y="265"/>
                    <a:pt x="133" y="265"/>
                  </a:cubicBezTo>
                  <a:cubicBezTo>
                    <a:pt x="206" y="265"/>
                    <a:pt x="266" y="206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3" name="Freeform 18"/>
            <p:cNvSpPr>
              <a:spLocks noEditPoints="1"/>
            </p:cNvSpPr>
            <p:nvPr/>
          </p:nvSpPr>
          <p:spPr bwMode="auto">
            <a:xfrm>
              <a:off x="3357537" y="2954332"/>
              <a:ext cx="188913" cy="188913"/>
            </a:xfrm>
            <a:custGeom>
              <a:avLst/>
              <a:gdLst/>
              <a:ahLst/>
              <a:cxnLst>
                <a:cxn ang="0">
                  <a:pos x="266" y="133"/>
                </a:cxn>
                <a:cxn ang="0">
                  <a:pos x="266" y="133"/>
                </a:cxn>
                <a:cxn ang="0">
                  <a:pos x="133" y="0"/>
                </a:cxn>
                <a:cxn ang="0">
                  <a:pos x="0" y="133"/>
                </a:cxn>
                <a:cxn ang="0">
                  <a:pos x="133" y="266"/>
                </a:cxn>
                <a:cxn ang="0">
                  <a:pos x="266" y="133"/>
                </a:cxn>
                <a:cxn ang="0">
                  <a:pos x="266" y="133"/>
                </a:cxn>
                <a:cxn ang="0">
                  <a:pos x="133" y="133"/>
                </a:cxn>
                <a:cxn ang="0">
                  <a:pos x="133" y="133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33"/>
                  </a:lnTo>
                  <a:cubicBezTo>
                    <a:pt x="266" y="60"/>
                    <a:pt x="206" y="0"/>
                    <a:pt x="133" y="0"/>
                  </a:cubicBezTo>
                  <a:cubicBezTo>
                    <a:pt x="60" y="0"/>
                    <a:pt x="0" y="60"/>
                    <a:pt x="0" y="133"/>
                  </a:cubicBezTo>
                  <a:cubicBezTo>
                    <a:pt x="0" y="207"/>
                    <a:pt x="60" y="266"/>
                    <a:pt x="133" y="266"/>
                  </a:cubicBezTo>
                  <a:cubicBezTo>
                    <a:pt x="206" y="266"/>
                    <a:pt x="266" y="207"/>
                    <a:pt x="266" y="133"/>
                  </a:cubicBezTo>
                  <a:lnTo>
                    <a:pt x="266" y="133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5" name="Freeform 16"/>
            <p:cNvSpPr>
              <a:spLocks noEditPoints="1"/>
            </p:cNvSpPr>
            <p:nvPr/>
          </p:nvSpPr>
          <p:spPr bwMode="auto">
            <a:xfrm>
              <a:off x="3143241" y="3025773"/>
              <a:ext cx="187325" cy="188913"/>
            </a:xfrm>
            <a:custGeom>
              <a:avLst/>
              <a:gdLst/>
              <a:ahLst/>
              <a:cxnLst>
                <a:cxn ang="0">
                  <a:pos x="265" y="133"/>
                </a:cxn>
                <a:cxn ang="0">
                  <a:pos x="265" y="133"/>
                </a:cxn>
                <a:cxn ang="0">
                  <a:pos x="132" y="0"/>
                </a:cxn>
                <a:cxn ang="0">
                  <a:pos x="0" y="133"/>
                </a:cxn>
                <a:cxn ang="0">
                  <a:pos x="132" y="266"/>
                </a:cxn>
                <a:cxn ang="0">
                  <a:pos x="265" y="133"/>
                </a:cxn>
                <a:cxn ang="0">
                  <a:pos x="265" y="133"/>
                </a:cxn>
                <a:cxn ang="0">
                  <a:pos x="132" y="133"/>
                </a:cxn>
                <a:cxn ang="0">
                  <a:pos x="132" y="133"/>
                </a:cxn>
              </a:cxnLst>
              <a:rect l="0" t="0" r="r" b="b"/>
              <a:pathLst>
                <a:path w="265" h="266">
                  <a:moveTo>
                    <a:pt x="265" y="133"/>
                  </a:moveTo>
                  <a:lnTo>
                    <a:pt x="265" y="133"/>
                  </a:lnTo>
                  <a:cubicBezTo>
                    <a:pt x="265" y="60"/>
                    <a:pt x="206" y="0"/>
                    <a:pt x="132" y="0"/>
                  </a:cubicBezTo>
                  <a:cubicBezTo>
                    <a:pt x="59" y="0"/>
                    <a:pt x="0" y="60"/>
                    <a:pt x="0" y="133"/>
                  </a:cubicBezTo>
                  <a:cubicBezTo>
                    <a:pt x="0" y="207"/>
                    <a:pt x="59" y="266"/>
                    <a:pt x="132" y="266"/>
                  </a:cubicBezTo>
                  <a:cubicBezTo>
                    <a:pt x="206" y="266"/>
                    <a:pt x="265" y="207"/>
                    <a:pt x="265" y="133"/>
                  </a:cubicBezTo>
                  <a:lnTo>
                    <a:pt x="265" y="133"/>
                  </a:lnTo>
                  <a:close/>
                  <a:moveTo>
                    <a:pt x="132" y="133"/>
                  </a:moveTo>
                  <a:lnTo>
                    <a:pt x="132" y="133"/>
                  </a:lnTo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173" name="Freeform 12"/>
          <p:cNvSpPr>
            <a:spLocks noEditPoints="1"/>
          </p:cNvSpPr>
          <p:nvPr/>
        </p:nvSpPr>
        <p:spPr bwMode="auto">
          <a:xfrm>
            <a:off x="8286777" y="4603540"/>
            <a:ext cx="188913" cy="188913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6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6">
                <a:moveTo>
                  <a:pt x="266" y="133"/>
                </a:moveTo>
                <a:lnTo>
                  <a:pt x="266" y="133"/>
                </a:lnTo>
                <a:cubicBezTo>
                  <a:pt x="266" y="60"/>
                  <a:pt x="206" y="0"/>
                  <a:pt x="133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6"/>
                  <a:pt x="59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76" name="Oval 175"/>
          <p:cNvSpPr/>
          <p:nvPr/>
        </p:nvSpPr>
        <p:spPr>
          <a:xfrm>
            <a:off x="8143900" y="4500570"/>
            <a:ext cx="428628" cy="428628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5" name="Right Arrow 40"/>
          <p:cNvSpPr/>
          <p:nvPr/>
        </p:nvSpPr>
        <p:spPr>
          <a:xfrm>
            <a:off x="4143372" y="3427688"/>
            <a:ext cx="857256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6" name="Rectangle 79"/>
          <p:cNvSpPr/>
          <p:nvPr/>
        </p:nvSpPr>
        <p:spPr>
          <a:xfrm>
            <a:off x="5286380" y="4142068"/>
            <a:ext cx="308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>
                <a:latin typeface="Calibri"/>
              </a:rPr>
              <a:t>β</a:t>
            </a:r>
            <a:endParaRPr lang="it-IT"/>
          </a:p>
        </p:txBody>
      </p:sp>
      <p:cxnSp>
        <p:nvCxnSpPr>
          <p:cNvPr id="77" name="Straight Connector 78"/>
          <p:cNvCxnSpPr/>
          <p:nvPr/>
        </p:nvCxnSpPr>
        <p:spPr>
          <a:xfrm>
            <a:off x="5286380" y="4511400"/>
            <a:ext cx="357190" cy="1588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itle 1"/>
          <p:cNvSpPr txBox="1">
            <a:spLocks/>
          </p:cNvSpPr>
          <p:nvPr/>
        </p:nvSpPr>
        <p:spPr>
          <a:xfrm>
            <a:off x="0" y="476672"/>
            <a:ext cx="9143999" cy="81329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Clustering Refinement: example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9" name="Rectangle 9"/>
          <p:cNvSpPr/>
          <p:nvPr/>
        </p:nvSpPr>
        <p:spPr>
          <a:xfrm>
            <a:off x="-5043" y="-12166"/>
            <a:ext cx="3252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ignika" pitchFamily="50" charset="0"/>
              </a:rPr>
              <a:t>Camera Identification </a:t>
            </a:r>
          </a:p>
        </p:txBody>
      </p:sp>
    </p:spTree>
    <p:extLst>
      <p:ext uri="{BB962C8B-B14F-4D97-AF65-F5344CB8AC3E}">
        <p14:creationId xmlns:p14="http://schemas.microsoft.com/office/powerpoint/2010/main" val="315135407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Freeform 6"/>
          <p:cNvSpPr>
            <a:spLocks noEditPoints="1"/>
          </p:cNvSpPr>
          <p:nvPr/>
        </p:nvSpPr>
        <p:spPr bwMode="auto">
          <a:xfrm>
            <a:off x="3530671" y="2674714"/>
            <a:ext cx="188913" cy="188913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6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6">
                <a:moveTo>
                  <a:pt x="266" y="133"/>
                </a:moveTo>
                <a:lnTo>
                  <a:pt x="266" y="133"/>
                </a:lnTo>
                <a:cubicBezTo>
                  <a:pt x="266" y="60"/>
                  <a:pt x="206" y="0"/>
                  <a:pt x="133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7"/>
                  <a:pt x="59" y="266"/>
                  <a:pt x="133" y="266"/>
                </a:cubicBezTo>
                <a:cubicBezTo>
                  <a:pt x="206" y="266"/>
                  <a:pt x="266" y="207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53" name="Freeform 8"/>
          <p:cNvSpPr>
            <a:spLocks noEditPoints="1"/>
          </p:cNvSpPr>
          <p:nvPr/>
        </p:nvSpPr>
        <p:spPr bwMode="auto">
          <a:xfrm>
            <a:off x="3802140" y="2674714"/>
            <a:ext cx="187325" cy="188913"/>
          </a:xfrm>
          <a:custGeom>
            <a:avLst/>
            <a:gdLst/>
            <a:ahLst/>
            <a:cxnLst>
              <a:cxn ang="0">
                <a:pos x="265" y="133"/>
              </a:cxn>
              <a:cxn ang="0">
                <a:pos x="265" y="133"/>
              </a:cxn>
              <a:cxn ang="0">
                <a:pos x="132" y="0"/>
              </a:cxn>
              <a:cxn ang="0">
                <a:pos x="0" y="133"/>
              </a:cxn>
              <a:cxn ang="0">
                <a:pos x="132" y="265"/>
              </a:cxn>
              <a:cxn ang="0">
                <a:pos x="265" y="133"/>
              </a:cxn>
              <a:cxn ang="0">
                <a:pos x="265" y="133"/>
              </a:cxn>
              <a:cxn ang="0">
                <a:pos x="132" y="133"/>
              </a:cxn>
              <a:cxn ang="0">
                <a:pos x="132" y="133"/>
              </a:cxn>
            </a:cxnLst>
            <a:rect l="0" t="0" r="r" b="b"/>
            <a:pathLst>
              <a:path w="265" h="265">
                <a:moveTo>
                  <a:pt x="265" y="133"/>
                </a:moveTo>
                <a:lnTo>
                  <a:pt x="265" y="133"/>
                </a:lnTo>
                <a:cubicBezTo>
                  <a:pt x="265" y="59"/>
                  <a:pt x="206" y="0"/>
                  <a:pt x="132" y="0"/>
                </a:cubicBezTo>
                <a:cubicBezTo>
                  <a:pt x="59" y="0"/>
                  <a:pt x="0" y="59"/>
                  <a:pt x="0" y="133"/>
                </a:cubicBezTo>
                <a:cubicBezTo>
                  <a:pt x="0" y="206"/>
                  <a:pt x="59" y="265"/>
                  <a:pt x="132" y="265"/>
                </a:cubicBezTo>
                <a:cubicBezTo>
                  <a:pt x="206" y="265"/>
                  <a:pt x="265" y="206"/>
                  <a:pt x="265" y="133"/>
                </a:cubicBezTo>
                <a:lnTo>
                  <a:pt x="265" y="133"/>
                </a:lnTo>
                <a:close/>
                <a:moveTo>
                  <a:pt x="132" y="133"/>
                </a:moveTo>
                <a:lnTo>
                  <a:pt x="132" y="133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54" name="Freeform 14"/>
          <p:cNvSpPr>
            <a:spLocks noEditPoints="1"/>
          </p:cNvSpPr>
          <p:nvPr/>
        </p:nvSpPr>
        <p:spPr bwMode="auto">
          <a:xfrm>
            <a:off x="3659264" y="2960466"/>
            <a:ext cx="188913" cy="188913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6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6">
                <a:moveTo>
                  <a:pt x="266" y="133"/>
                </a:moveTo>
                <a:lnTo>
                  <a:pt x="266" y="133"/>
                </a:lnTo>
                <a:cubicBezTo>
                  <a:pt x="266" y="60"/>
                  <a:pt x="206" y="0"/>
                  <a:pt x="133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6"/>
                  <a:pt x="59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55" name="Freeform 16"/>
          <p:cNvSpPr>
            <a:spLocks noEditPoints="1"/>
          </p:cNvSpPr>
          <p:nvPr/>
        </p:nvSpPr>
        <p:spPr bwMode="auto">
          <a:xfrm>
            <a:off x="3587821" y="3603400"/>
            <a:ext cx="187325" cy="188913"/>
          </a:xfrm>
          <a:custGeom>
            <a:avLst/>
            <a:gdLst/>
            <a:ahLst/>
            <a:cxnLst>
              <a:cxn ang="0">
                <a:pos x="265" y="133"/>
              </a:cxn>
              <a:cxn ang="0">
                <a:pos x="265" y="133"/>
              </a:cxn>
              <a:cxn ang="0">
                <a:pos x="132" y="0"/>
              </a:cxn>
              <a:cxn ang="0">
                <a:pos x="0" y="133"/>
              </a:cxn>
              <a:cxn ang="0">
                <a:pos x="132" y="266"/>
              </a:cxn>
              <a:cxn ang="0">
                <a:pos x="265" y="133"/>
              </a:cxn>
              <a:cxn ang="0">
                <a:pos x="265" y="133"/>
              </a:cxn>
              <a:cxn ang="0">
                <a:pos x="132" y="133"/>
              </a:cxn>
              <a:cxn ang="0">
                <a:pos x="132" y="133"/>
              </a:cxn>
            </a:cxnLst>
            <a:rect l="0" t="0" r="r" b="b"/>
            <a:pathLst>
              <a:path w="265" h="266">
                <a:moveTo>
                  <a:pt x="265" y="133"/>
                </a:moveTo>
                <a:lnTo>
                  <a:pt x="265" y="133"/>
                </a:lnTo>
                <a:cubicBezTo>
                  <a:pt x="265" y="60"/>
                  <a:pt x="206" y="0"/>
                  <a:pt x="132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7"/>
                  <a:pt x="59" y="266"/>
                  <a:pt x="132" y="266"/>
                </a:cubicBezTo>
                <a:cubicBezTo>
                  <a:pt x="206" y="266"/>
                  <a:pt x="265" y="207"/>
                  <a:pt x="265" y="133"/>
                </a:cubicBezTo>
                <a:lnTo>
                  <a:pt x="265" y="133"/>
                </a:lnTo>
                <a:close/>
                <a:moveTo>
                  <a:pt x="132" y="133"/>
                </a:moveTo>
                <a:lnTo>
                  <a:pt x="132" y="133"/>
                </a:lnTo>
                <a:close/>
              </a:path>
            </a:pathLst>
          </a:custGeom>
          <a:solidFill>
            <a:srgbClr val="FF33CC"/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56" name="Freeform 6"/>
          <p:cNvSpPr>
            <a:spLocks noEditPoints="1"/>
          </p:cNvSpPr>
          <p:nvPr/>
        </p:nvSpPr>
        <p:spPr bwMode="auto">
          <a:xfrm>
            <a:off x="3659264" y="3889160"/>
            <a:ext cx="188913" cy="188913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6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6">
                <a:moveTo>
                  <a:pt x="266" y="133"/>
                </a:moveTo>
                <a:lnTo>
                  <a:pt x="266" y="133"/>
                </a:lnTo>
                <a:cubicBezTo>
                  <a:pt x="266" y="60"/>
                  <a:pt x="206" y="0"/>
                  <a:pt x="133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7"/>
                  <a:pt x="59" y="266"/>
                  <a:pt x="133" y="266"/>
                </a:cubicBezTo>
                <a:cubicBezTo>
                  <a:pt x="206" y="266"/>
                  <a:pt x="266" y="207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rgbClr val="FF33CC"/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57" name="Freeform 14"/>
          <p:cNvSpPr>
            <a:spLocks noEditPoints="1"/>
          </p:cNvSpPr>
          <p:nvPr/>
        </p:nvSpPr>
        <p:spPr bwMode="auto">
          <a:xfrm>
            <a:off x="3873578" y="4032036"/>
            <a:ext cx="188913" cy="188913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6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6">
                <a:moveTo>
                  <a:pt x="266" y="133"/>
                </a:moveTo>
                <a:lnTo>
                  <a:pt x="266" y="133"/>
                </a:lnTo>
                <a:cubicBezTo>
                  <a:pt x="266" y="60"/>
                  <a:pt x="206" y="0"/>
                  <a:pt x="133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6"/>
                  <a:pt x="59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rgbClr val="FF33CC"/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58" name="Freeform 6"/>
          <p:cNvSpPr>
            <a:spLocks noEditPoints="1"/>
          </p:cNvSpPr>
          <p:nvPr/>
        </p:nvSpPr>
        <p:spPr bwMode="auto">
          <a:xfrm>
            <a:off x="3873578" y="3771685"/>
            <a:ext cx="188913" cy="188913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6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6">
                <a:moveTo>
                  <a:pt x="266" y="133"/>
                </a:moveTo>
                <a:lnTo>
                  <a:pt x="266" y="133"/>
                </a:lnTo>
                <a:cubicBezTo>
                  <a:pt x="266" y="60"/>
                  <a:pt x="206" y="0"/>
                  <a:pt x="133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7"/>
                  <a:pt x="59" y="266"/>
                  <a:pt x="133" y="266"/>
                </a:cubicBezTo>
                <a:cubicBezTo>
                  <a:pt x="206" y="266"/>
                  <a:pt x="266" y="207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rgbClr val="FF33CC"/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60" name="Freeform 12"/>
          <p:cNvSpPr>
            <a:spLocks noEditPoints="1"/>
          </p:cNvSpPr>
          <p:nvPr/>
        </p:nvSpPr>
        <p:spPr bwMode="auto">
          <a:xfrm>
            <a:off x="4945148" y="3960598"/>
            <a:ext cx="188913" cy="188913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6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6">
                <a:moveTo>
                  <a:pt x="266" y="133"/>
                </a:moveTo>
                <a:lnTo>
                  <a:pt x="266" y="133"/>
                </a:lnTo>
                <a:cubicBezTo>
                  <a:pt x="266" y="60"/>
                  <a:pt x="206" y="0"/>
                  <a:pt x="133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6"/>
                  <a:pt x="59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rgbClr val="FFC000"/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61" name="Freeform 12"/>
          <p:cNvSpPr>
            <a:spLocks noEditPoints="1"/>
          </p:cNvSpPr>
          <p:nvPr/>
        </p:nvSpPr>
        <p:spPr bwMode="auto">
          <a:xfrm>
            <a:off x="5230900" y="4103474"/>
            <a:ext cx="188913" cy="188913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6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6">
                <a:moveTo>
                  <a:pt x="266" y="133"/>
                </a:moveTo>
                <a:lnTo>
                  <a:pt x="266" y="133"/>
                </a:lnTo>
                <a:cubicBezTo>
                  <a:pt x="266" y="60"/>
                  <a:pt x="206" y="0"/>
                  <a:pt x="133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6"/>
                  <a:pt x="59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rgbClr val="FFC000"/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62" name="Freeform 12"/>
          <p:cNvSpPr>
            <a:spLocks noEditPoints="1"/>
          </p:cNvSpPr>
          <p:nvPr/>
        </p:nvSpPr>
        <p:spPr bwMode="auto">
          <a:xfrm>
            <a:off x="5302338" y="3817722"/>
            <a:ext cx="188913" cy="188913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6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6">
                <a:moveTo>
                  <a:pt x="266" y="133"/>
                </a:moveTo>
                <a:lnTo>
                  <a:pt x="266" y="133"/>
                </a:lnTo>
                <a:cubicBezTo>
                  <a:pt x="266" y="60"/>
                  <a:pt x="206" y="0"/>
                  <a:pt x="133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6"/>
                  <a:pt x="59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rgbClr val="FFC000"/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63" name="Freeform 12"/>
          <p:cNvSpPr>
            <a:spLocks noEditPoints="1"/>
          </p:cNvSpPr>
          <p:nvPr/>
        </p:nvSpPr>
        <p:spPr bwMode="auto">
          <a:xfrm>
            <a:off x="5516652" y="4032036"/>
            <a:ext cx="188913" cy="188913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6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6">
                <a:moveTo>
                  <a:pt x="266" y="133"/>
                </a:moveTo>
                <a:lnTo>
                  <a:pt x="266" y="133"/>
                </a:lnTo>
                <a:cubicBezTo>
                  <a:pt x="266" y="60"/>
                  <a:pt x="206" y="0"/>
                  <a:pt x="133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6"/>
                  <a:pt x="59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rgbClr val="FFC000"/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64" name="Oval 163"/>
          <p:cNvSpPr/>
          <p:nvPr/>
        </p:nvSpPr>
        <p:spPr>
          <a:xfrm rot="762093">
            <a:off x="2944883" y="2571744"/>
            <a:ext cx="1643074" cy="857256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65" name="Oval 164"/>
          <p:cNvSpPr/>
          <p:nvPr/>
        </p:nvSpPr>
        <p:spPr>
          <a:xfrm rot="19315193">
            <a:off x="3384966" y="3446918"/>
            <a:ext cx="845009" cy="1233950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66" name="Oval 165"/>
          <p:cNvSpPr/>
          <p:nvPr/>
        </p:nvSpPr>
        <p:spPr>
          <a:xfrm rot="5140268">
            <a:off x="4958120" y="3170864"/>
            <a:ext cx="1083485" cy="1430078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67" name="Oval 166"/>
          <p:cNvSpPr/>
          <p:nvPr/>
        </p:nvSpPr>
        <p:spPr>
          <a:xfrm rot="5140268">
            <a:off x="5168397" y="2542638"/>
            <a:ext cx="571504" cy="747577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39" name="Freeform 14"/>
          <p:cNvSpPr>
            <a:spLocks noEditPoints="1"/>
          </p:cNvSpPr>
          <p:nvPr/>
        </p:nvSpPr>
        <p:spPr bwMode="auto">
          <a:xfrm>
            <a:off x="3087759" y="2811459"/>
            <a:ext cx="188913" cy="188913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6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6">
                <a:moveTo>
                  <a:pt x="266" y="133"/>
                </a:moveTo>
                <a:lnTo>
                  <a:pt x="266" y="133"/>
                </a:lnTo>
                <a:cubicBezTo>
                  <a:pt x="266" y="60"/>
                  <a:pt x="206" y="0"/>
                  <a:pt x="133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6"/>
                  <a:pt x="59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2" name="Freeform 14"/>
          <p:cNvSpPr>
            <a:spLocks noEditPoints="1"/>
          </p:cNvSpPr>
          <p:nvPr/>
        </p:nvSpPr>
        <p:spPr bwMode="auto">
          <a:xfrm>
            <a:off x="3827540" y="4357694"/>
            <a:ext cx="188913" cy="188913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6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6">
                <a:moveTo>
                  <a:pt x="266" y="133"/>
                </a:moveTo>
                <a:lnTo>
                  <a:pt x="266" y="133"/>
                </a:lnTo>
                <a:cubicBezTo>
                  <a:pt x="266" y="60"/>
                  <a:pt x="206" y="0"/>
                  <a:pt x="133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6"/>
                  <a:pt x="59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rgbClr val="FF33CC"/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4000496" y="4929198"/>
            <a:ext cx="13244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/>
              <a:t>DONE!</a:t>
            </a:r>
            <a:endParaRPr lang="it-IT" sz="3200"/>
          </a:p>
        </p:txBody>
      </p:sp>
      <p:sp>
        <p:nvSpPr>
          <p:cNvPr id="107" name="Freeform 14"/>
          <p:cNvSpPr>
            <a:spLocks noEditPoints="1"/>
          </p:cNvSpPr>
          <p:nvPr/>
        </p:nvSpPr>
        <p:spPr bwMode="auto">
          <a:xfrm>
            <a:off x="4256168" y="2928934"/>
            <a:ext cx="188913" cy="188913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6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6">
                <a:moveTo>
                  <a:pt x="266" y="133"/>
                </a:moveTo>
                <a:lnTo>
                  <a:pt x="266" y="133"/>
                </a:lnTo>
                <a:cubicBezTo>
                  <a:pt x="266" y="60"/>
                  <a:pt x="206" y="0"/>
                  <a:pt x="133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6"/>
                  <a:pt x="59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8" name="Freeform 14"/>
          <p:cNvSpPr>
            <a:spLocks noEditPoints="1"/>
          </p:cNvSpPr>
          <p:nvPr/>
        </p:nvSpPr>
        <p:spPr bwMode="auto">
          <a:xfrm>
            <a:off x="4087891" y="3168649"/>
            <a:ext cx="188913" cy="188913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6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6">
                <a:moveTo>
                  <a:pt x="266" y="133"/>
                </a:moveTo>
                <a:lnTo>
                  <a:pt x="266" y="133"/>
                </a:lnTo>
                <a:cubicBezTo>
                  <a:pt x="266" y="60"/>
                  <a:pt x="206" y="0"/>
                  <a:pt x="133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6"/>
                  <a:pt x="59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9" name="Freeform 12"/>
          <p:cNvSpPr>
            <a:spLocks noEditPoints="1"/>
          </p:cNvSpPr>
          <p:nvPr/>
        </p:nvSpPr>
        <p:spPr bwMode="auto">
          <a:xfrm>
            <a:off x="5669052" y="3571876"/>
            <a:ext cx="188913" cy="188913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6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6">
                <a:moveTo>
                  <a:pt x="266" y="133"/>
                </a:moveTo>
                <a:lnTo>
                  <a:pt x="266" y="133"/>
                </a:lnTo>
                <a:cubicBezTo>
                  <a:pt x="266" y="60"/>
                  <a:pt x="206" y="0"/>
                  <a:pt x="133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6"/>
                  <a:pt x="59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rgbClr val="FFC000"/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0" name="Freeform 12"/>
          <p:cNvSpPr>
            <a:spLocks noEditPoints="1"/>
          </p:cNvSpPr>
          <p:nvPr/>
        </p:nvSpPr>
        <p:spPr bwMode="auto">
          <a:xfrm>
            <a:off x="5399176" y="3454401"/>
            <a:ext cx="188913" cy="188913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6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6">
                <a:moveTo>
                  <a:pt x="266" y="133"/>
                </a:moveTo>
                <a:lnTo>
                  <a:pt x="266" y="133"/>
                </a:lnTo>
                <a:cubicBezTo>
                  <a:pt x="266" y="60"/>
                  <a:pt x="206" y="0"/>
                  <a:pt x="133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6"/>
                  <a:pt x="59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rgbClr val="FFC000"/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6" name="Freeform 10"/>
          <p:cNvSpPr>
            <a:spLocks noEditPoints="1"/>
          </p:cNvSpPr>
          <p:nvPr/>
        </p:nvSpPr>
        <p:spPr bwMode="auto">
          <a:xfrm>
            <a:off x="5256301" y="2668583"/>
            <a:ext cx="188913" cy="188913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5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5">
                <a:moveTo>
                  <a:pt x="266" y="133"/>
                </a:moveTo>
                <a:lnTo>
                  <a:pt x="266" y="133"/>
                </a:lnTo>
                <a:cubicBezTo>
                  <a:pt x="266" y="59"/>
                  <a:pt x="206" y="0"/>
                  <a:pt x="133" y="0"/>
                </a:cubicBezTo>
                <a:cubicBezTo>
                  <a:pt x="60" y="0"/>
                  <a:pt x="0" y="59"/>
                  <a:pt x="0" y="133"/>
                </a:cubicBezTo>
                <a:cubicBezTo>
                  <a:pt x="0" y="206"/>
                  <a:pt x="60" y="265"/>
                  <a:pt x="133" y="265"/>
                </a:cubicBezTo>
                <a:cubicBezTo>
                  <a:pt x="206" y="265"/>
                  <a:pt x="266" y="206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rgbClr val="00B05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23" name="Freeform 18"/>
          <p:cNvSpPr>
            <a:spLocks noEditPoints="1"/>
          </p:cNvSpPr>
          <p:nvPr/>
        </p:nvSpPr>
        <p:spPr bwMode="auto">
          <a:xfrm>
            <a:off x="5516634" y="2882894"/>
            <a:ext cx="188913" cy="188913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6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6">
                <a:moveTo>
                  <a:pt x="266" y="133"/>
                </a:moveTo>
                <a:lnTo>
                  <a:pt x="266" y="133"/>
                </a:lnTo>
                <a:cubicBezTo>
                  <a:pt x="266" y="60"/>
                  <a:pt x="206" y="0"/>
                  <a:pt x="133" y="0"/>
                </a:cubicBezTo>
                <a:cubicBezTo>
                  <a:pt x="60" y="0"/>
                  <a:pt x="0" y="60"/>
                  <a:pt x="0" y="133"/>
                </a:cubicBezTo>
                <a:cubicBezTo>
                  <a:pt x="0" y="207"/>
                  <a:pt x="60" y="266"/>
                  <a:pt x="133" y="266"/>
                </a:cubicBezTo>
                <a:cubicBezTo>
                  <a:pt x="206" y="266"/>
                  <a:pt x="266" y="207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rgbClr val="00B05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25" name="Freeform 16"/>
          <p:cNvSpPr>
            <a:spLocks noEditPoints="1"/>
          </p:cNvSpPr>
          <p:nvPr/>
        </p:nvSpPr>
        <p:spPr bwMode="auto">
          <a:xfrm>
            <a:off x="5302338" y="2954335"/>
            <a:ext cx="187325" cy="188913"/>
          </a:xfrm>
          <a:custGeom>
            <a:avLst/>
            <a:gdLst/>
            <a:ahLst/>
            <a:cxnLst>
              <a:cxn ang="0">
                <a:pos x="265" y="133"/>
              </a:cxn>
              <a:cxn ang="0">
                <a:pos x="265" y="133"/>
              </a:cxn>
              <a:cxn ang="0">
                <a:pos x="132" y="0"/>
              </a:cxn>
              <a:cxn ang="0">
                <a:pos x="0" y="133"/>
              </a:cxn>
              <a:cxn ang="0">
                <a:pos x="132" y="266"/>
              </a:cxn>
              <a:cxn ang="0">
                <a:pos x="265" y="133"/>
              </a:cxn>
              <a:cxn ang="0">
                <a:pos x="265" y="133"/>
              </a:cxn>
              <a:cxn ang="0">
                <a:pos x="132" y="133"/>
              </a:cxn>
              <a:cxn ang="0">
                <a:pos x="132" y="133"/>
              </a:cxn>
            </a:cxnLst>
            <a:rect l="0" t="0" r="r" b="b"/>
            <a:pathLst>
              <a:path w="265" h="266">
                <a:moveTo>
                  <a:pt x="265" y="133"/>
                </a:moveTo>
                <a:lnTo>
                  <a:pt x="265" y="133"/>
                </a:lnTo>
                <a:cubicBezTo>
                  <a:pt x="265" y="60"/>
                  <a:pt x="206" y="0"/>
                  <a:pt x="132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7"/>
                  <a:pt x="59" y="266"/>
                  <a:pt x="132" y="266"/>
                </a:cubicBezTo>
                <a:cubicBezTo>
                  <a:pt x="206" y="266"/>
                  <a:pt x="265" y="207"/>
                  <a:pt x="265" y="133"/>
                </a:cubicBezTo>
                <a:lnTo>
                  <a:pt x="265" y="133"/>
                </a:lnTo>
                <a:close/>
                <a:moveTo>
                  <a:pt x="132" y="133"/>
                </a:moveTo>
                <a:lnTo>
                  <a:pt x="132" y="133"/>
                </a:lnTo>
                <a:close/>
              </a:path>
            </a:pathLst>
          </a:custGeom>
          <a:solidFill>
            <a:srgbClr val="00B05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76" name="Freeform 12"/>
          <p:cNvSpPr>
            <a:spLocks noEditPoints="1"/>
          </p:cNvSpPr>
          <p:nvPr/>
        </p:nvSpPr>
        <p:spPr bwMode="auto">
          <a:xfrm>
            <a:off x="5929323" y="4603540"/>
            <a:ext cx="188913" cy="188913"/>
          </a:xfrm>
          <a:custGeom>
            <a:avLst/>
            <a:gdLst/>
            <a:ahLst/>
            <a:cxnLst>
              <a:cxn ang="0">
                <a:pos x="266" y="133"/>
              </a:cxn>
              <a:cxn ang="0">
                <a:pos x="266" y="133"/>
              </a:cxn>
              <a:cxn ang="0">
                <a:pos x="133" y="0"/>
              </a:cxn>
              <a:cxn ang="0">
                <a:pos x="0" y="133"/>
              </a:cxn>
              <a:cxn ang="0">
                <a:pos x="133" y="266"/>
              </a:cxn>
              <a:cxn ang="0">
                <a:pos x="266" y="133"/>
              </a:cxn>
              <a:cxn ang="0">
                <a:pos x="266" y="133"/>
              </a:cxn>
              <a:cxn ang="0">
                <a:pos x="133" y="133"/>
              </a:cxn>
              <a:cxn ang="0">
                <a:pos x="133" y="133"/>
              </a:cxn>
            </a:cxnLst>
            <a:rect l="0" t="0" r="r" b="b"/>
            <a:pathLst>
              <a:path w="266" h="266">
                <a:moveTo>
                  <a:pt x="266" y="133"/>
                </a:moveTo>
                <a:lnTo>
                  <a:pt x="266" y="133"/>
                </a:lnTo>
                <a:cubicBezTo>
                  <a:pt x="266" y="60"/>
                  <a:pt x="206" y="0"/>
                  <a:pt x="133" y="0"/>
                </a:cubicBezTo>
                <a:cubicBezTo>
                  <a:pt x="59" y="0"/>
                  <a:pt x="0" y="60"/>
                  <a:pt x="0" y="133"/>
                </a:cubicBezTo>
                <a:cubicBezTo>
                  <a:pt x="0" y="206"/>
                  <a:pt x="59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lnTo>
                  <a:pt x="266" y="133"/>
                </a:lnTo>
                <a:close/>
                <a:moveTo>
                  <a:pt x="133" y="133"/>
                </a:moveTo>
                <a:lnTo>
                  <a:pt x="133" y="133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77" name="Oval 76"/>
          <p:cNvSpPr/>
          <p:nvPr/>
        </p:nvSpPr>
        <p:spPr>
          <a:xfrm>
            <a:off x="5786446" y="4500570"/>
            <a:ext cx="428628" cy="428628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0" y="476672"/>
            <a:ext cx="9143999" cy="813292"/>
          </a:xfrm>
        </p:spPr>
        <p:txBody>
          <a:bodyPr/>
          <a:lstStyle/>
          <a:p>
            <a:r>
              <a:rPr lang="en-US" dirty="0"/>
              <a:t>Clustering Refinement: example</a:t>
            </a:r>
            <a:endParaRPr lang="en-US" noProof="0" dirty="0"/>
          </a:p>
        </p:txBody>
      </p:sp>
      <p:sp>
        <p:nvSpPr>
          <p:cNvPr id="30" name="Rectangle 9"/>
          <p:cNvSpPr/>
          <p:nvPr/>
        </p:nvSpPr>
        <p:spPr>
          <a:xfrm>
            <a:off x="-5043" y="-12166"/>
            <a:ext cx="3252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ignika" pitchFamily="50" charset="0"/>
              </a:rPr>
              <a:t>Camera Identification </a:t>
            </a:r>
          </a:p>
        </p:txBody>
      </p:sp>
    </p:spTree>
    <p:extLst>
      <p:ext uri="{BB962C8B-B14F-4D97-AF65-F5344CB8AC3E}">
        <p14:creationId xmlns:p14="http://schemas.microsoft.com/office/powerpoint/2010/main" val="15349989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9"/>
</p:tagLst>
</file>

<file path=ppt/theme/theme1.xml><?xml version="1.0" encoding="utf-8"?>
<a:theme xmlns:a="http://schemas.openxmlformats.org/drawingml/2006/main" name="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11597</Words>
  <Application>Microsoft Office PowerPoint</Application>
  <PresentationFormat>Presentazione su schermo (4:3)</PresentationFormat>
  <Paragraphs>1852</Paragraphs>
  <Slides>125</Slides>
  <Notes>110</Notes>
  <HiddenSlides>77</HiddenSlides>
  <MMClips>0</MMClips>
  <ScaleCrop>false</ScaleCrop>
  <HeadingPairs>
    <vt:vector size="8" baseType="variant">
      <vt:variant>
        <vt:lpstr>Caratteri utilizzati</vt:lpstr>
      </vt:variant>
      <vt:variant>
        <vt:i4>17</vt:i4>
      </vt:variant>
      <vt:variant>
        <vt:lpstr>Tema</vt:lpstr>
      </vt:variant>
      <vt:variant>
        <vt:i4>3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125</vt:i4>
      </vt:variant>
    </vt:vector>
  </HeadingPairs>
  <TitlesOfParts>
    <vt:vector size="147" baseType="lpstr">
      <vt:lpstr>宋体</vt:lpstr>
      <vt:lpstr>Aharoni</vt:lpstr>
      <vt:lpstr>Arial</vt:lpstr>
      <vt:lpstr>Berlin Sans FB</vt:lpstr>
      <vt:lpstr>Calibri</vt:lpstr>
      <vt:lpstr>Cambria Math</vt:lpstr>
      <vt:lpstr>Courier New</vt:lpstr>
      <vt:lpstr>Gabriola</vt:lpstr>
      <vt:lpstr>Helvetica</vt:lpstr>
      <vt:lpstr>Lovelo</vt:lpstr>
      <vt:lpstr>Lucida Calligraphy</vt:lpstr>
      <vt:lpstr>Lucida Grande</vt:lpstr>
      <vt:lpstr>Palatino Linotype</vt:lpstr>
      <vt:lpstr>Signika</vt:lpstr>
      <vt:lpstr>Times</vt:lpstr>
      <vt:lpstr>Times New Roman</vt:lpstr>
      <vt:lpstr>Wingdings 2</vt:lpstr>
      <vt:lpstr>Office Theme</vt:lpstr>
      <vt:lpstr>2_Office Theme</vt:lpstr>
      <vt:lpstr>1_Office Theme</vt:lpstr>
      <vt:lpstr>Equazione</vt:lpstr>
      <vt:lpstr>Equation</vt:lpstr>
      <vt:lpstr>Source Identification in Image Forensics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Outline</vt:lpstr>
      <vt:lpstr>Outline</vt:lpstr>
      <vt:lpstr>Digital Image Forensics</vt:lpstr>
      <vt:lpstr>  </vt:lpstr>
      <vt:lpstr>  </vt:lpstr>
      <vt:lpstr>Source Identification Granularity</vt:lpstr>
      <vt:lpstr>Outline</vt:lpstr>
      <vt:lpstr>Source Identification :  application scenarios</vt:lpstr>
      <vt:lpstr>Application scenarios: a real case</vt:lpstr>
      <vt:lpstr>Application scenarios: a real case (fail)</vt:lpstr>
      <vt:lpstr>Application scenarios: investigation (1)</vt:lpstr>
      <vt:lpstr>Presentazione standard di PowerPoint</vt:lpstr>
      <vt:lpstr>Outline</vt:lpstr>
      <vt:lpstr>Device Fingerprint</vt:lpstr>
      <vt:lpstr>Device fingerprint in a digital image </vt:lpstr>
      <vt:lpstr>Source Identification with prior information</vt:lpstr>
      <vt:lpstr>Blind image source identification</vt:lpstr>
      <vt:lpstr>Blind image source identification</vt:lpstr>
      <vt:lpstr>Outline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Outline</vt:lpstr>
      <vt:lpstr>PRNU as a camera fingerprint </vt:lpstr>
      <vt:lpstr>Camera Identification through PRNU</vt:lpstr>
      <vt:lpstr>Blind PRNU-based camera identification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Clustering Refinement</vt:lpstr>
      <vt:lpstr>Clustering Results (dataset)</vt:lpstr>
      <vt:lpstr>Clustering Results</vt:lpstr>
      <vt:lpstr>Open issues on Source identification</vt:lpstr>
      <vt:lpstr>Publications</vt:lpstr>
      <vt:lpstr>…AND THE BEST IS YET TO COME!  Thank you  for  your attention</vt:lpstr>
      <vt:lpstr>Device class Identification</vt:lpstr>
      <vt:lpstr>Device class Identification</vt:lpstr>
      <vt:lpstr>Presentazione standard di PowerPoint</vt:lpstr>
      <vt:lpstr>Presentazione standard di PowerPoint</vt:lpstr>
      <vt:lpstr>  </vt:lpstr>
      <vt:lpstr>  </vt:lpstr>
      <vt:lpstr>Outline</vt:lpstr>
      <vt:lpstr>Source Identification :  application scenarios</vt:lpstr>
      <vt:lpstr>Application scenarios: a real case (fail)</vt:lpstr>
      <vt:lpstr>Application scenarios: a real case</vt:lpstr>
      <vt:lpstr>Application scenarios: investigation</vt:lpstr>
      <vt:lpstr>Application scenarios: investigation</vt:lpstr>
      <vt:lpstr>Outline</vt:lpstr>
      <vt:lpstr>What we mean by Device Fingerprint?</vt:lpstr>
      <vt:lpstr>Kind of device fingerprint</vt:lpstr>
      <vt:lpstr>Acquiring a digital image </vt:lpstr>
      <vt:lpstr>Source identification process</vt:lpstr>
      <vt:lpstr>Source identification process</vt:lpstr>
      <vt:lpstr>Source identification process</vt:lpstr>
      <vt:lpstr>Source identification process</vt:lpstr>
      <vt:lpstr>Outline</vt:lpstr>
      <vt:lpstr>PRNU as a camera fingerprint </vt:lpstr>
      <vt:lpstr>Camera Identification through PRNU</vt:lpstr>
      <vt:lpstr>Step 1: PRNU estimation</vt:lpstr>
      <vt:lpstr>Step 1: PRNU estimation</vt:lpstr>
      <vt:lpstr>Step 2 : PRNU Detection</vt:lpstr>
      <vt:lpstr>Presentazione standard di PowerPoint</vt:lpstr>
      <vt:lpstr>Identification with prior information</vt:lpstr>
      <vt:lpstr>Blind image source identification</vt:lpstr>
      <vt:lpstr>Blind image source identification</vt:lpstr>
      <vt:lpstr>Presentazione standard di PowerPoint</vt:lpstr>
      <vt:lpstr>Outline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Clustering Refinement Step</vt:lpstr>
      <vt:lpstr>Presentazione standard di PowerPoint</vt:lpstr>
      <vt:lpstr>Clustering Refinement: example</vt:lpstr>
      <vt:lpstr>Clustering Refinement: example</vt:lpstr>
      <vt:lpstr>Presentazione standard di PowerPoint</vt:lpstr>
      <vt:lpstr>Clustering Refinement: example</vt:lpstr>
      <vt:lpstr>Presentazione standard di PowerPoint</vt:lpstr>
      <vt:lpstr>Presentazione standard di PowerPoint</vt:lpstr>
      <vt:lpstr>Presentazione standard di PowerPoint</vt:lpstr>
      <vt:lpstr>Clustering Refinement: example</vt:lpstr>
      <vt:lpstr>Selection of the α and β parameters</vt:lpstr>
      <vt:lpstr>Outline</vt:lpstr>
      <vt:lpstr>Removing the α and β parameters</vt:lpstr>
      <vt:lpstr>Presentazione standard di PowerPoint</vt:lpstr>
      <vt:lpstr>Presentazione standard di PowerPoint</vt:lpstr>
      <vt:lpstr>Presentazione standard di PowerPoint</vt:lpstr>
      <vt:lpstr>Clustering Refinement</vt:lpstr>
      <vt:lpstr>Clustering Results (dataset)</vt:lpstr>
      <vt:lpstr>Clustering Results (original images)</vt:lpstr>
      <vt:lpstr>Clustering Results (Facebook images)</vt:lpstr>
      <vt:lpstr>A practical use in forgery localization</vt:lpstr>
      <vt:lpstr>A practical use in forgery localization</vt:lpstr>
      <vt:lpstr>Future Work on  Source identification</vt:lpstr>
      <vt:lpstr>Outline</vt:lpstr>
      <vt:lpstr>Device fingerprint for Model Id</vt:lpstr>
      <vt:lpstr>Knowledge-based Identification</vt:lpstr>
      <vt:lpstr>Blind-feature identification</vt:lpstr>
      <vt:lpstr>Presentazione standard di PowerPoint</vt:lpstr>
      <vt:lpstr>Presentazione standard di PowerPoint</vt:lpstr>
      <vt:lpstr>Outline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Francesco M</dc:creator>
  <cp:lastModifiedBy>Francesco</cp:lastModifiedBy>
  <cp:revision>349</cp:revision>
  <dcterms:created xsi:type="dcterms:W3CDTF">2016-06-07T10:44:19Z</dcterms:created>
  <dcterms:modified xsi:type="dcterms:W3CDTF">2017-11-05T22:54:07Z</dcterms:modified>
</cp:coreProperties>
</file>