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2" r:id="rId3"/>
    <p:sldId id="260" r:id="rId4"/>
    <p:sldId id="313" r:id="rId5"/>
    <p:sldId id="314" r:id="rId6"/>
    <p:sldId id="310" r:id="rId7"/>
    <p:sldId id="286" r:id="rId8"/>
    <p:sldId id="317" r:id="rId9"/>
    <p:sldId id="319" r:id="rId10"/>
    <p:sldId id="287" r:id="rId11"/>
    <p:sldId id="321" r:id="rId12"/>
    <p:sldId id="322" r:id="rId13"/>
    <p:sldId id="290" r:id="rId14"/>
    <p:sldId id="291" r:id="rId15"/>
    <p:sldId id="311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59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C:\Users\Daniele\Desktop\Daniele\Università\Dottorato\Dottorato ITEE\Sito Web\logo unina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4588"/>
            <a:ext cx="1866900" cy="619125"/>
          </a:xfrm>
          <a:prstGeom prst="rect">
            <a:avLst/>
          </a:prstGeom>
          <a:noFill/>
          <a:extLst/>
        </p:spPr>
      </p:pic>
      <p:pic>
        <p:nvPicPr>
          <p:cNvPr id="8" name="Picture 7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80" y="0"/>
            <a:ext cx="934720" cy="62674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Slide Number Placeholder 10"/>
          <p:cNvSpPr txBox="1">
            <a:spLocks/>
          </p:cNvSpPr>
          <p:nvPr userDrawn="1"/>
        </p:nvSpPr>
        <p:spPr>
          <a:xfrm>
            <a:off x="11811000" y="6552777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A71F8FD-095A-4F27-B636-18492B41259D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42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534" y="18446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3975F-6BD3-486E-AB6C-0A8E4CA723F8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26933" y="64992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07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72E51-0C67-4AFE-9BC8-36437C1B13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4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adarconf20.org/3-minute-thesis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43926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Napoli Federico II, Napoli,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Italy –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9, 2022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335300"/>
            <a:ext cx="12192000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PhD </a:t>
            </a:r>
            <a:r>
              <a:rPr lang="en-US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Presentation </a:t>
            </a:r>
            <a:r>
              <a:rPr lang="en-US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(Year 3</a:t>
            </a:r>
            <a:r>
              <a:rPr lang="en-US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Spaceborne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Radar for Space Situational Awareness</a:t>
            </a:r>
            <a:endParaRPr lang="en-US" sz="20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5459628"/>
            <a:ext cx="12192000" cy="655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Marco Maffei (</a:t>
            </a:r>
            <a:r>
              <a:rPr lang="it-IT" sz="1400" b="1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PhD</a:t>
            </a:r>
            <a:r>
              <a:rPr lang="it-IT" sz="1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it-IT" sz="1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andidate)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Antonio De Maio (Advisor), Augusto </a:t>
            </a:r>
            <a:r>
              <a:rPr lang="it-IT" sz="1400" b="1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it-IT" sz="1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(Co-</a:t>
            </a:r>
            <a:r>
              <a:rPr lang="it-IT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it-IT" sz="1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dvisor), Alfonso Farina (</a:t>
            </a:r>
            <a:r>
              <a:rPr lang="it-IT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it-IT" sz="1400" b="1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onorary</a:t>
            </a:r>
            <a:r>
              <a:rPr lang="it-IT" sz="14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Advisor)</a:t>
            </a:r>
            <a:endParaRPr lang="en-US" sz="1400" b="1" dirty="0" smtClean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23" y="850006"/>
            <a:ext cx="4440154" cy="3339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55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Functional Architecture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(1/3)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20941"/>
            <a:ext cx="12191999" cy="2474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SIMO-SBR architecture aimed at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acquiring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complex data hyper-cube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comprising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 on transmit and 4 channels on receive for each polarization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(i.e., 8 RF channels on receive).</a:t>
            </a:r>
          </a:p>
          <a:p>
            <a:pPr marL="633413" lvl="2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transmit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waveform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generated in the digital domain and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upconverted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the desired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Band within a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superheterodyne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RF configuration and radiated in space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analog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beamforming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AESA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subsytem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33413" lvl="2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 channel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given polarization comprises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monopulse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sum, elevation-difference,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azimuth-difference channels, and a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guard channel for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blanking.</a:t>
            </a:r>
          </a:p>
          <a:p>
            <a:pPr marL="633413" lvl="2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suitable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downconversion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an Intermediate Frequency (IF) and complex envelope extraction within an echo digitizer, the acquired samples can be processed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bank of phase rotators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cascade with Matched Filters (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MF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before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feeding 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Constant False Alarm Rate like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CFAR like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block (including editing)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finally fed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the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data-processor for tracking purposes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003" y="6356223"/>
            <a:ext cx="42226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SIMO-based pulsed SBR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main block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schemes.  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6" name="Immagine 1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42" y="3095657"/>
            <a:ext cx="8562109" cy="31887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319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46"/>
    </mc:Choice>
    <mc:Fallback xmlns="">
      <p:transition spd="slow" advTm="7244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Functional Architecture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(2/3)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20941"/>
            <a:ext cx="12191999" cy="2705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IMO-SBR architecture aimed at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acquiring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complex data hyper-cube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comprising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 on transmit and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channels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receive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each polarization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(i.e., 8 RF channels on receive).</a:t>
            </a:r>
          </a:p>
          <a:p>
            <a:pPr marL="633413" lvl="2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 transmit waveforms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generated in the digital domain and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upconverted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the desired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Band within a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superheterodyne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RF configuration and radiated in space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analog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beamforming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within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AESA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subsystem (partitioned into transmit-subarrays). </a:t>
            </a:r>
          </a:p>
          <a:p>
            <a:pPr marL="633413" lvl="2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receive channels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given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polarization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extracted via analog beamforming within the AESA subsystem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(partitioned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into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receive-subarrays).</a:t>
            </a:r>
          </a:p>
          <a:p>
            <a:pPr marL="633413" lvl="2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suitable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downconversion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an Intermediate Frequency (IF) and complex envelope extraction within an echo digitizer, the acquired samples can be processed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bank of phase rotators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cascade with Matched Filters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MF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a MIMO Digital Beam Forming Network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DBFN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for forming pencil beams,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Constant False Alarm Rate like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CFAR like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block (including editing)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finally a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data-processor for tracking purposes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55003" y="6356223"/>
            <a:ext cx="4251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IMO-based pulsed SBR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main block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schemes.  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931" y="3250276"/>
            <a:ext cx="8736676" cy="31059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633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46"/>
    </mc:Choice>
    <mc:Fallback xmlns="">
      <p:transition spd="slow" advTm="7244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Functional Architecture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(3/3)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0" y="684739"/>
                <a:ext cx="12191999" cy="1179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he SBR entails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transmit channels at a given polarization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𝒒</m:t>
                    </m:r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i.e.,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𝑻𝑿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  <m:sup>
                        <m:r>
                          <a:rPr lang="fr-FR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𝒒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(for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𝒔</m:t>
                    </m:r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it-IT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1400" b="1" dirty="0" smtClean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𝒒</m:t>
                    </m:r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either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𝑯</m:t>
                    </m:r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𝑽</m:t>
                    </m:r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receive channels per receive-polarization</a:t>
                </a:r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i.e.,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𝑹𝑿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𝒈</m:t>
                        </m:r>
                      </m:sub>
                      <m:sup>
                        <m:r>
                          <a:rPr lang="fr-FR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𝒑</m:t>
                        </m:r>
                      </m:sup>
                    </m:sSubSup>
                  </m:oMath>
                </a14:m>
                <a:r>
                  <a:rPr lang="fr-FR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(for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𝒈</m:t>
                    </m:r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,…,</m:t>
                    </m:r>
                    <m:sSub>
                      <m:sSubPr>
                        <m:ctrlPr>
                          <a:rPr lang="it-IT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𝑹</m:t>
                        </m:r>
                      </m:sub>
                    </m:sSub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𝒑</m:t>
                    </m:r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either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𝑯</m:t>
                    </m:r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𝑽</m:t>
                    </m:r>
                  </m:oMath>
                </a14:m>
                <a:r>
                  <a:rPr lang="en-US" sz="1400" b="1" dirty="0" smtClean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relying on a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subarray-based AESA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configuration based on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Domino-Tiles</a:t>
                </a:r>
                <a:r>
                  <a:rPr lang="en-US" sz="1400" b="1" dirty="0" smtClean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for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SIMO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SBR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16 for a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MIMO SBR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4739"/>
                <a:ext cx="12191999" cy="1179875"/>
              </a:xfrm>
              <a:prstGeom prst="rect">
                <a:avLst/>
              </a:prstGeom>
              <a:blipFill>
                <a:blip r:embed="rId2"/>
                <a:stretch>
                  <a:fillRect l="-50" r="-150" b="-3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976984" y="5719742"/>
            <a:ext cx="43888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SIMO/MIMO subarray-based AESA configuration. 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4" y="2543695"/>
            <a:ext cx="5561214" cy="3267487"/>
          </a:xfrm>
          <a:prstGeom prst="rect">
            <a:avLst/>
          </a:prstGeom>
          <a:noFill/>
        </p:spPr>
      </p:pic>
      <p:pic>
        <p:nvPicPr>
          <p:cNvPr id="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74" y="2543695"/>
            <a:ext cx="4189614" cy="3117272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7993398" y="5657293"/>
            <a:ext cx="3581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Domino-Tile-based Subarray Concept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5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6"/>
    </mc:Choice>
    <mc:Fallback xmlns="">
      <p:transition spd="slow" advTm="5641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Bayesian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MTT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684739"/>
                <a:ext cx="12191999" cy="39729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Features</a:t>
                </a: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Providing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reliable debris tracks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acc>
                      </m:e>
                      <m:sub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d>
                      <m:d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𝑲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(whereby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𝒁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sub>
                    </m:sSub>
                    <m:r>
                      <a:rPr lang="en-US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≜ </m:t>
                    </m:r>
                    <m:d>
                      <m:dPr>
                        <m:begChr m:val="{"/>
                        <m:endChr m:val="}"/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,..,</m:t>
                        </m:r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𝑲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is defined as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 set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SBR measurements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𝑿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𝑲</m:t>
                        </m:r>
                      </m:sub>
                    </m:sSub>
                    <m:r>
                      <a:rPr lang="en-US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≜ </m:t>
                    </m:r>
                    <m:d>
                      <m:dPr>
                        <m:begChr m:val="{"/>
                        <m:endChr m:val="}"/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,..,</m:t>
                        </m:r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𝑲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is defined as the debris state set of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dynamic positions from a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time instant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to a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time instant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e>
                      <m:sub>
                        <m:r>
                          <a:rPr lang="fr-FR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from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Multi Target Tracking (MTT) perspective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(based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on either Measurement to Track Associations (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MTA) tailored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 multiple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1400" b="1" i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individual debris”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or on point process models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tailored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1400" b="1" i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debris clouds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.”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)</a:t>
                </a: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Estimating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acc>
                      </m:e>
                      <m:sub>
                        <m: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sub>
                    </m:sSub>
                    <m:d>
                      <m:dPr>
                        <m:ctrlPr>
                          <a:rPr lang="en-US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𝒁</m:t>
                            </m:r>
                          </m:e>
                          <m:sub>
                            <m:r>
                              <a:rPr lang="en-US" sz="1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𝑲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 according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to a Bayesian formulation of the inference problem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. Namely, allowing for the capability to exploit a-priori distributions for environmental debris density, target motion models, and interference; the capability to form a suitable likelihood-function based on the SBR sensor data acquisition; and finally the capability to combine the a-priori distributions and likelihood-functions into a suitable posterior distribution on target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state. </a:t>
                </a: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Approximating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debris motion models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as moving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along straight lines in 3D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at constant hyper-velocities with no maneuvering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and based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on a linear Continuous White Noise Acceleration (CWNA) model representing the Near Constant Velocity (NCV) scenario with no need for Interacting Multiple Models (IMM)) and considering automatic tracking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in limited time spans on the order of seconds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1400" b="1" dirty="0" smtClean="0">
                  <a:solidFill>
                    <a:srgbClr val="00206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endParaRPr>
              </a:p>
              <a:p>
                <a:pPr marL="800100" lvl="1" indent="-342900" algn="just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Supporting the SBR processor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decisions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by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an additional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SBR controller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, which perceives feedbacks data from the processor itself and, by virtue of a constrained optimization framework, performs in closed loop a retroaction on both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the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sensor and processor future behavior relying on the so-called perception-action-cycle paradigm for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SimSun" panose="02010600030101010101" pitchFamily="2" charset="-122"/>
                    <a:cs typeface="Arial" panose="020B0604020202020204" pitchFamily="34" charset="0"/>
                  </a:rPr>
                  <a:t>target tracking.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4739"/>
                <a:ext cx="12191999" cy="3972947"/>
              </a:xfrm>
              <a:prstGeom prst="rect">
                <a:avLst/>
              </a:prstGeom>
              <a:blipFill>
                <a:blip r:embed="rId2"/>
                <a:stretch>
                  <a:fillRect l="-50" t="-153" r="-150" b="-3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524154" y="6383214"/>
            <a:ext cx="47484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Perception-Action-Cycle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paradigm for target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tracking.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819" y="4756638"/>
            <a:ext cx="6277708" cy="1626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98"/>
    </mc:Choice>
    <mc:Fallback xmlns="">
      <p:transition spd="slow" advTm="12439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Conclusions (1/2) 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82399"/>
            <a:ext cx="1219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my PhD work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Napoli Federico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research avenue has been conceived for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Novel SBRs to support SSA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small-size debris detection, tracking, and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classification,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guidance of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A. De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(advisor),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A.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coadvisor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A. Farina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(honorary advisor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82" y="2706870"/>
            <a:ext cx="2923014" cy="2143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411558" y="4850735"/>
            <a:ext cx="3154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From left to right: 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Marco, Alfonso, Augusto, Antonio.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13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3"/>
    </mc:Choice>
    <mc:Fallback xmlns="">
      <p:transition spd="slow" advTm="3453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39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Conclusions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(2/2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928204"/>
            <a:ext cx="12192000" cy="5164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REFERENCES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Maffei, A.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De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Farina, “On the Exploitability of the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Band for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Spaceborne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Radar Debris Detection and Tracking Measurements,” 2019 IEEE International Workshop on Metrology for Aerospace, Torino, Italy, June 2019.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Maffei, A.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De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Farina, “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Spaceborne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Radar Functional Architecture for Debris Bayesian Inference,” 2020 IEEE International Workshop on Metrology for Aerospace, Pisa, Italy, June 2020.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Maffei, A.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Farina, “Fading Occurrence Probabilities for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Spaceborne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Radar in Weak Plasma Scintillation,” 2021 IEEE International Workshop on Metrology for Aerospace, Napoli, Italy, June 2021.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Maffei, A.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De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A. Farina, "An Ontology for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Spaceborne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Radar Debris Detection and Tracking: Channel-Target Phenomenology and Motion Models," in IEEE Aerospace and Electronic Systems Magazine, vol. 36, no. 6, pp. 18-42, 1 June 2021.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Maffei, A.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De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Farina, “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Spaceborne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Radar Sensor Architecture for Debris Detection and Tracking,” IEEE Transactions on  Geoscience and Remote Sensing, 2021.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De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Maffei, A.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Farina, “Effects of Plasma Media with Weak Scintillation on the Detection Performance of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Spaceborne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Radars,” IEEE Transactions on  Geoscience and Remote Sensing, 2021.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M. Maffei, A.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De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Farina, “MIMO SBR via Code Division Multiplexing for Track While Simultaneous Search,” under final review to appear, IEEE Transactions on  Geoscience and Remote Sensing.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Maffei, A.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De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Farina, “Fully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Polarimetric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Monopulse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SBR for Space Situational Awareness,” book chapter under final review on “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Polarimetric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Radar Signal Processing,” ed. by A.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Aubry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De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Maio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 Farina, IET, 2022.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https://www.radarconf20.org/3-minute-thesis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42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33"/>
    </mc:Choice>
    <mc:Fallback xmlns="">
      <p:transition spd="slow" advTm="3453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68551"/>
            <a:ext cx="12192000" cy="5652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Introduction to Space Situational Awareness (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SSA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Notes on Channel-Target Phenomenology and Motion Models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Spaceborne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Radar (SBR) Mission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System Architecture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Surveillance Mode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Contacts Collection Strategy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Functional Architecture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Towards Bayesian Multi Target Tracking (MTT)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411712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SSA (1/2)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73771"/>
            <a:ext cx="12191999" cy="886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 environment around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planet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Earth comprises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fluxes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natural and man-made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junk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which may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keep orbiting (in case of debris) or passing by (in case of micrometeoroids)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several k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m/s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Collision threat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exists between debris clouds and strategic infrastructure.</a:t>
            </a: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34" y="2163885"/>
            <a:ext cx="6392334" cy="3759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2514601" y="6067023"/>
            <a:ext cx="66463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Pictorial view of planet Earth surrounded by debris.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Horstmann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2018.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77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SSA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(2/2)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42391"/>
            <a:ext cx="12191999" cy="306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 Based Radars (GBRs) supporting SSA are either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reflector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based or Active Electronic Steering Array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AESA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based.</a:t>
            </a:r>
          </a:p>
        </p:txBody>
      </p:sp>
      <p:pic>
        <p:nvPicPr>
          <p:cNvPr id="132" name="Picture 1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9" y="1089186"/>
            <a:ext cx="1793231" cy="181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" name="Picture 1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87" y="1072253"/>
            <a:ext cx="2449043" cy="183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5" name="Picture 13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150" y="1072253"/>
            <a:ext cx="2387130" cy="182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80347" y="2938989"/>
            <a:ext cx="19736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TIRA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GBR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 Band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</a:p>
          <a:p>
            <a:pPr algn="ctr"/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Mehrholz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al.,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2002.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2921949" y="2910887"/>
            <a:ext cx="2561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Space Fence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GBR (S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Band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lvl="0" algn="ctr"/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Haimerl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al.,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6162811" y="2927821"/>
            <a:ext cx="2245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GESTRA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GBR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(L Band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</a:p>
          <a:p>
            <a:pPr lvl="0" algn="ctr"/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Wilden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al.,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2016.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089187"/>
            <a:ext cx="2477192" cy="1818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900312" y="2942196"/>
            <a:ext cx="304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RAT-31 DL/M 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GBR (L Band). </a:t>
            </a:r>
          </a:p>
          <a:p>
            <a:pPr lvl="0" algn="ctr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Vigilante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al.,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2015.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474" y="4183536"/>
            <a:ext cx="3690851" cy="1831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Rectangle 4"/>
          <p:cNvSpPr/>
          <p:nvPr/>
        </p:nvSpPr>
        <p:spPr>
          <a:xfrm>
            <a:off x="2193254" y="6115270"/>
            <a:ext cx="3817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SBR predominantly used for SAR imaging.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0" y="3526797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SBRs are not supporting SSA</a:t>
            </a:r>
            <a:r>
              <a:rPr lang="en-US" sz="1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(i.e., GBRs </a:t>
            </a:r>
            <a:r>
              <a:rPr lang="en-US" sz="1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only microwave active </a:t>
            </a:r>
            <a:r>
              <a:rPr lang="en-US" sz="14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 </a:t>
            </a:r>
            <a:r>
              <a:rPr lang="en-US" sz="14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4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SSA) albeit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SBRs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measurements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benefit from a dedicated Field of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View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1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FoV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along with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novel signal processing schemes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2" r="-1" b="44027"/>
          <a:stretch/>
        </p:blipFill>
        <p:spPr bwMode="auto">
          <a:xfrm>
            <a:off x="6573252" y="4185823"/>
            <a:ext cx="3435271" cy="1826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 9"/>
          <p:cNvSpPr/>
          <p:nvPr/>
        </p:nvSpPr>
        <p:spPr>
          <a:xfrm>
            <a:off x="6448560" y="6115269"/>
            <a:ext cx="38596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Debris scattering scenario from SBR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FoV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66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Notes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Channel-Target Phenomenology and Motion Models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87063"/>
            <a:ext cx="121919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Channel-Target Phenomenology from a GBR Perspective:       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UHF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L, S Bands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enforcing scattering of small debris closer to the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Rayleigh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region.</a:t>
            </a:r>
          </a:p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Measurements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affected by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both neutral atmosphere and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ionosphere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lectromagnetic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propagation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aforementioned bands is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distorted by plasma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nuisances.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espite the availability of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large transmit peak power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geodetic altitudes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power sensitivity is degraded.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Cells Under Test (CUTs) at high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geodetic altitudes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corresponds to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more warped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volumes of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space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Depending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ntenna radiation pattern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pointing as well as receiver bandwidth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interference noise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 arise from the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Sun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the Earth, the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radar itself,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also the Milky Way.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ata fusion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orbit estimation is carried out relying on multiple GBRs measurements.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Channel-Target Phenomenology from a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SBR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Perspective:       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T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Band is becoming ripe thus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enforcing scattering of small debris closer to the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Optical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region (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scattering from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multiple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centers whose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coherent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reflectivity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influenced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electromagnetic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roughness and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relative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permittivity).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Measurements affected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solely by the ionosphere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Electromagnetic propagation in the aforementioned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band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distorted by plasma nuisances.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T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availability of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smaller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transmit peak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power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(kW)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frames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sufficient power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sensitivity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roughly within a 100 Km slant range.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Cells Under Test (CUTs)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within such an operative slant range corresponds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 warped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volumes of space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Depending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antenna radiation pattern and pointing as well as receiver bandwidth,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interference noise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 arise from the 	Sun, the Earth, the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radar itself,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also the Milky Way.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A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single SBR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may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provide an orbit estimation of a debris.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Characteristics of Orbital Motion:</a:t>
            </a:r>
          </a:p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Translational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rotational motions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occur within an inertial (Euclidean) vector space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due to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two-body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 motion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disturbed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nuisance accelerations and gravity torques.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Starting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from an arbitrary true anomaly, the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rectilinear displacement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a debris or a SBR is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negligible during a short time elapse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e.g., a few seconds) and becomes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significant after a longer time elapse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(e.g., a few minutes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4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Mission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0" y="684739"/>
                <a:ext cx="12191999" cy="2230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Idea for augmenting SSA: </a:t>
                </a:r>
              </a:p>
              <a:p>
                <a:pPr lvl="2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Exploiting a SBR in the </a:t>
                </a:r>
                <a:r>
                  <a:rPr lang="en-US" sz="1400" b="1" dirty="0" err="1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Ka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Band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with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and Active Electronically Scanned Array (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AESA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antenna for Multi Target Tracking (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MTT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 </a:t>
                </a:r>
              </a:p>
              <a:p>
                <a:pPr marL="1714500" lvl="3" indent="-342900" algn="just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Laplacian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orbit </a:t>
                </a: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determinations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1714500" lvl="3" indent="-342900" algn="just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rabicPeriod"/>
                </a:pPr>
                <a:r>
                  <a:rPr lang="en-US" sz="14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Ancillary signatures estimates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pertaining to the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Radar Cross Section (RCS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endPara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Bottom </a:t>
                </a:r>
                <a:r>
                  <a:rPr 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en-US" sz="1400" b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ine question: </a:t>
                </a:r>
              </a:p>
              <a:p>
                <a:pPr lvl="2"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400" b="1" i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</a:t>
                </a:r>
                <a:r>
                  <a:rPr lang="en-US" sz="1400" b="1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a SBR for SSA be designed to allow estimating at a given time epoch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the position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velocity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acc>
                          <m:accPr>
                            <m:chr m:val="̇"/>
                            <m:ctrlPr>
                              <a:rPr lang="en-US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</m:acc>
                  </m:oMath>
                </a14:m>
                <a:r>
                  <a:rPr 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orbiting debris crossing the SBR </a:t>
                </a:r>
                <a:r>
                  <a:rPr lang="en-US" sz="1400" b="1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Field of View (</a:t>
                </a:r>
                <a:r>
                  <a:rPr lang="en-US" sz="1400" b="1" i="1" dirty="0" err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FoV</a:t>
                </a:r>
                <a:r>
                  <a:rPr lang="en-US" sz="1400" b="1" i="1" dirty="0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?</a:t>
                </a:r>
                <a:endParaRPr lang="en-US" sz="1400" b="1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84739"/>
                <a:ext cx="12191999" cy="2230611"/>
              </a:xfrm>
              <a:prstGeom prst="rect">
                <a:avLst/>
              </a:prstGeom>
              <a:blipFill rotWithShape="0">
                <a:blip r:embed="rId2"/>
                <a:stretch>
                  <a:fillRect l="-50" t="-273" r="-150" b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4" b="53404"/>
          <a:stretch/>
        </p:blipFill>
        <p:spPr bwMode="auto">
          <a:xfrm>
            <a:off x="3367839" y="3244775"/>
            <a:ext cx="5613400" cy="2823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67839" y="6068191"/>
            <a:ext cx="5509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Temporal motion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concept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two debris crossing the SBR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FoV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9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27"/>
    </mc:Choice>
    <mc:Fallback xmlns="">
      <p:transition spd="slow" advTm="7362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446" y="118528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System Architecture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84739"/>
            <a:ext cx="12191999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Technology Readiness Level (TRL) of several key enabling technologies allow envisaging a SBR architecture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inspired by a  </a:t>
            </a:r>
            <a:r>
              <a:rPr lang="en-US" sz="1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monopulse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-based pulse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Doppler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radar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an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air-to-air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mission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striving to perform detection and parameter estimation of sprouting debris swarms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 a bespoke surveillance mode.  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scalable </a:t>
            </a:r>
            <a:r>
              <a:rPr lang="en-US" sz="1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FoV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depends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AESA transmit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peak power and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steering capabilities.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0021" y="6350494"/>
            <a:ext cx="3802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SBR architecture built upon a digital core. 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2" y="1942873"/>
            <a:ext cx="11587942" cy="4382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403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73"/>
    </mc:Choice>
    <mc:Fallback xmlns="">
      <p:transition spd="slow" advTm="6737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Surveillance Mode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62262"/>
            <a:ext cx="12191999" cy="289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Surveillance Mode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Monitoring a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Volume of Interest (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via a search method in order to infer whether or not a debris cloud might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present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(possibly) ancillary scattering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signatures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thereof. </a:t>
            </a:r>
          </a:p>
          <a:p>
            <a:pPr marL="2857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Search Method: the SBR raster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scans the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an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AESA beam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searches for targets via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Low Pulse Repetition Frequency (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 PRF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Range &amp; Range-Rate Search (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RRRS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8650" lvl="2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 a dwell on the order of a few milliseconds a SBR illuminates an elongated volume of space (identified by an azimuth and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elevation angular direction pair)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transmits 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train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pulsed waveforms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a Low PRF.</a:t>
            </a:r>
          </a:p>
          <a:p>
            <a:pPr marL="628650" lvl="2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elongated volume of space is parsed into cells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whereby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SBR performs a binary hypothesis test to ponder whether or not a debris might be present.</a:t>
            </a:r>
          </a:p>
          <a:p>
            <a:pPr marL="628650" lvl="2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case of 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detection within a Cell Under Test (CUT) the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able to estimate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echo range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range-rate.</a:t>
            </a:r>
          </a:p>
        </p:txBody>
      </p:sp>
      <p:pic>
        <p:nvPicPr>
          <p:cNvPr id="7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1" r="8703" b="55116"/>
          <a:stretch/>
        </p:blipFill>
        <p:spPr bwMode="auto">
          <a:xfrm>
            <a:off x="2967645" y="4039984"/>
            <a:ext cx="5719156" cy="2255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6"/>
          <p:cNvSpPr/>
          <p:nvPr/>
        </p:nvSpPr>
        <p:spPr>
          <a:xfrm>
            <a:off x="2901042" y="6417326"/>
            <a:ext cx="6007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SBR raster scanning the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via an AESA beam hopping every dwell.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3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18528"/>
            <a:ext cx="12192000" cy="40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Contacts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Collection </a:t>
            </a:r>
            <a:r>
              <a:rPr 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Strategy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2251867"/>
            <a:ext cx="12192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answer to these questions can be influenced by the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extent of the </a:t>
            </a:r>
            <a:r>
              <a:rPr lang="en-US" sz="1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the available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multichannel diversity of the SBR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the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AESA </a:t>
            </a:r>
            <a:r>
              <a:rPr lang="en-US" sz="1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beamwidth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Let us indicate (for example) 2 possible strategies:</a:t>
            </a:r>
          </a:p>
          <a:p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Considering a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</a:t>
            </a:r>
            <a:r>
              <a:rPr lang="en-US" sz="1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a  Single Input Multiple Output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SIMO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multichannel  diversity,  and a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small AESA </a:t>
            </a:r>
            <a:r>
              <a:rPr lang="en-US" sz="1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beamwidth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once the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collects a target detection it stops scanning the rest of the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for other  targets and  devotes all  radar resources to  finely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track  the target:  Pause While Scan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PWS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Contacts Collection </a:t>
            </a:r>
          </a:p>
          <a:p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Strategy. </a:t>
            </a:r>
          </a:p>
          <a:p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Considering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large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Multiple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Input Multiple Output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MIMO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multichannel  diversity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 a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large  AESA </a:t>
            </a:r>
            <a:r>
              <a:rPr lang="en-US" sz="14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beamwidth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SBR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keeps scanning the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 round robin fashion. </a:t>
            </a:r>
            <a:endParaRPr lang="en-US" sz="14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At every hopping dwell the SBR Signal Processor is able to form </a:t>
            </a: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 simultaneous  small  pencil beams  within the  large AESA </a:t>
            </a: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beamwidth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whereby  every  target-detection  is  not immediately </a:t>
            </a: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but quite frequently re-collected  and  therefore   target   tracking  </a:t>
            </a: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becomes  feasible:  Track   While  Simultaneous  Search 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TWSS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Collection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Strategy.</a:t>
            </a:r>
          </a:p>
        </p:txBody>
      </p:sp>
      <p:sp>
        <p:nvSpPr>
          <p:cNvPr id="2" name="Rettangolo 1"/>
          <p:cNvSpPr/>
          <p:nvPr/>
        </p:nvSpPr>
        <p:spPr>
          <a:xfrm>
            <a:off x="1" y="650218"/>
            <a:ext cx="12191999" cy="1450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Contacts Collection Strategy: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after the SBR has detected an (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hyper-velocity target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in a CUT should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AESA beam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 devoted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to… </a:t>
            </a:r>
          </a:p>
          <a:p>
            <a:pPr marL="0" lvl="1"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…try to collect further detections of the same target, i.e., track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target (and abandon the search for other targets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within the rest of the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)?</a:t>
            </a:r>
          </a:p>
          <a:p>
            <a:pPr marL="0" lvl="1" algn="just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…or keep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searching for other targets within the rest of the </a:t>
            </a:r>
            <a:r>
              <a:rPr lang="en-US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VoI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(thus abandoning the immediate collection of further 			detections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 the </a:t>
            </a:r>
            <a:r>
              <a:rPr lang="en-US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first target which is moving away)?  </a:t>
            </a:r>
            <a:endParaRPr lang="it-IT" sz="1400" dirty="0"/>
          </a:p>
        </p:txBody>
      </p:sp>
      <p:pic>
        <p:nvPicPr>
          <p:cNvPr id="6" name="Immagin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46" y="2892730"/>
            <a:ext cx="4688145" cy="3416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44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74"/>
    </mc:Choice>
    <mc:Fallback xmlns="">
      <p:transition spd="slow" advTm="15937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2650</Words>
  <Application>Microsoft Office PowerPoint</Application>
  <PresentationFormat>Widescreen</PresentationFormat>
  <Paragraphs>142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1" baseType="lpstr">
      <vt:lpstr>SimSun</vt:lpstr>
      <vt:lpstr>Arial</vt:lpstr>
      <vt:lpstr>Calibri</vt:lpstr>
      <vt:lpstr>Cambria Math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</dc:creator>
  <cp:lastModifiedBy>Maffei Marco</cp:lastModifiedBy>
  <cp:revision>352</cp:revision>
  <cp:lastPrinted>2020-10-14T16:51:16Z</cp:lastPrinted>
  <dcterms:created xsi:type="dcterms:W3CDTF">2019-04-30T17:05:31Z</dcterms:created>
  <dcterms:modified xsi:type="dcterms:W3CDTF">2022-01-27T16:28:25Z</dcterms:modified>
</cp:coreProperties>
</file>