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1" r:id="rId9"/>
    <p:sldId id="266" r:id="rId10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98" autoAdjust="0"/>
    <p:restoredTop sz="94660"/>
  </p:normalViewPr>
  <p:slideViewPr>
    <p:cSldViewPr>
      <p:cViewPr varScale="1">
        <p:scale>
          <a:sx n="111" d="100"/>
          <a:sy n="111" d="100"/>
        </p:scale>
        <p:origin x="-20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t>04/11/2019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7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0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09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9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9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48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80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16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82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0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3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8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988840"/>
            <a:ext cx="9144000" cy="1872208"/>
          </a:xfrm>
        </p:spPr>
        <p:txBody>
          <a:bodyPr>
            <a:noAutofit/>
          </a:bodyPr>
          <a:lstStyle/>
          <a:p>
            <a:r>
              <a:rPr lang="it-IT" sz="2400" dirty="0" smtClean="0">
                <a:cs typeface="Arial" panose="020B0604020202020204" pitchFamily="34" charset="0"/>
              </a:rPr>
              <a:t>Marco Maffei</a:t>
            </a:r>
            <a:br>
              <a:rPr lang="it-IT" sz="2400" dirty="0" smtClean="0">
                <a:cs typeface="Arial" panose="020B0604020202020204" pitchFamily="34" charset="0"/>
              </a:rPr>
            </a:br>
            <a:r>
              <a:rPr lang="it-IT" sz="2400" dirty="0" smtClean="0">
                <a:cs typeface="Arial" panose="020B0604020202020204" pitchFamily="34" charset="0"/>
              </a:rPr>
              <a:t/>
            </a:r>
            <a:br>
              <a:rPr lang="it-IT" sz="2400" dirty="0" smtClean="0">
                <a:cs typeface="Arial" panose="020B0604020202020204" pitchFamily="34" charset="0"/>
              </a:rPr>
            </a:br>
            <a:r>
              <a:rPr lang="it-IT" sz="2400" dirty="0" smtClean="0">
                <a:cs typeface="Arial" panose="020B0604020202020204" pitchFamily="34" charset="0"/>
              </a:rPr>
              <a:t>Tutor: A. De Maio  </a:t>
            </a:r>
            <a:br>
              <a:rPr lang="it-IT" sz="2400" dirty="0" smtClean="0">
                <a:cs typeface="Arial" panose="020B0604020202020204" pitchFamily="34" charset="0"/>
              </a:rPr>
            </a:br>
            <a:r>
              <a:rPr lang="it-IT" sz="2400" dirty="0" smtClean="0">
                <a:cs typeface="Arial" panose="020B0604020202020204" pitchFamily="34" charset="0"/>
              </a:rPr>
              <a:t>Co-Tutor: A. Farina, A. Aubry</a:t>
            </a:r>
            <a:br>
              <a:rPr lang="it-IT" sz="2400" dirty="0" smtClean="0">
                <a:cs typeface="Arial" panose="020B0604020202020204" pitchFamily="34" charset="0"/>
              </a:rPr>
            </a:br>
            <a:r>
              <a:rPr lang="it-IT" sz="2400" dirty="0" smtClean="0">
                <a:cs typeface="Arial" panose="020B0604020202020204" pitchFamily="34" charset="0"/>
              </a:rPr>
              <a:t>XXIX Cycle - I year presentation</a:t>
            </a:r>
            <a:endParaRPr lang="it-IT" sz="2400" dirty="0">
              <a:cs typeface="Arial" panose="020B0604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4365104"/>
            <a:ext cx="9144000" cy="1415008"/>
          </a:xfrm>
        </p:spPr>
        <p:txBody>
          <a:bodyPr>
            <a:normAutofit/>
          </a:bodyPr>
          <a:lstStyle/>
          <a:p>
            <a:r>
              <a:rPr lang="en-US" sz="2400" dirty="0">
                <a:cs typeface="Arial" panose="020B0604020202020204" pitchFamily="34" charset="0"/>
              </a:rPr>
              <a:t>Bayesian Inference </a:t>
            </a:r>
            <a:r>
              <a:rPr lang="en-US" sz="2400" dirty="0" smtClean="0">
                <a:cs typeface="Arial" panose="020B0604020202020204" pitchFamily="34" charset="0"/>
              </a:rPr>
              <a:t>via </a:t>
            </a:r>
            <a:r>
              <a:rPr lang="en-US" sz="2400" dirty="0" err="1">
                <a:cs typeface="Arial" panose="020B0604020202020204" pitchFamily="34" charset="0"/>
              </a:rPr>
              <a:t>Spaceborne</a:t>
            </a:r>
            <a:r>
              <a:rPr lang="en-US" sz="2400" dirty="0">
                <a:cs typeface="Arial" panose="020B0604020202020204" pitchFamily="34" charset="0"/>
              </a:rPr>
              <a:t> Radars </a:t>
            </a:r>
            <a:endParaRPr lang="en-US" sz="2400" dirty="0" smtClean="0">
              <a:cs typeface="Arial" panose="020B0604020202020204" pitchFamily="34" charset="0"/>
            </a:endParaRPr>
          </a:p>
          <a:p>
            <a:r>
              <a:rPr lang="en-US" sz="2400" dirty="0" smtClean="0">
                <a:cs typeface="Arial" panose="020B0604020202020204" pitchFamily="34" charset="0"/>
              </a:rPr>
              <a:t>for </a:t>
            </a:r>
            <a:r>
              <a:rPr lang="en-US" sz="2400" dirty="0">
                <a:cs typeface="Arial" panose="020B0604020202020204" pitchFamily="34" charset="0"/>
              </a:rPr>
              <a:t>Space Situational Awareness </a:t>
            </a:r>
            <a:endParaRPr lang="it-IT" sz="2400" dirty="0">
              <a:cs typeface="Arial" panose="020B06040202020202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</p:spPr>
      </p:pic>
      <p:pic>
        <p:nvPicPr>
          <p:cNvPr id="3074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70" y="6021288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Roadmap Template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36504"/>
          </a:xfrm>
        </p:spPr>
        <p:txBody>
          <a:bodyPr>
            <a:noAutofit/>
          </a:bodyPr>
          <a:lstStyle/>
          <a:p>
            <a:r>
              <a:rPr lang="en-US" sz="1600" dirty="0" smtClean="0"/>
              <a:t>CONTENT</a:t>
            </a:r>
          </a:p>
          <a:p>
            <a:pPr lvl="1"/>
            <a:r>
              <a:rPr lang="en-US" sz="1600" dirty="0" smtClean="0"/>
              <a:t>Cover</a:t>
            </a:r>
          </a:p>
          <a:p>
            <a:pPr lvl="1"/>
            <a:r>
              <a:rPr lang="en-US" sz="1600" dirty="0"/>
              <a:t>B</a:t>
            </a:r>
            <a:r>
              <a:rPr lang="en-US" sz="1600" dirty="0" smtClean="0"/>
              <a:t>ackground</a:t>
            </a:r>
          </a:p>
          <a:p>
            <a:pPr lvl="2"/>
            <a:r>
              <a:rPr lang="en-US" sz="1600" dirty="0" smtClean="0"/>
              <a:t>Graduation MS, DIETI group, </a:t>
            </a:r>
            <a:r>
              <a:rPr lang="en-US" sz="1600" dirty="0" err="1" smtClean="0"/>
              <a:t>cooperations</a:t>
            </a:r>
            <a:r>
              <a:rPr lang="en-US" sz="1600" dirty="0" smtClean="0"/>
              <a:t> (mostly written)</a:t>
            </a:r>
          </a:p>
          <a:p>
            <a:pPr lvl="2"/>
            <a:r>
              <a:rPr lang="en-US" sz="1600" dirty="0" smtClean="0"/>
              <a:t>Type of fellowship</a:t>
            </a:r>
          </a:p>
          <a:p>
            <a:pPr lvl="1"/>
            <a:r>
              <a:rPr lang="en-US" sz="1600" dirty="0"/>
              <a:t>P</a:t>
            </a:r>
            <a:r>
              <a:rPr lang="en-US" sz="1600" dirty="0" smtClean="0"/>
              <a:t>roblem</a:t>
            </a:r>
          </a:p>
          <a:p>
            <a:pPr lvl="2"/>
            <a:r>
              <a:rPr lang="en-US" sz="1600" dirty="0" smtClean="0"/>
              <a:t>Specific (1 minutes)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esearch </a:t>
            </a:r>
            <a:r>
              <a:rPr lang="en-US" sz="1600" dirty="0"/>
              <a:t>A</a:t>
            </a:r>
            <a:r>
              <a:rPr lang="en-US" sz="1600" dirty="0" smtClean="0"/>
              <a:t>ctivity (3 minutes)</a:t>
            </a:r>
          </a:p>
          <a:p>
            <a:pPr lvl="2"/>
            <a:r>
              <a:rPr lang="en-US" sz="1600" dirty="0" smtClean="0"/>
              <a:t>idea, methodology, developments, expected results, validation</a:t>
            </a:r>
          </a:p>
          <a:p>
            <a:pPr lvl="1"/>
            <a:r>
              <a:rPr lang="en-US" sz="1600" dirty="0" smtClean="0"/>
              <a:t>Products</a:t>
            </a:r>
          </a:p>
          <a:p>
            <a:pPr lvl="2"/>
            <a:r>
              <a:rPr lang="en-US" sz="1600" dirty="0" smtClean="0"/>
              <a:t>List and mention</a:t>
            </a:r>
          </a:p>
          <a:p>
            <a:pPr lvl="1"/>
            <a:r>
              <a:rPr lang="en-US" sz="1600" dirty="0" smtClean="0"/>
              <a:t>Next Years</a:t>
            </a:r>
          </a:p>
          <a:p>
            <a:pPr lvl="2"/>
            <a:r>
              <a:rPr lang="en-US" sz="1600" dirty="0" smtClean="0"/>
              <a:t>I year credits (table, mark in red if discrepancies occurs with PhD web site table) </a:t>
            </a:r>
          </a:p>
          <a:p>
            <a:pPr lvl="2"/>
            <a:r>
              <a:rPr lang="en-US" sz="1600" dirty="0" smtClean="0"/>
              <a:t>Specific objects(say)</a:t>
            </a:r>
          </a:p>
          <a:p>
            <a:pPr lvl="2"/>
            <a:r>
              <a:rPr lang="en-US" sz="1600" dirty="0" smtClean="0"/>
              <a:t>Table for training (expected credits) no words</a:t>
            </a:r>
          </a:p>
          <a:p>
            <a:endParaRPr lang="it-IT" sz="1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Marco Maffei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7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Cover &amp; Background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Marco Maffei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3</a:t>
            </a:fld>
            <a:endParaRPr lang="it-IT"/>
          </a:p>
        </p:txBody>
      </p:sp>
      <p:pic>
        <p:nvPicPr>
          <p:cNvPr id="1025" name="Picture 1" descr="eu_fl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744" y="4639443"/>
            <a:ext cx="97790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574" y="4470247"/>
            <a:ext cx="1610190" cy="974977"/>
          </a:xfrm>
          <a:prstGeom prst="rect">
            <a:avLst/>
          </a:prstGeom>
        </p:spPr>
      </p:pic>
      <p:pic>
        <p:nvPicPr>
          <p:cNvPr id="13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03405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119268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/>
              <a:t>Background</a:t>
            </a:r>
            <a:endParaRPr lang="en-US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Times New Roman" panose="02020603050405020304" pitchFamily="18" charset="0"/>
              </a:rPr>
              <a:t>Dr</a:t>
            </a:r>
            <a:r>
              <a:rPr lang="en-US" sz="1600" dirty="0"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cs typeface="Times New Roman" panose="02020603050405020304" pitchFamily="18" charset="0"/>
              </a:rPr>
              <a:t>Ing</a:t>
            </a:r>
            <a:r>
              <a:rPr lang="en-US" sz="1600" dirty="0">
                <a:cs typeface="Times New Roman" panose="02020603050405020304" pitchFamily="18" charset="0"/>
              </a:rPr>
              <a:t>. Degree in Electrical Engineering at the University of Roma TRE, Rome, Italy in </a:t>
            </a:r>
            <a:r>
              <a:rPr lang="en-US" sz="1600" dirty="0" smtClean="0">
                <a:cs typeface="Times New Roman" panose="02020603050405020304" pitchFamily="18" charset="0"/>
              </a:rPr>
              <a:t>2004.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Times New Roman" panose="02020603050405020304" pitchFamily="18" charset="0"/>
              </a:rPr>
              <a:t>IN FIERI Ph.D</a:t>
            </a:r>
            <a:r>
              <a:rPr lang="en-US" sz="1600" dirty="0">
                <a:cs typeface="Times New Roman" panose="02020603050405020304" pitchFamily="18" charset="0"/>
              </a:rPr>
              <a:t>. Degree in Information Technology and Electrical Engineering at the University of Napoli Federico II, Naples, </a:t>
            </a:r>
            <a:r>
              <a:rPr lang="en-US" sz="1600" dirty="0" smtClean="0">
                <a:cs typeface="Times New Roman" panose="02020603050405020304" pitchFamily="18" charset="0"/>
              </a:rPr>
              <a:t>Italy. Department </a:t>
            </a:r>
            <a:r>
              <a:rPr lang="en-US" sz="1600" dirty="0">
                <a:cs typeface="Times New Roman" panose="02020603050405020304" pitchFamily="18" charset="0"/>
              </a:rPr>
              <a:t>of Information Technology and Electrical </a:t>
            </a:r>
            <a:r>
              <a:rPr lang="en-US" sz="1600" dirty="0" smtClean="0">
                <a:cs typeface="Times New Roman" panose="02020603050405020304" pitchFamily="18" charset="0"/>
              </a:rPr>
              <a:t>Engineering. Dissertation </a:t>
            </a:r>
            <a:r>
              <a:rPr lang="en-US" sz="1600" dirty="0">
                <a:cs typeface="Times New Roman" panose="02020603050405020304" pitchFamily="18" charset="0"/>
              </a:rPr>
              <a:t>Title: Bayesian Inference via </a:t>
            </a:r>
            <a:r>
              <a:rPr lang="en-US" sz="1600" dirty="0" err="1">
                <a:cs typeface="Times New Roman" panose="02020603050405020304" pitchFamily="18" charset="0"/>
              </a:rPr>
              <a:t>Spaceborne</a:t>
            </a:r>
            <a:r>
              <a:rPr lang="en-US" sz="1600" dirty="0">
                <a:cs typeface="Times New Roman" panose="02020603050405020304" pitchFamily="18" charset="0"/>
              </a:rPr>
              <a:t> Radars for Space Situational </a:t>
            </a:r>
            <a:r>
              <a:rPr lang="en-US" sz="1600" dirty="0" smtClean="0">
                <a:cs typeface="Times New Roman" panose="02020603050405020304" pitchFamily="18" charset="0"/>
              </a:rPr>
              <a:t>Awareness. Advisors </a:t>
            </a:r>
            <a:r>
              <a:rPr lang="en-US" sz="1600" dirty="0">
                <a:cs typeface="Times New Roman" panose="02020603050405020304" pitchFamily="18" charset="0"/>
              </a:rPr>
              <a:t>Alfonso Farina (</a:t>
            </a:r>
            <a:r>
              <a:rPr lang="en-US" sz="1600" dirty="0" err="1">
                <a:cs typeface="Times New Roman" panose="02020603050405020304" pitchFamily="18" charset="0"/>
              </a:rPr>
              <a:t>Selex</a:t>
            </a:r>
            <a:r>
              <a:rPr lang="en-US" sz="1600" dirty="0">
                <a:cs typeface="Times New Roman" panose="02020603050405020304" pitchFamily="18" charset="0"/>
              </a:rPr>
              <a:t> ES retired), Antonio De </a:t>
            </a:r>
            <a:r>
              <a:rPr lang="en-US" sz="1600" dirty="0" err="1">
                <a:cs typeface="Times New Roman" panose="02020603050405020304" pitchFamily="18" charset="0"/>
              </a:rPr>
              <a:t>Maio</a:t>
            </a:r>
            <a:r>
              <a:rPr lang="en-US" sz="1600" dirty="0">
                <a:cs typeface="Times New Roman" panose="02020603050405020304" pitchFamily="18" charset="0"/>
              </a:rPr>
              <a:t> (University of Napoli Federico II</a:t>
            </a:r>
            <a:r>
              <a:rPr lang="en-US" sz="1600" dirty="0" smtClean="0">
                <a:cs typeface="Times New Roman" panose="02020603050405020304" pitchFamily="18" charset="0"/>
              </a:rPr>
              <a:t>), Augusto </a:t>
            </a:r>
            <a:r>
              <a:rPr lang="en-US" sz="1600" dirty="0" err="1">
                <a:cs typeface="Times New Roman" panose="02020603050405020304" pitchFamily="18" charset="0"/>
              </a:rPr>
              <a:t>Aubry</a:t>
            </a:r>
            <a:r>
              <a:rPr lang="en-US" sz="1600" dirty="0">
                <a:cs typeface="Times New Roman" panose="02020603050405020304" pitchFamily="18" charset="0"/>
              </a:rPr>
              <a:t> (University of Napoli Federico II</a:t>
            </a:r>
            <a:r>
              <a:rPr lang="en-US" sz="1600" dirty="0" smtClean="0">
                <a:cs typeface="Times New Roman" panose="02020603050405020304" pitchFamily="18" charset="0"/>
              </a:rPr>
              <a:t>). Dissertation </a:t>
            </a:r>
            <a:r>
              <a:rPr lang="en-US" sz="1600" dirty="0">
                <a:cs typeface="Times New Roman" panose="02020603050405020304" pitchFamily="18" charset="0"/>
              </a:rPr>
              <a:t>expected in </a:t>
            </a:r>
            <a:r>
              <a:rPr lang="en-US" sz="1600" dirty="0" smtClean="0">
                <a:cs typeface="Times New Roman" panose="02020603050405020304" pitchFamily="18" charset="0"/>
              </a:rPr>
              <a:t>2021.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Affiliations IEEE Senior Member (M’08 - SM’18)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Times New Roman" panose="02020603050405020304" pitchFamily="18" charset="0"/>
              </a:rPr>
              <a:t>Aerospace </a:t>
            </a:r>
            <a:r>
              <a:rPr lang="en-US" sz="1600" dirty="0">
                <a:cs typeface="Times New Roman" panose="02020603050405020304" pitchFamily="18" charset="0"/>
              </a:rPr>
              <a:t>and Electronic Systems Society - Vice Chair &amp; Treasurer AES Chapter – IEEE Italy </a:t>
            </a:r>
            <a:r>
              <a:rPr lang="en-US" sz="1600" dirty="0" smtClean="0">
                <a:cs typeface="Times New Roman" panose="02020603050405020304" pitchFamily="18" charset="0"/>
              </a:rPr>
              <a:t>Section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Times New Roman" panose="02020603050405020304" pitchFamily="18" charset="0"/>
              </a:rPr>
              <a:t>Signal </a:t>
            </a:r>
            <a:r>
              <a:rPr lang="en-US" sz="1600" dirty="0">
                <a:cs typeface="Times New Roman" panose="02020603050405020304" pitchFamily="18" charset="0"/>
              </a:rPr>
              <a:t>Processing Society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cs typeface="Times New Roman" panose="02020603050405020304" pitchFamily="18" charset="0"/>
            </a:endParaRPr>
          </a:p>
          <a:p>
            <a:pPr lvl="1"/>
            <a:endParaRPr lang="en-US" sz="1600" dirty="0" smtClean="0">
              <a:cs typeface="Times New Roman" panose="02020603050405020304" pitchFamily="18" charset="0"/>
            </a:endParaRPr>
          </a:p>
          <a:p>
            <a:pPr lvl="1"/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8039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Problem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Marco Maffei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4</a:t>
            </a:fld>
            <a:endParaRPr lang="it-IT"/>
          </a:p>
        </p:txBody>
      </p:sp>
      <p:sp>
        <p:nvSpPr>
          <p:cNvPr id="3" name="Rectangle 2"/>
          <p:cNvSpPr/>
          <p:nvPr/>
        </p:nvSpPr>
        <p:spPr>
          <a:xfrm>
            <a:off x="23956" y="1188041"/>
            <a:ext cx="90742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How can we support governmental </a:t>
            </a:r>
            <a:r>
              <a:rPr lang="en-US" sz="1600" dirty="0"/>
              <a:t>strategies </a:t>
            </a:r>
            <a:r>
              <a:rPr lang="en-US" sz="1600" dirty="0" smtClean="0"/>
              <a:t>to </a:t>
            </a:r>
            <a:r>
              <a:rPr lang="en-US" sz="1600" dirty="0" smtClean="0"/>
              <a:t>acquire </a:t>
            </a:r>
            <a:r>
              <a:rPr lang="en-US" sz="1600" dirty="0"/>
              <a:t>a “..</a:t>
            </a:r>
            <a:r>
              <a:rPr lang="en-US" sz="1600" i="1" dirty="0"/>
              <a:t>capability to watch for objects and </a:t>
            </a:r>
            <a:r>
              <a:rPr lang="en-US" sz="1600" i="1" dirty="0" smtClean="0"/>
              <a:t>natural phenomena </a:t>
            </a:r>
            <a:r>
              <a:rPr lang="en-US" sz="1600" i="1" dirty="0"/>
              <a:t>that could harm satellites in orbit [1</a:t>
            </a:r>
            <a:r>
              <a:rPr lang="en-US" sz="1600" i="1" dirty="0" smtClean="0"/>
              <a:t>] ?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3093443" y="5394702"/>
            <a:ext cx="27894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Times-Roman"/>
              </a:rPr>
              <a:t>[1] </a:t>
            </a:r>
            <a:r>
              <a:rPr lang="en-US" sz="1600" dirty="0">
                <a:solidFill>
                  <a:srgbClr val="0000FF"/>
                </a:solidFill>
                <a:latin typeface="Times-Roman"/>
              </a:rPr>
              <a:t>http://www.esa.int/ssa-sst</a:t>
            </a:r>
            <a:endParaRPr lang="en-US" sz="1600" dirty="0"/>
          </a:p>
        </p:txBody>
      </p:sp>
      <p:pic>
        <p:nvPicPr>
          <p:cNvPr id="8" name="Picture 7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060848"/>
            <a:ext cx="655272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1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-27438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Research Activity (1/3)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Marco Maffei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5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-11539" y="908720"/>
            <a:ext cx="91200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Idea</a:t>
            </a:r>
            <a:endParaRPr lang="en-US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Despite increasing demands for augmenting space-based monitoring capabilities for near-Earth SSA, there is no evidence of operative </a:t>
            </a:r>
            <a:r>
              <a:rPr lang="en-US" sz="1600" dirty="0" err="1">
                <a:cs typeface="Times New Roman" panose="02020603050405020304" pitchFamily="18" charset="0"/>
              </a:rPr>
              <a:t>Spaceborne</a:t>
            </a:r>
            <a:r>
              <a:rPr lang="en-US" sz="1600" dirty="0">
                <a:cs typeface="Times New Roman" panose="02020603050405020304" pitchFamily="18" charset="0"/>
              </a:rPr>
              <a:t> Radars (SBR) for debris detection and tracking. In the absence of SBR experimental data, one may certainly conjecture on the design of a novel cognitive-based payload transceiver with specific benefits for SSA with respect to ground based assets inference capabilities.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902259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Methodology</a:t>
            </a:r>
            <a:endParaRPr lang="en-US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 err="1" smtClean="0">
                <a:cs typeface="Times New Roman" panose="02020603050405020304" pitchFamily="18" charset="0"/>
              </a:rPr>
              <a:t>Gedankenexperiment</a:t>
            </a:r>
            <a:r>
              <a:rPr lang="en-US" sz="1600" dirty="0" smtClean="0"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to nurture SSA data fusion systems with novel </a:t>
            </a:r>
            <a:r>
              <a:rPr lang="en-US" sz="1600" dirty="0" err="1">
                <a:cs typeface="Times New Roman" panose="02020603050405020304" pitchFamily="18" charset="0"/>
              </a:rPr>
              <a:t>spaceborne</a:t>
            </a:r>
            <a:r>
              <a:rPr lang="en-US" sz="1600" dirty="0">
                <a:cs typeface="Times New Roman" panose="02020603050405020304" pitchFamily="18" charset="0"/>
              </a:rPr>
              <a:t> signatures estimations (PhD work based on analysis and simulation i.e. no </a:t>
            </a:r>
            <a:r>
              <a:rPr lang="en-US" sz="1600" dirty="0" err="1">
                <a:cs typeface="Times New Roman" panose="02020603050405020304" pitchFamily="18" charset="0"/>
              </a:rPr>
              <a:t>breadboarding</a:t>
            </a:r>
            <a:r>
              <a:rPr lang="en-US" sz="1600" dirty="0">
                <a:cs typeface="Times New Roman" panose="02020603050405020304" pitchFamily="18" charset="0"/>
              </a:rPr>
              <a:t> activities).</a:t>
            </a:r>
          </a:p>
        </p:txBody>
      </p:sp>
      <p:pic>
        <p:nvPicPr>
          <p:cNvPr id="9" name="Picture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92361"/>
            <a:ext cx="7416824" cy="2509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92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1166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Research Activity (2/3)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Marco Maffei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6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40564" y="908720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Developments, Expected Results, Validation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Providing a harmonizing ontological framework for the possible environmental scenario to cope with. The objective of such an ontology is strictly related to the conceptual modeling of both channel and target </a:t>
            </a:r>
            <a:r>
              <a:rPr lang="en-US" sz="1600" dirty="0" smtClean="0"/>
              <a:t>phenomenology, </a:t>
            </a:r>
            <a:r>
              <a:rPr lang="en-US" sz="1600" dirty="0"/>
              <a:t>thus paving the way for reasonable a priori formulations needed by Multi Target Tracking (MTT) Bayesian paradigms</a:t>
            </a:r>
            <a:r>
              <a:rPr lang="en-US" sz="1600" dirty="0" smtClean="0"/>
              <a:t>. (COMPLETE)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Outlining possible SBR payloads archetypes, beyond current Synthetic Aperture Radar (SAR) imaging purposes, as tailored to the general tasks of debris detection and parameter estimation pertaining to air-to-air Real Aperture Radars (RAR) taking into account legacy pulse Doppler radar systems</a:t>
            </a:r>
            <a:r>
              <a:rPr lang="en-US" sz="1600" dirty="0" smtClean="0"/>
              <a:t>. (IN FIERI)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Harmonizing radar frameworks for target detection and tracking in terms of both multi-target and cognitive perspectives, following the work by Dr. K. Bell (et al</a:t>
            </a:r>
            <a:r>
              <a:rPr lang="en-US" sz="1600" dirty="0" smtClean="0"/>
              <a:t>.), Dr. </a:t>
            </a:r>
            <a:r>
              <a:rPr lang="en-GB" sz="1600" dirty="0"/>
              <a:t>A. Farina, A. De Maio, S. </a:t>
            </a:r>
            <a:r>
              <a:rPr lang="en-GB" sz="1600" dirty="0" err="1" smtClean="0"/>
              <a:t>Haykin</a:t>
            </a:r>
            <a:r>
              <a:rPr lang="en-US" sz="1600" dirty="0" smtClean="0"/>
              <a:t>. </a:t>
            </a:r>
            <a:r>
              <a:rPr lang="en-US" sz="1600" dirty="0"/>
              <a:t>Considering the limits of Poisson Point Processes (PPP) for hyper-velocity multi-target densities tracking via </a:t>
            </a:r>
            <a:r>
              <a:rPr lang="en-US" sz="1600" dirty="0" err="1"/>
              <a:t>iFilters</a:t>
            </a:r>
            <a:r>
              <a:rPr lang="en-US" sz="1600" dirty="0"/>
              <a:t>, and possibly adopting techniques from stochastic geometry, following the work by Dr. R. </a:t>
            </a:r>
            <a:r>
              <a:rPr lang="en-US" sz="1600" dirty="0" err="1"/>
              <a:t>Streit</a:t>
            </a:r>
            <a:r>
              <a:rPr lang="en-US" sz="1600" dirty="0"/>
              <a:t> (et al.), Dr. R. Mahler (et al.), Dr. A. Farina (et al.), Dr. B.-T. Vo and Dr.  B.-N. Vo et al.) and </a:t>
            </a:r>
            <a:r>
              <a:rPr lang="en-US" sz="1600" dirty="0" smtClean="0"/>
              <a:t>machine </a:t>
            </a:r>
            <a:r>
              <a:rPr lang="en-US" sz="1600" dirty="0"/>
              <a:t>learning following the work by Dr. S. </a:t>
            </a:r>
            <a:r>
              <a:rPr lang="en-US" sz="1600" dirty="0" err="1"/>
              <a:t>Haykin</a:t>
            </a:r>
            <a:r>
              <a:rPr lang="en-US" sz="1600" dirty="0"/>
              <a:t> (et al</a:t>
            </a:r>
            <a:r>
              <a:rPr lang="en-US" sz="1600" dirty="0" smtClean="0"/>
              <a:t>.) (IN FIERI)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4475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1166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Research Activity (3/3)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Marco Maffei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7</a:t>
            </a:fld>
            <a:endParaRPr lang="it-IT"/>
          </a:p>
        </p:txBody>
      </p:sp>
      <p:sp>
        <p:nvSpPr>
          <p:cNvPr id="3" name="Rectangle 2"/>
          <p:cNvSpPr/>
          <p:nvPr/>
        </p:nvSpPr>
        <p:spPr>
          <a:xfrm>
            <a:off x="35496" y="1475492"/>
            <a:ext cx="90623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High Level Block Scheme of the </a:t>
            </a:r>
            <a:r>
              <a:rPr lang="en-US" sz="1600" dirty="0" err="1" smtClean="0"/>
              <a:t>Spaceborne</a:t>
            </a:r>
            <a:r>
              <a:rPr lang="en-US" sz="1600" dirty="0" smtClean="0"/>
              <a:t> Radar Archetype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40"/>
            <a:ext cx="6342431" cy="212510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7665" y="4437112"/>
            <a:ext cx="9040838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lassical 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cascade of signal processor and data processor </a:t>
            </a: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including 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an additional controller, which perceives feedbacks data from the processor itself and, by virtue of a constrained optimization framework, performs in closed loop a retroaction on both the sensor and processor future </a:t>
            </a:r>
            <a:r>
              <a:rPr 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behaviour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relying on the so-called perception-action-cycle paradigm for target tracking.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Research Production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Marco Maffei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8</a:t>
            </a:fld>
            <a:endParaRPr lang="it-IT"/>
          </a:p>
        </p:txBody>
      </p:sp>
      <p:sp>
        <p:nvSpPr>
          <p:cNvPr id="3" name="Rectangle 2"/>
          <p:cNvSpPr/>
          <p:nvPr/>
        </p:nvSpPr>
        <p:spPr>
          <a:xfrm>
            <a:off x="23956" y="980728"/>
            <a:ext cx="90125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dirty="0"/>
              <a:t>M. </a:t>
            </a:r>
            <a:r>
              <a:rPr lang="en-GB" sz="1600" dirty="0" err="1"/>
              <a:t>Maffei</a:t>
            </a:r>
            <a:r>
              <a:rPr lang="en-GB" sz="1600" dirty="0"/>
              <a:t>, A. </a:t>
            </a:r>
            <a:r>
              <a:rPr lang="en-GB" sz="1600" dirty="0" err="1"/>
              <a:t>Aubry</a:t>
            </a:r>
            <a:r>
              <a:rPr lang="en-GB" sz="1600" dirty="0"/>
              <a:t>, A. De </a:t>
            </a:r>
            <a:r>
              <a:rPr lang="en-GB" sz="1600" dirty="0" err="1"/>
              <a:t>Maio</a:t>
            </a:r>
            <a:r>
              <a:rPr lang="en-GB" sz="1600" dirty="0"/>
              <a:t>, A. Farina, </a:t>
            </a:r>
            <a:r>
              <a:rPr lang="en-GB" sz="1600" dirty="0" smtClean="0"/>
              <a:t>“</a:t>
            </a:r>
            <a:r>
              <a:rPr lang="en-US" sz="1600" dirty="0"/>
              <a:t>Bayesian Inference via </a:t>
            </a:r>
            <a:r>
              <a:rPr lang="en-US" sz="1600" dirty="0" err="1"/>
              <a:t>Spaceborne</a:t>
            </a:r>
            <a:r>
              <a:rPr lang="en-US" sz="1600" dirty="0"/>
              <a:t> Radars for Space Situational </a:t>
            </a:r>
            <a:r>
              <a:rPr lang="en-US" sz="1600" dirty="0" smtClean="0"/>
              <a:t>Awareness</a:t>
            </a:r>
            <a:r>
              <a:rPr lang="en-GB" sz="1600" dirty="0" smtClean="0"/>
              <a:t>,” Dissertation Draft </a:t>
            </a:r>
            <a:endParaRPr lang="en-GB" sz="1600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100" dirty="0" smtClean="0"/>
              <a:t>Chapter 1 Introduction (complete – minor revisions)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100" dirty="0" smtClean="0"/>
              <a:t>Chapter 2 Space Situational Awareness via SBR (complete – minor revisions)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100" dirty="0" smtClean="0"/>
              <a:t>Chapter </a:t>
            </a:r>
            <a:r>
              <a:rPr lang="en-GB" sz="1100" dirty="0" smtClean="0"/>
              <a:t>3 Ontology for Dynamic Environmental Scenarios complete – minor revisions)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100" dirty="0" smtClean="0"/>
              <a:t>Chapter 4 Architectural Archetypes for SBR (in </a:t>
            </a:r>
            <a:r>
              <a:rPr lang="en-GB" sz="1100" dirty="0" err="1" smtClean="0"/>
              <a:t>fieri</a:t>
            </a:r>
            <a:r>
              <a:rPr lang="en-GB" sz="1100" dirty="0" smtClean="0"/>
              <a:t>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100" dirty="0" smtClean="0"/>
              <a:t>Chapter </a:t>
            </a:r>
            <a:r>
              <a:rPr lang="en-GB" sz="1100" dirty="0" smtClean="0"/>
              <a:t>5 SBR MTT for Individual and Cloud Debris Classes (in </a:t>
            </a:r>
            <a:r>
              <a:rPr lang="en-GB" sz="1100" dirty="0" err="1" smtClean="0"/>
              <a:t>fieri</a:t>
            </a:r>
            <a:r>
              <a:rPr lang="en-GB" sz="1100" dirty="0" smtClean="0"/>
              <a:t>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100" dirty="0" smtClean="0"/>
              <a:t>Chapter 6 </a:t>
            </a:r>
            <a:r>
              <a:rPr lang="en-GB" sz="1100" dirty="0" smtClean="0"/>
              <a:t>Conclusions (in </a:t>
            </a:r>
            <a:r>
              <a:rPr lang="en-GB" sz="1100" dirty="0" err="1" smtClean="0"/>
              <a:t>fieri</a:t>
            </a:r>
            <a:r>
              <a:rPr lang="en-GB" sz="1100" dirty="0" smtClean="0"/>
              <a:t>)</a:t>
            </a:r>
            <a:endParaRPr lang="en-GB" sz="1600" dirty="0" smtClean="0"/>
          </a:p>
          <a:p>
            <a:pPr algn="just"/>
            <a:endParaRPr lang="en-GB" sz="1600" dirty="0"/>
          </a:p>
          <a:p>
            <a:pPr algn="just"/>
            <a:r>
              <a:rPr lang="en-GB" sz="1600" dirty="0" smtClean="0"/>
              <a:t>M</a:t>
            </a:r>
            <a:r>
              <a:rPr lang="en-GB" sz="1600" dirty="0"/>
              <a:t>. </a:t>
            </a:r>
            <a:r>
              <a:rPr lang="en-GB" sz="1600" dirty="0" err="1"/>
              <a:t>Maffei</a:t>
            </a:r>
            <a:r>
              <a:rPr lang="en-GB" sz="1600" dirty="0"/>
              <a:t>, A. </a:t>
            </a:r>
            <a:r>
              <a:rPr lang="en-GB" sz="1600" dirty="0" err="1"/>
              <a:t>Aubry</a:t>
            </a:r>
            <a:r>
              <a:rPr lang="en-GB" sz="1600" dirty="0"/>
              <a:t>, A. De </a:t>
            </a:r>
            <a:r>
              <a:rPr lang="en-GB" sz="1600" dirty="0" err="1"/>
              <a:t>Maio</a:t>
            </a:r>
            <a:r>
              <a:rPr lang="en-GB" sz="1600" dirty="0"/>
              <a:t>, A. Farina, “On the Exploitability of the </a:t>
            </a:r>
            <a:r>
              <a:rPr lang="en-GB" sz="1600" dirty="0" err="1"/>
              <a:t>Ka</a:t>
            </a:r>
            <a:r>
              <a:rPr lang="en-GB" sz="1600" dirty="0"/>
              <a:t> Band for </a:t>
            </a:r>
            <a:r>
              <a:rPr lang="en-GB" sz="1600" dirty="0" err="1"/>
              <a:t>Spaceborne</a:t>
            </a:r>
            <a:r>
              <a:rPr lang="en-GB" sz="1600" dirty="0"/>
              <a:t> Radar Debris Detection and Tracking Measurements,” 2019 IEEE International Workshop on Metrology for Aerospace, Torino, Italy, June 2019</a:t>
            </a:r>
            <a:r>
              <a:rPr lang="en-GB" sz="1600" dirty="0" smtClean="0"/>
              <a:t>.</a:t>
            </a:r>
          </a:p>
          <a:p>
            <a:pPr algn="just"/>
            <a:endParaRPr lang="en-GB" sz="1600" dirty="0" smtClean="0"/>
          </a:p>
          <a:p>
            <a:pPr algn="just"/>
            <a:endParaRPr lang="en-GB" sz="1600" dirty="0"/>
          </a:p>
          <a:p>
            <a:pPr algn="just"/>
            <a:r>
              <a:rPr lang="en-GB" sz="1600" dirty="0"/>
              <a:t>M. </a:t>
            </a:r>
            <a:r>
              <a:rPr lang="en-GB" sz="1600" dirty="0" err="1"/>
              <a:t>Maffei</a:t>
            </a:r>
            <a:r>
              <a:rPr lang="en-GB" sz="1600" dirty="0"/>
              <a:t>, A. </a:t>
            </a:r>
            <a:r>
              <a:rPr lang="en-GB" sz="1600" dirty="0" err="1"/>
              <a:t>Aubry</a:t>
            </a:r>
            <a:r>
              <a:rPr lang="en-GB" sz="1600" dirty="0"/>
              <a:t>, A. De </a:t>
            </a:r>
            <a:r>
              <a:rPr lang="en-GB" sz="1600" dirty="0" err="1"/>
              <a:t>Maio</a:t>
            </a:r>
            <a:r>
              <a:rPr lang="en-GB" sz="1600" dirty="0"/>
              <a:t>, A. Farina, “On the Exploitability of the </a:t>
            </a:r>
            <a:r>
              <a:rPr lang="en-GB" sz="1600" dirty="0" err="1"/>
              <a:t>Ka</a:t>
            </a:r>
            <a:r>
              <a:rPr lang="en-GB" sz="1600" dirty="0"/>
              <a:t> Band for </a:t>
            </a:r>
            <a:r>
              <a:rPr lang="en-GB" sz="1600" dirty="0" err="1"/>
              <a:t>Spaceborne</a:t>
            </a:r>
            <a:r>
              <a:rPr lang="en-GB" sz="1600" dirty="0"/>
              <a:t> Radar Debris Detection and </a:t>
            </a:r>
            <a:r>
              <a:rPr lang="en-GB" sz="1600" dirty="0" smtClean="0"/>
              <a:t>Tracking,” Poster for </a:t>
            </a:r>
            <a:r>
              <a:rPr lang="en-US" sz="1600" dirty="0" smtClean="0"/>
              <a:t>Workshop </a:t>
            </a:r>
            <a:r>
              <a:rPr lang="en-US" sz="1600" dirty="0"/>
              <a:t>on Mathematical Models for Science and Engineering, </a:t>
            </a:r>
            <a:r>
              <a:rPr lang="en-US" sz="1600" dirty="0" smtClean="0"/>
              <a:t>University </a:t>
            </a:r>
            <a:r>
              <a:rPr lang="en-US" sz="1600" dirty="0"/>
              <a:t>of Napoli Federico II, September 11-13,  Napoli, </a:t>
            </a:r>
            <a:r>
              <a:rPr lang="en-US" sz="1600" dirty="0" smtClean="0"/>
              <a:t>Italy</a:t>
            </a:r>
            <a:r>
              <a:rPr lang="en-GB" sz="1600" dirty="0" smtClean="0"/>
              <a:t>.</a:t>
            </a:r>
            <a:endParaRPr lang="en-GB" sz="1600" dirty="0"/>
          </a:p>
          <a:p>
            <a:pPr algn="just"/>
            <a:endParaRPr lang="en-GB" sz="1600" dirty="0" smtClean="0"/>
          </a:p>
          <a:p>
            <a:pPr algn="just"/>
            <a:endParaRPr lang="en-GB" sz="1600" dirty="0"/>
          </a:p>
          <a:p>
            <a:pPr algn="just"/>
            <a:r>
              <a:rPr lang="en-GB" sz="1600" dirty="0"/>
              <a:t>M. </a:t>
            </a:r>
            <a:r>
              <a:rPr lang="en-GB" sz="1600" dirty="0" err="1"/>
              <a:t>Maffei</a:t>
            </a:r>
            <a:r>
              <a:rPr lang="en-GB" sz="1600" dirty="0"/>
              <a:t>, A. </a:t>
            </a:r>
            <a:r>
              <a:rPr lang="en-GB" sz="1600" dirty="0" err="1"/>
              <a:t>Aubry</a:t>
            </a:r>
            <a:r>
              <a:rPr lang="en-GB" sz="1600" dirty="0"/>
              <a:t>, A. De </a:t>
            </a:r>
            <a:r>
              <a:rPr lang="en-GB" sz="1600" dirty="0" err="1"/>
              <a:t>Maio</a:t>
            </a:r>
            <a:r>
              <a:rPr lang="en-GB" sz="1600" dirty="0"/>
              <a:t>, A. Farina, </a:t>
            </a:r>
            <a:r>
              <a:rPr lang="en-GB" sz="1600" dirty="0" smtClean="0"/>
              <a:t>“</a:t>
            </a:r>
            <a:r>
              <a:rPr lang="en-US" sz="1600" dirty="0" smtClean="0"/>
              <a:t>An </a:t>
            </a:r>
            <a:r>
              <a:rPr lang="en-US" sz="1600" dirty="0"/>
              <a:t>Ontology for </a:t>
            </a:r>
            <a:r>
              <a:rPr lang="en-US" sz="1600" dirty="0" err="1"/>
              <a:t>Spaceborne</a:t>
            </a:r>
            <a:r>
              <a:rPr lang="en-US" sz="1600" dirty="0"/>
              <a:t> Radar Debris Detection and </a:t>
            </a:r>
            <a:r>
              <a:rPr lang="en-US" sz="1600" dirty="0" smtClean="0"/>
              <a:t>Tracking,</a:t>
            </a:r>
            <a:r>
              <a:rPr lang="en-GB" sz="1600" dirty="0" smtClean="0"/>
              <a:t>” </a:t>
            </a:r>
            <a:r>
              <a:rPr lang="en-GB" sz="1600" dirty="0" smtClean="0"/>
              <a:t>to be submitted </a:t>
            </a:r>
            <a:r>
              <a:rPr lang="en-GB" sz="1600" dirty="0" smtClean="0"/>
              <a:t>to the IEEE AESS Magazine.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113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smtClean="0"/>
              <a:t>Way Forward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Marco Maffei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9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0" y="1196752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/>
              <a:t>Continuing to focus on </a:t>
            </a:r>
            <a:r>
              <a:rPr lang="en-US" sz="1600" dirty="0"/>
              <a:t>many books and papers </a:t>
            </a:r>
            <a:r>
              <a:rPr lang="en-US" sz="1600" dirty="0" smtClean="0"/>
              <a:t>as </a:t>
            </a:r>
            <a:r>
              <a:rPr lang="en-US" sz="1600" dirty="0"/>
              <a:t>well as </a:t>
            </a:r>
            <a:r>
              <a:rPr lang="en-US" sz="1600" dirty="0" smtClean="0"/>
              <a:t>courses</a:t>
            </a:r>
            <a:r>
              <a:rPr lang="en-US" sz="1600" dirty="0"/>
              <a:t>, seminars, and research </a:t>
            </a:r>
            <a:r>
              <a:rPr lang="en-US" sz="1600" dirty="0" smtClean="0"/>
              <a:t>activities under the guidance of the advisors. </a:t>
            </a:r>
            <a:r>
              <a:rPr lang="en-US" sz="1600" dirty="0"/>
              <a:t>It is planned to extend the 2018/2019 activities also during 2019/2020 and 2020/2021. Additional courses, seminars, and books on Matrix Analysis (Horn), Optimization (</a:t>
            </a:r>
            <a:r>
              <a:rPr lang="en-US" sz="1600" dirty="0" err="1"/>
              <a:t>Bertsekas</a:t>
            </a:r>
            <a:r>
              <a:rPr lang="en-US" sz="1600" dirty="0"/>
              <a:t>), Machine Learning (</a:t>
            </a:r>
            <a:r>
              <a:rPr lang="en-US" sz="1600" dirty="0" err="1"/>
              <a:t>Haykin</a:t>
            </a:r>
            <a:r>
              <a:rPr lang="en-US" sz="1600" dirty="0"/>
              <a:t>), Radar Systems and Statistical Signal Processing (Farina, De </a:t>
            </a:r>
            <a:r>
              <a:rPr lang="en-US" sz="1600" dirty="0" smtClean="0"/>
              <a:t>Maio), </a:t>
            </a:r>
            <a:r>
              <a:rPr lang="en-US" sz="1600" dirty="0"/>
              <a:t>Stochastic Geometry (</a:t>
            </a:r>
            <a:r>
              <a:rPr lang="en-US" sz="1600" dirty="0" err="1"/>
              <a:t>Streit</a:t>
            </a:r>
            <a:r>
              <a:rPr lang="en-US" sz="1600" dirty="0" smtClean="0"/>
              <a:t>).</a:t>
            </a:r>
          </a:p>
          <a:p>
            <a:pPr algn="just"/>
            <a:endParaRPr lang="en-US" sz="1600" dirty="0" smtClean="0"/>
          </a:p>
          <a:p>
            <a:pPr algn="just"/>
            <a:endParaRPr lang="en-US" sz="1600" dirty="0" smtClean="0"/>
          </a:p>
          <a:p>
            <a:pPr algn="just"/>
            <a:r>
              <a:rPr lang="en-US" sz="1600" dirty="0"/>
              <a:t>A Course Syllabus has been prepared - Novel </a:t>
            </a:r>
            <a:r>
              <a:rPr lang="en-US" sz="1600" dirty="0" err="1"/>
              <a:t>Spaceborne</a:t>
            </a:r>
            <a:r>
              <a:rPr lang="en-US" sz="1600" dirty="0"/>
              <a:t> Radars Archetypes in the Space Economy - draft July 2019</a:t>
            </a:r>
            <a:r>
              <a:rPr lang="en-US" sz="1600" dirty="0" smtClean="0"/>
              <a:t>.</a:t>
            </a:r>
          </a:p>
          <a:p>
            <a:pPr algn="just"/>
            <a:endParaRPr lang="en-US" sz="1600" dirty="0" smtClean="0"/>
          </a:p>
          <a:p>
            <a:pPr algn="just"/>
            <a:endParaRPr lang="en-US" sz="1600" dirty="0"/>
          </a:p>
          <a:p>
            <a:pPr algn="just"/>
            <a:r>
              <a:rPr lang="en-GB" sz="1600" dirty="0"/>
              <a:t>Completing M. </a:t>
            </a:r>
            <a:r>
              <a:rPr lang="en-GB" sz="1600" dirty="0" err="1"/>
              <a:t>Maffei</a:t>
            </a:r>
            <a:r>
              <a:rPr lang="en-GB" sz="1600" dirty="0"/>
              <a:t>, A. </a:t>
            </a:r>
            <a:r>
              <a:rPr lang="en-GB" sz="1600" dirty="0" err="1"/>
              <a:t>Aubry</a:t>
            </a:r>
            <a:r>
              <a:rPr lang="en-GB" sz="1600" dirty="0"/>
              <a:t>, A. De </a:t>
            </a:r>
            <a:r>
              <a:rPr lang="en-GB" sz="1600" dirty="0" err="1"/>
              <a:t>Maio</a:t>
            </a:r>
            <a:r>
              <a:rPr lang="en-GB" sz="1600" dirty="0"/>
              <a:t>, A. Farina, “</a:t>
            </a:r>
            <a:r>
              <a:rPr lang="en-US" sz="1600" dirty="0"/>
              <a:t>Bayesian Inference via </a:t>
            </a:r>
            <a:r>
              <a:rPr lang="en-US" sz="1600" dirty="0" err="1"/>
              <a:t>Spaceborne</a:t>
            </a:r>
            <a:r>
              <a:rPr lang="en-US" sz="1600" dirty="0"/>
              <a:t> Radars for Space Situational Awareness</a:t>
            </a:r>
            <a:r>
              <a:rPr lang="en-GB" sz="1600" dirty="0"/>
              <a:t>,” Dissertation Draft with Chapters 4-5-6.</a:t>
            </a:r>
          </a:p>
          <a:p>
            <a:pPr algn="just"/>
            <a:endParaRPr lang="en-US" sz="1600" dirty="0" smtClean="0"/>
          </a:p>
          <a:p>
            <a:pPr algn="just"/>
            <a:endParaRPr lang="en-US" sz="1600" dirty="0"/>
          </a:p>
          <a:p>
            <a:pPr algn="just"/>
            <a:r>
              <a:rPr lang="en-GB" sz="1600" dirty="0"/>
              <a:t>Dissemination within IEEE AESS, IEEE SPS, IEEE GRSS, ESA, NASA, NATO</a:t>
            </a:r>
            <a:r>
              <a:rPr lang="en-GB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4413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1096</Words>
  <Application>Microsoft Office PowerPoint</Application>
  <PresentationFormat>Presentazione su schermo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Marco Maffei  Tutor: A. De Maio   Co-Tutor: A. Farina, A. Aubry XXIX Cycle - I year presentation</vt:lpstr>
      <vt:lpstr>Roadmap Template</vt:lpstr>
      <vt:lpstr>Cover &amp; Background</vt:lpstr>
      <vt:lpstr>Problem</vt:lpstr>
      <vt:lpstr>Research Activity (1/3)</vt:lpstr>
      <vt:lpstr>Research Activity (2/3)</vt:lpstr>
      <vt:lpstr>Research Activity (3/3)</vt:lpstr>
      <vt:lpstr>Research Production</vt:lpstr>
      <vt:lpstr>Way Forward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Maffei Marco</cp:lastModifiedBy>
  <cp:revision>57</cp:revision>
  <cp:lastPrinted>2015-02-18T13:08:33Z</cp:lastPrinted>
  <dcterms:created xsi:type="dcterms:W3CDTF">2015-02-18T11:42:09Z</dcterms:created>
  <dcterms:modified xsi:type="dcterms:W3CDTF">2019-11-04T14:46:30Z</dcterms:modified>
</cp:coreProperties>
</file>