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603825" cy="4680585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2">
          <p15:clr>
            <a:srgbClr val="A4A3A4"/>
          </p15:clr>
        </p15:guide>
        <p15:guide id="2" pos="96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720"/>
    <a:srgbClr val="4F81BD"/>
    <a:srgbClr val="FFDC00"/>
    <a:srgbClr val="162230"/>
    <a:srgbClr val="E5B9DF"/>
    <a:srgbClr val="E5E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30" autoAdjust="0"/>
  </p:normalViewPr>
  <p:slideViewPr>
    <p:cSldViewPr>
      <p:cViewPr varScale="1">
        <p:scale>
          <a:sx n="11" d="100"/>
          <a:sy n="11" d="100"/>
        </p:scale>
        <p:origin x="2784" y="139"/>
      </p:cViewPr>
      <p:guideLst>
        <p:guide orient="horz" pos="14742"/>
        <p:guide pos="96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BFCF1-2300-4C38-9938-A85A259F8F6D}" type="datetimeFigureOut">
              <a:rPr lang="it-IT" smtClean="0"/>
              <a:t>15/02/2016</a:t>
            </a:fld>
            <a:endParaRPr lang="it-IT"/>
          </a:p>
        </p:txBody>
      </p:sp>
      <p:sp>
        <p:nvSpPr>
          <p:cNvPr id="4" name="Segnaposto immagine diapositiva 3"/>
          <p:cNvSpPr>
            <a:spLocks noGrp="1" noRot="1" noChangeAspect="1"/>
          </p:cNvSpPr>
          <p:nvPr>
            <p:ph type="sldImg" idx="2"/>
          </p:nvPr>
        </p:nvSpPr>
        <p:spPr>
          <a:xfrm>
            <a:off x="2308225" y="685800"/>
            <a:ext cx="224155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6EBFE-B43A-4ADB-9AE4-E35FCA543246}" type="slidenum">
              <a:rPr lang="it-IT" smtClean="0"/>
              <a:t>‹N›</a:t>
            </a:fld>
            <a:endParaRPr lang="it-IT"/>
          </a:p>
        </p:txBody>
      </p:sp>
    </p:spTree>
    <p:extLst>
      <p:ext uri="{BB962C8B-B14F-4D97-AF65-F5344CB8AC3E}">
        <p14:creationId xmlns:p14="http://schemas.microsoft.com/office/powerpoint/2010/main" val="224496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err="1" smtClean="0">
                <a:solidFill>
                  <a:schemeClr val="tx1"/>
                </a:solidFill>
                <a:effectLst/>
                <a:latin typeface="+mn-lt"/>
                <a:ea typeface="+mn-ea"/>
                <a:cs typeface="+mn-cs"/>
              </a:rPr>
              <a:t>Instructions</a:t>
            </a:r>
            <a:r>
              <a:rPr lang="it-IT" sz="1200" b="1" kern="1200" dirty="0" smtClean="0">
                <a:solidFill>
                  <a:schemeClr val="tx1"/>
                </a:solidFill>
                <a:effectLst/>
                <a:latin typeface="+mn-lt"/>
                <a:ea typeface="+mn-ea"/>
                <a:cs typeface="+mn-cs"/>
              </a:rPr>
              <a:t> to </a:t>
            </a:r>
            <a:r>
              <a:rPr lang="it-IT" sz="1200" b="1" kern="1200" dirty="0" err="1" smtClean="0">
                <a:solidFill>
                  <a:schemeClr val="tx1"/>
                </a:solidFill>
                <a:effectLst/>
                <a:latin typeface="+mn-lt"/>
                <a:ea typeface="+mn-ea"/>
                <a:cs typeface="+mn-cs"/>
              </a:rPr>
              <a:t>fill</a:t>
            </a:r>
            <a:r>
              <a:rPr lang="it-IT" sz="1200" b="1" kern="1200" dirty="0" smtClean="0">
                <a:solidFill>
                  <a:schemeClr val="tx1"/>
                </a:solidFill>
                <a:effectLst/>
                <a:latin typeface="+mn-lt"/>
                <a:ea typeface="+mn-ea"/>
                <a:cs typeface="+mn-cs"/>
              </a:rPr>
              <a:t> the poster</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Box RGB 22 34 48 </a:t>
            </a:r>
            <a:endParaRPr lang="it-IT" sz="1200" kern="1200" dirty="0" smtClean="0">
              <a:solidFill>
                <a:schemeClr val="tx1"/>
              </a:solidFill>
              <a:effectLst/>
              <a:latin typeface="+mn-lt"/>
              <a:ea typeface="+mn-ea"/>
              <a:cs typeface="+mn-cs"/>
            </a:endParaRPr>
          </a:p>
          <a:p>
            <a:pPr lvl="1"/>
            <a:r>
              <a:rPr lang="en-US" dirty="0" smtClean="0"/>
              <a:t>Context of your research activity (motivations,</a:t>
            </a:r>
            <a:r>
              <a:rPr lang="en-US" baseline="0" dirty="0" smtClean="0"/>
              <a:t> needs, trends, activity of your group (if the case)… - describe for self </a:t>
            </a:r>
            <a:r>
              <a:rPr lang="en-US" baseline="0" dirty="0" err="1" smtClean="0"/>
              <a:t>explanatpry</a:t>
            </a:r>
            <a:r>
              <a:rPr lang="en-US" dirty="0" smtClean="0"/>
              <a:t>)</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Box RGB 255 220 0</a:t>
            </a:r>
            <a:endParaRPr lang="it-IT" sz="1200" kern="1200" dirty="0" smtClean="0">
              <a:solidFill>
                <a:schemeClr val="tx1"/>
              </a:solidFill>
              <a:effectLst/>
              <a:latin typeface="+mn-lt"/>
              <a:ea typeface="+mn-ea"/>
              <a:cs typeface="+mn-cs"/>
            </a:endParaRPr>
          </a:p>
          <a:p>
            <a:pPr lvl="1"/>
            <a:r>
              <a:rPr lang="en-US" dirty="0" smtClean="0"/>
              <a:t>Your research activity up to the second year (idea, methodology, developments, results, expected validation,… - insert whatever you like, text, images, photos. This box is reserved to your very specific activity, not to your group) </a:t>
            </a:r>
          </a:p>
          <a:p>
            <a:endParaRPr lang="it-IT" sz="1200" b="1"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Box RGB 151 23 32</a:t>
            </a:r>
            <a:endParaRPr lang="it-IT" sz="1200" kern="1200" dirty="0" smtClean="0">
              <a:solidFill>
                <a:schemeClr val="tx1"/>
              </a:solidFill>
              <a:effectLst/>
              <a:latin typeface="+mn-lt"/>
              <a:ea typeface="+mn-ea"/>
              <a:cs typeface="+mn-cs"/>
            </a:endParaRPr>
          </a:p>
          <a:p>
            <a:pPr lvl="1"/>
            <a:r>
              <a:rPr lang="en-US" dirty="0" smtClean="0"/>
              <a:t>Your contacts</a:t>
            </a:r>
          </a:p>
          <a:p>
            <a:pPr lvl="2"/>
            <a:r>
              <a:rPr lang="en-US" dirty="0" err="1" smtClean="0"/>
              <a:t>Cooperations</a:t>
            </a:r>
            <a:r>
              <a:rPr lang="en-US" dirty="0" smtClean="0"/>
              <a:t> with</a:t>
            </a:r>
            <a:r>
              <a:rPr lang="en-US" baseline="0" dirty="0" smtClean="0"/>
              <a:t> Universities, companies, participations in </a:t>
            </a:r>
            <a:r>
              <a:rPr lang="en-US" baseline="0" dirty="0" err="1" smtClean="0"/>
              <a:t>progrojects</a:t>
            </a:r>
            <a:r>
              <a:rPr lang="en-US" baseline="0" dirty="0" smtClean="0"/>
              <a:t> and </a:t>
            </a:r>
            <a:r>
              <a:rPr lang="en-US" baseline="0" dirty="0" err="1" smtClean="0"/>
              <a:t>programmes</a:t>
            </a:r>
            <a:r>
              <a:rPr lang="en-US" baseline="0" dirty="0" smtClean="0"/>
              <a:t> (logos can be included)</a:t>
            </a:r>
            <a:endParaRPr lang="en-US" dirty="0" smtClean="0"/>
          </a:p>
          <a:p>
            <a:endParaRPr lang="it-IT" sz="1200" b="1" kern="1200" dirty="0" smtClean="0">
              <a:solidFill>
                <a:schemeClr val="tx1"/>
              </a:solidFill>
              <a:effectLst/>
              <a:latin typeface="+mn-lt"/>
              <a:ea typeface="+mn-ea"/>
              <a:cs typeface="+mn-cs"/>
            </a:endParaRPr>
          </a:p>
          <a:p>
            <a:r>
              <a:rPr lang="it-IT" sz="1200" b="1" kern="1200" dirty="0" smtClean="0">
                <a:solidFill>
                  <a:srgbClr val="4F81BD"/>
                </a:solidFill>
                <a:effectLst/>
                <a:latin typeface="+mn-lt"/>
                <a:ea typeface="+mn-ea"/>
                <a:cs typeface="+mn-cs"/>
              </a:rPr>
              <a:t>Box RGB 79 129 189</a:t>
            </a:r>
            <a:endParaRPr lang="it-IT" sz="1200" kern="1200" dirty="0" smtClean="0">
              <a:solidFill>
                <a:srgbClr val="4F81BD"/>
              </a:solidFill>
              <a:effectLst/>
              <a:latin typeface="+mn-lt"/>
              <a:ea typeface="+mn-ea"/>
              <a:cs typeface="+mn-cs"/>
            </a:endParaRPr>
          </a:p>
          <a:p>
            <a:pPr lvl="1"/>
            <a:r>
              <a:rPr lang="en-US" dirty="0" smtClean="0"/>
              <a:t>Next year</a:t>
            </a:r>
          </a:p>
          <a:p>
            <a:pPr lvl="2"/>
            <a:r>
              <a:rPr lang="en-US" dirty="0" smtClean="0"/>
              <a:t>Future developments of your activity</a:t>
            </a:r>
          </a:p>
          <a:p>
            <a:endParaRPr lang="it-IT" dirty="0" smtClean="0"/>
          </a:p>
          <a:p>
            <a:r>
              <a:rPr lang="it-IT" dirty="0" smtClean="0"/>
              <a:t>Box </a:t>
            </a:r>
            <a:r>
              <a:rPr lang="it-IT" dirty="0" err="1" smtClean="0"/>
              <a:t>width</a:t>
            </a:r>
            <a:r>
              <a:rPr lang="it-IT" dirty="0" smtClean="0"/>
              <a:t> </a:t>
            </a:r>
            <a:r>
              <a:rPr lang="it-IT" dirty="0" err="1" smtClean="0"/>
              <a:t>is</a:t>
            </a:r>
            <a:r>
              <a:rPr lang="it-IT" dirty="0" smtClean="0"/>
              <a:t> 80 cm</a:t>
            </a:r>
          </a:p>
          <a:p>
            <a:r>
              <a:rPr lang="it-IT" dirty="0" smtClean="0"/>
              <a:t>Box </a:t>
            </a:r>
            <a:r>
              <a:rPr lang="it-IT" dirty="0" err="1" smtClean="0"/>
              <a:t>height</a:t>
            </a:r>
            <a:r>
              <a:rPr lang="it-IT" dirty="0" smtClean="0"/>
              <a:t> can be </a:t>
            </a:r>
            <a:r>
              <a:rPr lang="it-IT" dirty="0" err="1" smtClean="0"/>
              <a:t>changed</a:t>
            </a:r>
            <a:r>
              <a:rPr lang="it-IT" baseline="0" dirty="0" smtClean="0"/>
              <a:t> </a:t>
            </a:r>
            <a:r>
              <a:rPr lang="it-IT" baseline="0" dirty="0" err="1" smtClean="0"/>
              <a:t>according</a:t>
            </a:r>
            <a:r>
              <a:rPr lang="it-IT" baseline="0" dirty="0" smtClean="0"/>
              <a:t> to </a:t>
            </a:r>
            <a:r>
              <a:rPr lang="it-IT" baseline="0" dirty="0" err="1" smtClean="0"/>
              <a:t>your</a:t>
            </a:r>
            <a:r>
              <a:rPr lang="it-IT" baseline="0" dirty="0" smtClean="0"/>
              <a:t> </a:t>
            </a:r>
            <a:r>
              <a:rPr lang="it-IT" baseline="0" dirty="0" err="1" smtClean="0"/>
              <a:t>needs</a:t>
            </a:r>
            <a:endParaRPr lang="it-IT" baseline="0" dirty="0" smtClean="0"/>
          </a:p>
          <a:p>
            <a:endParaRPr lang="it-IT" dirty="0" smtClean="0"/>
          </a:p>
          <a:p>
            <a:endParaRPr lang="it-IT" dirty="0" smtClean="0"/>
          </a:p>
          <a:p>
            <a:r>
              <a:rPr lang="it-IT" dirty="0" smtClean="0"/>
              <a:t>The text </a:t>
            </a:r>
            <a:r>
              <a:rPr lang="it-IT" dirty="0" err="1" smtClean="0"/>
              <a:t>is</a:t>
            </a:r>
            <a:r>
              <a:rPr lang="it-IT" dirty="0" smtClean="0"/>
              <a:t> </a:t>
            </a:r>
            <a:r>
              <a:rPr lang="it-IT" dirty="0" err="1" smtClean="0"/>
              <a:t>written</a:t>
            </a:r>
            <a:r>
              <a:rPr lang="it-IT" dirty="0" smtClean="0"/>
              <a:t> in Calibri font</a:t>
            </a:r>
            <a:endParaRPr lang="it-IT" dirty="0"/>
          </a:p>
        </p:txBody>
      </p:sp>
      <p:sp>
        <p:nvSpPr>
          <p:cNvPr id="4" name="Segnaposto numero diapositiva 3"/>
          <p:cNvSpPr>
            <a:spLocks noGrp="1"/>
          </p:cNvSpPr>
          <p:nvPr>
            <p:ph type="sldNum" sz="quarter" idx="10"/>
          </p:nvPr>
        </p:nvSpPr>
        <p:spPr/>
        <p:txBody>
          <a:bodyPr/>
          <a:lstStyle/>
          <a:p>
            <a:fld id="{5716EBFE-B43A-4ADB-9AE4-E35FCA543246}" type="slidenum">
              <a:rPr lang="it-IT" smtClean="0"/>
              <a:t>1</a:t>
            </a:fld>
            <a:endParaRPr lang="it-IT"/>
          </a:p>
        </p:txBody>
      </p:sp>
    </p:spTree>
    <p:extLst>
      <p:ext uri="{BB962C8B-B14F-4D97-AF65-F5344CB8AC3E}">
        <p14:creationId xmlns:p14="http://schemas.microsoft.com/office/powerpoint/2010/main" val="201827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295293" y="14540166"/>
            <a:ext cx="26013251" cy="1003292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4590574" y="26523315"/>
            <a:ext cx="21422678" cy="119614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t>15/02/2016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32350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t>15/02/2016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23482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22187786" y="1874415"/>
            <a:ext cx="6885865" cy="3993666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30195" y="1874415"/>
            <a:ext cx="20147518" cy="3993666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t>15/02/2016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336149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EBE560-3498-4A9A-845F-0ED7E982B71C}" type="datetimeFigureOut">
              <a:rPr lang="it-IT" smtClean="0"/>
              <a:t>15/02/2016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105165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417496" y="30077098"/>
            <a:ext cx="26013251" cy="929616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2417496" y="19838328"/>
            <a:ext cx="26013251" cy="102387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8EBE560-3498-4A9A-845F-0ED7E982B71C}" type="datetimeFigureOut">
              <a:rPr lang="it-IT" smtClean="0"/>
              <a:t>15/02/2016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302530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30193" y="10921373"/>
            <a:ext cx="13516694" cy="308896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15556942" y="10921373"/>
            <a:ext cx="13516694" cy="308896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EBE560-3498-4A9A-845F-0ED7E982B71C}" type="datetimeFigureOut">
              <a:rPr lang="it-IT" smtClean="0"/>
              <a:t>15/02/2016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347156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1530192" y="10477158"/>
            <a:ext cx="13522003" cy="43663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1530192" y="14843534"/>
            <a:ext cx="13522003" cy="269675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15546318" y="10477158"/>
            <a:ext cx="13527316" cy="43663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15546318" y="14843534"/>
            <a:ext cx="13527316" cy="269675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EBE560-3498-4A9A-845F-0ED7E982B71C}" type="datetimeFigureOut">
              <a:rPr lang="it-IT" smtClean="0"/>
              <a:t>15/02/2016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46293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EBE560-3498-4A9A-845F-0ED7E982B71C}" type="datetimeFigureOut">
              <a:rPr lang="it-IT" smtClean="0"/>
              <a:t>15/02/2016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143752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EBE560-3498-4A9A-845F-0ED7E982B71C}" type="datetimeFigureOut">
              <a:rPr lang="it-IT" smtClean="0"/>
              <a:t>15/02/2016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401363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30195" y="1863565"/>
            <a:ext cx="10068446" cy="793099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11965250" y="1863582"/>
            <a:ext cx="17108388" cy="3994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1530195" y="9794572"/>
            <a:ext cx="10068446" cy="320165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EBE560-3498-4A9A-845F-0ED7E982B71C}" type="datetimeFigureOut">
              <a:rPr lang="it-IT" smtClean="0"/>
              <a:t>15/02/2016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48073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998577" y="32764097"/>
            <a:ext cx="18362295" cy="386798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5998577" y="4182193"/>
            <a:ext cx="18362295" cy="28083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5998577" y="36632085"/>
            <a:ext cx="18362295" cy="54931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EBE560-3498-4A9A-845F-0ED7E982B71C}" type="datetimeFigureOut">
              <a:rPr lang="it-IT" smtClean="0"/>
              <a:t>15/02/2016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742237A-665B-47E0-B1F0-2A4495555685}" type="slidenum">
              <a:rPr lang="it-IT" smtClean="0"/>
              <a:t>‹N›</a:t>
            </a:fld>
            <a:endParaRPr lang="it-IT"/>
          </a:p>
        </p:txBody>
      </p:sp>
    </p:spTree>
    <p:extLst>
      <p:ext uri="{BB962C8B-B14F-4D97-AF65-F5344CB8AC3E}">
        <p14:creationId xmlns:p14="http://schemas.microsoft.com/office/powerpoint/2010/main" val="156805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30197" y="1874403"/>
            <a:ext cx="27543443" cy="7800976"/>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1530197" y="10921373"/>
            <a:ext cx="27543443" cy="3088969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1530202" y="43382097"/>
            <a:ext cx="7140893" cy="2491980"/>
          </a:xfrm>
          <a:prstGeom prst="rect">
            <a:avLst/>
          </a:prstGeom>
        </p:spPr>
        <p:txBody>
          <a:bodyPr vert="horz" lIns="91440" tIns="45720" rIns="91440" bIns="45720" rtlCol="0" anchor="ctr"/>
          <a:lstStyle>
            <a:lvl1pPr algn="l">
              <a:defRPr sz="1200">
                <a:solidFill>
                  <a:schemeClr val="tx1">
                    <a:tint val="75000"/>
                  </a:schemeClr>
                </a:solidFill>
              </a:defRPr>
            </a:lvl1pPr>
          </a:lstStyle>
          <a:p>
            <a:fld id="{98EBE560-3498-4A9A-845F-0ED7E982B71C}" type="datetimeFigureOut">
              <a:rPr lang="it-IT" smtClean="0"/>
              <a:t>15/02/2016</a:t>
            </a:fld>
            <a:endParaRPr lang="it-IT"/>
          </a:p>
        </p:txBody>
      </p:sp>
      <p:sp>
        <p:nvSpPr>
          <p:cNvPr id="5" name="Segnaposto piè di pagina 4"/>
          <p:cNvSpPr>
            <a:spLocks noGrp="1"/>
          </p:cNvSpPr>
          <p:nvPr>
            <p:ph type="ftr" sz="quarter" idx="3"/>
          </p:nvPr>
        </p:nvSpPr>
        <p:spPr>
          <a:xfrm>
            <a:off x="10456313" y="43382097"/>
            <a:ext cx="9691211" cy="249198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21932752" y="43382097"/>
            <a:ext cx="7140893" cy="2491980"/>
          </a:xfrm>
          <a:prstGeom prst="rect">
            <a:avLst/>
          </a:prstGeom>
        </p:spPr>
        <p:txBody>
          <a:bodyPr vert="horz" lIns="91440" tIns="45720" rIns="91440" bIns="45720" rtlCol="0" anchor="ctr"/>
          <a:lstStyle>
            <a:lvl1pPr algn="r">
              <a:defRPr sz="1200">
                <a:solidFill>
                  <a:schemeClr val="tx1">
                    <a:tint val="75000"/>
                  </a:schemeClr>
                </a:solidFill>
              </a:defRPr>
            </a:lvl1pPr>
          </a:lstStyle>
          <a:p>
            <a:fld id="{9742237A-665B-47E0-B1F0-2A4495555685}" type="slidenum">
              <a:rPr lang="it-IT" smtClean="0"/>
              <a:t>‹N›</a:t>
            </a:fld>
            <a:endParaRPr lang="it-IT"/>
          </a:p>
        </p:txBody>
      </p:sp>
    </p:spTree>
    <p:extLst>
      <p:ext uri="{BB962C8B-B14F-4D97-AF65-F5344CB8AC3E}">
        <p14:creationId xmlns:p14="http://schemas.microsoft.com/office/powerpoint/2010/main" val="30277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emf"/><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tiff"/><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324248" y="2808637"/>
            <a:ext cx="30600000" cy="1528826"/>
          </a:xfrm>
        </p:spPr>
        <p:txBody>
          <a:bodyPr>
            <a:noAutofit/>
          </a:bodyPr>
          <a:lstStyle/>
          <a:p>
            <a:r>
              <a:rPr lang="it-IT" sz="16000" dirty="0" smtClean="0"/>
              <a:t>Vincenzo Paolo Loschiavo</a:t>
            </a:r>
            <a:r>
              <a:rPr lang="it-IT" sz="17900" dirty="0" smtClean="0"/>
              <a:t/>
            </a:r>
            <a:br>
              <a:rPr lang="it-IT" sz="17900" dirty="0" smtClean="0"/>
            </a:br>
            <a:r>
              <a:rPr lang="it-IT" sz="12800" dirty="0" smtClean="0"/>
              <a:t>Tutor: Raffaele Albanese</a:t>
            </a:r>
            <a:br>
              <a:rPr lang="it-IT" sz="12800" dirty="0" smtClean="0"/>
            </a:br>
            <a:r>
              <a:rPr lang="it-IT" sz="9600" dirty="0" smtClean="0"/>
              <a:t>XXIX </a:t>
            </a:r>
            <a:r>
              <a:rPr lang="it-IT" sz="9600" dirty="0" err="1" smtClean="0"/>
              <a:t>Cycle</a:t>
            </a:r>
            <a:r>
              <a:rPr lang="it-IT" sz="9600" dirty="0" smtClean="0"/>
              <a:t> - II </a:t>
            </a:r>
            <a:r>
              <a:rPr lang="it-IT" sz="9600" dirty="0" err="1" smtClean="0"/>
              <a:t>year</a:t>
            </a:r>
            <a:r>
              <a:rPr lang="it-IT" sz="9600" dirty="0" smtClean="0"/>
              <a:t> </a:t>
            </a:r>
            <a:r>
              <a:rPr lang="it-IT" sz="9600" dirty="0" err="1" smtClean="0"/>
              <a:t>presentation</a:t>
            </a:r>
            <a:endParaRPr lang="it-IT" sz="17900" dirty="0"/>
          </a:p>
        </p:txBody>
      </p:sp>
      <p:sp>
        <p:nvSpPr>
          <p:cNvPr id="9" name="Sottotitolo 2"/>
          <p:cNvSpPr>
            <a:spLocks noGrp="1"/>
          </p:cNvSpPr>
          <p:nvPr>
            <p:ph type="subTitle" idx="1"/>
          </p:nvPr>
        </p:nvSpPr>
        <p:spPr>
          <a:xfrm>
            <a:off x="-32392" y="6985100"/>
            <a:ext cx="30600000" cy="3070693"/>
          </a:xfrm>
        </p:spPr>
        <p:txBody>
          <a:bodyPr>
            <a:noAutofit/>
          </a:bodyPr>
          <a:lstStyle/>
          <a:p>
            <a:r>
              <a:rPr lang="en-US" sz="9600" i="1" dirty="0" smtClean="0"/>
              <a:t>“Addressing </a:t>
            </a:r>
            <a:r>
              <a:rPr lang="en-US" sz="9600" i="1" dirty="0"/>
              <a:t>the power exhaust and particles in the next generation fusion </a:t>
            </a:r>
            <a:r>
              <a:rPr lang="en-US" sz="9600" i="1" dirty="0" smtClean="0"/>
              <a:t>reactors”</a:t>
            </a:r>
            <a:endParaRPr lang="it-IT" sz="12800" dirty="0"/>
          </a:p>
        </p:txBody>
      </p:sp>
      <p:sp>
        <p:nvSpPr>
          <p:cNvPr id="10" name="Rettangolo arrotondato 9"/>
          <p:cNvSpPr/>
          <p:nvPr/>
        </p:nvSpPr>
        <p:spPr>
          <a:xfrm>
            <a:off x="901912" y="10729517"/>
            <a:ext cx="28800000" cy="7200000"/>
          </a:xfrm>
          <a:prstGeom prst="roundRect">
            <a:avLst/>
          </a:prstGeom>
          <a:noFill/>
          <a:ln w="508000">
            <a:solidFill>
              <a:srgbClr val="1622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901912" y="34300135"/>
            <a:ext cx="28800000" cy="3600000"/>
          </a:xfrm>
          <a:prstGeom prst="roundRect">
            <a:avLst/>
          </a:prstGeom>
          <a:noFill/>
          <a:ln w="508000">
            <a:solidFill>
              <a:srgbClr val="971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arrotondato 11"/>
          <p:cNvSpPr/>
          <p:nvPr/>
        </p:nvSpPr>
        <p:spPr>
          <a:xfrm>
            <a:off x="901912" y="38885445"/>
            <a:ext cx="28800000" cy="7200000"/>
          </a:xfrm>
          <a:prstGeom prst="roundRect">
            <a:avLst/>
          </a:prstGeom>
          <a:noFill/>
          <a:ln w="50800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901912" y="18914826"/>
            <a:ext cx="28800000" cy="14400000"/>
          </a:xfrm>
          <a:prstGeom prst="roundRect">
            <a:avLst/>
          </a:prstGeom>
          <a:noFill/>
          <a:ln w="508000">
            <a:solidFill>
              <a:srgbClr val="FF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5" name="Connettore 1 14"/>
          <p:cNvCxnSpPr/>
          <p:nvPr/>
        </p:nvCxnSpPr>
        <p:spPr>
          <a:xfrm>
            <a:off x="19766408" y="40468821"/>
            <a:ext cx="72008" cy="5040000"/>
          </a:xfrm>
          <a:prstGeom prst="line">
            <a:avLst/>
          </a:prstGeom>
          <a:ln w="76200">
            <a:solidFill>
              <a:srgbClr val="4F81BD"/>
            </a:solidFill>
          </a:ln>
        </p:spPr>
        <p:style>
          <a:lnRef idx="1">
            <a:schemeClr val="accent1"/>
          </a:lnRef>
          <a:fillRef idx="0">
            <a:schemeClr val="accent1"/>
          </a:fillRef>
          <a:effectRef idx="0">
            <a:schemeClr val="accent1"/>
          </a:effectRef>
          <a:fontRef idx="minor">
            <a:schemeClr val="tx1"/>
          </a:fontRef>
        </p:style>
      </p:cxnSp>
      <p:sp>
        <p:nvSpPr>
          <p:cNvPr id="5" name="CasellaDiTesto 4"/>
          <p:cNvSpPr txBox="1"/>
          <p:nvPr/>
        </p:nvSpPr>
        <p:spPr>
          <a:xfrm>
            <a:off x="14581832" y="10990254"/>
            <a:ext cx="7252670" cy="1015663"/>
          </a:xfrm>
          <a:prstGeom prst="rect">
            <a:avLst/>
          </a:prstGeom>
          <a:noFill/>
        </p:spPr>
        <p:txBody>
          <a:bodyPr wrap="square" rtlCol="0">
            <a:spAutoFit/>
          </a:bodyPr>
          <a:lstStyle/>
          <a:p>
            <a:pPr algn="ctr"/>
            <a:r>
              <a:rPr lang="it-IT" sz="6000" b="1" i="1" dirty="0" smtClean="0"/>
              <a:t>Fusion </a:t>
            </a:r>
            <a:r>
              <a:rPr lang="it-IT" sz="6000" b="1" i="1" dirty="0" err="1" smtClean="0"/>
              <a:t>electricity</a:t>
            </a:r>
            <a:endParaRPr lang="it-IT" sz="6000" b="1" i="1"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6112" y="34596183"/>
            <a:ext cx="5642564" cy="1460291"/>
          </a:xfrm>
          <a:prstGeom prst="rect">
            <a:avLst/>
          </a:prstGeom>
        </p:spPr>
      </p:pic>
      <p:pic>
        <p:nvPicPr>
          <p:cNvPr id="16" name="Immagin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6809" y="34628203"/>
            <a:ext cx="2751364" cy="1550372"/>
          </a:xfrm>
          <a:prstGeom prst="rect">
            <a:avLst/>
          </a:prstGeom>
        </p:spPr>
      </p:pic>
      <p:pic>
        <p:nvPicPr>
          <p:cNvPr id="17" name="Immagin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023" y="34742692"/>
            <a:ext cx="4242334" cy="911316"/>
          </a:xfrm>
          <a:prstGeom prst="rect">
            <a:avLst/>
          </a:prstGeom>
        </p:spPr>
      </p:pic>
      <p:grpSp>
        <p:nvGrpSpPr>
          <p:cNvPr id="21" name="Gruppo 20"/>
          <p:cNvGrpSpPr/>
          <p:nvPr/>
        </p:nvGrpSpPr>
        <p:grpSpPr>
          <a:xfrm>
            <a:off x="12953211" y="35925962"/>
            <a:ext cx="2905167" cy="1529737"/>
            <a:chOff x="19187097" y="35282479"/>
            <a:chExt cx="3619500" cy="2027315"/>
          </a:xfrm>
        </p:grpSpPr>
        <p:pic>
          <p:nvPicPr>
            <p:cNvPr id="19" name="Immagine 18"/>
            <p:cNvPicPr>
              <a:picLocks noChangeAspect="1"/>
            </p:cNvPicPr>
            <p:nvPr/>
          </p:nvPicPr>
          <p:blipFill>
            <a:blip r:embed="rId6"/>
            <a:stretch>
              <a:fillRect/>
            </a:stretch>
          </p:blipFill>
          <p:spPr>
            <a:xfrm>
              <a:off x="20106259" y="35282479"/>
              <a:ext cx="1781175" cy="323850"/>
            </a:xfrm>
            <a:prstGeom prst="rect">
              <a:avLst/>
            </a:prstGeom>
          </p:spPr>
        </p:pic>
        <p:pic>
          <p:nvPicPr>
            <p:cNvPr id="20" name="Immagine 19"/>
            <p:cNvPicPr>
              <a:picLocks noChangeAspect="1"/>
            </p:cNvPicPr>
            <p:nvPr/>
          </p:nvPicPr>
          <p:blipFill>
            <a:blip r:embed="rId7"/>
            <a:stretch>
              <a:fillRect/>
            </a:stretch>
          </p:blipFill>
          <p:spPr>
            <a:xfrm>
              <a:off x="19187097" y="35595294"/>
              <a:ext cx="3619500" cy="1714500"/>
            </a:xfrm>
            <a:prstGeom prst="rect">
              <a:avLst/>
            </a:prstGeom>
          </p:spPr>
        </p:pic>
      </p:grpSp>
      <p:pic>
        <p:nvPicPr>
          <p:cNvPr id="24" name="Immagin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98723" y="36672007"/>
            <a:ext cx="3507938" cy="826374"/>
          </a:xfrm>
          <a:prstGeom prst="rect">
            <a:avLst/>
          </a:prstGeom>
        </p:spPr>
      </p:pic>
      <p:pic>
        <p:nvPicPr>
          <p:cNvPr id="25" name="Immagin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6047" y="11135484"/>
            <a:ext cx="4553376" cy="6436648"/>
          </a:xfrm>
          <a:prstGeom prst="rect">
            <a:avLst/>
          </a:prstGeom>
        </p:spPr>
      </p:pic>
      <p:sp>
        <p:nvSpPr>
          <p:cNvPr id="26" name="CasellaDiTesto 25"/>
          <p:cNvSpPr txBox="1"/>
          <p:nvPr/>
        </p:nvSpPr>
        <p:spPr>
          <a:xfrm>
            <a:off x="22245157" y="12204954"/>
            <a:ext cx="7148681" cy="5262979"/>
          </a:xfrm>
          <a:prstGeom prst="rect">
            <a:avLst/>
          </a:prstGeom>
          <a:noFill/>
        </p:spPr>
        <p:txBody>
          <a:bodyPr wrap="square" rtlCol="0">
            <a:spAutoFit/>
          </a:bodyPr>
          <a:lstStyle/>
          <a:p>
            <a:pPr algn="just"/>
            <a:r>
              <a:rPr lang="en-US" sz="2400" i="1" dirty="0" smtClean="0"/>
              <a:t>“The </a:t>
            </a:r>
            <a:r>
              <a:rPr lang="en-US" sz="2400" i="1" dirty="0" err="1" smtClean="0"/>
              <a:t>centre</a:t>
            </a:r>
            <a:r>
              <a:rPr lang="en-US" sz="2400" i="1" dirty="0" smtClean="0"/>
              <a:t> of a fusion plasma is more than 100 million ˚C hot. The cooler, but still very hot edge plasma flows into a remote area of the reactor, called </a:t>
            </a:r>
            <a:r>
              <a:rPr lang="en-US" sz="2400" i="1" dirty="0" err="1" smtClean="0"/>
              <a:t>divertor</a:t>
            </a:r>
            <a:r>
              <a:rPr lang="en-US" sz="2400" i="1" dirty="0" smtClean="0"/>
              <a:t>, where it is exhausted. The </a:t>
            </a:r>
            <a:r>
              <a:rPr lang="en-US" sz="2400" i="1" dirty="0" err="1" smtClean="0"/>
              <a:t>divertor</a:t>
            </a:r>
            <a:r>
              <a:rPr lang="en-US" sz="2400" i="1" dirty="0" smtClean="0"/>
              <a:t> must be designed to withstand the high heat and </a:t>
            </a:r>
            <a:r>
              <a:rPr lang="it-IT" sz="2400" i="1" dirty="0" err="1" smtClean="0"/>
              <a:t>particle</a:t>
            </a:r>
            <a:r>
              <a:rPr lang="it-IT" sz="2400" i="1" dirty="0" smtClean="0"/>
              <a:t> </a:t>
            </a:r>
            <a:r>
              <a:rPr lang="it-IT" sz="2400" i="1" dirty="0" err="1" smtClean="0"/>
              <a:t>fluxes</a:t>
            </a:r>
            <a:r>
              <a:rPr lang="it-IT" sz="2400" i="1" dirty="0" smtClean="0"/>
              <a:t> from the plasma. </a:t>
            </a:r>
          </a:p>
          <a:p>
            <a:pPr algn="just"/>
            <a:r>
              <a:rPr lang="en-US" sz="2400" i="1" dirty="0" smtClean="0"/>
              <a:t>[…] Materials that resist heat fluxes up to 20 MW/m</a:t>
            </a:r>
            <a:r>
              <a:rPr lang="en-US" sz="2400" i="1" baseline="30000" dirty="0" smtClean="0"/>
              <a:t>2</a:t>
            </a:r>
            <a:r>
              <a:rPr lang="en-US" sz="2400" i="1" dirty="0" smtClean="0"/>
              <a:t>, which is of the same order as the heat load on the sun’s surface, have been produced for ITER. Alternative, backup </a:t>
            </a:r>
            <a:r>
              <a:rPr lang="en-US" sz="2400" i="1" dirty="0" err="1" smtClean="0"/>
              <a:t>divertor</a:t>
            </a:r>
            <a:r>
              <a:rPr lang="en-US" sz="2400" i="1" dirty="0" smtClean="0"/>
              <a:t> concepts are under investigation and need to be brought to sufficient maturity by 2030 through a dedicated experimental </a:t>
            </a:r>
            <a:r>
              <a:rPr lang="en-US" sz="2400" i="1" dirty="0" err="1" smtClean="0"/>
              <a:t>programme</a:t>
            </a:r>
            <a:r>
              <a:rPr lang="en-US" sz="2400" i="1" dirty="0" smtClean="0"/>
              <a:t>.”</a:t>
            </a:r>
          </a:p>
          <a:p>
            <a:pPr algn="just"/>
            <a:endParaRPr lang="en-US" sz="2400" i="1" dirty="0"/>
          </a:p>
          <a:p>
            <a:pPr algn="just"/>
            <a:r>
              <a:rPr lang="en-US" sz="2400" i="1" dirty="0"/>
              <a:t>“Fusion Electricity – EFDA, November 2012</a:t>
            </a:r>
            <a:r>
              <a:rPr lang="en-US" sz="2400" i="1" dirty="0" smtClean="0"/>
              <a:t>”</a:t>
            </a:r>
            <a:endParaRPr lang="it-IT" sz="2400" i="1" dirty="0"/>
          </a:p>
        </p:txBody>
      </p:sp>
      <p:pic>
        <p:nvPicPr>
          <p:cNvPr id="27" name="Immagin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894116" y="12283891"/>
            <a:ext cx="5126029" cy="3843316"/>
          </a:xfrm>
          <a:prstGeom prst="rect">
            <a:avLst/>
          </a:prstGeom>
        </p:spPr>
      </p:pic>
      <p:sp>
        <p:nvSpPr>
          <p:cNvPr id="28" name="CasellaDiTesto 27"/>
          <p:cNvSpPr txBox="1"/>
          <p:nvPr/>
        </p:nvSpPr>
        <p:spPr>
          <a:xfrm>
            <a:off x="6489496" y="12204955"/>
            <a:ext cx="10322984" cy="5262979"/>
          </a:xfrm>
          <a:prstGeom prst="rect">
            <a:avLst/>
          </a:prstGeom>
          <a:noFill/>
        </p:spPr>
        <p:txBody>
          <a:bodyPr wrap="square" rtlCol="0">
            <a:spAutoFit/>
          </a:bodyPr>
          <a:lstStyle/>
          <a:p>
            <a:pPr algn="just"/>
            <a:r>
              <a:rPr lang="en-US" sz="2400" i="1" dirty="0" smtClean="0"/>
              <a:t>“The </a:t>
            </a:r>
            <a:r>
              <a:rPr lang="en-US" sz="2400" i="1" dirty="0" err="1"/>
              <a:t>realisation</a:t>
            </a:r>
            <a:r>
              <a:rPr lang="en-US" sz="2400" i="1" dirty="0"/>
              <a:t> of fusion energy has to face a number </a:t>
            </a:r>
            <a:r>
              <a:rPr lang="en-US" sz="2400" i="1" dirty="0" smtClean="0"/>
              <a:t>of technical </a:t>
            </a:r>
            <a:r>
              <a:rPr lang="en-US" sz="2400" i="1" dirty="0"/>
              <a:t>challenges. For </a:t>
            </a:r>
            <a:r>
              <a:rPr lang="en-US" sz="2400" i="1" dirty="0" smtClean="0"/>
              <a:t>all of </a:t>
            </a:r>
            <a:r>
              <a:rPr lang="en-US" sz="2400" i="1" dirty="0"/>
              <a:t>them candidate solutions </a:t>
            </a:r>
            <a:r>
              <a:rPr lang="en-US" sz="2400" i="1" dirty="0" smtClean="0"/>
              <a:t>have been </a:t>
            </a:r>
            <a:r>
              <a:rPr lang="en-US" sz="2400" i="1" dirty="0"/>
              <a:t>developed and the goal of the </a:t>
            </a:r>
            <a:r>
              <a:rPr lang="en-US" sz="2400" i="1" dirty="0" err="1"/>
              <a:t>programme</a:t>
            </a:r>
            <a:r>
              <a:rPr lang="en-US" sz="2400" i="1" dirty="0"/>
              <a:t> is </a:t>
            </a:r>
            <a:r>
              <a:rPr lang="en-US" sz="2400" i="1" dirty="0" smtClean="0"/>
              <a:t>now to demonstrate </a:t>
            </a:r>
            <a:r>
              <a:rPr lang="en-US" sz="2400" i="1" dirty="0"/>
              <a:t>that they will also work at the scale of a </a:t>
            </a:r>
            <a:r>
              <a:rPr lang="en-US" sz="2400" i="1" dirty="0" smtClean="0"/>
              <a:t>reactor. Eight </a:t>
            </a:r>
            <a:r>
              <a:rPr lang="en-US" sz="2400" i="1" dirty="0"/>
              <a:t>different </a:t>
            </a:r>
            <a:r>
              <a:rPr lang="en-US" sz="2400" i="1" dirty="0" smtClean="0"/>
              <a:t>roadmap missions </a:t>
            </a:r>
            <a:r>
              <a:rPr lang="en-US" sz="2400" i="1" dirty="0"/>
              <a:t>have been defined </a:t>
            </a:r>
            <a:r>
              <a:rPr lang="en-US" sz="2400" i="1" dirty="0" smtClean="0"/>
              <a:t>and assessed</a:t>
            </a:r>
            <a:r>
              <a:rPr lang="en-US" sz="2400" i="1" dirty="0"/>
              <a:t>. They will be addressed by universities, </a:t>
            </a:r>
            <a:r>
              <a:rPr lang="en-US" sz="2400" i="1" dirty="0" smtClean="0"/>
              <a:t>research laboratories </a:t>
            </a:r>
            <a:r>
              <a:rPr lang="en-US" sz="2400" i="1" dirty="0"/>
              <a:t>and industries through a </a:t>
            </a:r>
            <a:r>
              <a:rPr lang="en-US" sz="2400" i="1" dirty="0" smtClean="0"/>
              <a:t>goal-oriented </a:t>
            </a:r>
            <a:r>
              <a:rPr lang="en-US" sz="2400" i="1" dirty="0" err="1" smtClean="0"/>
              <a:t>programme</a:t>
            </a:r>
            <a:r>
              <a:rPr lang="en-US" sz="2400" i="1" dirty="0" smtClean="0"/>
              <a:t> […] for </a:t>
            </a:r>
            <a:r>
              <a:rPr lang="en-US" sz="2400" i="1" dirty="0"/>
              <a:t>the </a:t>
            </a:r>
            <a:r>
              <a:rPr lang="en-US" sz="2400" i="1" dirty="0" smtClean="0"/>
              <a:t>Horizon 2020 period.</a:t>
            </a:r>
            <a:endParaRPr lang="en-US" sz="2400" i="1" dirty="0"/>
          </a:p>
          <a:p>
            <a:pPr algn="just"/>
            <a:r>
              <a:rPr lang="en-US" sz="2400" i="1" dirty="0" smtClean="0"/>
              <a:t>[…] According </a:t>
            </a:r>
            <a:r>
              <a:rPr lang="en-US" sz="2400" i="1" dirty="0"/>
              <a:t>to the present roadmap, a demonstration </a:t>
            </a:r>
            <a:r>
              <a:rPr lang="en-US" sz="2400" i="1" dirty="0" smtClean="0"/>
              <a:t>fusion power </a:t>
            </a:r>
            <a:r>
              <a:rPr lang="en-US" sz="2400" i="1" dirty="0"/>
              <a:t>plant (DEMO), </a:t>
            </a:r>
            <a:r>
              <a:rPr lang="en-US" sz="2400" i="1" dirty="0" smtClean="0"/>
              <a:t>producing net </a:t>
            </a:r>
            <a:r>
              <a:rPr lang="en-US" sz="2400" i="1" dirty="0"/>
              <a:t>electricity for the grid at the level of a few hundred Megawatts is foreseen to </a:t>
            </a:r>
            <a:r>
              <a:rPr lang="en-US" sz="2400" i="1" dirty="0" smtClean="0"/>
              <a:t>start operation</a:t>
            </a:r>
            <a:r>
              <a:rPr lang="en-US" sz="2400" i="1" dirty="0"/>
              <a:t> </a:t>
            </a:r>
            <a:r>
              <a:rPr lang="en-US" sz="2400" i="1" dirty="0" smtClean="0"/>
              <a:t>in </a:t>
            </a:r>
            <a:r>
              <a:rPr lang="en-US" sz="2400" i="1" dirty="0"/>
              <a:t>the early 2040s. Following ITER, it will be the single step to a commercial fusion </a:t>
            </a:r>
            <a:r>
              <a:rPr lang="en-US" sz="2400" i="1" dirty="0" smtClean="0"/>
              <a:t>power </a:t>
            </a:r>
            <a:r>
              <a:rPr lang="it-IT" sz="2400" i="1" dirty="0" err="1" smtClean="0"/>
              <a:t>plant</a:t>
            </a:r>
            <a:r>
              <a:rPr lang="it-IT" sz="2400" i="1" dirty="0" smtClean="0"/>
              <a:t>.</a:t>
            </a:r>
            <a:r>
              <a:rPr lang="en-US" sz="2400" i="1" dirty="0" smtClean="0"/>
              <a:t>”</a:t>
            </a:r>
          </a:p>
          <a:p>
            <a:pPr algn="just"/>
            <a:endParaRPr lang="en-US" sz="2400" i="1" dirty="0" smtClean="0"/>
          </a:p>
          <a:p>
            <a:pPr algn="just"/>
            <a:endParaRPr lang="en-US" sz="2400" i="1" dirty="0"/>
          </a:p>
          <a:p>
            <a:pPr algn="just"/>
            <a:endParaRPr lang="en-US" sz="2400" i="1" dirty="0"/>
          </a:p>
          <a:p>
            <a:pPr algn="just"/>
            <a:r>
              <a:rPr lang="en-US" sz="2400" i="1" dirty="0" smtClean="0"/>
              <a:t>“Fusion Electricity – EFDA, November 2012”</a:t>
            </a:r>
            <a:endParaRPr lang="it-IT" sz="2400" i="1" dirty="0"/>
          </a:p>
        </p:txBody>
      </p:sp>
      <p:pic>
        <p:nvPicPr>
          <p:cNvPr id="29" name="Immagine 28"/>
          <p:cNvPicPr>
            <a:picLocks noChangeAspect="1"/>
          </p:cNvPicPr>
          <p:nvPr/>
        </p:nvPicPr>
        <p:blipFill>
          <a:blip r:embed="rId11"/>
          <a:stretch>
            <a:fillRect/>
          </a:stretch>
        </p:blipFill>
        <p:spPr>
          <a:xfrm>
            <a:off x="12140867" y="16062822"/>
            <a:ext cx="1617748" cy="776738"/>
          </a:xfrm>
          <a:prstGeom prst="rect">
            <a:avLst/>
          </a:prstGeom>
        </p:spPr>
      </p:pic>
      <p:sp>
        <p:nvSpPr>
          <p:cNvPr id="30" name="Ovale 29"/>
          <p:cNvSpPr/>
          <p:nvPr/>
        </p:nvSpPr>
        <p:spPr>
          <a:xfrm>
            <a:off x="2014927" y="12817749"/>
            <a:ext cx="864096" cy="2511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a destra 30"/>
          <p:cNvSpPr/>
          <p:nvPr/>
        </p:nvSpPr>
        <p:spPr>
          <a:xfrm>
            <a:off x="1349983" y="12799292"/>
            <a:ext cx="576064"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2098722" y="19146902"/>
            <a:ext cx="25588565" cy="1015663"/>
          </a:xfrm>
          <a:prstGeom prst="rect">
            <a:avLst/>
          </a:prstGeom>
          <a:noFill/>
        </p:spPr>
        <p:txBody>
          <a:bodyPr wrap="square" rtlCol="0">
            <a:spAutoFit/>
          </a:bodyPr>
          <a:lstStyle/>
          <a:p>
            <a:pPr algn="ctr"/>
            <a:r>
              <a:rPr lang="en-GB" sz="6000" b="1" i="1" dirty="0"/>
              <a:t>Thermal fatigue analysis of the DEMO </a:t>
            </a:r>
            <a:r>
              <a:rPr lang="en-GB" sz="6000" b="1" i="1" dirty="0" err="1"/>
              <a:t>divertor</a:t>
            </a:r>
            <a:r>
              <a:rPr lang="en-GB" sz="6000" b="1" i="1" dirty="0"/>
              <a:t> target due to transient loads</a:t>
            </a:r>
            <a:endParaRPr lang="it-IT" sz="6000" b="1" dirty="0"/>
          </a:p>
        </p:txBody>
      </p:sp>
      <p:sp>
        <p:nvSpPr>
          <p:cNvPr id="33" name="CasellaDiTesto 32"/>
          <p:cNvSpPr txBox="1"/>
          <p:nvPr/>
        </p:nvSpPr>
        <p:spPr>
          <a:xfrm>
            <a:off x="6037085" y="24310643"/>
            <a:ext cx="16229670" cy="2062103"/>
          </a:xfrm>
          <a:prstGeom prst="rect">
            <a:avLst/>
          </a:prstGeom>
          <a:noFill/>
        </p:spPr>
        <p:txBody>
          <a:bodyPr wrap="square" rtlCol="0">
            <a:spAutoFit/>
          </a:bodyPr>
          <a:lstStyle/>
          <a:p>
            <a:pPr algn="just"/>
            <a:r>
              <a:rPr lang="en-US" sz="3200" dirty="0" smtClean="0"/>
              <a:t>During the first PhD year, </a:t>
            </a:r>
            <a:r>
              <a:rPr lang="en-US" sz="3200" dirty="0"/>
              <a:t>a </a:t>
            </a:r>
            <a:r>
              <a:rPr lang="en-US" sz="3200" i="1" u="sng" dirty="0" smtClean="0"/>
              <a:t>2-D FE </a:t>
            </a:r>
            <a:r>
              <a:rPr lang="en-US" sz="3200" i="1" u="sng" dirty="0"/>
              <a:t>model</a:t>
            </a:r>
            <a:r>
              <a:rPr lang="en-US" sz="3200" dirty="0" smtClean="0"/>
              <a:t> has been developed (in MATLAB environment) in </a:t>
            </a:r>
            <a:r>
              <a:rPr lang="en-US" sz="3200" dirty="0"/>
              <a:t>order to </a:t>
            </a:r>
            <a:r>
              <a:rPr lang="en-US" sz="3200" dirty="0" smtClean="0"/>
              <a:t>quantify the </a:t>
            </a:r>
            <a:r>
              <a:rPr lang="en-US" sz="3200" dirty="0"/>
              <a:t>benefits achievable with the Strike Point Sweeping </a:t>
            </a:r>
            <a:r>
              <a:rPr lang="en-US" sz="3200" dirty="0" smtClean="0"/>
              <a:t>technique (varying amplitude and frequency), in terms of maximum temperature and heat flux on the material surfaces of the DEMO </a:t>
            </a:r>
            <a:r>
              <a:rPr lang="en-US" sz="3200" dirty="0" err="1" smtClean="0"/>
              <a:t>divertor</a:t>
            </a:r>
            <a:r>
              <a:rPr lang="en-US" sz="3200" dirty="0" smtClean="0"/>
              <a:t> reactor.</a:t>
            </a:r>
          </a:p>
        </p:txBody>
      </p:sp>
      <p:pic>
        <p:nvPicPr>
          <p:cNvPr id="34" name="Immagine 33"/>
          <p:cNvPicPr/>
          <p:nvPr/>
        </p:nvPicPr>
        <p:blipFill>
          <a:blip r:embed="rId12">
            <a:extLst>
              <a:ext uri="{28A0092B-C50C-407E-A947-70E740481C1C}">
                <a14:useLocalDpi xmlns:a14="http://schemas.microsoft.com/office/drawing/2010/main" val="0"/>
              </a:ext>
            </a:extLst>
          </a:blip>
          <a:stretch>
            <a:fillRect/>
          </a:stretch>
        </p:blipFill>
        <p:spPr>
          <a:xfrm>
            <a:off x="1211078" y="23732642"/>
            <a:ext cx="4826007" cy="3180034"/>
          </a:xfrm>
          <a:prstGeom prst="rect">
            <a:avLst/>
          </a:prstGeom>
        </p:spPr>
      </p:pic>
      <p:sp>
        <p:nvSpPr>
          <p:cNvPr id="36" name="CasellaDiTesto 35"/>
          <p:cNvSpPr txBox="1"/>
          <p:nvPr/>
        </p:nvSpPr>
        <p:spPr>
          <a:xfrm>
            <a:off x="5768196" y="23618949"/>
            <a:ext cx="15008111" cy="707886"/>
          </a:xfrm>
          <a:prstGeom prst="rect">
            <a:avLst/>
          </a:prstGeom>
          <a:noFill/>
        </p:spPr>
        <p:txBody>
          <a:bodyPr wrap="square" rtlCol="0">
            <a:spAutoFit/>
          </a:bodyPr>
          <a:lstStyle/>
          <a:p>
            <a:pPr algn="ctr"/>
            <a:r>
              <a:rPr lang="it-IT" sz="4000" b="1" i="1" u="sng" dirty="0" smtClean="0"/>
              <a:t>A 2-D DEMO </a:t>
            </a:r>
            <a:r>
              <a:rPr lang="it-IT" sz="4000" b="1" i="1" u="sng" dirty="0" err="1" smtClean="0"/>
              <a:t>divertor</a:t>
            </a:r>
            <a:r>
              <a:rPr lang="it-IT" sz="4000" b="1" i="1" u="sng" dirty="0" smtClean="0"/>
              <a:t> target model (First </a:t>
            </a:r>
            <a:r>
              <a:rPr lang="it-IT" sz="4000" b="1" i="1" u="sng" dirty="0" err="1" smtClean="0"/>
              <a:t>PhD</a:t>
            </a:r>
            <a:r>
              <a:rPr lang="it-IT" sz="4000" b="1" i="1" u="sng" dirty="0" smtClean="0"/>
              <a:t> </a:t>
            </a:r>
            <a:r>
              <a:rPr lang="it-IT" sz="4000" b="1" i="1" u="sng" dirty="0" err="1" smtClean="0"/>
              <a:t>year</a:t>
            </a:r>
            <a:r>
              <a:rPr lang="it-IT" sz="4000" b="1" i="1" u="sng" dirty="0" smtClean="0"/>
              <a:t> </a:t>
            </a:r>
            <a:r>
              <a:rPr lang="it-IT" sz="4000" b="1" i="1" u="sng" dirty="0" err="1" smtClean="0"/>
              <a:t>research</a:t>
            </a:r>
            <a:r>
              <a:rPr lang="it-IT" sz="4000" b="1" i="1" u="sng" dirty="0" smtClean="0"/>
              <a:t> </a:t>
            </a:r>
            <a:r>
              <a:rPr lang="it-IT" sz="4000" b="1" i="1" u="sng" dirty="0" err="1" smtClean="0"/>
              <a:t>results</a:t>
            </a:r>
            <a:r>
              <a:rPr lang="it-IT" sz="4000" b="1" i="1" u="sng" dirty="0" smtClean="0"/>
              <a:t>)</a:t>
            </a:r>
            <a:endParaRPr lang="it-IT" sz="4000" b="1" i="1" u="sng" dirty="0"/>
          </a:p>
        </p:txBody>
      </p:sp>
      <p:pic>
        <p:nvPicPr>
          <p:cNvPr id="37" name="Immagin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04368" y="20298353"/>
            <a:ext cx="5246196" cy="244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ttangolo 37"/>
          <p:cNvSpPr/>
          <p:nvPr/>
        </p:nvSpPr>
        <p:spPr>
          <a:xfrm>
            <a:off x="6651932" y="21081381"/>
            <a:ext cx="18083028" cy="1569660"/>
          </a:xfrm>
          <a:prstGeom prst="rect">
            <a:avLst/>
          </a:prstGeom>
        </p:spPr>
        <p:txBody>
          <a:bodyPr wrap="square">
            <a:spAutoFit/>
          </a:bodyPr>
          <a:lstStyle/>
          <a:p>
            <a:pPr algn="just"/>
            <a:r>
              <a:rPr lang="en-US" sz="3200" dirty="0" smtClean="0"/>
              <a:t>Among all the possible solutions for the power exhaust problem, </a:t>
            </a:r>
            <a:r>
              <a:rPr lang="en-US" sz="3200" dirty="0"/>
              <a:t>the </a:t>
            </a:r>
            <a:r>
              <a:rPr lang="en-US" sz="3200" i="1" u="sng" dirty="0"/>
              <a:t>Strike-Point Sweeping</a:t>
            </a:r>
            <a:r>
              <a:rPr lang="en-US" sz="3200" dirty="0"/>
              <a:t> was identified as one of the most promising techniques for spreading the heat </a:t>
            </a:r>
            <a:r>
              <a:rPr lang="en-US" sz="3200" dirty="0" smtClean="0"/>
              <a:t>load impinging on the material surfaces (PFCs – Plasma Facing Components).</a:t>
            </a:r>
            <a:endParaRPr lang="it-IT" sz="3200" dirty="0"/>
          </a:p>
        </p:txBody>
      </p:sp>
      <p:grpSp>
        <p:nvGrpSpPr>
          <p:cNvPr id="39" name="Gruppo 38"/>
          <p:cNvGrpSpPr/>
          <p:nvPr/>
        </p:nvGrpSpPr>
        <p:grpSpPr>
          <a:xfrm>
            <a:off x="25883235" y="23971668"/>
            <a:ext cx="3432909" cy="2164970"/>
            <a:chOff x="2916506" y="2354535"/>
            <a:chExt cx="5409198" cy="3451128"/>
          </a:xfrm>
        </p:grpSpPr>
        <p:pic>
          <p:nvPicPr>
            <p:cNvPr id="40" name="Immagin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6506" y="2354535"/>
              <a:ext cx="5409198" cy="34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e 40"/>
            <p:cNvSpPr/>
            <p:nvPr/>
          </p:nvSpPr>
          <p:spPr>
            <a:xfrm>
              <a:off x="3522136" y="2861734"/>
              <a:ext cx="84666" cy="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4360336" y="4292600"/>
              <a:ext cx="84666" cy="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5664211" y="4961471"/>
              <a:ext cx="84666" cy="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7780879" y="5249339"/>
              <a:ext cx="84666" cy="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47" name="CasellaDiTesto 46"/>
          <p:cNvSpPr txBox="1"/>
          <p:nvPr/>
        </p:nvSpPr>
        <p:spPr>
          <a:xfrm>
            <a:off x="6444928" y="20450597"/>
            <a:ext cx="15049672" cy="707886"/>
          </a:xfrm>
          <a:prstGeom prst="rect">
            <a:avLst/>
          </a:prstGeom>
          <a:noFill/>
        </p:spPr>
        <p:txBody>
          <a:bodyPr wrap="square" rtlCol="0">
            <a:spAutoFit/>
          </a:bodyPr>
          <a:lstStyle/>
          <a:p>
            <a:pPr algn="ctr"/>
            <a:r>
              <a:rPr lang="it-IT" sz="4000" b="1" i="1" u="sng" dirty="0" smtClean="0"/>
              <a:t>A </a:t>
            </a:r>
            <a:r>
              <a:rPr lang="it-IT" sz="4000" b="1" i="1" u="sng" dirty="0" err="1" smtClean="0"/>
              <a:t>possible</a:t>
            </a:r>
            <a:r>
              <a:rPr lang="it-IT" sz="4000" b="1" i="1" u="sng" dirty="0" smtClean="0"/>
              <a:t> </a:t>
            </a:r>
            <a:r>
              <a:rPr lang="it-IT" sz="4000" b="1" i="1" u="sng" dirty="0" err="1" smtClean="0"/>
              <a:t>solution</a:t>
            </a:r>
            <a:r>
              <a:rPr lang="it-IT" sz="4000" b="1" i="1" u="sng" dirty="0" smtClean="0"/>
              <a:t> to the </a:t>
            </a:r>
            <a:r>
              <a:rPr lang="it-IT" sz="4000" b="1" i="1" u="sng" dirty="0" err="1" smtClean="0"/>
              <a:t>Power</a:t>
            </a:r>
            <a:r>
              <a:rPr lang="it-IT" sz="4000" b="1" i="1" u="sng" dirty="0" smtClean="0"/>
              <a:t> </a:t>
            </a:r>
            <a:r>
              <a:rPr lang="it-IT" sz="4000" b="1" i="1" u="sng" dirty="0" err="1" smtClean="0"/>
              <a:t>Exhaust</a:t>
            </a:r>
            <a:r>
              <a:rPr lang="it-IT" sz="4000" b="1" i="1" u="sng" dirty="0" smtClean="0"/>
              <a:t>: the Strike Point </a:t>
            </a:r>
            <a:r>
              <a:rPr lang="it-IT" sz="4000" b="1" i="1" u="sng" dirty="0" err="1" smtClean="0"/>
              <a:t>Sweeping</a:t>
            </a:r>
            <a:endParaRPr lang="it-IT" sz="4000" b="1" i="1" u="sng" dirty="0" smtClean="0"/>
          </a:p>
        </p:txBody>
      </p:sp>
      <p:pic>
        <p:nvPicPr>
          <p:cNvPr id="48" name="Immagin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234998" y="20005871"/>
            <a:ext cx="3385176" cy="27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CasellaDiTesto 50"/>
          <p:cNvSpPr txBox="1"/>
          <p:nvPr/>
        </p:nvSpPr>
        <p:spPr>
          <a:xfrm>
            <a:off x="5795519" y="27021966"/>
            <a:ext cx="14980789" cy="707886"/>
          </a:xfrm>
          <a:prstGeom prst="rect">
            <a:avLst/>
          </a:prstGeom>
          <a:noFill/>
        </p:spPr>
        <p:txBody>
          <a:bodyPr wrap="square" rtlCol="0">
            <a:spAutoFit/>
          </a:bodyPr>
          <a:lstStyle/>
          <a:p>
            <a:pPr algn="ctr"/>
            <a:r>
              <a:rPr lang="it-IT" sz="4000" b="1" i="1" u="sng" dirty="0" smtClean="0"/>
              <a:t>A 3-D DEMO </a:t>
            </a:r>
            <a:r>
              <a:rPr lang="it-IT" sz="4000" b="1" i="1" u="sng" dirty="0" err="1" smtClean="0"/>
              <a:t>divertor</a:t>
            </a:r>
            <a:r>
              <a:rPr lang="it-IT" sz="4000" b="1" i="1" u="sng" dirty="0" smtClean="0"/>
              <a:t> target model (Second </a:t>
            </a:r>
            <a:r>
              <a:rPr lang="it-IT" sz="4000" b="1" i="1" u="sng" dirty="0" err="1" smtClean="0"/>
              <a:t>PhD</a:t>
            </a:r>
            <a:r>
              <a:rPr lang="it-IT" sz="4000" b="1" i="1" u="sng" dirty="0" smtClean="0"/>
              <a:t> </a:t>
            </a:r>
            <a:r>
              <a:rPr lang="it-IT" sz="4000" b="1" i="1" u="sng" dirty="0" err="1" smtClean="0"/>
              <a:t>year</a:t>
            </a:r>
            <a:r>
              <a:rPr lang="it-IT" sz="4000" b="1" i="1" u="sng" dirty="0" smtClean="0"/>
              <a:t> </a:t>
            </a:r>
            <a:r>
              <a:rPr lang="it-IT" sz="4000" b="1" i="1" u="sng" dirty="0" err="1" smtClean="0"/>
              <a:t>research</a:t>
            </a:r>
            <a:r>
              <a:rPr lang="it-IT" sz="4000" b="1" i="1" u="sng" dirty="0" smtClean="0"/>
              <a:t> </a:t>
            </a:r>
            <a:r>
              <a:rPr lang="it-IT" sz="4000" b="1" i="1" u="sng" dirty="0" err="1" smtClean="0"/>
              <a:t>results</a:t>
            </a:r>
            <a:r>
              <a:rPr lang="it-IT" sz="4000" b="1" i="1" u="sng" dirty="0" smtClean="0"/>
              <a:t>)</a:t>
            </a:r>
            <a:endParaRPr lang="it-IT" sz="4000" b="1" i="1" u="sng" dirty="0"/>
          </a:p>
        </p:txBody>
      </p:sp>
      <p:sp>
        <p:nvSpPr>
          <p:cNvPr id="52" name="Rettangolo 51"/>
          <p:cNvSpPr/>
          <p:nvPr/>
        </p:nvSpPr>
        <p:spPr>
          <a:xfrm>
            <a:off x="5977092" y="26418550"/>
            <a:ext cx="23291643" cy="584775"/>
          </a:xfrm>
          <a:prstGeom prst="rect">
            <a:avLst/>
          </a:prstGeom>
        </p:spPr>
        <p:txBody>
          <a:bodyPr wrap="square">
            <a:spAutoFit/>
          </a:bodyPr>
          <a:lstStyle/>
          <a:p>
            <a:r>
              <a:rPr lang="en-US" sz="3200" b="1" i="1" u="sng" dirty="0" smtClean="0"/>
              <a:t>First conclusions</a:t>
            </a:r>
            <a:r>
              <a:rPr lang="en-US" sz="3200" i="1" dirty="0" smtClean="0"/>
              <a:t>: the strike point sweeping technique shows clear advantages in terms of maximum temperature and heat flux reduction.</a:t>
            </a:r>
            <a:endParaRPr lang="it-IT" sz="3200" i="1" dirty="0"/>
          </a:p>
        </p:txBody>
      </p:sp>
      <p:grpSp>
        <p:nvGrpSpPr>
          <p:cNvPr id="53" name="Gruppo 52"/>
          <p:cNvGrpSpPr/>
          <p:nvPr/>
        </p:nvGrpSpPr>
        <p:grpSpPr>
          <a:xfrm>
            <a:off x="22326748" y="23969569"/>
            <a:ext cx="3449085" cy="2139590"/>
            <a:chOff x="2406537" y="2317060"/>
            <a:chExt cx="5883870" cy="3642269"/>
          </a:xfrm>
        </p:grpSpPr>
        <p:pic>
          <p:nvPicPr>
            <p:cNvPr id="54" name="Immagin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06537" y="2317060"/>
              <a:ext cx="5883870" cy="364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e 54"/>
            <p:cNvSpPr/>
            <p:nvPr/>
          </p:nvSpPr>
          <p:spPr>
            <a:xfrm>
              <a:off x="2683940" y="4038602"/>
              <a:ext cx="84666" cy="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Ovale 55"/>
            <p:cNvSpPr/>
            <p:nvPr/>
          </p:nvSpPr>
          <p:spPr>
            <a:xfrm>
              <a:off x="5418670" y="4715938"/>
              <a:ext cx="84666" cy="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p:cNvSpPr/>
            <p:nvPr/>
          </p:nvSpPr>
          <p:spPr>
            <a:xfrm>
              <a:off x="8144951" y="5198534"/>
              <a:ext cx="84666" cy="84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2692402" y="2667000"/>
              <a:ext cx="84666" cy="8466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Ovale 58"/>
            <p:cNvSpPr/>
            <p:nvPr/>
          </p:nvSpPr>
          <p:spPr>
            <a:xfrm>
              <a:off x="5444076" y="3691469"/>
              <a:ext cx="84666" cy="8466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Ovale 59"/>
            <p:cNvSpPr/>
            <p:nvPr/>
          </p:nvSpPr>
          <p:spPr>
            <a:xfrm>
              <a:off x="8144950" y="4478868"/>
              <a:ext cx="84666" cy="8466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7" name="Immagine 106"/>
          <p:cNvPicPr>
            <a:picLocks noChangeAspect="1"/>
          </p:cNvPicPr>
          <p:nvPr/>
        </p:nvPicPr>
        <p:blipFill>
          <a:blip r:embed="rId17"/>
          <a:stretch>
            <a:fillRect/>
          </a:stretch>
        </p:blipFill>
        <p:spPr>
          <a:xfrm>
            <a:off x="7952973" y="27801860"/>
            <a:ext cx="3744655" cy="2656822"/>
          </a:xfrm>
          <a:prstGeom prst="rect">
            <a:avLst/>
          </a:prstGeom>
        </p:spPr>
      </p:pic>
      <p:sp>
        <p:nvSpPr>
          <p:cNvPr id="108" name="CasellaDiTesto 107"/>
          <p:cNvSpPr txBox="1"/>
          <p:nvPr/>
        </p:nvSpPr>
        <p:spPr>
          <a:xfrm>
            <a:off x="22859096" y="27575378"/>
            <a:ext cx="6450243" cy="3046988"/>
          </a:xfrm>
          <a:prstGeom prst="rect">
            <a:avLst/>
          </a:prstGeom>
          <a:noFill/>
        </p:spPr>
        <p:txBody>
          <a:bodyPr wrap="square" rtlCol="0">
            <a:spAutoFit/>
          </a:bodyPr>
          <a:lstStyle/>
          <a:p>
            <a:pPr algn="just"/>
            <a:r>
              <a:rPr lang="en-US" sz="3200" dirty="0" smtClean="0"/>
              <a:t>Numerical simulations have been carried out for peak </a:t>
            </a:r>
            <a:r>
              <a:rPr lang="en-US" sz="3200" dirty="0"/>
              <a:t>heat flux densities of </a:t>
            </a:r>
            <a:r>
              <a:rPr lang="en-US" sz="3200" dirty="0" smtClean="0"/>
              <a:t>15 MW/m</a:t>
            </a:r>
            <a:r>
              <a:rPr lang="en-US" sz="3200" baseline="30000" dirty="0" smtClean="0"/>
              <a:t>2</a:t>
            </a:r>
            <a:r>
              <a:rPr lang="en-US" sz="3200" dirty="0" smtClean="0"/>
              <a:t> </a:t>
            </a:r>
            <a:r>
              <a:rPr lang="en-US" sz="3200" dirty="0"/>
              <a:t>and </a:t>
            </a:r>
            <a:r>
              <a:rPr lang="en-US" sz="3200" dirty="0" smtClean="0"/>
              <a:t>30 MW/m</a:t>
            </a:r>
            <a:r>
              <a:rPr lang="en-US" sz="3200" baseline="30000" dirty="0" smtClean="0"/>
              <a:t>2</a:t>
            </a:r>
            <a:r>
              <a:rPr lang="en-US" sz="3200" dirty="0" smtClean="0"/>
              <a:t>, </a:t>
            </a:r>
            <a:r>
              <a:rPr lang="en-US" sz="3200" dirty="0"/>
              <a:t>sweeping amplitudes of 5 cm and 20 cm </a:t>
            </a:r>
            <a:r>
              <a:rPr lang="en-US" sz="3200" dirty="0" smtClean="0"/>
              <a:t>and </a:t>
            </a:r>
            <a:r>
              <a:rPr lang="en-US" sz="3200" dirty="0"/>
              <a:t>sweeping frequency values of 0.5 Hz and 1 </a:t>
            </a:r>
            <a:r>
              <a:rPr lang="en-US" sz="3200" dirty="0" smtClean="0"/>
              <a:t>Hz.</a:t>
            </a:r>
            <a:endParaRPr lang="it-IT" sz="3200" dirty="0"/>
          </a:p>
        </p:txBody>
      </p:sp>
      <p:sp>
        <p:nvSpPr>
          <p:cNvPr id="110" name="Rettangolo 109"/>
          <p:cNvSpPr/>
          <p:nvPr/>
        </p:nvSpPr>
        <p:spPr>
          <a:xfrm>
            <a:off x="6610351" y="10918246"/>
            <a:ext cx="6387306" cy="1323439"/>
          </a:xfrm>
          <a:prstGeom prst="rect">
            <a:avLst/>
          </a:prstGeom>
        </p:spPr>
        <p:txBody>
          <a:bodyPr wrap="square">
            <a:spAutoFit/>
          </a:bodyPr>
          <a:lstStyle/>
          <a:p>
            <a:r>
              <a:rPr lang="it-IT" sz="4000" b="1" i="1" u="sng" dirty="0" smtClean="0">
                <a:solidFill>
                  <a:prstClr val="black"/>
                </a:solidFill>
              </a:rPr>
              <a:t>A </a:t>
            </a:r>
            <a:r>
              <a:rPr lang="it-IT" sz="4000" b="1" i="1" u="sng" dirty="0" err="1">
                <a:solidFill>
                  <a:prstClr val="black"/>
                </a:solidFill>
              </a:rPr>
              <a:t>roadmap</a:t>
            </a:r>
            <a:r>
              <a:rPr lang="it-IT" sz="4000" b="1" i="1" u="sng" dirty="0">
                <a:solidFill>
                  <a:prstClr val="black"/>
                </a:solidFill>
              </a:rPr>
              <a:t> to the </a:t>
            </a:r>
            <a:r>
              <a:rPr lang="it-IT" sz="4000" b="1" i="1" u="sng" dirty="0" err="1">
                <a:solidFill>
                  <a:prstClr val="black"/>
                </a:solidFill>
              </a:rPr>
              <a:t>realisation</a:t>
            </a:r>
            <a:r>
              <a:rPr lang="it-IT" sz="4000" b="1" i="1" u="sng" dirty="0">
                <a:solidFill>
                  <a:prstClr val="black"/>
                </a:solidFill>
              </a:rPr>
              <a:t> of fusion </a:t>
            </a:r>
            <a:r>
              <a:rPr lang="it-IT" sz="4000" b="1" i="1" u="sng" dirty="0" err="1">
                <a:solidFill>
                  <a:prstClr val="black"/>
                </a:solidFill>
              </a:rPr>
              <a:t>energy</a:t>
            </a:r>
            <a:endParaRPr lang="it-IT" sz="4000" i="1" u="sng" dirty="0"/>
          </a:p>
        </p:txBody>
      </p:sp>
      <p:sp>
        <p:nvSpPr>
          <p:cNvPr id="111" name="Rettangolo 110"/>
          <p:cNvSpPr/>
          <p:nvPr/>
        </p:nvSpPr>
        <p:spPr>
          <a:xfrm>
            <a:off x="22861008" y="10960452"/>
            <a:ext cx="6000039" cy="1323439"/>
          </a:xfrm>
          <a:prstGeom prst="rect">
            <a:avLst/>
          </a:prstGeom>
        </p:spPr>
        <p:txBody>
          <a:bodyPr wrap="square">
            <a:spAutoFit/>
          </a:bodyPr>
          <a:lstStyle/>
          <a:p>
            <a:pPr algn="ctr"/>
            <a:r>
              <a:rPr lang="it-IT" sz="4000" b="1" i="1" u="sng" dirty="0" smtClean="0">
                <a:solidFill>
                  <a:prstClr val="black"/>
                </a:solidFill>
              </a:rPr>
              <a:t>The </a:t>
            </a:r>
            <a:r>
              <a:rPr lang="it-IT" sz="4000" b="1" i="1" u="sng" dirty="0" err="1" smtClean="0">
                <a:solidFill>
                  <a:prstClr val="black"/>
                </a:solidFill>
              </a:rPr>
              <a:t>power</a:t>
            </a:r>
            <a:r>
              <a:rPr lang="it-IT" sz="4000" b="1" i="1" u="sng" dirty="0" smtClean="0">
                <a:solidFill>
                  <a:prstClr val="black"/>
                </a:solidFill>
              </a:rPr>
              <a:t> </a:t>
            </a:r>
            <a:r>
              <a:rPr lang="it-IT" sz="4000" b="1" i="1" u="sng" dirty="0" err="1" smtClean="0">
                <a:solidFill>
                  <a:prstClr val="black"/>
                </a:solidFill>
              </a:rPr>
              <a:t>exhaust</a:t>
            </a:r>
            <a:r>
              <a:rPr lang="it-IT" sz="4000" b="1" i="1" u="sng" dirty="0" smtClean="0">
                <a:solidFill>
                  <a:prstClr val="black"/>
                </a:solidFill>
              </a:rPr>
              <a:t> </a:t>
            </a:r>
            <a:r>
              <a:rPr lang="it-IT" sz="4000" b="1" i="1" u="sng" dirty="0" err="1" smtClean="0">
                <a:solidFill>
                  <a:prstClr val="black"/>
                </a:solidFill>
              </a:rPr>
              <a:t>problem</a:t>
            </a:r>
            <a:endParaRPr lang="it-IT" sz="4000" i="1" u="sng" dirty="0"/>
          </a:p>
        </p:txBody>
      </p:sp>
      <p:pic>
        <p:nvPicPr>
          <p:cNvPr id="112" name="Immagine 1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478376" y="16186991"/>
            <a:ext cx="2149529" cy="1433019"/>
          </a:xfrm>
          <a:prstGeom prst="rect">
            <a:avLst/>
          </a:prstGeom>
        </p:spPr>
      </p:pic>
      <p:pic>
        <p:nvPicPr>
          <p:cNvPr id="113" name="Immagine 11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247476" y="15626126"/>
            <a:ext cx="1932166" cy="1935012"/>
          </a:xfrm>
          <a:prstGeom prst="rect">
            <a:avLst/>
          </a:prstGeom>
        </p:spPr>
      </p:pic>
      <p:graphicFrame>
        <p:nvGraphicFramePr>
          <p:cNvPr id="117" name="Tabella 116"/>
          <p:cNvGraphicFramePr>
            <a:graphicFrameLocks noGrp="1"/>
          </p:cNvGraphicFramePr>
          <p:nvPr>
            <p:extLst>
              <p:ext uri="{D42A27DB-BD31-4B8C-83A1-F6EECF244321}">
                <p14:modId xmlns:p14="http://schemas.microsoft.com/office/powerpoint/2010/main" val="3813094742"/>
              </p:ext>
            </p:extLst>
          </p:nvPr>
        </p:nvGraphicFramePr>
        <p:xfrm>
          <a:off x="1879539" y="31001296"/>
          <a:ext cx="6836589" cy="1421270"/>
        </p:xfrm>
        <a:graphic>
          <a:graphicData uri="http://schemas.openxmlformats.org/drawingml/2006/table">
            <a:tbl>
              <a:tblPr firstRow="1" firstCol="1" bandRow="1">
                <a:tableStyleId>{5C22544A-7EE6-4342-B048-85BDC9FD1C3A}</a:tableStyleId>
              </a:tblPr>
              <a:tblGrid>
                <a:gridCol w="2058416"/>
                <a:gridCol w="767511"/>
                <a:gridCol w="896668"/>
                <a:gridCol w="1037998"/>
                <a:gridCol w="1037998"/>
                <a:gridCol w="1037998"/>
              </a:tblGrid>
              <a:tr h="349870">
                <a:tc gridSpan="2">
                  <a:txBody>
                    <a:bodyPr/>
                    <a:lstStyle/>
                    <a:p>
                      <a:pPr algn="ctr">
                        <a:lnSpc>
                          <a:spcPct val="115000"/>
                        </a:lnSpc>
                        <a:spcAft>
                          <a:spcPts val="0"/>
                        </a:spcAft>
                      </a:pPr>
                      <a:r>
                        <a:rPr lang="en-US" sz="1100" dirty="0">
                          <a:effectLst/>
                        </a:rPr>
                        <a:t>Sweeping amplitude (cm)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gridSpan="2">
                  <a:txBody>
                    <a:bodyPr/>
                    <a:lstStyle/>
                    <a:p>
                      <a:pPr algn="ctr">
                        <a:lnSpc>
                          <a:spcPct val="115000"/>
                        </a:lnSpc>
                        <a:spcAft>
                          <a:spcPts val="0"/>
                        </a:spcAft>
                      </a:pPr>
                      <a:r>
                        <a:rPr lang="en-US" sz="11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gridSpan="2">
                  <a:txBody>
                    <a:bodyPr/>
                    <a:lstStyle/>
                    <a:p>
                      <a:pPr algn="ctr">
                        <a:lnSpc>
                          <a:spcPct val="115000"/>
                        </a:lnSpc>
                        <a:spcAft>
                          <a:spcPts val="0"/>
                        </a:spcAft>
                      </a:pPr>
                      <a:r>
                        <a:rPr lang="en-US" sz="1100">
                          <a:effectLst/>
                        </a:rPr>
                        <a:t>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r>
              <a:tr h="349870">
                <a:tc gridSpan="2">
                  <a:txBody>
                    <a:bodyPr/>
                    <a:lstStyle/>
                    <a:p>
                      <a:pPr algn="ctr">
                        <a:lnSpc>
                          <a:spcPct val="115000"/>
                        </a:lnSpc>
                        <a:spcAft>
                          <a:spcPts val="0"/>
                        </a:spcAft>
                      </a:pPr>
                      <a:r>
                        <a:rPr lang="en-US" sz="1100" dirty="0">
                          <a:effectLst/>
                        </a:rPr>
                        <a:t>Sweeping frequency (Hz)</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it-IT"/>
                    </a:p>
                  </a:txBody>
                  <a:tcPr/>
                </a:tc>
                <a:tc>
                  <a:txBody>
                    <a:bodyPr/>
                    <a:lstStyle/>
                    <a:p>
                      <a:pPr algn="ctr">
                        <a:lnSpc>
                          <a:spcPct val="115000"/>
                        </a:lnSpc>
                        <a:spcAft>
                          <a:spcPts val="0"/>
                        </a:spcAft>
                      </a:pPr>
                      <a:r>
                        <a:rPr lang="en-US" sz="1100">
                          <a:effectLst/>
                        </a:rPr>
                        <a:t>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49870">
                <a:tc rowSpan="2">
                  <a:txBody>
                    <a:bodyPr/>
                    <a:lstStyle/>
                    <a:p>
                      <a:pPr algn="ctr">
                        <a:lnSpc>
                          <a:spcPct val="115000"/>
                        </a:lnSpc>
                        <a:spcAft>
                          <a:spcPts val="0"/>
                        </a:spcAft>
                      </a:pPr>
                      <a:r>
                        <a:rPr lang="en-US" sz="1100" dirty="0">
                          <a:effectLst/>
                        </a:rPr>
                        <a:t>Peak heat flux density (MW/m</a:t>
                      </a:r>
                      <a:r>
                        <a:rPr lang="en-US" sz="1100" baseline="30000" dirty="0">
                          <a:effectLst/>
                        </a:rPr>
                        <a:t>2</a:t>
                      </a:r>
                      <a:r>
                        <a:rPr lang="en-US" sz="1100" dirty="0">
                          <a:effectLst/>
                        </a:rPr>
                        <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0.13/65344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0.09/356612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0.19/16518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0.10/189324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1660">
                <a:tc vMerge="1">
                  <a:txBody>
                    <a:bodyPr/>
                    <a:lstStyle/>
                    <a:p>
                      <a:endParaRPr lang="it-IT"/>
                    </a:p>
                  </a:txBody>
                  <a:tcPr/>
                </a:tc>
                <a:tc>
                  <a:txBody>
                    <a:bodyPr/>
                    <a:lstStyle/>
                    <a:p>
                      <a:pPr algn="ctr">
                        <a:lnSpc>
                          <a:spcPct val="115000"/>
                        </a:lnSpc>
                        <a:spcAft>
                          <a:spcPts val="0"/>
                        </a:spcAft>
                      </a:pPr>
                      <a:r>
                        <a:rPr lang="en-US" sz="1100">
                          <a:effectLst/>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0.32/1682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0.20/11908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a:effectLst/>
                        </a:rPr>
                        <a:t>0.45/564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100" dirty="0">
                          <a:effectLst/>
                        </a:rPr>
                        <a:t>0.22/8508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18" name="CasellaDiTesto 117"/>
          <p:cNvSpPr txBox="1"/>
          <p:nvPr/>
        </p:nvSpPr>
        <p:spPr>
          <a:xfrm>
            <a:off x="1542966" y="30604429"/>
            <a:ext cx="7541333" cy="307777"/>
          </a:xfrm>
          <a:prstGeom prst="rect">
            <a:avLst/>
          </a:prstGeom>
          <a:noFill/>
        </p:spPr>
        <p:txBody>
          <a:bodyPr wrap="square" rtlCol="0">
            <a:spAutoFit/>
          </a:bodyPr>
          <a:lstStyle/>
          <a:p>
            <a:pPr algn="ctr"/>
            <a:r>
              <a:rPr lang="en-US" sz="1400" i="1" dirty="0"/>
              <a:t>Equivalent strain range (%) / fatigue lifetime (N) in the copper interlayer</a:t>
            </a:r>
            <a:endParaRPr lang="it-IT" sz="1400" i="1" dirty="0"/>
          </a:p>
        </p:txBody>
      </p:sp>
      <p:sp>
        <p:nvSpPr>
          <p:cNvPr id="120" name="Rettangolo 119"/>
          <p:cNvSpPr/>
          <p:nvPr/>
        </p:nvSpPr>
        <p:spPr>
          <a:xfrm>
            <a:off x="8784850" y="30648495"/>
            <a:ext cx="20115276" cy="2062103"/>
          </a:xfrm>
          <a:prstGeom prst="rect">
            <a:avLst/>
          </a:prstGeom>
        </p:spPr>
        <p:txBody>
          <a:bodyPr wrap="square">
            <a:spAutoFit/>
          </a:bodyPr>
          <a:lstStyle/>
          <a:p>
            <a:pPr algn="just"/>
            <a:r>
              <a:rPr lang="en-GB" sz="3200" b="1" i="1" u="sng" dirty="0" smtClean="0">
                <a:latin typeface="Calibri" panose="020F0502020204030204" pitchFamily="34" charset="0"/>
                <a:ea typeface="Calibri" panose="020F0502020204030204" pitchFamily="34" charset="0"/>
                <a:cs typeface="Times New Roman" panose="02020603050405020304" pitchFamily="18" charset="0"/>
              </a:rPr>
              <a:t>Conclusions</a:t>
            </a:r>
            <a:r>
              <a:rPr lang="en-GB" sz="3200" i="1" dirty="0" smtClean="0">
                <a:latin typeface="Calibri" panose="020F0502020204030204" pitchFamily="34" charset="0"/>
                <a:ea typeface="Calibri" panose="020F0502020204030204" pitchFamily="34" charset="0"/>
                <a:cs typeface="Times New Roman" panose="02020603050405020304" pitchFamily="18" charset="0"/>
              </a:rPr>
              <a:t>: the </a:t>
            </a:r>
            <a:r>
              <a:rPr lang="en-GB" sz="3200" i="1" dirty="0">
                <a:latin typeface="Calibri" panose="020F0502020204030204" pitchFamily="34" charset="0"/>
                <a:ea typeface="Calibri" panose="020F0502020204030204" pitchFamily="34" charset="0"/>
                <a:cs typeface="Times New Roman" panose="02020603050405020304" pitchFamily="18" charset="0"/>
              </a:rPr>
              <a:t>fatigue lifetime of the </a:t>
            </a:r>
            <a:r>
              <a:rPr lang="en-GB" sz="3200" i="1" dirty="0" err="1">
                <a:latin typeface="Calibri" panose="020F0502020204030204" pitchFamily="34" charset="0"/>
                <a:ea typeface="Calibri" panose="020F0502020204030204" pitchFamily="34" charset="0"/>
                <a:cs typeface="Times New Roman" panose="02020603050405020304" pitchFamily="18" charset="0"/>
              </a:rPr>
              <a:t>divertor</a:t>
            </a:r>
            <a:r>
              <a:rPr lang="en-GB" sz="3200" i="1" dirty="0">
                <a:latin typeface="Calibri" panose="020F0502020204030204" pitchFamily="34" charset="0"/>
                <a:ea typeface="Calibri" panose="020F0502020204030204" pitchFamily="34" charset="0"/>
                <a:cs typeface="Times New Roman" panose="02020603050405020304" pitchFamily="18" charset="0"/>
              </a:rPr>
              <a:t> copper interlayer seems to be the limiting factor investigating the strike point sweeping as the ultimate solution in the mitigation of the DEMO power exhaust. From the results it is evident that even in the best case scenario (15 MW/m</a:t>
            </a:r>
            <a:r>
              <a:rPr lang="en-GB" sz="3200" i="1" baseline="30000" dirty="0">
                <a:latin typeface="Calibri" panose="020F0502020204030204" pitchFamily="34" charset="0"/>
                <a:ea typeface="Calibri" panose="020F0502020204030204" pitchFamily="34" charset="0"/>
                <a:cs typeface="Times New Roman" panose="02020603050405020304" pitchFamily="18" charset="0"/>
              </a:rPr>
              <a:t>2</a:t>
            </a:r>
            <a:r>
              <a:rPr lang="en-GB" sz="3200" i="1" dirty="0">
                <a:latin typeface="Calibri" panose="020F0502020204030204" pitchFamily="34" charset="0"/>
                <a:ea typeface="Calibri" panose="020F0502020204030204" pitchFamily="34" charset="0"/>
                <a:cs typeface="Times New Roman" panose="02020603050405020304" pitchFamily="18" charset="0"/>
              </a:rPr>
              <a:t>, with 5cm and 1 Hz sweeping parameters), the fatigue lifetime of the copper interlayer, in stationary sweeping conditions, is less than 100 working hours. </a:t>
            </a:r>
            <a:endParaRPr lang="it-IT" sz="3200" i="1" dirty="0"/>
          </a:p>
        </p:txBody>
      </p:sp>
      <p:sp>
        <p:nvSpPr>
          <p:cNvPr id="121" name="CasellaDiTesto 120"/>
          <p:cNvSpPr txBox="1"/>
          <p:nvPr/>
        </p:nvSpPr>
        <p:spPr>
          <a:xfrm>
            <a:off x="1277975" y="39798097"/>
            <a:ext cx="12117873" cy="3046988"/>
          </a:xfrm>
          <a:prstGeom prst="rect">
            <a:avLst/>
          </a:prstGeom>
          <a:noFill/>
        </p:spPr>
        <p:txBody>
          <a:bodyPr wrap="square" rtlCol="0">
            <a:spAutoFit/>
          </a:bodyPr>
          <a:lstStyle/>
          <a:p>
            <a:pPr algn="just"/>
            <a:r>
              <a:rPr lang="en-GB" sz="3200" dirty="0" smtClean="0"/>
              <a:t>Even </a:t>
            </a:r>
            <a:r>
              <a:rPr lang="en-GB" sz="3200" dirty="0"/>
              <a:t>if the strike point sweeping appears a promising technique as an emergency control action, it could be interesting to study the possibility that even after a certain damage degree, the interlayer keeps working properly in reducing the thermal stresses and conducting the heat. </a:t>
            </a:r>
            <a:r>
              <a:rPr lang="en-GB" sz="3200" dirty="0" smtClean="0"/>
              <a:t>Therefore, </a:t>
            </a:r>
            <a:r>
              <a:rPr lang="en-GB" sz="3200" dirty="0"/>
              <a:t>further investigations </a:t>
            </a:r>
            <a:r>
              <a:rPr lang="en-GB" sz="3200" dirty="0" smtClean="0"/>
              <a:t>are necessary </a:t>
            </a:r>
            <a:r>
              <a:rPr lang="en-GB" sz="3200" dirty="0"/>
              <a:t>to evaluate the fatigue lifetime of the cooling pipe.</a:t>
            </a:r>
            <a:endParaRPr lang="it-IT" sz="3200" dirty="0"/>
          </a:p>
        </p:txBody>
      </p:sp>
      <p:pic>
        <p:nvPicPr>
          <p:cNvPr id="2" name="Immagine 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775833" y="2808637"/>
            <a:ext cx="4143703" cy="4143703"/>
          </a:xfrm>
          <a:prstGeom prst="rect">
            <a:avLst/>
          </a:prstGeom>
        </p:spPr>
      </p:pic>
      <p:pic>
        <p:nvPicPr>
          <p:cNvPr id="3" name="Immagine 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150861" y="35869780"/>
            <a:ext cx="2380536" cy="1142657"/>
          </a:xfrm>
          <a:prstGeom prst="rect">
            <a:avLst/>
          </a:prstGeom>
        </p:spPr>
      </p:pic>
      <p:sp>
        <p:nvSpPr>
          <p:cNvPr id="68" name="CasellaDiTesto 67"/>
          <p:cNvSpPr txBox="1"/>
          <p:nvPr/>
        </p:nvSpPr>
        <p:spPr>
          <a:xfrm>
            <a:off x="15663521" y="39121141"/>
            <a:ext cx="4202399" cy="1015663"/>
          </a:xfrm>
          <a:prstGeom prst="rect">
            <a:avLst/>
          </a:prstGeom>
          <a:noFill/>
        </p:spPr>
        <p:txBody>
          <a:bodyPr wrap="square" rtlCol="0">
            <a:spAutoFit/>
          </a:bodyPr>
          <a:lstStyle/>
          <a:p>
            <a:pPr algn="ctr"/>
            <a:r>
              <a:rPr lang="it-IT" sz="6000" b="1" i="1" dirty="0" err="1" smtClean="0"/>
              <a:t>Next</a:t>
            </a:r>
            <a:r>
              <a:rPr lang="it-IT" sz="6000" b="1" i="1" dirty="0" smtClean="0"/>
              <a:t> </a:t>
            </a:r>
            <a:r>
              <a:rPr lang="it-IT" sz="6000" b="1" i="1" dirty="0" err="1" smtClean="0"/>
              <a:t>year</a:t>
            </a:r>
            <a:endParaRPr lang="it-IT" sz="6000" b="1" i="1" dirty="0"/>
          </a:p>
        </p:txBody>
      </p:sp>
      <p:sp>
        <p:nvSpPr>
          <p:cNvPr id="4" name="CasellaDiTesto 3"/>
          <p:cNvSpPr txBox="1"/>
          <p:nvPr/>
        </p:nvSpPr>
        <p:spPr>
          <a:xfrm>
            <a:off x="1444315" y="43448683"/>
            <a:ext cx="11769365" cy="594403"/>
          </a:xfrm>
          <a:prstGeom prst="rect">
            <a:avLst/>
          </a:prstGeom>
          <a:noFill/>
        </p:spPr>
        <p:txBody>
          <a:bodyPr wrap="square" rtlCol="0">
            <a:spAutoFit/>
          </a:bodyPr>
          <a:lstStyle/>
          <a:p>
            <a:r>
              <a:rPr lang="en-US" sz="3200" dirty="0"/>
              <a:t>Assessment of alternative </a:t>
            </a:r>
            <a:r>
              <a:rPr lang="en-US" sz="3200" dirty="0" err="1"/>
              <a:t>divertor</a:t>
            </a:r>
            <a:r>
              <a:rPr lang="en-US" sz="3200" dirty="0"/>
              <a:t> geometries and liquid metals </a:t>
            </a:r>
            <a:r>
              <a:rPr lang="en-US" sz="3200" dirty="0" smtClean="0"/>
              <a:t>PFCs:</a:t>
            </a:r>
            <a:endParaRPr lang="it-IT" sz="3200" dirty="0"/>
          </a:p>
        </p:txBody>
      </p:sp>
      <p:sp>
        <p:nvSpPr>
          <p:cNvPr id="14" name="CasellaDiTesto 13"/>
          <p:cNvSpPr txBox="1"/>
          <p:nvPr/>
        </p:nvSpPr>
        <p:spPr>
          <a:xfrm>
            <a:off x="7802786" y="34745359"/>
            <a:ext cx="3167320" cy="1077218"/>
          </a:xfrm>
          <a:prstGeom prst="rect">
            <a:avLst/>
          </a:prstGeom>
          <a:ln w="57150">
            <a:solidFill>
              <a:srgbClr val="97172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3200" dirty="0" smtClean="0"/>
              <a:t>29 </a:t>
            </a:r>
            <a:r>
              <a:rPr lang="it-IT" sz="3200" dirty="0" err="1" smtClean="0"/>
              <a:t>July</a:t>
            </a:r>
            <a:r>
              <a:rPr lang="it-IT" sz="3200" dirty="0" smtClean="0"/>
              <a:t> – 8 August</a:t>
            </a:r>
          </a:p>
          <a:p>
            <a:r>
              <a:rPr lang="it-IT" sz="3200" dirty="0" smtClean="0"/>
              <a:t>6 – 11 </a:t>
            </a:r>
            <a:r>
              <a:rPr lang="it-IT" sz="3200" dirty="0" err="1" smtClean="0"/>
              <a:t>September</a:t>
            </a:r>
            <a:endParaRPr lang="it-IT" sz="3200" dirty="0" smtClean="0"/>
          </a:p>
        </p:txBody>
      </p:sp>
      <p:sp>
        <p:nvSpPr>
          <p:cNvPr id="22" name="Rettangolo 21"/>
          <p:cNvSpPr/>
          <p:nvPr/>
        </p:nvSpPr>
        <p:spPr>
          <a:xfrm>
            <a:off x="5768197" y="36017948"/>
            <a:ext cx="6935845" cy="1569660"/>
          </a:xfrm>
          <a:prstGeom prst="rect">
            <a:avLst/>
          </a:prstGeom>
        </p:spPr>
        <p:txBody>
          <a:bodyPr wrap="square">
            <a:spAutoFit/>
          </a:bodyPr>
          <a:lstStyle/>
          <a:p>
            <a:r>
              <a:rPr lang="it-IT" sz="3200" dirty="0" err="1" smtClean="0"/>
              <a:t>Period</a:t>
            </a:r>
            <a:r>
              <a:rPr lang="it-IT" sz="3200" dirty="0" smtClean="0"/>
              <a:t> </a:t>
            </a:r>
            <a:r>
              <a:rPr lang="it-IT" sz="3200" dirty="0" err="1" smtClean="0"/>
              <a:t>spent</a:t>
            </a:r>
            <a:r>
              <a:rPr lang="it-IT" sz="3200" dirty="0" smtClean="0"/>
              <a:t> in </a:t>
            </a:r>
            <a:r>
              <a:rPr lang="it-IT" sz="3200" dirty="0" err="1" smtClean="0"/>
              <a:t>Garching</a:t>
            </a:r>
            <a:r>
              <a:rPr lang="it-IT" sz="3200" dirty="0" smtClean="0"/>
              <a:t> </a:t>
            </a:r>
            <a:r>
              <a:rPr lang="it-IT" sz="3200" dirty="0"/>
              <a:t>(IPP</a:t>
            </a:r>
            <a:r>
              <a:rPr lang="it-IT" sz="3200" dirty="0" smtClean="0"/>
              <a:t>), </a:t>
            </a:r>
            <a:r>
              <a:rPr lang="it-IT" sz="3200" dirty="0" err="1"/>
              <a:t>working</a:t>
            </a:r>
            <a:r>
              <a:rPr lang="it-IT" sz="3200" dirty="0"/>
              <a:t> with F. </a:t>
            </a:r>
            <a:r>
              <a:rPr lang="it-IT" sz="3200" dirty="0" err="1"/>
              <a:t>Maviglia</a:t>
            </a:r>
            <a:r>
              <a:rPr lang="it-IT" sz="3200" dirty="0"/>
              <a:t>, R. </a:t>
            </a:r>
            <a:r>
              <a:rPr lang="it-IT" sz="3200" dirty="0" err="1" smtClean="0"/>
              <a:t>Wenninger</a:t>
            </a:r>
            <a:r>
              <a:rPr lang="it-IT" sz="3200" dirty="0" smtClean="0"/>
              <a:t>, M. Li and </a:t>
            </a:r>
            <a:r>
              <a:rPr lang="it-IT" sz="3200" dirty="0" err="1" smtClean="0"/>
              <a:t>many</a:t>
            </a:r>
            <a:r>
              <a:rPr lang="it-IT" sz="3200" dirty="0" smtClean="0"/>
              <a:t> more (</a:t>
            </a:r>
            <a:r>
              <a:rPr lang="it-IT" sz="3200" dirty="0" err="1" smtClean="0"/>
              <a:t>EUFOfusion</a:t>
            </a:r>
            <a:r>
              <a:rPr lang="it-IT" sz="3200" dirty="0" smtClean="0"/>
              <a:t>)</a:t>
            </a:r>
            <a:endParaRPr lang="it-IT" sz="3200" dirty="0"/>
          </a:p>
        </p:txBody>
      </p:sp>
      <p:sp>
        <p:nvSpPr>
          <p:cNvPr id="72" name="Rettangolo 71"/>
          <p:cNvSpPr/>
          <p:nvPr/>
        </p:nvSpPr>
        <p:spPr>
          <a:xfrm>
            <a:off x="20439846" y="34714213"/>
            <a:ext cx="6368206" cy="1077218"/>
          </a:xfrm>
          <a:prstGeom prst="rect">
            <a:avLst/>
          </a:prstGeom>
        </p:spPr>
        <p:txBody>
          <a:bodyPr wrap="square">
            <a:spAutoFit/>
          </a:bodyPr>
          <a:lstStyle/>
          <a:p>
            <a:r>
              <a:rPr lang="it-IT" sz="3200" dirty="0" err="1" smtClean="0"/>
              <a:t>Period</a:t>
            </a:r>
            <a:r>
              <a:rPr lang="it-IT" sz="3200" dirty="0" smtClean="0"/>
              <a:t> </a:t>
            </a:r>
            <a:r>
              <a:rPr lang="it-IT" sz="3200" dirty="0" err="1" smtClean="0"/>
              <a:t>spent</a:t>
            </a:r>
            <a:r>
              <a:rPr lang="it-IT" sz="3200" dirty="0" smtClean="0"/>
              <a:t> in ENEA-</a:t>
            </a:r>
            <a:r>
              <a:rPr lang="it-IT" sz="3200" dirty="0" err="1" smtClean="0"/>
              <a:t>Brasimone</a:t>
            </a:r>
            <a:r>
              <a:rPr lang="it-IT" sz="3200" dirty="0" smtClean="0"/>
              <a:t> </a:t>
            </a:r>
            <a:r>
              <a:rPr lang="it-IT" sz="3200" dirty="0" err="1" smtClean="0"/>
              <a:t>working</a:t>
            </a:r>
            <a:r>
              <a:rPr lang="it-IT" sz="3200" dirty="0" smtClean="0"/>
              <a:t> with D. Bernardi</a:t>
            </a:r>
            <a:endParaRPr lang="it-IT" sz="3200" dirty="0"/>
          </a:p>
        </p:txBody>
      </p:sp>
      <p:sp>
        <p:nvSpPr>
          <p:cNvPr id="45" name="Rettangolo 44"/>
          <p:cNvSpPr/>
          <p:nvPr/>
        </p:nvSpPr>
        <p:spPr>
          <a:xfrm>
            <a:off x="17564682" y="34708181"/>
            <a:ext cx="2635966" cy="1077218"/>
          </a:xfrm>
          <a:prstGeom prst="rect">
            <a:avLst/>
          </a:prstGeom>
          <a:ln w="57150">
            <a:solidFill>
              <a:srgbClr val="97172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it-IT" sz="3200" dirty="0"/>
              <a:t>11 - 20 </a:t>
            </a:r>
            <a:r>
              <a:rPr lang="it-IT" sz="3200" dirty="0" err="1"/>
              <a:t>May</a:t>
            </a:r>
            <a:endParaRPr lang="it-IT" sz="3200" dirty="0"/>
          </a:p>
          <a:p>
            <a:r>
              <a:rPr lang="it-IT" sz="3200" dirty="0"/>
              <a:t>5 - 16 </a:t>
            </a:r>
            <a:r>
              <a:rPr lang="it-IT" sz="3200" dirty="0" err="1"/>
              <a:t>October</a:t>
            </a:r>
            <a:endParaRPr lang="it-IT" sz="3200" dirty="0"/>
          </a:p>
        </p:txBody>
      </p:sp>
      <p:sp>
        <p:nvSpPr>
          <p:cNvPr id="75" name="Rettangolo 74"/>
          <p:cNvSpPr/>
          <p:nvPr/>
        </p:nvSpPr>
        <p:spPr>
          <a:xfrm>
            <a:off x="23975258" y="36162001"/>
            <a:ext cx="2952328" cy="584775"/>
          </a:xfrm>
          <a:prstGeom prst="rect">
            <a:avLst/>
          </a:prstGeom>
          <a:ln w="57150" cap="rnd">
            <a:solidFill>
              <a:srgbClr val="971720"/>
            </a:solidFill>
            <a:round/>
          </a:ln>
        </p:spPr>
        <p:txBody>
          <a:bodyPr wrap="square">
            <a:spAutoFit/>
          </a:bodyPr>
          <a:lstStyle/>
          <a:p>
            <a:r>
              <a:rPr lang="it-IT" sz="3200" dirty="0" smtClean="0"/>
              <a:t>1 – 7 </a:t>
            </a:r>
            <a:r>
              <a:rPr lang="it-IT" sz="3200" dirty="0" err="1" smtClean="0"/>
              <a:t>November</a:t>
            </a:r>
            <a:endParaRPr lang="it-IT" sz="3200" dirty="0"/>
          </a:p>
        </p:txBody>
      </p:sp>
      <p:sp>
        <p:nvSpPr>
          <p:cNvPr id="76" name="Rettangolo 75"/>
          <p:cNvSpPr/>
          <p:nvPr/>
        </p:nvSpPr>
        <p:spPr>
          <a:xfrm>
            <a:off x="18598404" y="35935219"/>
            <a:ext cx="5015717" cy="1077218"/>
          </a:xfrm>
          <a:prstGeom prst="rect">
            <a:avLst/>
          </a:prstGeom>
        </p:spPr>
        <p:txBody>
          <a:bodyPr wrap="square">
            <a:spAutoFit/>
          </a:bodyPr>
          <a:lstStyle/>
          <a:p>
            <a:r>
              <a:rPr lang="it-IT" sz="3200" dirty="0" smtClean="0"/>
              <a:t>TCV (Lausanne) </a:t>
            </a:r>
            <a:r>
              <a:rPr lang="it-IT" sz="3200" dirty="0" err="1" smtClean="0"/>
              <a:t>experimental</a:t>
            </a:r>
            <a:r>
              <a:rPr lang="it-IT" sz="3200" dirty="0" smtClean="0"/>
              <a:t> </a:t>
            </a:r>
            <a:r>
              <a:rPr lang="it-IT" sz="3200" dirty="0" err="1" smtClean="0"/>
              <a:t>campaign</a:t>
            </a:r>
            <a:r>
              <a:rPr lang="it-IT" sz="3200" dirty="0" smtClean="0"/>
              <a:t> </a:t>
            </a:r>
            <a:endParaRPr lang="it-IT" sz="3200" dirty="0"/>
          </a:p>
        </p:txBody>
      </p:sp>
      <p:sp>
        <p:nvSpPr>
          <p:cNvPr id="46" name="Rettangolo 45"/>
          <p:cNvSpPr/>
          <p:nvPr/>
        </p:nvSpPr>
        <p:spPr>
          <a:xfrm>
            <a:off x="1738834" y="39184871"/>
            <a:ext cx="9026574" cy="707886"/>
          </a:xfrm>
          <a:prstGeom prst="rect">
            <a:avLst/>
          </a:prstGeom>
        </p:spPr>
        <p:txBody>
          <a:bodyPr wrap="none">
            <a:spAutoFit/>
          </a:bodyPr>
          <a:lstStyle/>
          <a:p>
            <a:pPr algn="just"/>
            <a:r>
              <a:rPr lang="en-GB" sz="4000" b="1" i="1" dirty="0" smtClean="0"/>
              <a:t>1) </a:t>
            </a:r>
            <a:r>
              <a:rPr lang="en-GB" sz="4000" b="1" i="1" u="sng" dirty="0" smtClean="0"/>
              <a:t>Strike Point </a:t>
            </a:r>
            <a:r>
              <a:rPr lang="en-GB" sz="4000" b="1" i="1" u="sng" dirty="0"/>
              <a:t>Sweeping: further analyses</a:t>
            </a:r>
          </a:p>
        </p:txBody>
      </p:sp>
      <p:sp>
        <p:nvSpPr>
          <p:cNvPr id="78" name="Rettangolo 77"/>
          <p:cNvSpPr/>
          <p:nvPr/>
        </p:nvSpPr>
        <p:spPr>
          <a:xfrm>
            <a:off x="1176614" y="42773077"/>
            <a:ext cx="13024848" cy="707886"/>
          </a:xfrm>
          <a:prstGeom prst="rect">
            <a:avLst/>
          </a:prstGeom>
        </p:spPr>
        <p:txBody>
          <a:bodyPr wrap="none">
            <a:spAutoFit/>
          </a:bodyPr>
          <a:lstStyle/>
          <a:p>
            <a:pPr algn="just"/>
            <a:r>
              <a:rPr lang="en-GB" sz="4000" b="1" i="1" dirty="0" smtClean="0"/>
              <a:t>2) </a:t>
            </a:r>
            <a:r>
              <a:rPr lang="en-US" sz="4000" b="1" i="1" u="sng" dirty="0" smtClean="0"/>
              <a:t>Investigate </a:t>
            </a:r>
            <a:r>
              <a:rPr lang="en-US" sz="4000" b="1" i="1" u="sng" dirty="0"/>
              <a:t>alternative power exhaust solutions for DEMO</a:t>
            </a:r>
            <a:endParaRPr lang="en-GB" sz="4000" b="1" i="1" u="sng" dirty="0"/>
          </a:p>
        </p:txBody>
      </p:sp>
      <p:pic>
        <p:nvPicPr>
          <p:cNvPr id="49" name="Immagine 48"/>
          <p:cNvPicPr>
            <a:picLocks noChangeAspect="1"/>
          </p:cNvPicPr>
          <p:nvPr/>
        </p:nvPicPr>
        <p:blipFill>
          <a:blip r:embed="rId22"/>
          <a:stretch>
            <a:fillRect/>
          </a:stretch>
        </p:blipFill>
        <p:spPr>
          <a:xfrm>
            <a:off x="15703287" y="40540829"/>
            <a:ext cx="3971554" cy="4556976"/>
          </a:xfrm>
          <a:prstGeom prst="rect">
            <a:avLst/>
          </a:prstGeom>
        </p:spPr>
      </p:pic>
      <p:pic>
        <p:nvPicPr>
          <p:cNvPr id="61" name="Immagine 60"/>
          <p:cNvPicPr>
            <a:picLocks noChangeAspect="1"/>
          </p:cNvPicPr>
          <p:nvPr/>
        </p:nvPicPr>
        <p:blipFill>
          <a:blip r:embed="rId23"/>
          <a:stretch>
            <a:fillRect/>
          </a:stretch>
        </p:blipFill>
        <p:spPr>
          <a:xfrm>
            <a:off x="3544260" y="43962953"/>
            <a:ext cx="676075" cy="603598"/>
          </a:xfrm>
          <a:prstGeom prst="rect">
            <a:avLst/>
          </a:prstGeom>
        </p:spPr>
      </p:pic>
      <p:sp>
        <p:nvSpPr>
          <p:cNvPr id="81" name="Rettangolo 80"/>
          <p:cNvSpPr/>
          <p:nvPr/>
        </p:nvSpPr>
        <p:spPr>
          <a:xfrm>
            <a:off x="4365862" y="43938798"/>
            <a:ext cx="8855384" cy="707886"/>
          </a:xfrm>
          <a:prstGeom prst="rect">
            <a:avLst/>
          </a:prstGeom>
        </p:spPr>
        <p:txBody>
          <a:bodyPr wrap="square">
            <a:spAutoFit/>
          </a:bodyPr>
          <a:lstStyle/>
          <a:p>
            <a:pPr algn="just"/>
            <a:r>
              <a:rPr lang="en-US" sz="4000" b="1" i="1" dirty="0" smtClean="0"/>
              <a:t>The DTT project (</a:t>
            </a:r>
            <a:r>
              <a:rPr lang="en-US" sz="4000" b="1" i="1" dirty="0" err="1" smtClean="0"/>
              <a:t>Divertor</a:t>
            </a:r>
            <a:r>
              <a:rPr lang="en-US" sz="4000" b="1" i="1" dirty="0" smtClean="0"/>
              <a:t> </a:t>
            </a:r>
            <a:r>
              <a:rPr lang="en-US" sz="4000" b="1" i="1" dirty="0" err="1" smtClean="0"/>
              <a:t>Tokamak</a:t>
            </a:r>
            <a:r>
              <a:rPr lang="en-US" sz="4000" b="1" i="1" dirty="0" smtClean="0"/>
              <a:t> Test)</a:t>
            </a:r>
            <a:endParaRPr lang="en-GB" sz="4000" b="1" i="1" dirty="0"/>
          </a:p>
        </p:txBody>
      </p:sp>
      <p:sp>
        <p:nvSpPr>
          <p:cNvPr id="62" name="CasellaDiTesto 61"/>
          <p:cNvSpPr txBox="1"/>
          <p:nvPr/>
        </p:nvSpPr>
        <p:spPr>
          <a:xfrm>
            <a:off x="1476376" y="44525076"/>
            <a:ext cx="13922474" cy="1200329"/>
          </a:xfrm>
          <a:prstGeom prst="rect">
            <a:avLst/>
          </a:prstGeom>
          <a:noFill/>
        </p:spPr>
        <p:txBody>
          <a:bodyPr wrap="square" rtlCol="0">
            <a:spAutoFit/>
          </a:bodyPr>
          <a:lstStyle/>
          <a:p>
            <a:r>
              <a:rPr lang="en-US" sz="2400" i="1" dirty="0" smtClean="0"/>
              <a:t>“The </a:t>
            </a:r>
            <a:r>
              <a:rPr lang="en-US" sz="2400" i="1" dirty="0"/>
              <a:t>general objective of WPDTT2 is to design an experiment addressed to the solution of the power exhaust issues in view of DEMO. This derives from the need to develop integrated, controllable exhaust solutions for DEMO including plasma, PFCs, control diagnostics and actuators, using experiments, theory and </a:t>
            </a:r>
            <a:r>
              <a:rPr lang="en-US" sz="2400" i="1" dirty="0" smtClean="0"/>
              <a:t>modelling”.</a:t>
            </a:r>
            <a:endParaRPr lang="it-IT" sz="2400" dirty="0"/>
          </a:p>
        </p:txBody>
      </p:sp>
      <p:sp>
        <p:nvSpPr>
          <p:cNvPr id="63" name="CasellaDiTesto 62"/>
          <p:cNvSpPr txBox="1"/>
          <p:nvPr/>
        </p:nvSpPr>
        <p:spPr>
          <a:xfrm>
            <a:off x="828304" y="35644285"/>
            <a:ext cx="4662720" cy="1015663"/>
          </a:xfrm>
          <a:prstGeom prst="rect">
            <a:avLst/>
          </a:prstGeom>
          <a:noFill/>
        </p:spPr>
        <p:txBody>
          <a:bodyPr wrap="square" rtlCol="0">
            <a:spAutoFit/>
          </a:bodyPr>
          <a:lstStyle/>
          <a:p>
            <a:pPr algn="ctr"/>
            <a:r>
              <a:rPr lang="it-IT" sz="6000" b="1" dirty="0" smtClean="0"/>
              <a:t>My 2015…</a:t>
            </a:r>
            <a:endParaRPr lang="it-IT" sz="6000" b="1" dirty="0"/>
          </a:p>
        </p:txBody>
      </p:sp>
      <p:sp>
        <p:nvSpPr>
          <p:cNvPr id="64" name="CasellaDiTesto 63"/>
          <p:cNvSpPr txBox="1"/>
          <p:nvPr/>
        </p:nvSpPr>
        <p:spPr>
          <a:xfrm>
            <a:off x="1620392" y="22711071"/>
            <a:ext cx="23114568" cy="584775"/>
          </a:xfrm>
          <a:prstGeom prst="rect">
            <a:avLst/>
          </a:prstGeom>
          <a:noFill/>
        </p:spPr>
        <p:txBody>
          <a:bodyPr wrap="square" rtlCol="0">
            <a:spAutoFit/>
          </a:bodyPr>
          <a:lstStyle/>
          <a:p>
            <a:r>
              <a:rPr lang="en-US" sz="3200" dirty="0" smtClean="0">
                <a:solidFill>
                  <a:prstClr val="black"/>
                </a:solidFill>
              </a:rPr>
              <a:t>The </a:t>
            </a:r>
            <a:r>
              <a:rPr lang="en-US" sz="3200" dirty="0">
                <a:solidFill>
                  <a:prstClr val="black"/>
                </a:solidFill>
              </a:rPr>
              <a:t>S</a:t>
            </a:r>
            <a:r>
              <a:rPr lang="en-US" sz="3200" dirty="0" smtClean="0">
                <a:solidFill>
                  <a:prstClr val="black"/>
                </a:solidFill>
              </a:rPr>
              <a:t>trike </a:t>
            </a:r>
            <a:r>
              <a:rPr lang="en-US" sz="3200" dirty="0">
                <a:solidFill>
                  <a:prstClr val="black"/>
                </a:solidFill>
              </a:rPr>
              <a:t>P</a:t>
            </a:r>
            <a:r>
              <a:rPr lang="en-US" sz="3200" dirty="0" smtClean="0">
                <a:solidFill>
                  <a:prstClr val="black"/>
                </a:solidFill>
              </a:rPr>
              <a:t>oints </a:t>
            </a:r>
            <a:r>
              <a:rPr lang="en-US" sz="3200" dirty="0">
                <a:solidFill>
                  <a:prstClr val="black"/>
                </a:solidFill>
              </a:rPr>
              <a:t>S</a:t>
            </a:r>
            <a:r>
              <a:rPr lang="en-US" sz="3200" dirty="0" smtClean="0">
                <a:solidFill>
                  <a:prstClr val="black"/>
                </a:solidFill>
              </a:rPr>
              <a:t>weeping </a:t>
            </a:r>
            <a:r>
              <a:rPr lang="en-US" sz="3200" dirty="0">
                <a:solidFill>
                  <a:prstClr val="black"/>
                </a:solidFill>
              </a:rPr>
              <a:t>is a periodical movement of the strike points produced by dedicated coils, which are connected in </a:t>
            </a:r>
            <a:r>
              <a:rPr lang="en-US" sz="3200" dirty="0" err="1">
                <a:solidFill>
                  <a:prstClr val="black"/>
                </a:solidFill>
              </a:rPr>
              <a:t>antiseries</a:t>
            </a:r>
            <a:r>
              <a:rPr lang="en-US" sz="3200" dirty="0">
                <a:solidFill>
                  <a:prstClr val="black"/>
                </a:solidFill>
              </a:rPr>
              <a:t>.</a:t>
            </a:r>
            <a:endParaRPr lang="it-IT" dirty="0"/>
          </a:p>
        </p:txBody>
      </p:sp>
      <p:sp>
        <p:nvSpPr>
          <p:cNvPr id="65" name="CasellaDiTesto 64"/>
          <p:cNvSpPr txBox="1"/>
          <p:nvPr/>
        </p:nvSpPr>
        <p:spPr>
          <a:xfrm>
            <a:off x="1188344" y="27742343"/>
            <a:ext cx="6650420" cy="2831544"/>
          </a:xfrm>
          <a:prstGeom prst="rect">
            <a:avLst/>
          </a:prstGeom>
          <a:noFill/>
        </p:spPr>
        <p:txBody>
          <a:bodyPr wrap="square" rtlCol="0">
            <a:spAutoFit/>
          </a:bodyPr>
          <a:lstStyle/>
          <a:p>
            <a:pPr lvl="0" algn="just"/>
            <a:r>
              <a:rPr lang="it-IT" sz="3200" dirty="0">
                <a:solidFill>
                  <a:prstClr val="black"/>
                </a:solidFill>
              </a:rPr>
              <a:t>Due to </a:t>
            </a:r>
            <a:r>
              <a:rPr lang="it-IT" sz="3200" dirty="0" err="1">
                <a:solidFill>
                  <a:prstClr val="black"/>
                </a:solidFill>
              </a:rPr>
              <a:t>its</a:t>
            </a:r>
            <a:r>
              <a:rPr lang="it-IT" sz="3200" dirty="0">
                <a:solidFill>
                  <a:prstClr val="black"/>
                </a:solidFill>
              </a:rPr>
              <a:t> </a:t>
            </a:r>
            <a:r>
              <a:rPr lang="it-IT" sz="3200" dirty="0" err="1">
                <a:solidFill>
                  <a:prstClr val="black"/>
                </a:solidFill>
              </a:rPr>
              <a:t>cyclic</a:t>
            </a:r>
            <a:r>
              <a:rPr lang="it-IT" sz="3200" dirty="0">
                <a:solidFill>
                  <a:prstClr val="black"/>
                </a:solidFill>
              </a:rPr>
              <a:t> nature, the </a:t>
            </a:r>
            <a:r>
              <a:rPr lang="it-IT" sz="3200" dirty="0" err="1">
                <a:solidFill>
                  <a:prstClr val="black"/>
                </a:solidFill>
              </a:rPr>
              <a:t>periodical</a:t>
            </a:r>
            <a:r>
              <a:rPr lang="it-IT" sz="3200" dirty="0">
                <a:solidFill>
                  <a:prstClr val="black"/>
                </a:solidFill>
              </a:rPr>
              <a:t> </a:t>
            </a:r>
            <a:r>
              <a:rPr lang="it-IT" sz="3200" dirty="0" err="1">
                <a:solidFill>
                  <a:prstClr val="black"/>
                </a:solidFill>
              </a:rPr>
              <a:t>movement</a:t>
            </a:r>
            <a:r>
              <a:rPr lang="it-IT" sz="3200" dirty="0">
                <a:solidFill>
                  <a:prstClr val="black"/>
                </a:solidFill>
              </a:rPr>
              <a:t> of the plasma strike </a:t>
            </a:r>
            <a:r>
              <a:rPr lang="it-IT" sz="3200" dirty="0" err="1">
                <a:solidFill>
                  <a:prstClr val="black"/>
                </a:solidFill>
              </a:rPr>
              <a:t>points</a:t>
            </a:r>
            <a:r>
              <a:rPr lang="it-IT" sz="3200" dirty="0">
                <a:solidFill>
                  <a:prstClr val="black"/>
                </a:solidFill>
              </a:rPr>
              <a:t> produce a </a:t>
            </a:r>
            <a:r>
              <a:rPr lang="it-IT" sz="3200" dirty="0" err="1">
                <a:solidFill>
                  <a:prstClr val="black"/>
                </a:solidFill>
              </a:rPr>
              <a:t>cyclic</a:t>
            </a:r>
            <a:r>
              <a:rPr lang="it-IT" sz="3200" dirty="0">
                <a:solidFill>
                  <a:prstClr val="black"/>
                </a:solidFill>
              </a:rPr>
              <a:t> </a:t>
            </a:r>
            <a:r>
              <a:rPr lang="it-IT" sz="3200" dirty="0" err="1">
                <a:solidFill>
                  <a:prstClr val="black"/>
                </a:solidFill>
              </a:rPr>
              <a:t>heating</a:t>
            </a:r>
            <a:r>
              <a:rPr lang="it-IT" sz="3200" dirty="0">
                <a:solidFill>
                  <a:prstClr val="black"/>
                </a:solidFill>
              </a:rPr>
              <a:t> and </a:t>
            </a:r>
            <a:r>
              <a:rPr lang="it-IT" sz="3200" dirty="0" err="1">
                <a:solidFill>
                  <a:prstClr val="black"/>
                </a:solidFill>
              </a:rPr>
              <a:t>cooling</a:t>
            </a:r>
            <a:r>
              <a:rPr lang="it-IT" sz="3200" dirty="0">
                <a:solidFill>
                  <a:prstClr val="black"/>
                </a:solidFill>
              </a:rPr>
              <a:t> of the </a:t>
            </a:r>
            <a:r>
              <a:rPr lang="it-IT" sz="3200" dirty="0" err="1">
                <a:solidFill>
                  <a:prstClr val="black"/>
                </a:solidFill>
              </a:rPr>
              <a:t>divertor</a:t>
            </a:r>
            <a:r>
              <a:rPr lang="it-IT" sz="3200" dirty="0">
                <a:solidFill>
                  <a:prstClr val="black"/>
                </a:solidFill>
              </a:rPr>
              <a:t> </a:t>
            </a:r>
            <a:r>
              <a:rPr lang="it-IT" sz="3200" dirty="0" err="1">
                <a:solidFill>
                  <a:prstClr val="black"/>
                </a:solidFill>
              </a:rPr>
              <a:t>PFCs</a:t>
            </a:r>
            <a:r>
              <a:rPr lang="it-IT" sz="3200" dirty="0">
                <a:solidFill>
                  <a:prstClr val="black"/>
                </a:solidFill>
              </a:rPr>
              <a:t>, </a:t>
            </a:r>
            <a:r>
              <a:rPr lang="it-IT" sz="3200" dirty="0" err="1">
                <a:solidFill>
                  <a:prstClr val="black"/>
                </a:solidFill>
              </a:rPr>
              <a:t>inducing</a:t>
            </a:r>
            <a:r>
              <a:rPr lang="it-IT" sz="3200" dirty="0">
                <a:solidFill>
                  <a:prstClr val="black"/>
                </a:solidFill>
              </a:rPr>
              <a:t> the </a:t>
            </a:r>
            <a:r>
              <a:rPr lang="it-IT" sz="3200" dirty="0" err="1">
                <a:solidFill>
                  <a:prstClr val="black"/>
                </a:solidFill>
              </a:rPr>
              <a:t>thermal</a:t>
            </a:r>
            <a:r>
              <a:rPr lang="it-IT" sz="3200" dirty="0">
                <a:solidFill>
                  <a:prstClr val="black"/>
                </a:solidFill>
              </a:rPr>
              <a:t> </a:t>
            </a:r>
            <a:r>
              <a:rPr lang="it-IT" sz="3200" dirty="0" err="1">
                <a:solidFill>
                  <a:prstClr val="black"/>
                </a:solidFill>
              </a:rPr>
              <a:t>fatigue</a:t>
            </a:r>
            <a:r>
              <a:rPr lang="it-IT" sz="3200" dirty="0">
                <a:solidFill>
                  <a:prstClr val="black"/>
                </a:solidFill>
              </a:rPr>
              <a:t> </a:t>
            </a:r>
            <a:r>
              <a:rPr lang="it-IT" sz="3200" dirty="0" err="1">
                <a:solidFill>
                  <a:prstClr val="black"/>
                </a:solidFill>
              </a:rPr>
              <a:t>phenomenon</a:t>
            </a:r>
            <a:r>
              <a:rPr lang="it-IT" sz="3200" dirty="0">
                <a:solidFill>
                  <a:prstClr val="black"/>
                </a:solidFill>
              </a:rPr>
              <a:t>.</a:t>
            </a:r>
          </a:p>
          <a:p>
            <a:endParaRPr lang="it-IT" dirty="0"/>
          </a:p>
        </p:txBody>
      </p:sp>
      <p:sp>
        <p:nvSpPr>
          <p:cNvPr id="67" name="CasellaDiTesto 66"/>
          <p:cNvSpPr txBox="1"/>
          <p:nvPr/>
        </p:nvSpPr>
        <p:spPr>
          <a:xfrm>
            <a:off x="11866173" y="27779427"/>
            <a:ext cx="6003101" cy="2554545"/>
          </a:xfrm>
          <a:prstGeom prst="rect">
            <a:avLst/>
          </a:prstGeom>
          <a:noFill/>
        </p:spPr>
        <p:txBody>
          <a:bodyPr wrap="square" rtlCol="0">
            <a:spAutoFit/>
          </a:bodyPr>
          <a:lstStyle/>
          <a:p>
            <a:pPr lvl="0" algn="just"/>
            <a:r>
              <a:rPr lang="it-IT" sz="3200" dirty="0">
                <a:solidFill>
                  <a:prstClr val="black"/>
                </a:solidFill>
              </a:rPr>
              <a:t>In </a:t>
            </a:r>
            <a:r>
              <a:rPr lang="it-IT" sz="3200" dirty="0" err="1">
                <a:solidFill>
                  <a:prstClr val="black"/>
                </a:solidFill>
              </a:rPr>
              <a:t>order</a:t>
            </a:r>
            <a:r>
              <a:rPr lang="it-IT" sz="3200" dirty="0">
                <a:solidFill>
                  <a:prstClr val="black"/>
                </a:solidFill>
              </a:rPr>
              <a:t> to </a:t>
            </a:r>
            <a:r>
              <a:rPr lang="it-IT" sz="3200" dirty="0" err="1">
                <a:solidFill>
                  <a:prstClr val="black"/>
                </a:solidFill>
              </a:rPr>
              <a:t>determine</a:t>
            </a:r>
            <a:r>
              <a:rPr lang="it-IT" sz="3200" dirty="0">
                <a:solidFill>
                  <a:prstClr val="black"/>
                </a:solidFill>
              </a:rPr>
              <a:t> the </a:t>
            </a:r>
            <a:r>
              <a:rPr lang="it-IT" sz="3200" dirty="0" err="1">
                <a:solidFill>
                  <a:prstClr val="black"/>
                </a:solidFill>
              </a:rPr>
              <a:t>thermal</a:t>
            </a:r>
            <a:r>
              <a:rPr lang="it-IT" sz="3200" dirty="0">
                <a:solidFill>
                  <a:prstClr val="black"/>
                </a:solidFill>
              </a:rPr>
              <a:t> </a:t>
            </a:r>
            <a:r>
              <a:rPr lang="it-IT" sz="3200" dirty="0" err="1">
                <a:solidFill>
                  <a:prstClr val="black"/>
                </a:solidFill>
              </a:rPr>
              <a:t>fatigue</a:t>
            </a:r>
            <a:r>
              <a:rPr lang="it-IT" sz="3200" dirty="0">
                <a:solidFill>
                  <a:prstClr val="black"/>
                </a:solidFill>
              </a:rPr>
              <a:t> </a:t>
            </a:r>
            <a:r>
              <a:rPr lang="it-IT" sz="3200" dirty="0" err="1">
                <a:solidFill>
                  <a:prstClr val="black"/>
                </a:solidFill>
              </a:rPr>
              <a:t>damage</a:t>
            </a:r>
            <a:r>
              <a:rPr lang="it-IT" sz="3200" dirty="0">
                <a:solidFill>
                  <a:prstClr val="black"/>
                </a:solidFill>
              </a:rPr>
              <a:t> of the DEMO </a:t>
            </a:r>
            <a:r>
              <a:rPr lang="it-IT" sz="3200" dirty="0" err="1">
                <a:solidFill>
                  <a:prstClr val="black"/>
                </a:solidFill>
              </a:rPr>
              <a:t>divertor</a:t>
            </a:r>
            <a:r>
              <a:rPr lang="it-IT" sz="3200" dirty="0">
                <a:solidFill>
                  <a:prstClr val="black"/>
                </a:solidFill>
              </a:rPr>
              <a:t> target </a:t>
            </a:r>
            <a:r>
              <a:rPr lang="it-IT" sz="3200" dirty="0" err="1">
                <a:solidFill>
                  <a:prstClr val="black"/>
                </a:solidFill>
              </a:rPr>
              <a:t>components</a:t>
            </a:r>
            <a:r>
              <a:rPr lang="it-IT" sz="3200" dirty="0">
                <a:solidFill>
                  <a:prstClr val="black"/>
                </a:solidFill>
              </a:rPr>
              <a:t>, a </a:t>
            </a:r>
            <a:r>
              <a:rPr lang="it-IT" sz="3200" dirty="0" smtClean="0">
                <a:solidFill>
                  <a:prstClr val="black"/>
                </a:solidFill>
              </a:rPr>
              <a:t>3-D </a:t>
            </a:r>
            <a:r>
              <a:rPr lang="it-IT" sz="3200" dirty="0">
                <a:solidFill>
                  <a:prstClr val="black"/>
                </a:solidFill>
              </a:rPr>
              <a:t>FE model </a:t>
            </a:r>
            <a:r>
              <a:rPr lang="it-IT" sz="3200" dirty="0" err="1">
                <a:solidFill>
                  <a:prstClr val="black"/>
                </a:solidFill>
              </a:rPr>
              <a:t>has</a:t>
            </a:r>
            <a:r>
              <a:rPr lang="it-IT" sz="3200" dirty="0">
                <a:solidFill>
                  <a:prstClr val="black"/>
                </a:solidFill>
              </a:rPr>
              <a:t> </a:t>
            </a:r>
            <a:r>
              <a:rPr lang="it-IT" sz="3200" dirty="0" err="1">
                <a:solidFill>
                  <a:prstClr val="black"/>
                </a:solidFill>
              </a:rPr>
              <a:t>been</a:t>
            </a:r>
            <a:r>
              <a:rPr lang="it-IT" sz="3200" dirty="0">
                <a:solidFill>
                  <a:prstClr val="black"/>
                </a:solidFill>
              </a:rPr>
              <a:t> </a:t>
            </a:r>
            <a:r>
              <a:rPr lang="it-IT" sz="3200" dirty="0" err="1">
                <a:solidFill>
                  <a:prstClr val="black"/>
                </a:solidFill>
              </a:rPr>
              <a:t>realized</a:t>
            </a:r>
            <a:r>
              <a:rPr lang="it-IT" sz="3200" dirty="0">
                <a:solidFill>
                  <a:prstClr val="black"/>
                </a:solidFill>
              </a:rPr>
              <a:t> in ABAQUS </a:t>
            </a:r>
            <a:r>
              <a:rPr lang="it-IT" sz="3200" dirty="0" err="1">
                <a:solidFill>
                  <a:prstClr val="black"/>
                </a:solidFill>
              </a:rPr>
              <a:t>environment</a:t>
            </a:r>
            <a:r>
              <a:rPr lang="it-IT" sz="3200" dirty="0" smtClean="0">
                <a:solidFill>
                  <a:prstClr val="black"/>
                </a:solidFill>
              </a:rPr>
              <a:t>.</a:t>
            </a:r>
            <a:endParaRPr lang="it-IT" sz="3200" dirty="0">
              <a:solidFill>
                <a:prstClr val="black"/>
              </a:solidFill>
            </a:endParaRPr>
          </a:p>
        </p:txBody>
      </p:sp>
      <p:pic>
        <p:nvPicPr>
          <p:cNvPr id="69" name="Immagine 6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520647" y="36238230"/>
            <a:ext cx="1331940" cy="1331940"/>
          </a:xfrm>
          <a:prstGeom prst="rect">
            <a:avLst/>
          </a:prstGeom>
        </p:spPr>
      </p:pic>
      <p:sp>
        <p:nvSpPr>
          <p:cNvPr id="70" name="CasellaDiTesto 69"/>
          <p:cNvSpPr txBox="1"/>
          <p:nvPr/>
        </p:nvSpPr>
        <p:spPr>
          <a:xfrm>
            <a:off x="16179642" y="37012437"/>
            <a:ext cx="11341005" cy="584775"/>
          </a:xfrm>
          <a:prstGeom prst="rect">
            <a:avLst/>
          </a:prstGeom>
          <a:noFill/>
        </p:spPr>
        <p:txBody>
          <a:bodyPr wrap="square" rtlCol="0">
            <a:spAutoFit/>
          </a:bodyPr>
          <a:lstStyle/>
          <a:p>
            <a:r>
              <a:rPr lang="it-IT" sz="3200" dirty="0" err="1" smtClean="0">
                <a:solidFill>
                  <a:prstClr val="black"/>
                </a:solidFill>
              </a:rPr>
              <a:t>Working</a:t>
            </a:r>
            <a:r>
              <a:rPr lang="it-IT" sz="3200" dirty="0" smtClean="0">
                <a:solidFill>
                  <a:prstClr val="black"/>
                </a:solidFill>
              </a:rPr>
              <a:t> </a:t>
            </a:r>
            <a:r>
              <a:rPr lang="it-IT" sz="3200" dirty="0" err="1" smtClean="0">
                <a:solidFill>
                  <a:prstClr val="black"/>
                </a:solidFill>
              </a:rPr>
              <a:t>all</a:t>
            </a:r>
            <a:r>
              <a:rPr lang="it-IT" sz="3200" dirty="0" smtClean="0">
                <a:solidFill>
                  <a:prstClr val="black"/>
                </a:solidFill>
              </a:rPr>
              <a:t> over the </a:t>
            </a:r>
            <a:r>
              <a:rPr lang="it-IT" sz="3200" dirty="0" err="1" smtClean="0">
                <a:solidFill>
                  <a:prstClr val="black"/>
                </a:solidFill>
              </a:rPr>
              <a:t>year</a:t>
            </a:r>
            <a:r>
              <a:rPr lang="it-IT" sz="3200" dirty="0" smtClean="0">
                <a:solidFill>
                  <a:prstClr val="black"/>
                </a:solidFill>
              </a:rPr>
              <a:t> with Prof. R. Ambrosino (Uni </a:t>
            </a:r>
            <a:r>
              <a:rPr lang="it-IT" sz="3200" dirty="0" err="1" smtClean="0">
                <a:solidFill>
                  <a:prstClr val="black"/>
                </a:solidFill>
              </a:rPr>
              <a:t>Parthenope</a:t>
            </a:r>
            <a:r>
              <a:rPr lang="it-IT" sz="3200" dirty="0" smtClean="0">
                <a:solidFill>
                  <a:prstClr val="black"/>
                </a:solidFill>
              </a:rPr>
              <a:t>)</a:t>
            </a:r>
            <a:endParaRPr lang="it-IT" dirty="0"/>
          </a:p>
        </p:txBody>
      </p:sp>
      <p:pic>
        <p:nvPicPr>
          <p:cNvPr id="13" name="Immagine 12"/>
          <p:cNvPicPr>
            <a:picLocks noChangeAspect="1"/>
          </p:cNvPicPr>
          <p:nvPr/>
        </p:nvPicPr>
        <p:blipFill>
          <a:blip r:embed="rId25"/>
          <a:stretch>
            <a:fillRect/>
          </a:stretch>
        </p:blipFill>
        <p:spPr>
          <a:xfrm>
            <a:off x="13792310" y="39154645"/>
            <a:ext cx="1910977" cy="3690440"/>
          </a:xfrm>
          <a:prstGeom prst="rect">
            <a:avLst/>
          </a:prstGeom>
        </p:spPr>
      </p:pic>
      <p:sp>
        <p:nvSpPr>
          <p:cNvPr id="82" name="Rettangolo 81"/>
          <p:cNvSpPr/>
          <p:nvPr/>
        </p:nvSpPr>
        <p:spPr>
          <a:xfrm>
            <a:off x="19674841" y="39369812"/>
            <a:ext cx="9534918" cy="707886"/>
          </a:xfrm>
          <a:prstGeom prst="rect">
            <a:avLst/>
          </a:prstGeom>
        </p:spPr>
        <p:txBody>
          <a:bodyPr wrap="none">
            <a:spAutoFit/>
          </a:bodyPr>
          <a:lstStyle/>
          <a:p>
            <a:pPr algn="just"/>
            <a:r>
              <a:rPr lang="en-GB" sz="4000" b="1" i="1" dirty="0"/>
              <a:t>3</a:t>
            </a:r>
            <a:r>
              <a:rPr lang="en-GB" sz="4000" b="1" i="1" dirty="0" smtClean="0"/>
              <a:t>) </a:t>
            </a:r>
            <a:r>
              <a:rPr lang="en-GB" sz="4000" b="1" i="1" u="sng" dirty="0" smtClean="0"/>
              <a:t>Optimization of PF coils position in DEMO</a:t>
            </a:r>
            <a:endParaRPr lang="en-GB" sz="4000" b="1" i="1" u="sng" dirty="0"/>
          </a:p>
        </p:txBody>
      </p:sp>
      <p:sp>
        <p:nvSpPr>
          <p:cNvPr id="18" name="CasellaDiTesto 17"/>
          <p:cNvSpPr txBox="1"/>
          <p:nvPr/>
        </p:nvSpPr>
        <p:spPr>
          <a:xfrm>
            <a:off x="19986026" y="39988417"/>
            <a:ext cx="9323314" cy="3046988"/>
          </a:xfrm>
          <a:prstGeom prst="rect">
            <a:avLst/>
          </a:prstGeom>
          <a:noFill/>
        </p:spPr>
        <p:txBody>
          <a:bodyPr wrap="square" rtlCol="0">
            <a:spAutoFit/>
          </a:bodyPr>
          <a:lstStyle/>
          <a:p>
            <a:pPr algn="just"/>
            <a:r>
              <a:rPr lang="it-IT" sz="3200" dirty="0" err="1" smtClean="0"/>
              <a:t>Starting</a:t>
            </a:r>
            <a:r>
              <a:rPr lang="it-IT" sz="3200" dirty="0" smtClean="0"/>
              <a:t> from a </a:t>
            </a:r>
            <a:r>
              <a:rPr lang="it-IT" sz="3200" dirty="0" err="1" smtClean="0"/>
              <a:t>redundant</a:t>
            </a:r>
            <a:r>
              <a:rPr lang="it-IT" sz="3200" dirty="0" smtClean="0"/>
              <a:t> PF coils </a:t>
            </a:r>
            <a:r>
              <a:rPr lang="it-IT" sz="3200" dirty="0" err="1" smtClean="0"/>
              <a:t>configuration</a:t>
            </a:r>
            <a:r>
              <a:rPr lang="it-IT" sz="3200" dirty="0" smtClean="0"/>
              <a:t>, </a:t>
            </a:r>
            <a:r>
              <a:rPr lang="it-IT" sz="3200" dirty="0" err="1" smtClean="0"/>
              <a:t>it</a:t>
            </a:r>
            <a:r>
              <a:rPr lang="it-IT" sz="3200" dirty="0" smtClean="0"/>
              <a:t> </a:t>
            </a:r>
            <a:r>
              <a:rPr lang="it-IT" sz="3200" dirty="0" err="1" smtClean="0"/>
              <a:t>is</a:t>
            </a:r>
            <a:r>
              <a:rPr lang="it-IT" sz="3200" dirty="0" smtClean="0"/>
              <a:t> </a:t>
            </a:r>
            <a:r>
              <a:rPr lang="it-IT" sz="3200" dirty="0" err="1" smtClean="0"/>
              <a:t>possible</a:t>
            </a:r>
            <a:r>
              <a:rPr lang="it-IT" sz="3200" dirty="0" smtClean="0"/>
              <a:t> to produce a </a:t>
            </a:r>
            <a:r>
              <a:rPr lang="it-IT" sz="3200" dirty="0" err="1" smtClean="0"/>
              <a:t>given</a:t>
            </a:r>
            <a:r>
              <a:rPr lang="it-IT" sz="3200" dirty="0" smtClean="0"/>
              <a:t> </a:t>
            </a:r>
            <a:r>
              <a:rPr lang="it-IT" sz="3200" dirty="0"/>
              <a:t>plasma </a:t>
            </a:r>
            <a:r>
              <a:rPr lang="it-IT" sz="3200" dirty="0" err="1" smtClean="0"/>
              <a:t>equilibrium</a:t>
            </a:r>
            <a:r>
              <a:rPr lang="it-IT" sz="3200" dirty="0" smtClean="0"/>
              <a:t> </a:t>
            </a:r>
            <a:r>
              <a:rPr lang="it-IT" sz="3200" dirty="0" err="1" smtClean="0"/>
              <a:t>reducing</a:t>
            </a:r>
            <a:r>
              <a:rPr lang="it-IT" sz="3200" dirty="0" smtClean="0"/>
              <a:t> the </a:t>
            </a:r>
            <a:r>
              <a:rPr lang="it-IT" sz="3200" dirty="0" err="1" smtClean="0"/>
              <a:t>number</a:t>
            </a:r>
            <a:r>
              <a:rPr lang="it-IT" sz="3200" dirty="0" smtClean="0"/>
              <a:t> of coils to a set </a:t>
            </a:r>
            <a:r>
              <a:rPr lang="it-IT" sz="3200" dirty="0" err="1" smtClean="0"/>
              <a:t>optimizing</a:t>
            </a:r>
            <a:r>
              <a:rPr lang="it-IT" sz="3200" dirty="0" smtClean="0"/>
              <a:t> the </a:t>
            </a:r>
            <a:r>
              <a:rPr lang="it-IT" sz="3200" dirty="0" err="1" smtClean="0"/>
              <a:t>currents</a:t>
            </a:r>
            <a:r>
              <a:rPr lang="it-IT" sz="3200" dirty="0" smtClean="0"/>
              <a:t> and </a:t>
            </a:r>
            <a:r>
              <a:rPr lang="it-IT" sz="3200" dirty="0" err="1" smtClean="0"/>
              <a:t>respecting</a:t>
            </a:r>
            <a:r>
              <a:rPr lang="it-IT" sz="3200" dirty="0" smtClean="0"/>
              <a:t> the force </a:t>
            </a:r>
            <a:r>
              <a:rPr lang="it-IT" sz="3200" dirty="0" err="1" smtClean="0"/>
              <a:t>constraints</a:t>
            </a:r>
            <a:r>
              <a:rPr lang="it-IT" sz="3200" dirty="0" smtClean="0"/>
              <a:t>.</a:t>
            </a:r>
          </a:p>
          <a:p>
            <a:pPr algn="just"/>
            <a:r>
              <a:rPr lang="it-IT" sz="3200" dirty="0" smtClean="0"/>
              <a:t>The procedure </a:t>
            </a:r>
            <a:r>
              <a:rPr lang="it-IT" sz="3200" dirty="0" err="1" smtClean="0"/>
              <a:t>has</a:t>
            </a:r>
            <a:r>
              <a:rPr lang="it-IT" sz="3200" dirty="0" smtClean="0"/>
              <a:t> </a:t>
            </a:r>
            <a:r>
              <a:rPr lang="it-IT" sz="3200" dirty="0" err="1" smtClean="0"/>
              <a:t>been</a:t>
            </a:r>
            <a:r>
              <a:rPr lang="it-IT" sz="3200" dirty="0" smtClean="0"/>
              <a:t> </a:t>
            </a:r>
            <a:r>
              <a:rPr lang="it-IT" sz="3200" dirty="0" err="1" smtClean="0"/>
              <a:t>already</a:t>
            </a:r>
            <a:r>
              <a:rPr lang="it-IT" sz="3200" dirty="0" smtClean="0"/>
              <a:t> </a:t>
            </a:r>
            <a:r>
              <a:rPr lang="it-IT" sz="3200" dirty="0" err="1" smtClean="0"/>
              <a:t>developed</a:t>
            </a:r>
            <a:r>
              <a:rPr lang="it-IT" sz="3200" dirty="0" smtClean="0"/>
              <a:t> </a:t>
            </a:r>
            <a:r>
              <a:rPr lang="it-IT" sz="3200" dirty="0" err="1" smtClean="0"/>
              <a:t>but</a:t>
            </a:r>
            <a:r>
              <a:rPr lang="it-IT" sz="3200" dirty="0" smtClean="0"/>
              <a:t> </a:t>
            </a:r>
            <a:r>
              <a:rPr lang="it-IT" sz="3200" dirty="0" err="1" smtClean="0"/>
              <a:t>not</a:t>
            </a:r>
            <a:r>
              <a:rPr lang="it-IT" sz="3200" dirty="0" smtClean="0"/>
              <a:t> </a:t>
            </a:r>
            <a:r>
              <a:rPr lang="it-IT" sz="3200" dirty="0" err="1" smtClean="0"/>
              <a:t>yet</a:t>
            </a:r>
            <a:r>
              <a:rPr lang="it-IT" sz="3200" dirty="0" smtClean="0"/>
              <a:t> </a:t>
            </a:r>
            <a:r>
              <a:rPr lang="it-IT" sz="3200" dirty="0" err="1" smtClean="0"/>
              <a:t>published</a:t>
            </a:r>
            <a:r>
              <a:rPr lang="it-IT" sz="3200" dirty="0"/>
              <a:t>.</a:t>
            </a:r>
          </a:p>
        </p:txBody>
      </p:sp>
      <p:pic>
        <p:nvPicPr>
          <p:cNvPr id="84" name="Immagine 83" descr="config_35_coils.png"/>
          <p:cNvPicPr/>
          <p:nvPr/>
        </p:nvPicPr>
        <p:blipFill>
          <a:blip r:embed="rId26" cstate="print"/>
          <a:stretch>
            <a:fillRect/>
          </a:stretch>
        </p:blipFill>
        <p:spPr>
          <a:xfrm>
            <a:off x="21912846" y="42606639"/>
            <a:ext cx="3199442" cy="2470693"/>
          </a:xfrm>
          <a:prstGeom prst="rect">
            <a:avLst/>
          </a:prstGeom>
        </p:spPr>
      </p:pic>
      <p:pic>
        <p:nvPicPr>
          <p:cNvPr id="85" name="Immagine 84" descr="equil@EOF_2.png"/>
          <p:cNvPicPr/>
          <p:nvPr/>
        </p:nvPicPr>
        <p:blipFill>
          <a:blip r:embed="rId27" cstate="print"/>
          <a:stretch>
            <a:fillRect/>
          </a:stretch>
        </p:blipFill>
        <p:spPr>
          <a:xfrm>
            <a:off x="26593480" y="42454451"/>
            <a:ext cx="2675255" cy="2987675"/>
          </a:xfrm>
          <a:prstGeom prst="rect">
            <a:avLst/>
          </a:prstGeom>
        </p:spPr>
      </p:pic>
      <p:sp>
        <p:nvSpPr>
          <p:cNvPr id="50" name="Freccia a destra 49"/>
          <p:cNvSpPr/>
          <p:nvPr/>
        </p:nvSpPr>
        <p:spPr>
          <a:xfrm>
            <a:off x="25333616" y="43523188"/>
            <a:ext cx="1099238" cy="62775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CasellaDiTesto 65"/>
          <p:cNvSpPr txBox="1"/>
          <p:nvPr/>
        </p:nvSpPr>
        <p:spPr>
          <a:xfrm>
            <a:off x="20200648" y="45174238"/>
            <a:ext cx="5959655" cy="646331"/>
          </a:xfrm>
          <a:prstGeom prst="rect">
            <a:avLst/>
          </a:prstGeom>
          <a:noFill/>
        </p:spPr>
        <p:txBody>
          <a:bodyPr wrap="square" rtlCol="0">
            <a:spAutoFit/>
          </a:bodyPr>
          <a:lstStyle/>
          <a:p>
            <a:r>
              <a:rPr lang="en-US" i="1" dirty="0" smtClean="0"/>
              <a:t>“Optimized </a:t>
            </a:r>
            <a:r>
              <a:rPr lang="en-US" i="1" dirty="0"/>
              <a:t>snow flake configurations for </a:t>
            </a:r>
            <a:r>
              <a:rPr lang="en-US" i="1" dirty="0" smtClean="0"/>
              <a:t>DEMO </a:t>
            </a:r>
            <a:r>
              <a:rPr lang="en-US" i="1" dirty="0"/>
              <a:t>#</a:t>
            </a:r>
            <a:r>
              <a:rPr lang="en-US" i="1" dirty="0" smtClean="0"/>
              <a:t>01”, Final Report, R. </a:t>
            </a:r>
            <a:r>
              <a:rPr lang="en-US" i="1" dirty="0" err="1" smtClean="0"/>
              <a:t>Ambrosino</a:t>
            </a:r>
            <a:r>
              <a:rPr lang="en-US" i="1" dirty="0" smtClean="0"/>
              <a:t>, R. Albanese, V. P. Loschiavo</a:t>
            </a:r>
            <a:endParaRPr lang="it-IT" i="1" dirty="0"/>
          </a:p>
        </p:txBody>
      </p:sp>
      <p:sp>
        <p:nvSpPr>
          <p:cNvPr id="90" name="CasellaDiTesto 89"/>
          <p:cNvSpPr txBox="1"/>
          <p:nvPr/>
        </p:nvSpPr>
        <p:spPr>
          <a:xfrm>
            <a:off x="16086808" y="45077333"/>
            <a:ext cx="3175544" cy="646331"/>
          </a:xfrm>
          <a:prstGeom prst="rect">
            <a:avLst/>
          </a:prstGeom>
          <a:noFill/>
        </p:spPr>
        <p:txBody>
          <a:bodyPr wrap="square" rtlCol="0">
            <a:spAutoFit/>
          </a:bodyPr>
          <a:lstStyle/>
          <a:p>
            <a:pPr algn="ctr"/>
            <a:r>
              <a:rPr lang="en-US" i="1" dirty="0" smtClean="0"/>
              <a:t>“DTT design proposal” </a:t>
            </a:r>
          </a:p>
          <a:p>
            <a:pPr algn="ctr"/>
            <a:r>
              <a:rPr lang="en-US" i="1" dirty="0" smtClean="0"/>
              <a:t>Project Leader Prof. R. Albanese  </a:t>
            </a:r>
            <a:endParaRPr lang="it-IT" i="1" dirty="0"/>
          </a:p>
        </p:txBody>
      </p:sp>
      <p:sp>
        <p:nvSpPr>
          <p:cNvPr id="71" name="CasellaDiTesto 70"/>
          <p:cNvSpPr txBox="1"/>
          <p:nvPr/>
        </p:nvSpPr>
        <p:spPr>
          <a:xfrm>
            <a:off x="10912549" y="42347416"/>
            <a:ext cx="3790075" cy="369332"/>
          </a:xfrm>
          <a:prstGeom prst="rect">
            <a:avLst/>
          </a:prstGeom>
          <a:noFill/>
        </p:spPr>
        <p:txBody>
          <a:bodyPr wrap="square" rtlCol="0">
            <a:spAutoFit/>
          </a:bodyPr>
          <a:lstStyle/>
          <a:p>
            <a:r>
              <a:rPr lang="it-IT" dirty="0" smtClean="0"/>
              <a:t>ABAQUS </a:t>
            </a:r>
            <a:r>
              <a:rPr lang="it-IT" dirty="0" err="1" smtClean="0"/>
              <a:t>simulation</a:t>
            </a:r>
            <a:r>
              <a:rPr lang="it-IT" dirty="0" smtClean="0"/>
              <a:t> </a:t>
            </a:r>
            <a:r>
              <a:rPr lang="it-IT" dirty="0" err="1" smtClean="0"/>
              <a:t>result</a:t>
            </a:r>
            <a:r>
              <a:rPr lang="it-IT" dirty="0" smtClean="0"/>
              <a:t> - STRESSES</a:t>
            </a:r>
            <a:endParaRPr lang="it-IT" dirty="0"/>
          </a:p>
        </p:txBody>
      </p:sp>
      <p:sp>
        <p:nvSpPr>
          <p:cNvPr id="73" name="CasellaDiTesto 72"/>
          <p:cNvSpPr txBox="1"/>
          <p:nvPr/>
        </p:nvSpPr>
        <p:spPr>
          <a:xfrm>
            <a:off x="18289572" y="30325042"/>
            <a:ext cx="4069124" cy="369332"/>
          </a:xfrm>
          <a:prstGeom prst="rect">
            <a:avLst/>
          </a:prstGeom>
          <a:noFill/>
        </p:spPr>
        <p:txBody>
          <a:bodyPr wrap="square" rtlCol="0">
            <a:spAutoFit/>
          </a:bodyPr>
          <a:lstStyle/>
          <a:p>
            <a:pPr algn="ctr"/>
            <a:r>
              <a:rPr lang="it-IT" dirty="0" smtClean="0"/>
              <a:t>Temperature </a:t>
            </a:r>
            <a:r>
              <a:rPr lang="it-IT" dirty="0" err="1" smtClean="0"/>
              <a:t>at</a:t>
            </a:r>
            <a:r>
              <a:rPr lang="it-IT" dirty="0" smtClean="0"/>
              <a:t> </a:t>
            </a:r>
            <a:r>
              <a:rPr lang="it-IT" dirty="0" err="1" smtClean="0"/>
              <a:t>node</a:t>
            </a:r>
            <a:r>
              <a:rPr lang="it-IT" dirty="0" smtClean="0"/>
              <a:t> 2 – 30 MW/m</a:t>
            </a:r>
            <a:r>
              <a:rPr lang="it-IT" baseline="30000" dirty="0" smtClean="0"/>
              <a:t>2</a:t>
            </a:r>
            <a:r>
              <a:rPr lang="it-IT" dirty="0" smtClean="0"/>
              <a:t> case</a:t>
            </a:r>
            <a:endParaRPr lang="it-IT" dirty="0"/>
          </a:p>
        </p:txBody>
      </p:sp>
      <p:sp>
        <p:nvSpPr>
          <p:cNvPr id="74" name="CasellaDiTesto 73"/>
          <p:cNvSpPr txBox="1"/>
          <p:nvPr/>
        </p:nvSpPr>
        <p:spPr>
          <a:xfrm>
            <a:off x="22862752" y="26139229"/>
            <a:ext cx="5580345" cy="369332"/>
          </a:xfrm>
          <a:prstGeom prst="rect">
            <a:avLst/>
          </a:prstGeom>
          <a:noFill/>
        </p:spPr>
        <p:txBody>
          <a:bodyPr wrap="square" rtlCol="0">
            <a:spAutoFit/>
          </a:bodyPr>
          <a:lstStyle/>
          <a:p>
            <a:pPr algn="ctr"/>
            <a:r>
              <a:rPr lang="it-IT" dirty="0" smtClean="0"/>
              <a:t>Strike </a:t>
            </a:r>
            <a:r>
              <a:rPr lang="it-IT" dirty="0"/>
              <a:t>P</a:t>
            </a:r>
            <a:r>
              <a:rPr lang="it-IT" dirty="0" smtClean="0"/>
              <a:t>oint </a:t>
            </a:r>
            <a:r>
              <a:rPr lang="it-IT" dirty="0" err="1" smtClean="0"/>
              <a:t>Sweeping</a:t>
            </a:r>
            <a:r>
              <a:rPr lang="it-IT" dirty="0" smtClean="0"/>
              <a:t> </a:t>
            </a:r>
            <a:r>
              <a:rPr lang="it-IT" dirty="0" err="1" smtClean="0"/>
              <a:t>main</a:t>
            </a:r>
            <a:r>
              <a:rPr lang="it-IT" dirty="0" smtClean="0"/>
              <a:t> </a:t>
            </a:r>
            <a:r>
              <a:rPr lang="it-IT" dirty="0" err="1" smtClean="0"/>
              <a:t>parameters</a:t>
            </a:r>
            <a:r>
              <a:rPr lang="it-IT" dirty="0" smtClean="0"/>
              <a:t> </a:t>
            </a:r>
            <a:r>
              <a:rPr lang="it-IT" dirty="0" err="1" smtClean="0"/>
              <a:t>sensitivity</a:t>
            </a:r>
            <a:r>
              <a:rPr lang="it-IT" dirty="0" smtClean="0"/>
              <a:t> </a:t>
            </a:r>
            <a:r>
              <a:rPr lang="it-IT" dirty="0" err="1" smtClean="0"/>
              <a:t>analysis</a:t>
            </a:r>
            <a:endParaRPr lang="it-IT" dirty="0"/>
          </a:p>
        </p:txBody>
      </p:sp>
      <p:sp>
        <p:nvSpPr>
          <p:cNvPr id="77" name="CasellaDiTesto 76"/>
          <p:cNvSpPr txBox="1"/>
          <p:nvPr/>
        </p:nvSpPr>
        <p:spPr>
          <a:xfrm>
            <a:off x="1738834" y="26933058"/>
            <a:ext cx="3481958" cy="646331"/>
          </a:xfrm>
          <a:prstGeom prst="rect">
            <a:avLst/>
          </a:prstGeom>
          <a:noFill/>
        </p:spPr>
        <p:txBody>
          <a:bodyPr wrap="square" rtlCol="0">
            <a:spAutoFit/>
          </a:bodyPr>
          <a:lstStyle/>
          <a:p>
            <a:pPr algn="ctr"/>
            <a:r>
              <a:rPr lang="it-IT" dirty="0" smtClean="0"/>
              <a:t>2-D FE model </a:t>
            </a:r>
            <a:r>
              <a:rPr lang="it-IT" dirty="0" err="1" smtClean="0"/>
              <a:t>simulation</a:t>
            </a:r>
            <a:r>
              <a:rPr lang="it-IT" dirty="0" smtClean="0"/>
              <a:t> </a:t>
            </a:r>
            <a:r>
              <a:rPr lang="it-IT" dirty="0" err="1" smtClean="0"/>
              <a:t>results</a:t>
            </a:r>
            <a:r>
              <a:rPr lang="it-IT" dirty="0" smtClean="0"/>
              <a:t> - 30 MW/m</a:t>
            </a:r>
            <a:r>
              <a:rPr lang="it-IT" baseline="30000" dirty="0" smtClean="0"/>
              <a:t>2</a:t>
            </a:r>
            <a:r>
              <a:rPr lang="it-IT" dirty="0" smtClean="0"/>
              <a:t> case </a:t>
            </a:r>
            <a:endParaRPr lang="it-IT" dirty="0"/>
          </a:p>
        </p:txBody>
      </p:sp>
      <p:pic>
        <p:nvPicPr>
          <p:cNvPr id="95" name="Immagine 94"/>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8037818" y="27712647"/>
            <a:ext cx="4608909" cy="2632925"/>
          </a:xfrm>
          <a:prstGeom prst="rect">
            <a:avLst/>
          </a:prstGeom>
          <a:noFill/>
          <a:ln>
            <a:noFill/>
          </a:ln>
        </p:spPr>
      </p:pic>
      <p:sp>
        <p:nvSpPr>
          <p:cNvPr id="79" name="CasellaDiTesto 78"/>
          <p:cNvSpPr txBox="1"/>
          <p:nvPr/>
        </p:nvSpPr>
        <p:spPr>
          <a:xfrm>
            <a:off x="24302912" y="22729285"/>
            <a:ext cx="5404003" cy="1477328"/>
          </a:xfrm>
          <a:prstGeom prst="rect">
            <a:avLst/>
          </a:prstGeom>
          <a:noFill/>
        </p:spPr>
        <p:txBody>
          <a:bodyPr wrap="square" rtlCol="0">
            <a:spAutoFit/>
          </a:bodyPr>
          <a:lstStyle/>
          <a:p>
            <a:r>
              <a:rPr lang="en-US" dirty="0"/>
              <a:t>The power needed for sweeping in the above conditions (240 </a:t>
            </a:r>
            <a:r>
              <a:rPr lang="en-US" dirty="0" err="1"/>
              <a:t>kAt</a:t>
            </a:r>
            <a:r>
              <a:rPr lang="en-US" dirty="0"/>
              <a:t> amplitude, 120 </a:t>
            </a:r>
            <a:r>
              <a:rPr lang="en-US" dirty="0" err="1"/>
              <a:t>kAt</a:t>
            </a:r>
            <a:r>
              <a:rPr lang="en-US" dirty="0"/>
              <a:t> </a:t>
            </a:r>
            <a:r>
              <a:rPr lang="en-US" dirty="0" err="1"/>
              <a:t>rms</a:t>
            </a:r>
            <a:r>
              <a:rPr lang="en-US" dirty="0"/>
              <a:t>) is:</a:t>
            </a:r>
          </a:p>
          <a:p>
            <a:r>
              <a:rPr lang="en-US" dirty="0" smtClean="0"/>
              <a:t>- active </a:t>
            </a:r>
            <a:r>
              <a:rPr lang="en-US" dirty="0"/>
              <a:t>power of 0.30 MW at 0.2 Hz, 3.3 MW at 1 Hz</a:t>
            </a:r>
          </a:p>
          <a:p>
            <a:r>
              <a:rPr lang="en-US" dirty="0" smtClean="0"/>
              <a:t>- reactive </a:t>
            </a:r>
            <a:r>
              <a:rPr lang="en-US" dirty="0"/>
              <a:t>power of 3.5 </a:t>
            </a:r>
            <a:r>
              <a:rPr lang="en-US" dirty="0" err="1"/>
              <a:t>MVAr</a:t>
            </a:r>
            <a:r>
              <a:rPr lang="en-US" dirty="0"/>
              <a:t> at 0.2 Hz, 16 MW at 1 Hz</a:t>
            </a:r>
          </a:p>
          <a:p>
            <a:endParaRPr lang="it-IT" dirty="0"/>
          </a:p>
        </p:txBody>
      </p:sp>
      <p:sp>
        <p:nvSpPr>
          <p:cNvPr id="80" name="CasellaDiTesto 79"/>
          <p:cNvSpPr txBox="1"/>
          <p:nvPr/>
        </p:nvSpPr>
        <p:spPr>
          <a:xfrm>
            <a:off x="13379837" y="17138229"/>
            <a:ext cx="769947" cy="369332"/>
          </a:xfrm>
          <a:prstGeom prst="rect">
            <a:avLst/>
          </a:prstGeom>
          <a:noFill/>
        </p:spPr>
        <p:txBody>
          <a:bodyPr wrap="square" rtlCol="0">
            <a:spAutoFit/>
          </a:bodyPr>
          <a:lstStyle/>
          <a:p>
            <a:pPr algn="ctr"/>
            <a:r>
              <a:rPr lang="it-IT" dirty="0" smtClean="0"/>
              <a:t>ITER</a:t>
            </a:r>
            <a:endParaRPr lang="it-IT" dirty="0"/>
          </a:p>
        </p:txBody>
      </p:sp>
      <p:sp>
        <p:nvSpPr>
          <p:cNvPr id="83" name="CasellaDiTesto 82"/>
          <p:cNvSpPr txBox="1"/>
          <p:nvPr/>
        </p:nvSpPr>
        <p:spPr>
          <a:xfrm>
            <a:off x="17462152" y="16153336"/>
            <a:ext cx="1820742" cy="1477328"/>
          </a:xfrm>
          <a:prstGeom prst="rect">
            <a:avLst/>
          </a:prstGeom>
          <a:noFill/>
        </p:spPr>
        <p:txBody>
          <a:bodyPr wrap="square" rtlCol="0">
            <a:spAutoFit/>
          </a:bodyPr>
          <a:lstStyle/>
          <a:p>
            <a:r>
              <a:rPr lang="en-US" i="1" dirty="0"/>
              <a:t>Interior of JET showing the </a:t>
            </a:r>
            <a:r>
              <a:rPr lang="en-US" i="1" dirty="0" smtClean="0"/>
              <a:t>‘</a:t>
            </a:r>
            <a:r>
              <a:rPr lang="en-US" i="1" dirty="0"/>
              <a:t>ITER-like’ wall of beryllium and tungsten.</a:t>
            </a:r>
            <a:endParaRPr lang="it-IT" dirty="0"/>
          </a:p>
        </p:txBody>
      </p:sp>
      <p:sp>
        <p:nvSpPr>
          <p:cNvPr id="86" name="CasellaDiTesto 85"/>
          <p:cNvSpPr txBox="1"/>
          <p:nvPr/>
        </p:nvSpPr>
        <p:spPr>
          <a:xfrm>
            <a:off x="3348584" y="32619949"/>
            <a:ext cx="23244896" cy="400110"/>
          </a:xfrm>
          <a:prstGeom prst="rect">
            <a:avLst/>
          </a:prstGeom>
          <a:noFill/>
        </p:spPr>
        <p:txBody>
          <a:bodyPr wrap="square" rtlCol="0">
            <a:spAutoFit/>
          </a:bodyPr>
          <a:lstStyle/>
          <a:p>
            <a:r>
              <a:rPr lang="en-US" sz="2000" i="1" dirty="0"/>
              <a:t>F. </a:t>
            </a:r>
            <a:r>
              <a:rPr lang="en-US" sz="2000" i="1" dirty="0" err="1"/>
              <a:t>Maviglia</a:t>
            </a:r>
            <a:r>
              <a:rPr lang="en-US" sz="2000" i="1" dirty="0"/>
              <a:t>, </a:t>
            </a:r>
            <a:r>
              <a:rPr lang="en-US" sz="2000" i="1" dirty="0" smtClean="0"/>
              <a:t>[…], R. Albanese, R. </a:t>
            </a:r>
            <a:r>
              <a:rPr lang="en-US" sz="2000" i="1" dirty="0" err="1" smtClean="0"/>
              <a:t>Ambrosino</a:t>
            </a:r>
            <a:r>
              <a:rPr lang="en-US" sz="2000" i="1" dirty="0" smtClean="0"/>
              <a:t>,  </a:t>
            </a:r>
            <a:r>
              <a:rPr lang="en-US" sz="2000" i="1" dirty="0"/>
              <a:t>V. P. </a:t>
            </a:r>
            <a:r>
              <a:rPr lang="en-US" sz="2000" i="1" dirty="0" smtClean="0"/>
              <a:t>Loschiavo, “Limitations of transient power loads on DEMO and analysis of mitigation techniques”, Fusion </a:t>
            </a:r>
            <a:r>
              <a:rPr lang="en-US" sz="2000" i="1" dirty="0"/>
              <a:t>Engineering and </a:t>
            </a:r>
            <a:r>
              <a:rPr lang="en-US" sz="2000" i="1" dirty="0" smtClean="0"/>
              <a:t>Design</a:t>
            </a:r>
            <a:r>
              <a:rPr lang="en-US" sz="2000" i="1" dirty="0"/>
              <a:t>, DOI: 10.1016/j.fusengdes.2016.01.023</a:t>
            </a:r>
            <a:endParaRPr lang="it-IT" sz="2000" dirty="0"/>
          </a:p>
        </p:txBody>
      </p:sp>
    </p:spTree>
    <p:extLst>
      <p:ext uri="{BB962C8B-B14F-4D97-AF65-F5344CB8AC3E}">
        <p14:creationId xmlns:p14="http://schemas.microsoft.com/office/powerpoint/2010/main" val="294408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1317</Words>
  <Application>Microsoft Office PowerPoint</Application>
  <PresentationFormat>Personalizzato</PresentationFormat>
  <Paragraphs>102</Paragraphs>
  <Slides>1</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vt:i4>
      </vt:variant>
    </vt:vector>
  </HeadingPairs>
  <TitlesOfParts>
    <vt:vector size="5" baseType="lpstr">
      <vt:lpstr>Arial</vt:lpstr>
      <vt:lpstr>Calibri</vt:lpstr>
      <vt:lpstr>Times New Roman</vt:lpstr>
      <vt:lpstr>Tema di Office</vt:lpstr>
      <vt:lpstr>Vincenzo Paolo Loschiavo Tutor: Raffaele Albanese XXIX Cycle - II year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dc:creator>
  <cp:lastModifiedBy>Loschiavo</cp:lastModifiedBy>
  <cp:revision>97</cp:revision>
  <dcterms:created xsi:type="dcterms:W3CDTF">2016-02-10T16:35:08Z</dcterms:created>
  <dcterms:modified xsi:type="dcterms:W3CDTF">2016-02-15T13:36:04Z</dcterms:modified>
</cp:coreProperties>
</file>