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7" r:id="rId5"/>
    <p:sldId id="260" r:id="rId6"/>
    <p:sldId id="264" r:id="rId7"/>
    <p:sldId id="265" r:id="rId8"/>
    <p:sldId id="269" r:id="rId9"/>
    <p:sldId id="266" r:id="rId10"/>
    <p:sldId id="261" r:id="rId11"/>
    <p:sldId id="262" r:id="rId12"/>
    <p:sldId id="263" r:id="rId13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pPr/>
              <a:t>05/11/2019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8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75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779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6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398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11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508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38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69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a\Downloads\corl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Sunny Katyara</a:t>
            </a:r>
            <a:br>
              <a:rPr lang="it-IT" dirty="0" smtClean="0"/>
            </a:br>
            <a:r>
              <a:rPr lang="it-IT" sz="3600" dirty="0" smtClean="0"/>
              <a:t>Tutor: Bruno Siciliano, Darwin Caldwell</a:t>
            </a:r>
            <a:br>
              <a:rPr lang="it-IT" sz="3600" dirty="0" smtClean="0"/>
            </a:br>
            <a:r>
              <a:rPr lang="it-IT" sz="3600" dirty="0" smtClean="0"/>
              <a:t>Co-Tutor: Fanny Ficuciello, Fei Chen</a:t>
            </a:r>
            <a:br>
              <a:rPr lang="it-IT" sz="3600" dirty="0" smtClean="0"/>
            </a:br>
            <a:r>
              <a:rPr lang="it-IT" sz="2700" dirty="0" smtClean="0"/>
              <a:t>XXXIV Cycle - I year presentation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tx2"/>
                </a:solidFill>
              </a:rPr>
              <a:t>Learning Control for Fine Manipulation Taks</a:t>
            </a:r>
            <a:endParaRPr lang="it-IT" sz="3600" b="1" dirty="0">
              <a:solidFill>
                <a:schemeClr val="tx2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47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sz="1800" b="1" dirty="0" smtClean="0"/>
              <a:t>Under Review:</a:t>
            </a:r>
          </a:p>
          <a:p>
            <a:pPr algn="just"/>
            <a:r>
              <a:rPr lang="en-GB" sz="1800" b="1" dirty="0" smtClean="0"/>
              <a:t>S. Katyara</a:t>
            </a:r>
            <a:r>
              <a:rPr lang="en-GB" sz="1800" dirty="0" smtClean="0"/>
              <a:t>, L. Lugli, F. Ficuciello, D. Caldwell, F. Chen “Towards reproducible pruning system on dynamic natural plants for field agricultural robots” International Conference on Robotics and Automation (ICRA) 2020</a:t>
            </a:r>
          </a:p>
          <a:p>
            <a:pPr lvl="0" algn="just"/>
            <a:r>
              <a:rPr lang="en-GB" sz="1800" dirty="0" smtClean="0"/>
              <a:t>L. Lugli, </a:t>
            </a:r>
            <a:r>
              <a:rPr lang="en-GB" sz="1800" b="1" dirty="0" smtClean="0"/>
              <a:t>S. Katyara</a:t>
            </a:r>
            <a:r>
              <a:rPr lang="en-GB" sz="1800" dirty="0" smtClean="0"/>
              <a:t>, D. Caldwell, F. Chen “Towards statistical pattern recognition graph morphometry applied in agricultural robotic vineyard pruning” International Conference on Robotics and Automation (ICRA) 2020.</a:t>
            </a:r>
          </a:p>
          <a:p>
            <a:pPr lvl="0" algn="just">
              <a:buNone/>
            </a:pPr>
            <a:r>
              <a:rPr lang="en-GB" sz="1800" b="1" dirty="0" smtClean="0"/>
              <a:t>In Preparation:</a:t>
            </a:r>
          </a:p>
          <a:p>
            <a:pPr algn="just"/>
            <a:r>
              <a:rPr lang="en-GB" sz="1800" b="1" dirty="0" smtClean="0"/>
              <a:t>S. Katyara</a:t>
            </a:r>
            <a:r>
              <a:rPr lang="en-GB" sz="1800" dirty="0" smtClean="0"/>
              <a:t>, F. Ficuciello, D. Caldwell, F. Chen, B. </a:t>
            </a:r>
            <a:r>
              <a:rPr lang="en-GB" sz="1800" dirty="0" err="1" smtClean="0"/>
              <a:t>Siciliano</a:t>
            </a:r>
            <a:r>
              <a:rPr lang="en-GB" sz="1800" dirty="0" smtClean="0"/>
              <a:t> “Vision based kernalized treatment of synergies for in-hand manipulation tasks” Robotics and Automation Letters (IEEE RAL) 2020 </a:t>
            </a:r>
            <a:endParaRPr lang="en-US" sz="1800" dirty="0" smtClean="0"/>
          </a:p>
          <a:p>
            <a:pPr lvl="0" algn="just"/>
            <a:r>
              <a:rPr lang="en-GB" sz="1800" b="1" dirty="0" smtClean="0"/>
              <a:t>S. Katyara</a:t>
            </a:r>
            <a:r>
              <a:rPr lang="en-GB" sz="1800" dirty="0" smtClean="0"/>
              <a:t>, F. Ficuciello, D. Caldwell, F. Chen, B. </a:t>
            </a:r>
            <a:r>
              <a:rPr lang="en-GB" sz="1800" dirty="0" err="1" smtClean="0"/>
              <a:t>Siciliano</a:t>
            </a:r>
            <a:r>
              <a:rPr lang="en-GB" sz="1800" dirty="0" smtClean="0"/>
              <a:t> “Run-time adaption of trajectories with DMPs using perceptual learning “Robotics, Science and Systems (RSS) 2020.</a:t>
            </a:r>
            <a:endParaRPr lang="en-US" sz="1800" dirty="0" smtClean="0"/>
          </a:p>
          <a:p>
            <a:pPr algn="just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7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tx2"/>
                </a:solidFill>
              </a:rPr>
              <a:t>Sunny Katyara</a:t>
            </a:r>
            <a:endParaRPr lang="it-I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7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295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 smtClean="0"/>
              <a:t>First Year credits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35052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 smtClean="0"/>
              <a:t>Second Year credits (Expected)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304801" y="3905250"/>
            <a:ext cx="21336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743200" y="4038600"/>
            <a:ext cx="6096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 smtClean="0"/>
              <a:t>Will attend 4</a:t>
            </a:r>
            <a:r>
              <a:rPr lang="en-GB" baseline="30000" dirty="0" smtClean="0"/>
              <a:t>th</a:t>
            </a:r>
            <a:r>
              <a:rPr lang="en-GB" dirty="0" smtClean="0"/>
              <a:t> Summer School on Cognitive Robotics – MIT USA  2020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 smtClean="0"/>
              <a:t>Will submit one journal and one conference papers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 smtClean="0"/>
              <a:t>Will assist my co-supervisor on short course of Robotics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76200" y="1661996"/>
            <a:ext cx="2209800" cy="178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2562225" y="1447800"/>
            <a:ext cx="64293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tx2"/>
                </a:solidFill>
              </a:rPr>
              <a:t>Sunny Katyara</a:t>
            </a:r>
            <a:endParaRPr lang="it-I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743200"/>
            <a:ext cx="2743200" cy="6857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 </a:t>
            </a:r>
            <a:r>
              <a:rPr lang="en-US" sz="4400" b="1" dirty="0" smtClean="0"/>
              <a:t>THANKS!</a:t>
            </a:r>
            <a:endParaRPr lang="en-US" sz="4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tx2"/>
                </a:solidFill>
              </a:rPr>
              <a:t>Sunny Katyara</a:t>
            </a:r>
            <a:endParaRPr lang="it-I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/>
              <a:t>M.Sc</a:t>
            </a:r>
            <a:r>
              <a:rPr lang="en-US" sz="2000" b="1" dirty="0" smtClean="0"/>
              <a:t> in </a:t>
            </a:r>
            <a:r>
              <a:rPr lang="en-US" sz="2000" b="1" dirty="0" smtClean="0">
                <a:solidFill>
                  <a:schemeClr val="tx2"/>
                </a:solidFill>
              </a:rPr>
              <a:t>Electrical Engineering </a:t>
            </a:r>
            <a:r>
              <a:rPr lang="en-US" sz="2000" b="1" dirty="0" smtClean="0"/>
              <a:t>- Wroclaw University of Science &amp; Technology, Poland – July 2018</a:t>
            </a:r>
          </a:p>
          <a:p>
            <a:r>
              <a:rPr lang="en-US" sz="2000" dirty="0" smtClean="0"/>
              <a:t>Master thesis title</a:t>
            </a:r>
            <a:r>
              <a:rPr lang="en-US" sz="2000" b="1" dirty="0" smtClean="0"/>
              <a:t>: Protection Coordination of distribution system with Distributed Resources</a:t>
            </a:r>
            <a:r>
              <a:rPr lang="en-US" sz="2000" b="1" dirty="0" smtClean="0"/>
              <a:t> </a:t>
            </a:r>
            <a:r>
              <a:rPr lang="en-US" sz="2000" dirty="0" smtClean="0"/>
              <a:t>at Wroclaw University of Science &amp; Technology, Poland</a:t>
            </a:r>
            <a:endParaRPr lang="en-US" sz="2000" dirty="0" smtClean="0"/>
          </a:p>
          <a:p>
            <a:r>
              <a:rPr lang="en-US" sz="2000" dirty="0" smtClean="0"/>
              <a:t>Currently PhD student in Information Technology and Electrical Engineering XXXIII Cycle,  at </a:t>
            </a:r>
            <a:r>
              <a:rPr lang="en-US" sz="2000" dirty="0" err="1" smtClean="0"/>
              <a:t>Università</a:t>
            </a:r>
            <a:r>
              <a:rPr lang="en-US" sz="2000" dirty="0" smtClean="0"/>
              <a:t> </a:t>
            </a:r>
            <a:r>
              <a:rPr lang="en-US" sz="2000" dirty="0" err="1" smtClean="0"/>
              <a:t>degli</a:t>
            </a:r>
            <a:r>
              <a:rPr lang="en-US" sz="2000" dirty="0" smtClean="0"/>
              <a:t> </a:t>
            </a:r>
            <a:r>
              <a:rPr lang="en-US" sz="2000" dirty="0" err="1" smtClean="0"/>
              <a:t>Studi</a:t>
            </a:r>
            <a:r>
              <a:rPr lang="en-US" sz="2000" dirty="0" smtClean="0"/>
              <a:t> di Napoli Federico II with a joint fellowship with IIT, supervised by Prof. Bruno </a:t>
            </a:r>
            <a:r>
              <a:rPr lang="en-US" sz="2000" dirty="0" err="1" smtClean="0"/>
              <a:t>Siciliano</a:t>
            </a:r>
            <a:r>
              <a:rPr lang="en-US" sz="2000" dirty="0" smtClean="0"/>
              <a:t> and Dr. Fanny </a:t>
            </a:r>
            <a:r>
              <a:rPr lang="en-US" sz="2000" dirty="0" err="1" smtClean="0"/>
              <a:t>Ficuciello</a:t>
            </a:r>
            <a:r>
              <a:rPr lang="en-US" sz="2000" dirty="0" smtClean="0"/>
              <a:t> at UNINA and Prof. Darwin Caldwell and Dr. </a:t>
            </a:r>
            <a:r>
              <a:rPr lang="en-US" sz="2000" dirty="0" err="1" smtClean="0"/>
              <a:t>Fei</a:t>
            </a:r>
            <a:r>
              <a:rPr lang="en-US" sz="2000" dirty="0" smtClean="0"/>
              <a:t> Chen at IIT</a:t>
            </a:r>
          </a:p>
          <a:p>
            <a:r>
              <a:rPr lang="en-US" sz="2000" dirty="0" smtClean="0"/>
              <a:t>Funded by IIT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tx2"/>
                </a:solidFill>
              </a:rPr>
              <a:t>Sunny Katyara</a:t>
            </a:r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7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Problem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096000" cy="4830763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Statement</a:t>
            </a:r>
            <a:endParaRPr lang="en-US" sz="2000" dirty="0" smtClean="0"/>
          </a:p>
          <a:p>
            <a:r>
              <a:rPr lang="en-US" sz="2000" dirty="0" smtClean="0"/>
              <a:t>Traditional motion planning algorithms fail to learn control policies for fine manipulation task</a:t>
            </a:r>
          </a:p>
          <a:p>
            <a:r>
              <a:rPr lang="en-US" sz="2000" dirty="0" smtClean="0"/>
              <a:t>To solve the issue, IL together with RL are used to learn control policies as cost optimization function</a:t>
            </a:r>
          </a:p>
          <a:p>
            <a:pPr>
              <a:buNone/>
            </a:pPr>
            <a:r>
              <a:rPr lang="en-US" sz="2000" b="1" dirty="0" smtClean="0"/>
              <a:t>Objectives</a:t>
            </a:r>
          </a:p>
          <a:p>
            <a:r>
              <a:rPr lang="en-US" sz="2000" dirty="0" smtClean="0"/>
              <a:t>To use movement primitives for learning human centric demonstrations (IL)</a:t>
            </a:r>
          </a:p>
          <a:p>
            <a:r>
              <a:rPr lang="en-US" sz="2000" dirty="0" smtClean="0"/>
              <a:t>To learn control policies for compliant manipulation tasks with RL algorithms</a:t>
            </a:r>
          </a:p>
          <a:p>
            <a:r>
              <a:rPr lang="en-US" sz="2000" dirty="0" smtClean="0"/>
              <a:t>To demonstrate the learnt skills on mobile manipulator for different manipulation tasks</a:t>
            </a:r>
          </a:p>
          <a:p>
            <a:r>
              <a:rPr lang="en-US" sz="2000" dirty="0" smtClean="0"/>
              <a:t>To develop VMP and </a:t>
            </a:r>
            <a:r>
              <a:rPr lang="en-US" sz="2000" dirty="0" err="1" smtClean="0"/>
              <a:t>HaNMP-SoT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tx2"/>
                </a:solidFill>
              </a:rPr>
              <a:t>Sunny Katyara</a:t>
            </a:r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9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18703"/>
          <a:stretch/>
        </p:blipFill>
        <p:spPr>
          <a:xfrm>
            <a:off x="6752044" y="2140202"/>
            <a:ext cx="2212238" cy="113639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332" y="1143000"/>
            <a:ext cx="2729562" cy="91318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/>
          <a:srcRect l="40847" b="29634"/>
          <a:stretch/>
        </p:blipFill>
        <p:spPr>
          <a:xfrm>
            <a:off x="6412733" y="3425230"/>
            <a:ext cx="2708433" cy="84784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481" y="4421188"/>
            <a:ext cx="2428875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Activity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tx2"/>
                </a:solidFill>
              </a:rPr>
              <a:t>Sunny Katyara</a:t>
            </a:r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777" y="1196752"/>
            <a:ext cx="7252623" cy="443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670374" y="5488712"/>
            <a:ext cx="17514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 err="1">
                <a:latin typeface="Arial Narrow" panose="020B0606020202030204" pitchFamily="34" charset="0"/>
              </a:rPr>
              <a:t>Reward</a:t>
            </a:r>
            <a:r>
              <a:rPr lang="it-IT" sz="1700" dirty="0">
                <a:latin typeface="Arial Narrow" panose="020B0606020202030204" pitchFamily="34" charset="0"/>
              </a:rPr>
              <a:t> </a:t>
            </a:r>
            <a:r>
              <a:rPr lang="it-IT" sz="1700" dirty="0" err="1">
                <a:latin typeface="Arial Narrow" panose="020B0606020202030204" pitchFamily="34" charset="0"/>
              </a:rPr>
              <a:t>function</a:t>
            </a:r>
            <a:endParaRPr lang="it-IT" sz="1700" dirty="0">
              <a:latin typeface="Arial Narrow" panose="020B0606020202030204" pitchFamily="34" charset="0"/>
            </a:endParaRPr>
          </a:p>
          <a:p>
            <a:endParaRPr lang="it-IT" sz="1700" dirty="0">
              <a:latin typeface="Arial Narrow" panose="020B0606020202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07143" y="5147900"/>
            <a:ext cx="350285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 err="1">
                <a:latin typeface="Arial Narrow" panose="020B0606020202030204" pitchFamily="34" charset="0"/>
              </a:rPr>
              <a:t>Synegy-based</a:t>
            </a:r>
            <a:r>
              <a:rPr lang="it-IT" sz="1700" dirty="0">
                <a:latin typeface="Arial Narrow" panose="020B0606020202030204" pitchFamily="34" charset="0"/>
              </a:rPr>
              <a:t> policy </a:t>
            </a:r>
            <a:r>
              <a:rPr lang="it-IT" sz="1700" dirty="0" err="1">
                <a:latin typeface="Arial Narrow" panose="020B0606020202030204" pitchFamily="34" charset="0"/>
              </a:rPr>
              <a:t>search</a:t>
            </a:r>
            <a:r>
              <a:rPr lang="it-IT" sz="1700" dirty="0">
                <a:latin typeface="Arial Narrow" panose="020B0606020202030204" pitchFamily="34" charset="0"/>
              </a:rPr>
              <a:t> </a:t>
            </a:r>
            <a:r>
              <a:rPr lang="it-IT" sz="1700" dirty="0" err="1">
                <a:latin typeface="Arial Narrow" panose="020B0606020202030204" pitchFamily="34" charset="0"/>
              </a:rPr>
              <a:t>method</a:t>
            </a:r>
            <a:endParaRPr lang="it-IT" sz="1700" dirty="0">
              <a:latin typeface="Arial Narrow" panose="020B0606020202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5496" y="3995772"/>
            <a:ext cx="243023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 err="1">
                <a:latin typeface="Arial Narrow" panose="020B0606020202030204" pitchFamily="34" charset="0"/>
              </a:rPr>
              <a:t>Initial</a:t>
            </a:r>
            <a:r>
              <a:rPr lang="it-IT" sz="1700" dirty="0">
                <a:latin typeface="Arial Narrow" panose="020B0606020202030204" pitchFamily="34" charset="0"/>
              </a:rPr>
              <a:t> policy </a:t>
            </a:r>
            <a:r>
              <a:rPr lang="it-IT" sz="1700" dirty="0" err="1">
                <a:latin typeface="Arial Narrow" panose="020B0606020202030204" pitchFamily="34" charset="0"/>
              </a:rPr>
              <a:t>parameters</a:t>
            </a:r>
            <a:endParaRPr lang="it-IT" sz="1700" dirty="0">
              <a:latin typeface="Arial Narrow" panose="020B060602020203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533639" y="4725144"/>
            <a:ext cx="35028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700" dirty="0">
              <a:latin typeface="Arial Narrow" panose="020B0606020202030204" pitchFamily="34" charset="0"/>
            </a:endParaRPr>
          </a:p>
          <a:p>
            <a:r>
              <a:rPr lang="it-IT" sz="1700" dirty="0">
                <a:latin typeface="Arial Narrow" panose="020B0606020202030204" pitchFamily="34" charset="0"/>
              </a:rPr>
              <a:t>Exploration–</a:t>
            </a:r>
            <a:r>
              <a:rPr lang="it-IT" sz="1700" dirty="0" err="1">
                <a:latin typeface="Arial Narrow" panose="020B0606020202030204" pitchFamily="34" charset="0"/>
              </a:rPr>
              <a:t>Exploitation</a:t>
            </a:r>
            <a:r>
              <a:rPr lang="it-IT" sz="1700" dirty="0">
                <a:latin typeface="Arial Narrow" panose="020B0606020202030204" pitchFamily="34" charset="0"/>
              </a:rPr>
              <a:t> trade-off</a:t>
            </a:r>
          </a:p>
        </p:txBody>
      </p:sp>
      <p:pic>
        <p:nvPicPr>
          <p:cNvPr id="19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42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Pruning is chosen as one manipulation case to get started with Sim2Real skill transfer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7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pic>
        <p:nvPicPr>
          <p:cNvPr id="8" name="Picture 7" descr="metho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62201"/>
            <a:ext cx="4191000" cy="2263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46482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Fig.1. Methodology for Robot Pruning System</a:t>
            </a:r>
            <a:endParaRPr lang="en-US" sz="1600" dirty="0"/>
          </a:p>
        </p:txBody>
      </p:sp>
      <p:pic>
        <p:nvPicPr>
          <p:cNvPr id="10" name="Picture 9" descr="v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65" y="2314155"/>
            <a:ext cx="4470235" cy="12672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36576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Fig.2. Pipeline for Spur and pruning points detection</a:t>
            </a:r>
            <a:endParaRPr lang="en-US" sz="1600" dirty="0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tx2"/>
                </a:solidFill>
              </a:rPr>
              <a:t>Sunny Katyara</a:t>
            </a:r>
            <a:endParaRPr lang="it-I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1528130"/>
          </a:xfrm>
          <a:prstGeom prst="rect">
            <a:avLst/>
          </a:prstGeom>
        </p:spPr>
      </p:pic>
      <p:pic>
        <p:nvPicPr>
          <p:cNvPr id="8" name="Picture 7" descr="who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064" y="3238090"/>
            <a:ext cx="6163536" cy="29341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28194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Fig.3. Spur and pruning points detection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6138446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Fig.4. Simulated environment for dynamic pruning</a:t>
            </a:r>
            <a:endParaRPr lang="en-US" sz="1600" dirty="0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tx2"/>
                </a:solidFill>
              </a:rPr>
              <a:t>Sunny Katyara</a:t>
            </a:r>
            <a:endParaRPr lang="it-I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7" name="Picture 6" descr="Classification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219200"/>
            <a:ext cx="3834337" cy="4495800"/>
          </a:xfrm>
          <a:prstGeom prst="rect">
            <a:avLst/>
          </a:prstGeom>
        </p:spPr>
      </p:pic>
      <p:pic>
        <p:nvPicPr>
          <p:cNvPr id="8" name="Picture 7" descr="Descriptors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4343400" cy="3886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1054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Fig.4. Acquisition, mapping and prediction of potential spur region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5715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Fig.5. Classified regions percentage among the proposed statistical methods</a:t>
            </a:r>
            <a:endParaRPr lang="en-US" sz="1600" dirty="0"/>
          </a:p>
        </p:txBody>
      </p:sp>
      <p:pic>
        <p:nvPicPr>
          <p:cNvPr id="11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tx2"/>
                </a:solidFill>
              </a:rPr>
              <a:t>Sunny Katyara</a:t>
            </a:r>
            <a:endParaRPr lang="it-I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Results (Imitation Learning)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Sunny Katyara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6" name="cor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1600200"/>
            <a:ext cx="5816600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Application Field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381000" y="4876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Fig.6. Autonomous manipulation for anthropomorphic robotic systems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48768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Fig.7. </a:t>
            </a:r>
            <a:r>
              <a:rPr lang="en-US" sz="1600" dirty="0"/>
              <a:t>H</a:t>
            </a:r>
            <a:r>
              <a:rPr lang="en-US" sz="1600" dirty="0" smtClean="0"/>
              <a:t>uman-like bimanual manipulation </a:t>
            </a:r>
            <a:endParaRPr lang="en-US" sz="1600" dirty="0"/>
          </a:p>
        </p:txBody>
      </p:sp>
      <p:pic>
        <p:nvPicPr>
          <p:cNvPr id="11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tx2"/>
                </a:solidFill>
              </a:rPr>
              <a:t>Sunny Katyara</a:t>
            </a:r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t="7958" b="12471"/>
          <a:stretch/>
        </p:blipFill>
        <p:spPr>
          <a:xfrm>
            <a:off x="721574" y="1921971"/>
            <a:ext cx="2365621" cy="125950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/>
          <a:srcRect r="3951" b="13522"/>
          <a:stretch/>
        </p:blipFill>
        <p:spPr>
          <a:xfrm>
            <a:off x="730267" y="3411663"/>
            <a:ext cx="2359541" cy="125695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358" y="2112799"/>
            <a:ext cx="4323122" cy="227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535</Words>
  <Application>Microsoft Office PowerPoint</Application>
  <PresentationFormat>On-screen Show (4:3)</PresentationFormat>
  <Paragraphs>78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di Office</vt:lpstr>
      <vt:lpstr>Sunny Katyara Tutor: Bruno Siciliano, Darwin Caldwell Co-Tutor: Fanny Ficuciello, Fei Chen XXXIV Cycle - I year presentation</vt:lpstr>
      <vt:lpstr>Background</vt:lpstr>
      <vt:lpstr>Research Problem </vt:lpstr>
      <vt:lpstr>Research Activity</vt:lpstr>
      <vt:lpstr>Research Activity</vt:lpstr>
      <vt:lpstr>Research Activity</vt:lpstr>
      <vt:lpstr>Research Activity</vt:lpstr>
      <vt:lpstr>Preliminary Results (Imitation Learning)</vt:lpstr>
      <vt:lpstr>Future Application Field</vt:lpstr>
      <vt:lpstr>Products</vt:lpstr>
      <vt:lpstr>Next Year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aa</cp:lastModifiedBy>
  <cp:revision>37</cp:revision>
  <cp:lastPrinted>2015-02-18T13:08:33Z</cp:lastPrinted>
  <dcterms:created xsi:type="dcterms:W3CDTF">2015-02-18T11:42:09Z</dcterms:created>
  <dcterms:modified xsi:type="dcterms:W3CDTF">2019-11-04T21:32:57Z</dcterms:modified>
</cp:coreProperties>
</file>