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603825" cy="4680585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742">
          <p15:clr>
            <a:srgbClr val="A4A3A4"/>
          </p15:clr>
        </p15:guide>
        <p15:guide id="2" pos="96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DC00"/>
    <a:srgbClr val="971720"/>
    <a:srgbClr val="162230"/>
    <a:srgbClr val="E5B9DF"/>
    <a:srgbClr val="E5E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91" autoAdjust="0"/>
  </p:normalViewPr>
  <p:slideViewPr>
    <p:cSldViewPr>
      <p:cViewPr varScale="1">
        <p:scale>
          <a:sx n="11" d="100"/>
          <a:sy n="11" d="100"/>
        </p:scale>
        <p:origin x="2292" y="-12"/>
      </p:cViewPr>
      <p:guideLst>
        <p:guide orient="horz" pos="14742"/>
        <p:guide pos="96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BFCF1-2300-4C38-9938-A85A259F8F6D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685800"/>
            <a:ext cx="22415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6EBFE-B43A-4ADB-9AE4-E35FCA543246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963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Instructions</a:t>
            </a:r>
            <a:r>
              <a:rPr lang="it-IT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it-IT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it-IT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poster</a:t>
            </a:r>
          </a:p>
          <a:p>
            <a:endParaRPr lang="it-IT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 RGB 22 34 48 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dirty="0"/>
              <a:t>Context of your research activity (motivations,</a:t>
            </a:r>
            <a:r>
              <a:rPr lang="en-US" baseline="0" dirty="0"/>
              <a:t> needs, trends, activity of your group (if the case)… - describe for self </a:t>
            </a:r>
            <a:r>
              <a:rPr lang="en-US" baseline="0" dirty="0" err="1"/>
              <a:t>explanatpry</a:t>
            </a:r>
            <a:r>
              <a:rPr lang="en-US" dirty="0"/>
              <a:t>)</a:t>
            </a:r>
          </a:p>
          <a:p>
            <a:endParaRPr lang="it-IT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 RGB 255 220 0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dirty="0"/>
              <a:t>Your research activity up to the second year (idea, methodology, developments, results, expected validation,… - insert whatever you like, text, images, photos. This box is reserved to your very specific activity, not to your group) </a:t>
            </a:r>
          </a:p>
          <a:p>
            <a:endParaRPr lang="it-IT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 RGB 151 23 32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dirty="0"/>
              <a:t>Your contacts</a:t>
            </a:r>
          </a:p>
          <a:p>
            <a:pPr lvl="2"/>
            <a:r>
              <a:rPr lang="en-US" dirty="0" err="1"/>
              <a:t>Cooperations</a:t>
            </a:r>
            <a:r>
              <a:rPr lang="en-US" dirty="0"/>
              <a:t> with</a:t>
            </a:r>
            <a:r>
              <a:rPr lang="en-US" baseline="0" dirty="0"/>
              <a:t> Universities, companies, participations in projects and </a:t>
            </a:r>
            <a:r>
              <a:rPr lang="en-US" baseline="0" dirty="0" err="1"/>
              <a:t>programmes</a:t>
            </a:r>
            <a:r>
              <a:rPr lang="en-US" baseline="0" dirty="0"/>
              <a:t> (logos can be included)</a:t>
            </a:r>
            <a:endParaRPr lang="en-US" dirty="0"/>
          </a:p>
          <a:p>
            <a:endParaRPr lang="it-IT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>
                <a:solidFill>
                  <a:srgbClr val="4F81BD"/>
                </a:solidFill>
                <a:effectLst/>
                <a:latin typeface="+mn-lt"/>
                <a:ea typeface="+mn-ea"/>
                <a:cs typeface="+mn-cs"/>
              </a:rPr>
              <a:t>Box RGB 79 129 189</a:t>
            </a:r>
            <a:endParaRPr lang="it-IT" sz="1200" kern="1200" dirty="0">
              <a:solidFill>
                <a:srgbClr val="4F81BD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dirty="0"/>
              <a:t>Next year</a:t>
            </a:r>
          </a:p>
          <a:p>
            <a:pPr lvl="2"/>
            <a:r>
              <a:rPr lang="en-US" dirty="0"/>
              <a:t>Future developments of your activity</a:t>
            </a:r>
          </a:p>
          <a:p>
            <a:endParaRPr lang="it-IT" dirty="0"/>
          </a:p>
          <a:p>
            <a:r>
              <a:rPr lang="it-IT" dirty="0"/>
              <a:t>Box </a:t>
            </a:r>
            <a:r>
              <a:rPr lang="it-IT" dirty="0" err="1"/>
              <a:t>width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80 cm</a:t>
            </a:r>
          </a:p>
          <a:p>
            <a:r>
              <a:rPr lang="it-IT" dirty="0"/>
              <a:t>Box </a:t>
            </a:r>
            <a:r>
              <a:rPr lang="it-IT" dirty="0" err="1"/>
              <a:t>height</a:t>
            </a:r>
            <a:r>
              <a:rPr lang="it-IT" dirty="0"/>
              <a:t> can be </a:t>
            </a:r>
            <a:r>
              <a:rPr lang="it-IT" dirty="0" err="1"/>
              <a:t>changed</a:t>
            </a:r>
            <a:r>
              <a:rPr lang="it-IT" baseline="0" dirty="0"/>
              <a:t> </a:t>
            </a:r>
            <a:r>
              <a:rPr lang="it-IT" baseline="0" dirty="0" err="1"/>
              <a:t>according</a:t>
            </a:r>
            <a:r>
              <a:rPr lang="it-IT" baseline="0" dirty="0"/>
              <a:t> to </a:t>
            </a:r>
            <a:r>
              <a:rPr lang="it-IT" baseline="0" dirty="0" err="1"/>
              <a:t>your</a:t>
            </a:r>
            <a:r>
              <a:rPr lang="it-IT" baseline="0" dirty="0"/>
              <a:t> </a:t>
            </a:r>
            <a:r>
              <a:rPr lang="it-IT" baseline="0" dirty="0" err="1"/>
              <a:t>needs</a:t>
            </a:r>
            <a:endParaRPr lang="it-IT" baseline="0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The text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written</a:t>
            </a:r>
            <a:r>
              <a:rPr lang="it-IT" dirty="0"/>
              <a:t> in Calibri font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6EBFE-B43A-4ADB-9AE4-E35FCA543246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276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95293" y="14540166"/>
            <a:ext cx="26013251" cy="10032924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90574" y="26523315"/>
            <a:ext cx="21422678" cy="119614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50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2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22187786" y="1874415"/>
            <a:ext cx="6885865" cy="3993666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30195" y="1874415"/>
            <a:ext cx="20147518" cy="3993666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49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165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17496" y="30077098"/>
            <a:ext cx="26013251" cy="92961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417496" y="19838328"/>
            <a:ext cx="26013251" cy="102387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30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30193" y="10921373"/>
            <a:ext cx="13516694" cy="30889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556942" y="10921373"/>
            <a:ext cx="13516694" cy="30889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56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30192" y="10477158"/>
            <a:ext cx="13522003" cy="43663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30192" y="14843534"/>
            <a:ext cx="13522003" cy="269675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5546318" y="10477158"/>
            <a:ext cx="13527316" cy="43663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5546318" y="14843534"/>
            <a:ext cx="13527316" cy="269675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93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52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63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30195" y="1863565"/>
            <a:ext cx="10068446" cy="79309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965250" y="1863582"/>
            <a:ext cx="17108388" cy="399474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530195" y="9794572"/>
            <a:ext cx="10068446" cy="320165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73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98577" y="32764097"/>
            <a:ext cx="18362295" cy="386798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998577" y="4182193"/>
            <a:ext cx="18362295" cy="280835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998577" y="36632085"/>
            <a:ext cx="18362295" cy="54931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05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530197" y="1874403"/>
            <a:ext cx="27543443" cy="7800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30197" y="10921373"/>
            <a:ext cx="27543443" cy="30889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530202" y="43382097"/>
            <a:ext cx="7140893" cy="24919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BE560-3498-4A9A-845F-0ED7E982B71C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456313" y="43382097"/>
            <a:ext cx="9691211" cy="24919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21932752" y="43382097"/>
            <a:ext cx="7140893" cy="24919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2237A-665B-47E0-B1F0-2A4495555685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7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eed.javanmardi@unina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traffic.comics.unina.i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ctrTitle"/>
          </p:nvPr>
        </p:nvSpPr>
        <p:spPr>
          <a:xfrm>
            <a:off x="324248" y="2808637"/>
            <a:ext cx="30600000" cy="1528826"/>
          </a:xfrm>
        </p:spPr>
        <p:txBody>
          <a:bodyPr>
            <a:noAutofit/>
          </a:bodyPr>
          <a:lstStyle/>
          <a:p>
            <a:r>
              <a:rPr lang="it-IT" sz="16000" dirty="0" smtClean="0"/>
              <a:t>Saeed Javanmardi</a:t>
            </a:r>
            <a:r>
              <a:rPr lang="it-IT" sz="17900" dirty="0"/>
              <a:t/>
            </a:r>
            <a:br>
              <a:rPr lang="it-IT" sz="17900" dirty="0"/>
            </a:br>
            <a:r>
              <a:rPr lang="it-IT" sz="12800" dirty="0"/>
              <a:t>Tutor: Antonio Pescapè</a:t>
            </a:r>
            <a:br>
              <a:rPr lang="it-IT" sz="12800" dirty="0"/>
            </a:br>
            <a:r>
              <a:rPr lang="it-IT" sz="9600" dirty="0" smtClean="0"/>
              <a:t>XXXIV Cycle </a:t>
            </a:r>
            <a:r>
              <a:rPr lang="it-IT" sz="9600" dirty="0"/>
              <a:t>- II year presentation</a:t>
            </a:r>
            <a:endParaRPr lang="it-IT" sz="17900" dirty="0"/>
          </a:p>
        </p:txBody>
      </p:sp>
      <p:sp>
        <p:nvSpPr>
          <p:cNvPr id="9" name="Sottotitolo 2"/>
          <p:cNvSpPr>
            <a:spLocks noGrp="1"/>
          </p:cNvSpPr>
          <p:nvPr>
            <p:ph type="subTitle" idx="1"/>
          </p:nvPr>
        </p:nvSpPr>
        <p:spPr>
          <a:xfrm>
            <a:off x="324248" y="6540600"/>
            <a:ext cx="30600000" cy="1822704"/>
          </a:xfrm>
        </p:spPr>
        <p:txBody>
          <a:bodyPr>
            <a:noAutofit/>
          </a:bodyPr>
          <a:lstStyle/>
          <a:p>
            <a:r>
              <a:rPr lang="en-US" sz="12800" dirty="0"/>
              <a:t>Security Driven Task Scheduling Approach for SDN-based </a:t>
            </a:r>
            <a:r>
              <a:rPr lang="en-US" sz="12800" dirty="0" err="1"/>
              <a:t>IoT</a:t>
            </a:r>
            <a:r>
              <a:rPr lang="en-US" sz="12800" dirty="0"/>
              <a:t>–Fog Networks</a:t>
            </a:r>
            <a:endParaRPr lang="it-IT" sz="12800" dirty="0"/>
          </a:p>
        </p:txBody>
      </p:sp>
      <p:sp>
        <p:nvSpPr>
          <p:cNvPr id="10" name="Rettangolo arrotondato 9"/>
          <p:cNvSpPr/>
          <p:nvPr/>
        </p:nvSpPr>
        <p:spPr>
          <a:xfrm>
            <a:off x="901912" y="10729517"/>
            <a:ext cx="28800000" cy="7200000"/>
          </a:xfrm>
          <a:prstGeom prst="roundRect">
            <a:avLst/>
          </a:prstGeom>
          <a:noFill/>
          <a:ln w="508000">
            <a:solidFill>
              <a:srgbClr val="1622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arrotondato 10"/>
          <p:cNvSpPr/>
          <p:nvPr/>
        </p:nvSpPr>
        <p:spPr>
          <a:xfrm>
            <a:off x="901912" y="35572677"/>
            <a:ext cx="28800000" cy="3600000"/>
          </a:xfrm>
          <a:prstGeom prst="roundRect">
            <a:avLst/>
          </a:prstGeom>
          <a:noFill/>
          <a:ln w="508000">
            <a:solidFill>
              <a:srgbClr val="9717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Rettangolo arrotondato 11"/>
          <p:cNvSpPr/>
          <p:nvPr/>
        </p:nvSpPr>
        <p:spPr>
          <a:xfrm>
            <a:off x="901912" y="40030729"/>
            <a:ext cx="28800000" cy="6054716"/>
          </a:xfrm>
          <a:prstGeom prst="roundRect">
            <a:avLst/>
          </a:prstGeom>
          <a:noFill/>
          <a:ln w="508000"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arrotondato 7"/>
          <p:cNvSpPr/>
          <p:nvPr/>
        </p:nvSpPr>
        <p:spPr>
          <a:xfrm>
            <a:off x="901912" y="18914826"/>
            <a:ext cx="28800000" cy="15860838"/>
          </a:xfrm>
          <a:prstGeom prst="roundRect">
            <a:avLst/>
          </a:prstGeom>
          <a:noFill/>
          <a:ln w="508000">
            <a:solidFill>
              <a:srgbClr val="FFD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1260352" y="35836707"/>
            <a:ext cx="69127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err="1"/>
              <a:t>Contacts</a:t>
            </a:r>
            <a:endParaRPr lang="it-IT" sz="4000" b="1" dirty="0"/>
          </a:p>
          <a:p>
            <a:r>
              <a:rPr lang="it-IT" sz="4000" dirty="0"/>
              <a:t>Email: </a:t>
            </a:r>
            <a:r>
              <a:rPr lang="it-IT" sz="4000" dirty="0" smtClean="0">
                <a:hlinkClick r:id="rId3"/>
              </a:rPr>
              <a:t>Saeed.javanmardi@unina.it</a:t>
            </a:r>
            <a:r>
              <a:rPr lang="it-IT" sz="4000" dirty="0" smtClean="0"/>
              <a:t> </a:t>
            </a:r>
            <a:endParaRPr lang="it-IT" sz="4000" dirty="0"/>
          </a:p>
          <a:p>
            <a:r>
              <a:rPr lang="it-IT" sz="4000" dirty="0"/>
              <a:t>Telephone: +39 </a:t>
            </a:r>
            <a:r>
              <a:rPr lang="it-IT" sz="4000" dirty="0" smtClean="0"/>
              <a:t>3331073870</a:t>
            </a:r>
            <a:endParaRPr lang="it-IT" sz="4000" dirty="0"/>
          </a:p>
          <a:p>
            <a:endParaRPr lang="it-IT" sz="40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8605168" y="35836707"/>
            <a:ext cx="6912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4000" b="1" dirty="0" smtClean="0"/>
          </a:p>
          <a:p>
            <a:r>
              <a:rPr lang="it-IT" sz="4000" b="1" dirty="0" smtClean="0"/>
              <a:t>Traffic </a:t>
            </a:r>
            <a:r>
              <a:rPr lang="it-IT" sz="4000" b="1" dirty="0"/>
              <a:t>research group</a:t>
            </a:r>
          </a:p>
          <a:p>
            <a:r>
              <a:rPr lang="it-IT" sz="4000" dirty="0">
                <a:hlinkClick r:id="rId4"/>
              </a:rPr>
              <a:t>http://traffic.comics.unina.it/</a:t>
            </a:r>
            <a:endParaRPr lang="it-IT" sz="4000" dirty="0"/>
          </a:p>
          <a:p>
            <a:endParaRPr lang="it-IT" sz="40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404368" y="40788786"/>
            <a:ext cx="146896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/>
              <a:t>For the future</a:t>
            </a:r>
            <a:r>
              <a:rPr lang="en-US" sz="4600" dirty="0"/>
              <a:t>, we will have exhaustive study of a security </a:t>
            </a:r>
            <a:r>
              <a:rPr lang="en-US" sz="4600" dirty="0" smtClean="0"/>
              <a:t>framework to </a:t>
            </a:r>
            <a:r>
              <a:rPr lang="en-US" sz="4600" dirty="0"/>
              <a:t>meet the requirements of 5G mobile edge computing. Moreover, we want to put forward a </a:t>
            </a:r>
            <a:r>
              <a:rPr lang="en-US" sz="4600" dirty="0" smtClean="0"/>
              <a:t>comprehensive security-driven </a:t>
            </a:r>
            <a:r>
              <a:rPr lang="en-US" sz="4600" dirty="0"/>
              <a:t>task scheduling approach in these scenarios using </a:t>
            </a:r>
            <a:r>
              <a:rPr lang="en-US" sz="4600" dirty="0" smtClean="0"/>
              <a:t>different </a:t>
            </a:r>
            <a:r>
              <a:rPr lang="en-US" sz="4600" dirty="0"/>
              <a:t>optimization techniques </a:t>
            </a:r>
            <a:r>
              <a:rPr lang="en-US" sz="4600" dirty="0" smtClean="0"/>
              <a:t>to </a:t>
            </a:r>
            <a:r>
              <a:rPr lang="en-US" sz="4600" dirty="0"/>
              <a:t>tackle the other types of attacks in </a:t>
            </a:r>
            <a:r>
              <a:rPr lang="en-US" sz="4600" dirty="0" err="1"/>
              <a:t>IoT</a:t>
            </a:r>
            <a:r>
              <a:rPr lang="en-US" sz="4600" dirty="0"/>
              <a:t>-fog networks.</a:t>
            </a:r>
            <a:endParaRPr lang="it-IT" sz="4600" dirty="0"/>
          </a:p>
        </p:txBody>
      </p:sp>
      <p:sp>
        <p:nvSpPr>
          <p:cNvPr id="26" name="Rettangolo 25"/>
          <p:cNvSpPr/>
          <p:nvPr/>
        </p:nvSpPr>
        <p:spPr>
          <a:xfrm>
            <a:off x="2301196" y="19740379"/>
            <a:ext cx="9976380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/>
              <a:t>This scheduler considers the dynamic behavior of distributed systems and uses two trust degrees obtained from Threshold </a:t>
            </a:r>
            <a:r>
              <a:rPr lang="en-US" sz="4800" dirty="0" smtClean="0"/>
              <a:t>Random Walk </a:t>
            </a:r>
            <a:r>
              <a:rPr lang="en-US" sz="4800" dirty="0"/>
              <a:t>with Credit-Based connection rate-limiting (</a:t>
            </a:r>
            <a:r>
              <a:rPr lang="en-US" sz="4800" dirty="0" smtClean="0"/>
              <a:t>TRW-CB) and </a:t>
            </a:r>
            <a:r>
              <a:rPr lang="en-US" sz="4800" dirty="0"/>
              <a:t>Rate Limiting algorithms— i.e. one of the most prominent source-based attack mitigation strategies available to deal with TCP SYN flood </a:t>
            </a:r>
            <a:r>
              <a:rPr lang="en-US" sz="4800" dirty="0" err="1"/>
              <a:t>DDoS</a:t>
            </a:r>
            <a:r>
              <a:rPr lang="en-US" sz="4800" dirty="0"/>
              <a:t> attacks. </a:t>
            </a:r>
            <a:r>
              <a:rPr lang="en-US" sz="4800" dirty="0" smtClean="0"/>
              <a:t> It </a:t>
            </a:r>
            <a:r>
              <a:rPr lang="en-US" sz="4800" dirty="0"/>
              <a:t>addresses security issues </a:t>
            </a:r>
            <a:r>
              <a:rPr lang="en-US" sz="4800" dirty="0" smtClean="0"/>
              <a:t>inside the scheduler. It strikes </a:t>
            </a:r>
            <a:r>
              <a:rPr lang="en-US" sz="4800" dirty="0"/>
              <a:t>a balance between </a:t>
            </a:r>
            <a:r>
              <a:rPr lang="en-US" sz="4800" dirty="0" smtClean="0"/>
              <a:t>efficiency </a:t>
            </a:r>
            <a:r>
              <a:rPr lang="en-US" sz="4800" dirty="0"/>
              <a:t>and </a:t>
            </a:r>
            <a:r>
              <a:rPr lang="en-US" sz="4800" dirty="0" smtClean="0"/>
              <a:t>security objectives</a:t>
            </a:r>
            <a:r>
              <a:rPr lang="en-US" sz="4800" dirty="0"/>
              <a:t>.</a:t>
            </a:r>
            <a:endParaRPr lang="en-US" sz="4800" dirty="0" smtClean="0"/>
          </a:p>
          <a:p>
            <a:endParaRPr lang="en-US" sz="4000" dirty="0"/>
          </a:p>
        </p:txBody>
      </p:sp>
      <p:sp>
        <p:nvSpPr>
          <p:cNvPr id="29" name="Rettangolo 28"/>
          <p:cNvSpPr/>
          <p:nvPr/>
        </p:nvSpPr>
        <p:spPr>
          <a:xfrm>
            <a:off x="15350972" y="19703216"/>
            <a:ext cx="130956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/>
              <a:t>FPSTS architecture:</a:t>
            </a:r>
            <a:endParaRPr lang="en-US" sz="4000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16346241" y="40828861"/>
            <a:ext cx="1292522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b="1" dirty="0" smtClean="0"/>
              <a:t>References</a:t>
            </a:r>
          </a:p>
          <a:p>
            <a:pPr lvl="2"/>
            <a:r>
              <a:rPr lang="en-GB" sz="3200" dirty="0" smtClean="0"/>
              <a:t>[1]- Javanmardi</a:t>
            </a:r>
            <a:r>
              <a:rPr lang="en-GB" sz="3200" dirty="0"/>
              <a:t>, Saeed, et al. “</a:t>
            </a:r>
            <a:r>
              <a:rPr lang="it-IT" sz="3200" dirty="0"/>
              <a:t>FPSTS: A Security Driven Task Scheduling Approach for SDN-based IoT–Fog Networks”, It is ready to be submitted to a journal</a:t>
            </a:r>
            <a:r>
              <a:rPr lang="en-GB" sz="3200" dirty="0"/>
              <a:t>.</a:t>
            </a:r>
            <a:endParaRPr lang="en-US" sz="3200" dirty="0"/>
          </a:p>
          <a:p>
            <a:pPr lvl="2"/>
            <a:r>
              <a:rPr lang="en-GB" sz="3200" dirty="0" smtClean="0"/>
              <a:t>[2]- Javanmardi</a:t>
            </a:r>
            <a:r>
              <a:rPr lang="en-GB" sz="3200" dirty="0"/>
              <a:t>, Saeed, et al. "FPFTS: A joint fuzzy particle swarm optimization mobility‐aware approach to fog task scheduling algorithm for Internet of Things devices." Software: Practice and Experience (2020).</a:t>
            </a:r>
            <a:endParaRPr lang="en-US" sz="3200" dirty="0"/>
          </a:p>
          <a:p>
            <a:endParaRPr lang="it-IT" sz="4800" b="1" dirty="0"/>
          </a:p>
        </p:txBody>
      </p:sp>
      <p:sp>
        <p:nvSpPr>
          <p:cNvPr id="36" name="Rettangolo 35"/>
          <p:cNvSpPr/>
          <p:nvPr/>
        </p:nvSpPr>
        <p:spPr>
          <a:xfrm>
            <a:off x="1476376" y="10996058"/>
            <a:ext cx="106571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1-)</a:t>
            </a:r>
            <a:r>
              <a:rPr lang="en-US" sz="4400" b="1" dirty="0" smtClean="0"/>
              <a:t> Fog </a:t>
            </a:r>
            <a:r>
              <a:rPr lang="en-US" sz="4400" b="1" dirty="0"/>
              <a:t>computing </a:t>
            </a:r>
            <a:r>
              <a:rPr lang="en-US" sz="4400" dirty="0"/>
              <a:t>is a paradigm to overcome the cloud computing limitations which provides low latency to the users’ applications for the </a:t>
            </a:r>
            <a:r>
              <a:rPr lang="en-US" sz="4400" b="1" dirty="0"/>
              <a:t>Internet of Things (</a:t>
            </a:r>
            <a:r>
              <a:rPr lang="en-US" sz="4400" b="1" dirty="0" err="1"/>
              <a:t>IoT</a:t>
            </a:r>
            <a:r>
              <a:rPr lang="en-US" sz="4400" b="1" dirty="0" smtClean="0"/>
              <a:t>)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2-) </a:t>
            </a:r>
            <a:r>
              <a:rPr lang="en-US" sz="4400" b="1" dirty="0" smtClean="0"/>
              <a:t>Software-defined </a:t>
            </a:r>
            <a:r>
              <a:rPr lang="en-US" sz="4400" b="1" dirty="0"/>
              <a:t>networking (SDN) </a:t>
            </a:r>
            <a:r>
              <a:rPr lang="en-US" sz="4400" dirty="0"/>
              <a:t>is a practical networking infrastructure that provides a great capability in managing network flows.</a:t>
            </a:r>
          </a:p>
        </p:txBody>
      </p:sp>
      <p:sp>
        <p:nvSpPr>
          <p:cNvPr id="45" name="Rettangolo arrotondato 44"/>
          <p:cNvSpPr/>
          <p:nvPr/>
        </p:nvSpPr>
        <p:spPr>
          <a:xfrm>
            <a:off x="14725847" y="19375601"/>
            <a:ext cx="14257585" cy="10726338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Rettangolo arrotondato 45"/>
          <p:cNvSpPr/>
          <p:nvPr/>
        </p:nvSpPr>
        <p:spPr>
          <a:xfrm>
            <a:off x="1402767" y="19419181"/>
            <a:ext cx="13035049" cy="14756517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Rettangolo 49"/>
          <p:cNvSpPr/>
          <p:nvPr/>
        </p:nvSpPr>
        <p:spPr>
          <a:xfrm flipV="1">
            <a:off x="-2628080" y="22034773"/>
            <a:ext cx="96490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b="1" dirty="0"/>
          </a:p>
          <a:p>
            <a:r>
              <a:rPr lang="en-US" sz="4400" b="1" dirty="0"/>
              <a:t> </a:t>
            </a:r>
          </a:p>
          <a:p>
            <a:endParaRPr lang="en-US" sz="3600" b="1" dirty="0"/>
          </a:p>
          <a:p>
            <a:endParaRPr lang="en-US" sz="4400" b="1" dirty="0"/>
          </a:p>
        </p:txBody>
      </p:sp>
      <p:sp>
        <p:nvSpPr>
          <p:cNvPr id="51" name="Rettangolo 50"/>
          <p:cNvSpPr/>
          <p:nvPr/>
        </p:nvSpPr>
        <p:spPr>
          <a:xfrm>
            <a:off x="15301912" y="30531717"/>
            <a:ext cx="1267340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Multi-objective PSO method is a proper way to achieve a tradeoff between security and </a:t>
            </a:r>
            <a:r>
              <a:rPr lang="en-US" sz="4400" dirty="0" smtClean="0"/>
              <a:t>efficiency. </a:t>
            </a:r>
            <a:r>
              <a:rPr lang="en-US" sz="4400" dirty="0"/>
              <a:t>We found </a:t>
            </a:r>
            <a:r>
              <a:rPr lang="en-US" sz="4400" dirty="0" err="1"/>
              <a:t>Mamdani</a:t>
            </a:r>
            <a:r>
              <a:rPr lang="en-US" sz="4400" dirty="0"/>
              <a:t> fuzzy inference system, a sufficient method to strike a balance between distinctive parameters in the two MOPSO fitness functions.</a:t>
            </a:r>
          </a:p>
        </p:txBody>
      </p:sp>
      <p:sp>
        <p:nvSpPr>
          <p:cNvPr id="37" name="Rettangolo 36"/>
          <p:cNvSpPr/>
          <p:nvPr/>
        </p:nvSpPr>
        <p:spPr>
          <a:xfrm>
            <a:off x="20414480" y="11017549"/>
            <a:ext cx="88569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we apply SDN envision </a:t>
            </a:r>
            <a:r>
              <a:rPr lang="en-US" sz="4400" dirty="0" err="1"/>
              <a:t>IoT</a:t>
            </a:r>
            <a:r>
              <a:rPr lang="en-US" sz="4400" dirty="0"/>
              <a:t>–Fog networks to address TCP SYN flood </a:t>
            </a:r>
            <a:r>
              <a:rPr lang="en-US" sz="4400" dirty="0" smtClean="0"/>
              <a:t>attacks. we put </a:t>
            </a:r>
            <a:r>
              <a:rPr lang="en-US" sz="4400" dirty="0"/>
              <a:t>forward a fuzzy-based multi-objective </a:t>
            </a:r>
            <a:r>
              <a:rPr lang="en-US" sz="4400" dirty="0" smtClean="0"/>
              <a:t>PSO </a:t>
            </a:r>
            <a:r>
              <a:rPr lang="en-US" sz="4400" dirty="0"/>
              <a:t>approach to aggregate optimal computing resources and providing a proper level of security </a:t>
            </a:r>
            <a:r>
              <a:rPr lang="en-US" sz="4400" dirty="0" smtClean="0"/>
              <a:t>protection into </a:t>
            </a:r>
            <a:r>
              <a:rPr lang="en-US" sz="4400" dirty="0"/>
              <a:t>one synthetic objective to find a single proper answer.</a:t>
            </a:r>
            <a:endParaRPr lang="en-US" sz="4400" b="1" dirty="0"/>
          </a:p>
        </p:txBody>
      </p:sp>
      <p:sp>
        <p:nvSpPr>
          <p:cNvPr id="53" name="Rettangolo 52"/>
          <p:cNvSpPr/>
          <p:nvPr/>
        </p:nvSpPr>
        <p:spPr>
          <a:xfrm>
            <a:off x="13213680" y="10945541"/>
            <a:ext cx="64807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TCP SYN flood attack </a:t>
            </a:r>
            <a:r>
              <a:rPr lang="en-US" sz="4400" dirty="0"/>
              <a:t>is one of the most common denial of service attacks, in which a malicious node produces many half-open TCP connections on the targeted computational nodes so as to break them down.</a:t>
            </a:r>
          </a:p>
        </p:txBody>
      </p:sp>
      <p:sp>
        <p:nvSpPr>
          <p:cNvPr id="56" name="Freccia a destra 55"/>
          <p:cNvSpPr/>
          <p:nvPr/>
        </p:nvSpPr>
        <p:spPr>
          <a:xfrm>
            <a:off x="11812797" y="13249797"/>
            <a:ext cx="1256867" cy="1152128"/>
          </a:xfrm>
          <a:prstGeom prst="rightArrow">
            <a:avLst>
              <a:gd name="adj1" fmla="val 5496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Freccia a destra 56"/>
          <p:cNvSpPr/>
          <p:nvPr/>
        </p:nvSpPr>
        <p:spPr>
          <a:xfrm>
            <a:off x="19229621" y="13321805"/>
            <a:ext cx="1256867" cy="1152128"/>
          </a:xfrm>
          <a:prstGeom prst="rightArrow">
            <a:avLst>
              <a:gd name="adj1" fmla="val 5496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Rettangolo arrotondato 43">
            <a:extLst>
              <a:ext uri="{FF2B5EF4-FFF2-40B4-BE49-F238E27FC236}">
                <a16:creationId xmlns="" xmlns:a16="http://schemas.microsoft.com/office/drawing/2014/main" id="{E92610DD-7E1E-406D-AF17-79551EC14F07}"/>
              </a:ext>
            </a:extLst>
          </p:cNvPr>
          <p:cNvSpPr/>
          <p:nvPr/>
        </p:nvSpPr>
        <p:spPr>
          <a:xfrm>
            <a:off x="1188344" y="35913939"/>
            <a:ext cx="6840760" cy="294710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Rettangolo arrotondato 43">
            <a:extLst>
              <a:ext uri="{FF2B5EF4-FFF2-40B4-BE49-F238E27FC236}">
                <a16:creationId xmlns="" xmlns:a16="http://schemas.microsoft.com/office/drawing/2014/main" id="{D01BD47B-669B-49AF-A64F-56EA243C5F4B}"/>
              </a:ext>
            </a:extLst>
          </p:cNvPr>
          <p:cNvSpPr/>
          <p:nvPr/>
        </p:nvSpPr>
        <p:spPr>
          <a:xfrm>
            <a:off x="8245128" y="35908715"/>
            <a:ext cx="6840760" cy="2952328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Rettangolo arrotondato 43">
            <a:extLst>
              <a:ext uri="{FF2B5EF4-FFF2-40B4-BE49-F238E27FC236}">
                <a16:creationId xmlns="" xmlns:a16="http://schemas.microsoft.com/office/drawing/2014/main" id="{97ED884B-94D9-418C-8864-3A6CCA634E00}"/>
              </a:ext>
            </a:extLst>
          </p:cNvPr>
          <p:cNvSpPr/>
          <p:nvPr/>
        </p:nvSpPr>
        <p:spPr>
          <a:xfrm>
            <a:off x="15373920" y="35884414"/>
            <a:ext cx="13897544" cy="2952328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Rettangolo arrotondato 43">
            <a:extLst>
              <a:ext uri="{FF2B5EF4-FFF2-40B4-BE49-F238E27FC236}">
                <a16:creationId xmlns="" xmlns:a16="http://schemas.microsoft.com/office/drawing/2014/main" id="{B6113B65-7B56-42F3-9AFE-98F1F40255DA}"/>
              </a:ext>
            </a:extLst>
          </p:cNvPr>
          <p:cNvSpPr/>
          <p:nvPr/>
        </p:nvSpPr>
        <p:spPr>
          <a:xfrm>
            <a:off x="1260352" y="40540829"/>
            <a:ext cx="14257584" cy="5184576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Rettangolo arrotondato 43">
            <a:extLst>
              <a:ext uri="{FF2B5EF4-FFF2-40B4-BE49-F238E27FC236}">
                <a16:creationId xmlns="" xmlns:a16="http://schemas.microsoft.com/office/drawing/2014/main" id="{C3095B42-7CCC-45DB-A050-D550EC8CC793}"/>
              </a:ext>
            </a:extLst>
          </p:cNvPr>
          <p:cNvSpPr/>
          <p:nvPr/>
        </p:nvSpPr>
        <p:spPr>
          <a:xfrm>
            <a:off x="15805968" y="40540829"/>
            <a:ext cx="13537505" cy="5184576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Rettangolo arrotondato 44">
            <a:extLst>
              <a:ext uri="{FF2B5EF4-FFF2-40B4-BE49-F238E27FC236}">
                <a16:creationId xmlns="" xmlns:a16="http://schemas.microsoft.com/office/drawing/2014/main" id="{A609F975-C9E8-47AE-9C7F-366DAA5E1454}"/>
              </a:ext>
            </a:extLst>
          </p:cNvPr>
          <p:cNvSpPr/>
          <p:nvPr/>
        </p:nvSpPr>
        <p:spPr>
          <a:xfrm>
            <a:off x="14725848" y="30390555"/>
            <a:ext cx="14257585" cy="3785143"/>
          </a:xfrm>
          <a:prstGeom prst="roundRect">
            <a:avLst>
              <a:gd name="adj" fmla="val 33832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8631" y="20564896"/>
            <a:ext cx="11542553" cy="8310638"/>
          </a:xfrm>
          <a:prstGeom prst="rect">
            <a:avLst/>
          </a:prstGeom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079129" y="35964959"/>
            <a:ext cx="8095991" cy="26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408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551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Saeed Javanmardi Tutor: Antonio Pescapè XXXIV Cycle - II year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</dc:creator>
  <cp:lastModifiedBy>saeed Javanmardi</cp:lastModifiedBy>
  <cp:revision>288</cp:revision>
  <dcterms:created xsi:type="dcterms:W3CDTF">2016-02-10T16:35:08Z</dcterms:created>
  <dcterms:modified xsi:type="dcterms:W3CDTF">2020-10-29T12:49:40Z</dcterms:modified>
</cp:coreProperties>
</file>