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2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4"/>
  </p:notesMasterIdLst>
  <p:sldIdLst>
    <p:sldId id="256" r:id="rId2"/>
    <p:sldId id="260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80" r:id="rId21"/>
    <p:sldId id="282" r:id="rId22"/>
    <p:sldId id="284" r:id="rId23"/>
    <p:sldId id="281" r:id="rId24"/>
    <p:sldId id="277" r:id="rId25"/>
    <p:sldId id="279" r:id="rId26"/>
    <p:sldId id="285" r:id="rId27"/>
    <p:sldId id="286" r:id="rId28"/>
    <p:sldId id="288" r:id="rId29"/>
    <p:sldId id="289" r:id="rId30"/>
    <p:sldId id="290" r:id="rId31"/>
    <p:sldId id="291" r:id="rId32"/>
    <p:sldId id="292" r:id="rId33"/>
    <p:sldId id="302" r:id="rId34"/>
    <p:sldId id="294" r:id="rId35"/>
    <p:sldId id="295" r:id="rId36"/>
    <p:sldId id="296" r:id="rId37"/>
    <p:sldId id="297" r:id="rId38"/>
    <p:sldId id="298" r:id="rId39"/>
    <p:sldId id="299" r:id="rId40"/>
    <p:sldId id="287" r:id="rId41"/>
    <p:sldId id="300" r:id="rId42"/>
    <p:sldId id="301" r:id="rId43"/>
  </p:sldIdLst>
  <p:sldSz cx="9144000" cy="6858000" type="screen4x3"/>
  <p:notesSz cx="6761163" cy="99425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1" userDrawn="1">
          <p15:clr>
            <a:srgbClr val="A4A3A4"/>
          </p15:clr>
        </p15:guide>
        <p15:guide id="2" pos="29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7" autoAdjust="0"/>
    <p:restoredTop sz="86441" autoAdjust="0"/>
  </p:normalViewPr>
  <p:slideViewPr>
    <p:cSldViewPr>
      <p:cViewPr varScale="1">
        <p:scale>
          <a:sx n="64" d="100"/>
          <a:sy n="64" d="100"/>
        </p:scale>
        <p:origin x="1566" y="72"/>
      </p:cViewPr>
      <p:guideLst>
        <p:guide orient="horz" pos="981"/>
        <p:guide pos="295"/>
      </p:guideLst>
    </p:cSldViewPr>
  </p:slideViewPr>
  <p:outlineViewPr>
    <p:cViewPr>
      <p:scale>
        <a:sx n="33" d="100"/>
        <a:sy n="33" d="100"/>
      </p:scale>
      <p:origin x="0" y="-54235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5A64C9-3627-415C-AAFA-C3176265E098}" type="datetimeFigureOut">
              <a:rPr lang="it-IT" smtClean="0"/>
              <a:t>23/02/2017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025CCD-BB7A-4E24-95E6-502FDC415D7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6314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 smtClean="0"/>
              <a:t>I’m currently collaborating with my tutor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Giacinto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Gelli</a:t>
            </a:r>
            <a:r>
              <a:rPr lang="en-US" baseline="0" noProof="0" dirty="0" smtClean="0"/>
              <a:t>, and with professors Verde and </a:t>
            </a:r>
            <a:r>
              <a:rPr lang="en-US" baseline="0" noProof="0" dirty="0" err="1" smtClean="0"/>
              <a:t>Darsena</a:t>
            </a:r>
            <a:endParaRPr lang="en-US" noProof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97E36-9F36-4857-8746-BC81ACF7430F}" type="slidenum">
              <a:rPr lang="it-IT" smtClean="0"/>
              <a:pPr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81486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employing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widely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linear signal processing, which jointly elaborate the received signal and its complex conjugate version, allows one to improve performances.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25CCD-BB7A-4E24-95E6-502FDC415D78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23166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Qui </a:t>
            </a:r>
            <a:r>
              <a:rPr lang="en-US" dirty="0" err="1" smtClean="0"/>
              <a:t>magari</a:t>
            </a:r>
            <a:r>
              <a:rPr lang="en-US" dirty="0" smtClean="0"/>
              <a:t> </a:t>
            </a:r>
            <a:r>
              <a:rPr lang="en-US" dirty="0" err="1" smtClean="0"/>
              <a:t>prova</a:t>
            </a:r>
            <a:r>
              <a:rPr lang="en-US" dirty="0" smtClean="0"/>
              <a:t> a </a:t>
            </a:r>
            <a:r>
              <a:rPr lang="en-US" dirty="0" err="1" smtClean="0"/>
              <a:t>posizionare</a:t>
            </a:r>
            <a:r>
              <a:rPr lang="en-US" dirty="0" smtClean="0"/>
              <a:t> le figure in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maniera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più</a:t>
            </a:r>
            <a:r>
              <a:rPr lang="en-US" baseline="0" dirty="0" smtClean="0"/>
              <a:t> ordinate </a:t>
            </a:r>
            <a:r>
              <a:rPr lang="en-US" baseline="0" dirty="0" err="1" smtClean="0"/>
              <a:t>ed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omogenea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</a:t>
            </a:r>
            <a:r>
              <a:rPr lang="en-US" baseline="0" dirty="0" smtClean="0"/>
              <a:t> le </a:t>
            </a:r>
            <a:r>
              <a:rPr lang="en-US" baseline="0" dirty="0" err="1" smtClean="0"/>
              <a:t>varie</a:t>
            </a:r>
            <a:r>
              <a:rPr lang="en-US" baseline="0" dirty="0" smtClean="0"/>
              <a:t> slides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25CCD-BB7A-4E24-95E6-502FDC415D78}" type="slidenum">
              <a:rPr lang="it-IT" smtClean="0"/>
              <a:t>29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60131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25CCD-BB7A-4E24-95E6-502FDC415D78}" type="slidenum">
              <a:rPr lang="it-IT" smtClean="0"/>
              <a:t>33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2730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25/02/2015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1743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25/02/2015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706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25/02/2015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5094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6" y="5733256"/>
            <a:ext cx="1905000" cy="1087755"/>
          </a:xfrm>
          <a:prstGeom prst="rect">
            <a:avLst/>
          </a:prstGeom>
        </p:spPr>
      </p:pic>
      <p:sp>
        <p:nvSpPr>
          <p:cNvPr id="8" name="Segnaposto piè di pagina 4"/>
          <p:cNvSpPr txBox="1">
            <a:spLocks/>
          </p:cNvSpPr>
          <p:nvPr userDrawn="1"/>
        </p:nvSpPr>
        <p:spPr>
          <a:xfrm>
            <a:off x="3124200" y="635634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000" dirty="0" smtClean="0">
                <a:solidFill>
                  <a:prstClr val="black">
                    <a:tint val="75000"/>
                  </a:prstClr>
                </a:solidFill>
              </a:rPr>
              <a:t>Ivan Iudice</a:t>
            </a:r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5"/>
          <p:cNvSpPr txBox="1">
            <a:spLocks/>
          </p:cNvSpPr>
          <p:nvPr userDrawn="1"/>
        </p:nvSpPr>
        <p:spPr>
          <a:xfrm>
            <a:off x="6553200" y="635634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6848A72-3DD7-42C3-AB6C-2FF2861DA9F6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39939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25/02/2015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7919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25/02/2015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64838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25/02/2015</a:t>
            </a: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398068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25/02/2015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11681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25/02/2015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0823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25/02/2015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8096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25/02/2015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93376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25/02/2015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848A72-3DD7-42C3-AB6C-2FF2861DA9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2841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10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7" Type="http://schemas.openxmlformats.org/officeDocument/2006/relationships/image" Target="../media/image13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tags" Target="../tags/tag11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20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image" Target="../media/image19.png"/><Relationship Id="rId5" Type="http://schemas.openxmlformats.org/officeDocument/2006/relationships/tags" Target="../tags/tag13.xml"/><Relationship Id="rId10" Type="http://schemas.openxmlformats.org/officeDocument/2006/relationships/image" Target="../media/image18.png"/><Relationship Id="rId4" Type="http://schemas.openxmlformats.org/officeDocument/2006/relationships/tags" Target="../tags/tag12.xml"/><Relationship Id="rId9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tags" Target="../tags/tag17.xml"/><Relationship Id="rId7" Type="http://schemas.openxmlformats.org/officeDocument/2006/relationships/image" Target="../media/image20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24.png"/><Relationship Id="rId5" Type="http://schemas.openxmlformats.org/officeDocument/2006/relationships/tags" Target="../tags/tag19.xml"/><Relationship Id="rId10" Type="http://schemas.openxmlformats.org/officeDocument/2006/relationships/image" Target="../media/image13.png"/><Relationship Id="rId4" Type="http://schemas.openxmlformats.org/officeDocument/2006/relationships/tags" Target="../tags/tag18.xml"/><Relationship Id="rId9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tags" Target="../tags/tag23.xml"/><Relationship Id="rId7" Type="http://schemas.openxmlformats.org/officeDocument/2006/relationships/image" Target="../media/image27.png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image" Target="../media/image26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4.xml"/><Relationship Id="rId9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tags" Target="../tags/tag27.xml"/><Relationship Id="rId7" Type="http://schemas.openxmlformats.org/officeDocument/2006/relationships/image" Target="../media/image30.png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34.png"/><Relationship Id="rId5" Type="http://schemas.openxmlformats.org/officeDocument/2006/relationships/tags" Target="../tags/tag29.xml"/><Relationship Id="rId10" Type="http://schemas.openxmlformats.org/officeDocument/2006/relationships/image" Target="../media/image33.png"/><Relationship Id="rId4" Type="http://schemas.openxmlformats.org/officeDocument/2006/relationships/tags" Target="../tags/tag28.xml"/><Relationship Id="rId9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tags" Target="../tags/tag32.xml"/><Relationship Id="rId7" Type="http://schemas.openxmlformats.org/officeDocument/2006/relationships/image" Target="../media/image35.png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39.png"/><Relationship Id="rId5" Type="http://schemas.openxmlformats.org/officeDocument/2006/relationships/tags" Target="../tags/tag34.xml"/><Relationship Id="rId10" Type="http://schemas.openxmlformats.org/officeDocument/2006/relationships/image" Target="../media/image38.png"/><Relationship Id="rId4" Type="http://schemas.openxmlformats.org/officeDocument/2006/relationships/tags" Target="../tags/tag33.xml"/><Relationship Id="rId9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tags" Target="../tags/tag37.xml"/><Relationship Id="rId7" Type="http://schemas.openxmlformats.org/officeDocument/2006/relationships/image" Target="../media/image41.png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image" Target="../media/image40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8.xml"/><Relationship Id="rId9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tags" Target="../tags/tag41.xml"/><Relationship Id="rId7" Type="http://schemas.openxmlformats.org/officeDocument/2006/relationships/image" Target="../media/image45.png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image" Target="../media/image44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tags" Target="../tags/tag44.xml"/><Relationship Id="rId7" Type="http://schemas.openxmlformats.org/officeDocument/2006/relationships/image" Target="../media/image47.png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image" Target="../media/image26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5.xml"/><Relationship Id="rId9" Type="http://schemas.openxmlformats.org/officeDocument/2006/relationships/image" Target="../media/image4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tags" Target="../tags/tag48.xml"/><Relationship Id="rId7" Type="http://schemas.openxmlformats.org/officeDocument/2006/relationships/image" Target="../media/image50.png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54.png"/><Relationship Id="rId5" Type="http://schemas.openxmlformats.org/officeDocument/2006/relationships/tags" Target="../tags/tag50.xml"/><Relationship Id="rId10" Type="http://schemas.openxmlformats.org/officeDocument/2006/relationships/image" Target="../media/image53.png"/><Relationship Id="rId4" Type="http://schemas.openxmlformats.org/officeDocument/2006/relationships/tags" Target="../tags/tag49.xml"/><Relationship Id="rId9" Type="http://schemas.openxmlformats.org/officeDocument/2006/relationships/image" Target="../media/image5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53.xml"/><Relationship Id="rId7" Type="http://schemas.openxmlformats.org/officeDocument/2006/relationships/image" Target="../media/image57.png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tags" Target="../tags/tag56.xml"/><Relationship Id="rId7" Type="http://schemas.openxmlformats.org/officeDocument/2006/relationships/image" Target="../media/image59.png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image" Target="../media/image58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7.xml"/><Relationship Id="rId9" Type="http://schemas.openxmlformats.org/officeDocument/2006/relationships/image" Target="../media/image6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7" Type="http://schemas.openxmlformats.org/officeDocument/2006/relationships/image" Target="../media/image64.png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69.png"/><Relationship Id="rId3" Type="http://schemas.openxmlformats.org/officeDocument/2006/relationships/tags" Target="../tags/tag63.xml"/><Relationship Id="rId7" Type="http://schemas.openxmlformats.org/officeDocument/2006/relationships/tags" Target="../tags/tag67.xml"/><Relationship Id="rId12" Type="http://schemas.openxmlformats.org/officeDocument/2006/relationships/image" Target="../media/image68.png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6" Type="http://schemas.openxmlformats.org/officeDocument/2006/relationships/tags" Target="../tags/tag66.xml"/><Relationship Id="rId11" Type="http://schemas.openxmlformats.org/officeDocument/2006/relationships/image" Target="../media/image67.png"/><Relationship Id="rId5" Type="http://schemas.openxmlformats.org/officeDocument/2006/relationships/tags" Target="../tags/tag65.xml"/><Relationship Id="rId15" Type="http://schemas.openxmlformats.org/officeDocument/2006/relationships/image" Target="../media/image71.png"/><Relationship Id="rId10" Type="http://schemas.openxmlformats.org/officeDocument/2006/relationships/image" Target="../media/image66.png"/><Relationship Id="rId4" Type="http://schemas.openxmlformats.org/officeDocument/2006/relationships/tags" Target="../tags/tag64.xml"/><Relationship Id="rId9" Type="http://schemas.openxmlformats.org/officeDocument/2006/relationships/image" Target="../media/image65.png"/><Relationship Id="rId14" Type="http://schemas.openxmlformats.org/officeDocument/2006/relationships/image" Target="../media/image7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5.emf"/><Relationship Id="rId4" Type="http://schemas.openxmlformats.org/officeDocument/2006/relationships/image" Target="../media/image7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emf"/><Relationship Id="rId2" Type="http://schemas.openxmlformats.org/officeDocument/2006/relationships/image" Target="../media/image7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emf"/><Relationship Id="rId2" Type="http://schemas.openxmlformats.org/officeDocument/2006/relationships/image" Target="../media/image7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emf"/><Relationship Id="rId2" Type="http://schemas.openxmlformats.org/officeDocument/2006/relationships/image" Target="../media/image8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4.e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rig106.org/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noProof="0" dirty="0" smtClean="0"/>
              <a:t>Ivan </a:t>
            </a:r>
            <a:r>
              <a:rPr lang="en-US" noProof="0" dirty="0" err="1" smtClean="0"/>
              <a:t>Iudice</a:t>
            </a: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sz="3600" noProof="0" dirty="0" smtClean="0"/>
              <a:t>Tutor: Giacinto </a:t>
            </a:r>
            <a:r>
              <a:rPr lang="en-US" sz="3600" noProof="0" dirty="0" err="1" smtClean="0"/>
              <a:t>Gelli</a:t>
            </a:r>
            <a:r>
              <a:rPr lang="en-US" sz="3600" noProof="0" dirty="0" smtClean="0"/>
              <a:t/>
            </a:r>
            <a:br>
              <a:rPr lang="en-US" sz="3600" noProof="0" dirty="0" smtClean="0"/>
            </a:br>
            <a:r>
              <a:rPr lang="en-US" sz="2700" noProof="0" dirty="0" smtClean="0"/>
              <a:t>XXIX Cycle - III year presentation</a:t>
            </a:r>
            <a:endParaRPr lang="en-US" noProof="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87624" y="3886200"/>
            <a:ext cx="6768752" cy="1752600"/>
          </a:xfrm>
        </p:spPr>
        <p:txBody>
          <a:bodyPr>
            <a:normAutofit/>
          </a:bodyPr>
          <a:lstStyle/>
          <a:p>
            <a:r>
              <a:rPr lang="en-US" noProof="0" dirty="0" smtClean="0"/>
              <a:t>Equalization of CPM signals over doubly-selective aeronautical channels</a:t>
            </a:r>
            <a:endParaRPr lang="en-US" noProof="0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50" y="116632"/>
            <a:ext cx="2857500" cy="1631633"/>
          </a:xfrm>
          <a:prstGeom prst="rect">
            <a:avLst/>
          </a:prstGeom>
        </p:spPr>
      </p:pic>
      <p:pic>
        <p:nvPicPr>
          <p:cNvPr id="3074" name="Picture 2" descr="C:\Users\Daniele\Desktop\Daniele\Università\Dottorato\Dottorato ITEE\Sito Web\logo unin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570" y="6021288"/>
            <a:ext cx="2308860" cy="708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474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The CPM waveform</a:t>
            </a:r>
            <a:endParaRPr lang="en-US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396752"/>
          </a:xfrm>
        </p:spPr>
        <p:txBody>
          <a:bodyPr/>
          <a:lstStyle/>
          <a:p>
            <a:pPr algn="just"/>
            <a:r>
              <a:rPr lang="en-US" noProof="0" dirty="0" smtClean="0"/>
              <a:t>Binary partial-response and single-h </a:t>
            </a:r>
            <a:r>
              <a:rPr lang="en-US" noProof="0" dirty="0"/>
              <a:t>CPM modulation with </a:t>
            </a:r>
            <a:r>
              <a:rPr lang="en-US" noProof="0" dirty="0" smtClean="0"/>
              <a:t>baud-rate</a:t>
            </a:r>
            <a:endParaRPr lang="en-US" noProof="0" dirty="0"/>
          </a:p>
          <a:p>
            <a:endParaRPr lang="en-US" noProof="0" dirty="0" smtClean="0"/>
          </a:p>
          <a:p>
            <a:endParaRPr lang="en-US" noProof="0" dirty="0"/>
          </a:p>
        </p:txBody>
      </p:sp>
      <p:pic>
        <p:nvPicPr>
          <p:cNvPr id="5" name="Immagin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912" y="2276872"/>
            <a:ext cx="529248" cy="324634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166024"/>
            <a:ext cx="4197574" cy="767032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967" y="4218943"/>
            <a:ext cx="3625143" cy="1621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208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Laurent decomposition</a:t>
            </a:r>
            <a:endParaRPr lang="en-US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556791"/>
            <a:ext cx="8229600" cy="4248473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noProof="0" dirty="0" smtClean="0"/>
              <a:t>Partial-response CPM signal, non-integer h, binary symbols:</a:t>
            </a:r>
          </a:p>
          <a:p>
            <a:endParaRPr lang="en-US" noProof="0" dirty="0" smtClean="0"/>
          </a:p>
          <a:p>
            <a:endParaRPr lang="en-US" noProof="0" dirty="0" smtClean="0"/>
          </a:p>
          <a:p>
            <a:pPr lvl="1"/>
            <a:r>
              <a:rPr lang="en-US" noProof="0" dirty="0" smtClean="0"/>
              <a:t>pseudo-symbols of Laurent decomposition:</a:t>
            </a:r>
          </a:p>
          <a:p>
            <a:pPr lvl="1"/>
            <a:endParaRPr lang="en-US" noProof="0" dirty="0" smtClean="0"/>
          </a:p>
          <a:p>
            <a:pPr lvl="1"/>
            <a:endParaRPr lang="en-US" noProof="0" dirty="0" smtClean="0"/>
          </a:p>
          <a:p>
            <a:pPr lvl="1"/>
            <a:r>
              <a:rPr lang="en-US" dirty="0"/>
              <a:t> </a:t>
            </a:r>
            <a:r>
              <a:rPr lang="en-US" dirty="0" smtClean="0"/>
              <a:t>          </a:t>
            </a:r>
            <a:r>
              <a:rPr lang="en-US" noProof="0" dirty="0" smtClean="0"/>
              <a:t>symbol-</a:t>
            </a:r>
            <a:r>
              <a:rPr lang="en-US" noProof="0" dirty="0" err="1" smtClean="0"/>
              <a:t>indipendent</a:t>
            </a:r>
            <a:r>
              <a:rPr lang="en-US" noProof="0" dirty="0" smtClean="0"/>
              <a:t> real pulses</a:t>
            </a:r>
          </a:p>
        </p:txBody>
      </p:sp>
      <p:pic>
        <p:nvPicPr>
          <p:cNvPr id="6" name="Immagin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347" y="2603153"/>
            <a:ext cx="4328236" cy="90208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223" y="4129170"/>
            <a:ext cx="5287081" cy="837449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5085184"/>
            <a:ext cx="720000" cy="296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92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Oversampling</a:t>
            </a:r>
            <a:endParaRPr lang="en-US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noProof="0" dirty="0" smtClean="0"/>
              <a:t>Perfect synchronization</a:t>
            </a:r>
          </a:p>
          <a:p>
            <a:r>
              <a:rPr lang="en-US" noProof="0" dirty="0" smtClean="0"/>
              <a:t>The received RF signal is down-converted and sampled at times</a:t>
            </a:r>
          </a:p>
          <a:p>
            <a:r>
              <a:rPr lang="en-US" dirty="0" smtClean="0"/>
              <a:t>Sampling rate                        with N &gt; 1 </a:t>
            </a:r>
            <a:r>
              <a:rPr lang="en-US" noProof="0" dirty="0" smtClean="0"/>
              <a:t>denoting the </a:t>
            </a:r>
            <a:r>
              <a:rPr lang="en-US" noProof="0" dirty="0" smtClean="0">
                <a:solidFill>
                  <a:srgbClr val="00B050"/>
                </a:solidFill>
              </a:rPr>
              <a:t>oversampling factor</a:t>
            </a:r>
            <a:endParaRPr lang="en-US" noProof="0" dirty="0"/>
          </a:p>
        </p:txBody>
      </p:sp>
      <p:pic>
        <p:nvPicPr>
          <p:cNvPr id="6" name="Immagin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176" y="2780928"/>
            <a:ext cx="2304000" cy="383695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816" y="3356992"/>
            <a:ext cx="1836000" cy="386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82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Received signal</a:t>
            </a:r>
            <a:endParaRPr lang="en-US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noProof="0" dirty="0" smtClean="0"/>
              <a:t>By gathering N consecutive samples into the vector           	, one obtains:</a:t>
            </a:r>
          </a:p>
          <a:p>
            <a:endParaRPr lang="en-US" sz="2800" noProof="0" dirty="0" smtClean="0"/>
          </a:p>
          <a:p>
            <a:endParaRPr lang="en-US" sz="2800" noProof="0" dirty="0" smtClean="0"/>
          </a:p>
          <a:p>
            <a:pPr lvl="1"/>
            <a:r>
              <a:rPr lang="en-US" sz="2400" noProof="0" dirty="0" smtClean="0"/>
              <a:t>       =&gt; channel order</a:t>
            </a:r>
          </a:p>
          <a:p>
            <a:pPr lvl="1"/>
            <a:r>
              <a:rPr lang="en-US" sz="2400" noProof="0" dirty="0" smtClean="0"/>
              <a:t>the time-varying matrices                                 collect the coefficients of the doubly-selective channel</a:t>
            </a:r>
          </a:p>
          <a:p>
            <a:pPr lvl="1"/>
            <a:r>
              <a:rPr lang="en-US" sz="2400" noProof="0" dirty="0" smtClean="0"/>
              <a:t>         =&gt; samples of the transmitted signal</a:t>
            </a:r>
          </a:p>
          <a:p>
            <a:pPr lvl="1"/>
            <a:r>
              <a:rPr lang="en-US" sz="2400" noProof="0" dirty="0" smtClean="0"/>
              <a:t>         =&gt; additive white Gaussian noise</a:t>
            </a:r>
          </a:p>
        </p:txBody>
      </p:sp>
      <p:pic>
        <p:nvPicPr>
          <p:cNvPr id="5" name="Immagin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168896"/>
            <a:ext cx="573380" cy="32400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500" y="2564904"/>
            <a:ext cx="4644999" cy="97200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296" y="3682808"/>
            <a:ext cx="268190" cy="211810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4036285"/>
            <a:ext cx="2052000" cy="350100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355" y="4932924"/>
            <a:ext cx="469333" cy="251429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484" y="5366915"/>
            <a:ext cx="459073" cy="252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41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Transmitted signal</a:t>
            </a:r>
            <a:endParaRPr lang="en-US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 smtClean="0"/>
              <a:t>The vector            can be expressed as</a:t>
            </a:r>
          </a:p>
          <a:p>
            <a:endParaRPr lang="en-US" noProof="0" dirty="0" smtClean="0"/>
          </a:p>
          <a:p>
            <a:endParaRPr lang="en-US" noProof="0" dirty="0" smtClean="0"/>
          </a:p>
          <a:p>
            <a:pPr lvl="1"/>
            <a:endParaRPr lang="en-US" sz="2400" noProof="0" dirty="0" smtClean="0"/>
          </a:p>
          <a:p>
            <a:pPr lvl="1"/>
            <a:r>
              <a:rPr lang="en-US" sz="2400" noProof="0" dirty="0" smtClean="0"/>
              <a:t>each matrix        collects the samples of the pulse             </a:t>
            </a:r>
          </a:p>
          <a:p>
            <a:pPr lvl="1"/>
            <a:r>
              <a:rPr lang="en-US" sz="2400" noProof="0" dirty="0" smtClean="0"/>
              <a:t>each vector            collects the pseudo-symbols</a:t>
            </a:r>
          </a:p>
        </p:txBody>
      </p:sp>
      <p:pic>
        <p:nvPicPr>
          <p:cNvPr id="4" name="Immagin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094" y="1767074"/>
            <a:ext cx="682794" cy="365782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2378641"/>
            <a:ext cx="3096000" cy="1122367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216" y="3907019"/>
            <a:ext cx="326399" cy="28800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3886002"/>
            <a:ext cx="756000" cy="311080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218" y="4337106"/>
            <a:ext cx="576000" cy="277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92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Receiver structure</a:t>
            </a:r>
            <a:endParaRPr lang="en-US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777083"/>
            <a:ext cx="8229600" cy="4172198"/>
          </a:xfrm>
        </p:spPr>
        <p:txBody>
          <a:bodyPr>
            <a:normAutofit/>
          </a:bodyPr>
          <a:lstStyle/>
          <a:p>
            <a:pPr algn="just"/>
            <a:r>
              <a:rPr lang="en-US" noProof="0" dirty="0" smtClean="0"/>
              <a:t>Detection of the CPM signal by means of a </a:t>
            </a:r>
            <a:r>
              <a:rPr lang="en-US" noProof="0" dirty="0" smtClean="0">
                <a:solidFill>
                  <a:srgbClr val="00B050"/>
                </a:solidFill>
              </a:rPr>
              <a:t>two-stage</a:t>
            </a:r>
            <a:r>
              <a:rPr lang="en-US" noProof="0" dirty="0" smtClean="0"/>
              <a:t> time-varying receiving structure:</a:t>
            </a:r>
          </a:p>
          <a:p>
            <a:pPr lvl="1" algn="just"/>
            <a:r>
              <a:rPr lang="en-US" noProof="0" dirty="0" smtClean="0">
                <a:solidFill>
                  <a:srgbClr val="00B050"/>
                </a:solidFill>
              </a:rPr>
              <a:t>first stage</a:t>
            </a:r>
            <a:r>
              <a:rPr lang="en-US" noProof="0" dirty="0" smtClean="0"/>
              <a:t> =&gt; time-varying channel equalization =&gt; recover of the pseudo-symbol         </a:t>
            </a:r>
          </a:p>
          <a:p>
            <a:pPr lvl="1" algn="just"/>
            <a:r>
              <a:rPr lang="en-US" noProof="0" dirty="0" smtClean="0">
                <a:solidFill>
                  <a:srgbClr val="00B050"/>
                </a:solidFill>
              </a:rPr>
              <a:t>second stage</a:t>
            </a:r>
            <a:r>
              <a:rPr lang="en-US" noProof="0" dirty="0" smtClean="0"/>
              <a:t> =&gt; simple recursive inversion of the nonlinear mapping between symbols and pseudo-symbols</a:t>
            </a:r>
            <a:endParaRPr lang="en-US" noProof="0" dirty="0"/>
          </a:p>
        </p:txBody>
      </p:sp>
      <p:pic>
        <p:nvPicPr>
          <p:cNvPr id="4" name="Immagin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3501008"/>
            <a:ext cx="506674" cy="246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27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LTV input-output relationship</a:t>
            </a:r>
            <a:endParaRPr lang="en-US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150" dirty="0"/>
              <a:t>C</a:t>
            </a:r>
            <a:r>
              <a:rPr lang="en-US" sz="3150" noProof="0" dirty="0" err="1" smtClean="0"/>
              <a:t>ausal</a:t>
            </a:r>
            <a:r>
              <a:rPr lang="en-US" sz="3150" noProof="0" dirty="0" smtClean="0"/>
              <a:t> </a:t>
            </a:r>
            <a:r>
              <a:rPr lang="en-US" sz="3150" noProof="0" dirty="0"/>
              <a:t>LTV equalizer </a:t>
            </a:r>
            <a:r>
              <a:rPr lang="en-US" sz="3150" noProof="0" dirty="0" smtClean="0"/>
              <a:t>of order       =&gt; input-output </a:t>
            </a:r>
            <a:r>
              <a:rPr lang="en-US" sz="3150" noProof="0" dirty="0"/>
              <a:t>relationship </a:t>
            </a:r>
            <a:r>
              <a:rPr lang="en-US" sz="3150" noProof="0" dirty="0" smtClean="0"/>
              <a:t>given by</a:t>
            </a:r>
          </a:p>
          <a:p>
            <a:endParaRPr lang="en-US" noProof="0" dirty="0"/>
          </a:p>
          <a:p>
            <a:pPr marL="0" indent="0">
              <a:buNone/>
            </a:pPr>
            <a:endParaRPr lang="en-US" noProof="0" dirty="0" smtClean="0"/>
          </a:p>
          <a:p>
            <a:pPr lvl="1"/>
            <a:r>
              <a:rPr lang="en-US" sz="2400" noProof="0" dirty="0" smtClean="0"/>
              <a:t>                                weight vector of the equalizer</a:t>
            </a:r>
          </a:p>
          <a:p>
            <a:pPr lvl="1"/>
            <a:r>
              <a:rPr lang="en-US" sz="2400" noProof="0" dirty="0" smtClean="0"/>
              <a:t>                                                                       input data vector</a:t>
            </a:r>
          </a:p>
        </p:txBody>
      </p:sp>
      <p:pic>
        <p:nvPicPr>
          <p:cNvPr id="4" name="Immagin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257" y="1755116"/>
            <a:ext cx="396000" cy="339779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555" y="2924944"/>
            <a:ext cx="2832573" cy="440094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864" y="3861048"/>
            <a:ext cx="2052000" cy="344849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4365104"/>
            <a:ext cx="4691809" cy="280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33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LTV input data vector</a:t>
            </a:r>
            <a:endParaRPr lang="en-US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noProof="0" dirty="0" smtClean="0"/>
              <a:t>From straightforward manipulations of the input data vector, it results that</a:t>
            </a:r>
          </a:p>
          <a:p>
            <a:pPr lvl="1"/>
            <a:endParaRPr lang="en-US" noProof="0" dirty="0" smtClean="0"/>
          </a:p>
          <a:p>
            <a:pPr lvl="1"/>
            <a:endParaRPr lang="en-US" noProof="0" dirty="0" smtClean="0"/>
          </a:p>
          <a:p>
            <a:pPr lvl="1"/>
            <a:r>
              <a:rPr lang="en-US" noProof="0" dirty="0" smtClean="0"/>
              <a:t>          =&gt; channel coefficients</a:t>
            </a:r>
          </a:p>
          <a:p>
            <a:pPr lvl="1"/>
            <a:r>
              <a:rPr lang="en-US" noProof="0" dirty="0" smtClean="0"/>
              <a:t>     =&gt; samples of the Laurent’s pulses</a:t>
            </a:r>
          </a:p>
          <a:p>
            <a:pPr lvl="1"/>
            <a:r>
              <a:rPr lang="en-US" noProof="0" dirty="0" smtClean="0"/>
              <a:t>        =&gt; pseudo-symbols of the Laurent representation</a:t>
            </a:r>
          </a:p>
          <a:p>
            <a:pPr lvl="1"/>
            <a:r>
              <a:rPr lang="en-US" noProof="0" dirty="0" smtClean="0"/>
              <a:t>         =&gt; white Gaussian noise vector </a:t>
            </a:r>
          </a:p>
        </p:txBody>
      </p:sp>
      <p:pic>
        <p:nvPicPr>
          <p:cNvPr id="8" name="Immagine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203" y="2636912"/>
            <a:ext cx="6171594" cy="801036"/>
          </a:xfrm>
          <a:prstGeom prst="rect">
            <a:avLst/>
          </a:prstGeom>
        </p:spPr>
      </p:pic>
      <p:pic>
        <p:nvPicPr>
          <p:cNvPr id="20" name="Immagine 1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453" y="3535798"/>
            <a:ext cx="571259" cy="325250"/>
          </a:xfrm>
          <a:prstGeom prst="rect">
            <a:avLst/>
          </a:prstGeom>
        </p:spPr>
      </p:pic>
      <p:pic>
        <p:nvPicPr>
          <p:cNvPr id="23" name="Immagine 2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818" y="4035929"/>
            <a:ext cx="203854" cy="257167"/>
          </a:xfrm>
          <a:prstGeom prst="rect">
            <a:avLst/>
          </a:prstGeom>
        </p:spPr>
      </p:pic>
      <p:pic>
        <p:nvPicPr>
          <p:cNvPr id="25" name="Immagine 2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433" y="4509120"/>
            <a:ext cx="432263" cy="305020"/>
          </a:xfrm>
          <a:prstGeom prst="rect">
            <a:avLst/>
          </a:prstGeom>
        </p:spPr>
      </p:pic>
      <p:pic>
        <p:nvPicPr>
          <p:cNvPr id="27" name="Immagine 2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322" y="5404471"/>
            <a:ext cx="522382" cy="256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35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LTV-ZF design</a:t>
            </a:r>
            <a:endParaRPr lang="en-US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 smtClean="0"/>
              <a:t>LTV-ZF equalizer obtained imposing</a:t>
            </a:r>
          </a:p>
          <a:p>
            <a:pPr lvl="1"/>
            <a:endParaRPr lang="en-US" noProof="0" dirty="0" smtClean="0"/>
          </a:p>
          <a:p>
            <a:pPr lvl="1"/>
            <a:endParaRPr lang="en-US" noProof="0" dirty="0" smtClean="0"/>
          </a:p>
          <a:p>
            <a:pPr lvl="1"/>
            <a:r>
              <a:rPr lang="en-US" noProof="0" dirty="0" smtClean="0"/>
              <a:t>     such that                            </a:t>
            </a:r>
          </a:p>
          <a:p>
            <a:r>
              <a:rPr lang="en-US" noProof="0" dirty="0" smtClean="0"/>
              <a:t>             full-column rank =&gt; minimal norm ZF solution:</a:t>
            </a:r>
          </a:p>
        </p:txBody>
      </p:sp>
      <p:pic>
        <p:nvPicPr>
          <p:cNvPr id="7" name="Immagin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000" y="2513244"/>
            <a:ext cx="2484000" cy="379358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429000"/>
            <a:ext cx="288000" cy="193831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3270587"/>
            <a:ext cx="2124000" cy="381120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000" y="5085184"/>
            <a:ext cx="5256000" cy="371522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805646"/>
            <a:ext cx="983796" cy="390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75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LTV-MMSE design</a:t>
            </a:r>
            <a:endParaRPr lang="en-US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17032"/>
          </a:xfrm>
        </p:spPr>
        <p:txBody>
          <a:bodyPr/>
          <a:lstStyle/>
          <a:p>
            <a:pPr algn="just"/>
            <a:r>
              <a:rPr lang="en-US" sz="2800" noProof="0" dirty="0" smtClean="0"/>
              <a:t>LTV-MMSE equalizer obtained by minimizing the output mean-square error cost function</a:t>
            </a:r>
          </a:p>
          <a:p>
            <a:pPr marL="0" indent="0">
              <a:buNone/>
            </a:pPr>
            <a:endParaRPr lang="en-US" sz="2800" noProof="0" dirty="0" smtClean="0"/>
          </a:p>
          <a:p>
            <a:pPr algn="just"/>
            <a:r>
              <a:rPr lang="en-US" sz="2800" noProof="0" dirty="0" smtClean="0"/>
              <a:t>LTV-MMSE solution:</a:t>
            </a:r>
          </a:p>
          <a:p>
            <a:pPr lvl="1"/>
            <a:endParaRPr lang="en-US" sz="2400" noProof="0" dirty="0" smtClean="0"/>
          </a:p>
          <a:p>
            <a:pPr marL="457200" lvl="1" indent="0">
              <a:buNone/>
            </a:pPr>
            <a:endParaRPr lang="en-US" sz="2400" noProof="0" dirty="0" smtClean="0"/>
          </a:p>
          <a:p>
            <a:pPr lvl="1"/>
            <a:r>
              <a:rPr lang="en-US" sz="2400" noProof="0" dirty="0" smtClean="0"/>
              <a:t>                                           </a:t>
            </a:r>
          </a:p>
          <a:p>
            <a:pPr lvl="1"/>
            <a:r>
              <a:rPr lang="en-US" noProof="0" dirty="0" smtClean="0"/>
              <a:t>                                     </a:t>
            </a:r>
            <a:endParaRPr lang="en-US" noProof="0" dirty="0"/>
          </a:p>
        </p:txBody>
      </p:sp>
      <p:pic>
        <p:nvPicPr>
          <p:cNvPr id="6" name="Immagin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999" y="2636560"/>
            <a:ext cx="4032000" cy="360392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168" y="3810892"/>
            <a:ext cx="3528000" cy="338188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536094"/>
            <a:ext cx="4280890" cy="344555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954595"/>
            <a:ext cx="2182920" cy="34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055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noProof="0" dirty="0" smtClean="0"/>
              <a:t>Background</a:t>
            </a:r>
            <a:endParaRPr lang="en-US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567333"/>
            <a:ext cx="8229600" cy="4525963"/>
          </a:xfrm>
        </p:spPr>
        <p:txBody>
          <a:bodyPr/>
          <a:lstStyle/>
          <a:p>
            <a:r>
              <a:rPr lang="en-US" noProof="0" dirty="0" smtClean="0"/>
              <a:t>Education</a:t>
            </a:r>
          </a:p>
          <a:p>
            <a:pPr lvl="1"/>
            <a:r>
              <a:rPr lang="en-US" noProof="0" dirty="0" smtClean="0"/>
              <a:t>BS degree in Telecommunications Engineering</a:t>
            </a:r>
          </a:p>
          <a:p>
            <a:pPr marL="457200" lvl="1" indent="0" algn="ctr">
              <a:buNone/>
            </a:pPr>
            <a:r>
              <a:rPr lang="en-US" sz="2000" i="1" noProof="0" dirty="0" err="1" smtClean="0"/>
              <a:t>Università</a:t>
            </a:r>
            <a:r>
              <a:rPr lang="en-US" sz="2000" i="1" noProof="0" dirty="0" smtClean="0"/>
              <a:t> di Napoli Federico II, September 2008</a:t>
            </a:r>
            <a:endParaRPr lang="en-US" sz="2400" i="1" noProof="0" dirty="0" smtClean="0"/>
          </a:p>
          <a:p>
            <a:pPr lvl="1"/>
            <a:r>
              <a:rPr lang="en-US" noProof="0" dirty="0" smtClean="0"/>
              <a:t>MS degree in Telecommunications Engineering</a:t>
            </a:r>
          </a:p>
          <a:p>
            <a:pPr marL="457200" lvl="1" indent="0" algn="ctr">
              <a:buNone/>
            </a:pPr>
            <a:r>
              <a:rPr lang="en-US" sz="2000" i="1" noProof="0" dirty="0" err="1" smtClean="0"/>
              <a:t>Università</a:t>
            </a:r>
            <a:r>
              <a:rPr lang="en-US" sz="2000" i="1" noProof="0" dirty="0" smtClean="0"/>
              <a:t> di Napoli Federico II, September 2010</a:t>
            </a:r>
          </a:p>
          <a:p>
            <a:r>
              <a:rPr lang="en-US" noProof="0" dirty="0" smtClean="0"/>
              <a:t>Work</a:t>
            </a:r>
          </a:p>
          <a:p>
            <a:pPr lvl="1"/>
            <a:r>
              <a:rPr lang="en-US" noProof="0" dirty="0" smtClean="0"/>
              <a:t>Research Engineer</a:t>
            </a:r>
          </a:p>
          <a:p>
            <a:pPr marL="1620000" lvl="1" indent="0">
              <a:buNone/>
            </a:pPr>
            <a:r>
              <a:rPr lang="en-US" sz="1600" i="1" noProof="0" dirty="0" smtClean="0"/>
              <a:t>Scientific Disciplines and Technology Development</a:t>
            </a:r>
          </a:p>
          <a:p>
            <a:pPr marL="1620000" lvl="1" indent="0">
              <a:buNone/>
            </a:pPr>
            <a:r>
              <a:rPr lang="en-US" sz="1600" i="1" noProof="0" dirty="0" smtClean="0"/>
              <a:t>Electronics and Communications, since November 2011</a:t>
            </a:r>
          </a:p>
          <a:p>
            <a:pPr marL="1620000" lvl="1" indent="0">
              <a:buNone/>
            </a:pPr>
            <a:r>
              <a:rPr lang="en-US" sz="1600" b="1" i="1" noProof="0" dirty="0" smtClean="0"/>
              <a:t>Italian Aerospace Research Centre (CIRA)</a:t>
            </a:r>
            <a:endParaRPr lang="en-US" sz="1600" i="1" noProof="0" dirty="0" smtClean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429" y="4653136"/>
            <a:ext cx="1943371" cy="117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11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noProof="0" dirty="0" smtClean="0"/>
              <a:t>Noncircular features of CPM signals</a:t>
            </a:r>
            <a:endParaRPr lang="en-US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3484983"/>
          </a:xfrm>
        </p:spPr>
        <p:txBody>
          <a:bodyPr/>
          <a:lstStyle/>
          <a:p>
            <a:pPr algn="just"/>
            <a:r>
              <a:rPr lang="en-US" noProof="0" dirty="0" smtClean="0"/>
              <a:t>It can be proven that </a:t>
            </a:r>
            <a:r>
              <a:rPr lang="en-US" noProof="0" dirty="0" smtClean="0">
                <a:solidFill>
                  <a:srgbClr val="00B050"/>
                </a:solidFill>
              </a:rPr>
              <a:t>CPM signals exploit improper </a:t>
            </a:r>
            <a:r>
              <a:rPr lang="en-US" noProof="0" dirty="0" smtClean="0"/>
              <a:t>or</a:t>
            </a:r>
            <a:r>
              <a:rPr lang="en-US" noProof="0" dirty="0" smtClean="0">
                <a:solidFill>
                  <a:srgbClr val="00B050"/>
                </a:solidFill>
              </a:rPr>
              <a:t> noncircular features</a:t>
            </a:r>
            <a:r>
              <a:rPr lang="en-US" noProof="0" dirty="0" smtClean="0"/>
              <a:t> for                :</a:t>
            </a:r>
          </a:p>
          <a:p>
            <a:pPr lvl="1"/>
            <a:r>
              <a:rPr lang="en-US" noProof="0" dirty="0"/>
              <a:t> </a:t>
            </a:r>
            <a:r>
              <a:rPr lang="en-US" noProof="0" dirty="0" smtClean="0"/>
              <a:t>                                </a:t>
            </a:r>
          </a:p>
          <a:p>
            <a:pPr lvl="1"/>
            <a:r>
              <a:rPr lang="en-US" noProof="0" dirty="0" smtClean="0"/>
              <a:t>                                                              </a:t>
            </a:r>
          </a:p>
          <a:p>
            <a:pPr algn="just"/>
            <a:r>
              <a:rPr lang="en-US" noProof="0" dirty="0"/>
              <a:t>E</a:t>
            </a:r>
            <a:r>
              <a:rPr lang="en-US" noProof="0" dirty="0" smtClean="0"/>
              <a:t>mploying </a:t>
            </a:r>
            <a:r>
              <a:rPr lang="en-US" noProof="0" dirty="0" smtClean="0">
                <a:solidFill>
                  <a:srgbClr val="00B050"/>
                </a:solidFill>
              </a:rPr>
              <a:t>widely-linear </a:t>
            </a:r>
            <a:r>
              <a:rPr lang="en-US" noProof="0" dirty="0">
                <a:solidFill>
                  <a:srgbClr val="00B050"/>
                </a:solidFill>
              </a:rPr>
              <a:t>signal </a:t>
            </a:r>
            <a:r>
              <a:rPr lang="en-US" noProof="0" dirty="0" smtClean="0">
                <a:solidFill>
                  <a:srgbClr val="00B050"/>
                </a:solidFill>
              </a:rPr>
              <a:t>processing </a:t>
            </a:r>
            <a:r>
              <a:rPr lang="en-US" noProof="0" dirty="0" smtClean="0"/>
              <a:t>allows </a:t>
            </a:r>
            <a:r>
              <a:rPr lang="en-US" noProof="0" dirty="0"/>
              <a:t>one to improve </a:t>
            </a:r>
            <a:r>
              <a:rPr lang="en-US" noProof="0" dirty="0" smtClean="0"/>
              <a:t>performances</a:t>
            </a:r>
            <a:endParaRPr lang="en-US" noProof="0" dirty="0"/>
          </a:p>
        </p:txBody>
      </p:sp>
      <p:pic>
        <p:nvPicPr>
          <p:cNvPr id="4" name="Immagin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2186211"/>
            <a:ext cx="1260000" cy="378693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703714"/>
            <a:ext cx="2556000" cy="381976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299283"/>
            <a:ext cx="4901447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006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WLTV input-output relationship</a:t>
            </a:r>
            <a:endParaRPr lang="en-US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150" dirty="0"/>
              <a:t>C</a:t>
            </a:r>
            <a:r>
              <a:rPr lang="en-US" sz="3150" noProof="0" dirty="0" err="1" smtClean="0"/>
              <a:t>ausal</a:t>
            </a:r>
            <a:r>
              <a:rPr lang="en-US" sz="3150" noProof="0" dirty="0" smtClean="0"/>
              <a:t> WLTV </a:t>
            </a:r>
            <a:r>
              <a:rPr lang="en-US" sz="3150" noProof="0" dirty="0"/>
              <a:t>equalizer </a:t>
            </a:r>
            <a:r>
              <a:rPr lang="en-US" sz="3150" noProof="0" dirty="0" smtClean="0"/>
              <a:t>of order       =&gt; input-output relationship given by</a:t>
            </a:r>
          </a:p>
          <a:p>
            <a:endParaRPr lang="en-US" noProof="0" dirty="0"/>
          </a:p>
          <a:p>
            <a:pPr marL="457200" lvl="1" indent="0">
              <a:buNone/>
            </a:pPr>
            <a:endParaRPr lang="en-US" noProof="0" dirty="0"/>
          </a:p>
          <a:p>
            <a:pPr lvl="1"/>
            <a:r>
              <a:rPr lang="en-US" sz="2400" noProof="0" dirty="0" smtClean="0"/>
              <a:t>                               =&gt; overall equalization vector</a:t>
            </a:r>
          </a:p>
          <a:p>
            <a:pPr lvl="1"/>
            <a:r>
              <a:rPr lang="en-US" sz="2400" noProof="0" dirty="0" smtClean="0"/>
              <a:t>                                         =&gt; overall input data vector</a:t>
            </a:r>
          </a:p>
        </p:txBody>
      </p:sp>
      <p:pic>
        <p:nvPicPr>
          <p:cNvPr id="4" name="Immagin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751020"/>
            <a:ext cx="396000" cy="339779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148" y="2950098"/>
            <a:ext cx="7303704" cy="406894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832376"/>
            <a:ext cx="2052000" cy="316704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4265038"/>
            <a:ext cx="2744001" cy="312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35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WLTV input data vector</a:t>
            </a:r>
            <a:endParaRPr lang="en-US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By stacking the signal and its conjugate</a:t>
            </a:r>
            <a:r>
              <a:rPr lang="en-US" noProof="0" dirty="0" smtClean="0"/>
              <a:t>:</a:t>
            </a:r>
            <a:endParaRPr lang="en-US" noProof="0" dirty="0"/>
          </a:p>
        </p:txBody>
      </p:sp>
      <p:pic>
        <p:nvPicPr>
          <p:cNvPr id="6" name="Immagin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000" y="2348880"/>
            <a:ext cx="4032000" cy="350083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058" y="2924944"/>
            <a:ext cx="3745958" cy="1064216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171" y="3068960"/>
            <a:ext cx="2263181" cy="434994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073" y="4365104"/>
            <a:ext cx="3340071" cy="420632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514" y="5034727"/>
            <a:ext cx="3699662" cy="410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97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WLTV-ZF design</a:t>
            </a:r>
            <a:endParaRPr lang="en-US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 smtClean="0"/>
              <a:t>Using </a:t>
            </a:r>
            <a:r>
              <a:rPr lang="en-US" i="1" noProof="0" dirty="0" err="1" smtClean="0"/>
              <a:t>derotated</a:t>
            </a:r>
            <a:r>
              <a:rPr lang="en-US" noProof="0" dirty="0" smtClean="0"/>
              <a:t> versions of the WLTV input data vector =&gt; WLTV-ZF criterion:</a:t>
            </a:r>
          </a:p>
          <a:p>
            <a:pPr marL="0" indent="0">
              <a:buNone/>
            </a:pPr>
            <a:endParaRPr lang="en-US" noProof="0" dirty="0" smtClean="0"/>
          </a:p>
          <a:p>
            <a:pPr marL="0" indent="0">
              <a:buNone/>
            </a:pPr>
            <a:endParaRPr lang="en-US" noProof="0" dirty="0" smtClean="0"/>
          </a:p>
          <a:p>
            <a:r>
              <a:rPr lang="en-US" noProof="0" dirty="0" smtClean="0"/>
              <a:t>Minimal norm solution:</a:t>
            </a:r>
            <a:endParaRPr lang="en-US" noProof="0" dirty="0"/>
          </a:p>
        </p:txBody>
      </p:sp>
      <p:pic>
        <p:nvPicPr>
          <p:cNvPr id="9" name="Immagine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140" y="2708920"/>
            <a:ext cx="3619717" cy="409716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155" y="3334660"/>
            <a:ext cx="5059685" cy="407571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888" y="4504906"/>
            <a:ext cx="7536552" cy="413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22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WLTV-MMSE design</a:t>
            </a:r>
            <a:endParaRPr lang="en-US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205063"/>
          </a:xfrm>
        </p:spPr>
        <p:txBody>
          <a:bodyPr>
            <a:normAutofit/>
          </a:bodyPr>
          <a:lstStyle/>
          <a:p>
            <a:r>
              <a:rPr lang="en-US" noProof="0" dirty="0" smtClean="0"/>
              <a:t>WLTV-MMSE obtained </a:t>
            </a:r>
            <a:r>
              <a:rPr lang="en-US" noProof="0" dirty="0"/>
              <a:t>by minimizing the output mean-square error </a:t>
            </a:r>
            <a:r>
              <a:rPr lang="en-US" dirty="0" smtClean="0"/>
              <a:t>cost </a:t>
            </a:r>
            <a:r>
              <a:rPr lang="en-US" noProof="0" dirty="0" smtClean="0"/>
              <a:t>function:</a:t>
            </a:r>
            <a:endParaRPr lang="en-US" noProof="0" dirty="0"/>
          </a:p>
          <a:p>
            <a:endParaRPr lang="en-US" noProof="0" dirty="0"/>
          </a:p>
          <a:p>
            <a:r>
              <a:rPr lang="en-US" noProof="0" dirty="0" smtClean="0"/>
              <a:t>WLTV-MMSE solution:</a:t>
            </a:r>
          </a:p>
          <a:p>
            <a:pPr lvl="1"/>
            <a:endParaRPr lang="en-US" noProof="0" dirty="0" smtClean="0"/>
          </a:p>
          <a:p>
            <a:pPr lvl="1"/>
            <a:r>
              <a:rPr lang="en-US" noProof="0" dirty="0" smtClean="0"/>
              <a:t>                                                      </a:t>
            </a:r>
          </a:p>
          <a:p>
            <a:pPr lvl="1"/>
            <a:r>
              <a:rPr lang="en-US" noProof="0" dirty="0" smtClean="0"/>
              <a:t> </a:t>
            </a:r>
            <a:endParaRPr lang="en-US" noProof="0" dirty="0"/>
          </a:p>
        </p:txBody>
      </p:sp>
      <p:pic>
        <p:nvPicPr>
          <p:cNvPr id="8" name="Immagine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722245"/>
            <a:ext cx="4032666" cy="346715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887568"/>
            <a:ext cx="3529252" cy="324828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417" y="4463632"/>
            <a:ext cx="4618784" cy="301411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4967688"/>
            <a:ext cx="2520474" cy="263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55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CPM demodulator</a:t>
            </a:r>
            <a:endParaRPr lang="en-US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864" y="1556792"/>
            <a:ext cx="8229600" cy="4525963"/>
          </a:xfrm>
        </p:spPr>
        <p:txBody>
          <a:bodyPr>
            <a:normAutofit/>
          </a:bodyPr>
          <a:lstStyle/>
          <a:p>
            <a:r>
              <a:rPr lang="en-US" noProof="0" dirty="0" smtClean="0"/>
              <a:t>The second stage processes the pseudo-symbol estimates at the output of the first stage to recover the binary sequence     </a:t>
            </a:r>
          </a:p>
          <a:p>
            <a:r>
              <a:rPr lang="en-US" noProof="0" dirty="0" smtClean="0"/>
              <a:t>For high signal-to-noise ratio (SNR):</a:t>
            </a:r>
          </a:p>
          <a:p>
            <a:endParaRPr lang="en-US" noProof="0" dirty="0" smtClean="0"/>
          </a:p>
          <a:p>
            <a:r>
              <a:rPr lang="en-US" noProof="0" dirty="0" smtClean="0"/>
              <a:t>Recursive estimate:</a:t>
            </a:r>
            <a:endParaRPr lang="en-US" noProof="0" dirty="0"/>
          </a:p>
        </p:txBody>
      </p:sp>
      <p:pic>
        <p:nvPicPr>
          <p:cNvPr id="4" name="Immagin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9" y="2780930"/>
            <a:ext cx="257714" cy="207429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000" y="3799551"/>
            <a:ext cx="4716000" cy="421537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242" y="4941168"/>
            <a:ext cx="5671516" cy="86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14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noProof="0" dirty="0" smtClean="0"/>
              <a:t>BEM channel representation</a:t>
            </a:r>
            <a:endParaRPr lang="en-US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423317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noProof="0" dirty="0" smtClean="0"/>
              <a:t>The channel matrix            is represented over an observation window of              symbols via the BEM:</a:t>
            </a:r>
          </a:p>
          <a:p>
            <a:pPr lvl="1"/>
            <a:endParaRPr lang="en-US" noProof="0" dirty="0" smtClean="0"/>
          </a:p>
          <a:p>
            <a:pPr lvl="1"/>
            <a:endParaRPr lang="en-US" noProof="0" dirty="0" smtClean="0"/>
          </a:p>
          <a:p>
            <a:pPr lvl="1"/>
            <a:r>
              <a:rPr lang="en-US" noProof="0" dirty="0" smtClean="0"/>
              <a:t>                                with                </a:t>
            </a:r>
          </a:p>
          <a:p>
            <a:pPr lvl="1"/>
            <a:r>
              <a:rPr lang="en-US" noProof="0" dirty="0" smtClean="0"/>
              <a:t>          =&gt; maximum Doppler spread</a:t>
            </a:r>
          </a:p>
          <a:p>
            <a:pPr lvl="1"/>
            <a:r>
              <a:rPr lang="en-US" noProof="0" dirty="0" smtClean="0"/>
              <a:t>        collects the estimated coefficients</a:t>
            </a:r>
          </a:p>
          <a:p>
            <a:pPr lvl="2"/>
            <a:r>
              <a:rPr lang="en-US" dirty="0"/>
              <a:t>b</a:t>
            </a:r>
            <a:r>
              <a:rPr lang="en-US" dirty="0" smtClean="0"/>
              <a:t>lind estimation</a:t>
            </a:r>
          </a:p>
          <a:p>
            <a:pPr lvl="2"/>
            <a:r>
              <a:rPr lang="en-US" noProof="0" dirty="0" smtClean="0"/>
              <a:t>training-based estimation</a:t>
            </a:r>
          </a:p>
        </p:txBody>
      </p:sp>
      <p:pic>
        <p:nvPicPr>
          <p:cNvPr id="5" name="Immagin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421855"/>
            <a:ext cx="756000" cy="424779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41089"/>
            <a:ext cx="936000" cy="256438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000" y="2469762"/>
            <a:ext cx="3636000" cy="984181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480" y="3645024"/>
            <a:ext cx="2160000" cy="303009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140" y="3702695"/>
            <a:ext cx="1152000" cy="242903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480" y="4134980"/>
            <a:ext cx="540000" cy="230124"/>
          </a:xfrm>
          <a:prstGeom prst="rect">
            <a:avLst/>
          </a:prstGeom>
        </p:spPr>
      </p:pic>
      <p:pic>
        <p:nvPicPr>
          <p:cNvPr id="18" name="Immagine 1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480" y="4495554"/>
            <a:ext cx="360000" cy="359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04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FRESH implementation</a:t>
            </a:r>
            <a:endParaRPr lang="en-US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16016" y="1590401"/>
            <a:ext cx="4114800" cy="4718919"/>
          </a:xfrm>
        </p:spPr>
        <p:txBody>
          <a:bodyPr>
            <a:noAutofit/>
          </a:bodyPr>
          <a:lstStyle/>
          <a:p>
            <a:pPr algn="just"/>
            <a:r>
              <a:rPr lang="en-US" sz="2400" noProof="0" dirty="0" smtClean="0"/>
              <a:t>The proposed equalizers are periodic =&gt; they can be expressed by means of their DFS representation.</a:t>
            </a:r>
          </a:p>
          <a:p>
            <a:pPr algn="just"/>
            <a:r>
              <a:rPr lang="en-US" sz="2400" noProof="0" dirty="0" smtClean="0"/>
              <a:t>The output of the FRESH equalizers</a:t>
            </a:r>
            <a:r>
              <a:rPr lang="en-US" sz="2400" noProof="0" dirty="0" smtClean="0">
                <a:solidFill>
                  <a:srgbClr val="00B050"/>
                </a:solidFill>
              </a:rPr>
              <a:t> can be written as a parallel bank of LTI equalizers</a:t>
            </a:r>
            <a:r>
              <a:rPr lang="en-US" sz="2400" noProof="0" dirty="0" smtClean="0"/>
              <a:t>, each driven by a different frequency-shifted version of the received vector</a:t>
            </a:r>
            <a:endParaRPr lang="en-US" sz="2400" noProof="0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3" y="1556792"/>
            <a:ext cx="4136031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97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BEM model validation</a:t>
            </a:r>
            <a:endParaRPr lang="en-US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 smtClean="0"/>
              <a:t>BEM has been validated </a:t>
            </a:r>
            <a:r>
              <a:rPr lang="en-US" dirty="0" smtClean="0"/>
              <a:t>for</a:t>
            </a:r>
            <a:r>
              <a:rPr lang="en-US" noProof="0" dirty="0" smtClean="0"/>
              <a:t> representing aeronautical doubly-selective channels</a:t>
            </a:r>
          </a:p>
          <a:p>
            <a:r>
              <a:rPr lang="en-US" noProof="0" dirty="0" smtClean="0"/>
              <a:t>We considered 4 common scenarios:</a:t>
            </a:r>
          </a:p>
          <a:p>
            <a:pPr lvl="1"/>
            <a:r>
              <a:rPr lang="en-US" noProof="0" dirty="0" err="1" smtClean="0"/>
              <a:t>en</a:t>
            </a:r>
            <a:r>
              <a:rPr lang="en-US" noProof="0" dirty="0" smtClean="0"/>
              <a:t>-route</a:t>
            </a:r>
          </a:p>
          <a:p>
            <a:pPr lvl="1"/>
            <a:r>
              <a:rPr lang="en-US" noProof="0" dirty="0" smtClean="0"/>
              <a:t>takeoff/landing</a:t>
            </a:r>
          </a:p>
          <a:p>
            <a:pPr lvl="1"/>
            <a:r>
              <a:rPr lang="en-US" noProof="0" dirty="0" smtClean="0"/>
              <a:t>taxiing</a:t>
            </a:r>
          </a:p>
          <a:p>
            <a:pPr lvl="1"/>
            <a:r>
              <a:rPr lang="en-US" noProof="0" dirty="0" smtClean="0"/>
              <a:t>parking</a:t>
            </a:r>
          </a:p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5405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err="1" smtClean="0"/>
              <a:t>En</a:t>
            </a:r>
            <a:r>
              <a:rPr lang="en-US" noProof="0" dirty="0" smtClean="0"/>
              <a:t>-route scenario</a:t>
            </a:r>
            <a:endParaRPr lang="en-US" noProof="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2000" y="3861048"/>
            <a:ext cx="3420000" cy="2444767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170998"/>
            <a:ext cx="3420000" cy="2684049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66800" y="1073235"/>
            <a:ext cx="3420000" cy="2879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61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Collaborations</a:t>
            </a:r>
            <a:endParaRPr lang="en-US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noProof="0" dirty="0" smtClean="0"/>
              <a:t>Collaborations</a:t>
            </a:r>
          </a:p>
          <a:p>
            <a:pPr lvl="1"/>
            <a:r>
              <a:rPr lang="en-US" noProof="0" dirty="0" smtClean="0"/>
              <a:t>Prof. Giacinto </a:t>
            </a:r>
            <a:r>
              <a:rPr lang="en-US" noProof="0" dirty="0" err="1" smtClean="0"/>
              <a:t>Gelli</a:t>
            </a:r>
            <a:r>
              <a:rPr lang="en-US" noProof="0" dirty="0" smtClean="0"/>
              <a:t> (tutor)</a:t>
            </a:r>
          </a:p>
          <a:p>
            <a:pPr lvl="2">
              <a:buFont typeface="Calibri" pitchFamily="34" charset="0"/>
              <a:buChar char=" "/>
            </a:pPr>
            <a:r>
              <a:rPr lang="en-US" sz="2000" i="1" noProof="0" dirty="0" smtClean="0"/>
              <a:t>DIETI</a:t>
            </a:r>
          </a:p>
          <a:p>
            <a:pPr lvl="1"/>
            <a:r>
              <a:rPr lang="en-US" noProof="0" dirty="0" smtClean="0"/>
              <a:t>Prof. Francesco Verde</a:t>
            </a:r>
          </a:p>
          <a:p>
            <a:pPr lvl="2">
              <a:buFont typeface="Calibri" pitchFamily="34" charset="0"/>
              <a:buChar char=" "/>
            </a:pPr>
            <a:r>
              <a:rPr lang="en-US" sz="2000" i="1" noProof="0" dirty="0" smtClean="0"/>
              <a:t>DIETI</a:t>
            </a:r>
          </a:p>
          <a:p>
            <a:pPr lvl="1"/>
            <a:r>
              <a:rPr lang="en-US" noProof="0" dirty="0" smtClean="0"/>
              <a:t>Prof. Donatella </a:t>
            </a:r>
            <a:r>
              <a:rPr lang="en-US" noProof="0" dirty="0" err="1" smtClean="0"/>
              <a:t>Darsena</a:t>
            </a:r>
            <a:endParaRPr lang="en-US" noProof="0" dirty="0" smtClean="0"/>
          </a:p>
          <a:p>
            <a:pPr lvl="2">
              <a:buFont typeface="Calibri" pitchFamily="34" charset="0"/>
              <a:buChar char=" "/>
            </a:pPr>
            <a:r>
              <a:rPr lang="en-US" sz="2000" i="1" noProof="0" dirty="0" err="1" smtClean="0"/>
              <a:t>Dipartimento</a:t>
            </a:r>
            <a:r>
              <a:rPr lang="en-US" sz="2000" i="1" noProof="0" dirty="0" smtClean="0"/>
              <a:t> di </a:t>
            </a:r>
            <a:r>
              <a:rPr lang="en-US" sz="2000" i="1" noProof="0" dirty="0" err="1" smtClean="0"/>
              <a:t>Ingegneria</a:t>
            </a:r>
            <a:endParaRPr lang="en-US" sz="2000" i="1" noProof="0" dirty="0" smtClean="0"/>
          </a:p>
          <a:p>
            <a:pPr lvl="2">
              <a:buFont typeface="Calibri" pitchFamily="34" charset="0"/>
              <a:buChar char=" "/>
            </a:pPr>
            <a:r>
              <a:rPr lang="en-US" sz="2000" i="1" noProof="0" dirty="0" err="1" smtClean="0"/>
              <a:t>Università</a:t>
            </a:r>
            <a:r>
              <a:rPr lang="en-US" sz="2000" i="1" noProof="0" dirty="0" smtClean="0"/>
              <a:t> Parthenope di Napoli</a:t>
            </a:r>
            <a:endParaRPr lang="en-US" sz="2000" i="1" noProof="0" dirty="0"/>
          </a:p>
        </p:txBody>
      </p:sp>
      <p:pic>
        <p:nvPicPr>
          <p:cNvPr id="1026" name="Picture 2" descr="http://fly.dieti.unina.it/images/loghi/logo_diet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462" y="2551472"/>
            <a:ext cx="1460374" cy="47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fly.dieti.unina.it/images/loghi/logo_diet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462" y="3356992"/>
            <a:ext cx="1460374" cy="47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uniparthenope.it/rubrica/images/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9330" y="4162512"/>
            <a:ext cx="1010638" cy="104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305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Takeoff/landing scenario</a:t>
            </a:r>
            <a:endParaRPr lang="en-US" noProof="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2000" y="3789040"/>
            <a:ext cx="3420000" cy="2502742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156702"/>
            <a:ext cx="3420000" cy="2749906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6800" y="1127364"/>
            <a:ext cx="3420000" cy="2819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1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Taxiing scenario</a:t>
            </a:r>
            <a:endParaRPr lang="en-US" noProof="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2000" y="3789040"/>
            <a:ext cx="3420000" cy="250236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202203"/>
            <a:ext cx="3420000" cy="2730263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6800" y="1153627"/>
            <a:ext cx="3420000" cy="282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01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Parking scenario</a:t>
            </a:r>
            <a:endParaRPr lang="en-US" noProof="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2000" y="3717032"/>
            <a:ext cx="3420000" cy="2541846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163152"/>
            <a:ext cx="3420000" cy="2736358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5305" y="1096953"/>
            <a:ext cx="3420000" cy="2868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28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Receiver parameters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200 </a:t>
            </a:r>
            <a:r>
              <a:rPr lang="en-US" dirty="0"/>
              <a:t>kb/s data link employing a binary full-response CPM modulation format </a:t>
            </a:r>
            <a:r>
              <a:rPr lang="en-US" dirty="0" smtClean="0"/>
              <a:t>with</a:t>
            </a:r>
          </a:p>
          <a:p>
            <a:pPr lvl="1"/>
            <a:r>
              <a:rPr lang="en-US" dirty="0"/>
              <a:t>CPM-1REC (CPFSK) with h=0.7</a:t>
            </a:r>
          </a:p>
          <a:p>
            <a:pPr lvl="1"/>
            <a:r>
              <a:rPr lang="en-US" dirty="0"/>
              <a:t>GMSK with </a:t>
            </a:r>
            <a:r>
              <a:rPr lang="en-US" dirty="0" smtClean="0"/>
              <a:t>h=0.5</a:t>
            </a:r>
          </a:p>
          <a:p>
            <a:r>
              <a:rPr lang="it-IT" dirty="0"/>
              <a:t>Channel </a:t>
            </a:r>
            <a:r>
              <a:rPr lang="it-IT" dirty="0" err="1" smtClean="0"/>
              <a:t>scenarios</a:t>
            </a:r>
            <a:endParaRPr lang="it-IT" dirty="0" smtClean="0"/>
          </a:p>
          <a:p>
            <a:pPr lvl="1"/>
            <a:r>
              <a:rPr lang="en-US" dirty="0"/>
              <a:t>takeoff/landing (TL), maximum delay spread values 7 </a:t>
            </a:r>
            <a:r>
              <a:rPr lang="en-US" dirty="0" smtClean="0"/>
              <a:t>µs</a:t>
            </a:r>
          </a:p>
          <a:p>
            <a:pPr lvl="1"/>
            <a:r>
              <a:rPr lang="en-US" dirty="0" err="1"/>
              <a:t>en</a:t>
            </a:r>
            <a:r>
              <a:rPr lang="en-US" dirty="0"/>
              <a:t>-route (ER), maximum delay spread values 33 </a:t>
            </a:r>
            <a:r>
              <a:rPr lang="en-US" dirty="0" smtClean="0"/>
              <a:t>µs</a:t>
            </a:r>
          </a:p>
          <a:p>
            <a:r>
              <a:rPr lang="en-US" dirty="0"/>
              <a:t>Oversampling factor =&gt; </a:t>
            </a:r>
            <a:r>
              <a:rPr lang="en-US" dirty="0" smtClean="0"/>
              <a:t>N=8</a:t>
            </a:r>
            <a:endParaRPr lang="en-US" dirty="0"/>
          </a:p>
          <a:p>
            <a:r>
              <a:rPr lang="en-US" dirty="0" smtClean="0"/>
              <a:t>Channel </a:t>
            </a:r>
            <a:r>
              <a:rPr lang="en-US" dirty="0" smtClean="0"/>
              <a:t>lengths </a:t>
            </a:r>
            <a:r>
              <a:rPr lang="en-US" dirty="0" err="1" smtClean="0"/>
              <a:t>L</a:t>
            </a:r>
            <a:r>
              <a:rPr lang="en-US" baseline="-25000" dirty="0" err="1" smtClean="0"/>
              <a:t>h</a:t>
            </a:r>
            <a:r>
              <a:rPr lang="en-US" dirty="0" smtClean="0"/>
              <a:t>=2 (TL) and </a:t>
            </a:r>
            <a:r>
              <a:rPr lang="en-US" dirty="0" err="1" smtClean="0"/>
              <a:t>L</a:t>
            </a:r>
            <a:r>
              <a:rPr lang="en-US" baseline="-25000" dirty="0" err="1" smtClean="0"/>
              <a:t>h</a:t>
            </a:r>
            <a:r>
              <a:rPr lang="en-US" dirty="0" smtClean="0"/>
              <a:t>=8 (ER)</a:t>
            </a:r>
            <a:endParaRPr lang="en-US" dirty="0" smtClean="0"/>
          </a:p>
          <a:p>
            <a:r>
              <a:rPr lang="en-US" dirty="0" smtClean="0"/>
              <a:t>Equalizer length L</a:t>
            </a:r>
            <a:r>
              <a:rPr lang="en-US" baseline="-25000" dirty="0" smtClean="0"/>
              <a:t>e</a:t>
            </a:r>
            <a:r>
              <a:rPr lang="en-US" dirty="0" smtClean="0"/>
              <a:t>=L</a:t>
            </a:r>
            <a:r>
              <a:rPr lang="en-US" baseline="-25000" dirty="0" smtClean="0"/>
              <a:t>h</a:t>
            </a:r>
            <a:r>
              <a:rPr lang="en-US" dirty="0" smtClean="0"/>
              <a:t>+1 and delay </a:t>
            </a:r>
            <a:r>
              <a:rPr lang="en-US" dirty="0" smtClean="0"/>
              <a:t>d=0</a:t>
            </a:r>
          </a:p>
          <a:p>
            <a:r>
              <a:rPr lang="en-US" dirty="0" smtClean="0"/>
              <a:t>Doppler </a:t>
            </a:r>
            <a:r>
              <a:rPr lang="en-US" dirty="0" smtClean="0"/>
              <a:t>spreads 1.2 kHz (TL) and 3.5 kHz (ER)</a:t>
            </a:r>
            <a:endParaRPr lang="en-US" dirty="0" smtClean="0"/>
          </a:p>
          <a:p>
            <a:r>
              <a:rPr lang="en-US" dirty="0" smtClean="0"/>
              <a:t>BEM model</a:t>
            </a:r>
          </a:p>
          <a:p>
            <a:pPr lvl="1"/>
            <a:r>
              <a:rPr lang="en-US" dirty="0" smtClean="0"/>
              <a:t>K=1000</a:t>
            </a:r>
          </a:p>
          <a:p>
            <a:pPr lvl="1"/>
            <a:r>
              <a:rPr lang="en-US" dirty="0" smtClean="0"/>
              <a:t>P=2KN=16000</a:t>
            </a:r>
          </a:p>
          <a:p>
            <a:pPr lvl="1"/>
            <a:r>
              <a:rPr lang="en-US" dirty="0" smtClean="0"/>
              <a:t>Qh+1=25 (TL) and 71 (ER)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04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CPM-1REC in TL scenario</a:t>
            </a:r>
            <a:endParaRPr lang="en-US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941100" y="1556792"/>
            <a:ext cx="3951380" cy="4536504"/>
          </a:xfrm>
        </p:spPr>
        <p:txBody>
          <a:bodyPr>
            <a:normAutofit/>
          </a:bodyPr>
          <a:lstStyle/>
          <a:p>
            <a:r>
              <a:rPr lang="en-US" sz="2400" noProof="0" dirty="0" smtClean="0"/>
              <a:t>LTV-MMSE and LTV-ZF exhibit the same performances</a:t>
            </a:r>
          </a:p>
          <a:p>
            <a:r>
              <a:rPr lang="en-US" sz="2400" noProof="0" dirty="0" smtClean="0"/>
              <a:t>LTI equalizers fail due to ill-conditioning of time averaged channel</a:t>
            </a:r>
          </a:p>
          <a:p>
            <a:r>
              <a:rPr lang="en-US" sz="2400" noProof="0" dirty="0" smtClean="0"/>
              <a:t>LTV equalizers outperform the w/o EQ receiver</a:t>
            </a:r>
          </a:p>
          <a:p>
            <a:r>
              <a:rPr lang="en-US" sz="2400" noProof="0" dirty="0" smtClean="0"/>
              <a:t>CPM signal is circular, then WLTV-MMSE converges to LTV-MMSE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556792"/>
            <a:ext cx="4617572" cy="3812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80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CPM-1REC in ER scenario</a:t>
            </a:r>
            <a:endParaRPr lang="en-US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917518" y="1556792"/>
            <a:ext cx="4046970" cy="4752528"/>
          </a:xfrm>
        </p:spPr>
        <p:txBody>
          <a:bodyPr>
            <a:normAutofit/>
          </a:bodyPr>
          <a:lstStyle/>
          <a:p>
            <a:r>
              <a:rPr lang="en-US" sz="2400" noProof="0" dirty="0" smtClean="0"/>
              <a:t>LTV equalizers significantly outperform w/o EQ and LTI receivers</a:t>
            </a:r>
          </a:p>
          <a:p>
            <a:r>
              <a:rPr lang="en-US" sz="2400" noProof="0" dirty="0" smtClean="0"/>
              <a:t>LTV-MMSE receiver exhibits better performance than its ZF counterpart</a:t>
            </a:r>
          </a:p>
          <a:p>
            <a:r>
              <a:rPr lang="en-US" sz="2400" noProof="0" dirty="0" smtClean="0"/>
              <a:t>LTV-ZF equalizer fails together with LTI strategies</a:t>
            </a:r>
          </a:p>
          <a:p>
            <a:r>
              <a:rPr lang="en-US" sz="2400" noProof="0" dirty="0" smtClean="0"/>
              <a:t>CPM signal is circular, WLTV-MMSE exhibits the same performances of the LTV-MMSE strategy</a:t>
            </a:r>
          </a:p>
          <a:p>
            <a:endParaRPr lang="en-US" sz="2400" noProof="0" dirty="0" smtClean="0"/>
          </a:p>
          <a:p>
            <a:endParaRPr lang="en-US" sz="2400" noProof="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034" y="1556792"/>
            <a:ext cx="4593990" cy="3787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94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GMSK in TL scenario</a:t>
            </a:r>
            <a:endParaRPr lang="en-US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932040" y="1556792"/>
            <a:ext cx="4032447" cy="4680520"/>
          </a:xfrm>
        </p:spPr>
        <p:txBody>
          <a:bodyPr>
            <a:normAutofit fontScale="92500" lnSpcReduction="10000"/>
          </a:bodyPr>
          <a:lstStyle/>
          <a:p>
            <a:r>
              <a:rPr lang="en-US" sz="2400" noProof="0" dirty="0" smtClean="0"/>
              <a:t>WLTV strategies exhibit the same performances</a:t>
            </a:r>
          </a:p>
          <a:p>
            <a:r>
              <a:rPr lang="en-US" sz="2400" noProof="0" dirty="0" smtClean="0"/>
              <a:t>LTV strategies exhibit almost the same performances</a:t>
            </a:r>
          </a:p>
          <a:p>
            <a:r>
              <a:rPr lang="en-US" sz="2400" noProof="0" dirty="0" smtClean="0"/>
              <a:t>LTI equalizers fail due to the ill-conditioning of the time averaged channel</a:t>
            </a:r>
          </a:p>
          <a:p>
            <a:r>
              <a:rPr lang="en-US" sz="2400" noProof="0" dirty="0" smtClean="0"/>
              <a:t>The proposed equalizers largely outperform the w/o EQ receiver</a:t>
            </a:r>
          </a:p>
          <a:p>
            <a:r>
              <a:rPr lang="en-US" sz="2400" noProof="0" dirty="0" smtClean="0"/>
              <a:t>Exploiting noncircular features of the CPM signal, WLTV approaches gain almost 4dB over w/o EQ receiver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556793"/>
            <a:ext cx="4569207" cy="3818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7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GMSK in ER scenario</a:t>
            </a:r>
            <a:endParaRPr lang="en-US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826742" y="1567334"/>
            <a:ext cx="4137746" cy="4669978"/>
          </a:xfrm>
        </p:spPr>
        <p:txBody>
          <a:bodyPr>
            <a:normAutofit/>
          </a:bodyPr>
          <a:lstStyle/>
          <a:p>
            <a:r>
              <a:rPr lang="en-US" sz="2400" noProof="0" dirty="0" smtClean="0"/>
              <a:t>The proposed equalizers significantly outperform w/o EQ and LTI ones</a:t>
            </a:r>
          </a:p>
          <a:p>
            <a:r>
              <a:rPr lang="en-US" sz="2400" noProof="0" dirty="0" smtClean="0"/>
              <a:t>The LTV-MMSE equalizer gives better performance than LTV-ZF</a:t>
            </a:r>
          </a:p>
          <a:p>
            <a:r>
              <a:rPr lang="en-US" sz="2400" noProof="0" dirty="0" smtClean="0"/>
              <a:t>The WLTV-ZF equalizer provides better performance than WLTV-ZF</a:t>
            </a:r>
            <a:endParaRPr lang="en-US" sz="2400" noProof="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576837"/>
            <a:ext cx="4647230" cy="3804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20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Conclusions</a:t>
            </a:r>
            <a:endParaRPr lang="en-US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567333"/>
            <a:ext cx="8229600" cy="4525963"/>
          </a:xfrm>
        </p:spPr>
        <p:txBody>
          <a:bodyPr>
            <a:noAutofit/>
          </a:bodyPr>
          <a:lstStyle/>
          <a:p>
            <a:pPr algn="just"/>
            <a:r>
              <a:rPr lang="en-US" sz="2100" noProof="0" dirty="0" smtClean="0">
                <a:solidFill>
                  <a:srgbClr val="00B050"/>
                </a:solidFill>
              </a:rPr>
              <a:t>LTV</a:t>
            </a:r>
            <a:r>
              <a:rPr lang="en-US" sz="2100" noProof="0" dirty="0" smtClean="0"/>
              <a:t> and </a:t>
            </a:r>
            <a:r>
              <a:rPr lang="en-US" sz="2100" noProof="0" dirty="0" smtClean="0">
                <a:solidFill>
                  <a:srgbClr val="00B050"/>
                </a:solidFill>
              </a:rPr>
              <a:t>WLTV</a:t>
            </a:r>
            <a:r>
              <a:rPr lang="en-US" sz="2100" noProof="0" dirty="0" smtClean="0"/>
              <a:t> </a:t>
            </a:r>
            <a:r>
              <a:rPr lang="en-US" sz="2100" noProof="0" dirty="0"/>
              <a:t>equalization strategies for </a:t>
            </a:r>
            <a:r>
              <a:rPr lang="en-US" sz="2100" noProof="0" dirty="0">
                <a:solidFill>
                  <a:srgbClr val="00B050"/>
                </a:solidFill>
              </a:rPr>
              <a:t>CPM modulated </a:t>
            </a:r>
            <a:r>
              <a:rPr lang="en-US" sz="2100" noProof="0" dirty="0" smtClean="0">
                <a:solidFill>
                  <a:srgbClr val="00B050"/>
                </a:solidFill>
              </a:rPr>
              <a:t>signals</a:t>
            </a:r>
            <a:r>
              <a:rPr lang="en-US" sz="2100" noProof="0" dirty="0" smtClean="0"/>
              <a:t> operating </a:t>
            </a:r>
            <a:r>
              <a:rPr lang="en-US" sz="2100" noProof="0" dirty="0"/>
              <a:t>over </a:t>
            </a:r>
            <a:r>
              <a:rPr lang="en-US" sz="2100" noProof="0" dirty="0">
                <a:solidFill>
                  <a:srgbClr val="00B050"/>
                </a:solidFill>
              </a:rPr>
              <a:t>doubly-selective </a:t>
            </a:r>
            <a:r>
              <a:rPr lang="en-US" sz="2100" noProof="0" dirty="0" smtClean="0">
                <a:solidFill>
                  <a:srgbClr val="00B050"/>
                </a:solidFill>
              </a:rPr>
              <a:t>channels</a:t>
            </a:r>
            <a:r>
              <a:rPr lang="en-US" sz="2100" noProof="0" dirty="0" smtClean="0"/>
              <a:t> have been considered</a:t>
            </a:r>
            <a:endParaRPr lang="en-US" sz="2100" noProof="0" dirty="0"/>
          </a:p>
          <a:p>
            <a:pPr algn="just"/>
            <a:r>
              <a:rPr lang="en-US" sz="2100" noProof="0" dirty="0" smtClean="0"/>
              <a:t>We </a:t>
            </a:r>
            <a:r>
              <a:rPr lang="en-US" sz="2100" noProof="0" dirty="0"/>
              <a:t>proposed a </a:t>
            </a:r>
            <a:r>
              <a:rPr lang="en-US" sz="2100" noProof="0" dirty="0">
                <a:solidFill>
                  <a:srgbClr val="00B050"/>
                </a:solidFill>
              </a:rPr>
              <a:t>two-stage</a:t>
            </a:r>
            <a:r>
              <a:rPr lang="en-US" sz="2100" noProof="0" dirty="0"/>
              <a:t> receiver, where </a:t>
            </a:r>
            <a:r>
              <a:rPr lang="en-US" sz="2100" noProof="0" dirty="0" smtClean="0"/>
              <a:t>the first </a:t>
            </a:r>
            <a:r>
              <a:rPr lang="en-US" sz="2100" noProof="0" dirty="0"/>
              <a:t>stage </a:t>
            </a:r>
            <a:r>
              <a:rPr lang="en-US" sz="2100" noProof="0" dirty="0" smtClean="0"/>
              <a:t>performs equalization </a:t>
            </a:r>
            <a:r>
              <a:rPr lang="en-US" sz="2100" noProof="0" dirty="0"/>
              <a:t>to mitigate the </a:t>
            </a:r>
            <a:r>
              <a:rPr lang="en-US" sz="2100" noProof="0" dirty="0" smtClean="0"/>
              <a:t>channel selectivity</a:t>
            </a:r>
            <a:r>
              <a:rPr lang="en-US" sz="2100" noProof="0" dirty="0"/>
              <a:t>, whereas in the second stage a simple recursive </a:t>
            </a:r>
            <a:r>
              <a:rPr lang="en-US" sz="2100" noProof="0" dirty="0" smtClean="0"/>
              <a:t>detector recovers </a:t>
            </a:r>
            <a:r>
              <a:rPr lang="en-US" sz="2100" noProof="0" dirty="0"/>
              <a:t>the transmitted </a:t>
            </a:r>
            <a:r>
              <a:rPr lang="en-US" sz="2100" noProof="0" dirty="0" smtClean="0"/>
              <a:t>symbols</a:t>
            </a:r>
            <a:endParaRPr lang="en-US" sz="2100" noProof="0" dirty="0"/>
          </a:p>
          <a:p>
            <a:pPr algn="just"/>
            <a:r>
              <a:rPr lang="en-US" sz="2100" noProof="0" dirty="0" smtClean="0"/>
              <a:t>We </a:t>
            </a:r>
            <a:r>
              <a:rPr lang="en-US" sz="2100" noProof="0" dirty="0"/>
              <a:t>derive </a:t>
            </a:r>
            <a:r>
              <a:rPr lang="en-US" sz="2100" noProof="0" dirty="0">
                <a:solidFill>
                  <a:srgbClr val="00B050"/>
                </a:solidFill>
              </a:rPr>
              <a:t>FRESH</a:t>
            </a:r>
            <a:r>
              <a:rPr lang="en-US" sz="2100" noProof="0" dirty="0"/>
              <a:t> implementations of the proposed </a:t>
            </a:r>
            <a:r>
              <a:rPr lang="en-US" sz="2100" noProof="0" dirty="0" smtClean="0"/>
              <a:t>equalizers</a:t>
            </a:r>
          </a:p>
          <a:p>
            <a:pPr algn="just"/>
            <a:r>
              <a:rPr lang="en-US" sz="2100" noProof="0" dirty="0" smtClean="0"/>
              <a:t>Numerical results show the effectiveness of the BEM approach to represent typical aeronautical communication channels</a:t>
            </a:r>
          </a:p>
          <a:p>
            <a:pPr algn="just"/>
            <a:r>
              <a:rPr lang="en-US" sz="2100" noProof="0" dirty="0" smtClean="0"/>
              <a:t>Simulation </a:t>
            </a:r>
            <a:r>
              <a:rPr lang="en-US" sz="2100" noProof="0" dirty="0"/>
              <a:t>experiments carried out </a:t>
            </a:r>
            <a:r>
              <a:rPr lang="en-US" sz="2100" noProof="0" dirty="0" smtClean="0"/>
              <a:t>into </a:t>
            </a:r>
            <a:r>
              <a:rPr lang="en-US" sz="2100" noProof="0" dirty="0"/>
              <a:t>two typical </a:t>
            </a:r>
            <a:r>
              <a:rPr lang="en-US" sz="2100" noProof="0" dirty="0" smtClean="0"/>
              <a:t>aeronautical scenarios confirm </a:t>
            </a:r>
            <a:r>
              <a:rPr lang="en-US" sz="2100" noProof="0" dirty="0"/>
              <a:t>the </a:t>
            </a:r>
            <a:r>
              <a:rPr lang="en-US" sz="2100" noProof="0" dirty="0" smtClean="0"/>
              <a:t>effectiveness </a:t>
            </a:r>
            <a:r>
              <a:rPr lang="en-US" sz="2100" noProof="0" dirty="0"/>
              <a:t>of the proposed </a:t>
            </a:r>
            <a:r>
              <a:rPr lang="en-US" sz="2100" noProof="0" dirty="0" smtClean="0"/>
              <a:t>receiving approach</a:t>
            </a:r>
            <a:endParaRPr lang="en-US" sz="2100" noProof="0" dirty="0"/>
          </a:p>
        </p:txBody>
      </p:sp>
    </p:spTree>
    <p:extLst>
      <p:ext uri="{BB962C8B-B14F-4D97-AF65-F5344CB8AC3E}">
        <p14:creationId xmlns:p14="http://schemas.microsoft.com/office/powerpoint/2010/main" val="290399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Future developments</a:t>
            </a:r>
            <a:endParaRPr lang="en-US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/>
          <a:lstStyle/>
          <a:p>
            <a:r>
              <a:rPr lang="en-US" noProof="0" dirty="0" smtClean="0"/>
              <a:t>We are studying the feasibility of further reductions of the computational complexity of the proposed equalizers</a:t>
            </a:r>
          </a:p>
          <a:p>
            <a:r>
              <a:rPr lang="en-US" noProof="0" dirty="0" smtClean="0"/>
              <a:t>We are studying techniques to estimate the channel coefficients blindly or by means of training sequences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87438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Credits</a:t>
            </a:r>
            <a:endParaRPr lang="en-US" noProof="0" dirty="0"/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5848381"/>
              </p:ext>
            </p:extLst>
          </p:nvPr>
        </p:nvGraphicFramePr>
        <p:xfrm>
          <a:off x="1640918" y="1412777"/>
          <a:ext cx="6315460" cy="417646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33161"/>
                <a:gridCol w="455807"/>
                <a:gridCol w="455807"/>
                <a:gridCol w="455807"/>
                <a:gridCol w="455807"/>
                <a:gridCol w="455807"/>
                <a:gridCol w="455807"/>
                <a:gridCol w="455807"/>
                <a:gridCol w="455807"/>
                <a:gridCol w="455807"/>
                <a:gridCol w="465937"/>
                <a:gridCol w="714099"/>
              </a:tblGrid>
              <a:tr h="428888"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 noProof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38" marR="9338" marT="933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1" i="0" u="none" strike="noStrike" noProof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38" marR="9338" marT="9338" marB="0" anchor="b"/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noProof="0" dirty="0" smtClean="0">
                          <a:effectLst/>
                        </a:rPr>
                        <a:t>Credits year 3</a:t>
                      </a:r>
                      <a:endParaRPr lang="en-US" sz="1800" b="1" i="0" u="none" strike="noStrike" noProof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38" marR="9338" marT="9338" marB="0"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noProof="0" dirty="0" smtClean="0">
                          <a:effectLst/>
                        </a:rPr>
                        <a:t> </a:t>
                      </a:r>
                      <a:endParaRPr lang="en-US" sz="1800" b="1" i="0" u="none" strike="noStrike" noProof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38" marR="9338" marT="93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noProof="0" dirty="0" smtClean="0">
                          <a:effectLst/>
                        </a:rPr>
                        <a:t> </a:t>
                      </a:r>
                      <a:endParaRPr lang="en-US" sz="1800" b="1" i="0" u="none" strike="noStrike" noProof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38" marR="9338" marT="9338" marB="0" anchor="b"/>
                </a:tc>
              </a:tr>
              <a:tr h="428888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noProof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38" marR="9338" marT="93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noProof="0" dirty="0" smtClean="0">
                          <a:effectLst/>
                        </a:rPr>
                        <a:t> </a:t>
                      </a:r>
                      <a:endParaRPr lang="en-US" sz="1800" b="1" i="0" u="none" strike="noStrike" noProof="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38" marR="9338" marT="93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noProof="0" dirty="0" smtClean="0">
                          <a:effectLst/>
                        </a:rPr>
                        <a:t> </a:t>
                      </a:r>
                      <a:endParaRPr lang="en-US" sz="1800" b="1" i="0" u="none" strike="noStrike" noProof="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38" marR="9338" marT="93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noProof="0" dirty="0" smtClean="0">
                          <a:effectLst/>
                        </a:rPr>
                        <a:t>1</a:t>
                      </a:r>
                      <a:endParaRPr lang="en-US" sz="1800" b="0" i="0" u="none" strike="noStrike" noProof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38" marR="9338" marT="9338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noProof="0" dirty="0" smtClean="0">
                          <a:effectLst/>
                        </a:rPr>
                        <a:t>2</a:t>
                      </a:r>
                      <a:endParaRPr lang="en-US" sz="1800" b="0" i="0" u="none" strike="noStrike" noProof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38" marR="9338" marT="9338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noProof="0" dirty="0" smtClean="0">
                          <a:effectLst/>
                        </a:rPr>
                        <a:t>3</a:t>
                      </a:r>
                      <a:endParaRPr lang="en-US" sz="1800" b="0" i="0" u="none" strike="noStrike" noProof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38" marR="9338" marT="9338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noProof="0" dirty="0" smtClean="0">
                          <a:effectLst/>
                        </a:rPr>
                        <a:t>4</a:t>
                      </a:r>
                      <a:endParaRPr lang="en-US" sz="1800" b="0" i="0" u="none" strike="noStrike" noProof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38" marR="9338" marT="9338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noProof="0" dirty="0" smtClean="0">
                          <a:effectLst/>
                        </a:rPr>
                        <a:t>5</a:t>
                      </a:r>
                      <a:endParaRPr lang="en-US" sz="1800" b="0" i="0" u="none" strike="noStrike" noProof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38" marR="9338" marT="9338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noProof="0" dirty="0" smtClean="0">
                          <a:effectLst/>
                        </a:rPr>
                        <a:t>6</a:t>
                      </a:r>
                      <a:endParaRPr lang="en-US" sz="1800" b="0" i="0" u="none" strike="noStrike" noProof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38" marR="9338" marT="9338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noProof="0" dirty="0" smtClean="0">
                          <a:effectLst/>
                        </a:rPr>
                        <a:t> </a:t>
                      </a:r>
                      <a:endParaRPr lang="en-US" sz="1800" b="1" i="0" u="none" strike="noStrike" noProof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38" marR="9338" marT="93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noProof="0" dirty="0" smtClean="0">
                          <a:effectLst/>
                        </a:rPr>
                        <a:t> </a:t>
                      </a:r>
                      <a:endParaRPr lang="en-US" sz="1800" b="1" i="0" u="none" strike="noStrike" noProof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38" marR="9338" marT="93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noProof="0" dirty="0" smtClean="0">
                          <a:effectLst/>
                        </a:rPr>
                        <a:t> </a:t>
                      </a:r>
                      <a:endParaRPr lang="en-US" sz="1800" b="1" i="0" u="none" strike="noStrike" noProof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38" marR="9338" marT="9338" marB="0" anchor="b"/>
                </a:tc>
              </a:tr>
              <a:tr h="962824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noProof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38" marR="9338" marT="93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Previous</a:t>
                      </a:r>
                      <a:endParaRPr lang="en-US" sz="1800" b="1" i="0" u="none" strike="noStrike" noProof="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38" marR="9338" marT="9338" marB="0" vert="vert27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noProof="0" dirty="0" smtClean="0">
                          <a:solidFill>
                            <a:srgbClr val="0070C0"/>
                          </a:solidFill>
                          <a:effectLst/>
                        </a:rPr>
                        <a:t>Estimated</a:t>
                      </a:r>
                      <a:endParaRPr lang="en-US" sz="1800" b="1" i="0" u="none" strike="noStrike" noProof="0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38" marR="9338" marT="9338" marB="0" vert="vert27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noProof="0" dirty="0" err="1" smtClean="0">
                          <a:effectLst/>
                        </a:rPr>
                        <a:t>Bimonth</a:t>
                      </a:r>
                      <a:endParaRPr lang="en-US" sz="1800" b="0" i="0" u="none" strike="noStrike" noProof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38" marR="9338" marT="9338" marB="0" vert="vert27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noProof="0" dirty="0" err="1" smtClean="0">
                          <a:effectLst/>
                        </a:rPr>
                        <a:t>Bimonth</a:t>
                      </a:r>
                      <a:endParaRPr lang="en-US" sz="1800" b="0" i="0" u="none" strike="noStrike" noProof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38" marR="9338" marT="9338" marB="0" vert="vert27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noProof="0" dirty="0" err="1" smtClean="0">
                          <a:effectLst/>
                        </a:rPr>
                        <a:t>Bimonth</a:t>
                      </a:r>
                      <a:endParaRPr lang="en-US" sz="1800" b="0" i="0" u="none" strike="noStrike" noProof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38" marR="9338" marT="9338" marB="0" vert="vert27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noProof="0" dirty="0" err="1" smtClean="0">
                          <a:effectLst/>
                        </a:rPr>
                        <a:t>Bimonth</a:t>
                      </a:r>
                      <a:endParaRPr lang="en-US" sz="1800" b="0" i="0" u="none" strike="noStrike" noProof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38" marR="9338" marT="9338" marB="0" vert="vert27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noProof="0" dirty="0" err="1" smtClean="0">
                          <a:effectLst/>
                        </a:rPr>
                        <a:t>Bimonth</a:t>
                      </a:r>
                      <a:endParaRPr lang="en-US" sz="1800" b="0" i="0" u="none" strike="noStrike" noProof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38" marR="9338" marT="9338" marB="0" vert="vert27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noProof="0" dirty="0" err="1" smtClean="0">
                          <a:effectLst/>
                        </a:rPr>
                        <a:t>Bimonth</a:t>
                      </a:r>
                      <a:endParaRPr lang="en-US" sz="1800" b="0" i="0" u="none" strike="noStrike" noProof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38" marR="9338" marT="9338" marB="0" vert="vert27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noProof="0" dirty="0" smtClean="0">
                          <a:effectLst/>
                        </a:rPr>
                        <a:t>Summary</a:t>
                      </a:r>
                      <a:endParaRPr lang="en-US" sz="1800" b="1" i="0" u="none" strike="noStrike" noProof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38" marR="9338" marT="9338" marB="0" vert="vert27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noProof="0" dirty="0" smtClean="0">
                          <a:effectLst/>
                        </a:rPr>
                        <a:t>Total</a:t>
                      </a:r>
                      <a:endParaRPr lang="en-US" sz="1800" b="1" i="0" u="none" strike="noStrike" noProof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38" marR="9338" marT="9338" marB="0" vert="vert27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noProof="0" dirty="0" smtClean="0">
                          <a:solidFill>
                            <a:srgbClr val="0070C0"/>
                          </a:solidFill>
                          <a:effectLst/>
                        </a:rPr>
                        <a:t>Check</a:t>
                      </a:r>
                      <a:endParaRPr lang="en-US" sz="1800" b="1" i="0" u="none" strike="noStrike" noProof="0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38" marR="9338" marT="9338" marB="0" vert="vert270" anchor="ctr"/>
                </a:tc>
              </a:tr>
              <a:tr h="64232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noProof="0" dirty="0" smtClean="0">
                          <a:effectLst/>
                        </a:rPr>
                        <a:t>Modules</a:t>
                      </a:r>
                      <a:endParaRPr lang="en-US" sz="1800" b="1" i="0" u="none" strike="noStrike" noProof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38" marR="9338" marT="933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noProof="0" dirty="0" smtClean="0">
                          <a:effectLst/>
                        </a:rPr>
                        <a:t>20</a:t>
                      </a:r>
                      <a:endParaRPr lang="en-US" sz="1800" b="1" i="0" u="none" strike="noStrike" noProof="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38" marR="9338" marT="933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noProof="0" dirty="0" smtClean="0">
                          <a:solidFill>
                            <a:srgbClr val="0070C0"/>
                          </a:solidFill>
                          <a:effectLst/>
                        </a:rPr>
                        <a:t>0</a:t>
                      </a:r>
                      <a:endParaRPr lang="en-US" sz="1800" b="1" i="0" u="none" strike="noStrike" noProof="0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38" marR="9338" marT="933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noProof="0" dirty="0" smtClean="0">
                          <a:effectLst/>
                        </a:rPr>
                        <a:t> </a:t>
                      </a:r>
                      <a:endParaRPr lang="en-US" sz="1800" b="0" i="0" u="none" strike="noStrike" noProof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38" marR="9338" marT="933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noProof="0" dirty="0" smtClean="0">
                          <a:effectLst/>
                        </a:rPr>
                        <a:t>7</a:t>
                      </a:r>
                      <a:endParaRPr lang="en-US" sz="1800" b="0" i="0" u="none" strike="noStrike" noProof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38" marR="9338" marT="933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noProof="0" dirty="0" smtClean="0">
                          <a:effectLst/>
                        </a:rPr>
                        <a:t> </a:t>
                      </a:r>
                      <a:endParaRPr lang="en-US" sz="1800" b="0" i="0" u="none" strike="noStrike" noProof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38" marR="9338" marT="933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noProof="0" dirty="0" smtClean="0">
                          <a:effectLst/>
                        </a:rPr>
                        <a:t> </a:t>
                      </a:r>
                      <a:endParaRPr lang="en-US" sz="1800" b="0" i="0" u="none" strike="noStrike" noProof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38" marR="9338" marT="933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noProof="0" dirty="0" smtClean="0">
                          <a:effectLst/>
                        </a:rPr>
                        <a:t> </a:t>
                      </a:r>
                      <a:endParaRPr lang="en-US" sz="1800" b="0" i="0" u="none" strike="noStrike" noProof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38" marR="9338" marT="933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noProof="0" dirty="0" smtClean="0">
                          <a:effectLst/>
                        </a:rPr>
                        <a:t> </a:t>
                      </a:r>
                      <a:endParaRPr lang="en-US" sz="1800" b="0" i="0" u="none" strike="noStrike" noProof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38" marR="9338" marT="933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noProof="0" dirty="0" smtClean="0">
                          <a:effectLst/>
                        </a:rPr>
                        <a:t>7</a:t>
                      </a:r>
                      <a:endParaRPr lang="en-US" sz="1800" b="1" i="0" u="none" strike="noStrike" noProof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38" marR="9338" marT="933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noProof="0" dirty="0" smtClean="0">
                          <a:effectLst/>
                        </a:rPr>
                        <a:t>33</a:t>
                      </a:r>
                      <a:endParaRPr lang="en-US" sz="1800" b="1" i="0" u="none" strike="noStrike" noProof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38" marR="9338" marT="933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noProof="0" dirty="0" smtClean="0">
                          <a:solidFill>
                            <a:srgbClr val="0070C0"/>
                          </a:solidFill>
                          <a:effectLst/>
                        </a:rPr>
                        <a:t>30-70</a:t>
                      </a:r>
                      <a:endParaRPr lang="en-US" sz="1800" b="1" i="0" u="none" strike="noStrike" noProof="0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38" marR="9338" marT="9338" marB="0" anchor="ctr"/>
                </a:tc>
              </a:tr>
              <a:tr h="64232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noProof="0" dirty="0" smtClean="0">
                          <a:effectLst/>
                        </a:rPr>
                        <a:t>Seminars</a:t>
                      </a:r>
                      <a:endParaRPr lang="en-US" sz="1800" b="1" i="0" u="none" strike="noStrike" noProof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38" marR="9338" marT="933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noProof="0" dirty="0" smtClean="0">
                          <a:effectLst/>
                        </a:rPr>
                        <a:t>5</a:t>
                      </a:r>
                      <a:endParaRPr lang="en-US" sz="1800" b="1" i="0" u="none" strike="noStrike" noProof="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38" marR="9338" marT="933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noProof="0" dirty="0" smtClean="0">
                          <a:solidFill>
                            <a:srgbClr val="0070C0"/>
                          </a:solidFill>
                          <a:effectLst/>
                        </a:rPr>
                        <a:t>0</a:t>
                      </a:r>
                      <a:endParaRPr lang="en-US" sz="1800" b="1" i="0" u="none" strike="noStrike" noProof="0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38" marR="9338" marT="933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noProof="0" dirty="0" smtClean="0">
                          <a:effectLst/>
                        </a:rPr>
                        <a:t> </a:t>
                      </a:r>
                      <a:endParaRPr lang="en-US" sz="1800" b="0" i="0" u="none" strike="noStrike" noProof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38" marR="9338" marT="933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noProof="0" dirty="0" smtClean="0">
                          <a:effectLst/>
                        </a:rPr>
                        <a:t> </a:t>
                      </a:r>
                      <a:endParaRPr lang="en-US" sz="1800" b="0" i="0" u="none" strike="noStrike" noProof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38" marR="9338" marT="933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noProof="0" dirty="0" smtClean="0">
                          <a:effectLst/>
                        </a:rPr>
                        <a:t> </a:t>
                      </a:r>
                      <a:endParaRPr lang="en-US" sz="1800" b="0" i="0" u="none" strike="noStrike" noProof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38" marR="9338" marT="933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noProof="0" dirty="0" smtClean="0">
                          <a:effectLst/>
                        </a:rPr>
                        <a:t> </a:t>
                      </a:r>
                      <a:endParaRPr lang="en-US" sz="1800" b="0" i="0" u="none" strike="noStrike" noProof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38" marR="9338" marT="933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noProof="0" dirty="0" smtClean="0">
                          <a:effectLst/>
                        </a:rPr>
                        <a:t> </a:t>
                      </a:r>
                      <a:endParaRPr lang="en-US" sz="1800" b="0" i="0" u="none" strike="noStrike" noProof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38" marR="9338" marT="933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noProof="0" dirty="0" smtClean="0">
                          <a:effectLst/>
                        </a:rPr>
                        <a:t> </a:t>
                      </a:r>
                      <a:endParaRPr lang="en-US" sz="1800" b="0" i="0" u="none" strike="noStrike" noProof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38" marR="9338" marT="933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noProof="0" dirty="0" smtClean="0">
                          <a:effectLst/>
                        </a:rPr>
                        <a:t>0</a:t>
                      </a:r>
                      <a:endParaRPr lang="en-US" sz="1800" b="1" i="0" u="none" strike="noStrike" noProof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38" marR="9338" marT="933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noProof="0" dirty="0" smtClean="0">
                          <a:effectLst/>
                        </a:rPr>
                        <a:t>10</a:t>
                      </a:r>
                      <a:endParaRPr lang="en-US" sz="1800" b="1" i="0" u="none" strike="noStrike" noProof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38" marR="9338" marT="933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noProof="0" dirty="0" smtClean="0">
                          <a:solidFill>
                            <a:srgbClr val="0070C0"/>
                          </a:solidFill>
                          <a:effectLst/>
                        </a:rPr>
                        <a:t>10-30</a:t>
                      </a:r>
                      <a:endParaRPr lang="en-US" sz="1800" b="1" i="0" u="none" strike="noStrike" noProof="0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38" marR="9338" marT="9338" marB="0" anchor="ctr"/>
                </a:tc>
              </a:tr>
              <a:tr h="64232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noProof="0" dirty="0" smtClean="0">
                          <a:effectLst/>
                        </a:rPr>
                        <a:t>Research</a:t>
                      </a:r>
                      <a:endParaRPr lang="en-US" sz="1800" b="1" i="0" u="none" strike="noStrike" noProof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38" marR="9338" marT="933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noProof="0" dirty="0" smtClean="0">
                          <a:effectLst/>
                        </a:rPr>
                        <a:t>35</a:t>
                      </a:r>
                      <a:endParaRPr lang="en-US" sz="1800" b="1" i="0" u="none" strike="noStrike" noProof="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38" marR="9338" marT="933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noProof="0" dirty="0" smtClean="0">
                          <a:solidFill>
                            <a:srgbClr val="0070C0"/>
                          </a:solidFill>
                          <a:effectLst/>
                        </a:rPr>
                        <a:t>60</a:t>
                      </a:r>
                      <a:endParaRPr lang="en-US" sz="1800" b="1" i="0" u="none" strike="noStrike" noProof="0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38" marR="9338" marT="933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noProof="0" dirty="0" smtClean="0">
                          <a:effectLst/>
                        </a:rPr>
                        <a:t>10</a:t>
                      </a:r>
                      <a:endParaRPr lang="en-US" sz="1800" b="0" i="0" u="none" strike="noStrike" noProof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38" marR="9338" marT="933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noProof="0" dirty="0" smtClean="0">
                          <a:effectLst/>
                        </a:rPr>
                        <a:t>3</a:t>
                      </a:r>
                      <a:endParaRPr lang="en-US" sz="1800" b="0" i="0" u="none" strike="noStrike" noProof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38" marR="9338" marT="933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noProof="0" dirty="0" smtClean="0">
                          <a:effectLst/>
                        </a:rPr>
                        <a:t>10</a:t>
                      </a:r>
                      <a:endParaRPr lang="en-US" sz="1800" b="0" i="0" u="none" strike="noStrike" noProof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38" marR="9338" marT="933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noProof="0" dirty="0" smtClean="0">
                          <a:effectLst/>
                        </a:rPr>
                        <a:t>10</a:t>
                      </a:r>
                      <a:endParaRPr lang="en-US" sz="1800" b="0" i="0" u="none" strike="noStrike" noProof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38" marR="9338" marT="933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noProof="0" dirty="0" smtClean="0">
                          <a:effectLst/>
                        </a:rPr>
                        <a:t>10</a:t>
                      </a:r>
                      <a:endParaRPr lang="en-US" sz="1800" b="0" i="0" u="none" strike="noStrike" noProof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38" marR="9338" marT="933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noProof="0" dirty="0" smtClean="0">
                          <a:effectLst/>
                        </a:rPr>
                        <a:t>10</a:t>
                      </a:r>
                      <a:endParaRPr lang="en-US" sz="1800" b="0" i="0" u="none" strike="noStrike" noProof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38" marR="9338" marT="933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noProof="0" dirty="0" smtClean="0">
                          <a:effectLst/>
                        </a:rPr>
                        <a:t>53</a:t>
                      </a:r>
                      <a:endParaRPr lang="en-US" sz="1800" b="1" i="0" u="none" strike="noStrike" noProof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38" marR="9338" marT="933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noProof="0" dirty="0" smtClean="0">
                          <a:effectLst/>
                        </a:rPr>
                        <a:t>137</a:t>
                      </a:r>
                      <a:endParaRPr lang="en-US" sz="1800" b="1" i="0" u="none" strike="noStrike" noProof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38" marR="9338" marT="933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noProof="0" dirty="0" smtClean="0">
                          <a:solidFill>
                            <a:srgbClr val="0070C0"/>
                          </a:solidFill>
                          <a:effectLst/>
                        </a:rPr>
                        <a:t>80-140</a:t>
                      </a:r>
                      <a:endParaRPr lang="en-US" sz="1800" b="1" i="0" u="none" strike="noStrike" noProof="0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38" marR="9338" marT="9338" marB="0" anchor="ctr"/>
                </a:tc>
              </a:tr>
              <a:tr h="428888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noProof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38" marR="9338" marT="933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noProof="0" dirty="0" smtClean="0">
                          <a:effectLst/>
                        </a:rPr>
                        <a:t>60</a:t>
                      </a:r>
                      <a:endParaRPr lang="en-US" sz="1800" b="1" i="0" u="none" strike="noStrike" noProof="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38" marR="9338" marT="933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noProof="0" dirty="0" smtClean="0">
                          <a:solidFill>
                            <a:srgbClr val="0070C0"/>
                          </a:solidFill>
                          <a:effectLst/>
                        </a:rPr>
                        <a:t>60</a:t>
                      </a:r>
                      <a:endParaRPr lang="en-US" sz="1800" b="1" i="0" u="none" strike="noStrike" noProof="0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38" marR="9338" marT="933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noProof="0" dirty="0" smtClean="0">
                          <a:effectLst/>
                        </a:rPr>
                        <a:t>10</a:t>
                      </a:r>
                      <a:endParaRPr lang="en-US" sz="1800" b="0" i="0" u="none" strike="noStrike" noProof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38" marR="9338" marT="933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noProof="0" dirty="0" smtClean="0">
                          <a:effectLst/>
                        </a:rPr>
                        <a:t>10</a:t>
                      </a:r>
                      <a:endParaRPr lang="en-US" sz="1800" b="0" i="0" u="none" strike="noStrike" noProof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38" marR="9338" marT="933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noProof="0" dirty="0" smtClean="0">
                          <a:effectLst/>
                        </a:rPr>
                        <a:t>10</a:t>
                      </a:r>
                      <a:endParaRPr lang="en-US" sz="1800" b="0" i="0" u="none" strike="noStrike" noProof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38" marR="9338" marT="933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noProof="0" dirty="0" smtClean="0">
                          <a:effectLst/>
                        </a:rPr>
                        <a:t>10</a:t>
                      </a:r>
                      <a:endParaRPr lang="en-US" sz="1800" b="0" i="0" u="none" strike="noStrike" noProof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38" marR="9338" marT="933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noProof="0" dirty="0" smtClean="0">
                          <a:effectLst/>
                        </a:rPr>
                        <a:t>10</a:t>
                      </a:r>
                      <a:endParaRPr lang="en-US" sz="1800" b="0" i="0" u="none" strike="noStrike" noProof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38" marR="9338" marT="933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noProof="0" dirty="0" smtClean="0">
                          <a:effectLst/>
                        </a:rPr>
                        <a:t>10</a:t>
                      </a:r>
                      <a:endParaRPr lang="en-US" sz="1800" b="0" i="0" u="none" strike="noStrike" noProof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38" marR="9338" marT="933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noProof="0" dirty="0" smtClean="0">
                          <a:effectLst/>
                        </a:rPr>
                        <a:t>60</a:t>
                      </a:r>
                      <a:endParaRPr lang="en-US" sz="1800" b="1" i="0" u="none" strike="noStrike" noProof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38" marR="9338" marT="933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noProof="0" dirty="0" smtClean="0">
                          <a:effectLst/>
                        </a:rPr>
                        <a:t>180</a:t>
                      </a:r>
                      <a:endParaRPr lang="en-US" sz="1800" b="1" i="0" u="none" strike="noStrike" noProof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38" marR="9338" marT="933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noProof="0" dirty="0" smtClean="0">
                          <a:solidFill>
                            <a:srgbClr val="0070C0"/>
                          </a:solidFill>
                          <a:effectLst/>
                        </a:rPr>
                        <a:t>180</a:t>
                      </a:r>
                      <a:endParaRPr lang="en-US" sz="1800" b="1" i="0" u="none" strike="noStrike" noProof="0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38" marR="9338" marT="9338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28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Publications</a:t>
            </a:r>
            <a:endParaRPr lang="en-US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400" noProof="0" dirty="0" smtClean="0"/>
              <a:t>D. </a:t>
            </a:r>
            <a:r>
              <a:rPr lang="en-US" sz="2400" noProof="0" dirty="0" err="1" smtClean="0"/>
              <a:t>Darsena</a:t>
            </a:r>
            <a:r>
              <a:rPr lang="en-US" sz="2400" noProof="0" dirty="0" smtClean="0"/>
              <a:t>, G. </a:t>
            </a:r>
            <a:r>
              <a:rPr lang="en-US" sz="2400" noProof="0" dirty="0" err="1" smtClean="0"/>
              <a:t>Gelli</a:t>
            </a:r>
            <a:r>
              <a:rPr lang="en-US" sz="2400" noProof="0" dirty="0" smtClean="0"/>
              <a:t>, I. </a:t>
            </a:r>
            <a:r>
              <a:rPr lang="en-US" sz="2400" noProof="0" dirty="0" err="1" smtClean="0"/>
              <a:t>Iudice</a:t>
            </a:r>
            <a:r>
              <a:rPr lang="en-US" sz="2400" noProof="0" dirty="0" smtClean="0"/>
              <a:t>, and F. Verde, “Widely-linear transceiver design for amplify-and-forward MIMO relaying,” in </a:t>
            </a:r>
            <a:r>
              <a:rPr lang="en-US" sz="2400" i="1" noProof="0" dirty="0" smtClean="0"/>
              <a:t>2016 IEEE Sensor Array and Multichannel Signal Processing Workshop (SAM)</a:t>
            </a:r>
            <a:r>
              <a:rPr lang="en-US" sz="2400" noProof="0" dirty="0" smtClean="0"/>
              <a:t>, Jul. 2016, pp. 1–5.</a:t>
            </a:r>
          </a:p>
          <a:p>
            <a:pPr algn="just"/>
            <a:r>
              <a:rPr lang="en-US" sz="2400" noProof="0" dirty="0" smtClean="0"/>
              <a:t>D. </a:t>
            </a:r>
            <a:r>
              <a:rPr lang="en-US" sz="2400" noProof="0" dirty="0" err="1" smtClean="0"/>
              <a:t>Darsena</a:t>
            </a:r>
            <a:r>
              <a:rPr lang="en-US" sz="2400" noProof="0" dirty="0" smtClean="0"/>
              <a:t>, G. </a:t>
            </a:r>
            <a:r>
              <a:rPr lang="en-US" sz="2400" noProof="0" dirty="0" err="1" smtClean="0"/>
              <a:t>Gelli</a:t>
            </a:r>
            <a:r>
              <a:rPr lang="en-US" sz="2400" noProof="0" dirty="0" smtClean="0"/>
              <a:t>, I. </a:t>
            </a:r>
            <a:r>
              <a:rPr lang="en-US" sz="2400" noProof="0" dirty="0" err="1" smtClean="0"/>
              <a:t>Iudice</a:t>
            </a:r>
            <a:r>
              <a:rPr lang="en-US" sz="2400" noProof="0" dirty="0" smtClean="0"/>
              <a:t>, and F. Verde, “LTV equalization of CPM signals over doubly-selective aeronautical channels,” in </a:t>
            </a:r>
            <a:r>
              <a:rPr lang="en-US" sz="2400" i="1" noProof="0" dirty="0" smtClean="0"/>
              <a:t>2016 IEEE Metrology for Aerospace (</a:t>
            </a:r>
            <a:r>
              <a:rPr lang="en-US" sz="2400" i="1" noProof="0" dirty="0" err="1" smtClean="0"/>
              <a:t>MetroAeroSpace</a:t>
            </a:r>
            <a:r>
              <a:rPr lang="en-US" sz="2400" i="1" noProof="0" dirty="0" smtClean="0"/>
              <a:t>)</a:t>
            </a:r>
            <a:r>
              <a:rPr lang="en-US" sz="2400" noProof="0" dirty="0" smtClean="0"/>
              <a:t>, Jun. 2016, pp. 75–80.</a:t>
            </a:r>
            <a:endParaRPr lang="en-US" sz="2400" noProof="0" dirty="0"/>
          </a:p>
        </p:txBody>
      </p:sp>
    </p:spTree>
    <p:extLst>
      <p:ext uri="{BB962C8B-B14F-4D97-AF65-F5344CB8AC3E}">
        <p14:creationId xmlns:p14="http://schemas.microsoft.com/office/powerpoint/2010/main" val="237455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Some references</a:t>
            </a:r>
            <a:endParaRPr lang="en-US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28801"/>
            <a:ext cx="8229600" cy="3960440"/>
          </a:xfrm>
        </p:spPr>
        <p:txBody>
          <a:bodyPr>
            <a:normAutofit fontScale="85000" lnSpcReduction="20000"/>
          </a:bodyPr>
          <a:lstStyle/>
          <a:p>
            <a:r>
              <a:rPr lang="en-US" sz="2000" noProof="0" dirty="0" smtClean="0"/>
              <a:t>R. C. C. Telemetry Group, “Telemetry standards. IRIG standard 106-15 Part 1,” Tech. Rep., Jul. 2015. [Online]. Available: </a:t>
            </a:r>
            <a:r>
              <a:rPr lang="en-US" sz="2000" noProof="0" dirty="0" smtClean="0">
                <a:hlinkClick r:id="rId2"/>
              </a:rPr>
              <a:t>http://www.irig106.org/</a:t>
            </a:r>
            <a:r>
              <a:rPr lang="en-US" sz="2000" noProof="0" dirty="0" smtClean="0"/>
              <a:t>.</a:t>
            </a:r>
          </a:p>
          <a:p>
            <a:r>
              <a:rPr lang="en-US" sz="2000" noProof="0" dirty="0" smtClean="0"/>
              <a:t>E. Haas, “Aeronautical channel modeling,” </a:t>
            </a:r>
            <a:r>
              <a:rPr lang="en-US" sz="2000" i="1" noProof="0" dirty="0" smtClean="0"/>
              <a:t>IEEE Transactions on Vehicular Technology</a:t>
            </a:r>
            <a:r>
              <a:rPr lang="en-US" sz="2000" noProof="0" dirty="0" smtClean="0"/>
              <a:t>, vol. 51, no. 2, pp. 254–264, Mar. 2002.</a:t>
            </a:r>
          </a:p>
          <a:p>
            <a:r>
              <a:rPr lang="en-US" sz="2000" noProof="0" dirty="0" smtClean="0"/>
              <a:t>J. B. Anderson, T. </a:t>
            </a:r>
            <a:r>
              <a:rPr lang="en-US" sz="2000" noProof="0" dirty="0" err="1" smtClean="0"/>
              <a:t>Aulin</a:t>
            </a:r>
            <a:r>
              <a:rPr lang="en-US" sz="2000" noProof="0" dirty="0" smtClean="0"/>
              <a:t>, and C. E. </a:t>
            </a:r>
            <a:r>
              <a:rPr lang="en-US" sz="2000" noProof="0" dirty="0" err="1" smtClean="0"/>
              <a:t>Sundberg</a:t>
            </a:r>
            <a:r>
              <a:rPr lang="en-US" sz="2000" noProof="0" dirty="0" smtClean="0"/>
              <a:t>, </a:t>
            </a:r>
            <a:r>
              <a:rPr lang="en-US" sz="2000" i="1" noProof="0" dirty="0" smtClean="0"/>
              <a:t>Digital Phase Modulation</a:t>
            </a:r>
            <a:r>
              <a:rPr lang="en-US" sz="2000" noProof="0" dirty="0" smtClean="0"/>
              <a:t>. Springer, 1986.</a:t>
            </a:r>
          </a:p>
          <a:p>
            <a:r>
              <a:rPr lang="en-US" sz="2000" noProof="0" dirty="0" smtClean="0"/>
              <a:t>F. </a:t>
            </a:r>
            <a:r>
              <a:rPr lang="en-US" sz="2000" noProof="0" dirty="0" err="1" smtClean="0"/>
              <a:t>Pancaldi</a:t>
            </a:r>
            <a:r>
              <a:rPr lang="en-US" sz="2000" noProof="0" dirty="0" smtClean="0"/>
              <a:t> and G. M. </a:t>
            </a:r>
            <a:r>
              <a:rPr lang="en-US" sz="2000" noProof="0" dirty="0" err="1" smtClean="0"/>
              <a:t>Vitetta</a:t>
            </a:r>
            <a:r>
              <a:rPr lang="en-US" sz="2000" noProof="0" dirty="0" smtClean="0"/>
              <a:t>, “Equalization algorithms in the frequency domain for continuous phase modulations,” </a:t>
            </a:r>
            <a:r>
              <a:rPr lang="en-US" sz="2000" i="1" noProof="0" dirty="0" smtClean="0"/>
              <a:t>IEEE Transactions on Communications</a:t>
            </a:r>
            <a:r>
              <a:rPr lang="en-US" sz="2000" noProof="0" dirty="0" smtClean="0"/>
              <a:t>, vol. 54, no. 4, pp. 648–658, Apr. 2006.</a:t>
            </a:r>
          </a:p>
          <a:p>
            <a:r>
              <a:rPr lang="en-US" sz="2000" noProof="0" dirty="0" smtClean="0"/>
              <a:t>W. Van </a:t>
            </a:r>
            <a:r>
              <a:rPr lang="en-US" sz="2000" noProof="0" dirty="0" err="1" smtClean="0"/>
              <a:t>Thillo</a:t>
            </a:r>
            <a:r>
              <a:rPr lang="en-US" sz="2000" noProof="0" dirty="0" smtClean="0"/>
              <a:t> et al., “Low-complexity linear frequency domain equalization for continuous phase modulation," </a:t>
            </a:r>
            <a:r>
              <a:rPr lang="en-US" sz="2000" i="1" noProof="0" dirty="0" smtClean="0"/>
              <a:t>IEEE Transactions on Wireless Communications</a:t>
            </a:r>
            <a:r>
              <a:rPr lang="en-US" sz="2000" noProof="0" dirty="0" smtClean="0"/>
              <a:t>, vol. 8, no. 3, pp. 14351445, 2009.</a:t>
            </a:r>
          </a:p>
          <a:p>
            <a:r>
              <a:rPr lang="en-US" sz="2000" noProof="0" dirty="0" smtClean="0"/>
              <a:t>F. Verde, “Frequency-shift zero-forcing time-varying equalization for doubly-selective SIMO channels," </a:t>
            </a:r>
            <a:r>
              <a:rPr lang="en-US" sz="2000" i="1" noProof="0" dirty="0" smtClean="0"/>
              <a:t>EURASIP Journal on Advances in Signal Processing</a:t>
            </a:r>
            <a:r>
              <a:rPr lang="en-US" sz="2000" noProof="0" dirty="0" smtClean="0"/>
              <a:t>, vol. 2006, no. 1, pp. 114, 2006.</a:t>
            </a:r>
          </a:p>
          <a:p>
            <a:r>
              <a:rPr lang="en-US" sz="2000" noProof="0" dirty="0" smtClean="0"/>
              <a:t>F. Verde, “Low-complexity time-varying frequency-shift equalization for doubly-selective channels," in </a:t>
            </a:r>
            <a:r>
              <a:rPr lang="en-US" sz="2000" i="1" noProof="0" dirty="0" smtClean="0"/>
              <a:t>Proceedings of the Tenth International Symposium on Wireless Communication Systems (ISWCS 2013)</a:t>
            </a:r>
            <a:r>
              <a:rPr lang="en-US" sz="2000" noProof="0" dirty="0" smtClean="0"/>
              <a:t>, 2013, pp. 15.</a:t>
            </a:r>
          </a:p>
        </p:txBody>
      </p:sp>
    </p:spTree>
    <p:extLst>
      <p:ext uri="{BB962C8B-B14F-4D97-AF65-F5344CB8AC3E}">
        <p14:creationId xmlns:p14="http://schemas.microsoft.com/office/powerpoint/2010/main" val="370495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2780928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noProof="0" dirty="0" smtClean="0"/>
              <a:t>Questions?</a:t>
            </a:r>
            <a:endParaRPr lang="en-US" sz="7200" noProof="0" dirty="0"/>
          </a:p>
        </p:txBody>
      </p:sp>
    </p:spTree>
    <p:extLst>
      <p:ext uri="{BB962C8B-B14F-4D97-AF65-F5344CB8AC3E}">
        <p14:creationId xmlns:p14="http://schemas.microsoft.com/office/powerpoint/2010/main" val="237056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Problem</a:t>
            </a:r>
            <a:endParaRPr lang="en-US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/>
          <a:lstStyle/>
          <a:p>
            <a:pPr algn="just"/>
            <a:r>
              <a:rPr lang="en-US" i="1" noProof="0" dirty="0" smtClean="0"/>
              <a:t>Continuous Phase Modulated</a:t>
            </a:r>
            <a:r>
              <a:rPr lang="en-US" noProof="0" dirty="0" smtClean="0"/>
              <a:t> (CPM) signals are widely employed for </a:t>
            </a:r>
            <a:r>
              <a:rPr lang="en-US" i="1" noProof="0" dirty="0" smtClean="0"/>
              <a:t>Command and Non-Payload Communications</a:t>
            </a:r>
            <a:r>
              <a:rPr lang="en-US" noProof="0" dirty="0" smtClean="0"/>
              <a:t> (CNPC) in unmanned aircraft applications:</a:t>
            </a:r>
          </a:p>
          <a:p>
            <a:pPr lvl="1"/>
            <a:r>
              <a:rPr lang="en-US" noProof="0" dirty="0" smtClean="0">
                <a:solidFill>
                  <a:srgbClr val="00B050"/>
                </a:solidFill>
              </a:rPr>
              <a:t>constant envelope properties</a:t>
            </a:r>
            <a:endParaRPr lang="en-US" noProof="0" dirty="0" smtClean="0"/>
          </a:p>
          <a:p>
            <a:pPr lvl="1"/>
            <a:r>
              <a:rPr lang="en-US" noProof="0" dirty="0" smtClean="0">
                <a:solidFill>
                  <a:srgbClr val="00B050"/>
                </a:solidFill>
              </a:rPr>
              <a:t>spectral efficiency</a:t>
            </a:r>
            <a:endParaRPr lang="en-US" noProof="0" dirty="0" smtClean="0"/>
          </a:p>
          <a:p>
            <a:pPr lvl="1"/>
            <a:r>
              <a:rPr lang="en-US" noProof="0" dirty="0" smtClean="0">
                <a:solidFill>
                  <a:srgbClr val="00B050"/>
                </a:solidFill>
              </a:rPr>
              <a:t>noise robustness</a:t>
            </a:r>
            <a:endParaRPr lang="en-US" noProof="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7420" y="3864771"/>
            <a:ext cx="2949380" cy="2152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734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Optimal receiver drawbacks</a:t>
            </a:r>
            <a:endParaRPr lang="en-US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32048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noProof="0" dirty="0" smtClean="0"/>
              <a:t>CPM is a modulation with memory:</a:t>
            </a:r>
          </a:p>
          <a:p>
            <a:pPr lvl="1" algn="just"/>
            <a:r>
              <a:rPr lang="en-US" i="1" noProof="0" dirty="0" smtClean="0">
                <a:solidFill>
                  <a:srgbClr val="FF0000"/>
                </a:solidFill>
              </a:rPr>
              <a:t>Maximum-Likelihood</a:t>
            </a:r>
            <a:r>
              <a:rPr lang="en-US" noProof="0" dirty="0" smtClean="0">
                <a:solidFill>
                  <a:srgbClr val="FF0000"/>
                </a:solidFill>
              </a:rPr>
              <a:t> (ML) detection exhibits high computational complexity</a:t>
            </a:r>
            <a:endParaRPr lang="en-US" noProof="0" dirty="0" smtClean="0"/>
          </a:p>
          <a:p>
            <a:pPr lvl="2" algn="just"/>
            <a:r>
              <a:rPr lang="en-US" noProof="0" dirty="0" smtClean="0"/>
              <a:t>complexity reduction by exploiting the trellis structure of CPM =&gt; Viterbi algorithm</a:t>
            </a:r>
          </a:p>
          <a:p>
            <a:pPr algn="just"/>
            <a:r>
              <a:rPr lang="en-US" noProof="0" dirty="0" smtClean="0"/>
              <a:t>In the aeronautical context, due to the high-speed of the aircrafts, the channel might exhibit frequency and time selectivity:</a:t>
            </a:r>
          </a:p>
          <a:p>
            <a:pPr lvl="1" algn="just"/>
            <a:r>
              <a:rPr lang="en-US" noProof="0" dirty="0" smtClean="0">
                <a:solidFill>
                  <a:srgbClr val="FF0000"/>
                </a:solidFill>
              </a:rPr>
              <a:t>ML detection of CPM signals becomes prohibitive</a:t>
            </a:r>
            <a:r>
              <a:rPr lang="en-US" noProof="0" dirty="0" smtClean="0"/>
              <a:t>:</a:t>
            </a:r>
          </a:p>
          <a:p>
            <a:pPr lvl="2" algn="just"/>
            <a:r>
              <a:rPr lang="en-US" noProof="0" dirty="0" smtClean="0"/>
              <a:t>huge number of states of the Viterbi algorithm</a:t>
            </a:r>
          </a:p>
          <a:p>
            <a:pPr lvl="2" algn="just"/>
            <a:r>
              <a:rPr lang="en-US" noProof="0" dirty="0" smtClean="0"/>
              <a:t>need to perform fast channel estimation and tracking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7853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Suboptimal approaches</a:t>
            </a:r>
            <a:endParaRPr lang="en-US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104456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noProof="0" dirty="0" smtClean="0"/>
              <a:t>Mostly </a:t>
            </a:r>
            <a:r>
              <a:rPr lang="en-US" noProof="0" dirty="0"/>
              <a:t>targeted at </a:t>
            </a:r>
            <a:r>
              <a:rPr lang="en-US" i="1" noProof="0" dirty="0" smtClean="0"/>
              <a:t>Linear Time-Invariant</a:t>
            </a:r>
            <a:r>
              <a:rPr lang="en-US" noProof="0" dirty="0" smtClean="0"/>
              <a:t> </a:t>
            </a:r>
            <a:r>
              <a:rPr lang="en-US" noProof="0" dirty="0"/>
              <a:t>(LTI) </a:t>
            </a:r>
            <a:r>
              <a:rPr lang="en-US" noProof="0" dirty="0" smtClean="0"/>
              <a:t>channels</a:t>
            </a:r>
            <a:endParaRPr lang="en-US" noProof="0" dirty="0"/>
          </a:p>
          <a:p>
            <a:pPr algn="just"/>
            <a:r>
              <a:rPr lang="en-US" noProof="0" dirty="0" smtClean="0"/>
              <a:t>Conventional approaches based </a:t>
            </a:r>
            <a:r>
              <a:rPr lang="en-US" noProof="0" dirty="0"/>
              <a:t>on a </a:t>
            </a:r>
            <a:r>
              <a:rPr lang="en-US" noProof="0" dirty="0">
                <a:solidFill>
                  <a:srgbClr val="00B050"/>
                </a:solidFill>
              </a:rPr>
              <a:t>two-stage</a:t>
            </a:r>
            <a:r>
              <a:rPr lang="en-US" noProof="0" dirty="0"/>
              <a:t> structure:</a:t>
            </a:r>
          </a:p>
          <a:p>
            <a:pPr lvl="1" algn="just"/>
            <a:r>
              <a:rPr lang="en-US" noProof="0" dirty="0"/>
              <a:t>t</a:t>
            </a:r>
            <a:r>
              <a:rPr lang="en-US" noProof="0" dirty="0" smtClean="0"/>
              <a:t>he first </a:t>
            </a:r>
            <a:r>
              <a:rPr lang="en-US" noProof="0" dirty="0"/>
              <a:t>stage performs </a:t>
            </a:r>
            <a:r>
              <a:rPr lang="en-US" i="1" noProof="0" dirty="0" smtClean="0"/>
              <a:t>Frequency-Domain </a:t>
            </a:r>
            <a:r>
              <a:rPr lang="en-US" i="1" noProof="0" dirty="0"/>
              <a:t>channel E</a:t>
            </a:r>
            <a:r>
              <a:rPr lang="en-US" i="1" noProof="0" dirty="0" smtClean="0"/>
              <a:t>qualization</a:t>
            </a:r>
            <a:r>
              <a:rPr lang="en-US" noProof="0" dirty="0" smtClean="0"/>
              <a:t> (FDE) to mitigate </a:t>
            </a:r>
            <a:r>
              <a:rPr lang="en-US" noProof="0" dirty="0"/>
              <a:t>the </a:t>
            </a:r>
            <a:r>
              <a:rPr lang="en-US" noProof="0" dirty="0" smtClean="0"/>
              <a:t>effects </a:t>
            </a:r>
            <a:r>
              <a:rPr lang="en-US" noProof="0" dirty="0"/>
              <a:t>of </a:t>
            </a:r>
            <a:r>
              <a:rPr lang="en-US" noProof="0" dirty="0" smtClean="0"/>
              <a:t>Inter-Symbol Interference </a:t>
            </a:r>
            <a:r>
              <a:rPr lang="en-US" noProof="0" dirty="0"/>
              <a:t>(ISI</a:t>
            </a:r>
            <a:r>
              <a:rPr lang="en-US" noProof="0" dirty="0" smtClean="0"/>
              <a:t>)</a:t>
            </a:r>
            <a:endParaRPr lang="en-US" noProof="0" dirty="0"/>
          </a:p>
          <a:p>
            <a:pPr lvl="1" algn="just"/>
            <a:r>
              <a:rPr lang="en-US" noProof="0" dirty="0" smtClean="0"/>
              <a:t>the </a:t>
            </a:r>
            <a:r>
              <a:rPr lang="en-US" noProof="0" dirty="0"/>
              <a:t>second stage, represented by the Viterbi algorithm, works in </a:t>
            </a:r>
            <a:r>
              <a:rPr lang="en-US" noProof="0" dirty="0" smtClean="0"/>
              <a:t>an almost </a:t>
            </a:r>
            <a:r>
              <a:rPr lang="en-US" noProof="0" dirty="0"/>
              <a:t>ISI-free </a:t>
            </a:r>
            <a:r>
              <a:rPr lang="en-US" noProof="0" dirty="0" smtClean="0"/>
              <a:t>setting</a:t>
            </a:r>
          </a:p>
          <a:p>
            <a:pPr lvl="2" algn="just"/>
            <a:r>
              <a:rPr lang="en-US" noProof="0" dirty="0" smtClean="0">
                <a:solidFill>
                  <a:srgbClr val="FF0000"/>
                </a:solidFill>
              </a:rPr>
              <a:t>the </a:t>
            </a:r>
            <a:r>
              <a:rPr lang="en-US" noProof="0" dirty="0">
                <a:solidFill>
                  <a:srgbClr val="FF0000"/>
                </a:solidFill>
              </a:rPr>
              <a:t>noise at the input of the Viterbi algorithm is </a:t>
            </a:r>
            <a:r>
              <a:rPr lang="en-US" noProof="0" dirty="0" smtClean="0">
                <a:solidFill>
                  <a:srgbClr val="FF0000"/>
                </a:solidFill>
              </a:rPr>
              <a:t>colored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6779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noProof="0" dirty="0" smtClean="0"/>
              <a:t>Disadvantages of FDE</a:t>
            </a:r>
            <a:endParaRPr lang="en-US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572218"/>
            <a:ext cx="8229600" cy="4017022"/>
          </a:xfrm>
        </p:spPr>
        <p:txBody>
          <a:bodyPr>
            <a:normAutofit fontScale="92500" lnSpcReduction="10000"/>
          </a:bodyPr>
          <a:lstStyle/>
          <a:p>
            <a:r>
              <a:rPr lang="en-US" noProof="0" dirty="0" smtClean="0"/>
              <a:t>Frequency-domain equalization (FDE) is computationally demanding when the channel is rapidly time-varying:</a:t>
            </a:r>
          </a:p>
          <a:p>
            <a:pPr lvl="1"/>
            <a:r>
              <a:rPr lang="en-US" noProof="0" dirty="0" smtClean="0">
                <a:solidFill>
                  <a:srgbClr val="FF0000"/>
                </a:solidFill>
              </a:rPr>
              <a:t>the channel cannot be </a:t>
            </a:r>
            <a:r>
              <a:rPr lang="en-US" noProof="0" dirty="0" err="1" smtClean="0">
                <a:solidFill>
                  <a:srgbClr val="FF0000"/>
                </a:solidFill>
              </a:rPr>
              <a:t>diagonalized</a:t>
            </a:r>
            <a:r>
              <a:rPr lang="en-US" noProof="0" dirty="0" smtClean="0">
                <a:solidFill>
                  <a:srgbClr val="FF0000"/>
                </a:solidFill>
              </a:rPr>
              <a:t> by a channel-independent transformation of the received data</a:t>
            </a:r>
            <a:endParaRPr lang="en-US" noProof="0" dirty="0" smtClean="0"/>
          </a:p>
          <a:p>
            <a:pPr algn="just"/>
            <a:r>
              <a:rPr lang="en-US" noProof="0" dirty="0" smtClean="0"/>
              <a:t>CPM signals may exhibit specific improper or noncircular features that can be used to increase performances:</a:t>
            </a:r>
          </a:p>
          <a:p>
            <a:pPr lvl="1" algn="just"/>
            <a:r>
              <a:rPr lang="en-US" noProof="0" dirty="0" smtClean="0">
                <a:solidFill>
                  <a:srgbClr val="FF0000"/>
                </a:solidFill>
              </a:rPr>
              <a:t>those features are not exploited by LTI approaches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1742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The proposed approach</a:t>
            </a:r>
            <a:endParaRPr lang="en-US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104455"/>
          </a:xfrm>
        </p:spPr>
        <p:txBody>
          <a:bodyPr>
            <a:noAutofit/>
          </a:bodyPr>
          <a:lstStyle/>
          <a:p>
            <a:r>
              <a:rPr lang="en-US" sz="2400" noProof="0" dirty="0" smtClean="0"/>
              <a:t>CPM signal reception over a doubly-selective channel by time-domain </a:t>
            </a:r>
            <a:r>
              <a:rPr lang="en-US" sz="2400" i="1" noProof="0" dirty="0" smtClean="0">
                <a:solidFill>
                  <a:srgbClr val="00B050"/>
                </a:solidFill>
              </a:rPr>
              <a:t>Linear Time-Varying</a:t>
            </a:r>
            <a:r>
              <a:rPr lang="en-US" sz="2400" noProof="0" dirty="0" smtClean="0">
                <a:solidFill>
                  <a:srgbClr val="00B050"/>
                </a:solidFill>
              </a:rPr>
              <a:t> (LTV)</a:t>
            </a:r>
            <a:r>
              <a:rPr lang="en-US" sz="2400" noProof="0" dirty="0" smtClean="0"/>
              <a:t> equalizers, based </a:t>
            </a:r>
            <a:r>
              <a:rPr lang="en-US" sz="2400" dirty="0" smtClean="0"/>
              <a:t>on </a:t>
            </a:r>
            <a:r>
              <a:rPr lang="en-US" sz="2400" noProof="0" dirty="0" smtClean="0"/>
              <a:t>Laurent decomposition</a:t>
            </a:r>
          </a:p>
          <a:p>
            <a:r>
              <a:rPr lang="en-US" sz="2400" noProof="0" dirty="0" smtClean="0"/>
              <a:t>Improper or noncircular features of the CPM signals =&gt;  </a:t>
            </a:r>
            <a:r>
              <a:rPr lang="en-US" sz="2400" i="1" noProof="0" dirty="0" smtClean="0">
                <a:solidFill>
                  <a:srgbClr val="00B050"/>
                </a:solidFill>
              </a:rPr>
              <a:t>Widely-Linear Time-Varying</a:t>
            </a:r>
            <a:r>
              <a:rPr lang="en-US" sz="2400" noProof="0" dirty="0" smtClean="0">
                <a:solidFill>
                  <a:srgbClr val="00B050"/>
                </a:solidFill>
              </a:rPr>
              <a:t> (WLTV) </a:t>
            </a:r>
            <a:r>
              <a:rPr lang="en-US" sz="2400" noProof="0" dirty="0" smtClean="0"/>
              <a:t>equalizers</a:t>
            </a:r>
          </a:p>
          <a:p>
            <a:r>
              <a:rPr lang="en-US" sz="2400" noProof="0" dirty="0" smtClean="0"/>
              <a:t>Cost functions =&gt;</a:t>
            </a:r>
            <a:r>
              <a:rPr lang="en-US" sz="2400" i="1" noProof="0" dirty="0" smtClean="0">
                <a:solidFill>
                  <a:srgbClr val="00B050"/>
                </a:solidFill>
              </a:rPr>
              <a:t> Zero-Forcing</a:t>
            </a:r>
            <a:r>
              <a:rPr lang="en-US" sz="2400" noProof="0" dirty="0" smtClean="0">
                <a:solidFill>
                  <a:srgbClr val="00B050"/>
                </a:solidFill>
              </a:rPr>
              <a:t> (ZF)</a:t>
            </a:r>
            <a:r>
              <a:rPr lang="en-US" sz="2400" noProof="0" dirty="0" smtClean="0"/>
              <a:t> or </a:t>
            </a:r>
            <a:r>
              <a:rPr lang="en-US" sz="2400" i="1" noProof="0" dirty="0" smtClean="0">
                <a:solidFill>
                  <a:srgbClr val="00B050"/>
                </a:solidFill>
              </a:rPr>
              <a:t>Minimum Mean-Square Error</a:t>
            </a:r>
            <a:r>
              <a:rPr lang="en-US" sz="2400" noProof="0" dirty="0" smtClean="0">
                <a:solidFill>
                  <a:srgbClr val="00B050"/>
                </a:solidFill>
              </a:rPr>
              <a:t> (MMSE)</a:t>
            </a:r>
            <a:endParaRPr lang="en-US" sz="2400" noProof="0" dirty="0" smtClean="0"/>
          </a:p>
          <a:p>
            <a:r>
              <a:rPr lang="en-US" sz="2400" i="1" noProof="0" dirty="0" smtClean="0">
                <a:solidFill>
                  <a:srgbClr val="00B050"/>
                </a:solidFill>
              </a:rPr>
              <a:t>Basis Expansion Model</a:t>
            </a:r>
            <a:r>
              <a:rPr lang="en-US" sz="2400" noProof="0" dirty="0" smtClean="0">
                <a:solidFill>
                  <a:srgbClr val="00B050"/>
                </a:solidFill>
              </a:rPr>
              <a:t> (BEM)</a:t>
            </a:r>
            <a:r>
              <a:rPr lang="en-US" sz="2400" noProof="0" dirty="0" smtClean="0"/>
              <a:t> for the doubly-selective channel =&gt; </a:t>
            </a:r>
            <a:r>
              <a:rPr lang="en-US" sz="2400" i="1" noProof="0" dirty="0" smtClean="0">
                <a:solidFill>
                  <a:srgbClr val="00B050"/>
                </a:solidFill>
              </a:rPr>
              <a:t>Frequency-Shift</a:t>
            </a:r>
            <a:r>
              <a:rPr lang="en-US" sz="2400" noProof="0" dirty="0" smtClean="0">
                <a:solidFill>
                  <a:srgbClr val="00B050"/>
                </a:solidFill>
              </a:rPr>
              <a:t> (FRESH) </a:t>
            </a:r>
            <a:r>
              <a:rPr lang="en-US" sz="2400" noProof="0" dirty="0" smtClean="0"/>
              <a:t>implementations of the proposed equalizers</a:t>
            </a:r>
          </a:p>
        </p:txBody>
      </p:sp>
    </p:spTree>
    <p:extLst>
      <p:ext uri="{BB962C8B-B14F-4D97-AF65-F5344CB8AC3E}">
        <p14:creationId xmlns:p14="http://schemas.microsoft.com/office/powerpoint/2010/main" val="271903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,7346"/>
  <p:tag name="ORIGINALWIDTH" val="201,7248"/>
  <p:tag name="LATEXADDIN" val="\documentclass{article}&#10;\usepackage{amsmath}&#10;\pagestyle{empty}&#10;\begin{document}&#10;&#10;$1/T$&#10;&#10;&#10;\end{document}"/>
  <p:tag name="IGUANATEXSIZE" val="20"/>
  <p:tag name="IGUANATEXCURSOR" val="82"/>
  <p:tag name="TRANSPARENCY" val="Vero"/>
  <p:tag name="FILENAME" val=""/>
  <p:tag name="LATEXENGINEID" val="0"/>
  <p:tag name="TEMPFOLDER" val="c:\temp\"/>
  <p:tag name="LATEXFORMHEIGHT" val="312"/>
  <p:tag name="LATEXFORMWIDTH" val="384"/>
  <p:tag name="LATEXFORMWRAP" val="Vero"/>
  <p:tag name="BITMAPVECTOR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68,9539"/>
  <p:tag name="ORIGINALWIDTH" val="1766,029"/>
  <p:tag name="LATEXADDIN" val="\documentclass{article}&#10;\usepackage{amsmath}&#10;\usepackage{bm}&#10;\pagestyle{empty}&#10;\begin{document}&#10;&#10;\[&#10;\bm{r}(k) = \sum_{\ell=0}^{L_\text{h}} \bm{H}_\ell(k) \bm{x}(k-\ell)+\bm{v}(k)&#10;\]&#10;&#10;&#10;\end{document}"/>
  <p:tag name="IGUANATEXSIZE" val="20"/>
  <p:tag name="IGUANATEXCURSOR" val="168"/>
  <p:tag name="TRANSPARENCY" val="Vero"/>
  <p:tag name="FILENAME" val=""/>
  <p:tag name="LATEXENGINEID" val="0"/>
  <p:tag name="TEMPFOLDER" val="c:\temp\"/>
  <p:tag name="LATEXFORMHEIGHT" val="312"/>
  <p:tag name="LATEXFORMWIDTH" val="384"/>
  <p:tag name="LATEXFORMWRAP" val="Vero"/>
  <p:tag name="BITMAPVECTOR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,237"/>
  <p:tag name="ORIGINALWIDTH" val="131,9835"/>
  <p:tag name="LATEXADDIN" val="\documentclass{article}&#10;\usepackage{amsmath}&#10;\pagestyle{empty}&#10;\begin{document}&#10;&#10;$L_\text{h}$&#10;&#10;&#10;\end{document}"/>
  <p:tag name="IGUANATEXSIZE" val="20"/>
  <p:tag name="IGUANATEXCURSOR" val="91"/>
  <p:tag name="TRANSPARENCY" val="Vero"/>
  <p:tag name="FILENAME" val=""/>
  <p:tag name="LATEXENGINEID" val="0"/>
  <p:tag name="TEMPFOLDER" val="c:\temp\"/>
  <p:tag name="LATEXFORMHEIGHT" val="312"/>
  <p:tag name="LATEXFORMWIDTH" val="384"/>
  <p:tag name="LATEXFORMWRAP" val="Vero"/>
  <p:tag name="BITMAPVECTOR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1,9798"/>
  <p:tag name="ORIGINALWIDTH" val="952,3809"/>
  <p:tag name="LATEXADDIN" val="\documentclass{article}&#10;\usepackage{amsmath}&#10;\usepackage{bm}&#10;\usepackage{amssymb}&#10;\pagestyle{empty}&#10;\begin{document}&#10;&#10;$\left\{\bm{H}_\ell\right\}_{\ell=0}^{L_\text{h}}&#10;\in \mathbb{C}^{N\times N}$&#10;&#10;&#10;\end{document}"/>
  <p:tag name="IGUANATEXSIZE" val="20"/>
  <p:tag name="IGUANATEXCURSOR" val="192"/>
  <p:tag name="TRANSPARENCY" val="Vero"/>
  <p:tag name="FILENAME" val=""/>
  <p:tag name="LATEXENGINEID" val="0"/>
  <p:tag name="TEMPFOLDER" val="c:\temp\"/>
  <p:tag name="LATEXFORMHEIGHT" val="312"/>
  <p:tag name="LATEXFORMWIDTH" val="384"/>
  <p:tag name="LATEXFORMWRAP" val="Vero"/>
  <p:tag name="BITMAPVECTOR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,7346"/>
  <p:tag name="ORIGINALWIDTH" val="230,9711"/>
  <p:tag name="LATEXADDIN" val="\documentclass{article}&#10;\usepackage{amsmath}&#10;\usepackage{bm}&#10;\pagestyle{empty}&#10;\begin{document}&#10;&#10;$\bm{x}(k)$&#10;&#10;&#10;\end{document}"/>
  <p:tag name="IGUANATEXSIZE" val="20"/>
  <p:tag name="IGUANATEXCURSOR" val="98"/>
  <p:tag name="TRANSPARENCY" val="Vero"/>
  <p:tag name="FILENAME" val=""/>
  <p:tag name="LATEXENGINEID" val="0"/>
  <p:tag name="TEMPFOLDER" val="c:\temp\"/>
  <p:tag name="LATEXFORMHEIGHT" val="312"/>
  <p:tag name="LATEXFORMWIDTH" val="384"/>
  <p:tag name="LATEXFORMWRAP" val="Vero"/>
  <p:tag name="BITMAPVECTOR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,7346"/>
  <p:tag name="ORIGINALWIDTH" val="224,9719"/>
  <p:tag name="LATEXADDIN" val="\documentclass{article}&#10;\usepackage{amsmath}&#10;\usepackage{bm}&#10;\pagestyle{empty}&#10;\begin{document}&#10;&#10;$\bm{v}(k)$&#10;&#10;&#10;\end{document}"/>
  <p:tag name="IGUANATEXSIZE" val="20"/>
  <p:tag name="IGUANATEXCURSOR" val="103"/>
  <p:tag name="TRANSPARENCY" val="Vero"/>
  <p:tag name="FILENAME" val=""/>
  <p:tag name="LATEXENGINEID" val="0"/>
  <p:tag name="TEMPFOLDER" val="c:\temp\"/>
  <p:tag name="LATEXFORMHEIGHT" val="312"/>
  <p:tag name="LATEXFORMWIDTH" val="384"/>
  <p:tag name="LATEXFORMWRAP" val="Vero"/>
  <p:tag name="BITMAPVECTOR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,7346"/>
  <p:tag name="ORIGINALWIDTH" val="230,9711"/>
  <p:tag name="LATEXADDIN" val="\documentclass{article}&#10;\usepackage{amsmath}&#10;\usepackage{bm}&#10;\pagestyle{empty}&#10;\begin{document}&#10;&#10;$\bm{x}(k)$&#10;&#10;&#10;\end{document}"/>
  <p:tag name="IGUANATEXSIZE" val="20"/>
  <p:tag name="IGUANATEXCURSOR" val="98"/>
  <p:tag name="TRANSPARENCY" val="Vero"/>
  <p:tag name="FILENAME" val=""/>
  <p:tag name="LATEXENGINEID" val="0"/>
  <p:tag name="TEMPFOLDER" val="c:\temp\"/>
  <p:tag name="LATEXFORMHEIGHT" val="312"/>
  <p:tag name="LATEXFORMWIDTH" val="384"/>
  <p:tag name="LATEXFORMWRAP" val="Vero"/>
  <p:tag name="BITMAPVECTOR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86,2017"/>
  <p:tag name="ORIGINALWIDTH" val="1066,367"/>
  <p:tag name="LATEXADDIN" val="\documentclass{article}&#10;\usepackage{amsmath}&#10;\usepackage{bm}&#10;\pagestyle{empty}&#10;\begin{document}&#10;&#10;\[&#10;\bm{x}(k) = \sum_{q=0}^{Q-1} \bm{C}_q \bm{s}_q(k)&#10;\]&#10;&#10;&#10;\end{document}"/>
  <p:tag name="IGUANATEXSIZE" val="20"/>
  <p:tag name="IGUANATEXCURSOR" val="152"/>
  <p:tag name="TRANSPARENCY" val="Vero"/>
  <p:tag name="FILENAME" val=""/>
  <p:tag name="LATEXENGINEID" val="0"/>
  <p:tag name="TEMPFOLDER" val="c:\temp\"/>
  <p:tag name="LATEXFORMHEIGHT" val="312"/>
  <p:tag name="LATEXFORMWIDTH" val="384"/>
  <p:tag name="LATEXFORMWRAP" val="Vero"/>
  <p:tag name="BITMAPVECTOR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,7346"/>
  <p:tag name="ORIGINALWIDTH" val="140,2324"/>
  <p:tag name="LATEXADDIN" val="\documentclass{article}&#10;\usepackage{amsmath}&#10;\usepackage{bm}&#10;\pagestyle{empty}&#10;\begin{document}&#10;&#10;$\bm{C}_q$&#10;&#10;&#10;\end{document}"/>
  <p:tag name="IGUANATEXSIZE" val="20"/>
  <p:tag name="IGUANATEXCURSOR" val="98"/>
  <p:tag name="TRANSPARENCY" val="Vero"/>
  <p:tag name="FILENAME" val=""/>
  <p:tag name="LATEXENGINEID" val="0"/>
  <p:tag name="TEMPFOLDER" val="c:\temp\"/>
  <p:tag name="LATEXFORMHEIGHT" val="312"/>
  <p:tag name="LATEXFORMWIDTH" val="384"/>
  <p:tag name="LATEXFORMWRAP" val="Vero"/>
  <p:tag name="BITMAPVECTOR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8,9839"/>
  <p:tag name="ORIGINALWIDTH" val="313,4608"/>
  <p:tag name="LATEXADDIN" val="\documentclass{article}&#10;\usepackage{amsmath}&#10;\pagestyle{empty}&#10;\begin{document}&#10;&#10;$c_{\text{a},q}(t)$&#10;&#10;&#10;\end{document}"/>
  <p:tag name="IGUANATEXSIZE" val="20"/>
  <p:tag name="IGUANATEXCURSOR" val="99"/>
  <p:tag name="TRANSPARENCY" val="Vero"/>
  <p:tag name="FILENAME" val=""/>
  <p:tag name="LATEXENGINEID" val="0"/>
  <p:tag name="TEMPFOLDER" val="c:\temp\"/>
  <p:tag name="LATEXFORMHEIGHT" val="312"/>
  <p:tag name="LATEXFORMWIDTH" val="384"/>
  <p:tag name="LATEXFORMWRAP" val="Vero"/>
  <p:tag name="BITMAPVECTOR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8,9839"/>
  <p:tag name="ORIGINALWIDTH" val="267,7165"/>
  <p:tag name="LATEXADDIN" val="\documentclass{article}&#10;\usepackage{amsmath}&#10;\usepackage{bm}&#10;\pagestyle{empty}&#10;\begin{document}&#10;&#10;$\bm{s}_q(k)$&#10;&#10;&#10;\end{document}"/>
  <p:tag name="IGUANATEXSIZE" val="20"/>
  <p:tag name="IGUANATEXCURSOR" val="108"/>
  <p:tag name="TRANSPARENCY" val="Vero"/>
  <p:tag name="FILENAME" val=""/>
  <p:tag name="LATEXENGINEID" val="0"/>
  <p:tag name="TEMPFOLDER" val="c:\temp\"/>
  <p:tag name="LATEXFORMHEIGHT" val="312"/>
  <p:tag name="LATEXFORMWIDTH" val="384"/>
  <p:tag name="LATEXFORMWRAP" val="Vero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73,4533"/>
  <p:tag name="ORIGINALWIDTH" val="2062,242"/>
  <p:tag name="LATEXADDIN" val="\documentclass{article}&#10;\usepackage{amsmath}&#10;\pagestyle{empty}&#10;\begin{document}&#10;&#10;&#10;\[&#10;x_\text{a}(t) =&#10;\exp \left[ j 2 \pi h \sum_{k=-\infty}^{+\infty}&#10; a_k q_{\text{a}}(t-kT) \right]&#10;\]&#10;&#10;\end{document}"/>
  <p:tag name="IGUANATEXSIZE" val="20"/>
  <p:tag name="IGUANATEXCURSOR" val="122"/>
  <p:tag name="TRANSPARENCY" val="Vero"/>
  <p:tag name="FILENAME" val=""/>
  <p:tag name="LATEXENGINEID" val="0"/>
  <p:tag name="TEMPFOLDER" val="c:\temp\"/>
  <p:tag name="LATEXFORMHEIGHT" val="312"/>
  <p:tag name="LATEXFORMWIDTH" val="384"/>
  <p:tag name="LATEXFORMWRAP" val="Vero"/>
  <p:tag name="BITMAPVECTOR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,73866"/>
  <p:tag name="ORIGINALWIDTH" val="188,9764"/>
  <p:tag name="LATEXADDIN" val="\documentclass{article}&#10;\usepackage{amsmath}&#10;\usepackage{bm}&#10;\pagestyle{empty}&#10;\begin{document}&#10;&#10;$s_{0,n}$&#10;&#10;&#10;\end{document}"/>
  <p:tag name="IGUANATEXSIZE" val="20"/>
  <p:tag name="IGUANATEXCURSOR" val="102"/>
  <p:tag name="TRANSPARENCY" val="Vero"/>
  <p:tag name="FILENAME" val=""/>
  <p:tag name="LATEXENGINEID" val="0"/>
  <p:tag name="TEMPFOLDER" val="c:\temp\"/>
  <p:tag name="LATEXFORMHEIGHT" val="312"/>
  <p:tag name="LATEXFORMWIDTH" val="384"/>
  <p:tag name="LATEXFORMWRAP" val="Vero"/>
  <p:tag name="BITMAPVECTOR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,237"/>
  <p:tag name="ORIGINALWIDTH" val="121,4848"/>
  <p:tag name="LATEXADDIN" val="\documentclass{article}&#10;\usepackage{amsmath}&#10;\pagestyle{empty}&#10;\begin{document}&#10;&#10;$L_\text{e}$&#10;&#10;&#10;\end{document}"/>
  <p:tag name="IGUANATEXSIZE" val="20"/>
  <p:tag name="IGUANATEXCURSOR" val="91"/>
  <p:tag name="TRANSPARENCY" val="Vero"/>
  <p:tag name="FILENAME" val=""/>
  <p:tag name="LATEXENGINEID" val="0"/>
  <p:tag name="TEMPFOLDER" val="c:\temp\"/>
  <p:tag name="LATEXFORMHEIGHT" val="312"/>
  <p:tag name="LATEXFORMWIDTH" val="384"/>
  <p:tag name="LATEXFORMWRAP" val="Vero"/>
  <p:tag name="BITMAPVECTOR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6,9817"/>
  <p:tag name="ORIGINALWIDTH" val="951,631"/>
  <p:tag name="LATEXADDIN" val="\documentclass{article}&#10;\usepackage{amsmath}&#10;\usepackage{bm}&#10;\pagestyle{empty}&#10;\begin{document}&#10;&#10;$y(k) = \tilde{\bm{f}}^{\text{H}}(k)\tilde{\bm{z}}(k)$&#10;&#10;&#10;\end{document}"/>
  <p:tag name="IGUANATEXSIZE" val="20"/>
  <p:tag name="IGUANATEXCURSOR" val="128"/>
  <p:tag name="TRANSPARENCY" val="Vero"/>
  <p:tag name="FILENAME" val=""/>
  <p:tag name="LATEXENGINEID" val="0"/>
  <p:tag name="TEMPFOLDER" val="c:\temp\"/>
  <p:tag name="LATEXFORMHEIGHT" val="312"/>
  <p:tag name="LATEXFORMWIDTH" val="384"/>
  <p:tag name="LATEXFORMWRAP" val="Vero"/>
  <p:tag name="BITMAPVECTOR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6,9817"/>
  <p:tag name="ORIGINALWIDTH" val="879,64"/>
  <p:tag name="LATEXADDIN" val="\documentclass{article}&#10;\usepackage{amsmath}&#10;\usepackage{bm}&#10;\usepackage{amssymb}&#10;\pagestyle{empty}&#10;\begin{document}&#10;&#10;$\tilde{\bm{f}}(k) \in \mathbb{C}^{N(L_\text{e}+1)}$&#10;&#10;\end{document}"/>
  <p:tag name="IGUANATEXSIZE" val="20"/>
  <p:tag name="IGUANATEXCURSOR" val="167"/>
  <p:tag name="TRANSPARENCY" val="Vero"/>
  <p:tag name="FILENAME" val=""/>
  <p:tag name="LATEXENGINEID" val="0"/>
  <p:tag name="TEMPFOLDER" val="c:\temp\"/>
  <p:tag name="LATEXFORMHEIGHT" val="312"/>
  <p:tag name="LATEXFORMWIDTH" val="384"/>
  <p:tag name="LATEXFORMWRAP" val="Vero"/>
  <p:tag name="BITMAPVECTOR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7,9828"/>
  <p:tag name="ORIGINALWIDTH" val="2308,961"/>
  <p:tag name="LATEXADDIN" val="\documentclass{article}&#10;\usepackage{amsmath}&#10;\usepackage{amssymb}&#10;\usepackage{bm}&#10;\pagestyle{empty}&#10;\begin{document}&#10;&#10;$\tilde{\bm{z}}(k) \triangleq [\bm{r}^\text{T}(k),&#10;\bm{r}^\text{T}(k-1),\ldots,\bm{r}^\text{T}(k&#10;-L_\text{e})]^\text{T}$&#10;&#10;&#10;\end{document}"/>
  <p:tag name="IGUANATEXSIZE" val="20"/>
  <p:tag name="IGUANATEXCURSOR" val="64"/>
  <p:tag name="TRANSPARENCY" val="Vero"/>
  <p:tag name="FILENAME" val=""/>
  <p:tag name="LATEXENGINEID" val="0"/>
  <p:tag name="TEMPFOLDER" val="c:\temp\"/>
  <p:tag name="LATEXFORMHEIGHT" val="312"/>
  <p:tag name="LATEXFORMWIDTH" val="384"/>
  <p:tag name="LATEXFORMWRAP" val="Vero"/>
  <p:tag name="BITMAPVECTOR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86,2017"/>
  <p:tag name="ORIGINALWIDTH" val="3030,371"/>
  <p:tag name="LATEXADDIN" val="\documentclass{article}&#10;\usepackage{amsmath}&#10;\usepackage{amssymb}&#10;\usepackage{bm}&#10;\pagestyle{empty}&#10;\begin{document}&#10;&#10;\[\tilde{\bm{z}}(k) = &#10;\widetilde{\bm{H}}(k)&#10;\sum_{q=0}^{Q-1}&#10;\widetilde{\bm{C}}_q\tilde{\bm{b}}_q(k)+&#10;\tilde{\bm{w}}(k)&#10;= \widetilde{\bm{H}}(k)&#10;\widetilde{\bm{C}} \tilde{\bm{b}}(k)+&#10;\tilde{\bm{w}}(k)\]&#10;&#10;&#10;\end{document}"/>
  <p:tag name="IGUANATEXSIZE" val="20"/>
  <p:tag name="IGUANATEXCURSOR" val="320"/>
  <p:tag name="TRANSPARENCY" val="Vero"/>
  <p:tag name="FILENAME" val=""/>
  <p:tag name="LATEXENGINEID" val="0"/>
  <p:tag name="TEMPFOLDER" val="c:\temp\"/>
  <p:tag name="LATEXFORMHEIGHT" val="312"/>
  <p:tag name="LATEXFORMWIDTH" val="384"/>
  <p:tag name="LATEXFORMWRAP" val="Vero"/>
  <p:tag name="BITMAPVECTOR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6,7304"/>
  <p:tag name="ORIGINALWIDTH" val="280,465"/>
  <p:tag name="LATEXADDIN" val="\documentclass{article}&#10;\usepackage{amsmath}&#10;\usepackage{amssymb}&#10;\usepackage{bm}&#10;\pagestyle{empty}&#10;\begin{document}&#10;&#10;&#10;$\widetilde{\bm{H}}(k)$&#10;&#10;\end{document}"/>
  <p:tag name="IGUANATEXSIZE" val="20"/>
  <p:tag name="IGUANATEXCURSOR" val="120"/>
  <p:tag name="TRANSPARENCY" val="Vero"/>
  <p:tag name="FILENAME" val=""/>
  <p:tag name="LATEXENGINEID" val="0"/>
  <p:tag name="TEMPFOLDER" val="c:\temp\"/>
  <p:tag name="LATEXFORMHEIGHT" val="312"/>
  <p:tag name="LATEXFORMWIDTH" val="384"/>
  <p:tag name="LATEXFORMWRAP" val="Vero"/>
  <p:tag name="BITMAPVECTOR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,7346"/>
  <p:tag name="ORIGINALWIDTH" val="99,73756"/>
  <p:tag name="LATEXADDIN" val="\documentclass{article}&#10;\usepackage{amsmath}&#10;\usepackage{amssymb}&#10;\usepackage{bm}&#10;\pagestyle{empty}&#10;\begin{document}&#10;&#10;\[\widetilde{\bm{C}}\]&#10;&#10;&#10;\end{document}"/>
  <p:tag name="IGUANATEXSIZE" val="20"/>
  <p:tag name="IGUANATEXCURSOR" val="138"/>
  <p:tag name="TRANSPARENCY" val="Vero"/>
  <p:tag name="FILENAME" val=""/>
  <p:tag name="LATEXENGINEID" val="0"/>
  <p:tag name="TEMPFOLDER" val="c:\temp\"/>
  <p:tag name="LATEXFORMHEIGHT" val="312"/>
  <p:tag name="LATEXFORMWIDTH" val="384"/>
  <p:tag name="LATEXFORMWRAP" val="Vero"/>
  <p:tag name="BITMAPVECTOR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6,9817"/>
  <p:tag name="ORIGINALWIDTH" val="212,2235"/>
  <p:tag name="LATEXADDIN" val="\documentclass{article}&#10;\usepackage{amsmath}&#10;\usepackage{amssymb}&#10;\usepackage{bm}&#10;\pagestyle{empty}&#10;\begin{document}&#10;&#10;\[\tilde{\bm{b}}(k)\]&#10;&#10;&#10;\end{document}"/>
  <p:tag name="IGUANATEXSIZE" val="20"/>
  <p:tag name="IGUANATEXCURSOR" val="137"/>
  <p:tag name="TRANSPARENCY" val="Vero"/>
  <p:tag name="FILENAME" val=""/>
  <p:tag name="LATEXENGINEID" val="0"/>
  <p:tag name="TEMPFOLDER" val="c:\temp\"/>
  <p:tag name="LATEXFORMHEIGHT" val="312"/>
  <p:tag name="LATEXFORMWIDTH" val="384"/>
  <p:tag name="LATEXFORMWRAP" val="Vero"/>
  <p:tag name="BITMAPVECTOR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,7346"/>
  <p:tag name="ORIGINALWIDTH" val="256,468"/>
  <p:tag name="LATEXADDIN" val="\documentclass{article}&#10;\usepackage{amsmath}&#10;\usepackage{amssymb}&#10;\usepackage{bm}&#10;\pagestyle{empty}&#10;\begin{document}&#10;&#10;\[\tilde{\bm{w}}(k)\]&#10;&#10;&#10;\end{document}"/>
  <p:tag name="IGUANATEXSIZE" val="20"/>
  <p:tag name="IGUANATEXCURSOR" val="137"/>
  <p:tag name="TRANSPARENCY" val="Vero"/>
  <p:tag name="FILENAME" val=""/>
  <p:tag name="LATEXENGINEID" val="0"/>
  <p:tag name="TEMPFOLDER" val="c:\temp\"/>
  <p:tag name="LATEXFORMHEIGHT" val="312"/>
  <p:tag name="LATEXFORMWIDTH" val="384"/>
  <p:tag name="LATEXFORMWRAP" val="Vero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97,9002"/>
  <p:tag name="ORIGINALWIDTH" val="1784,027"/>
  <p:tag name="LATEXADDIN" val="\documentclass{article}&#10;\usepackage{amsmath}&#10;\pagestyle{empty}&#10;\begin{document}&#10;&#10;&#10;\begin{enumerate}&#10;\item&#10;$f_{\text{a}}(t)\equiv 0$ for each $t \notin [0,LT]$,&#10;\item&#10;$f_{\text{a}}(t)=f_{\text{a}}(LT-t)$&#10;\item&#10;$\displaystyle \int_{-\infty}^{LT} f_{\text{a}}(u) \, du = q_{\text{a}}&#10;(LT) = 1/2$&#10;\end{enumerate}&#10;&#10;\end{document}"/>
  <p:tag name="IGUANATEXSIZE" val="20"/>
  <p:tag name="IGUANATEXCURSOR" val="308"/>
  <p:tag name="TRANSPARENCY" val="Vero"/>
  <p:tag name="FILENAME" val=""/>
  <p:tag name="LATEXENGINEID" val="0"/>
  <p:tag name="TEMPFOLDER" val="c:\temp\"/>
  <p:tag name="LATEXFORMHEIGHT" val="312"/>
  <p:tag name="LATEXFORMWIDTH" val="384"/>
  <p:tag name="LATEXFORMWRAP" val="Vero"/>
  <p:tag name="BITMAPVECTOR" val="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6,7304"/>
  <p:tag name="ORIGINALWIDTH" val="1032,621"/>
  <p:tag name="LATEXADDIN" val="\documentclass{article}&#10;\usepackage{amsmath}&#10;\usepackage{bm}&#10;\usepackage{amssymb}&#10;\pagestyle{empty}&#10;&#10;\newcommand{\Hb}{\bm{H}}&#10;\newcommand{\C}{\bm{C}}&#10;\newcommand{\f}{\bm{f}}&#10;\newcommand{\ed}{\bm{e}_d}&#10;\newcommand{\Htilde}{\widetilde{\Hb}}&#10;\newcommand{\Ctilde}{\widetilde{\C}}&#10;\newcommand{\ftilde}{\tilde{\f}}&#10;\newcommand{\herm}{{\text{H}}}&#10;&#10;&#10;\begin{document}&#10;&#10;\[&#10;\ftilde^\herm(k)\Htilde(k)\Ctilde=\ed^{\text{T}}&#10;\]&#10;&#10;&#10;\end{document}"/>
  <p:tag name="IGUANATEXSIZE" val="20"/>
  <p:tag name="IGUANATEXCURSOR" val="398"/>
  <p:tag name="TRANSPARENCY" val="Vero"/>
  <p:tag name="FILENAME" val=""/>
  <p:tag name="LATEXENGINEID" val="0"/>
  <p:tag name="TEMPFOLDER" val="c:\temp\"/>
  <p:tag name="LATEXFORMHEIGHT" val="312"/>
  <p:tag name="LATEXFORMWIDTH" val="384"/>
  <p:tag name="LATEXFORMWRAP" val="Vero"/>
  <p:tag name="BITMAPVECTOR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5,74055"/>
  <p:tag name="ORIGINALWIDTH" val="113,2358"/>
  <p:tag name="LATEXADDIN" val="\documentclass{article}&#10;\usepackage{amsmath}&#10;\usepackage{bm}&#10;\usepackage{amssymb}&#10;\pagestyle{empty}&#10;&#10;\newcommand{\Hb}{\bm{H}}&#10;\newcommand{\C}{\bm{C}}&#10;\newcommand{\f}{\bm{f}}&#10;\newcommand{\ed}{\bm{e}_d}&#10;\newcommand{\Htilde}{\widetilde{\Hb}}&#10;\newcommand{\Ctilde}{\widetilde{\C}}&#10;\newcommand{\ftilde}{\tilde{\f}}&#10;\newcommand{\herm}{{\text{H}}}&#10;&#10;&#10;\begin{document}&#10;&#10;\[&#10;\ed&#10;\]&#10;&#10;&#10;\end{document}"/>
  <p:tag name="IGUANATEXSIZE" val="20"/>
  <p:tag name="IGUANATEXCURSOR" val="363"/>
  <p:tag name="TRANSPARENCY" val="Vero"/>
  <p:tag name="FILENAME" val=""/>
  <p:tag name="LATEXENGINEID" val="0"/>
  <p:tag name="TEMPFOLDER" val="c:\temp\"/>
  <p:tag name="LATEXFORMHEIGHT" val="312"/>
  <p:tag name="LATEXFORMWIDTH" val="384"/>
  <p:tag name="LATEXFORMWRAP" val="Vero"/>
  <p:tag name="BITMAPVECTOR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2,2309"/>
  <p:tag name="ORIGINALWIDTH" val="857,1428"/>
  <p:tag name="LATEXADDIN" val="\documentclass{article}&#10;\usepackage{amsmath}&#10;\usepackage{bm}&#10;\usepackage{amssymb}&#10;\pagestyle{empty}&#10;&#10;\newcommand{\Hb}{\bm{H}}&#10;\newcommand{\C}{\bm{C}}&#10;\newcommand{\f}{\bm{f}}&#10;\newcommand{\ed}{\bm{e}_d}&#10;\newcommand{\Htilde}{\widetilde{\Hb}}&#10;\newcommand{\Ctilde}{\widetilde{\C}}&#10;\newcommand{\ftilde}{\tilde{\f}}&#10;\newcommand{\btilde}{\tilde{\bm{b}}}&#10;\newcommand{\herm}{{\text{H}}}&#10;&#10;&#10;\begin{document}&#10;&#10;\[&#10;\ed^{\text{T}}\btilde(k)=s_{0,k-d}&#10;\]&#10;&#10;&#10;\end{document}"/>
  <p:tag name="IGUANATEXSIZE" val="20"/>
  <p:tag name="IGUANATEXCURSOR" val="174"/>
  <p:tag name="TRANSPARENCY" val="Vero"/>
  <p:tag name="FILENAME" val=""/>
  <p:tag name="LATEXENGINEID" val="0"/>
  <p:tag name="TEMPFOLDER" val="c:\temp\"/>
  <p:tag name="LATEXFORMHEIGHT" val="312"/>
  <p:tag name="LATEXFORMWIDTH" val="384"/>
  <p:tag name="LATEXFORMWRAP" val="Vero"/>
  <p:tag name="BITMAPVECTOR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5,9805"/>
  <p:tag name="ORIGINALWIDTH" val="2229,471"/>
  <p:tag name="LATEXADDIN" val="\documentclass{article}&#10;\usepackage{amsmath}&#10;\usepackage{bm}&#10;\usepackage{amssymb}&#10;\pagestyle{empty}&#10;&#10;\newcommand{\Hb}{\bm{H}}&#10;\newcommand{\C}{\bm{C}}&#10;\newcommand{\f}{\bm{f}}&#10;\newcommand{\ed}{\bm{e}_d}&#10;\newcommand{\Htilde}{\widetilde{\Hb}}&#10;\newcommand{\Ctilde}{\widetilde{\C}}&#10;\newcommand{\ftilde}{\tilde{\f}}&#10;\newcommand{\herm}{{\text{H}}}&#10;&#10;&#10;\begin{document}&#10;&#10;\[&#10;\ftilde_{\text{ZF}}(k) = \Htilde(k)\Ctilde&#10;[\Ctilde^\text{T}\Htilde^\herm(k)&#10;\Htilde(k)\Ctilde]^{-1}\ed&#10;\]&#10;&#10;&#10;\end{document}"/>
  <p:tag name="IGUANATEXSIZE" val="20"/>
  <p:tag name="IGUANATEXCURSOR" val="466"/>
  <p:tag name="TRANSPARENCY" val="Vero"/>
  <p:tag name="FILENAME" val=""/>
  <p:tag name="LATEXENGINEID" val="0"/>
  <p:tag name="TEMPFOLDER" val="c:\temp\"/>
  <p:tag name="LATEXFORMHEIGHT" val="312"/>
  <p:tag name="LATEXFORMWIDTH" val="384"/>
  <p:tag name="LATEXFORMWRAP" val="Vero"/>
  <p:tag name="BITMAPVECTOR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5,9805"/>
  <p:tag name="ORIGINALWIDTH" val="399,7"/>
  <p:tag name="LATEXADDIN" val="\documentclass{article}&#10;\usepackage{amsmath}&#10;\usepackage{bm}&#10;\usepackage{amssymb}&#10;\pagestyle{empty}&#10;&#10;\newcommand{\Hb}{\bm{H}}&#10;\newcommand{\C}{\bm{C}}&#10;\newcommand{\f}{\bm{f}}&#10;\newcommand{\ed}{\bm{e}_d}&#10;\newcommand{\Htilde}{\widetilde{\Hb}}&#10;\newcommand{\Ctilde}{\widetilde{\C}}&#10;\newcommand{\ftilde}{\tilde{\f}}&#10;\newcommand{\herm}{{\text{H}}}&#10;&#10;&#10;\begin{document}&#10;&#10;\[&#10;\Htilde(k)\Ctilde&#10;\]&#10;&#10;&#10;\end{document}"/>
  <p:tag name="IGUANATEXSIZE" val="20"/>
  <p:tag name="IGUANATEXCURSOR" val="381"/>
  <p:tag name="TRANSPARENCY" val="Vero"/>
  <p:tag name="FILENAME" val=""/>
  <p:tag name="LATEXENGINEID" val="0"/>
  <p:tag name="TEMPFOLDER" val="c:\temp\"/>
  <p:tag name="LATEXFORMHEIGHT" val="312"/>
  <p:tag name="LATEXFORMWIDTH" val="384"/>
  <p:tag name="LATEXFORMWRAP" val="Vero"/>
  <p:tag name="BITMAPVECTOR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2,2309"/>
  <p:tag name="ORIGINALWIDTH" val="1723,285"/>
  <p:tag name="LATEXADDIN" val="\documentclass{article}&#10;\usepackage{amsmath}&#10;\usepackage{bm}&#10;\usepackage{amssymb}&#10;\pagestyle{empty}&#10;&#10;\newcommand{\Hb}{\bm{H}}&#10;\newcommand{\C}{\bm{C}}&#10;\newcommand{\f}{\bm{f}}&#10;\newcommand{\ed}{\bm{e}_d}&#10;\newcommand{\Htilde}{\widetilde{\Hb}}&#10;\newcommand{\Ctilde}{\widetilde{\C}}&#10;\newcommand{\ftilde}{\tilde{\f}}&#10;\newcommand{\herm}{{\text{H}}}&#10;&#10;&#10;\begin{document}&#10;&#10;\[&#10;\text{MSE}[\ftilde(k)] \triangleq \mathbb{E}[|y(k)-s_{0,k-d}|^2]&#10;\]&#10;&#10;&#10;\end{document}"/>
  <p:tag name="IGUANATEXSIZE" val="20"/>
  <p:tag name="IGUANATEXCURSOR" val="373"/>
  <p:tag name="TRANSPARENCY" val="Vero"/>
  <p:tag name="FILENAME" val=""/>
  <p:tag name="LATEXENGINEID" val="0"/>
  <p:tag name="TEMPFOLDER" val="c:\temp\"/>
  <p:tag name="LATEXFORMHEIGHT" val="312"/>
  <p:tag name="LATEXFORMWIDTH" val="384"/>
  <p:tag name="LATEXFORMWRAP" val="Vero"/>
  <p:tag name="BITMAPVECTOR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6,9817"/>
  <p:tag name="ORIGINALWIDTH" val="1563,555"/>
  <p:tag name="LATEXADDIN" val="\documentclass{article}&#10;\usepackage{amsmath}&#10;\usepackage{bm}&#10;\usepackage{amssymb}&#10;\pagestyle{empty}&#10;&#10;\newcommand{\Hb}{\bm{H}}&#10;\newcommand{\C}{\bm{C}}&#10;\newcommand{\f}{\bm{f}}&#10;\newcommand{\ed}{\bm{e}_d}&#10;\newcommand{\Htilde}{\widetilde{\Hb}}&#10;\newcommand{\Ctilde}{\widetilde{\C}}&#10;\newcommand{\ftilde}{\tilde{\f}}&#10;\newcommand{\herm}{{\text{H}}}&#10;\newcommand{\z}{\bm{z}}&#10;\newcommand{\ztilde}{\tilde{\z}}&#10;\newcommand{\Rzz}{\bm{R}_{\ztilde\ztilde}}&#10;\newcommand{\rzs}{\bm{r}_{\ztilde s}}&#10;&#10;&#10;\begin{document}&#10;&#10;\[&#10;\ftilde_{\text{MMSE}}(k) = &#10;\Rzz(k)^{-1} \rzs(k)&#10;\]&#10;&#10;&#10;\end{document}"/>
  <p:tag name="IGUANATEXSIZE" val="20"/>
  <p:tag name="IGUANATEXCURSOR" val="548"/>
  <p:tag name="TRANSPARENCY" val="Vero"/>
  <p:tag name="FILENAME" val=""/>
  <p:tag name="LATEXENGINEID" val="0"/>
  <p:tag name="TEMPFOLDER" val="c:\temp\"/>
  <p:tag name="LATEXFORMHEIGHT" val="312"/>
  <p:tag name="LATEXFORMWIDTH" val="384"/>
  <p:tag name="LATEXFORMWRAP" val="Vero"/>
  <p:tag name="BITMAPVECTOR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4,9794"/>
  <p:tag name="ORIGINALWIDTH" val="2103,487"/>
  <p:tag name="LATEXADDIN" val="\documentclass{article}&#10;\usepackage{amsmath}&#10;\usepackage{bm}&#10;\usepackage{amssymb}&#10;\pagestyle{empty}&#10;&#10;\newcommand{\Hb}{\bm{H}}&#10;\newcommand{\C}{\bm{C}}&#10;\newcommand{\f}{\bm{f}}&#10;\newcommand{\ed}{\bm{e}_d}&#10;\newcommand{\Htilde}{\widetilde{\Hb}}&#10;\newcommand{\Ctilde}{\widetilde{\C}}&#10;\newcommand{\ftilde}{\tilde{\f}}&#10;\newcommand{\herm}{{\text{H}}}&#10;\newcommand{\z}{\bm{z}}&#10;\newcommand{\ztilde}{\tilde{\z}}&#10;\newcommand{\Rzz}{\bm{R}_{\ztilde\ztilde}}&#10;\newcommand{\Rbb}{\bm{R}_{\tilde{\bm{b}}\tilde{\bm{b}}}}&#10;\newcommand{\rzs}{\bm{r}_{\ztilde s}}&#10;&#10;\begin{document}&#10;&#10;\[ &#10;\Rzz(k) = \Htilde(k) \Ctilde \Rbb \Ctilde^\text{T}&#10;\Htilde^\text{H}(k)+\sigma_v^2 \bm{I}&#10;\]&#10;&#10;&#10;\end{document}"/>
  <p:tag name="IGUANATEXSIZE" val="20"/>
  <p:tag name="IGUANATEXCURSOR" val="624"/>
  <p:tag name="TRANSPARENCY" val="Vero"/>
  <p:tag name="FILENAME" val=""/>
  <p:tag name="LATEXENGINEID" val="0"/>
  <p:tag name="TEMPFOLDER" val="c:\temp\"/>
  <p:tag name="LATEXFORMHEIGHT" val="312"/>
  <p:tag name="LATEXFORMWIDTH" val="384"/>
  <p:tag name="LATEXFORMWRAP" val="Vero"/>
  <p:tag name="BITMAPVECTOR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4,9794"/>
  <p:tag name="ORIGINALWIDTH" val="1072,366"/>
  <p:tag name="LATEXADDIN" val="\documentclass{article}&#10;\usepackage{amsmath}&#10;\usepackage{bm}&#10;\usepackage{amssymb}&#10;\pagestyle{empty}&#10;&#10;\newcommand{\Hb}{\bm{H}}&#10;\newcommand{\C}{\bm{C}}&#10;\newcommand{\f}{\bm{f}}&#10;\newcommand{\ed}{\bm{e}_d}&#10;\newcommand{\Htilde}{\widetilde{\Hb}}&#10;\newcommand{\Ctilde}{\widetilde{\C}}&#10;\newcommand{\ftilde}{\tilde{\f}}&#10;\newcommand{\herm}{{\text{H}}}&#10;\newcommand{\z}{\bm{z}}&#10;\newcommand{\ztilde}{\tilde{\z}}&#10;\newcommand{\Rzz}{\bm{R}_{\ztilde\ztilde}}&#10;\newcommand{\Rbb}{\bm{R}_{\tilde{\bm{b}}\tilde{\bm{b}}}}&#10;\newcommand{\rzs}{\bm{r}_{\ztilde s}}&#10;&#10;\begin{document}&#10;&#10;\[ &#10;\rzs(k) = \Htilde(k) \Ctilde \bm{r}_{\tilde{\bm{b}} s}&#10;\]&#10;&#10;&#10;\end{document}"/>
  <p:tag name="IGUANATEXSIZE" val="20"/>
  <p:tag name="IGUANATEXCURSOR" val="609"/>
  <p:tag name="TRANSPARENCY" val="Vero"/>
  <p:tag name="FILENAME" val=""/>
  <p:tag name="LATEXENGINEID" val="0"/>
  <p:tag name="TEMPFOLDER" val="c:\temp\"/>
  <p:tag name="LATEXFORMHEIGHT" val="312"/>
  <p:tag name="LATEXFORMWIDTH" val="384"/>
  <p:tag name="LATEXFORMWRAP" val="Vero"/>
  <p:tag name="BITMAPVECTOR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,7346"/>
  <p:tag name="ORIGINALWIDTH" val="411,6985"/>
  <p:tag name="LATEXADDIN" val="\documentclass{article}&#10;\usepackage{amsmath}&#10;\pagestyle{empty}&#10;\begin{document}&#10;&#10;$h=1/2$&#10;&#10;&#10;\end{document}"/>
  <p:tag name="IGUANATEXSIZE" val="20"/>
  <p:tag name="IGUANATEXCURSOR" val="87"/>
  <p:tag name="TRANSPARENCY" val="Vero"/>
  <p:tag name="FILENAME" val=""/>
  <p:tag name="LATEXENGINEID" val="0"/>
  <p:tag name="TEMPFOLDER" val="c:\temp\"/>
  <p:tag name="LATEXFORMHEIGHT" val="312"/>
  <p:tag name="LATEXFORMWIDTH" val="384"/>
  <p:tag name="LATEXFORMWRAP" val="Vero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86,2017"/>
  <p:tag name="ORIGINALWIDTH" val="1853,018"/>
  <p:tag name="LATEXADDIN" val="\documentclass{article}&#10;\usepackage{amsmath}&#10;\pagestyle{empty}&#10;\begin{document}&#10;&#10;\[&#10;x_{\text{a}}(t) = \sum_{q=0}^{Q-1}&#10;\sum_{n=-\infty}^{+\infty} s_{q,n} \, c_{\text{a},q}(t-nT)&#10;\]&#10;&#10;&#10;\end{document}"/>
  <p:tag name="IGUANATEXSIZE" val="20"/>
  <p:tag name="IGUANATEXCURSOR" val="177"/>
  <p:tag name="TRANSPARENCY" val="Vero"/>
  <p:tag name="FILENAME" val=""/>
  <p:tag name="LATEXENGINEID" val="0"/>
  <p:tag name="TEMPFOLDER" val="c:\temp\"/>
  <p:tag name="LATEXFORMHEIGHT" val="312"/>
  <p:tag name="LATEXFORMWIDTH" val="384"/>
  <p:tag name="LATEXFORMWRAP" val="Vero"/>
  <p:tag name="BITMAPVECTOR" val="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0,7312"/>
  <p:tag name="ORIGINALWIDTH" val="1008,624"/>
  <p:tag name="LATEXADDIN" val="\documentclass{article}&#10;\usepackage{amsmath}&#10;\pagestyle{empty}&#10;\begin{document}&#10;&#10;$s^*_{q,n} = (-1)^{n+1} s_{q,n}$&#10;&#10;&#10;\end{document}"/>
  <p:tag name="IGUANATEXSIZE" val="20"/>
  <p:tag name="IGUANATEXCURSOR" val="111"/>
  <p:tag name="TRANSPARENCY" val="Vero"/>
  <p:tag name="FILENAME" val=""/>
  <p:tag name="LATEXENGINEID" val="0"/>
  <p:tag name="TEMPFOLDER" val="c:\temp\"/>
  <p:tag name="LATEXFORMHEIGHT" val="312"/>
  <p:tag name="LATEXFORMWIDTH" val="384"/>
  <p:tag name="LATEXFORMWRAP" val="Vero"/>
  <p:tag name="BITMAPVECTOR" val="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5,2306"/>
  <p:tag name="ORIGINALWIDTH" val="1925,759"/>
  <p:tag name="LATEXADDIN" val="\documentclass{article}&#10;\usepackage{amsmath}&#10;\usepackage{amssymb}&#10;\pagestyle{empty}&#10;\begin{document}&#10;&#10;$R_{s_{q_1}s^*_{q_2}}(n,m) = &#10;\mathbb{E}[s_{q_1,n}s_{q_2,n-m}] \neq 0$&#10;&#10;&#10;\end{document}"/>
  <p:tag name="IGUANATEXSIZE" val="20"/>
  <p:tag name="IGUANATEXCURSOR" val="113"/>
  <p:tag name="TRANSPARENCY" val="Vero"/>
  <p:tag name="FILENAME" val=""/>
  <p:tag name="LATEXENGINEID" val="0"/>
  <p:tag name="TEMPFOLDER" val="c:\temp\"/>
  <p:tag name="LATEXFORMHEIGHT" val="312"/>
  <p:tag name="LATEXFORMWIDTH" val="384"/>
  <p:tag name="LATEXFORMWRAP" val="Vero"/>
  <p:tag name="BITMAPVECTOR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,237"/>
  <p:tag name="ORIGINALWIDTH" val="121,4848"/>
  <p:tag name="LATEXADDIN" val="\documentclass{article}&#10;\usepackage{amsmath}&#10;\pagestyle{empty}&#10;\begin{document}&#10;&#10;$L_\text{e}$&#10;&#10;&#10;\end{document}"/>
  <p:tag name="IGUANATEXSIZE" val="20"/>
  <p:tag name="IGUANATEXCURSOR" val="91"/>
  <p:tag name="TRANSPARENCY" val="Vero"/>
  <p:tag name="FILENAME" val=""/>
  <p:tag name="LATEXENGINEID" val="0"/>
  <p:tag name="TEMPFOLDER" val="c:\temp\"/>
  <p:tag name="LATEXFORMHEIGHT" val="312"/>
  <p:tag name="LATEXFORMWIDTH" val="384"/>
  <p:tag name="LATEXFORMWRAP" val="Vero"/>
  <p:tag name="BITMAPVECTOR" val="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5,7331"/>
  <p:tag name="ORIGINALWIDTH" val="2465,692"/>
  <p:tag name="LATEXADDIN" val="\documentclass{article}&#10;\usepackage{amsmath}&#10;\usepackage{bm}&#10;\pagestyle{empty}&#10;\begin{document}&#10;&#10;$y(k) = \bm{f}_1^{\text{H}}(k)\tilde{\bm{z}}(k)&#10;+\bm{f}_2^{\text{H}}(k)\tilde{\bm{z}}^*(k)&#10;=\bm{f}^{\text{H}}(k)\bm{z}(k)$&#10;&#10;&#10;\end{document}"/>
  <p:tag name="IGUANATEXSIZE" val="20"/>
  <p:tag name="IGUANATEXCURSOR" val="215"/>
  <p:tag name="TRANSPARENCY" val="Vero"/>
  <p:tag name="FILENAME" val=""/>
  <p:tag name="LATEXENGINEID" val="0"/>
  <p:tag name="TEMPFOLDER" val="c:\temp\"/>
  <p:tag name="LATEXFORMHEIGHT" val="312"/>
  <p:tag name="LATEXFORMWIDTH" val="384"/>
  <p:tag name="LATEXFORMWRAP" val="Vero"/>
  <p:tag name="BITMAPVECTOR" val="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1,7323"/>
  <p:tag name="ORIGINALWIDTH" val="929,1339"/>
  <p:tag name="LATEXADDIN" val="\documentclass{article}&#10;\usepackage{amsmath}&#10;\usepackage{bm}&#10;\usepackage{amssymb}&#10;\pagestyle{empty}&#10;\begin{document}&#10;&#10;$\bm{f}(k) \in \mathbb{C}^{2N(L_\text{e}+1)}$&#10;&#10;\end{document}"/>
  <p:tag name="IGUANATEXSIZE" val="20"/>
  <p:tag name="IGUANATEXCURSOR" val="125"/>
  <p:tag name="TRANSPARENCY" val="Vero"/>
  <p:tag name="FILENAME" val=""/>
  <p:tag name="LATEXENGINEID" val="0"/>
  <p:tag name="TEMPFOLDER" val="c:\temp\"/>
  <p:tag name="LATEXFORMHEIGHT" val="312"/>
  <p:tag name="LATEXFORMWIDTH" val="384"/>
  <p:tag name="LATEXFORMWRAP" val="Vero"/>
  <p:tag name="BITMAPVECTOR" val="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7,9828"/>
  <p:tag name="ORIGINALWIDTH" val="1229,846"/>
  <p:tag name="LATEXADDIN" val="\documentclass{article}&#10;\usepackage{amsmath}&#10;\usepackage{amssymb}&#10;\usepackage{bm}&#10;\pagestyle{empty}&#10;\begin{document}&#10;&#10;$\bm{z}(k) \triangleq [\tilde{\bm{z}}^\text{T}(k),&#10;\tilde{\bm{z}}^\text{H}(k)&#10;]^\text{T}$&#10;&#10;&#10;\end{document}"/>
  <p:tag name="IGUANATEXSIZE" val="20"/>
  <p:tag name="IGUANATEXCURSOR" val="168"/>
  <p:tag name="TRANSPARENCY" val="Vero"/>
  <p:tag name="FILENAME" val=""/>
  <p:tag name="LATEXENGINEID" val="0"/>
  <p:tag name="TEMPFOLDER" val="c:\temp\"/>
  <p:tag name="LATEXFORMHEIGHT" val="312"/>
  <p:tag name="LATEXFORMWIDTH" val="384"/>
  <p:tag name="LATEXFORMWRAP" val="Vero"/>
  <p:tag name="BITMAPVECTOR" val="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,7346"/>
  <p:tag name="ORIGINALWIDTH" val="1452,568"/>
  <p:tag name="LATEXADDIN" val="\documentclass{article}&#10;\usepackage{amsmath}&#10;\usepackage{amssymb}&#10;\usepackage{bm}&#10;\pagestyle{empty}&#10;\begin{document}&#10;&#10;\[\bm{z}(k) = \bm{H}(k)&#10;\bm{C} \bm{b}(k)+\bm{w}(k)\]&#10;&#10;&#10;\end{document}"/>
  <p:tag name="IGUANATEXSIZE" val="20"/>
  <p:tag name="IGUANATEXCURSOR" val="159"/>
  <p:tag name="TRANSPARENCY" val="Vero"/>
  <p:tag name="FILENAME" val=""/>
  <p:tag name="LATEXENGINEID" val="0"/>
  <p:tag name="TEMPFOLDER" val="c:\temp\"/>
  <p:tag name="LATEXFORMHEIGHT" val="312"/>
  <p:tag name="LATEXFORMWIDTH" val="384"/>
  <p:tag name="LATEXFORMWRAP" val="Vero"/>
  <p:tag name="BITMAPVECTOR" val="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73,4533"/>
  <p:tag name="ORIGINALWIDTH" val="1347,582"/>
  <p:tag name="LATEXADDIN" val="\documentclass{article}&#10;\usepackage{amsmath}&#10;\usepackage{amssymb}&#10;\usepackage{bm}&#10;\pagestyle{empty}&#10;\begin{document}&#10;&#10;\[&#10;\bm{H}(k) =&#10;\begin{bmatrix}&#10;\widetilde{\bm{H}}(k) &amp; \bm{O} \\&#10;\bm{O} &amp; \widetilde{\bm{H}}^*(k)&#10;\end{bmatrix}&#10;\]&#10;&#10;&#10;\end{document}"/>
  <p:tag name="IGUANATEXSIZE" val="20"/>
  <p:tag name="IGUANATEXCURSOR" val="132"/>
  <p:tag name="TRANSPARENCY" val="Vero"/>
  <p:tag name="FILENAME" val=""/>
  <p:tag name="LATEXENGINEID" val="0"/>
  <p:tag name="TEMPFOLDER" val="c:\temp\"/>
  <p:tag name="LATEXFORMHEIGHT" val="312"/>
  <p:tag name="LATEXFORMWIDTH" val="384"/>
  <p:tag name="LATEXFORMWRAP" val="Vero"/>
  <p:tag name="BITMAPVECTOR" val="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2,2309"/>
  <p:tag name="ORIGINALWIDTH" val="813,6483"/>
  <p:tag name="LATEXADDIN" val="\documentclass{article}&#10;\usepackage{amsmath}&#10;\usepackage{amssymb}&#10;\usepackage{bm}&#10;\pagestyle{empty}&#10;\begin{document}&#10;&#10;\[&#10;\bm{C}(k) = \bm{I}_2 \otimes \widetilde{\bm{C}}&#10;\]&#10;&#10;&#10;\end{document}"/>
  <p:tag name="IGUANATEXSIZE" val="20"/>
  <p:tag name="IGUANATEXCURSOR" val="141"/>
  <p:tag name="TRANSPARENCY" val="Vero"/>
  <p:tag name="FILENAME" val=""/>
  <p:tag name="LATEXENGINEID" val="0"/>
  <p:tag name="TEMPFOLDER" val="c:\temp\"/>
  <p:tag name="LATEXFORMHEIGHT" val="312"/>
  <p:tag name="LATEXFORMWIDTH" val="384"/>
  <p:tag name="LATEXFORMWRAP" val="Vero"/>
  <p:tag name="BITMAPVECTOR" val="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6,9817"/>
  <p:tag name="ORIGINALWIDTH" val="1199,85"/>
  <p:tag name="LATEXADDIN" val="\documentclass{article}&#10;\usepackage{amsmath}&#10;\usepackage{amssymb}&#10;\usepackage{bm}&#10;\pagestyle{empty}&#10;\begin{document}&#10;&#10;\[&#10;\bm{b}(k) = [\tilde{\bm{b}}^{\text{T}}(k),&#10;\tilde{\bm{b}}^{\text{H}}(k)]^{\text{T}}&#10;\]&#10;&#10;&#10;\end{document}"/>
  <p:tag name="IGUANATEXSIZE" val="20"/>
  <p:tag name="IGUANATEXCURSOR" val="204"/>
  <p:tag name="TRANSPARENCY" val="Vero"/>
  <p:tag name="FILENAME" val=""/>
  <p:tag name="LATEXENGINEID" val="0"/>
  <p:tag name="TEMPFOLDER" val="c:\temp\"/>
  <p:tag name="LATEXFORMHEIGHT" val="312"/>
  <p:tag name="LATEXFORMWIDTH" val="384"/>
  <p:tag name="LATEXFORMWRAP" val="Vero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73,4533"/>
  <p:tag name="ORIGINALWIDTH" val="2357,705"/>
  <p:tag name="LATEXADDIN" val="\documentclass{article}&#10;\usepackage{amsmath}&#10;\usepackage{amssymb}&#10;\pagestyle{empty}&#10;\begin{document}&#10;&#10;\[&#10;s_{q,n} \triangleq \exp \left[ j\pi h \left(&#10;\sum_{\ell=-\infty}^{n} a_{\ell}-\sum_{\ell=0}^{L-1}&#10;a_{n-\ell}\beta_{q,\ell} \right) \right]&#10;\]&#10;&#10;\end{document}"/>
  <p:tag name="IGUANATEXSIZE" val="20"/>
  <p:tag name="IGUANATEXCURSOR" val="64"/>
  <p:tag name="TRANSPARENCY" val="Vero"/>
  <p:tag name="FILENAME" val=""/>
  <p:tag name="LATEXENGINEID" val="0"/>
  <p:tag name="TEMPFOLDER" val="c:\temp\"/>
  <p:tag name="LATEXFORMHEIGHT" val="312"/>
  <p:tag name="LATEXFORMWIDTH" val="384"/>
  <p:tag name="LATEXFORMWRAP" val="Vero"/>
  <p:tag name="BITMAPVECTOR" val="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2,4822"/>
  <p:tag name="ORIGINALWIDTH" val="1328,084"/>
  <p:tag name="LATEXADDIN" val="\documentclass{article}&#10;\usepackage{amsmath}&#10;\usepackage{amssymb}&#10;\usepackage{bm}&#10;\pagestyle{empty}&#10;\begin{document}&#10;&#10;\[&#10;\bm{w}(k) = [\tilde{\bm{w}}^{\text{T}}(k),&#10;\tilde{\bm{w}}^{\text{H}}(k)]^{\text{T}}&#10;\]&#10;&#10;&#10;\end{document}"/>
  <p:tag name="IGUANATEXSIZE" val="20"/>
  <p:tag name="IGUANATEXCURSOR" val="176"/>
  <p:tag name="TRANSPARENCY" val="Vero"/>
  <p:tag name="FILENAME" val=""/>
  <p:tag name="LATEXENGINEID" val="0"/>
  <p:tag name="TEMPFOLDER" val="c:\temp\"/>
  <p:tag name="LATEXFORMHEIGHT" val="312"/>
  <p:tag name="LATEXFORMWIDTH" val="384"/>
  <p:tag name="LATEXFORMWRAP" val="Vero"/>
  <p:tag name="BITMAPVECTOR" val="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3,2321"/>
  <p:tag name="ORIGINALWIDTH" val="1302,587"/>
  <p:tag name="LATEXADDIN" val="\documentclass{article}&#10;\usepackage{amsmath}&#10;\usepackage{amssymb}&#10;\usepackage{bm}&#10;\pagestyle{empty}&#10;\begin{document}&#10;&#10;\[&#10;\bm{f}^{\text{H}}(k) \bm{H}(k)&#10;\bm{C} \bm{D}_{\text{DR}} = \bm{e}_d^{\text{T}}&#10;\]&#10;&#10;&#10;\end{document}"/>
  <p:tag name="IGUANATEXSIZE" val="20"/>
  <p:tag name="IGUANATEXCURSOR" val="175"/>
  <p:tag name="TRANSPARENCY" val="Vero"/>
  <p:tag name="FILENAME" val=""/>
  <p:tag name="LATEXENGINEID" val="0"/>
  <p:tag name="TEMPFOLDER" val="c:\temp\"/>
  <p:tag name="LATEXFORMHEIGHT" val="312"/>
  <p:tag name="LATEXFORMWIDTH" val="384"/>
  <p:tag name="LATEXFORMWRAP" val="Vero"/>
  <p:tag name="BITMAPVECTOR" val="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2,4822"/>
  <p:tag name="ORIGINALWIDTH" val="1820,772"/>
  <p:tag name="LATEXADDIN" val="\documentclass{article}&#10;\usepackage{amsmath}&#10;\usepackage{amssymb}&#10;\usepackage{bm}&#10;\pagestyle{empty}&#10;\begin{document}&#10;&#10;\[&#10;\bm{z}_{\text{DR}}(k) =&#10;[\tilde{\bm{z}}^{\text{T}}(k),&#10;(-1)^{k+1}\tilde{\bm{z}}^{\text{H}}(k)&#10;]^{\text{T}}&#10;\]&#10;&#10;&#10;\end{document}"/>
  <p:tag name="IGUANATEXSIZE" val="20"/>
  <p:tag name="IGUANATEXCURSOR" val="227"/>
  <p:tag name="TRANSPARENCY" val="Vero"/>
  <p:tag name="FILENAME" val=""/>
  <p:tag name="LATEXENGINEID" val="0"/>
  <p:tag name="TEMPFOLDER" val="c:\temp\"/>
  <p:tag name="LATEXFORMHEIGHT" val="312"/>
  <p:tag name="LATEXFORMWIDTH" val="384"/>
  <p:tag name="LATEXFORMWRAP" val="Vero"/>
  <p:tag name="BITMAPVECTOR" val="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3,982"/>
  <p:tag name="ORIGINALWIDTH" val="2709,411"/>
  <p:tag name="LATEXADDIN" val="\documentclass{article}&#10;\usepackage{amsmath}&#10;\usepackage{amssymb}&#10;\usepackage{bm}&#10;\pagestyle{empty}&#10;\begin{document}&#10;&#10;\[&#10;\bm{f}_{\text{ZF}}(k) = \bm{H}(k)&#10;\bm{C} \bm{D}_{\text{DR}}&#10;[\bm{D}_{\text{DR}}^\text{T}&#10;\bm{C}^\text{T} \bm{H}^\text{H}&#10;\bm{H}\bm{C}\bm{D}_{\text{DR}}]^{-1}&#10;\bm{e}_d&#10;\]&#10;&#10;&#10;\end{document}"/>
  <p:tag name="IGUANATEXSIZE" val="20"/>
  <p:tag name="IGUANATEXCURSOR" val="287"/>
  <p:tag name="TRANSPARENCY" val="Vero"/>
  <p:tag name="FILENAME" val=""/>
  <p:tag name="LATEXENGINEID" val="0"/>
  <p:tag name="TEMPFOLDER" val="c:\temp\"/>
  <p:tag name="LATEXFORMHEIGHT" val="312"/>
  <p:tag name="LATEXFORMWIDTH" val="384"/>
  <p:tag name="LATEXFORMWRAP" val="Vero"/>
  <p:tag name="BITMAPVECTOR" val="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6,2317"/>
  <p:tag name="ORIGINALWIDTH" val="1723,285"/>
  <p:tag name="LATEXADDIN" val="\documentclass{article}&#10;\usepackage{amsmath}&#10;\usepackage{bm}&#10;\usepackage{amssymb}&#10;\pagestyle{empty}&#10;&#10;\newcommand{\Hb}{\bm{H}}&#10;\newcommand{\C}{\bm{C}}&#10;\newcommand{\f}{\bm{f}}&#10;\newcommand{\ed}{\bm{e}_d}&#10;\newcommand{\Htilde}{\widetilde{\Hb}}&#10;\newcommand{\Ctilde}{\widetilde{\C}}&#10;\newcommand{\ftilde}{\tilde{\f}}&#10;\newcommand{\herm}{{\text{H}}}&#10;&#10;&#10;\begin{document}&#10;&#10;\[&#10;\text{MSE}[\f(k)] \triangleq \mathbb{E}[|y(k)-s_{0,k-d}|^2]&#10;\]&#10;&#10;&#10;\end{document}"/>
  <p:tag name="IGUANATEXSIZE" val="20"/>
  <p:tag name="IGUANATEXCURSOR" val="428"/>
  <p:tag name="TRANSPARENCY" val="Vero"/>
  <p:tag name="FILENAME" val=""/>
  <p:tag name="LATEXENGINEID" val="0"/>
  <p:tag name="TEMPFOLDER" val="c:\temp\"/>
  <p:tag name="LATEXFORMHEIGHT" val="312"/>
  <p:tag name="LATEXFORMWIDTH" val="384"/>
  <p:tag name="LATEXFORMWRAP" val="Vero"/>
  <p:tag name="BITMAPVECTOR" val="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0,2324"/>
  <p:tag name="ORIGINALWIDTH" val="1563,555"/>
  <p:tag name="LATEXADDIN" val="\documentclass{article}&#10;\usepackage{amsmath}&#10;\usepackage{bm}&#10;\usepackage{amssymb}&#10;\pagestyle{empty}&#10;&#10;\newcommand{\Hb}{\bm{H}}&#10;\newcommand{\C}{\bm{C}}&#10;\newcommand{\f}{\bm{f}}&#10;\newcommand{\ed}{\bm{e}_d}&#10;\newcommand{\Htilde}{\widetilde{\Hb}}&#10;\newcommand{\Ctilde}{\widetilde{\C}}&#10;\newcommand{\ftilde}{\tilde{\f}}&#10;\newcommand{\herm}{{\text{H}}}&#10;\newcommand{\z}{\bm{z}}&#10;\newcommand{\ztilde}{\tilde{\z}}&#10;\newcommand{\Rzz}{\bm{R}_{\z\z}}&#10;\newcommand{\rzs}{\bm{r}_{\z s}}&#10;&#10;&#10;\begin{document}&#10;&#10;\[&#10;\f_{\text{MMSE}}(k) = &#10;\Rzz(k)^{-1} \rzs(k)&#10;\]&#10;&#10;&#10;\end{document}"/>
  <p:tag name="IGUANATEXSIZE" val="20"/>
  <p:tag name="IGUANATEXCURSOR" val="458"/>
  <p:tag name="TRANSPARENCY" val="Vero"/>
  <p:tag name="FILENAME" val=""/>
  <p:tag name="LATEXENGINEID" val="0"/>
  <p:tag name="TEMPFOLDER" val="c:\temp\"/>
  <p:tag name="LATEXFORMHEIGHT" val="312"/>
  <p:tag name="LATEXFORMWIDTH" val="384"/>
  <p:tag name="LATEXFORMWRAP" val="Vero"/>
  <p:tag name="BITMAPVECTOR" val="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3,2321"/>
  <p:tag name="ORIGINALWIDTH" val="2268,467"/>
  <p:tag name="LATEXADDIN" val="\documentclass{article}&#10;\usepackage{amsmath}&#10;\usepackage{bm}&#10;\usepackage{amssymb}&#10;\pagestyle{empty}&#10;&#10;\newcommand{\Hb}{\bm{H}}&#10;\newcommand{\C}{\bm{C}}&#10;\newcommand{\f}{\bm{f}}&#10;\newcommand{\ed}{\bm{e}_d}&#10;\newcommand{\Htilde}{\widetilde{\Hb}}&#10;\newcommand{\Ctilde}{\widetilde{\C}}&#10;\newcommand{\ftilde}{\tilde{\f}}&#10;\newcommand{\herm}{{\text{H}}}&#10;\newcommand{\z}{\bm{z}}&#10;\newcommand{\ztilde}{\tilde{\z}}&#10;\newcommand{\Rzz}{\bm{R}_{\z\z}}&#10;\newcommand{\Rbb}{\bm{R}_{\bm{b}\bm{b}}}&#10;\newcommand{\rzs}{\bm{r}_{\z s}}&#10;&#10;\begin{document}&#10;&#10;\[ &#10;\Rzz(k) = \Hb(k) \C \Rbb(k) \C^\text{T}&#10;\Hb^\text{H}(k)+\sigma_v^2 \bm{I}&#10;\]&#10;&#10;&#10;\end{document}"/>
  <p:tag name="IGUANATEXSIZE" val="20"/>
  <p:tag name="IGUANATEXCURSOR" val="620"/>
  <p:tag name="TRANSPARENCY" val="Vero"/>
  <p:tag name="FILENAME" val=""/>
  <p:tag name="LATEXENGINEID" val="0"/>
  <p:tag name="TEMPFOLDER" val="c:\temp\"/>
  <p:tag name="LATEXFORMHEIGHT" val="312"/>
  <p:tag name="LATEXFORMWIDTH" val="384"/>
  <p:tag name="LATEXFORMWRAP" val="Vero"/>
  <p:tag name="BITMAPVECTOR" val="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,7346"/>
  <p:tag name="ORIGINALWIDTH" val="1237,345"/>
  <p:tag name="LATEXADDIN" val="\documentclass{article}&#10;\usepackage{amsmath}&#10;\usepackage{bm}&#10;\usepackage{amssymb}&#10;\pagestyle{empty}&#10;&#10;\newcommand{\Hb}{\bm{H}}&#10;\newcommand{\C}{\bm{C}}&#10;\newcommand{\f}{\bm{f}}&#10;\newcommand{\ed}{\bm{e}_d}&#10;\newcommand{\Htilde}{\widetilde{\Hb}}&#10;\newcommand{\Ctilde}{\widetilde{\C}}&#10;\newcommand{\ftilde}{\tilde{\f}}&#10;\newcommand{\herm}{{\text{H}}}&#10;\newcommand{\z}{\bm{z}}&#10;\newcommand{\ztilde}{\tilde{\z}}&#10;\newcommand{\Rzz}{\bm{R}_{\ztilde\ztilde}}&#10;\newcommand{\Rbb}{\bm{R}_{\tilde{\bm{b}}\tilde{\bm{b}}}}&#10;\newcommand{\rzs}{\bm{r}_{\z s}}&#10;&#10;\begin{document}&#10;&#10;\[ &#10;\rzs(k) = \Hb(k) \C \bm{r}_{\bm{b} s}(k)&#10;\]&#10;&#10;&#10;\end{document}"/>
  <p:tag name="IGUANATEXSIZE" val="20"/>
  <p:tag name="IGUANATEXCURSOR" val="592"/>
  <p:tag name="TRANSPARENCY" val="Vero"/>
  <p:tag name="FILENAME" val=""/>
  <p:tag name="LATEXENGINEID" val="0"/>
  <p:tag name="TEMPFOLDER" val="c:\temp\"/>
  <p:tag name="LATEXFORMHEIGHT" val="312"/>
  <p:tag name="LATEXFORMWIDTH" val="384"/>
  <p:tag name="LATEXFORMWRAP" val="Vero"/>
  <p:tag name="BITMAPVECTOR" val="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4,24071"/>
  <p:tag name="ORIGINALWIDTH" val="92,2385"/>
  <p:tag name="LATEXADDIN" val="\documentclass{article}&#10;\usepackage{amsmath}&#10;\pagestyle{empty}&#10;\begin{document}&#10;&#10;$a_i$&#10;&#10;&#10;\end{document}"/>
  <p:tag name="IGUANATEXSIZE" val="20"/>
  <p:tag name="IGUANATEXCURSOR" val="85"/>
  <p:tag name="TRANSPARENCY" val="Vero"/>
  <p:tag name="FILENAME" val=""/>
  <p:tag name="LATEXENGINEID" val="0"/>
  <p:tag name="TEMPFOLDER" val="c:\temp\"/>
  <p:tag name="LATEXFORMHEIGHT" val="312"/>
  <p:tag name="LATEXFORMWIDTH" val="384"/>
  <p:tag name="LATEXFORMWRAP" val="Vero"/>
  <p:tag name="BITMAPVECTOR" val="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7,7315"/>
  <p:tag name="ORIGINALWIDTH" val="1652,793"/>
  <p:tag name="LATEXADDIN" val="\documentclass{article}&#10;\usepackage{amsmath}&#10;\pagestyle{empty}&#10;\begin{document}&#10;&#10;\[&#10;y(k) \approx s_{0,k-d}=s_{0,k-d} e^{j\pi h a_{k-d}}&#10;\]&#10;&#10;&#10;\end{document}"/>
  <p:tag name="IGUANATEXSIZE" val="20"/>
  <p:tag name="IGUANATEXCURSOR" val="133"/>
  <p:tag name="TRANSPARENCY" val="Vero"/>
  <p:tag name="FILENAME" val=""/>
  <p:tag name="LATEXENGINEID" val="0"/>
  <p:tag name="TEMPFOLDER" val="c:\temp\"/>
  <p:tag name="LATEXFORMHEIGHT" val="312"/>
  <p:tag name="LATEXFORMWIDTH" val="384"/>
  <p:tag name="LATEXFORMWRAP" val="Vero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8,9839"/>
  <p:tag name="ORIGINALWIDTH" val="313,4608"/>
  <p:tag name="LATEXADDIN" val="\documentclass{article}&#10;\usepackage{amsmath}&#10;\pagestyle{empty}&#10;\begin{document}&#10;&#10;$c_{\text{a},q}(t)$&#10;&#10;&#10;\end{document}"/>
  <p:tag name="IGUANATEXSIZE" val="20"/>
  <p:tag name="IGUANATEXCURSOR" val="99"/>
  <p:tag name="TRANSPARENCY" val="Vero"/>
  <p:tag name="FILENAME" val=""/>
  <p:tag name="LATEXENGINEID" val="0"/>
  <p:tag name="TEMPFOLDER" val="c:\temp\"/>
  <p:tag name="LATEXFORMHEIGHT" val="312"/>
  <p:tag name="LATEXFORMWIDTH" val="384"/>
  <p:tag name="LATEXFORMWRAP" val="Vero"/>
  <p:tag name="BITMAPVECTOR" val="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,2126"/>
  <p:tag name="ORIGINALWIDTH" val="1985,752"/>
  <p:tag name="LATEXADDIN" val="\documentclass{article}&#10;\usepackage{amsmath}&#10;\pagestyle{empty}&#10;\begin{document}&#10;&#10;\[&#10;\hat{a}_{k-d} = \text{sign} \left[&#10;\frac{1}{\pi h} \arg\{y(k)y^*(k-1)\}&#10;\right]&#10;\]&#10;&#10;&#10;\end{document}"/>
  <p:tag name="IGUANATEXSIZE" val="20"/>
  <p:tag name="IGUANATEXCURSOR" val="163"/>
  <p:tag name="TRANSPARENCY" val="Vero"/>
  <p:tag name="FILENAME" val=""/>
  <p:tag name="LATEXENGINEID" val="0"/>
  <p:tag name="TEMPFOLDER" val="c:\temp\"/>
  <p:tag name="LATEXFORMHEIGHT" val="312"/>
  <p:tag name="LATEXFORMWIDTH" val="384"/>
  <p:tag name="LATEXFORMWRAP" val="Vero"/>
  <p:tag name="BITMAPVECTOR" val="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5,9805"/>
  <p:tag name="ORIGINALWIDTH" val="280,465"/>
  <p:tag name="LATEXADDIN" val="\documentclass{article}&#10;\usepackage{amsmath}&#10;\usepackage{bm}&#10;\usepackage{amssymb}&#10;\pagestyle{empty}&#10;&#10;\newcommand{\Hb}{\bm{H}}&#10;\newcommand{\C}{\bm{C}}&#10;\newcommand{\f}{\bm{f}}&#10;\newcommand{\ed}{\bm{e}_d}&#10;\newcommand{\Htilde}{\widetilde{\Hb}}&#10;\newcommand{\Ctilde}{\widetilde{\C}}&#10;\newcommand{\ftilde}{\tilde{\f}}&#10;\newcommand{\herm}{{\text{H}}}&#10;&#10;&#10;\begin{document}&#10;&#10;\[&#10;\Htilde(k)&#10;\]&#10;&#10;&#10;\end{document}"/>
  <p:tag name="IGUANATEXSIZE" val="20"/>
  <p:tag name="IGUANATEXCURSOR" val="373"/>
  <p:tag name="TRANSPARENCY" val="Vero"/>
  <p:tag name="FILENAME" val=""/>
  <p:tag name="LATEXENGINEID" val="0"/>
  <p:tag name="TEMPFOLDER" val="c:\temp\"/>
  <p:tag name="LATEXFORMHEIGHT" val="312"/>
  <p:tag name="LATEXFORMWIDTH" val="384"/>
  <p:tag name="LATEXFORMWRAP" val="Vero"/>
  <p:tag name="BITMAPVECTOR" val="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,98874"/>
  <p:tag name="ORIGINALWIDTH" val="328,459"/>
  <p:tag name="LATEXADDIN" val="\documentclass{article}&#10;\usepackage{amsmath}&#10;\pagestyle{empty}&#10;\begin{document}&#10;&#10;$K&gt;1$&#10;&#10;&#10;\end{document}"/>
  <p:tag name="IGUANATEXSIZE" val="20"/>
  <p:tag name="IGUANATEXCURSOR" val="85"/>
  <p:tag name="TRANSPARENCY" val="Vero"/>
  <p:tag name="FILENAME" val=""/>
  <p:tag name="LATEXENGINEID" val="0"/>
  <p:tag name="TEMPFOLDER" val="c:\temp\"/>
  <p:tag name="LATEXFORMHEIGHT" val="312"/>
  <p:tag name="LATEXFORMWIDTH" val="384"/>
  <p:tag name="LATEXFORMWRAP" val="Vero"/>
  <p:tag name="BITMAPVECTOR" val="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07,949"/>
  <p:tag name="ORIGINALWIDTH" val="1509,561"/>
  <p:tag name="LATEXADDIN" val="\documentclass{article}&#10;\usepackage{amsmath}&#10;\usepackage{bm}&#10;\pagestyle{empty}&#10;&#10;\newcommand{\Hb}{\bm{H}}&#10;\newcommand{\Htilde}{\widetilde{\Hb}}&#10;\newcommand{\Qh}{Q_\text{h}}&#10;&#10;\begin{document}&#10;&#10;\[&#10;\Htilde(k) = \sum_{q=-\Qh/2}^{\Qh/2}&#10;\Htilde_q e^{j\frac{2\pi}{P}qkN}&#10;\]&#10;&#10;\end{document}"/>
  <p:tag name="IGUANATEXSIZE" val="20"/>
  <p:tag name="IGUANATEXCURSOR" val="262"/>
  <p:tag name="TRANSPARENCY" val="Vero"/>
  <p:tag name="FILENAME" val=""/>
  <p:tag name="LATEXENGINEID" val="0"/>
  <p:tag name="TEMPFOLDER" val="c:\temp\"/>
  <p:tag name="LATEXFORMHEIGHT" val="312"/>
  <p:tag name="LATEXFORMWIDTH" val="384"/>
  <p:tag name="LATEXFORMWRAP" val="Vero"/>
  <p:tag name="BITMAPVECTOR" val="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8,7327"/>
  <p:tag name="ORIGINALWIDTH" val="995,1256"/>
  <p:tag name="LATEXADDIN" val="\documentclass{article}&#10;\usepackage{amsmath}&#10;\usepackage{amssymb}&#10;\pagestyle{empty}&#10;\begin{document}&#10;&#10;\[&#10;Q_{\text{h}} \triangleq \lceil&#10;2 f_{\text{D}_\text{max}} P T_\text{c} \rceil&#10;\]&#10;&#10;\end{document}"/>
  <p:tag name="IGUANATEXSIZE" val="20"/>
  <p:tag name="IGUANATEXCURSOR" val="142"/>
  <p:tag name="TRANSPARENCY" val="Vero"/>
  <p:tag name="FILENAME" val=""/>
  <p:tag name="LATEXENGINEID" val="0"/>
  <p:tag name="TEMPFOLDER" val="c:\temp\"/>
  <p:tag name="LATEXFORMHEIGHT" val="312"/>
  <p:tag name="LATEXFORMWIDTH" val="384"/>
  <p:tag name="LATEXFORMWRAP" val="Vero"/>
  <p:tag name="BITMAPVECTOR" val="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1,9872"/>
  <p:tag name="ORIGINALWIDTH" val="483,6895"/>
  <p:tag name="LATEXADDIN" val="\documentclass{article}&#10;\usepackage{amsmath}&#10;\pagestyle{empty}&#10;\begin{document}&#10;&#10;$P \geq KN$&#10;&#10;&#10;\end{document}"/>
  <p:tag name="IGUANATEXSIZE" val="20"/>
  <p:tag name="IGUANATEXCURSOR" val="91"/>
  <p:tag name="TRANSPARENCY" val="Vero"/>
  <p:tag name="FILENAME" val=""/>
  <p:tag name="LATEXENGINEID" val="0"/>
  <p:tag name="TEMPFOLDER" val="c:\temp\"/>
  <p:tag name="LATEXFORMHEIGHT" val="312"/>
  <p:tag name="LATEXFORMWIDTH" val="384"/>
  <p:tag name="LATEXFORMWRAP" val="Vero"/>
  <p:tag name="BITMAPVECTOR" val="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8,4852"/>
  <p:tag name="ORIGINALWIDTH" val="281,2149"/>
  <p:tag name="LATEXADDIN" val="\documentclass{article}&#10;\usepackage{amsmath}&#10;\usepackage{amssymb}&#10;\pagestyle{empty}&#10;\begin{document}&#10;&#10;\[&#10;f_{\text{D}_\text{max}}&#10;\]&#10;&#10;\end{document}"/>
  <p:tag name="IGUANATEXSIZE" val="20"/>
  <p:tag name="IGUANATEXCURSOR" val="129"/>
  <p:tag name="TRANSPARENCY" val="Vero"/>
  <p:tag name="FILENAME" val=""/>
  <p:tag name="LATEXENGINEID" val="0"/>
  <p:tag name="TEMPFOLDER" val="c:\temp\"/>
  <p:tag name="LATEXFORMHEIGHT" val="312"/>
  <p:tag name="LATEXFORMWIDTH" val="384"/>
  <p:tag name="LATEXFORMWRAP" val="Vero"/>
  <p:tag name="BITMAPVECTOR" val="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1,2298"/>
  <p:tag name="ORIGINALWIDTH" val="161,9798"/>
  <p:tag name="LATEXADDIN" val="\documentclass{article}&#10;\usepackage{amsmath}&#10;\usepackage{bm}&#10;\pagestyle{empty}&#10;&#10;\newcommand{\Hb}{\bm{H}}&#10;\newcommand{\Htilde}{\widetilde{\Hb}}&#10;\newcommand{\Qh}{Q_\text{h}}&#10;&#10;\begin{document}&#10;&#10;\[&#10;\Htilde_q&#10;\]&#10;&#10;\end{document}"/>
  <p:tag name="IGUANATEXSIZE" val="20"/>
  <p:tag name="IGUANATEXCURSOR" val="194"/>
  <p:tag name="TRANSPARENCY" val="Vero"/>
  <p:tag name="FILENAME" val=""/>
  <p:tag name="LATEXENGINEID" val="0"/>
  <p:tag name="TEMPFOLDER" val="c:\temp\"/>
  <p:tag name="LATEXFORMHEIGHT" val="312"/>
  <p:tag name="LATEXFORMWIDTH" val="384"/>
  <p:tag name="LATEXFORMWRAP" val="Vero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3,2321"/>
  <p:tag name="ORIGINALWIDTH" val="860,8923"/>
  <p:tag name="LATEXADDIN" val="\documentclass{article}&#10;\usepackage{amsmath}&#10;\usepackage{amssymb}&#10;\pagestyle{empty}&#10;\begin{document}&#10;&#10;$t_{k,n} \triangleq kT+nT_{\text{c}}$&#10;&#10;&#10;\end{document}"/>
  <p:tag name="IGUANATEXSIZE" val="20"/>
  <p:tag name="IGUANATEXCURSOR" val="136"/>
  <p:tag name="TRANSPARENCY" val="Vero"/>
  <p:tag name="FILENAME" val=""/>
  <p:tag name="LATEXENGINEID" val="0"/>
  <p:tag name="TEMPFOLDER" val="c:\temp\"/>
  <p:tag name="LATEXFORMHEIGHT" val="312"/>
  <p:tag name="LATEXFORMWIDTH" val="384"/>
  <p:tag name="LATEXFORMWRAP" val="Vero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7,9828"/>
  <p:tag name="ORIGINALWIDTH" val="656,168"/>
  <p:tag name="LATEXADDIN" val="\documentclass{article}&#10;\usepackage{amsmath}&#10;\usepackage{amssymb}&#10;\pagestyle{empty}&#10;\begin{document}&#10;&#10;&#10;$1/T_\text{c} \triangleq N/T$&#10;&#10;\end{document}"/>
  <p:tag name="IGUANATEXSIZE" val="20"/>
  <p:tag name="IGUANATEXCURSOR" val="132"/>
  <p:tag name="TRANSPARENCY" val="Vero"/>
  <p:tag name="FILENAME" val=""/>
  <p:tag name="LATEXENGINEID" val="0"/>
  <p:tag name="TEMPFOLDER" val="c:\temp\"/>
  <p:tag name="LATEXFORMHEIGHT" val="312"/>
  <p:tag name="LATEXFORMWIDTH" val="384"/>
  <p:tag name="LATEXFORMWRAP" val="Vero"/>
  <p:tag name="BITMAPVECT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,7346"/>
  <p:tag name="ORIGINALWIDTH" val="218,9726"/>
  <p:tag name="LATEXADDIN" val="\documentclass{article}&#10;\usepackage{amsmath}&#10;\usepackage{bm}&#10;\pagestyle{empty}&#10;\begin{document}&#10;&#10;$\bm{r}(k)$&#10;&#10;&#10;\end{document}"/>
  <p:tag name="IGUANATEXSIZE" val="20"/>
  <p:tag name="IGUANATEXCURSOR" val="108"/>
  <p:tag name="TRANSPARENCY" val="Vero"/>
  <p:tag name="FILENAME" val=""/>
  <p:tag name="LATEXENGINEID" val="0"/>
  <p:tag name="TEMPFOLDER" val="c:\temp\"/>
  <p:tag name="LATEXFORMHEIGHT" val="312"/>
  <p:tag name="LATEXFORMWIDTH" val="384"/>
  <p:tag name="LATEXFORMWRAP" val="Vero"/>
  <p:tag name="BITMAPVECTOR" val="0"/>
</p:tagLst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2583</TotalTime>
  <Words>1697</Words>
  <Application>Microsoft Office PowerPoint</Application>
  <PresentationFormat>Presentazione su schermo (4:3)</PresentationFormat>
  <Paragraphs>301</Paragraphs>
  <Slides>42</Slides>
  <Notes>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42</vt:i4>
      </vt:variant>
    </vt:vector>
  </HeadingPairs>
  <TitlesOfParts>
    <vt:vector size="45" baseType="lpstr">
      <vt:lpstr>Arial</vt:lpstr>
      <vt:lpstr>Calibri</vt:lpstr>
      <vt:lpstr>Tema di Office</vt:lpstr>
      <vt:lpstr>Ivan Iudice Tutor: Giacinto Gelli XXIX Cycle - III year presentation</vt:lpstr>
      <vt:lpstr>Background</vt:lpstr>
      <vt:lpstr>Collaborations</vt:lpstr>
      <vt:lpstr>Credits</vt:lpstr>
      <vt:lpstr>Problem</vt:lpstr>
      <vt:lpstr>Optimal receiver drawbacks</vt:lpstr>
      <vt:lpstr>Suboptimal approaches</vt:lpstr>
      <vt:lpstr>Disadvantages of FDE</vt:lpstr>
      <vt:lpstr>The proposed approach</vt:lpstr>
      <vt:lpstr>The CPM waveform</vt:lpstr>
      <vt:lpstr>Laurent decomposition</vt:lpstr>
      <vt:lpstr>Oversampling</vt:lpstr>
      <vt:lpstr>Received signal</vt:lpstr>
      <vt:lpstr>Transmitted signal</vt:lpstr>
      <vt:lpstr>Receiver structure</vt:lpstr>
      <vt:lpstr>LTV input-output relationship</vt:lpstr>
      <vt:lpstr>LTV input data vector</vt:lpstr>
      <vt:lpstr>LTV-ZF design</vt:lpstr>
      <vt:lpstr>LTV-MMSE design</vt:lpstr>
      <vt:lpstr>Noncircular features of CPM signals</vt:lpstr>
      <vt:lpstr>WLTV input-output relationship</vt:lpstr>
      <vt:lpstr>WLTV input data vector</vt:lpstr>
      <vt:lpstr>WLTV-ZF design</vt:lpstr>
      <vt:lpstr>WLTV-MMSE design</vt:lpstr>
      <vt:lpstr>CPM demodulator</vt:lpstr>
      <vt:lpstr>BEM channel representation</vt:lpstr>
      <vt:lpstr>FRESH implementation</vt:lpstr>
      <vt:lpstr>BEM model validation</vt:lpstr>
      <vt:lpstr>En-route scenario</vt:lpstr>
      <vt:lpstr>Takeoff/landing scenario</vt:lpstr>
      <vt:lpstr>Taxiing scenario</vt:lpstr>
      <vt:lpstr>Parking scenario</vt:lpstr>
      <vt:lpstr>Receiver parameters</vt:lpstr>
      <vt:lpstr>CPM-1REC in TL scenario</vt:lpstr>
      <vt:lpstr>CPM-1REC in ER scenario</vt:lpstr>
      <vt:lpstr>GMSK in TL scenario</vt:lpstr>
      <vt:lpstr>GMSK in ER scenario</vt:lpstr>
      <vt:lpstr>Conclusions</vt:lpstr>
      <vt:lpstr>Future developments</vt:lpstr>
      <vt:lpstr>Publications</vt:lpstr>
      <vt:lpstr>Some references</vt:lpstr>
      <vt:lpstr>Questions?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Surname XXIX Cycle I year presentation</dc:title>
  <dc:creator>Daniele</dc:creator>
  <cp:lastModifiedBy>Ivan Iudice</cp:lastModifiedBy>
  <cp:revision>127</cp:revision>
  <cp:lastPrinted>2015-02-18T13:08:33Z</cp:lastPrinted>
  <dcterms:created xsi:type="dcterms:W3CDTF">2015-02-18T11:42:09Z</dcterms:created>
  <dcterms:modified xsi:type="dcterms:W3CDTF">2017-02-23T18:35:23Z</dcterms:modified>
</cp:coreProperties>
</file>