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 b="def" i="def"/>
      <a:tcStyle>
        <a:tcBdr/>
        <a:fill>
          <a:solidFill>
            <a:srgbClr val="E8ECF4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0" name="Shape 110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olo Testo"/>
          <p:cNvSpPr txBox="1"/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pPr/>
            <a:r>
              <a:t>Titolo Testo</a:t>
            </a:r>
          </a:p>
        </p:txBody>
      </p:sp>
      <p:sp>
        <p:nvSpPr>
          <p:cNvPr id="12" name="Corpo livello uno…"/>
          <p:cNvSpPr txBox="1"/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45720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91440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137160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182880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13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itolo Testo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Titolo Testo</a:t>
            </a:r>
          </a:p>
        </p:txBody>
      </p:sp>
      <p:sp>
        <p:nvSpPr>
          <p:cNvPr id="93" name="Corpo livello uno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94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itolo Testo"/>
          <p:cNvSpPr txBox="1"/>
          <p:nvPr>
            <p:ph type="title"/>
          </p:nvPr>
        </p:nvSpPr>
        <p:spPr>
          <a:xfrm>
            <a:off x="6629400" y="274638"/>
            <a:ext cx="2057400" cy="5851526"/>
          </a:xfrm>
          <a:prstGeom prst="rect">
            <a:avLst/>
          </a:prstGeom>
        </p:spPr>
        <p:txBody>
          <a:bodyPr/>
          <a:lstStyle/>
          <a:p>
            <a:pPr/>
            <a:r>
              <a:t>Titolo Testo</a:t>
            </a:r>
          </a:p>
        </p:txBody>
      </p:sp>
      <p:sp>
        <p:nvSpPr>
          <p:cNvPr id="102" name="Corpo livello uno…"/>
          <p:cNvSpPr txBox="1"/>
          <p:nvPr>
            <p:ph type="body" idx="1"/>
          </p:nvPr>
        </p:nvSpPr>
        <p:spPr>
          <a:xfrm>
            <a:off x="457200" y="274638"/>
            <a:ext cx="6019800" cy="5851526"/>
          </a:xfrm>
          <a:prstGeom prst="rect">
            <a:avLst/>
          </a:prstGeom>
        </p:spPr>
        <p:txBody>
          <a:bodyPr/>
          <a:lstStyle/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103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olo Testo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Titolo Testo</a:t>
            </a:r>
          </a:p>
        </p:txBody>
      </p:sp>
      <p:sp>
        <p:nvSpPr>
          <p:cNvPr id="21" name="Corpo livello uno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22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olo Testo"/>
          <p:cNvSpPr txBox="1"/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 algn="l">
              <a:defRPr b="1" cap="all" sz="4000"/>
            </a:lvl1pPr>
          </a:lstStyle>
          <a:p>
            <a:pPr/>
            <a:r>
              <a:t>Titolo Testo</a:t>
            </a:r>
          </a:p>
        </p:txBody>
      </p:sp>
      <p:sp>
        <p:nvSpPr>
          <p:cNvPr id="30" name="Corpo livello uno…"/>
          <p:cNvSpPr txBox="1"/>
          <p:nvPr>
            <p:ph type="body" sz="quarter" idx="1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4572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9144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13716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18288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31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olo Testo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Titolo Testo</a:t>
            </a:r>
          </a:p>
        </p:txBody>
      </p:sp>
      <p:sp>
        <p:nvSpPr>
          <p:cNvPr id="39" name="Corpo livello uno…"/>
          <p:cNvSpPr txBox="1"/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40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olo Testo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Titolo Testo</a:t>
            </a:r>
          </a:p>
        </p:txBody>
      </p:sp>
      <p:sp>
        <p:nvSpPr>
          <p:cNvPr id="48" name="Corpo livello uno…"/>
          <p:cNvSpPr txBox="1"/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b="1" sz="2400"/>
            </a:lvl1pPr>
            <a:lvl2pPr marL="0" indent="457200">
              <a:spcBef>
                <a:spcPts val="500"/>
              </a:spcBef>
              <a:buSzTx/>
              <a:buFontTx/>
              <a:buNone/>
              <a:defRPr b="1" sz="2400"/>
            </a:lvl2pPr>
            <a:lvl3pPr marL="0" indent="914400">
              <a:spcBef>
                <a:spcPts val="500"/>
              </a:spcBef>
              <a:buSzTx/>
              <a:buFontTx/>
              <a:buNone/>
              <a:defRPr b="1" sz="2400"/>
            </a:lvl3pPr>
            <a:lvl4pPr marL="0" indent="1371600">
              <a:spcBef>
                <a:spcPts val="500"/>
              </a:spcBef>
              <a:buSzTx/>
              <a:buFontTx/>
              <a:buNone/>
              <a:defRPr b="1" sz="2400"/>
            </a:lvl4pPr>
            <a:lvl5pPr marL="0" indent="1828800">
              <a:spcBef>
                <a:spcPts val="500"/>
              </a:spcBef>
              <a:buSzTx/>
              <a:buFontTx/>
              <a:buNone/>
              <a:defRPr b="1" sz="2400"/>
            </a:lvl5pPr>
          </a:lstStyle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49" name="Segnaposto testo 4"/>
          <p:cNvSpPr/>
          <p:nvPr>
            <p:ph type="body" sz="quarter" idx="13"/>
          </p:nvPr>
        </p:nvSpPr>
        <p:spPr>
          <a:xfrm>
            <a:off x="4645025" y="1535112"/>
            <a:ext cx="4041775" cy="639763"/>
          </a:xfrm>
          <a:prstGeom prst="rect">
            <a:avLst/>
          </a:prstGeom>
        </p:spPr>
        <p:txBody>
          <a:bodyPr anchor="b"/>
          <a:lstStyle/>
          <a:p>
            <a:pPr marL="0" indent="0">
              <a:spcBef>
                <a:spcPts val="500"/>
              </a:spcBef>
              <a:buSzTx/>
              <a:buFontTx/>
              <a:buNone/>
              <a:defRPr b="1" sz="2400"/>
            </a:pPr>
          </a:p>
        </p:txBody>
      </p:sp>
      <p:sp>
        <p:nvSpPr>
          <p:cNvPr id="50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olo Testo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Titolo Testo</a:t>
            </a:r>
          </a:p>
        </p:txBody>
      </p:sp>
      <p:sp>
        <p:nvSpPr>
          <p:cNvPr id="58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olo Testo"/>
          <p:cNvSpPr txBox="1"/>
          <p:nvPr>
            <p:ph type="title"/>
          </p:nvPr>
        </p:nvSpPr>
        <p:spPr>
          <a:xfrm>
            <a:off x="457200" y="273050"/>
            <a:ext cx="3008314" cy="1162050"/>
          </a:xfrm>
          <a:prstGeom prst="rect">
            <a:avLst/>
          </a:prstGeom>
        </p:spPr>
        <p:txBody>
          <a:bodyPr anchor="b"/>
          <a:lstStyle>
            <a:lvl1pPr algn="l">
              <a:defRPr b="1" sz="2000"/>
            </a:lvl1pPr>
          </a:lstStyle>
          <a:p>
            <a:pPr/>
            <a:r>
              <a:t>Titolo Testo</a:t>
            </a:r>
          </a:p>
        </p:txBody>
      </p:sp>
      <p:sp>
        <p:nvSpPr>
          <p:cNvPr id="73" name="Corpo livello uno…"/>
          <p:cNvSpPr txBox="1"/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/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74" name="Segnaposto testo 3"/>
          <p:cNvSpPr/>
          <p:nvPr>
            <p:ph type="body" sz="half" idx="13"/>
          </p:nvPr>
        </p:nvSpPr>
        <p:spPr>
          <a:xfrm>
            <a:off x="457199" y="1435100"/>
            <a:ext cx="3008315" cy="4691063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300"/>
              </a:spcBef>
              <a:buSzTx/>
              <a:buFontTx/>
              <a:buNone/>
              <a:defRPr sz="1400"/>
            </a:pPr>
          </a:p>
        </p:txBody>
      </p:sp>
      <p:sp>
        <p:nvSpPr>
          <p:cNvPr id="75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olo Testo"/>
          <p:cNvSpPr txBox="1"/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/>
          <a:lstStyle>
            <a:lvl1pPr algn="l">
              <a:defRPr b="1" sz="2000"/>
            </a:lvl1pPr>
          </a:lstStyle>
          <a:p>
            <a:pPr/>
            <a:r>
              <a:t>Titolo Testo</a:t>
            </a:r>
          </a:p>
        </p:txBody>
      </p:sp>
      <p:sp>
        <p:nvSpPr>
          <p:cNvPr id="83" name="Segnaposto immagine 2"/>
          <p:cNvSpPr/>
          <p:nvPr>
            <p:ph type="pic" sz="half" idx="13"/>
          </p:nvPr>
        </p:nvSpPr>
        <p:spPr>
          <a:xfrm>
            <a:off x="1792288" y="612775"/>
            <a:ext cx="5486401" cy="41148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84" name="Corpo livello uno…"/>
          <p:cNvSpPr txBox="1"/>
          <p:nvPr>
            <p:ph type="body" sz="quarter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457200">
              <a:spcBef>
                <a:spcPts val="300"/>
              </a:spcBef>
              <a:buSzTx/>
              <a:buFontTx/>
              <a:buNone/>
              <a:defRPr sz="1400"/>
            </a:lvl2pPr>
            <a:lvl3pPr marL="0" indent="914400">
              <a:spcBef>
                <a:spcPts val="300"/>
              </a:spcBef>
              <a:buSzTx/>
              <a:buFontTx/>
              <a:buNone/>
              <a:defRPr sz="1400"/>
            </a:lvl3pPr>
            <a:lvl4pPr marL="0" indent="1371600">
              <a:spcBef>
                <a:spcPts val="300"/>
              </a:spcBef>
              <a:buSzTx/>
              <a:buFontTx/>
              <a:buNone/>
              <a:defRPr sz="1400"/>
            </a:lvl4pPr>
            <a:lvl5pPr marL="0" indent="182880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85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Testo"/>
          <p:cNvSpPr txBox="1"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Titolo Testo</a:t>
            </a:r>
          </a:p>
        </p:txBody>
      </p:sp>
      <p:sp>
        <p:nvSpPr>
          <p:cNvPr id="3" name="Corpo livello uno…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4" name="Numero diapositiva"/>
          <p:cNvSpPr txBox="1"/>
          <p:nvPr>
            <p:ph type="sldNum" sz="quarter" idx="2"/>
          </p:nvPr>
        </p:nvSpPr>
        <p:spPr>
          <a:xfrm>
            <a:off x="8422818" y="6404292"/>
            <a:ext cx="263983" cy="2692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xmlns:p14="http://schemas.microsoft.com/office/powerpoint/2010/main" spd="med" advClick="1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945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517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1089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661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233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pn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Titolo 1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sz="39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Giovanni Gravina</a:t>
            </a:r>
            <a:br/>
            <a:r>
              <a:rPr sz="3200"/>
              <a:t>Tutor: Carlo Forestiere</a:t>
            </a:r>
            <a:br>
              <a:rPr sz="3200"/>
            </a:br>
            <a:r>
              <a:rPr sz="2400"/>
              <a:t>XXXIV Cycle - I year presentation</a:t>
            </a:r>
          </a:p>
        </p:txBody>
      </p:sp>
      <p:sp>
        <p:nvSpPr>
          <p:cNvPr id="113" name="Sottotitolo 2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D</a:t>
            </a:r>
            <a:r>
              <a:t>evelopment of new Spectral Method </a:t>
            </a:r>
          </a:p>
        </p:txBody>
      </p:sp>
      <p:pic>
        <p:nvPicPr>
          <p:cNvPr id="114" name="Immagine 6" descr="Immagin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143250" y="116632"/>
            <a:ext cx="2857500" cy="1631633"/>
          </a:xfrm>
          <a:prstGeom prst="rect">
            <a:avLst/>
          </a:prstGeom>
          <a:ln w="12700">
            <a:miter lim="400000"/>
          </a:ln>
        </p:spPr>
      </p:pic>
      <p:pic>
        <p:nvPicPr>
          <p:cNvPr id="115" name="Picture 2" descr="Picture 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417570" y="6021287"/>
            <a:ext cx="2308861" cy="70866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Background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satOff val="-4409"/>
                    <a:lumOff val="-10509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Background</a:t>
            </a:r>
          </a:p>
        </p:txBody>
      </p:sp>
      <p:sp>
        <p:nvSpPr>
          <p:cNvPr id="118" name="I received my M.Sc. in Electronic Engineering (cum laude) from University of Naples Federico II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sz="3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I received my M.Sc. in Electronic Engineering (cum laude) from University of Naples Federico II</a:t>
            </a:r>
          </a:p>
          <a:p>
            <a:pPr>
              <a:defRPr sz="3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I work within the Nanophotonics Group</a:t>
            </a:r>
          </a:p>
          <a:p>
            <a:pPr>
              <a:defRPr sz="3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Without fellowship- I am an Air Force Officer and I work as Head of Technical Studied Section at        Aircraft maintenance Unit (Lecce)</a:t>
            </a:r>
          </a:p>
        </p:txBody>
      </p:sp>
      <p:sp>
        <p:nvSpPr>
          <p:cNvPr id="119" name="Numero diapositiva"/>
          <p:cNvSpPr txBox="1"/>
          <p:nvPr>
            <p:ph type="sldNum" sz="quarter" idx="2"/>
          </p:nvPr>
        </p:nvSpPr>
        <p:spPr>
          <a:xfrm>
            <a:off x="8502739" y="6404292"/>
            <a:ext cx="184061" cy="2692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20" name="Equazione"/>
          <p:cNvSpPr txBox="1"/>
          <p:nvPr/>
        </p:nvSpPr>
        <p:spPr>
          <a:xfrm>
            <a:off x="8197887" y="3616223"/>
            <a:ext cx="507253" cy="309348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latinLnBrk="1"/>
            <a14:m>
              <m:oMathPara>
                <m:oMathParaPr>
                  <m:jc m:val="centerGroup"/>
                </m:oMathParaPr>
                <m:oMath>
                  <m:sSup>
                    <m:e>
                      <m:r>
                        <a:rPr xmlns:a="http://schemas.openxmlformats.org/drawingml/2006/main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10</m:t>
                      </m:r>
                    </m:e>
                    <m:sup>
                      <m:r>
                        <a:rPr xmlns:a="http://schemas.openxmlformats.org/drawingml/2006/main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t</m:t>
                      </m:r>
                      <m:r>
                        <a:rPr xmlns:a="http://schemas.openxmlformats.org/drawingml/2006/main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h</m:t>
                      </m:r>
                    </m:sup>
                  </m:sSup>
                </m:oMath>
              </m:oMathPara>
            </a14:m>
            <a:endParaRPr sz="2800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My research activity is focused on the development of spectral techniques for the analysis of the electromagnetic behavior of nanostructures.…"/>
          <p:cNvSpPr txBox="1"/>
          <p:nvPr>
            <p:ph type="body" idx="1"/>
          </p:nvPr>
        </p:nvSpPr>
        <p:spPr>
          <a:xfrm>
            <a:off x="660400" y="1473200"/>
            <a:ext cx="8339088" cy="4525963"/>
          </a:xfrm>
          <a:prstGeom prst="rect">
            <a:avLst/>
          </a:prstGeom>
        </p:spPr>
        <p:txBody>
          <a:bodyPr/>
          <a:lstStyle/>
          <a:p>
            <a:pPr marL="457200" indent="-317500" defTabSz="457200">
              <a:lnSpc>
                <a:spcPts val="4400"/>
              </a:lnSpc>
              <a:spcBef>
                <a:spcPts val="1600"/>
              </a:spcBef>
              <a:buClr>
                <a:srgbClr val="000000"/>
              </a:buClr>
              <a:defRPr sz="22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My research activity is focused on the development of spectral techniques for the analysis of the electromagnetic behavior of nanostructures. </a:t>
            </a:r>
          </a:p>
          <a:p>
            <a:pPr marL="457200" indent="-317500" defTabSz="457200">
              <a:lnSpc>
                <a:spcPts val="4400"/>
              </a:lnSpc>
              <a:spcBef>
                <a:spcPts val="1600"/>
              </a:spcBef>
              <a:buClr>
                <a:srgbClr val="000000"/>
              </a:buClr>
              <a:defRPr sz="22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During my first year, the </a:t>
            </a:r>
            <a:r>
              <a:t>electromagnetic modes and the resonances of homogeneous, finite size, two-dimensional bodies have been examined in the frequency domain by a rigorous full wave approach based on an integro-differential formulation of the electromagnetic scattering problem.</a:t>
            </a:r>
          </a:p>
        </p:txBody>
      </p:sp>
      <p:sp>
        <p:nvSpPr>
          <p:cNvPr id="123" name="Numero diapositiva"/>
          <p:cNvSpPr txBox="1"/>
          <p:nvPr>
            <p:ph type="sldNum" sz="quarter" idx="2"/>
          </p:nvPr>
        </p:nvSpPr>
        <p:spPr>
          <a:xfrm>
            <a:off x="8502739" y="6404292"/>
            <a:ext cx="184061" cy="2692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24" name="My research activity"/>
          <p:cNvSpPr txBox="1"/>
          <p:nvPr/>
        </p:nvSpPr>
        <p:spPr>
          <a:xfrm>
            <a:off x="2350611" y="615437"/>
            <a:ext cx="4696778" cy="7154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4400">
                <a:solidFill>
                  <a:schemeClr val="accent1">
                    <a:satOff val="-4409"/>
                    <a:lumOff val="-10509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My research activity</a:t>
            </a:r>
          </a:p>
        </p:txBody>
      </p:sp>
      <p:pic>
        <p:nvPicPr>
          <p:cNvPr id="125" name="Schermata 2019-10-30 alle 21.44.50.png" descr="Schermata 2019-10-30 alle 21.44.50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354316" y="4390488"/>
            <a:ext cx="2065757" cy="1830419"/>
          </a:xfrm>
          <a:prstGeom prst="rect">
            <a:avLst/>
          </a:prstGeom>
          <a:ln w="12700">
            <a:miter lim="400000"/>
          </a:ln>
        </p:spPr>
      </p:pic>
      <p:sp>
        <p:nvSpPr>
          <p:cNvPr id="126" name="C. Forestiere, G. Gravina, G. Miano, M. Pascale, R. Tricarico     Electromagnetic modes and resonances of two-dimensional     bodies, Physical Review B."/>
          <p:cNvSpPr txBox="1"/>
          <p:nvPr/>
        </p:nvSpPr>
        <p:spPr>
          <a:xfrm>
            <a:off x="1090241" y="4940174"/>
            <a:ext cx="5285332" cy="7310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marL="457200" indent="-228600" algn="just" defTabSz="449580">
              <a:buSzPct val="100000"/>
              <a:buAutoNum type="arabicPeriod" startAt="1"/>
              <a:defRPr b="1" sz="15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b="0"/>
              <a:t>C. Forestiere, G. Gravina, G. Miano, M. Pascale, R. Tricarico</a:t>
            </a:r>
            <a:br>
              <a:rPr b="0"/>
            </a:br>
            <a:r>
              <a:rPr b="0"/>
              <a:t>    Electromagnetic modes and resonances of two-dimensional</a:t>
            </a:r>
            <a:br>
              <a:rPr b="0"/>
            </a:br>
            <a:r>
              <a:rPr b="0"/>
              <a:t>    bodies, Physical Review B.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Future activiti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satOff val="-4409"/>
                    <a:lumOff val="-10509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Future activities</a:t>
            </a:r>
          </a:p>
        </p:txBody>
      </p:sp>
      <p:sp>
        <p:nvSpPr>
          <p:cNvPr id="129" name="Numero diapositiva"/>
          <p:cNvSpPr txBox="1"/>
          <p:nvPr>
            <p:ph type="sldNum" sz="quarter" idx="2"/>
          </p:nvPr>
        </p:nvSpPr>
        <p:spPr>
          <a:xfrm>
            <a:off x="8502739" y="6404292"/>
            <a:ext cx="184061" cy="2692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pic>
        <p:nvPicPr>
          <p:cNvPr id="130" name="Schermata 2019-10-30 alle 19.17.34.png" descr="Schermata 2019-10-30 alle 19.17.34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73150" y="3529557"/>
            <a:ext cx="6997700" cy="2197101"/>
          </a:xfrm>
          <a:prstGeom prst="rect">
            <a:avLst/>
          </a:prstGeom>
          <a:ln w="12700">
            <a:miter lim="400000"/>
          </a:ln>
        </p:spPr>
      </p:pic>
      <p:sp>
        <p:nvSpPr>
          <p:cNvPr id="131" name="A new spectral basis for the numerical solution of full-wave  electromagnetic scattering problems"/>
          <p:cNvSpPr txBox="1"/>
          <p:nvPr/>
        </p:nvSpPr>
        <p:spPr>
          <a:xfrm>
            <a:off x="778244" y="1437797"/>
            <a:ext cx="6559635" cy="624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marL="342899" indent="-342899">
              <a:spcBef>
                <a:spcPts val="700"/>
              </a:spcBef>
              <a:buSzPct val="100000"/>
              <a:buFont typeface="Arial"/>
              <a:buChar char="•"/>
            </a:pPr>
            <a:r>
              <a:t>A new spectral basis for the numerical solution of full-wave</a:t>
            </a:r>
            <a:br/>
            <a:r>
              <a:t> electromagnetic scattering problems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Tema di Office">
  <a:themeElements>
    <a:clrScheme name="Tema di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Tema di Offic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Tema di Office">
  <a:themeElements>
    <a:clrScheme name="Tema di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Tema di Offic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