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4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7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7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2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3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2168-4DE8-7143-BDC4-9AD9C160C91B}" type="datetimeFigureOut">
              <a:rPr lang="en-US" smtClean="0"/>
              <a:t>24/02/15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503E-9F6E-5844-B7E1-AAD7F5C6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Ugo Giordano</a:t>
            </a:r>
            <a:br>
              <a:rPr lang="it-IT" dirty="0" smtClean="0"/>
            </a:br>
            <a:r>
              <a:rPr lang="it-IT" sz="3600" dirty="0" smtClean="0"/>
              <a:t>Tutor: Prof. Stefano Russo</a:t>
            </a:r>
            <a:br>
              <a:rPr lang="it-IT" sz="3600" dirty="0" smtClean="0"/>
            </a:br>
            <a:r>
              <a:rPr lang="it-IT" sz="2700" dirty="0" smtClean="0"/>
              <a:t>XXIX </a:t>
            </a:r>
            <a:r>
              <a:rPr lang="it-IT" sz="2700" dirty="0" err="1" smtClean="0"/>
              <a:t>Cycle</a:t>
            </a:r>
            <a:r>
              <a:rPr lang="it-IT" sz="2700" dirty="0" smtClean="0"/>
              <a:t> - I </a:t>
            </a:r>
            <a:r>
              <a:rPr lang="it-IT" sz="2700" dirty="0" err="1" smtClean="0"/>
              <a:t>year</a:t>
            </a:r>
            <a:r>
              <a:rPr lang="it-IT" sz="2700" dirty="0" smtClean="0"/>
              <a:t> </a:t>
            </a:r>
            <a:r>
              <a:rPr lang="it-IT" sz="2700" dirty="0" err="1" smtClean="0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r>
              <a:rPr lang="en-US" dirty="0"/>
              <a:t>Cloud systems overload </a:t>
            </a:r>
            <a:r>
              <a:rPr lang="en-US" dirty="0" smtClean="0"/>
              <a:t>management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4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My Background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24744"/>
            <a:ext cx="7272808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 received my Master's Science </a:t>
            </a:r>
            <a:r>
              <a:rPr lang="en-US" sz="20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Degree in Computer </a:t>
            </a:r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Engineering from </a:t>
            </a:r>
            <a:r>
              <a:rPr lang="en-US" sz="20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University </a:t>
            </a:r>
            <a:r>
              <a:rPr lang="en-US" sz="2000" b="1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of Naples Federico </a:t>
            </a:r>
            <a:r>
              <a:rPr lang="en-US" sz="20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II </a:t>
            </a:r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in 2012.</a:t>
            </a:r>
            <a:endParaRPr lang="en-US" sz="2000" b="1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0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 work within the </a:t>
            </a:r>
            <a:r>
              <a:rPr lang="en-US" sz="2000" b="1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Mobilab</a:t>
            </a:r>
            <a:r>
              <a:rPr lang="en-US" sz="20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Research Group 		       </a:t>
            </a:r>
            <a:r>
              <a:rPr lang="en-GB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led </a:t>
            </a:r>
            <a:r>
              <a:rPr lang="en-GB" sz="20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by </a:t>
            </a:r>
            <a:r>
              <a:rPr lang="en-GB" sz="2000" dirty="0" err="1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Prof.</a:t>
            </a:r>
            <a:r>
              <a:rPr lang="en-GB" sz="20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Stefano Russo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0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1-year Fellowship financed by PON Project “Display” of the public-private laboratory COSMIC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 have previously collaborated with </a:t>
            </a:r>
            <a:r>
              <a:rPr lang="en-US" sz="20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Selex</a:t>
            </a:r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ES (a </a:t>
            </a:r>
            <a:r>
              <a:rPr lang="en-US" sz="20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Finmeccanica</a:t>
            </a:r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Company) and, now I’m collaborating in a project with Huawei </a:t>
            </a:r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Technologies </a:t>
            </a:r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(a Chinese TELCO equipment Company)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916832"/>
            <a:ext cx="2307388" cy="1890460"/>
          </a:xfrm>
          <a:prstGeom prst="rect">
            <a:avLst/>
          </a:prstGeom>
        </p:spPr>
      </p:pic>
      <p:pic>
        <p:nvPicPr>
          <p:cNvPr id="16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92089"/>
            <a:ext cx="1451700" cy="8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Software Defect Analysis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 smtClean="0"/>
          </a:p>
          <a:p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Code and software defects </a:t>
            </a:r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analysis </a:t>
            </a:r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is </a:t>
            </a:r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crucial to </a:t>
            </a:r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improve </a:t>
            </a:r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the product quality and software </a:t>
            </a:r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development process</a:t>
            </a:r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en-US" sz="2400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In this context, in collaboration with </a:t>
            </a:r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SELEX ES, </a:t>
            </a:r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 conducted an activity aimed to propose an approach to prioritize the most critical components and programming rules to correct for a cost-effective code sanitization.</a:t>
            </a:r>
            <a:endParaRPr lang="en-US" sz="24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A possible future work plans to extend the proposed approach in the cloud computing environment, where </a:t>
            </a:r>
            <a:r>
              <a:rPr lang="en-US" sz="2400" dirty="0" err="1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Selex</a:t>
            </a:r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ES would like to move her software system in the near future.</a:t>
            </a:r>
          </a:p>
          <a:p>
            <a:endParaRPr lang="en-US" sz="2400" b="1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endParaRPr lang="en-US" sz="1600" b="1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92089"/>
            <a:ext cx="1451700" cy="82892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pic>
        <p:nvPicPr>
          <p:cNvPr id="28" name="Picture 27" descr="Screen Shot 2015-02-22 at 23.0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16832"/>
            <a:ext cx="576064" cy="519791"/>
          </a:xfrm>
          <a:prstGeom prst="rect">
            <a:avLst/>
          </a:prstGeom>
        </p:spPr>
      </p:pic>
      <p:pic>
        <p:nvPicPr>
          <p:cNvPr id="24" name="Picture 4" descr="http://web-cat.org/cseet2013/img/no-bug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2204864"/>
            <a:ext cx="647944" cy="647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56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Cloud advantages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136904" cy="43204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loud </a:t>
            </a:r>
            <a:r>
              <a:rPr lang="en-US" sz="2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computing is certainly a powerful, transformational change in the information technology industry. The benefits are real, and quite </a:t>
            </a:r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substantial: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4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On</a:t>
            </a:r>
            <a:r>
              <a:rPr lang="en-US" sz="2400" b="1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-demand self-service</a:t>
            </a:r>
            <a:r>
              <a:rPr lang="en-US" sz="24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 lvl="1"/>
            <a:r>
              <a:rPr lang="en-US" sz="2400" b="1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Broad network </a:t>
            </a:r>
            <a:r>
              <a:rPr lang="en-US" sz="24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access</a:t>
            </a:r>
          </a:p>
          <a:p>
            <a:pPr lvl="1"/>
            <a:r>
              <a:rPr lang="en-US" sz="24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Elastic scalability</a:t>
            </a:r>
          </a:p>
          <a:p>
            <a:pPr lvl="1"/>
            <a:r>
              <a:rPr lang="en-US" sz="2400" b="1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Resource </a:t>
            </a:r>
            <a:r>
              <a:rPr lang="en-US" sz="24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pooling</a:t>
            </a:r>
          </a:p>
          <a:p>
            <a:pPr lvl="1"/>
            <a:r>
              <a:rPr lang="en-US" sz="2400" b="1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Rapid </a:t>
            </a:r>
            <a:r>
              <a:rPr lang="en-US" sz="24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elasticity</a:t>
            </a:r>
          </a:p>
          <a:p>
            <a:pPr lvl="1"/>
            <a:r>
              <a:rPr lang="en-US" sz="2400" b="1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Measured </a:t>
            </a:r>
            <a:r>
              <a:rPr lang="en-US" sz="2400" b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service</a:t>
            </a:r>
            <a:endParaRPr lang="en-US" sz="2400" b="1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pic>
        <p:nvPicPr>
          <p:cNvPr id="16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92089"/>
            <a:ext cx="1451700" cy="82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36912"/>
            <a:ext cx="425454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What is the problem?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7920880" cy="4464496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As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suggested by many works in the literature, most of the cloud provider over-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subscribe [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8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9, 11]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their data center resources in order to improve the resource performance and utilization.</a:t>
            </a:r>
            <a:endParaRPr lang="en-US" sz="22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200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Oversubscription is the act to offer more resource than there is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actually capacity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for under the assumption that most customers will not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consume their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entire portion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en-US" sz="22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However, oversubscription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brings				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the risk of resource </a:t>
            </a:r>
            <a:r>
              <a:rPr lang="en-US" sz="2200" b="1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overload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</a:t>
            </a:r>
            <a:endParaRPr lang="en-US" sz="22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pic>
        <p:nvPicPr>
          <p:cNvPr id="16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92089"/>
            <a:ext cx="1451700" cy="828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077072"/>
            <a:ext cx="32403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5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NFV overload as a </a:t>
            </a:r>
            <a:r>
              <a:rPr lang="en-GB" dirty="0">
                <a:solidFill>
                  <a:schemeClr val="tx2"/>
                </a:solidFill>
              </a:rPr>
              <a:t>C</a:t>
            </a:r>
            <a:r>
              <a:rPr lang="en-GB" dirty="0" smtClean="0">
                <a:solidFill>
                  <a:schemeClr val="tx2"/>
                </a:solidFill>
              </a:rPr>
              <a:t>ase </a:t>
            </a:r>
            <a:r>
              <a:rPr lang="en-GB" dirty="0">
                <a:solidFill>
                  <a:schemeClr val="tx2"/>
                </a:solidFill>
              </a:rPr>
              <a:t>S</a:t>
            </a:r>
            <a:r>
              <a:rPr lang="en-GB" dirty="0" smtClean="0">
                <a:solidFill>
                  <a:schemeClr val="tx2"/>
                </a:solidFill>
              </a:rPr>
              <a:t>tudy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464496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At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the end of the first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year I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started to investigate what are the main techniques used to avoid overloading in cloud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computing environment.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In recent times,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cloud computing is also used to achieve virtualization of network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functionality (NFV).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NFV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is an initiative to virtualize network functions previously carried out by dedicated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hardware.</a:t>
            </a:r>
          </a:p>
          <a:p>
            <a:endParaRPr lang="en-US" sz="2200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In the context of collaboration with Huawei, I recently started an analysis aimed at identifying possible solutions to the problem consider to overload occurs as a case study NFV.</a:t>
            </a:r>
            <a:endParaRPr lang="en-US" sz="22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200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  <p:pic>
        <p:nvPicPr>
          <p:cNvPr id="16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92089"/>
            <a:ext cx="1451700" cy="8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Publications and References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1080120"/>
          </a:xfrm>
        </p:spPr>
        <p:txBody>
          <a:bodyPr>
            <a:noAutofit/>
          </a:bodyPr>
          <a:lstStyle/>
          <a:p>
            <a:pPr marL="287338" indent="-287338" algn="just" fontAlgn="base">
              <a:spcAft>
                <a:spcPct val="0"/>
              </a:spcAft>
              <a:buNone/>
            </a:pPr>
            <a:r>
              <a:rPr lang="en-US" sz="1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[1] </a:t>
            </a:r>
            <a:r>
              <a:rPr lang="en-US" sz="1400" dirty="0" err="1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Carrozza</a:t>
            </a:r>
            <a:r>
              <a:rPr lang="en-US" sz="1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G., Cinque, M., Giordano, U., </a:t>
            </a:r>
            <a:r>
              <a:rPr lang="en-US" sz="1400" dirty="0" err="1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Pietrantuono</a:t>
            </a:r>
            <a:r>
              <a:rPr lang="en-US" sz="1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P. &amp; Russo, S. (2015). Prioritizing correction of static analysis infringements for cost-effective code sanitization. In Proceedings of the 2th International Workshop on Software Engineering Research and Industrial Practices (SER&amp;</a:t>
            </a:r>
            <a:r>
              <a:rPr lang="en-US" sz="14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IPs </a:t>
            </a:r>
            <a:r>
              <a:rPr lang="en-US" sz="14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2015). 37th “International Conference on Software Engineering” (ICSE 2015), Florence, May 16th to 24th.</a:t>
            </a:r>
          </a:p>
          <a:p>
            <a:pPr marL="288000" indent="-457200" algn="just" fontAlgn="base">
              <a:spcAft>
                <a:spcPct val="0"/>
              </a:spcAft>
              <a:buNone/>
            </a:pPr>
            <a:endParaRPr lang="en-US" sz="1400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237311"/>
            <a:ext cx="1022237" cy="583697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323528" y="2132856"/>
            <a:ext cx="842493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[2] J.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Zheng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L. Williams, N.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Nagappan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W. Snipes, J.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Hudepohl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and M.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Vouk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(2006). “On the value of static analysis for fault detection in software,”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Software Engineering, IEEE Transactions on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vol. 32, no. 4, pp. 240– 253.</a:t>
            </a:r>
          </a:p>
          <a:p>
            <a:pPr marL="176213" indent="-176213" algn="just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[3]  N.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Nagappan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and T. Ball (2005). “Static analysis tools as early indicators of pre-release defect density,” in Software Engineering, 2005. ICSE 2005.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Proceedings. 27th International Conference on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pp. 580–586.</a:t>
            </a:r>
          </a:p>
          <a:p>
            <a:pPr marL="176213" indent="-176213" algn="just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[4] R.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Plosch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H. Gruber, A.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Hentschel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G.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Pomberger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and S.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Schiffer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(2008). “On the relation between external software quality and static code analysis,” in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Software Engineering Workshop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2008. SEW ’08. 32nd Annual IEEE , pp. 169–174.</a:t>
            </a:r>
          </a:p>
          <a:p>
            <a:pPr marL="176213" indent="-176213" algn="just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[5] R.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Pietrantuono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S. Russo, and K.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Trivedi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(2010). “Software reliability and testing time allocation: An architecture-based approach,”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Software Engineering, IEEE Transactions on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vol. 36, no. 3, pp. 323–337.</a:t>
            </a:r>
          </a:p>
          <a:p>
            <a:pPr marL="176213" indent="-176213" algn="just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[6] G.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Carrozza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R.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Pietrantuono,and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S. Russo (2014). “Defect analysis in mission – critical software systems: a detailed investigation,” J. </a:t>
            </a:r>
            <a:r>
              <a:rPr lang="en-US" sz="1100" i="1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Softw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 </a:t>
            </a:r>
            <a:r>
              <a:rPr lang="en-US" sz="1100" i="1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Evol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 and Proc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 , vol. 27, no. 1, pp. 22–49.</a:t>
            </a:r>
          </a:p>
          <a:p>
            <a:pPr marL="176213" indent="-176213" algn="just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[6]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Huihua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Lu;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Kocaguneli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E.;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Cukic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B. (2014). "Defect Prediction between Software Versions with Active Learning and Dimensionality Reduction,"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Software Reliability Engineering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(ISSRE), 2014 IEEE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25th International Symposium o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, vol., no., pp.312–322 .</a:t>
            </a:r>
          </a:p>
          <a:p>
            <a:pPr marL="176213" indent="-176213" algn="just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</a:t>
            </a:r>
            <a:r>
              <a:rPr lang="en-US" sz="11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7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] T.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Menzies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Z. Milton, B.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Turhan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B.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Cukic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Y. Jiang, and A.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Bener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(2010).  “Defect prediction from static code features: current results, limitations, new approaches,” Automated Software </a:t>
            </a:r>
            <a:r>
              <a:rPr lang="nl-NL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Engineering , vol. 17, no. 4, pp. 375–407.</a:t>
            </a:r>
          </a:p>
          <a:p>
            <a:pPr marL="176213" indent="-176213" algn="just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[8] N.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Bobroff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A.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Kochut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and K.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Beaty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(2007). Dynamic placement of virtual machines for managing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sla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violations. In Integrated Network Management, 2007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 IM ’07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.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10th IFIP/IEEE International Symposium on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, pages 119–128.</a:t>
            </a:r>
          </a:p>
          <a:p>
            <a:pPr marL="176213" indent="-176213" algn="just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[9]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Meng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X.,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Isci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C.,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Kephart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J., Zhang, L.,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Bouillet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E. and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Pendarakis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D. (2010). Efficient resource provisioning in compute clouds via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vm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multiplexing. In Proceedings of the 7th International Conference on Autonomic Computing , ICAC ’10, pages </a:t>
            </a:r>
            <a:r>
              <a:rPr lang="pl-PL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11–20.</a:t>
            </a:r>
          </a:p>
          <a:p>
            <a:pPr marL="176213" indent="-176213" algn="just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[10] Wang, L.,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Hosn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R.A., Tang, C. (2012). Remediating overload in over-subscribed computing environments. In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Cloud Computing 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(CLOUD),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2012 IEEE 5th International Conference on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, pages 860–867.</a:t>
            </a:r>
          </a:p>
          <a:p>
            <a:pPr marL="176213" indent="-176213" algn="just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[11] L. Tomas and J. </a:t>
            </a:r>
            <a:r>
              <a:rPr lang="en-US" sz="1100" dirty="0" err="1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Tordsson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(2014). An autonomic approach to risk-aware data center overbooking. In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Cloud Computing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US" sz="1100" i="1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IEEE Transactions on</a:t>
            </a:r>
            <a:r>
              <a:rPr lang="en-US" sz="11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 , pp. 292–305.</a:t>
            </a:r>
            <a:endParaRPr lang="en-US" sz="1100" dirty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2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Next Years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92089"/>
            <a:ext cx="1451700" cy="8289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84689"/>
              </p:ext>
            </p:extLst>
          </p:nvPr>
        </p:nvGraphicFramePr>
        <p:xfrm>
          <a:off x="899592" y="1340768"/>
          <a:ext cx="7488830" cy="1728193"/>
        </p:xfrm>
        <a:graphic>
          <a:graphicData uri="http://schemas.openxmlformats.org/drawingml/2006/table">
            <a:tbl>
              <a:tblPr/>
              <a:tblGrid>
                <a:gridCol w="629716"/>
                <a:gridCol w="282286"/>
                <a:gridCol w="282286"/>
                <a:gridCol w="282286"/>
                <a:gridCol w="282286"/>
                <a:gridCol w="282286"/>
                <a:gridCol w="282286"/>
                <a:gridCol w="282286"/>
                <a:gridCol w="378763"/>
                <a:gridCol w="515732"/>
                <a:gridCol w="385137"/>
                <a:gridCol w="450435"/>
                <a:gridCol w="450435"/>
                <a:gridCol w="450435"/>
                <a:gridCol w="450435"/>
                <a:gridCol w="450435"/>
                <a:gridCol w="450435"/>
                <a:gridCol w="450435"/>
                <a:gridCol w="450435"/>
              </a:tblGrid>
              <a:tr h="168890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Credits year 1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Credits year </a:t>
                      </a:r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9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Y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Y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53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Estimated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bimonth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Summary</a:t>
                      </a:r>
                    </a:p>
                  </a:txBody>
                  <a:tcPr marL="11002" marR="11002" marT="110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Estimated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effectLst/>
                          <a:latin typeface="Arial"/>
                        </a:rPr>
                        <a:t>bimonth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Summary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11002" marR="11002" marT="110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Modules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20-40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900" b="1" i="0" u="none" strike="noStrike" dirty="0">
                        <a:solidFill>
                          <a:srgbClr val="DD0806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10-20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Seminars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5-10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900" b="1" i="0" u="none" strike="noStrike" dirty="0">
                        <a:solidFill>
                          <a:srgbClr val="DD0806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5-10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Research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10-35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900" b="1" i="0" u="none" strike="noStrike" dirty="0">
                        <a:solidFill>
                          <a:srgbClr val="DD0806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30-45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9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13.7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68.7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DD0806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US" sz="900" b="1" i="0" u="none" strike="noStrike" dirty="0">
                        <a:solidFill>
                          <a:srgbClr val="DD0806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900" b="1" i="0" u="none" strike="noStrike" dirty="0">
                        <a:solidFill>
                          <a:srgbClr val="0000D4"/>
                        </a:solidFill>
                        <a:effectLst/>
                        <a:latin typeface="Arial"/>
                      </a:endParaRPr>
                    </a:p>
                  </a:txBody>
                  <a:tcPr marL="11002" marR="11002" marT="11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899592" y="3501008"/>
            <a:ext cx="7704856" cy="2016224"/>
          </a:xfrm>
        </p:spPr>
        <p:txBody>
          <a:bodyPr>
            <a:noAutofit/>
          </a:bodyPr>
          <a:lstStyle/>
          <a:p>
            <a:pPr marL="0" indent="0" algn="just" fontAlgn="base">
              <a:spcAft>
                <a:spcPct val="0"/>
              </a:spcAft>
              <a:buNone/>
            </a:pP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During the second year, I will focus on the concept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of virtualization function (NFV)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and network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infrastructure (SDN)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in cloud architectures, with the objective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to propose a possible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solutions to the serious problem of </a:t>
            </a:r>
            <a:r>
              <a:rPr lang="en-US" sz="2200" dirty="0" smtClean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overload, </a:t>
            </a:r>
            <a:r>
              <a:rPr lang="en-US" sz="2200" dirty="0">
                <a:solidFill>
                  <a:srgbClr val="000066"/>
                </a:solidFill>
                <a:ea typeface="ＭＳ Ｐゴシック" charset="-128"/>
                <a:cs typeface="ＭＳ Ｐゴシック" charset="-128"/>
              </a:rPr>
              <a:t>that the current interconnection networks are experiencing.</a:t>
            </a:r>
            <a:endParaRPr lang="en-US" sz="2200" dirty="0" smtClean="0">
              <a:solidFill>
                <a:srgbClr val="000066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0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Thank you for your attention!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Ugo Giordano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992089"/>
            <a:ext cx="1451700" cy="8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3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Macintosh PowerPoint</Application>
  <PresentationFormat>On-screen Show (4:3)</PresentationFormat>
  <Paragraphs>188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Ugo Giordano Tutor: Prof. Stefano Russo XXIX Cycle - I year presentation</vt:lpstr>
      <vt:lpstr>My Background</vt:lpstr>
      <vt:lpstr>Software Defect Analysis</vt:lpstr>
      <vt:lpstr>Cloud advantages</vt:lpstr>
      <vt:lpstr>What is the problem?</vt:lpstr>
      <vt:lpstr>NFV overload as a Case Study</vt:lpstr>
      <vt:lpstr>Publications and References</vt:lpstr>
      <vt:lpstr>Next Years</vt:lpstr>
      <vt:lpstr>Thank you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Ugo Giordano Tutor: Prof. Stefano Russo XXIX Cycle - I year presentation</dc:title>
  <dc:creator>Ugo</dc:creator>
  <cp:lastModifiedBy>Ugo</cp:lastModifiedBy>
  <cp:revision>1</cp:revision>
  <dcterms:created xsi:type="dcterms:W3CDTF">2015-02-24T14:45:11Z</dcterms:created>
  <dcterms:modified xsi:type="dcterms:W3CDTF">2015-02-24T14:45:36Z</dcterms:modified>
</cp:coreProperties>
</file>