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381" r:id="rId13"/>
    <p:sldId id="383" r:id="rId14"/>
    <p:sldId id="384" r:id="rId15"/>
    <p:sldId id="382" r:id="rId16"/>
  </p:sldIdLst>
  <p:sldSz cx="9144000" cy="6858000" type="screen4x3"/>
  <p:notesSz cx="6761163" cy="99425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59"/>
    <p:restoredTop sz="94637"/>
  </p:normalViewPr>
  <p:slideViewPr>
    <p:cSldViewPr>
      <p:cViewPr varScale="1">
        <p:scale>
          <a:sx n="93" d="100"/>
          <a:sy n="93" d="100"/>
        </p:scale>
        <p:origin x="1040" y="2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E35A64C9-3627-415C-AAFA-C3176265E098}" type="datetimeFigureOut">
              <a:rPr lang="it-IT" smtClean="0"/>
              <a:t>30/01/19</a:t>
            </a:fld>
            <a:endParaRPr lang="it-IT"/>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27025CCD-BB7A-4E24-95E6-502FDC415D78}" type="slidenum">
              <a:rPr lang="it-IT" smtClean="0"/>
              <a:t>‹N›</a:t>
            </a:fld>
            <a:endParaRPr lang="it-IT"/>
          </a:p>
        </p:txBody>
      </p:sp>
    </p:spTree>
    <p:extLst>
      <p:ext uri="{BB962C8B-B14F-4D97-AF65-F5344CB8AC3E}">
        <p14:creationId xmlns:p14="http://schemas.microsoft.com/office/powerpoint/2010/main" val="166631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r>
              <a:rPr lang="it-IT"/>
              <a:t>25/02/2015</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83174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25/02/2015</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31870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25/02/2015</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77509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25/02/2015</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42399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r>
              <a:rPr lang="it-IT"/>
              <a:t>25/02/2015</a:t>
            </a:r>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4779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r>
              <a:rPr lang="it-IT"/>
              <a:t>25/02/2015</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3716483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r>
              <a:rPr lang="it-IT"/>
              <a:t>25/02/2015</a:t>
            </a:r>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343980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r>
              <a:rPr lang="it-IT"/>
              <a:t>25/02/2015</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1151168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25/02/2015</a:t>
            </a:r>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2250823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25/02/2015</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1138096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r>
              <a:rPr lang="it-IT"/>
              <a:t>25/02/2015</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848A72-3DD7-42C3-AB6C-2FF2861DA9F6}" type="slidenum">
              <a:rPr lang="it-IT" smtClean="0"/>
              <a:t>‹N›</a:t>
            </a:fld>
            <a:endParaRPr lang="it-IT"/>
          </a:p>
        </p:txBody>
      </p:sp>
    </p:spTree>
    <p:extLst>
      <p:ext uri="{BB962C8B-B14F-4D97-AF65-F5344CB8AC3E}">
        <p14:creationId xmlns:p14="http://schemas.microsoft.com/office/powerpoint/2010/main" val="3069337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25/02/2015</a:t>
            </a: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48A72-3DD7-42C3-AB6C-2FF2861DA9F6}" type="slidenum">
              <a:rPr lang="it-IT" smtClean="0"/>
              <a:t>‹N›</a:t>
            </a:fld>
            <a:endParaRPr lang="it-IT"/>
          </a:p>
        </p:txBody>
      </p:sp>
    </p:spTree>
    <p:extLst>
      <p:ext uri="{BB962C8B-B14F-4D97-AF65-F5344CB8AC3E}">
        <p14:creationId xmlns:p14="http://schemas.microsoft.com/office/powerpoint/2010/main" val="2502841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noAutofit/>
          </a:bodyPr>
          <a:lstStyle/>
          <a:p>
            <a:r>
              <a:rPr lang="it-IT" sz="3600" dirty="0"/>
              <a:t>Francesco Giordano</a:t>
            </a:r>
            <a:br>
              <a:rPr lang="it-IT" sz="3600" dirty="0"/>
            </a:br>
            <a:r>
              <a:rPr lang="it-IT" sz="2000" dirty="0"/>
              <a:t>Tutor: Prof. Pasquale Arpaia – co-Tutor: Dr. </a:t>
            </a:r>
            <a:r>
              <a:rPr lang="it-IT" sz="2000" dirty="0" err="1"/>
              <a:t>Benoit</a:t>
            </a:r>
            <a:r>
              <a:rPr lang="it-IT" sz="2000" dirty="0"/>
              <a:t> </a:t>
            </a:r>
            <a:r>
              <a:rPr lang="it-IT" sz="2000" dirty="0" err="1"/>
              <a:t>Salvant</a:t>
            </a:r>
            <a:r>
              <a:rPr lang="it-IT" sz="2000" dirty="0"/>
              <a:t> (CERN)</a:t>
            </a:r>
            <a:br>
              <a:rPr lang="it-IT" sz="2000" dirty="0"/>
            </a:br>
            <a:r>
              <a:rPr lang="it-IT" sz="2000" dirty="0"/>
              <a:t>XXXIII </a:t>
            </a:r>
            <a:r>
              <a:rPr lang="it-IT" sz="2000" dirty="0" err="1"/>
              <a:t>Cycle</a:t>
            </a:r>
            <a:r>
              <a:rPr lang="it-IT" sz="2000" dirty="0"/>
              <a:t> - I </a:t>
            </a:r>
            <a:r>
              <a:rPr lang="it-IT" sz="2000" dirty="0" err="1"/>
              <a:t>year</a:t>
            </a:r>
            <a:r>
              <a:rPr lang="it-IT" sz="2000" dirty="0"/>
              <a:t> </a:t>
            </a:r>
            <a:r>
              <a:rPr lang="it-IT" sz="2000" dirty="0" err="1"/>
              <a:t>presentation</a:t>
            </a:r>
            <a:endParaRPr lang="it-IT" sz="3600" dirty="0"/>
          </a:p>
        </p:txBody>
      </p:sp>
      <p:sp>
        <p:nvSpPr>
          <p:cNvPr id="3" name="Sottotitolo 2"/>
          <p:cNvSpPr>
            <a:spLocks noGrp="1"/>
          </p:cNvSpPr>
          <p:nvPr>
            <p:ph type="subTitle" idx="1"/>
          </p:nvPr>
        </p:nvSpPr>
        <p:spPr/>
        <p:txBody>
          <a:bodyPr/>
          <a:lstStyle/>
          <a:p>
            <a:r>
              <a:rPr lang="it-IT" dirty="0" err="1"/>
              <a:t>Beam</a:t>
            </a:r>
            <a:r>
              <a:rPr lang="it-IT" dirty="0"/>
              <a:t> </a:t>
            </a:r>
            <a:r>
              <a:rPr lang="it-IT" dirty="0" err="1"/>
              <a:t>induced</a:t>
            </a:r>
            <a:r>
              <a:rPr lang="it-IT" dirty="0"/>
              <a:t> </a:t>
            </a:r>
            <a:r>
              <a:rPr lang="it-IT" dirty="0" err="1"/>
              <a:t>heating</a:t>
            </a:r>
            <a:r>
              <a:rPr lang="it-IT" dirty="0"/>
              <a:t> in CERN LHC</a:t>
            </a:r>
          </a:p>
        </p:txBody>
      </p:sp>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43250" y="116632"/>
            <a:ext cx="2857500" cy="1631633"/>
          </a:xfrm>
          <a:prstGeom prst="rect">
            <a:avLst/>
          </a:prstGeom>
        </p:spPr>
      </p:pic>
      <p:pic>
        <p:nvPicPr>
          <p:cNvPr id="3074" name="Picture 2" descr="C:\Users\Daniele\Desktop\Daniele\Università\Dottorato\Dottorato ITEE\Sito Web\logo unin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7570" y="6021288"/>
            <a:ext cx="2308860" cy="708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741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FE27B7-B0ED-A749-8E4B-9A1C7724D6D4}"/>
              </a:ext>
            </a:extLst>
          </p:cNvPr>
          <p:cNvSpPr>
            <a:spLocks noGrp="1"/>
          </p:cNvSpPr>
          <p:nvPr>
            <p:ph type="title"/>
          </p:nvPr>
        </p:nvSpPr>
        <p:spPr/>
        <p:txBody>
          <a:bodyPr/>
          <a:lstStyle/>
          <a:p>
            <a:r>
              <a:rPr lang="en-GB" dirty="0"/>
              <a:t>Next year main goals</a:t>
            </a:r>
          </a:p>
        </p:txBody>
      </p:sp>
      <p:sp>
        <p:nvSpPr>
          <p:cNvPr id="4" name="Segnaposto piè di pagina 3">
            <a:extLst>
              <a:ext uri="{FF2B5EF4-FFF2-40B4-BE49-F238E27FC236}">
                <a16:creationId xmlns:a16="http://schemas.microsoft.com/office/drawing/2014/main" id="{81EA7307-DEC4-1D48-82FE-0B761A1AD0B9}"/>
              </a:ext>
            </a:extLst>
          </p:cNvPr>
          <p:cNvSpPr>
            <a:spLocks noGrp="1"/>
          </p:cNvSpPr>
          <p:nvPr>
            <p:ph type="ftr" sz="quarter" idx="11"/>
          </p:nvPr>
        </p:nvSpPr>
        <p:spPr/>
        <p:txBody>
          <a:bodyPr/>
          <a:lstStyle/>
          <a:p>
            <a:r>
              <a:rPr lang="it-IT" dirty="0"/>
              <a:t>Francesco Giordano</a:t>
            </a:r>
          </a:p>
        </p:txBody>
      </p:sp>
      <p:sp>
        <p:nvSpPr>
          <p:cNvPr id="5" name="Segnaposto numero diapositiva 4">
            <a:extLst>
              <a:ext uri="{FF2B5EF4-FFF2-40B4-BE49-F238E27FC236}">
                <a16:creationId xmlns:a16="http://schemas.microsoft.com/office/drawing/2014/main" id="{1C7C295C-BE86-784D-8EDD-AFCE68E741BC}"/>
              </a:ext>
            </a:extLst>
          </p:cNvPr>
          <p:cNvSpPr>
            <a:spLocks noGrp="1"/>
          </p:cNvSpPr>
          <p:nvPr>
            <p:ph type="sldNum" sz="quarter" idx="12"/>
          </p:nvPr>
        </p:nvSpPr>
        <p:spPr/>
        <p:txBody>
          <a:bodyPr/>
          <a:lstStyle/>
          <a:p>
            <a:fld id="{26848A72-3DD7-42C3-AB6C-2FF2861DA9F6}" type="slidenum">
              <a:rPr lang="it-IT" smtClean="0"/>
              <a:t>10</a:t>
            </a:fld>
            <a:endParaRPr lang="it-IT"/>
          </a:p>
        </p:txBody>
      </p:sp>
      <p:pic>
        <p:nvPicPr>
          <p:cNvPr id="6" name="Immagine 5">
            <a:extLst>
              <a:ext uri="{FF2B5EF4-FFF2-40B4-BE49-F238E27FC236}">
                <a16:creationId xmlns:a16="http://schemas.microsoft.com/office/drawing/2014/main" id="{DFB1EC51-D3BE-7744-850F-A7ED8BE078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3" name="CasellaDiTesto 2">
            <a:extLst>
              <a:ext uri="{FF2B5EF4-FFF2-40B4-BE49-F238E27FC236}">
                <a16:creationId xmlns:a16="http://schemas.microsoft.com/office/drawing/2014/main" id="{F5B8C734-6CF7-CB4E-A3C4-DC4459842DF7}"/>
              </a:ext>
            </a:extLst>
          </p:cNvPr>
          <p:cNvSpPr txBox="1"/>
          <p:nvPr/>
        </p:nvSpPr>
        <p:spPr>
          <a:xfrm>
            <a:off x="827343" y="1844824"/>
            <a:ext cx="7848872" cy="2554545"/>
          </a:xfrm>
          <a:prstGeom prst="rect">
            <a:avLst/>
          </a:prstGeom>
          <a:noFill/>
        </p:spPr>
        <p:txBody>
          <a:bodyPr wrap="square" rtlCol="0">
            <a:spAutoFit/>
          </a:bodyPr>
          <a:lstStyle/>
          <a:p>
            <a:pPr marL="285750" indent="-285750">
              <a:buFont typeface="Arial" panose="020B0604020202020204" pitchFamily="34" charset="0"/>
              <a:buChar char="•"/>
            </a:pPr>
            <a:r>
              <a:rPr lang="en-GB" sz="3200" dirty="0"/>
              <a:t>Continue the two beam power loss study</a:t>
            </a:r>
          </a:p>
          <a:p>
            <a:pPr marL="285750" indent="-285750">
              <a:buFont typeface="Arial" panose="020B0604020202020204" pitchFamily="34" charset="0"/>
              <a:buChar char="•"/>
            </a:pPr>
            <a:r>
              <a:rPr lang="en-GB" sz="3200" dirty="0"/>
              <a:t>Patter recognition algorithm to identify heating issue from the vacuum monitoring system (not all the component have temperature probes installed)</a:t>
            </a:r>
          </a:p>
        </p:txBody>
      </p:sp>
    </p:spTree>
    <p:extLst>
      <p:ext uri="{BB962C8B-B14F-4D97-AF65-F5344CB8AC3E}">
        <p14:creationId xmlns:p14="http://schemas.microsoft.com/office/powerpoint/2010/main" val="187233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72056D-59DA-2A42-95F7-DC6588B0B0AD}"/>
              </a:ext>
            </a:extLst>
          </p:cNvPr>
          <p:cNvSpPr>
            <a:spLocks noGrp="1"/>
          </p:cNvSpPr>
          <p:nvPr>
            <p:ph type="title"/>
          </p:nvPr>
        </p:nvSpPr>
        <p:spPr>
          <a:xfrm>
            <a:off x="474324" y="2132856"/>
            <a:ext cx="8229600" cy="1143000"/>
          </a:xfrm>
        </p:spPr>
        <p:txBody>
          <a:bodyPr/>
          <a:lstStyle/>
          <a:p>
            <a:r>
              <a:rPr lang="en-GB" dirty="0"/>
              <a:t>Thanks for the attention</a:t>
            </a:r>
          </a:p>
        </p:txBody>
      </p:sp>
      <p:sp>
        <p:nvSpPr>
          <p:cNvPr id="5" name="Segnaposto numero diapositiva 4">
            <a:extLst>
              <a:ext uri="{FF2B5EF4-FFF2-40B4-BE49-F238E27FC236}">
                <a16:creationId xmlns:a16="http://schemas.microsoft.com/office/drawing/2014/main" id="{B86CB5BC-6F29-4649-A225-5520AF8457F4}"/>
              </a:ext>
            </a:extLst>
          </p:cNvPr>
          <p:cNvSpPr>
            <a:spLocks noGrp="1"/>
          </p:cNvSpPr>
          <p:nvPr>
            <p:ph type="sldNum" sz="quarter" idx="12"/>
          </p:nvPr>
        </p:nvSpPr>
        <p:spPr/>
        <p:txBody>
          <a:bodyPr/>
          <a:lstStyle/>
          <a:p>
            <a:fld id="{26848A72-3DD7-42C3-AB6C-2FF2861DA9F6}" type="slidenum">
              <a:rPr lang="it-IT" smtClean="0"/>
              <a:t>11</a:t>
            </a:fld>
            <a:endParaRPr lang="it-IT"/>
          </a:p>
        </p:txBody>
      </p:sp>
    </p:spTree>
    <p:extLst>
      <p:ext uri="{BB962C8B-B14F-4D97-AF65-F5344CB8AC3E}">
        <p14:creationId xmlns:p14="http://schemas.microsoft.com/office/powerpoint/2010/main" val="3798265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0" y="59026"/>
            <a:ext cx="5414494" cy="701731"/>
          </a:xfrm>
          <a:prstGeom prst="rect">
            <a:avLst/>
          </a:prstGeom>
          <a:noFill/>
        </p:spPr>
        <p:txBody>
          <a:bodyPr wrap="square" rtlCol="0">
            <a:spAutoFit/>
          </a:bodyPr>
          <a:lstStyle/>
          <a:p>
            <a:r>
              <a:rPr lang="en-AU" sz="3960" dirty="0">
                <a:solidFill>
                  <a:schemeClr val="accent3"/>
                </a:solidFill>
                <a:latin typeface="Garamond" charset="0"/>
                <a:ea typeface="Garamond" charset="0"/>
                <a:cs typeface="Garamond" charset="0"/>
              </a:rPr>
              <a:t>What is a filling scheme?</a:t>
            </a:r>
          </a:p>
        </p:txBody>
      </p:sp>
      <p:sp>
        <p:nvSpPr>
          <p:cNvPr id="8" name="CasellaDiTesto 7"/>
          <p:cNvSpPr txBox="1"/>
          <p:nvPr/>
        </p:nvSpPr>
        <p:spPr>
          <a:xfrm>
            <a:off x="0" y="751523"/>
            <a:ext cx="9043697" cy="867930"/>
          </a:xfrm>
          <a:prstGeom prst="rect">
            <a:avLst/>
          </a:prstGeom>
          <a:noFill/>
        </p:spPr>
        <p:txBody>
          <a:bodyPr wrap="square" rtlCol="0">
            <a:spAutoFit/>
          </a:bodyPr>
          <a:lstStyle/>
          <a:p>
            <a:r>
              <a:rPr lang="en-AU" sz="2520" dirty="0">
                <a:latin typeface="Garamond" charset="0"/>
                <a:ea typeface="Garamond" charset="0"/>
                <a:cs typeface="Garamond" charset="0"/>
              </a:rPr>
              <a:t>The filling scheme is the scheme used to inject the protons inside the machine.</a:t>
            </a:r>
          </a:p>
        </p:txBody>
      </p:sp>
      <p:sp>
        <p:nvSpPr>
          <p:cNvPr id="13" name="CasellaDiTesto 12"/>
          <p:cNvSpPr txBox="1"/>
          <p:nvPr/>
        </p:nvSpPr>
        <p:spPr>
          <a:xfrm>
            <a:off x="-782487" y="3669592"/>
            <a:ext cx="184731" cy="341632"/>
          </a:xfrm>
          <a:prstGeom prst="rect">
            <a:avLst/>
          </a:prstGeom>
          <a:noFill/>
        </p:spPr>
        <p:txBody>
          <a:bodyPr wrap="none" rtlCol="0">
            <a:spAutoFit/>
          </a:bodyPr>
          <a:lstStyle/>
          <a:p>
            <a:endParaRPr lang="it-IT" sz="1620" dirty="0"/>
          </a:p>
        </p:txBody>
      </p:sp>
      <p:pic>
        <p:nvPicPr>
          <p:cNvPr id="2" name="Immagine 1"/>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9459" y="1549591"/>
            <a:ext cx="4950688" cy="2521757"/>
          </a:xfrm>
          <a:prstGeom prst="rect">
            <a:avLst/>
          </a:prstGeom>
        </p:spPr>
      </p:pic>
      <p:pic>
        <p:nvPicPr>
          <p:cNvPr id="4" name="Immagine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422684" y="1549591"/>
            <a:ext cx="4945049" cy="2511158"/>
          </a:xfrm>
          <a:prstGeom prst="rect">
            <a:avLst/>
          </a:prstGeom>
        </p:spPr>
      </p:pic>
      <p:sp>
        <p:nvSpPr>
          <p:cNvPr id="11" name="CasellaDiTesto 10"/>
          <p:cNvSpPr txBox="1"/>
          <p:nvPr/>
        </p:nvSpPr>
        <p:spPr>
          <a:xfrm>
            <a:off x="4836269" y="4236313"/>
            <a:ext cx="3961488" cy="1255728"/>
          </a:xfrm>
          <a:prstGeom prst="rect">
            <a:avLst/>
          </a:prstGeom>
          <a:noFill/>
        </p:spPr>
        <p:txBody>
          <a:bodyPr wrap="square" rtlCol="0">
            <a:spAutoFit/>
          </a:bodyPr>
          <a:lstStyle/>
          <a:p>
            <a:r>
              <a:rPr lang="en-AU" sz="2520" dirty="0">
                <a:latin typeface="Garamond" charset="0"/>
                <a:ea typeface="Garamond" charset="0"/>
                <a:cs typeface="Garamond" charset="0"/>
              </a:rPr>
              <a:t>Each bunch is longitudinally modelled as a Gaussian or a Binomial function</a:t>
            </a:r>
          </a:p>
        </p:txBody>
      </p:sp>
      <p:pic>
        <p:nvPicPr>
          <p:cNvPr id="5" name="Immagine 4"/>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3817843"/>
            <a:ext cx="4841863" cy="2458759"/>
          </a:xfrm>
          <a:prstGeom prst="rect">
            <a:avLst/>
          </a:prstGeom>
        </p:spPr>
      </p:pic>
      <p:sp>
        <p:nvSpPr>
          <p:cNvPr id="7" name="Ovale 6"/>
          <p:cNvSpPr/>
          <p:nvPr/>
        </p:nvSpPr>
        <p:spPr bwMode="auto">
          <a:xfrm>
            <a:off x="3859121" y="1754888"/>
            <a:ext cx="412471" cy="2062956"/>
          </a:xfrm>
          <a:prstGeom prst="ellipse">
            <a:avLst/>
          </a:prstGeom>
          <a:noFill/>
          <a:ln w="41275">
            <a:solidFill>
              <a:srgbClr val="FF3300"/>
            </a:solidFill>
          </a:ln>
          <a:effectLst/>
          <a:extLst>
            <a:ext uri="{91240B29-F687-4f45-9708-019B960494DF}">
              <a14:hiddenLine xmlns="" xmlns:a14="http://schemas.microsoft.com/office/drawing/2010/main" w="1270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2296" tIns="41148" rIns="82296" bIns="41148" numCol="1" rtlCol="0" anchor="t" anchorCtr="0" compatLnSpc="1">
            <a:prstTxWarp prst="textNoShape">
              <a:avLst/>
            </a:prstTxWarp>
          </a:bodyPr>
          <a:lstStyle/>
          <a:p>
            <a:pPr defTabSz="822960" fontAlgn="base">
              <a:spcBef>
                <a:spcPct val="0"/>
              </a:spcBef>
              <a:spcAft>
                <a:spcPct val="0"/>
              </a:spcAft>
            </a:pPr>
            <a:endParaRPr lang="it-IT">
              <a:solidFill>
                <a:srgbClr val="000000"/>
              </a:solidFill>
              <a:latin typeface="Arial" charset="0"/>
              <a:ea typeface="ＭＳ Ｐゴシック" charset="0"/>
              <a:sym typeface="Arial" charset="0"/>
            </a:endParaRPr>
          </a:p>
        </p:txBody>
      </p:sp>
      <p:sp>
        <p:nvSpPr>
          <p:cNvPr id="9" name="Freccia destra 8"/>
          <p:cNvSpPr/>
          <p:nvPr/>
        </p:nvSpPr>
        <p:spPr bwMode="auto">
          <a:xfrm>
            <a:off x="4271592" y="2586507"/>
            <a:ext cx="430023" cy="372641"/>
          </a:xfrm>
          <a:prstGeom prst="rightArrow">
            <a:avLst/>
          </a:prstGeom>
          <a:solidFill>
            <a:srgbClr val="FF0000"/>
          </a:solidFill>
          <a:ln>
            <a:noFill/>
          </a:ln>
          <a:effectLst/>
          <a:extLst>
            <a:ext uri="{91240B29-F687-4f45-9708-019B960494DF}">
              <a14:hiddenLine xmlns="" xmlns:a14="http://schemas.microsoft.com/office/drawing/2010/main" w="1270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2296" tIns="41148" rIns="82296" bIns="41148" numCol="1" rtlCol="0" anchor="t" anchorCtr="0" compatLnSpc="1">
            <a:prstTxWarp prst="textNoShape">
              <a:avLst/>
            </a:prstTxWarp>
          </a:bodyPr>
          <a:lstStyle/>
          <a:p>
            <a:pPr defTabSz="822960" fontAlgn="base">
              <a:spcBef>
                <a:spcPct val="0"/>
              </a:spcBef>
              <a:spcAft>
                <a:spcPct val="0"/>
              </a:spcAft>
            </a:pPr>
            <a:endParaRPr lang="it-IT">
              <a:solidFill>
                <a:srgbClr val="000000"/>
              </a:solidFill>
              <a:latin typeface="Arial" charset="0"/>
              <a:ea typeface="ＭＳ Ｐゴシック" charset="0"/>
              <a:sym typeface="Arial" charset="0"/>
            </a:endParaRPr>
          </a:p>
        </p:txBody>
      </p:sp>
    </p:spTree>
    <p:extLst>
      <p:ext uri="{BB962C8B-B14F-4D97-AF65-F5344CB8AC3E}">
        <p14:creationId xmlns:p14="http://schemas.microsoft.com/office/powerpoint/2010/main" val="2067705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DD023DA1-5316-374F-8849-E653DE0FD10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4E359AC-99FD-1A43-A095-439BF409D840}"/>
              </a:ext>
            </a:extLst>
          </p:cNvPr>
          <p:cNvSpPr>
            <a:spLocks noGrp="1"/>
          </p:cNvSpPr>
          <p:nvPr>
            <p:ph type="sldNum" sz="quarter" idx="12"/>
          </p:nvPr>
        </p:nvSpPr>
        <p:spPr/>
        <p:txBody>
          <a:bodyPr/>
          <a:lstStyle/>
          <a:p>
            <a:fld id="{26848A72-3DD7-42C3-AB6C-2FF2861DA9F6}" type="slidenum">
              <a:rPr lang="it-IT" smtClean="0"/>
              <a:t>13</a:t>
            </a:fld>
            <a:endParaRPr lang="it-IT"/>
          </a:p>
        </p:txBody>
      </p:sp>
      <p:pic>
        <p:nvPicPr>
          <p:cNvPr id="7" name="Immagine 6">
            <a:extLst>
              <a:ext uri="{FF2B5EF4-FFF2-40B4-BE49-F238E27FC236}">
                <a16:creationId xmlns:a16="http://schemas.microsoft.com/office/drawing/2014/main" id="{C651D995-3F97-574B-BE2E-58A6A10C5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0"/>
            <a:ext cx="6019800" cy="3150427"/>
          </a:xfrm>
          <a:prstGeom prst="rect">
            <a:avLst/>
          </a:prstGeom>
        </p:spPr>
      </p:pic>
      <p:pic>
        <p:nvPicPr>
          <p:cNvPr id="9" name="Immagine 8">
            <a:extLst>
              <a:ext uri="{FF2B5EF4-FFF2-40B4-BE49-F238E27FC236}">
                <a16:creationId xmlns:a16="http://schemas.microsoft.com/office/drawing/2014/main" id="{169DECE1-3676-2F4B-B3EC-93258FCC7B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1904" y="3111645"/>
            <a:ext cx="6300192" cy="3283488"/>
          </a:xfrm>
          <a:prstGeom prst="rect">
            <a:avLst/>
          </a:prstGeom>
        </p:spPr>
      </p:pic>
    </p:spTree>
    <p:extLst>
      <p:ext uri="{BB962C8B-B14F-4D97-AF65-F5344CB8AC3E}">
        <p14:creationId xmlns:p14="http://schemas.microsoft.com/office/powerpoint/2010/main" val="2476527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A4EC2730-5F37-B24B-A11E-EDD703F3CDF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B687C50-CD8C-EA47-B5D6-03F3E19A5B97}"/>
              </a:ext>
            </a:extLst>
          </p:cNvPr>
          <p:cNvSpPr>
            <a:spLocks noGrp="1"/>
          </p:cNvSpPr>
          <p:nvPr>
            <p:ph type="sldNum" sz="quarter" idx="12"/>
          </p:nvPr>
        </p:nvSpPr>
        <p:spPr/>
        <p:txBody>
          <a:bodyPr/>
          <a:lstStyle/>
          <a:p>
            <a:fld id="{26848A72-3DD7-42C3-AB6C-2FF2861DA9F6}" type="slidenum">
              <a:rPr lang="it-IT" smtClean="0"/>
              <a:t>14</a:t>
            </a:fld>
            <a:endParaRPr lang="it-IT"/>
          </a:p>
        </p:txBody>
      </p:sp>
      <p:pic>
        <p:nvPicPr>
          <p:cNvPr id="7" name="Immagine 6">
            <a:extLst>
              <a:ext uri="{FF2B5EF4-FFF2-40B4-BE49-F238E27FC236}">
                <a16:creationId xmlns:a16="http://schemas.microsoft.com/office/drawing/2014/main" id="{B4862575-303D-9E4E-A090-BD416307FC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556792"/>
            <a:ext cx="8424579" cy="4408954"/>
          </a:xfrm>
          <a:prstGeom prst="rect">
            <a:avLst/>
          </a:prstGeom>
        </p:spPr>
      </p:pic>
    </p:spTree>
    <p:extLst>
      <p:ext uri="{BB962C8B-B14F-4D97-AF65-F5344CB8AC3E}">
        <p14:creationId xmlns:p14="http://schemas.microsoft.com/office/powerpoint/2010/main" val="280062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AB257678-1263-DE42-945B-89A9111694C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6173FF2-D3AA-BD4A-B151-E4E15B57CEDE}"/>
              </a:ext>
            </a:extLst>
          </p:cNvPr>
          <p:cNvSpPr>
            <a:spLocks noGrp="1"/>
          </p:cNvSpPr>
          <p:nvPr>
            <p:ph type="sldNum" sz="quarter" idx="12"/>
          </p:nvPr>
        </p:nvSpPr>
        <p:spPr/>
        <p:txBody>
          <a:bodyPr/>
          <a:lstStyle/>
          <a:p>
            <a:fld id="{26848A72-3DD7-42C3-AB6C-2FF2861DA9F6}" type="slidenum">
              <a:rPr lang="it-IT" smtClean="0"/>
              <a:t>15</a:t>
            </a:fld>
            <a:endParaRPr lang="it-IT"/>
          </a:p>
        </p:txBody>
      </p:sp>
      <p:pic>
        <p:nvPicPr>
          <p:cNvPr id="7" name="Immagine 6">
            <a:extLst>
              <a:ext uri="{FF2B5EF4-FFF2-40B4-BE49-F238E27FC236}">
                <a16:creationId xmlns:a16="http://schemas.microsoft.com/office/drawing/2014/main" id="{F3707CBE-FF66-2F4F-A45B-BBC984D69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88640"/>
            <a:ext cx="6553200" cy="3415349"/>
          </a:xfrm>
          <a:prstGeom prst="rect">
            <a:avLst/>
          </a:prstGeom>
        </p:spPr>
      </p:pic>
    </p:spTree>
    <p:extLst>
      <p:ext uri="{BB962C8B-B14F-4D97-AF65-F5344CB8AC3E}">
        <p14:creationId xmlns:p14="http://schemas.microsoft.com/office/powerpoint/2010/main" val="1744796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143000"/>
          </a:xfrm>
        </p:spPr>
        <p:txBody>
          <a:bodyPr/>
          <a:lstStyle/>
          <a:p>
            <a:r>
              <a:rPr lang="it-IT" dirty="0"/>
              <a:t>CONTENT</a:t>
            </a:r>
          </a:p>
        </p:txBody>
      </p:sp>
      <p:sp>
        <p:nvSpPr>
          <p:cNvPr id="3" name="Segnaposto contenuto 2"/>
          <p:cNvSpPr>
            <a:spLocks noGrp="1"/>
          </p:cNvSpPr>
          <p:nvPr>
            <p:ph idx="1"/>
          </p:nvPr>
        </p:nvSpPr>
        <p:spPr>
          <a:xfrm>
            <a:off x="457200" y="1196752"/>
            <a:ext cx="8229600" cy="4536504"/>
          </a:xfrm>
        </p:spPr>
        <p:txBody>
          <a:bodyPr>
            <a:normAutofit/>
          </a:bodyPr>
          <a:lstStyle/>
          <a:p>
            <a:r>
              <a:rPr lang="en-US" dirty="0"/>
              <a:t>Background</a:t>
            </a:r>
          </a:p>
          <a:p>
            <a:r>
              <a:rPr lang="en-US" dirty="0"/>
              <a:t>Problem</a:t>
            </a:r>
          </a:p>
          <a:p>
            <a:r>
              <a:rPr lang="en-US" dirty="0"/>
              <a:t>Research activity n°1</a:t>
            </a:r>
          </a:p>
          <a:p>
            <a:r>
              <a:rPr lang="en-US" dirty="0"/>
              <a:t>Research activity n°2</a:t>
            </a:r>
          </a:p>
          <a:p>
            <a:r>
              <a:rPr lang="en-US" dirty="0"/>
              <a:t>Minor activities</a:t>
            </a:r>
          </a:p>
          <a:p>
            <a:r>
              <a:rPr lang="en-US" dirty="0"/>
              <a:t>Main products</a:t>
            </a:r>
          </a:p>
          <a:p>
            <a:r>
              <a:rPr lang="en-US" dirty="0"/>
              <a:t>Next year</a:t>
            </a:r>
          </a:p>
          <a:p>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6" name="Segnaposto piè di pagina 5"/>
          <p:cNvSpPr>
            <a:spLocks noGrp="1"/>
          </p:cNvSpPr>
          <p:nvPr>
            <p:ph type="ftr" sz="quarter" idx="11"/>
          </p:nvPr>
        </p:nvSpPr>
        <p:spPr/>
        <p:txBody>
          <a:bodyPr/>
          <a:lstStyle/>
          <a:p>
            <a:r>
              <a:rPr lang="it-IT" sz="2000" dirty="0"/>
              <a:t>Francesco Giordano</a:t>
            </a:r>
            <a:endParaRPr lang="it-IT" dirty="0"/>
          </a:p>
        </p:txBody>
      </p:sp>
      <p:sp>
        <p:nvSpPr>
          <p:cNvPr id="7" name="Segnaposto numero diapositiva 6"/>
          <p:cNvSpPr>
            <a:spLocks noGrp="1"/>
          </p:cNvSpPr>
          <p:nvPr>
            <p:ph type="sldNum" sz="quarter" idx="12"/>
          </p:nvPr>
        </p:nvSpPr>
        <p:spPr/>
        <p:txBody>
          <a:bodyPr/>
          <a:lstStyle/>
          <a:p>
            <a:fld id="{26848A72-3DD7-42C3-AB6C-2FF2861DA9F6}" type="slidenum">
              <a:rPr lang="it-IT" smtClean="0"/>
              <a:t>2</a:t>
            </a:fld>
            <a:endParaRPr lang="it-IT"/>
          </a:p>
        </p:txBody>
      </p:sp>
    </p:spTree>
    <p:extLst>
      <p:ext uri="{BB962C8B-B14F-4D97-AF65-F5344CB8AC3E}">
        <p14:creationId xmlns:p14="http://schemas.microsoft.com/office/powerpoint/2010/main" val="415977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143000"/>
          </a:xfrm>
        </p:spPr>
        <p:txBody>
          <a:bodyPr/>
          <a:lstStyle/>
          <a:p>
            <a:r>
              <a:rPr lang="it-IT" dirty="0"/>
              <a:t>Background</a:t>
            </a:r>
          </a:p>
        </p:txBody>
      </p:sp>
      <p:sp>
        <p:nvSpPr>
          <p:cNvPr id="3" name="Segnaposto contenuto 2"/>
          <p:cNvSpPr>
            <a:spLocks noGrp="1"/>
          </p:cNvSpPr>
          <p:nvPr>
            <p:ph idx="1"/>
          </p:nvPr>
        </p:nvSpPr>
        <p:spPr>
          <a:xfrm>
            <a:off x="457200" y="1196752"/>
            <a:ext cx="8229600" cy="4536504"/>
          </a:xfrm>
        </p:spPr>
        <p:txBody>
          <a:bodyPr>
            <a:normAutofit/>
          </a:bodyPr>
          <a:lstStyle/>
          <a:p>
            <a:r>
              <a:rPr lang="en-US" dirty="0"/>
              <a:t>MS Degree in Electronics Engineering at Federico II</a:t>
            </a:r>
          </a:p>
          <a:p>
            <a:pPr lvl="1"/>
            <a:r>
              <a:rPr lang="en-US" dirty="0"/>
              <a:t>Measurement group at DIETI (IMPALAB) and CERN</a:t>
            </a:r>
          </a:p>
          <a:p>
            <a:pPr marL="457200" lvl="1" indent="0">
              <a:buNone/>
            </a:pPr>
            <a:endParaRPr lang="en-US" dirty="0"/>
          </a:p>
          <a:p>
            <a:pPr marL="457200" lvl="1" indent="0">
              <a:buNone/>
            </a:pPr>
            <a:r>
              <a:rPr lang="en-US" dirty="0"/>
              <a:t>”Impact of filling scheme on beam induce RF heating in CERN LHC and HL-LHC”</a:t>
            </a:r>
          </a:p>
          <a:p>
            <a:pPr marL="457200" lvl="1" indent="0">
              <a:buNone/>
            </a:pPr>
            <a:endParaRPr lang="en-US" dirty="0"/>
          </a:p>
          <a:p>
            <a:r>
              <a:rPr lang="en-US" dirty="0"/>
              <a:t>Enrolled at PhD student </a:t>
            </a:r>
            <a:r>
              <a:rPr lang="en-US" dirty="0" err="1"/>
              <a:t>programme</a:t>
            </a:r>
            <a:r>
              <a:rPr lang="en-US" dirty="0"/>
              <a:t> at CERN</a:t>
            </a:r>
          </a:p>
          <a:p>
            <a:pPr marL="0" indent="0">
              <a:buNone/>
            </a:pPr>
            <a:endParaRPr lang="en-US" dirty="0"/>
          </a:p>
          <a:p>
            <a:endParaRPr lang="en-US" dirty="0"/>
          </a:p>
          <a:p>
            <a:pPr marL="457200" lvl="1" indent="0">
              <a:buNone/>
            </a:pPr>
            <a:endParaRPr lang="en-US" dirty="0"/>
          </a:p>
          <a:p>
            <a:endParaRPr lang="it-IT"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6" name="Segnaposto piè di pagina 5"/>
          <p:cNvSpPr>
            <a:spLocks noGrp="1"/>
          </p:cNvSpPr>
          <p:nvPr>
            <p:ph type="ftr" sz="quarter" idx="11"/>
          </p:nvPr>
        </p:nvSpPr>
        <p:spPr/>
        <p:txBody>
          <a:bodyPr/>
          <a:lstStyle/>
          <a:p>
            <a:r>
              <a:rPr lang="it-IT" sz="2000" dirty="0"/>
              <a:t>Francesco Giordano</a:t>
            </a:r>
            <a:endParaRPr lang="it-IT" dirty="0"/>
          </a:p>
        </p:txBody>
      </p:sp>
      <p:sp>
        <p:nvSpPr>
          <p:cNvPr id="7" name="Segnaposto numero diapositiva 6"/>
          <p:cNvSpPr>
            <a:spLocks noGrp="1"/>
          </p:cNvSpPr>
          <p:nvPr>
            <p:ph type="sldNum" sz="quarter" idx="12"/>
          </p:nvPr>
        </p:nvSpPr>
        <p:spPr/>
        <p:txBody>
          <a:bodyPr/>
          <a:lstStyle/>
          <a:p>
            <a:fld id="{26848A72-3DD7-42C3-AB6C-2FF2861DA9F6}" type="slidenum">
              <a:rPr lang="it-IT" smtClean="0"/>
              <a:t>3</a:t>
            </a:fld>
            <a:endParaRPr lang="it-IT"/>
          </a:p>
        </p:txBody>
      </p:sp>
    </p:spTree>
    <p:extLst>
      <p:ext uri="{BB962C8B-B14F-4D97-AF65-F5344CB8AC3E}">
        <p14:creationId xmlns:p14="http://schemas.microsoft.com/office/powerpoint/2010/main" val="1731809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143000"/>
          </a:xfrm>
        </p:spPr>
        <p:txBody>
          <a:bodyPr/>
          <a:lstStyle/>
          <a:p>
            <a:r>
              <a:rPr lang="it-IT" dirty="0" err="1"/>
              <a:t>Problem</a:t>
            </a:r>
            <a:r>
              <a:rPr lang="it-IT" dirty="0"/>
              <a:t>: </a:t>
            </a:r>
            <a:r>
              <a:rPr lang="it-IT" dirty="0" err="1"/>
              <a:t>Beam</a:t>
            </a:r>
            <a:r>
              <a:rPr lang="it-IT" dirty="0"/>
              <a:t> </a:t>
            </a:r>
            <a:r>
              <a:rPr lang="it-IT" dirty="0" err="1"/>
              <a:t>induced</a:t>
            </a:r>
            <a:r>
              <a:rPr lang="it-IT" dirty="0"/>
              <a:t> RF </a:t>
            </a:r>
            <a:r>
              <a:rPr lang="it-IT" dirty="0" err="1"/>
              <a:t>heating</a:t>
            </a:r>
            <a:endParaRPr lang="it-IT" dirty="0"/>
          </a:p>
        </p:txBody>
      </p:sp>
      <p:sp>
        <p:nvSpPr>
          <p:cNvPr id="3" name="Segnaposto contenuto 2"/>
          <p:cNvSpPr>
            <a:spLocks noGrp="1"/>
          </p:cNvSpPr>
          <p:nvPr>
            <p:ph idx="1"/>
          </p:nvPr>
        </p:nvSpPr>
        <p:spPr>
          <a:xfrm>
            <a:off x="457200" y="1196752"/>
            <a:ext cx="8229600" cy="4536504"/>
          </a:xfrm>
        </p:spPr>
        <p:txBody>
          <a:bodyPr>
            <a:normAutofit fontScale="92500"/>
          </a:bodyPr>
          <a:lstStyle/>
          <a:p>
            <a:pPr marL="0" indent="0">
              <a:buNone/>
            </a:pPr>
            <a:r>
              <a:rPr lang="en-GB" sz="2400" dirty="0"/>
              <a:t>The beam of particles circulating in an accelerator generates EM field. Those EM field could be trapped in unwanted cavity and resonate. The resonant EM field interacts with the beam itself causing power loss dissipation. This is the beam induced RF heating.</a:t>
            </a:r>
          </a:p>
          <a:p>
            <a:pPr marL="0" indent="0">
              <a:buNone/>
            </a:pPr>
            <a:endParaRPr lang="en-GB" sz="2400" dirty="0"/>
          </a:p>
          <a:p>
            <a:pPr marL="0" indent="0">
              <a:buNone/>
            </a:pPr>
            <a:r>
              <a:rPr lang="en-GB" sz="2400" dirty="0"/>
              <a:t>The aim is to monitor and minimize the </a:t>
            </a:r>
            <a:r>
              <a:rPr lang="en-GB" sz="2400" b="1" dirty="0"/>
              <a:t>beam induce RF heating </a:t>
            </a:r>
            <a:r>
              <a:rPr lang="en-GB" sz="2400" dirty="0"/>
              <a:t>in the Large Hadron Collider (LHC) at CERN. </a:t>
            </a:r>
          </a:p>
          <a:p>
            <a:pPr marL="0" indent="0">
              <a:buNone/>
            </a:pPr>
            <a:endParaRPr lang="en-GB" sz="2400" dirty="0"/>
          </a:p>
          <a:p>
            <a:pPr marL="0" indent="0">
              <a:buNone/>
            </a:pPr>
            <a:r>
              <a:rPr lang="en-GB" sz="2400" dirty="0"/>
              <a:t>The beam induced heating is strongly related to the </a:t>
            </a:r>
            <a:r>
              <a:rPr lang="en-GB" sz="2400" b="1" dirty="0"/>
              <a:t>beam impedance </a:t>
            </a:r>
            <a:r>
              <a:rPr lang="en-GB" sz="2400" dirty="0"/>
              <a:t>that is a model representing how a component with a certain geometry and a certain material interacts with the beam.</a:t>
            </a:r>
            <a:endParaRPr lang="en-GB" sz="2400" b="1" dirty="0"/>
          </a:p>
          <a:p>
            <a:pPr marL="0" indent="0">
              <a:buNone/>
            </a:pPr>
            <a:endParaRPr lang="en-GB" sz="24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6" name="Segnaposto piè di pagina 5"/>
          <p:cNvSpPr>
            <a:spLocks noGrp="1"/>
          </p:cNvSpPr>
          <p:nvPr>
            <p:ph type="ftr" sz="quarter" idx="11"/>
          </p:nvPr>
        </p:nvSpPr>
        <p:spPr/>
        <p:txBody>
          <a:bodyPr/>
          <a:lstStyle/>
          <a:p>
            <a:r>
              <a:rPr lang="it-IT" sz="2000" dirty="0"/>
              <a:t>Francesco Giordano</a:t>
            </a:r>
            <a:endParaRPr lang="it-IT" dirty="0"/>
          </a:p>
        </p:txBody>
      </p:sp>
      <p:sp>
        <p:nvSpPr>
          <p:cNvPr id="7" name="Segnaposto numero diapositiva 6"/>
          <p:cNvSpPr>
            <a:spLocks noGrp="1"/>
          </p:cNvSpPr>
          <p:nvPr>
            <p:ph type="sldNum" sz="quarter" idx="12"/>
          </p:nvPr>
        </p:nvSpPr>
        <p:spPr/>
        <p:txBody>
          <a:bodyPr/>
          <a:lstStyle/>
          <a:p>
            <a:fld id="{26848A72-3DD7-42C3-AB6C-2FF2861DA9F6}" type="slidenum">
              <a:rPr lang="it-IT" smtClean="0"/>
              <a:t>4</a:t>
            </a:fld>
            <a:endParaRPr lang="it-IT"/>
          </a:p>
        </p:txBody>
      </p:sp>
    </p:spTree>
    <p:extLst>
      <p:ext uri="{BB962C8B-B14F-4D97-AF65-F5344CB8AC3E}">
        <p14:creationId xmlns:p14="http://schemas.microsoft.com/office/powerpoint/2010/main" val="3699509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9317" y="-35407"/>
            <a:ext cx="8640960" cy="1143000"/>
          </a:xfrm>
        </p:spPr>
        <p:txBody>
          <a:bodyPr>
            <a:normAutofit/>
          </a:bodyPr>
          <a:lstStyle/>
          <a:p>
            <a:r>
              <a:rPr lang="it-IT" dirty="0" err="1"/>
              <a:t>Research</a:t>
            </a:r>
            <a:r>
              <a:rPr lang="it-IT" dirty="0"/>
              <a:t> Activity n°1(</a:t>
            </a:r>
            <a:r>
              <a:rPr lang="it-IT" dirty="0" err="1"/>
              <a:t>completed</a:t>
            </a:r>
            <a:r>
              <a:rPr lang="it-IT" dirty="0"/>
              <a:t>)</a:t>
            </a:r>
          </a:p>
        </p:txBody>
      </p:sp>
      <p:sp>
        <p:nvSpPr>
          <p:cNvPr id="3" name="Segnaposto contenuto 2"/>
          <p:cNvSpPr>
            <a:spLocks noGrp="1"/>
          </p:cNvSpPr>
          <p:nvPr>
            <p:ph idx="1"/>
          </p:nvPr>
        </p:nvSpPr>
        <p:spPr>
          <a:xfrm>
            <a:off x="457200" y="813437"/>
            <a:ext cx="8229600" cy="4536504"/>
          </a:xfrm>
        </p:spPr>
        <p:txBody>
          <a:bodyPr>
            <a:normAutofit/>
          </a:bodyPr>
          <a:lstStyle/>
          <a:p>
            <a:pPr marL="457200" lvl="1" indent="0">
              <a:buNone/>
            </a:pPr>
            <a:r>
              <a:rPr lang="en-US" sz="1800" dirty="0"/>
              <a:t>Measurement of the impedance that can be modelled as resonator impedance without having direct access to the component.</a:t>
            </a:r>
          </a:p>
          <a:p>
            <a:pPr marL="457200" lvl="1" indent="0">
              <a:buNone/>
            </a:pPr>
            <a:r>
              <a:rPr lang="en-US" sz="1800" dirty="0"/>
              <a:t>The resonator impedance can be modelled as:</a:t>
            </a:r>
          </a:p>
          <a:p>
            <a:pPr marL="457200" lvl="1" indent="0">
              <a:buNone/>
            </a:pPr>
            <a:endParaRPr lang="en-US" sz="1800" dirty="0"/>
          </a:p>
          <a:p>
            <a:pPr marL="457200" lvl="1" indent="0">
              <a:buNone/>
            </a:pPr>
            <a:endParaRPr lang="en-US" sz="1800" b="1" dirty="0"/>
          </a:p>
          <a:p>
            <a:pPr marL="457200" lvl="1" indent="0">
              <a:buNone/>
            </a:pPr>
            <a:endParaRPr lang="en-US" sz="1800" b="1" dirty="0"/>
          </a:p>
          <a:p>
            <a:pPr marL="457200" lvl="1" indent="0">
              <a:buNone/>
            </a:pPr>
            <a:endParaRPr lang="en-US" sz="1800" dirty="0"/>
          </a:p>
          <a:p>
            <a:pPr lvl="1">
              <a:buFont typeface="Arial" panose="020B0604020202020204" pitchFamily="34" charset="0"/>
              <a:buChar char="•"/>
            </a:pPr>
            <a:endParaRPr lang="en-US" sz="1800" dirty="0"/>
          </a:p>
          <a:p>
            <a:pPr lvl="2"/>
            <a:endParaRPr lang="en-US" sz="1600" dirty="0"/>
          </a:p>
          <a:p>
            <a:endParaRPr lang="it-IT" sz="20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6" name="Segnaposto piè di pagina 5"/>
          <p:cNvSpPr>
            <a:spLocks noGrp="1"/>
          </p:cNvSpPr>
          <p:nvPr>
            <p:ph type="ftr" sz="quarter" idx="11"/>
          </p:nvPr>
        </p:nvSpPr>
        <p:spPr/>
        <p:txBody>
          <a:bodyPr/>
          <a:lstStyle/>
          <a:p>
            <a:r>
              <a:rPr lang="it-IT" sz="2000" dirty="0"/>
              <a:t>Francesco Giordano</a:t>
            </a:r>
            <a:endParaRPr lang="it-IT" dirty="0"/>
          </a:p>
        </p:txBody>
      </p:sp>
      <p:sp>
        <p:nvSpPr>
          <p:cNvPr id="7" name="Segnaposto numero diapositiva 6"/>
          <p:cNvSpPr>
            <a:spLocks noGrp="1"/>
          </p:cNvSpPr>
          <p:nvPr>
            <p:ph type="sldNum" sz="quarter" idx="12"/>
          </p:nvPr>
        </p:nvSpPr>
        <p:spPr/>
        <p:txBody>
          <a:bodyPr/>
          <a:lstStyle/>
          <a:p>
            <a:fld id="{26848A72-3DD7-42C3-AB6C-2FF2861DA9F6}" type="slidenum">
              <a:rPr lang="it-IT" smtClean="0"/>
              <a:t>5</a:t>
            </a:fld>
            <a:endParaRPr lang="it-IT"/>
          </a:p>
        </p:txBody>
      </p:sp>
      <mc:AlternateContent xmlns:mc="http://schemas.openxmlformats.org/markup-compatibility/2006">
        <mc:Choice xmlns:a14="http://schemas.microsoft.com/office/drawing/2010/main" Requires="a14">
          <p:sp>
            <p:nvSpPr>
              <p:cNvPr id="8" name="CasellaDiTesto 7">
                <a:extLst>
                  <a:ext uri="{FF2B5EF4-FFF2-40B4-BE49-F238E27FC236}">
                    <a16:creationId xmlns:a16="http://schemas.microsoft.com/office/drawing/2014/main" id="{40100C65-DC5C-AE42-887F-E9FF361AEE06}"/>
                  </a:ext>
                </a:extLst>
              </p:cNvPr>
              <p:cNvSpPr txBox="1"/>
              <p:nvPr/>
            </p:nvSpPr>
            <p:spPr>
              <a:xfrm>
                <a:off x="5076056" y="1292622"/>
                <a:ext cx="2815951" cy="62421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it-IT" sz="1400" b="0" i="1" smtClean="0">
                          <a:latin typeface="Cambria Math" charset="0"/>
                        </a:rPr>
                        <m:t>𝑍</m:t>
                      </m:r>
                      <m:r>
                        <a:rPr lang="it-IT" sz="1400" b="0" i="1" smtClean="0">
                          <a:latin typeface="Cambria Math" charset="0"/>
                        </a:rPr>
                        <m:t>(</m:t>
                      </m:r>
                      <m:r>
                        <a:rPr lang="it-IT" sz="1400" b="0" i="1" smtClean="0">
                          <a:latin typeface="Cambria Math" charset="0"/>
                        </a:rPr>
                        <m:t>𝑓</m:t>
                      </m:r>
                      <m:r>
                        <a:rPr lang="it-IT" sz="1400" b="0" i="1" smtClean="0">
                          <a:latin typeface="Cambria Math" charset="0"/>
                        </a:rPr>
                        <m:t>)=</m:t>
                      </m:r>
                      <m:f>
                        <m:fPr>
                          <m:ctrlPr>
                            <a:rPr lang="it-IT" sz="1400" b="0" i="1" smtClean="0">
                              <a:latin typeface="Cambria Math" panose="02040503050406030204" pitchFamily="18" charset="0"/>
                            </a:rPr>
                          </m:ctrlPr>
                        </m:fPr>
                        <m:num>
                          <m:sSub>
                            <m:sSubPr>
                              <m:ctrlPr>
                                <a:rPr lang="it-IT" sz="1400" b="0" i="1" smtClean="0">
                                  <a:latin typeface="Cambria Math" panose="02040503050406030204" pitchFamily="18" charset="0"/>
                                </a:rPr>
                              </m:ctrlPr>
                            </m:sSubPr>
                            <m:e>
                              <m:r>
                                <a:rPr lang="it-IT" sz="1400" b="0" i="1" smtClean="0">
                                  <a:latin typeface="Cambria Math" charset="0"/>
                                </a:rPr>
                                <m:t>𝑅</m:t>
                              </m:r>
                            </m:e>
                            <m:sub>
                              <m:r>
                                <a:rPr lang="it-IT" sz="1400" b="0" i="1" smtClean="0">
                                  <a:latin typeface="Cambria Math" charset="0"/>
                                </a:rPr>
                                <m:t>𝑠</m:t>
                              </m:r>
                            </m:sub>
                          </m:sSub>
                        </m:num>
                        <m:den>
                          <m:r>
                            <a:rPr lang="it-IT" sz="1400" b="0" i="1" smtClean="0">
                              <a:latin typeface="Cambria Math" charset="0"/>
                            </a:rPr>
                            <m:t>1+</m:t>
                          </m:r>
                          <m:r>
                            <a:rPr lang="it-IT" sz="1400" b="0" i="1" smtClean="0">
                              <a:latin typeface="Cambria Math" charset="0"/>
                            </a:rPr>
                            <m:t>𝑗</m:t>
                          </m:r>
                          <m:sSub>
                            <m:sSubPr>
                              <m:ctrlPr>
                                <a:rPr lang="it-IT" sz="1400" b="0" i="1" smtClean="0">
                                  <a:latin typeface="Cambria Math" panose="02040503050406030204" pitchFamily="18" charset="0"/>
                                </a:rPr>
                              </m:ctrlPr>
                            </m:sSubPr>
                            <m:e>
                              <m:r>
                                <a:rPr lang="it-IT" sz="1400" b="0" i="1" smtClean="0">
                                  <a:latin typeface="Cambria Math" charset="0"/>
                                </a:rPr>
                                <m:t>𝑄</m:t>
                              </m:r>
                            </m:e>
                            <m:sub>
                              <m:r>
                                <a:rPr lang="it-IT" sz="1400" b="0" i="1" smtClean="0">
                                  <a:latin typeface="Cambria Math" charset="0"/>
                                </a:rPr>
                                <m:t>𝑟</m:t>
                              </m:r>
                            </m:sub>
                          </m:sSub>
                          <m:r>
                            <a:rPr lang="it-IT" sz="1400" b="0" i="1" smtClean="0">
                              <a:latin typeface="Cambria Math" charset="0"/>
                            </a:rPr>
                            <m:t>(</m:t>
                          </m:r>
                          <m:f>
                            <m:fPr>
                              <m:ctrlPr>
                                <a:rPr lang="it-IT" sz="1400" b="0" i="1" smtClean="0">
                                  <a:latin typeface="Cambria Math" panose="02040503050406030204" pitchFamily="18" charset="0"/>
                                </a:rPr>
                              </m:ctrlPr>
                            </m:fPr>
                            <m:num>
                              <m:r>
                                <a:rPr lang="it-IT" sz="1400" b="0" i="1" smtClean="0">
                                  <a:latin typeface="Cambria Math" charset="0"/>
                                </a:rPr>
                                <m:t>𝑓</m:t>
                              </m:r>
                            </m:num>
                            <m:den>
                              <m:sSub>
                                <m:sSubPr>
                                  <m:ctrlPr>
                                    <a:rPr lang="it-IT" sz="1400" b="0" i="1" smtClean="0">
                                      <a:latin typeface="Cambria Math" panose="02040503050406030204" pitchFamily="18" charset="0"/>
                                    </a:rPr>
                                  </m:ctrlPr>
                                </m:sSubPr>
                                <m:e>
                                  <m:r>
                                    <a:rPr lang="it-IT" sz="1400" b="0" i="1" smtClean="0">
                                      <a:latin typeface="Cambria Math" charset="0"/>
                                    </a:rPr>
                                    <m:t>𝑓</m:t>
                                  </m:r>
                                </m:e>
                                <m:sub>
                                  <m:r>
                                    <a:rPr lang="it-IT" sz="1400" b="0" i="1" smtClean="0">
                                      <a:latin typeface="Cambria Math" charset="0"/>
                                    </a:rPr>
                                    <m:t>𝑟</m:t>
                                  </m:r>
                                </m:sub>
                              </m:sSub>
                            </m:den>
                          </m:f>
                          <m:r>
                            <a:rPr lang="it-IT" sz="1400" b="0" i="1" smtClean="0">
                              <a:latin typeface="Cambria Math" charset="0"/>
                            </a:rPr>
                            <m:t>−</m:t>
                          </m:r>
                          <m:f>
                            <m:fPr>
                              <m:ctrlPr>
                                <a:rPr lang="it-IT" sz="1400" b="0" i="1" smtClean="0">
                                  <a:latin typeface="Cambria Math" panose="02040503050406030204" pitchFamily="18" charset="0"/>
                                </a:rPr>
                              </m:ctrlPr>
                            </m:fPr>
                            <m:num>
                              <m:sSub>
                                <m:sSubPr>
                                  <m:ctrlPr>
                                    <a:rPr lang="it-IT" sz="1400" b="0" i="1" smtClean="0">
                                      <a:latin typeface="Cambria Math" panose="02040503050406030204" pitchFamily="18" charset="0"/>
                                    </a:rPr>
                                  </m:ctrlPr>
                                </m:sSubPr>
                                <m:e>
                                  <m:r>
                                    <a:rPr lang="it-IT" sz="1400" b="0" i="1" smtClean="0">
                                      <a:latin typeface="Cambria Math" charset="0"/>
                                    </a:rPr>
                                    <m:t>𝑓</m:t>
                                  </m:r>
                                </m:e>
                                <m:sub>
                                  <m:r>
                                    <a:rPr lang="it-IT" sz="1400" b="0" i="1" smtClean="0">
                                      <a:latin typeface="Cambria Math" charset="0"/>
                                    </a:rPr>
                                    <m:t>𝑟</m:t>
                                  </m:r>
                                </m:sub>
                              </m:sSub>
                            </m:num>
                            <m:den>
                              <m:r>
                                <a:rPr lang="it-IT" sz="1400" b="0" i="1" smtClean="0">
                                  <a:latin typeface="Cambria Math" charset="0"/>
                                </a:rPr>
                                <m:t>𝑓</m:t>
                              </m:r>
                            </m:den>
                          </m:f>
                          <m:r>
                            <a:rPr lang="it-IT" sz="1400" b="0" i="1" smtClean="0">
                              <a:latin typeface="Cambria Math" charset="0"/>
                            </a:rPr>
                            <m:t>)</m:t>
                          </m:r>
                        </m:den>
                      </m:f>
                    </m:oMath>
                  </m:oMathPara>
                </a14:m>
                <a:endParaRPr lang="en-GB" sz="1400" dirty="0"/>
              </a:p>
            </p:txBody>
          </p:sp>
        </mc:Choice>
        <mc:Fallback>
          <p:sp>
            <p:nvSpPr>
              <p:cNvPr id="8" name="CasellaDiTesto 7">
                <a:extLst>
                  <a:ext uri="{FF2B5EF4-FFF2-40B4-BE49-F238E27FC236}">
                    <a16:creationId xmlns:a16="http://schemas.microsoft.com/office/drawing/2014/main" id="{40100C65-DC5C-AE42-887F-E9FF361AEE06}"/>
                  </a:ext>
                </a:extLst>
              </p:cNvPr>
              <p:cNvSpPr txBox="1">
                <a:spLocks noRot="1" noChangeAspect="1" noMove="1" noResize="1" noEditPoints="1" noAdjustHandles="1" noChangeArrowheads="1" noChangeShapeType="1" noTextEdit="1"/>
              </p:cNvSpPr>
              <p:nvPr/>
            </p:nvSpPr>
            <p:spPr>
              <a:xfrm>
                <a:off x="5076056" y="1292622"/>
                <a:ext cx="2815951" cy="624210"/>
              </a:xfrm>
              <a:prstGeom prst="rect">
                <a:avLst/>
              </a:prstGeom>
              <a:blipFill>
                <a:blip r:embed="rId3"/>
                <a:stretch>
                  <a:fillRect t="-2000" b="-10000"/>
                </a:stretch>
              </a:blipFill>
            </p:spPr>
            <p:txBody>
              <a:bodyPr/>
              <a:lstStyle/>
              <a:p>
                <a:r>
                  <a:rPr lang="en-GB">
                    <a:noFill/>
                  </a:rPr>
                  <a:t> </a:t>
                </a:r>
              </a:p>
            </p:txBody>
          </p:sp>
        </mc:Fallback>
      </mc:AlternateContent>
      <p:pic>
        <p:nvPicPr>
          <p:cNvPr id="11" name="Immagine 10">
            <a:extLst>
              <a:ext uri="{FF2B5EF4-FFF2-40B4-BE49-F238E27FC236}">
                <a16:creationId xmlns:a16="http://schemas.microsoft.com/office/drawing/2014/main" id="{86BD3BB2-E462-3048-97D3-5F6F8438131A}"/>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92128" y="3670672"/>
            <a:ext cx="4043998" cy="2116403"/>
          </a:xfrm>
          <a:prstGeom prst="rect">
            <a:avLst/>
          </a:prstGeom>
        </p:spPr>
      </p:pic>
      <p:pic>
        <p:nvPicPr>
          <p:cNvPr id="12" name="Immagine 11">
            <a:extLst>
              <a:ext uri="{FF2B5EF4-FFF2-40B4-BE49-F238E27FC236}">
                <a16:creationId xmlns:a16="http://schemas.microsoft.com/office/drawing/2014/main" id="{BB799428-CB6A-294B-88C8-D8E669EBE5F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810" y="1831019"/>
            <a:ext cx="3895118" cy="2030029"/>
          </a:xfrm>
          <a:prstGeom prst="rect">
            <a:avLst/>
          </a:prstGeom>
        </p:spPr>
      </p:pic>
      <p:pic>
        <p:nvPicPr>
          <p:cNvPr id="13" name="Immagine 12">
            <a:extLst>
              <a:ext uri="{FF2B5EF4-FFF2-40B4-BE49-F238E27FC236}">
                <a16:creationId xmlns:a16="http://schemas.microsoft.com/office/drawing/2014/main" id="{8B290849-E844-D641-8A02-DF75B756128D}"/>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350932" y="1829400"/>
            <a:ext cx="3985194" cy="2085628"/>
          </a:xfrm>
          <a:prstGeom prst="rect">
            <a:avLst/>
          </a:prstGeom>
        </p:spPr>
      </p:pic>
      <p:pic>
        <p:nvPicPr>
          <p:cNvPr id="14" name="Immagine 13">
            <a:extLst>
              <a:ext uri="{FF2B5EF4-FFF2-40B4-BE49-F238E27FC236}">
                <a16:creationId xmlns:a16="http://schemas.microsoft.com/office/drawing/2014/main" id="{12261801-4B11-2248-8A55-BE0C98F929F2}"/>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512" y="3595640"/>
            <a:ext cx="3895118" cy="2137616"/>
          </a:xfrm>
          <a:prstGeom prst="rect">
            <a:avLst/>
          </a:prstGeom>
        </p:spPr>
      </p:pic>
      <mc:AlternateContent xmlns:mc="http://schemas.openxmlformats.org/markup-compatibility/2006">
        <mc:Choice xmlns:a14="http://schemas.microsoft.com/office/drawing/2010/main" Requires="a14">
          <p:sp>
            <p:nvSpPr>
              <p:cNvPr id="16" name="CasellaDiTesto 15">
                <a:extLst>
                  <a:ext uri="{FF2B5EF4-FFF2-40B4-BE49-F238E27FC236}">
                    <a16:creationId xmlns:a16="http://schemas.microsoft.com/office/drawing/2014/main" id="{010B01D4-6E9B-4741-B333-EC9A7E3032EB}"/>
                  </a:ext>
                </a:extLst>
              </p:cNvPr>
              <p:cNvSpPr txBox="1"/>
              <p:nvPr/>
            </p:nvSpPr>
            <p:spPr>
              <a:xfrm>
                <a:off x="7008293" y="2765676"/>
                <a:ext cx="2190137" cy="1600438"/>
              </a:xfrm>
              <a:prstGeom prst="rect">
                <a:avLst/>
              </a:prstGeom>
              <a:noFill/>
            </p:spPr>
            <p:txBody>
              <a:bodyPr wrap="square" rtlCol="0">
                <a:spAutoFit/>
              </a:bodyPr>
              <a:lstStyle/>
              <a:p>
                <a14:m>
                  <m:oMath xmlns:m="http://schemas.openxmlformats.org/officeDocument/2006/math">
                    <m:sSub>
                      <m:sSubPr>
                        <m:ctrlPr>
                          <a:rPr lang="it-IT" sz="1400" b="0" i="1" smtClean="0">
                            <a:latin typeface="Cambria Math" panose="02040503050406030204" pitchFamily="18" charset="0"/>
                          </a:rPr>
                        </m:ctrlPr>
                      </m:sSubPr>
                      <m:e>
                        <m:r>
                          <a:rPr lang="it-IT" sz="1400" b="0" i="1" smtClean="0">
                            <a:latin typeface="Cambria Math" charset="0"/>
                          </a:rPr>
                          <m:t>𝑅</m:t>
                        </m:r>
                      </m:e>
                      <m:sub>
                        <m:r>
                          <a:rPr lang="it-IT" sz="1400" b="0" i="1" smtClean="0">
                            <a:latin typeface="Cambria Math" charset="0"/>
                          </a:rPr>
                          <m:t>𝑠</m:t>
                        </m:r>
                      </m:sub>
                    </m:sSub>
                  </m:oMath>
                </a14:m>
                <a:r>
                  <a:rPr lang="en-AU" sz="1400" i="1" dirty="0">
                    <a:latin typeface="Cambria Math" charset="0"/>
                  </a:rPr>
                  <a:t>: </a:t>
                </a:r>
                <a:r>
                  <a:rPr lang="en-AU" sz="1400" dirty="0">
                    <a:latin typeface="Garamond" charset="0"/>
                    <a:ea typeface="Garamond" charset="0"/>
                    <a:cs typeface="Garamond" charset="0"/>
                  </a:rPr>
                  <a:t>shunt impedance</a:t>
                </a:r>
                <a:endParaRPr lang="en-AU" sz="1400" i="1" dirty="0">
                  <a:latin typeface="Cambria Math" charset="0"/>
                </a:endParaRPr>
              </a:p>
              <a:p>
                <a14:m>
                  <m:oMath xmlns:m="http://schemas.openxmlformats.org/officeDocument/2006/math">
                    <m:sSub>
                      <m:sSubPr>
                        <m:ctrlPr>
                          <a:rPr lang="en-AU" sz="1400" i="1" smtClean="0">
                            <a:latin typeface="Cambria Math" panose="02040503050406030204" pitchFamily="18" charset="0"/>
                          </a:rPr>
                        </m:ctrlPr>
                      </m:sSubPr>
                      <m:e>
                        <m:r>
                          <a:rPr lang="it-IT" sz="1400" b="0" i="1" smtClean="0">
                            <a:latin typeface="Cambria Math" charset="0"/>
                          </a:rPr>
                          <m:t>𝑄</m:t>
                        </m:r>
                      </m:e>
                      <m:sub>
                        <m:r>
                          <a:rPr lang="en-AU" sz="1400" i="1">
                            <a:latin typeface="Cambria Math" charset="0"/>
                          </a:rPr>
                          <m:t>𝑟</m:t>
                        </m:r>
                      </m:sub>
                    </m:sSub>
                  </m:oMath>
                </a14:m>
                <a:r>
                  <a:rPr lang="en-AU" sz="1400" dirty="0"/>
                  <a:t>: </a:t>
                </a:r>
                <a:r>
                  <a:rPr lang="en-AU" sz="1400" dirty="0">
                    <a:latin typeface="Garamond" charset="0"/>
                    <a:ea typeface="Garamond" charset="0"/>
                    <a:cs typeface="Garamond" charset="0"/>
                  </a:rPr>
                  <a:t>quality factor, bandwidth parameter.</a:t>
                </a:r>
              </a:p>
              <a:p>
                <a14:m>
                  <m:oMath xmlns:m="http://schemas.openxmlformats.org/officeDocument/2006/math">
                    <m:sSub>
                      <m:sSubPr>
                        <m:ctrlPr>
                          <a:rPr lang="en-AU" sz="1400" i="1">
                            <a:latin typeface="Cambria Math" panose="02040503050406030204" pitchFamily="18" charset="0"/>
                          </a:rPr>
                        </m:ctrlPr>
                      </m:sSubPr>
                      <m:e>
                        <m:r>
                          <a:rPr lang="en-AU" sz="1400" b="0" i="1" smtClean="0">
                            <a:latin typeface="Cambria Math" charset="0"/>
                          </a:rPr>
                          <m:t>𝑓</m:t>
                        </m:r>
                      </m:e>
                      <m:sub>
                        <m:r>
                          <a:rPr lang="en-AU" sz="1400" i="1">
                            <a:latin typeface="Cambria Math" charset="0"/>
                          </a:rPr>
                          <m:t>𝑟</m:t>
                        </m:r>
                      </m:sub>
                    </m:sSub>
                  </m:oMath>
                </a14:m>
                <a:r>
                  <a:rPr lang="en-AU" sz="1400" dirty="0"/>
                  <a:t>: </a:t>
                </a:r>
                <a:r>
                  <a:rPr lang="en-AU" sz="1400" dirty="0">
                    <a:latin typeface="Garamond" charset="0"/>
                    <a:ea typeface="Garamond" charset="0"/>
                    <a:cs typeface="Garamond" charset="0"/>
                  </a:rPr>
                  <a:t>resonance frequency, parameter that set the position in frequency of the impedance.</a:t>
                </a:r>
                <a:endParaRPr lang="en-AU" sz="1400" dirty="0"/>
              </a:p>
            </p:txBody>
          </p:sp>
        </mc:Choice>
        <mc:Fallback>
          <p:sp>
            <p:nvSpPr>
              <p:cNvPr id="16" name="CasellaDiTesto 15">
                <a:extLst>
                  <a:ext uri="{FF2B5EF4-FFF2-40B4-BE49-F238E27FC236}">
                    <a16:creationId xmlns:a16="http://schemas.microsoft.com/office/drawing/2014/main" id="{010B01D4-6E9B-4741-B333-EC9A7E3032EB}"/>
                  </a:ext>
                </a:extLst>
              </p:cNvPr>
              <p:cNvSpPr txBox="1">
                <a:spLocks noRot="1" noChangeAspect="1" noMove="1" noResize="1" noEditPoints="1" noAdjustHandles="1" noChangeArrowheads="1" noChangeShapeType="1" noTextEdit="1"/>
              </p:cNvSpPr>
              <p:nvPr/>
            </p:nvSpPr>
            <p:spPr>
              <a:xfrm>
                <a:off x="7008293" y="2765676"/>
                <a:ext cx="2190137" cy="1600438"/>
              </a:xfrm>
              <a:prstGeom prst="rect">
                <a:avLst/>
              </a:prstGeom>
              <a:blipFill>
                <a:blip r:embed="rId8"/>
                <a:stretch>
                  <a:fillRect l="-1163" t="-787" r="-2907" b="-3150"/>
                </a:stretch>
              </a:blipFill>
            </p:spPr>
            <p:txBody>
              <a:bodyPr/>
              <a:lstStyle/>
              <a:p>
                <a:r>
                  <a:rPr lang="en-GB">
                    <a:noFill/>
                  </a:rPr>
                  <a:t> </a:t>
                </a:r>
              </a:p>
            </p:txBody>
          </p:sp>
        </mc:Fallback>
      </mc:AlternateContent>
    </p:spTree>
    <p:extLst>
      <p:ext uri="{BB962C8B-B14F-4D97-AF65-F5344CB8AC3E}">
        <p14:creationId xmlns:p14="http://schemas.microsoft.com/office/powerpoint/2010/main" val="3208853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143000"/>
          </a:xfrm>
        </p:spPr>
        <p:txBody>
          <a:bodyPr>
            <a:normAutofit fontScale="90000"/>
          </a:bodyPr>
          <a:lstStyle/>
          <a:p>
            <a:r>
              <a:rPr lang="it-IT" dirty="0" err="1"/>
              <a:t>Research</a:t>
            </a:r>
            <a:r>
              <a:rPr lang="it-IT" dirty="0"/>
              <a:t> Activity n°2</a:t>
            </a:r>
            <a:br>
              <a:rPr lang="it-IT" dirty="0"/>
            </a:br>
            <a:r>
              <a:rPr lang="it-IT" dirty="0"/>
              <a:t>(on </a:t>
            </a:r>
            <a:r>
              <a:rPr lang="it-IT" dirty="0" err="1"/>
              <a:t>going</a:t>
            </a:r>
            <a:r>
              <a:rPr lang="it-IT" dirty="0"/>
              <a:t>)</a:t>
            </a:r>
          </a:p>
        </p:txBody>
      </p:sp>
      <p:sp>
        <p:nvSpPr>
          <p:cNvPr id="3" name="Segnaposto contenuto 2"/>
          <p:cNvSpPr>
            <a:spLocks noGrp="1"/>
          </p:cNvSpPr>
          <p:nvPr>
            <p:ph idx="1"/>
          </p:nvPr>
        </p:nvSpPr>
        <p:spPr>
          <a:xfrm>
            <a:off x="354360" y="1196752"/>
            <a:ext cx="8435280" cy="2520280"/>
          </a:xfrm>
        </p:spPr>
        <p:txBody>
          <a:bodyPr>
            <a:normAutofit/>
          </a:bodyPr>
          <a:lstStyle/>
          <a:p>
            <a:pPr marL="457200" lvl="1" indent="0">
              <a:buNone/>
            </a:pPr>
            <a:r>
              <a:rPr lang="en-GB" sz="1600" dirty="0"/>
              <a:t>Definition of a well defined procedure to compute the power loss given by two beam inside the same component with CST Microwave Studio.</a:t>
            </a:r>
          </a:p>
          <a:p>
            <a:pPr marL="457200" lvl="1" indent="0">
              <a:buNone/>
            </a:pPr>
            <a:endParaRPr lang="en-GB" sz="1600" dirty="0"/>
          </a:p>
          <a:p>
            <a:pPr marL="457200" lvl="1" indent="0">
              <a:buNone/>
            </a:pPr>
            <a:r>
              <a:rPr lang="en-GB" sz="1600" dirty="0"/>
              <a:t>Starting from the paper of C. </a:t>
            </a:r>
            <a:r>
              <a:rPr lang="en-GB" sz="1600" dirty="0" err="1"/>
              <a:t>Zannini</a:t>
            </a:r>
            <a:r>
              <a:rPr lang="en-GB" sz="1600" dirty="0"/>
              <a:t>: </a:t>
            </a:r>
            <a:r>
              <a:rPr lang="en-GB" sz="1800" dirty="0"/>
              <a:t>Power loss calculation in separated and common beam chambers of the LHC .</a:t>
            </a:r>
          </a:p>
          <a:p>
            <a:pPr marL="457200" lvl="1" indent="0">
              <a:buNone/>
            </a:pPr>
            <a:endParaRPr lang="en-GB" sz="1400" dirty="0"/>
          </a:p>
          <a:p>
            <a:pPr marL="457200" lvl="1" indent="0">
              <a:buNone/>
            </a:pPr>
            <a:r>
              <a:rPr lang="en-GB" sz="1600" dirty="0"/>
              <a:t>The goal is to relate the EM field plot produced by CST with the analytic formula of the paper and then to define a procedure that allow to use CST for the two beam power loss computation even if CST does not implement this feature yet.</a:t>
            </a:r>
          </a:p>
          <a:p>
            <a:pPr marL="457200" lvl="1" indent="0">
              <a:buNone/>
            </a:pPr>
            <a:endParaRPr lang="en-GB" sz="1600" b="1" dirty="0"/>
          </a:p>
          <a:p>
            <a:pPr marL="457200" lvl="1" indent="0">
              <a:buNone/>
            </a:pPr>
            <a:endParaRPr lang="en-GB" sz="1600" b="1" dirty="0"/>
          </a:p>
          <a:p>
            <a:pPr marL="457200" lvl="1" indent="0">
              <a:buNone/>
            </a:pPr>
            <a:endParaRPr lang="en-GB" sz="1600" dirty="0"/>
          </a:p>
          <a:p>
            <a:pPr lvl="1">
              <a:buFont typeface="Arial" panose="020B0604020202020204" pitchFamily="34" charset="0"/>
              <a:buChar char="•"/>
            </a:pPr>
            <a:endParaRPr lang="en-GB" sz="1600" dirty="0"/>
          </a:p>
          <a:p>
            <a:pPr lvl="2"/>
            <a:endParaRPr lang="en-GB" sz="1400" dirty="0"/>
          </a:p>
          <a:p>
            <a:endParaRPr lang="en-GB" sz="18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6" name="Segnaposto piè di pagina 5"/>
          <p:cNvSpPr>
            <a:spLocks noGrp="1"/>
          </p:cNvSpPr>
          <p:nvPr>
            <p:ph type="ftr" sz="quarter" idx="11"/>
          </p:nvPr>
        </p:nvSpPr>
        <p:spPr/>
        <p:txBody>
          <a:bodyPr/>
          <a:lstStyle/>
          <a:p>
            <a:r>
              <a:rPr lang="it-IT" sz="2000" dirty="0"/>
              <a:t>Francesco Giordano</a:t>
            </a:r>
            <a:endParaRPr lang="it-IT" dirty="0"/>
          </a:p>
        </p:txBody>
      </p:sp>
      <p:sp>
        <p:nvSpPr>
          <p:cNvPr id="7" name="Segnaposto numero diapositiva 6"/>
          <p:cNvSpPr>
            <a:spLocks noGrp="1"/>
          </p:cNvSpPr>
          <p:nvPr>
            <p:ph type="sldNum" sz="quarter" idx="12"/>
          </p:nvPr>
        </p:nvSpPr>
        <p:spPr/>
        <p:txBody>
          <a:bodyPr/>
          <a:lstStyle/>
          <a:p>
            <a:fld id="{26848A72-3DD7-42C3-AB6C-2FF2861DA9F6}" type="slidenum">
              <a:rPr lang="it-IT" smtClean="0"/>
              <a:t>6</a:t>
            </a:fld>
            <a:endParaRPr lang="it-IT" dirty="0"/>
          </a:p>
        </p:txBody>
      </p:sp>
      <p:graphicFrame>
        <p:nvGraphicFramePr>
          <p:cNvPr id="8" name="Table 3">
            <a:extLst>
              <a:ext uri="{FF2B5EF4-FFF2-40B4-BE49-F238E27FC236}">
                <a16:creationId xmlns:a16="http://schemas.microsoft.com/office/drawing/2014/main" id="{571E5AAF-85C2-024D-9DB6-A5A4344E7C3A}"/>
              </a:ext>
            </a:extLst>
          </p:cNvPr>
          <p:cNvGraphicFramePr>
            <a:graphicFrameLocks noGrp="1"/>
          </p:cNvGraphicFramePr>
          <p:nvPr>
            <p:extLst>
              <p:ext uri="{D42A27DB-BD31-4B8C-83A1-F6EECF244321}">
                <p14:modId xmlns:p14="http://schemas.microsoft.com/office/powerpoint/2010/main" val="2768463092"/>
              </p:ext>
            </p:extLst>
          </p:nvPr>
        </p:nvGraphicFramePr>
        <p:xfrm>
          <a:off x="2339752" y="3889674"/>
          <a:ext cx="6165584" cy="2203622"/>
        </p:xfrm>
        <a:graphic>
          <a:graphicData uri="http://schemas.openxmlformats.org/drawingml/2006/table">
            <a:tbl>
              <a:tblPr firstRow="1" bandRow="1">
                <a:tableStyleId>{5C22544A-7EE6-4342-B048-85BDC9FD1C3A}</a:tableStyleId>
              </a:tblPr>
              <a:tblGrid>
                <a:gridCol w="1541396">
                  <a:extLst>
                    <a:ext uri="{9D8B030D-6E8A-4147-A177-3AD203B41FA5}">
                      <a16:colId xmlns:a16="http://schemas.microsoft.com/office/drawing/2014/main" val="69731105"/>
                    </a:ext>
                  </a:extLst>
                </a:gridCol>
                <a:gridCol w="1541396">
                  <a:extLst>
                    <a:ext uri="{9D8B030D-6E8A-4147-A177-3AD203B41FA5}">
                      <a16:colId xmlns:a16="http://schemas.microsoft.com/office/drawing/2014/main" val="416732055"/>
                    </a:ext>
                  </a:extLst>
                </a:gridCol>
                <a:gridCol w="1541396">
                  <a:extLst>
                    <a:ext uri="{9D8B030D-6E8A-4147-A177-3AD203B41FA5}">
                      <a16:colId xmlns:a16="http://schemas.microsoft.com/office/drawing/2014/main" val="3960487808"/>
                    </a:ext>
                  </a:extLst>
                </a:gridCol>
                <a:gridCol w="1541396">
                  <a:extLst>
                    <a:ext uri="{9D8B030D-6E8A-4147-A177-3AD203B41FA5}">
                      <a16:colId xmlns:a16="http://schemas.microsoft.com/office/drawing/2014/main" val="283751125"/>
                    </a:ext>
                  </a:extLst>
                </a:gridCol>
              </a:tblGrid>
              <a:tr h="513877">
                <a:tc>
                  <a:txBody>
                    <a:bodyPr/>
                    <a:lstStyle/>
                    <a:p>
                      <a:r>
                        <a:rPr lang="en-US" sz="1400" dirty="0"/>
                        <a:t>Length</a:t>
                      </a:r>
                      <a:r>
                        <a:rPr lang="en-US" sz="1400" baseline="0" dirty="0"/>
                        <a:t> [cm]</a:t>
                      </a:r>
                      <a:endParaRPr lang="en-GB" sz="1400" dirty="0"/>
                    </a:p>
                  </a:txBody>
                  <a:tcPr/>
                </a:tc>
                <a:tc>
                  <a:txBody>
                    <a:bodyPr/>
                    <a:lstStyle/>
                    <a:p>
                      <a:r>
                        <a:rPr lang="en-US" sz="1400" dirty="0" err="1"/>
                        <a:t>Ploss</a:t>
                      </a:r>
                      <a:r>
                        <a:rPr lang="en-US" sz="1400" dirty="0"/>
                        <a:t> CST [</a:t>
                      </a:r>
                      <a:r>
                        <a:rPr lang="en-US" sz="1400" dirty="0" err="1"/>
                        <a:t>mW</a:t>
                      </a:r>
                      <a:r>
                        <a:rPr lang="en-US" sz="1400" dirty="0"/>
                        <a:t>]</a:t>
                      </a:r>
                      <a:endParaRPr lang="en-GB" sz="1400" dirty="0"/>
                    </a:p>
                  </a:txBody>
                  <a:tcPr/>
                </a:tc>
                <a:tc>
                  <a:txBody>
                    <a:bodyPr/>
                    <a:lstStyle/>
                    <a:p>
                      <a:r>
                        <a:rPr lang="en-US" sz="1400" dirty="0" err="1"/>
                        <a:t>Ploss</a:t>
                      </a:r>
                      <a:r>
                        <a:rPr lang="en-US" sz="1400" dirty="0"/>
                        <a:t> numerically computed [</a:t>
                      </a:r>
                      <a:r>
                        <a:rPr lang="en-US" sz="1400" dirty="0" err="1"/>
                        <a:t>mW</a:t>
                      </a:r>
                      <a:r>
                        <a:rPr lang="en-US" sz="1400" dirty="0"/>
                        <a:t>]</a:t>
                      </a:r>
                      <a:endParaRPr lang="en-GB" sz="1400" dirty="0"/>
                    </a:p>
                  </a:txBody>
                  <a:tcPr/>
                </a:tc>
                <a:tc>
                  <a:txBody>
                    <a:bodyPr/>
                    <a:lstStyle/>
                    <a:p>
                      <a:r>
                        <a:rPr lang="en-US" sz="1400" dirty="0"/>
                        <a:t>Error [%]</a:t>
                      </a:r>
                      <a:endParaRPr lang="en-GB" sz="1400" dirty="0"/>
                    </a:p>
                  </a:txBody>
                  <a:tcPr/>
                </a:tc>
                <a:extLst>
                  <a:ext uri="{0D108BD9-81ED-4DB2-BD59-A6C34878D82A}">
                    <a16:rowId xmlns:a16="http://schemas.microsoft.com/office/drawing/2014/main" val="888049104"/>
                  </a:ext>
                </a:extLst>
              </a:tr>
              <a:tr h="348697">
                <a:tc>
                  <a:txBody>
                    <a:bodyPr/>
                    <a:lstStyle/>
                    <a:p>
                      <a:r>
                        <a:rPr lang="en-US" sz="1400" dirty="0"/>
                        <a:t>50</a:t>
                      </a:r>
                      <a:endParaRPr lang="en-GB" sz="1400" dirty="0"/>
                    </a:p>
                  </a:txBody>
                  <a:tcPr/>
                </a:tc>
                <a:tc>
                  <a:txBody>
                    <a:bodyPr/>
                    <a:lstStyle/>
                    <a:p>
                      <a:r>
                        <a:rPr lang="en-GB" sz="1400" dirty="0"/>
                        <a:t>0.6244</a:t>
                      </a:r>
                    </a:p>
                  </a:txBody>
                  <a:tcPr/>
                </a:tc>
                <a:tc>
                  <a:txBody>
                    <a:bodyPr/>
                    <a:lstStyle/>
                    <a:p>
                      <a:r>
                        <a:rPr lang="en-GB" sz="1400" dirty="0"/>
                        <a:t>0.6231</a:t>
                      </a:r>
                    </a:p>
                  </a:txBody>
                  <a:tcPr/>
                </a:tc>
                <a:tc>
                  <a:txBody>
                    <a:bodyPr/>
                    <a:lstStyle/>
                    <a:p>
                      <a:r>
                        <a:rPr lang="en-US" sz="1400" dirty="0"/>
                        <a:t>0.20</a:t>
                      </a:r>
                      <a:endParaRPr lang="en-GB" sz="1400" dirty="0"/>
                    </a:p>
                  </a:txBody>
                  <a:tcPr/>
                </a:tc>
                <a:extLst>
                  <a:ext uri="{0D108BD9-81ED-4DB2-BD59-A6C34878D82A}">
                    <a16:rowId xmlns:a16="http://schemas.microsoft.com/office/drawing/2014/main" val="1022492504"/>
                  </a:ext>
                </a:extLst>
              </a:tr>
              <a:tr h="348697">
                <a:tc>
                  <a:txBody>
                    <a:bodyPr/>
                    <a:lstStyle/>
                    <a:p>
                      <a:r>
                        <a:rPr lang="en-US" sz="1400" dirty="0"/>
                        <a:t>100</a:t>
                      </a:r>
                      <a:endParaRPr lang="en-GB" sz="1400" dirty="0"/>
                    </a:p>
                  </a:txBody>
                  <a:tcPr/>
                </a:tc>
                <a:tc>
                  <a:txBody>
                    <a:bodyPr/>
                    <a:lstStyle/>
                    <a:p>
                      <a:r>
                        <a:rPr lang="en-GB" sz="1400" dirty="0"/>
                        <a:t>1.2829</a:t>
                      </a:r>
                    </a:p>
                  </a:txBody>
                  <a:tcPr/>
                </a:tc>
                <a:tc>
                  <a:txBody>
                    <a:bodyPr/>
                    <a:lstStyle/>
                    <a:p>
                      <a:r>
                        <a:rPr lang="en-GB" sz="1400" dirty="0"/>
                        <a:t>1.3016</a:t>
                      </a:r>
                    </a:p>
                  </a:txBody>
                  <a:tcPr/>
                </a:tc>
                <a:tc>
                  <a:txBody>
                    <a:bodyPr/>
                    <a:lstStyle/>
                    <a:p>
                      <a:r>
                        <a:rPr lang="en-US" sz="1400" dirty="0"/>
                        <a:t>1.43</a:t>
                      </a:r>
                      <a:endParaRPr lang="en-GB" sz="1400" dirty="0"/>
                    </a:p>
                  </a:txBody>
                  <a:tcPr/>
                </a:tc>
                <a:extLst>
                  <a:ext uri="{0D108BD9-81ED-4DB2-BD59-A6C34878D82A}">
                    <a16:rowId xmlns:a16="http://schemas.microsoft.com/office/drawing/2014/main" val="503071828"/>
                  </a:ext>
                </a:extLst>
              </a:tr>
              <a:tr h="329356">
                <a:tc>
                  <a:txBody>
                    <a:bodyPr/>
                    <a:lstStyle/>
                    <a:p>
                      <a:r>
                        <a:rPr lang="en-US" sz="1400" dirty="0"/>
                        <a:t>150</a:t>
                      </a:r>
                      <a:endParaRPr lang="en-GB" sz="1400" dirty="0"/>
                    </a:p>
                  </a:txBody>
                  <a:tcPr/>
                </a:tc>
                <a:tc>
                  <a:txBody>
                    <a:bodyPr/>
                    <a:lstStyle/>
                    <a:p>
                      <a:r>
                        <a:rPr lang="en-GB" sz="1400" dirty="0"/>
                        <a:t>1.9417</a:t>
                      </a:r>
                    </a:p>
                  </a:txBody>
                  <a:tcPr/>
                </a:tc>
                <a:tc>
                  <a:txBody>
                    <a:bodyPr/>
                    <a:lstStyle/>
                    <a:p>
                      <a:r>
                        <a:rPr lang="en-GB" sz="1400" dirty="0"/>
                        <a:t>1.9801</a:t>
                      </a:r>
                    </a:p>
                  </a:txBody>
                  <a:tcPr/>
                </a:tc>
                <a:tc>
                  <a:txBody>
                    <a:bodyPr/>
                    <a:lstStyle/>
                    <a:p>
                      <a:r>
                        <a:rPr lang="en-US" sz="1400" dirty="0"/>
                        <a:t>1.94</a:t>
                      </a:r>
                      <a:endParaRPr lang="en-GB" sz="1400" dirty="0"/>
                    </a:p>
                  </a:txBody>
                  <a:tcPr/>
                </a:tc>
                <a:extLst>
                  <a:ext uri="{0D108BD9-81ED-4DB2-BD59-A6C34878D82A}">
                    <a16:rowId xmlns:a16="http://schemas.microsoft.com/office/drawing/2014/main" val="3183362674"/>
                  </a:ext>
                </a:extLst>
              </a:tr>
              <a:tr h="329356">
                <a:tc>
                  <a:txBody>
                    <a:bodyPr/>
                    <a:lstStyle/>
                    <a:p>
                      <a:r>
                        <a:rPr lang="en-US" sz="1400" dirty="0"/>
                        <a:t>190</a:t>
                      </a:r>
                      <a:endParaRPr lang="en-GB" sz="1400" dirty="0"/>
                    </a:p>
                  </a:txBody>
                  <a:tcPr/>
                </a:tc>
                <a:tc>
                  <a:txBody>
                    <a:bodyPr/>
                    <a:lstStyle/>
                    <a:p>
                      <a:r>
                        <a:rPr lang="en-GB" sz="1400" dirty="0"/>
                        <a:t>2.4682</a:t>
                      </a:r>
                    </a:p>
                  </a:txBody>
                  <a:tcPr/>
                </a:tc>
                <a:tc>
                  <a:txBody>
                    <a:bodyPr/>
                    <a:lstStyle/>
                    <a:p>
                      <a:r>
                        <a:rPr lang="en-GB" sz="1400" dirty="0"/>
                        <a:t>2.5244</a:t>
                      </a:r>
                    </a:p>
                  </a:txBody>
                  <a:tcPr/>
                </a:tc>
                <a:tc>
                  <a:txBody>
                    <a:bodyPr/>
                    <a:lstStyle/>
                    <a:p>
                      <a:r>
                        <a:rPr lang="en-US" sz="1400" dirty="0"/>
                        <a:t>2.22 </a:t>
                      </a:r>
                      <a:endParaRPr lang="en-GB" sz="1400" dirty="0">
                        <a:solidFill>
                          <a:srgbClr val="FF0000"/>
                        </a:solidFill>
                      </a:endParaRPr>
                    </a:p>
                  </a:txBody>
                  <a:tcPr/>
                </a:tc>
                <a:extLst>
                  <a:ext uri="{0D108BD9-81ED-4DB2-BD59-A6C34878D82A}">
                    <a16:rowId xmlns:a16="http://schemas.microsoft.com/office/drawing/2014/main" val="1225119342"/>
                  </a:ext>
                </a:extLst>
              </a:tr>
              <a:tr h="329356">
                <a:tc>
                  <a:txBody>
                    <a:bodyPr/>
                    <a:lstStyle/>
                    <a:p>
                      <a:r>
                        <a:rPr lang="en-US" sz="1400" dirty="0"/>
                        <a:t>200</a:t>
                      </a:r>
                      <a:endParaRPr lang="en-GB" sz="1400" dirty="0"/>
                    </a:p>
                  </a:txBody>
                  <a:tcPr/>
                </a:tc>
                <a:tc>
                  <a:txBody>
                    <a:bodyPr/>
                    <a:lstStyle/>
                    <a:p>
                      <a:r>
                        <a:rPr lang="en-GB" sz="1400" dirty="0"/>
                        <a:t>2.6011</a:t>
                      </a:r>
                    </a:p>
                  </a:txBody>
                  <a:tcPr/>
                </a:tc>
                <a:tc>
                  <a:txBody>
                    <a:bodyPr/>
                    <a:lstStyle/>
                    <a:p>
                      <a:r>
                        <a:rPr lang="en-GB" sz="1400" dirty="0"/>
                        <a:t>2.6609</a:t>
                      </a:r>
                    </a:p>
                  </a:txBody>
                  <a:tcPr/>
                </a:tc>
                <a:tc>
                  <a:txBody>
                    <a:bodyPr/>
                    <a:lstStyle/>
                    <a:p>
                      <a:r>
                        <a:rPr lang="en-GB" sz="1400" dirty="0"/>
                        <a:t>2.24</a:t>
                      </a:r>
                    </a:p>
                  </a:txBody>
                  <a:tcPr/>
                </a:tc>
                <a:extLst>
                  <a:ext uri="{0D108BD9-81ED-4DB2-BD59-A6C34878D82A}">
                    <a16:rowId xmlns:a16="http://schemas.microsoft.com/office/drawing/2014/main" val="3931973600"/>
                  </a:ext>
                </a:extLst>
              </a:tr>
            </a:tbl>
          </a:graphicData>
        </a:graphic>
      </p:graphicFrame>
      <p:sp>
        <p:nvSpPr>
          <p:cNvPr id="5" name="CasellaDiTesto 4">
            <a:extLst>
              <a:ext uri="{FF2B5EF4-FFF2-40B4-BE49-F238E27FC236}">
                <a16:creationId xmlns:a16="http://schemas.microsoft.com/office/drawing/2014/main" id="{84A7FCBE-61E8-E048-ACA8-1A35C13C68D7}"/>
              </a:ext>
            </a:extLst>
          </p:cNvPr>
          <p:cNvSpPr txBox="1"/>
          <p:nvPr/>
        </p:nvSpPr>
        <p:spPr>
          <a:xfrm>
            <a:off x="457200" y="4149080"/>
            <a:ext cx="1378496" cy="646331"/>
          </a:xfrm>
          <a:prstGeom prst="rect">
            <a:avLst/>
          </a:prstGeom>
          <a:noFill/>
        </p:spPr>
        <p:txBody>
          <a:bodyPr wrap="square" rtlCol="0">
            <a:spAutoFit/>
          </a:bodyPr>
          <a:lstStyle/>
          <a:p>
            <a:r>
              <a:rPr lang="en-GB" dirty="0"/>
              <a:t>One beam result</a:t>
            </a:r>
          </a:p>
        </p:txBody>
      </p:sp>
      <p:sp>
        <p:nvSpPr>
          <p:cNvPr id="9" name="Freccia destra 8">
            <a:extLst>
              <a:ext uri="{FF2B5EF4-FFF2-40B4-BE49-F238E27FC236}">
                <a16:creationId xmlns:a16="http://schemas.microsoft.com/office/drawing/2014/main" id="{4EF0E191-EB12-2F41-8A22-5B357711A181}"/>
              </a:ext>
            </a:extLst>
          </p:cNvPr>
          <p:cNvSpPr/>
          <p:nvPr/>
        </p:nvSpPr>
        <p:spPr>
          <a:xfrm>
            <a:off x="1558290" y="4271421"/>
            <a:ext cx="576064" cy="4792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5699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4624"/>
            <a:ext cx="8229600" cy="1143000"/>
          </a:xfrm>
        </p:spPr>
        <p:txBody>
          <a:bodyPr>
            <a:normAutofit fontScale="90000"/>
          </a:bodyPr>
          <a:lstStyle/>
          <a:p>
            <a:r>
              <a:rPr lang="it-IT" dirty="0"/>
              <a:t>Minor </a:t>
            </a:r>
            <a:r>
              <a:rPr lang="it-IT" dirty="0" err="1"/>
              <a:t>Activities</a:t>
            </a:r>
            <a:br>
              <a:rPr lang="it-IT" dirty="0"/>
            </a:br>
            <a:r>
              <a:rPr lang="it-IT" dirty="0"/>
              <a:t>(on </a:t>
            </a:r>
            <a:r>
              <a:rPr lang="it-IT" dirty="0" err="1"/>
              <a:t>going</a:t>
            </a:r>
            <a:r>
              <a:rPr lang="it-IT" dirty="0"/>
              <a:t>)</a:t>
            </a:r>
          </a:p>
        </p:txBody>
      </p:sp>
      <p:sp>
        <p:nvSpPr>
          <p:cNvPr id="3" name="Segnaposto contenuto 2"/>
          <p:cNvSpPr>
            <a:spLocks noGrp="1"/>
          </p:cNvSpPr>
          <p:nvPr>
            <p:ph idx="1"/>
          </p:nvPr>
        </p:nvSpPr>
        <p:spPr>
          <a:xfrm>
            <a:off x="457200" y="1196752"/>
            <a:ext cx="8229600" cy="4536504"/>
          </a:xfrm>
        </p:spPr>
        <p:txBody>
          <a:bodyPr>
            <a:normAutofit/>
          </a:bodyPr>
          <a:lstStyle/>
          <a:p>
            <a:pPr lvl="1">
              <a:buFont typeface="Arial" panose="020B0604020202020204" pitchFamily="34" charset="0"/>
              <a:buChar char="•"/>
            </a:pPr>
            <a:endParaRPr lang="en-GB" sz="2400" dirty="0"/>
          </a:p>
          <a:p>
            <a:pPr lvl="1">
              <a:buFont typeface="Arial" panose="020B0604020202020204" pitchFamily="34" charset="0"/>
              <a:buChar char="•"/>
            </a:pPr>
            <a:r>
              <a:rPr lang="en-GB" sz="2400" dirty="0"/>
              <a:t>RF measurement of the impedance of the LHC collimator to be installed during the long shutdown of the machine (2018-2020)</a:t>
            </a:r>
          </a:p>
          <a:p>
            <a:pPr lvl="1">
              <a:buFont typeface="Arial" panose="020B0604020202020204" pitchFamily="34" charset="0"/>
              <a:buChar char="•"/>
            </a:pPr>
            <a:r>
              <a:rPr lang="en-GB" sz="2400" dirty="0"/>
              <a:t>Monitoring of the temperature of the LHC main components during the run.</a:t>
            </a:r>
          </a:p>
          <a:p>
            <a:pPr lvl="1">
              <a:buFont typeface="Arial" panose="020B0604020202020204" pitchFamily="34" charset="0"/>
              <a:buChar char="•"/>
            </a:pPr>
            <a:r>
              <a:rPr lang="en-GB" sz="2400" dirty="0"/>
              <a:t>Power loss computation for other project of the section.</a:t>
            </a:r>
          </a:p>
          <a:p>
            <a:pPr marL="457200" lvl="1" indent="0">
              <a:buNone/>
            </a:pPr>
            <a:endParaRPr lang="en-GB" sz="2400" dirty="0"/>
          </a:p>
          <a:p>
            <a:pPr lvl="1">
              <a:buFont typeface="Arial" panose="020B0604020202020204" pitchFamily="34" charset="0"/>
              <a:buChar char="•"/>
            </a:pPr>
            <a:endParaRPr lang="en-GB" sz="2400" dirty="0"/>
          </a:p>
          <a:p>
            <a:pPr lvl="2"/>
            <a:endParaRPr lang="en-GB" sz="2000" dirty="0"/>
          </a:p>
          <a:p>
            <a:endParaRPr lang="en-GB" sz="28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
        <p:nvSpPr>
          <p:cNvPr id="6" name="Segnaposto piè di pagina 5"/>
          <p:cNvSpPr>
            <a:spLocks noGrp="1"/>
          </p:cNvSpPr>
          <p:nvPr>
            <p:ph type="ftr" sz="quarter" idx="11"/>
          </p:nvPr>
        </p:nvSpPr>
        <p:spPr/>
        <p:txBody>
          <a:bodyPr/>
          <a:lstStyle/>
          <a:p>
            <a:r>
              <a:rPr lang="it-IT" sz="2000" dirty="0"/>
              <a:t>Francesco Giordano</a:t>
            </a:r>
            <a:endParaRPr lang="it-IT" dirty="0"/>
          </a:p>
        </p:txBody>
      </p:sp>
      <p:sp>
        <p:nvSpPr>
          <p:cNvPr id="7" name="Segnaposto numero diapositiva 6"/>
          <p:cNvSpPr>
            <a:spLocks noGrp="1"/>
          </p:cNvSpPr>
          <p:nvPr>
            <p:ph type="sldNum" sz="quarter" idx="12"/>
          </p:nvPr>
        </p:nvSpPr>
        <p:spPr/>
        <p:txBody>
          <a:bodyPr/>
          <a:lstStyle/>
          <a:p>
            <a:fld id="{26848A72-3DD7-42C3-AB6C-2FF2861DA9F6}" type="slidenum">
              <a:rPr lang="it-IT" smtClean="0"/>
              <a:t>7</a:t>
            </a:fld>
            <a:endParaRPr lang="it-IT" dirty="0"/>
          </a:p>
        </p:txBody>
      </p:sp>
    </p:spTree>
    <p:extLst>
      <p:ext uri="{BB962C8B-B14F-4D97-AF65-F5344CB8AC3E}">
        <p14:creationId xmlns:p14="http://schemas.microsoft.com/office/powerpoint/2010/main" val="395458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FE27B7-B0ED-A749-8E4B-9A1C7724D6D4}"/>
              </a:ext>
            </a:extLst>
          </p:cNvPr>
          <p:cNvSpPr>
            <a:spLocks noGrp="1"/>
          </p:cNvSpPr>
          <p:nvPr>
            <p:ph type="title"/>
          </p:nvPr>
        </p:nvSpPr>
        <p:spPr/>
        <p:txBody>
          <a:bodyPr/>
          <a:lstStyle/>
          <a:p>
            <a:r>
              <a:rPr lang="en-GB" dirty="0"/>
              <a:t>Main products</a:t>
            </a:r>
          </a:p>
        </p:txBody>
      </p:sp>
      <p:sp>
        <p:nvSpPr>
          <p:cNvPr id="3" name="Segnaposto contenuto 2">
            <a:extLst>
              <a:ext uri="{FF2B5EF4-FFF2-40B4-BE49-F238E27FC236}">
                <a16:creationId xmlns:a16="http://schemas.microsoft.com/office/drawing/2014/main" id="{BBC2AA56-4849-4F40-9DC1-06FE8074D806}"/>
              </a:ext>
            </a:extLst>
          </p:cNvPr>
          <p:cNvSpPr>
            <a:spLocks noGrp="1"/>
          </p:cNvSpPr>
          <p:nvPr>
            <p:ph idx="1"/>
          </p:nvPr>
        </p:nvSpPr>
        <p:spPr>
          <a:xfrm>
            <a:off x="457200" y="1198521"/>
            <a:ext cx="8229600" cy="4525963"/>
          </a:xfrm>
        </p:spPr>
        <p:txBody>
          <a:bodyPr>
            <a:normAutofit fontScale="92500" lnSpcReduction="20000"/>
          </a:bodyPr>
          <a:lstStyle/>
          <a:p>
            <a:r>
              <a:rPr lang="en-GB" sz="2400" dirty="0"/>
              <a:t>Journal papers (not published yet):</a:t>
            </a:r>
          </a:p>
          <a:p>
            <a:pPr lvl="1"/>
            <a:r>
              <a:rPr lang="en-GB" sz="2000" dirty="0"/>
              <a:t>Dependence of LHC beam spectrum and beam induced RF heating with filling scheme. </a:t>
            </a:r>
            <a:r>
              <a:rPr lang="en-GB" sz="2000" dirty="0" err="1"/>
              <a:t>P.Arpaia</a:t>
            </a:r>
            <a:r>
              <a:rPr lang="en-GB" sz="2000" dirty="0"/>
              <a:t>, L. De Vito, F. Giordano and B. </a:t>
            </a:r>
            <a:r>
              <a:rPr lang="en-GB" sz="2000" dirty="0" err="1"/>
              <a:t>Salvant</a:t>
            </a:r>
            <a:r>
              <a:rPr lang="en-GB" sz="2000" dirty="0"/>
              <a:t>. Submitted at NIM scientific journal  (ELSEVIER)</a:t>
            </a:r>
          </a:p>
          <a:p>
            <a:endParaRPr lang="en-GB" sz="2400" dirty="0"/>
          </a:p>
          <a:p>
            <a:r>
              <a:rPr lang="en-GB" sz="2400" dirty="0"/>
              <a:t>Conference papers:</a:t>
            </a:r>
          </a:p>
          <a:p>
            <a:pPr lvl="1"/>
            <a:r>
              <a:rPr lang="it-IT" sz="1800" dirty="0"/>
              <a:t>ANALYSIS ON THE MECHANICAL EFFECTS INDUCED BY BEAM IMPEDANCE HEATING ON THE HL-LHC TARGET DUMP INJECTION SEGMENTED (TDIS) ABSORBER . L. </a:t>
            </a:r>
            <a:r>
              <a:rPr lang="it-IT" sz="1800" dirty="0" err="1"/>
              <a:t>Teofili</a:t>
            </a:r>
            <a:r>
              <a:rPr lang="it-IT" sz="1800" dirty="0"/>
              <a:t>, </a:t>
            </a:r>
            <a:r>
              <a:rPr lang="it-IT" sz="1800" dirty="0" err="1"/>
              <a:t>F</a:t>
            </a:r>
            <a:r>
              <a:rPr lang="it-IT" sz="1800" dirty="0"/>
              <a:t>. Giordano et al. </a:t>
            </a:r>
            <a:r>
              <a:rPr lang="it-IT" sz="1800" dirty="0" err="1"/>
              <a:t>Proceedings</a:t>
            </a:r>
            <a:r>
              <a:rPr lang="it-IT" sz="1800" dirty="0"/>
              <a:t> of IPAC 2018.</a:t>
            </a:r>
          </a:p>
          <a:p>
            <a:pPr lvl="1"/>
            <a:r>
              <a:rPr lang="it-IT" sz="1900" dirty="0"/>
              <a:t>A MULTI-PHYSICS APPROACH TO SIMULATE THE RF-HEATING 3D POWER MAP INDUCED BY THE PROTON BEAM IN A BEAM INTERCEPTING DEVICE. L. </a:t>
            </a:r>
            <a:r>
              <a:rPr lang="it-IT" sz="1900" dirty="0" err="1"/>
              <a:t>Teofili</a:t>
            </a:r>
            <a:r>
              <a:rPr lang="it-IT" sz="1900" dirty="0"/>
              <a:t>, </a:t>
            </a:r>
            <a:r>
              <a:rPr lang="it-IT" sz="1900" dirty="0" err="1"/>
              <a:t>F.Giordano</a:t>
            </a:r>
            <a:r>
              <a:rPr lang="it-IT" sz="1900" dirty="0"/>
              <a:t> et al. </a:t>
            </a:r>
            <a:r>
              <a:rPr lang="it-IT" sz="1700" dirty="0" err="1"/>
              <a:t>Proceedings</a:t>
            </a:r>
            <a:r>
              <a:rPr lang="it-IT" sz="1700" dirty="0"/>
              <a:t> of IPAC 2018.</a:t>
            </a:r>
          </a:p>
          <a:p>
            <a:pPr marL="0" indent="0">
              <a:buNone/>
            </a:pPr>
            <a:endParaRPr lang="en-GB" sz="2400" dirty="0"/>
          </a:p>
          <a:p>
            <a:r>
              <a:rPr lang="en-GB" sz="2400" dirty="0"/>
              <a:t>Posters:</a:t>
            </a:r>
          </a:p>
          <a:p>
            <a:pPr lvl="1"/>
            <a:r>
              <a:rPr lang="it-IT" sz="2200" dirty="0" err="1"/>
              <a:t>Dependence</a:t>
            </a:r>
            <a:r>
              <a:rPr lang="it-IT" sz="2200" dirty="0"/>
              <a:t> of LHC </a:t>
            </a:r>
            <a:r>
              <a:rPr lang="it-IT" sz="2200" dirty="0" err="1"/>
              <a:t>beam</a:t>
            </a:r>
            <a:r>
              <a:rPr lang="it-IT" sz="2200" dirty="0"/>
              <a:t> </a:t>
            </a:r>
            <a:r>
              <a:rPr lang="it-IT" sz="2200" dirty="0" err="1"/>
              <a:t>spectrum</a:t>
            </a:r>
            <a:r>
              <a:rPr lang="it-IT" sz="2200" dirty="0"/>
              <a:t> and </a:t>
            </a:r>
            <a:r>
              <a:rPr lang="it-IT" sz="2200" dirty="0" err="1"/>
              <a:t>beam</a:t>
            </a:r>
            <a:r>
              <a:rPr lang="it-IT" sz="2200" dirty="0"/>
              <a:t> </a:t>
            </a:r>
            <a:r>
              <a:rPr lang="it-IT" sz="2200" dirty="0" err="1"/>
              <a:t>induced</a:t>
            </a:r>
            <a:r>
              <a:rPr lang="it-IT" sz="2200" dirty="0"/>
              <a:t> RF </a:t>
            </a:r>
            <a:r>
              <a:rPr lang="it-IT" sz="2200" dirty="0" err="1"/>
              <a:t>heating</a:t>
            </a:r>
            <a:r>
              <a:rPr lang="it-IT" sz="2200" dirty="0"/>
              <a:t> with </a:t>
            </a:r>
            <a:r>
              <a:rPr lang="it-IT" sz="2200" dirty="0" err="1"/>
              <a:t>filling</a:t>
            </a:r>
            <a:r>
              <a:rPr lang="it-IT" sz="2200" dirty="0"/>
              <a:t> </a:t>
            </a:r>
            <a:r>
              <a:rPr lang="it-IT" sz="2200" dirty="0" err="1"/>
              <a:t>scheme</a:t>
            </a:r>
            <a:r>
              <a:rPr lang="it-IT" sz="2200" dirty="0"/>
              <a:t>. </a:t>
            </a:r>
            <a:r>
              <a:rPr lang="it-IT" sz="2200" dirty="0" err="1"/>
              <a:t>F.Giordano</a:t>
            </a:r>
            <a:r>
              <a:rPr lang="it-IT" sz="2200" dirty="0"/>
              <a:t> et al. </a:t>
            </a:r>
            <a:r>
              <a:rPr lang="it-IT" sz="2100" dirty="0" err="1"/>
              <a:t>PhD</a:t>
            </a:r>
            <a:r>
              <a:rPr lang="it-IT" sz="2100" dirty="0"/>
              <a:t> </a:t>
            </a:r>
            <a:r>
              <a:rPr lang="it-IT" sz="2100" dirty="0" err="1"/>
              <a:t>school</a:t>
            </a:r>
            <a:r>
              <a:rPr lang="it-IT" sz="2100" dirty="0"/>
              <a:t> Italo </a:t>
            </a:r>
            <a:r>
              <a:rPr lang="it-IT" sz="2100" dirty="0" err="1"/>
              <a:t>Gorini</a:t>
            </a:r>
            <a:r>
              <a:rPr lang="it-IT" sz="2100" dirty="0"/>
              <a:t>, CERN 2018.</a:t>
            </a:r>
          </a:p>
          <a:p>
            <a:pPr lvl="1"/>
            <a:endParaRPr lang="it-IT" sz="1300" dirty="0"/>
          </a:p>
          <a:p>
            <a:pPr lvl="1"/>
            <a:endParaRPr lang="it-IT" sz="1700" dirty="0"/>
          </a:p>
          <a:p>
            <a:pPr lvl="1"/>
            <a:endParaRPr lang="en-GB" sz="2000" dirty="0"/>
          </a:p>
          <a:p>
            <a:pPr marL="0" indent="0">
              <a:buNone/>
            </a:pPr>
            <a:endParaRPr lang="en-GB" sz="2400" dirty="0"/>
          </a:p>
        </p:txBody>
      </p:sp>
      <p:sp>
        <p:nvSpPr>
          <p:cNvPr id="4" name="Segnaposto piè di pagina 3">
            <a:extLst>
              <a:ext uri="{FF2B5EF4-FFF2-40B4-BE49-F238E27FC236}">
                <a16:creationId xmlns:a16="http://schemas.microsoft.com/office/drawing/2014/main" id="{81EA7307-DEC4-1D48-82FE-0B761A1AD0B9}"/>
              </a:ext>
            </a:extLst>
          </p:cNvPr>
          <p:cNvSpPr>
            <a:spLocks noGrp="1"/>
          </p:cNvSpPr>
          <p:nvPr>
            <p:ph type="ftr" sz="quarter" idx="11"/>
          </p:nvPr>
        </p:nvSpPr>
        <p:spPr/>
        <p:txBody>
          <a:bodyPr/>
          <a:lstStyle/>
          <a:p>
            <a:r>
              <a:rPr lang="it-IT" dirty="0"/>
              <a:t>Francesco Giordano</a:t>
            </a:r>
          </a:p>
        </p:txBody>
      </p:sp>
      <p:sp>
        <p:nvSpPr>
          <p:cNvPr id="5" name="Segnaposto numero diapositiva 4">
            <a:extLst>
              <a:ext uri="{FF2B5EF4-FFF2-40B4-BE49-F238E27FC236}">
                <a16:creationId xmlns:a16="http://schemas.microsoft.com/office/drawing/2014/main" id="{1C7C295C-BE86-784D-8EDD-AFCE68E741BC}"/>
              </a:ext>
            </a:extLst>
          </p:cNvPr>
          <p:cNvSpPr>
            <a:spLocks noGrp="1"/>
          </p:cNvSpPr>
          <p:nvPr>
            <p:ph type="sldNum" sz="quarter" idx="12"/>
          </p:nvPr>
        </p:nvSpPr>
        <p:spPr/>
        <p:txBody>
          <a:bodyPr/>
          <a:lstStyle/>
          <a:p>
            <a:fld id="{26848A72-3DD7-42C3-AB6C-2FF2861DA9F6}" type="slidenum">
              <a:rPr lang="it-IT" smtClean="0"/>
              <a:t>8</a:t>
            </a:fld>
            <a:endParaRPr lang="it-IT"/>
          </a:p>
        </p:txBody>
      </p:sp>
      <p:pic>
        <p:nvPicPr>
          <p:cNvPr id="6" name="Immagine 5">
            <a:extLst>
              <a:ext uri="{FF2B5EF4-FFF2-40B4-BE49-F238E27FC236}">
                <a16:creationId xmlns:a16="http://schemas.microsoft.com/office/drawing/2014/main" id="{DFB1EC51-D3BE-7744-850F-A7ED8BE078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spTree>
    <p:extLst>
      <p:ext uri="{BB962C8B-B14F-4D97-AF65-F5344CB8AC3E}">
        <p14:creationId xmlns:p14="http://schemas.microsoft.com/office/powerpoint/2010/main" val="6912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FE27B7-B0ED-A749-8E4B-9A1C7724D6D4}"/>
              </a:ext>
            </a:extLst>
          </p:cNvPr>
          <p:cNvSpPr>
            <a:spLocks noGrp="1"/>
          </p:cNvSpPr>
          <p:nvPr>
            <p:ph type="title"/>
          </p:nvPr>
        </p:nvSpPr>
        <p:spPr/>
        <p:txBody>
          <a:bodyPr/>
          <a:lstStyle/>
          <a:p>
            <a:r>
              <a:rPr lang="en-GB" dirty="0"/>
              <a:t>Next year</a:t>
            </a:r>
          </a:p>
        </p:txBody>
      </p:sp>
      <p:sp>
        <p:nvSpPr>
          <p:cNvPr id="4" name="Segnaposto piè di pagina 3">
            <a:extLst>
              <a:ext uri="{FF2B5EF4-FFF2-40B4-BE49-F238E27FC236}">
                <a16:creationId xmlns:a16="http://schemas.microsoft.com/office/drawing/2014/main" id="{81EA7307-DEC4-1D48-82FE-0B761A1AD0B9}"/>
              </a:ext>
            </a:extLst>
          </p:cNvPr>
          <p:cNvSpPr>
            <a:spLocks noGrp="1"/>
          </p:cNvSpPr>
          <p:nvPr>
            <p:ph type="ftr" sz="quarter" idx="11"/>
          </p:nvPr>
        </p:nvSpPr>
        <p:spPr/>
        <p:txBody>
          <a:bodyPr/>
          <a:lstStyle/>
          <a:p>
            <a:r>
              <a:rPr lang="it-IT" dirty="0"/>
              <a:t>Francesco Giordano</a:t>
            </a:r>
          </a:p>
        </p:txBody>
      </p:sp>
      <p:sp>
        <p:nvSpPr>
          <p:cNvPr id="5" name="Segnaposto numero diapositiva 4">
            <a:extLst>
              <a:ext uri="{FF2B5EF4-FFF2-40B4-BE49-F238E27FC236}">
                <a16:creationId xmlns:a16="http://schemas.microsoft.com/office/drawing/2014/main" id="{1C7C295C-BE86-784D-8EDD-AFCE68E741BC}"/>
              </a:ext>
            </a:extLst>
          </p:cNvPr>
          <p:cNvSpPr>
            <a:spLocks noGrp="1"/>
          </p:cNvSpPr>
          <p:nvPr>
            <p:ph type="sldNum" sz="quarter" idx="12"/>
          </p:nvPr>
        </p:nvSpPr>
        <p:spPr/>
        <p:txBody>
          <a:bodyPr/>
          <a:lstStyle/>
          <a:p>
            <a:fld id="{26848A72-3DD7-42C3-AB6C-2FF2861DA9F6}" type="slidenum">
              <a:rPr lang="it-IT" smtClean="0"/>
              <a:t>9</a:t>
            </a:fld>
            <a:endParaRPr lang="it-IT"/>
          </a:p>
        </p:txBody>
      </p:sp>
      <p:pic>
        <p:nvPicPr>
          <p:cNvPr id="6" name="Immagine 5">
            <a:extLst>
              <a:ext uri="{FF2B5EF4-FFF2-40B4-BE49-F238E27FC236}">
                <a16:creationId xmlns:a16="http://schemas.microsoft.com/office/drawing/2014/main" id="{DFB1EC51-D3BE-7744-850F-A7ED8BE078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56" y="5733256"/>
            <a:ext cx="1905000" cy="1087755"/>
          </a:xfrm>
          <a:prstGeom prst="rect">
            <a:avLst/>
          </a:prstGeom>
        </p:spPr>
      </p:pic>
      <p:pic>
        <p:nvPicPr>
          <p:cNvPr id="8" name="Immagine 7">
            <a:extLst>
              <a:ext uri="{FF2B5EF4-FFF2-40B4-BE49-F238E27FC236}">
                <a16:creationId xmlns:a16="http://schemas.microsoft.com/office/drawing/2014/main" id="{81217C42-9C66-0B43-9B04-2786143DCCA2}"/>
              </a:ext>
            </a:extLst>
          </p:cNvPr>
          <p:cNvPicPr>
            <a:picLocks noChangeAspect="1"/>
          </p:cNvPicPr>
          <p:nvPr/>
        </p:nvPicPr>
        <p:blipFill>
          <a:blip r:embed="rId3"/>
          <a:stretch>
            <a:fillRect/>
          </a:stretch>
        </p:blipFill>
        <p:spPr>
          <a:xfrm>
            <a:off x="1187624" y="1988840"/>
            <a:ext cx="6058776" cy="3029388"/>
          </a:xfrm>
          <a:prstGeom prst="rect">
            <a:avLst/>
          </a:prstGeom>
        </p:spPr>
      </p:pic>
    </p:spTree>
    <p:extLst>
      <p:ext uri="{BB962C8B-B14F-4D97-AF65-F5344CB8AC3E}">
        <p14:creationId xmlns:p14="http://schemas.microsoft.com/office/powerpoint/2010/main" val="12982625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3226</TotalTime>
  <Words>685</Words>
  <Application>Microsoft Macintosh PowerPoint</Application>
  <PresentationFormat>Presentazione su schermo (4:3)</PresentationFormat>
  <Paragraphs>121</Paragraphs>
  <Slides>15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ＭＳ Ｐゴシック</vt:lpstr>
      <vt:lpstr>Arial</vt:lpstr>
      <vt:lpstr>Calibri</vt:lpstr>
      <vt:lpstr>Cambria Math</vt:lpstr>
      <vt:lpstr>Garamond</vt:lpstr>
      <vt:lpstr>Tema di Office</vt:lpstr>
      <vt:lpstr>Francesco Giordano Tutor: Prof. Pasquale Arpaia – co-Tutor: Dr. Benoit Salvant (CERN) XXXIII Cycle - I year presentation</vt:lpstr>
      <vt:lpstr>CONTENT</vt:lpstr>
      <vt:lpstr>Background</vt:lpstr>
      <vt:lpstr>Problem: Beam induced RF heating</vt:lpstr>
      <vt:lpstr>Research Activity n°1(completed)</vt:lpstr>
      <vt:lpstr>Research Activity n°2 (on going)</vt:lpstr>
      <vt:lpstr>Minor Activities (on going)</vt:lpstr>
      <vt:lpstr>Main products</vt:lpstr>
      <vt:lpstr>Next year</vt:lpstr>
      <vt:lpstr>Next year main goals</vt:lpstr>
      <vt:lpstr>Thanks for the attention</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Surname XXIX Cycle I year presentation</dc:title>
  <dc:creator>Daniele</dc:creator>
  <cp:lastModifiedBy>FRANCESCO GIORDANO</cp:lastModifiedBy>
  <cp:revision>47</cp:revision>
  <cp:lastPrinted>2015-02-18T13:08:33Z</cp:lastPrinted>
  <dcterms:created xsi:type="dcterms:W3CDTF">2015-02-18T11:42:09Z</dcterms:created>
  <dcterms:modified xsi:type="dcterms:W3CDTF">2019-01-31T21:25:08Z</dcterms:modified>
</cp:coreProperties>
</file>