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300" r:id="rId2"/>
    <p:sldId id="257" r:id="rId3"/>
    <p:sldId id="258" r:id="rId4"/>
    <p:sldId id="259" r:id="rId5"/>
    <p:sldId id="309" r:id="rId6"/>
    <p:sldId id="299" r:id="rId7"/>
    <p:sldId id="322" r:id="rId8"/>
    <p:sldId id="318" r:id="rId9"/>
    <p:sldId id="278" r:id="rId10"/>
    <p:sldId id="297" r:id="rId11"/>
    <p:sldId id="308" r:id="rId12"/>
    <p:sldId id="277" r:id="rId13"/>
    <p:sldId id="280" r:id="rId14"/>
    <p:sldId id="326" r:id="rId15"/>
    <p:sldId id="290" r:id="rId16"/>
    <p:sldId id="323" r:id="rId17"/>
    <p:sldId id="325" r:id="rId18"/>
    <p:sldId id="312" r:id="rId19"/>
    <p:sldId id="317" r:id="rId20"/>
    <p:sldId id="292" r:id="rId21"/>
    <p:sldId id="327" r:id="rId22"/>
    <p:sldId id="282" r:id="rId23"/>
    <p:sldId id="286" r:id="rId24"/>
    <p:sldId id="289" r:id="rId25"/>
    <p:sldId id="287" r:id="rId26"/>
    <p:sldId id="288" r:id="rId27"/>
    <p:sldId id="295" r:id="rId28"/>
    <p:sldId id="272" r:id="rId29"/>
    <p:sldId id="311" r:id="rId30"/>
    <p:sldId id="324" r:id="rId31"/>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667" autoAdjust="0"/>
    <p:restoredTop sz="46552" autoAdjust="0"/>
  </p:normalViewPr>
  <p:slideViewPr>
    <p:cSldViewPr>
      <p:cViewPr varScale="1">
        <p:scale>
          <a:sx n="36" d="100"/>
          <a:sy n="36" d="100"/>
        </p:scale>
        <p:origin x="1710" y="48"/>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570b6965396d2940/Documents/Cartel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noProof="0" dirty="0"/>
              <a:t>Precision Comparison</a:t>
            </a:r>
          </a:p>
        </c:rich>
      </c:tx>
      <c:layout>
        <c:manualLayout>
          <c:xMode val="edge"/>
          <c:yMode val="edge"/>
          <c:x val="0.30572118330938142"/>
          <c:y val="2.05825487342715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2352079149513258"/>
          <c:y val="0.10439593483500116"/>
          <c:w val="0.84525408035453464"/>
          <c:h val="0.70040494246609519"/>
        </c:manualLayout>
      </c:layout>
      <c:scatterChart>
        <c:scatterStyle val="lineMarker"/>
        <c:varyColors val="0"/>
        <c:ser>
          <c:idx val="0"/>
          <c:order val="0"/>
          <c:tx>
            <c:v>MAWILab</c:v>
          </c:tx>
          <c:spPr>
            <a:ln w="19050" cap="rnd">
              <a:solidFill>
                <a:srgbClr val="FF0000"/>
              </a:solidFill>
              <a:round/>
            </a:ln>
            <a:effectLst/>
          </c:spPr>
          <c:marker>
            <c:symbol val="circle"/>
            <c:size val="5"/>
            <c:spPr>
              <a:solidFill>
                <a:srgbClr val="FF0000"/>
              </a:solidFill>
              <a:ln w="9525">
                <a:solidFill>
                  <a:srgbClr val="FF0000"/>
                </a:solidFill>
              </a:ln>
              <a:effectLst/>
            </c:spPr>
          </c:marker>
          <c:xVal>
            <c:strRef>
              <c:f>Foglio2!$A$2:$A$32</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 </c:v>
                </c:pt>
                <c:pt idx="21">
                  <c:v>22</c:v>
                </c:pt>
                <c:pt idx="22">
                  <c:v>23</c:v>
                </c:pt>
                <c:pt idx="23">
                  <c:v>24</c:v>
                </c:pt>
                <c:pt idx="24">
                  <c:v>25* </c:v>
                </c:pt>
                <c:pt idx="25">
                  <c:v>26* </c:v>
                </c:pt>
                <c:pt idx="26">
                  <c:v>27* </c:v>
                </c:pt>
                <c:pt idx="27">
                  <c:v>28</c:v>
                </c:pt>
                <c:pt idx="28">
                  <c:v>29</c:v>
                </c:pt>
                <c:pt idx="29">
                  <c:v>30</c:v>
                </c:pt>
                <c:pt idx="30">
                  <c:v>31</c:v>
                </c:pt>
              </c:strCache>
            </c:strRef>
          </c:xVal>
          <c:yVal>
            <c:numRef>
              <c:f>Foglio2!$D$2:$D$32</c:f>
              <c:numCache>
                <c:formatCode>0.000</c:formatCode>
                <c:ptCount val="31"/>
                <c:pt idx="0">
                  <c:v>0.90598290598290598</c:v>
                </c:pt>
                <c:pt idx="1">
                  <c:v>0.8294573643410853</c:v>
                </c:pt>
                <c:pt idx="3">
                  <c:v>0.8392857142857143</c:v>
                </c:pt>
                <c:pt idx="4">
                  <c:v>0.70833333333333337</c:v>
                </c:pt>
                <c:pt idx="6">
                  <c:v>0.5544554455445545</c:v>
                </c:pt>
                <c:pt idx="7">
                  <c:v>0.7142857142857143</c:v>
                </c:pt>
                <c:pt idx="8">
                  <c:v>0.69230769230769229</c:v>
                </c:pt>
                <c:pt idx="9">
                  <c:v>0.72173913043478266</c:v>
                </c:pt>
                <c:pt idx="10">
                  <c:v>0.75324675324675328</c:v>
                </c:pt>
                <c:pt idx="11">
                  <c:v>0.8571428571428571</c:v>
                </c:pt>
                <c:pt idx="12">
                  <c:v>0.80303030303030298</c:v>
                </c:pt>
                <c:pt idx="14">
                  <c:v>0.64516129032258063</c:v>
                </c:pt>
                <c:pt idx="15">
                  <c:v>0.67592592592592593</c:v>
                </c:pt>
                <c:pt idx="16">
                  <c:v>0.60952380952380958</c:v>
                </c:pt>
                <c:pt idx="17">
                  <c:v>0.77083333333333337</c:v>
                </c:pt>
                <c:pt idx="18">
                  <c:v>0.88636363636363635</c:v>
                </c:pt>
                <c:pt idx="19">
                  <c:v>0.67924528301886788</c:v>
                </c:pt>
                <c:pt idx="20">
                  <c:v>0.22397476340694006</c:v>
                </c:pt>
                <c:pt idx="21">
                  <c:v>0.59154929577464788</c:v>
                </c:pt>
                <c:pt idx="22">
                  <c:v>0.64925373134328357</c:v>
                </c:pt>
                <c:pt idx="23">
                  <c:v>0.59836065573770492</c:v>
                </c:pt>
                <c:pt idx="24">
                  <c:v>0.16599190283400811</c:v>
                </c:pt>
                <c:pt idx="25">
                  <c:v>0.188</c:v>
                </c:pt>
                <c:pt idx="26">
                  <c:v>0.19932432432432431</c:v>
                </c:pt>
                <c:pt idx="27">
                  <c:v>0.37931034482758619</c:v>
                </c:pt>
                <c:pt idx="28">
                  <c:v>0.4854368932038835</c:v>
                </c:pt>
                <c:pt idx="29">
                  <c:v>0.71052631578947367</c:v>
                </c:pt>
                <c:pt idx="30">
                  <c:v>0.62962962962962965</c:v>
                </c:pt>
              </c:numCache>
            </c:numRef>
          </c:yVal>
          <c:smooth val="0"/>
          <c:extLst>
            <c:ext xmlns:c16="http://schemas.microsoft.com/office/drawing/2014/chart" uri="{C3380CC4-5D6E-409C-BE32-E72D297353CC}">
              <c16:uniqueId val="{00000000-DBBC-4AA2-B98B-693D78C25AF0}"/>
            </c:ext>
          </c:extLst>
        </c:ser>
        <c:ser>
          <c:idx val="1"/>
          <c:order val="1"/>
          <c:tx>
            <c:v>MAWILab + Rules</c:v>
          </c:tx>
          <c:spPr>
            <a:ln w="19050" cap="rnd">
              <a:solidFill>
                <a:schemeClr val="accent5"/>
              </a:solidFill>
              <a:round/>
            </a:ln>
            <a:effectLst/>
          </c:spPr>
          <c:marker>
            <c:symbol val="circle"/>
            <c:size val="5"/>
            <c:spPr>
              <a:solidFill>
                <a:schemeClr val="accent5"/>
              </a:solidFill>
              <a:ln w="9525">
                <a:solidFill>
                  <a:schemeClr val="accent5"/>
                </a:solidFill>
              </a:ln>
              <a:effectLst/>
            </c:spPr>
          </c:marker>
          <c:xVal>
            <c:strRef>
              <c:f>Foglio2!$A$2:$A$32</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 </c:v>
                </c:pt>
                <c:pt idx="21">
                  <c:v>22</c:v>
                </c:pt>
                <c:pt idx="22">
                  <c:v>23</c:v>
                </c:pt>
                <c:pt idx="23">
                  <c:v>24</c:v>
                </c:pt>
                <c:pt idx="24">
                  <c:v>25* </c:v>
                </c:pt>
                <c:pt idx="25">
                  <c:v>26* </c:v>
                </c:pt>
                <c:pt idx="26">
                  <c:v>27* </c:v>
                </c:pt>
                <c:pt idx="27">
                  <c:v>28</c:v>
                </c:pt>
                <c:pt idx="28">
                  <c:v>29</c:v>
                </c:pt>
                <c:pt idx="29">
                  <c:v>30</c:v>
                </c:pt>
                <c:pt idx="30">
                  <c:v>31</c:v>
                </c:pt>
              </c:strCache>
            </c:strRef>
          </c:xVal>
          <c:yVal>
            <c:numRef>
              <c:f>Foglio2!$H$2:$H$32</c:f>
              <c:numCache>
                <c:formatCode>0.000</c:formatCode>
                <c:ptCount val="31"/>
                <c:pt idx="0">
                  <c:v>0.94871794871794868</c:v>
                </c:pt>
                <c:pt idx="1">
                  <c:v>0.94573643410852715</c:v>
                </c:pt>
                <c:pt idx="3">
                  <c:v>0.9821428571428571</c:v>
                </c:pt>
                <c:pt idx="4">
                  <c:v>0.97916666666666663</c:v>
                </c:pt>
                <c:pt idx="6">
                  <c:v>0.92079207920792083</c:v>
                </c:pt>
                <c:pt idx="7">
                  <c:v>0.90476190476190477</c:v>
                </c:pt>
                <c:pt idx="8">
                  <c:v>0.95604395604395609</c:v>
                </c:pt>
                <c:pt idx="9">
                  <c:v>0.94782608695652171</c:v>
                </c:pt>
                <c:pt idx="10">
                  <c:v>0.93506493506493504</c:v>
                </c:pt>
                <c:pt idx="11">
                  <c:v>0.97142857142857142</c:v>
                </c:pt>
                <c:pt idx="12">
                  <c:v>0.96969696969696972</c:v>
                </c:pt>
                <c:pt idx="14">
                  <c:v>0.90322580645161288</c:v>
                </c:pt>
                <c:pt idx="15">
                  <c:v>0.94285714285714284</c:v>
                </c:pt>
                <c:pt idx="16">
                  <c:v>0.91428571428571426</c:v>
                </c:pt>
                <c:pt idx="17" formatCode="0">
                  <c:v>1</c:v>
                </c:pt>
                <c:pt idx="18">
                  <c:v>0.97727272727272729</c:v>
                </c:pt>
                <c:pt idx="19">
                  <c:v>0.94339622641509435</c:v>
                </c:pt>
                <c:pt idx="20">
                  <c:v>0.94637223974763407</c:v>
                </c:pt>
                <c:pt idx="21">
                  <c:v>0.93661971830985913</c:v>
                </c:pt>
                <c:pt idx="22">
                  <c:v>0.91791044776119401</c:v>
                </c:pt>
                <c:pt idx="23">
                  <c:v>0.89344262295081966</c:v>
                </c:pt>
                <c:pt idx="24">
                  <c:v>0.99595141700404854</c:v>
                </c:pt>
                <c:pt idx="25" formatCode="0">
                  <c:v>1</c:v>
                </c:pt>
                <c:pt idx="26">
                  <c:v>0.92905405405405406</c:v>
                </c:pt>
                <c:pt idx="27">
                  <c:v>0.87356321839080464</c:v>
                </c:pt>
                <c:pt idx="28">
                  <c:v>0.86407766990291257</c:v>
                </c:pt>
                <c:pt idx="29">
                  <c:v>0.88157894736842102</c:v>
                </c:pt>
                <c:pt idx="30">
                  <c:v>0.85185185185185186</c:v>
                </c:pt>
              </c:numCache>
            </c:numRef>
          </c:yVal>
          <c:smooth val="0"/>
          <c:extLst>
            <c:ext xmlns:c16="http://schemas.microsoft.com/office/drawing/2014/chart" uri="{C3380CC4-5D6E-409C-BE32-E72D297353CC}">
              <c16:uniqueId val="{00000001-DBBC-4AA2-B98B-693D78C25AF0}"/>
            </c:ext>
          </c:extLst>
        </c:ser>
        <c:dLbls>
          <c:showLegendKey val="0"/>
          <c:showVal val="0"/>
          <c:showCatName val="0"/>
          <c:showSerName val="0"/>
          <c:showPercent val="0"/>
          <c:showBubbleSize val="0"/>
        </c:dLbls>
        <c:axId val="579112608"/>
        <c:axId val="579112936"/>
      </c:scatterChart>
      <c:valAx>
        <c:axId val="579112608"/>
        <c:scaling>
          <c:orientation val="minMax"/>
          <c:max val="32"/>
          <c:min val="1"/>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79112936"/>
        <c:crosses val="autoZero"/>
        <c:crossBetween val="midCat"/>
      </c:valAx>
      <c:valAx>
        <c:axId val="579112936"/>
        <c:scaling>
          <c:orientation val="minMax"/>
          <c:max val="1.1000000000000001"/>
          <c:min val="0"/>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79112608"/>
        <c:crosses val="autoZero"/>
        <c:crossBetween val="midCat"/>
      </c:valAx>
      <c:spPr>
        <a:noFill/>
        <a:ln>
          <a:noFill/>
        </a:ln>
        <a:effectLst/>
      </c:spPr>
    </c:plotArea>
    <c:legend>
      <c:legendPos val="b"/>
      <c:layout>
        <c:manualLayout>
          <c:xMode val="edge"/>
          <c:yMode val="edge"/>
          <c:x val="0.29901972802151566"/>
          <c:y val="0.8441622314848769"/>
          <c:w val="0.44572690703986861"/>
          <c:h val="0.155837768515123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it-IT"/>
              <a:t>Traffic Breackdown</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6.4715588830084769E-2"/>
          <c:y val="0.18300925925925926"/>
          <c:w val="0.87022288880556586"/>
          <c:h val="0.70959135316418775"/>
        </c:manualLayout>
      </c:layout>
      <c:barChart>
        <c:barDir val="bar"/>
        <c:grouping val="stacked"/>
        <c:varyColors val="0"/>
        <c:ser>
          <c:idx val="0"/>
          <c:order val="0"/>
          <c:tx>
            <c:strRef>
              <c:f>Foglio1!$A$2</c:f>
              <c:strCache>
                <c:ptCount val="1"/>
                <c:pt idx="0">
                  <c:v>TCP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Foglio1!$A$8:$B$8</c:f>
              <c:strCache>
                <c:ptCount val="2"/>
                <c:pt idx="0">
                  <c:v>Packets</c:v>
                </c:pt>
                <c:pt idx="1">
                  <c:v>Flows</c:v>
                </c:pt>
              </c:strCache>
            </c:strRef>
          </c:cat>
          <c:val>
            <c:numRef>
              <c:f>Foglio1!$B$2:$C$2</c:f>
              <c:numCache>
                <c:formatCode>0.00%</c:formatCode>
                <c:ptCount val="2"/>
                <c:pt idx="0" formatCode="0.0%">
                  <c:v>0.60129999999999995</c:v>
                </c:pt>
                <c:pt idx="1">
                  <c:v>8.1299999999999997E-2</c:v>
                </c:pt>
              </c:numCache>
            </c:numRef>
          </c:val>
          <c:extLst>
            <c:ext xmlns:c16="http://schemas.microsoft.com/office/drawing/2014/chart" uri="{C3380CC4-5D6E-409C-BE32-E72D297353CC}">
              <c16:uniqueId val="{00000000-4203-4A8C-87EF-1AE011D55F96}"/>
            </c:ext>
          </c:extLst>
        </c:ser>
        <c:ser>
          <c:idx val="1"/>
          <c:order val="1"/>
          <c:tx>
            <c:strRef>
              <c:f>Foglio1!$A$3</c:f>
              <c:strCache>
                <c:ptCount val="1"/>
                <c:pt idx="0">
                  <c:v>ICMP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Foglio1!$A$8:$B$8</c:f>
              <c:strCache>
                <c:ptCount val="2"/>
                <c:pt idx="0">
                  <c:v>Packets</c:v>
                </c:pt>
                <c:pt idx="1">
                  <c:v>Flows</c:v>
                </c:pt>
              </c:strCache>
            </c:strRef>
          </c:cat>
          <c:val>
            <c:numRef>
              <c:f>Foglio1!$B$3:$C$3</c:f>
              <c:numCache>
                <c:formatCode>0.00%</c:formatCode>
                <c:ptCount val="2"/>
                <c:pt idx="0" formatCode="0.0%">
                  <c:v>0.10920000000000001</c:v>
                </c:pt>
                <c:pt idx="1">
                  <c:v>0.73380000000000001</c:v>
                </c:pt>
              </c:numCache>
            </c:numRef>
          </c:val>
          <c:extLst>
            <c:ext xmlns:c16="http://schemas.microsoft.com/office/drawing/2014/chart" uri="{C3380CC4-5D6E-409C-BE32-E72D297353CC}">
              <c16:uniqueId val="{00000001-4203-4A8C-87EF-1AE011D55F96}"/>
            </c:ext>
          </c:extLst>
        </c:ser>
        <c:ser>
          <c:idx val="2"/>
          <c:order val="2"/>
          <c:tx>
            <c:strRef>
              <c:f>Foglio1!$A$4</c:f>
              <c:strCache>
                <c:ptCount val="1"/>
                <c:pt idx="0">
                  <c:v>UDP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Foglio1!$A$8:$B$8</c:f>
              <c:strCache>
                <c:ptCount val="2"/>
                <c:pt idx="0">
                  <c:v>Packets</c:v>
                </c:pt>
                <c:pt idx="1">
                  <c:v>Flows</c:v>
                </c:pt>
              </c:strCache>
            </c:strRef>
          </c:cat>
          <c:val>
            <c:numRef>
              <c:f>Foglio1!$B$4:$C$4</c:f>
              <c:numCache>
                <c:formatCode>0.00%</c:formatCode>
                <c:ptCount val="2"/>
                <c:pt idx="0" formatCode="0.0%">
                  <c:v>0.28949999999999998</c:v>
                </c:pt>
                <c:pt idx="1">
                  <c:v>0.18490000000000001</c:v>
                </c:pt>
              </c:numCache>
            </c:numRef>
          </c:val>
          <c:extLst>
            <c:ext xmlns:c16="http://schemas.microsoft.com/office/drawing/2014/chart" uri="{C3380CC4-5D6E-409C-BE32-E72D297353CC}">
              <c16:uniqueId val="{00000002-4203-4A8C-87EF-1AE011D55F96}"/>
            </c:ext>
          </c:extLst>
        </c:ser>
        <c:dLbls>
          <c:dLblPos val="ctr"/>
          <c:showLegendKey val="0"/>
          <c:showVal val="1"/>
          <c:showCatName val="0"/>
          <c:showSerName val="0"/>
          <c:showPercent val="0"/>
          <c:showBubbleSize val="0"/>
        </c:dLbls>
        <c:gapWidth val="79"/>
        <c:overlap val="100"/>
        <c:axId val="60076584"/>
        <c:axId val="393483560"/>
      </c:barChart>
      <c:catAx>
        <c:axId val="600765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it-IT"/>
          </a:p>
        </c:txPr>
        <c:crossAx val="393483560"/>
        <c:crosses val="autoZero"/>
        <c:auto val="1"/>
        <c:lblAlgn val="ctr"/>
        <c:lblOffset val="100"/>
        <c:noMultiLvlLbl val="0"/>
      </c:catAx>
      <c:valAx>
        <c:axId val="39348356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0076584"/>
        <c:crosses val="autoZero"/>
        <c:crossBetween val="between"/>
        <c:majorUnit val="0.1"/>
      </c:valAx>
      <c:spPr>
        <a:noFill/>
        <a:ln>
          <a:noFill/>
        </a:ln>
        <a:effectLst/>
      </c:spPr>
    </c:plotArea>
    <c:legend>
      <c:legendPos val="t"/>
      <c:layout>
        <c:manualLayout>
          <c:xMode val="edge"/>
          <c:yMode val="edge"/>
          <c:x val="0.34496254607664617"/>
          <c:y val="0.15747087092226694"/>
          <c:w val="0.31007490784670766"/>
          <c:h val="9.65252286863427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24/02/2017</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Nota 1</a:t>
            </a:r>
          </a:p>
        </p:txBody>
      </p:sp>
      <p:sp>
        <p:nvSpPr>
          <p:cNvPr id="4" name="Segnaposto numero diapositiva 3"/>
          <p:cNvSpPr>
            <a:spLocks noGrp="1"/>
          </p:cNvSpPr>
          <p:nvPr>
            <p:ph type="sldNum" sz="quarter" idx="10"/>
          </p:nvPr>
        </p:nvSpPr>
        <p:spPr/>
        <p:txBody>
          <a:bodyPr/>
          <a:lstStyle/>
          <a:p>
            <a:fld id="{27025CCD-BB7A-4E24-95E6-502FDC415D78}" type="slidenum">
              <a:rPr lang="it-IT" smtClean="0"/>
              <a:t>1</a:t>
            </a:fld>
            <a:endParaRPr lang="it-IT"/>
          </a:p>
        </p:txBody>
      </p:sp>
    </p:spTree>
    <p:extLst>
      <p:ext uri="{BB962C8B-B14F-4D97-AF65-F5344CB8AC3E}">
        <p14:creationId xmlns:p14="http://schemas.microsoft.com/office/powerpoint/2010/main" val="232304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this purpose we analyze the performance of three different Video service providers from a user viewpoint and provide a snapshot of the current situation</a:t>
            </a:r>
          </a:p>
          <a:p>
            <a:endParaRPr lang="en-US" u="sng" noProof="0" dirty="0"/>
          </a:p>
          <a:p>
            <a:r>
              <a:rPr lang="en-US" u="none" noProof="0" dirty="0"/>
              <a:t>So there are two topics that are more related to our work</a:t>
            </a:r>
          </a:p>
          <a:p>
            <a:r>
              <a:rPr lang="en-US" u="none" noProof="0" dirty="0"/>
              <a:t>The first regarding Video Popularity and performance measurements of Video service providers. and</a:t>
            </a:r>
          </a:p>
          <a:p>
            <a:endParaRPr lang="en-US" u="none" noProof="0" dirty="0"/>
          </a:p>
          <a:p>
            <a:r>
              <a:rPr lang="en-US" u="none" noProof="0" dirty="0"/>
              <a:t>focusing on unveil the infrastructure of service providers</a:t>
            </a:r>
          </a:p>
        </p:txBody>
      </p:sp>
      <p:sp>
        <p:nvSpPr>
          <p:cNvPr id="4" name="Segnaposto numero diapositiva 3"/>
          <p:cNvSpPr>
            <a:spLocks noGrp="1"/>
          </p:cNvSpPr>
          <p:nvPr>
            <p:ph type="sldNum" sz="quarter" idx="10"/>
          </p:nvPr>
        </p:nvSpPr>
        <p:spPr/>
        <p:txBody>
          <a:bodyPr/>
          <a:lstStyle/>
          <a:p>
            <a:fld id="{27025CCD-BB7A-4E24-95E6-502FDC415D78}" type="slidenum">
              <a:rPr lang="it-IT" smtClean="0"/>
              <a:t>12</a:t>
            </a:fld>
            <a:endParaRPr lang="it-IT"/>
          </a:p>
        </p:txBody>
      </p:sp>
    </p:spTree>
    <p:extLst>
      <p:ext uri="{BB962C8B-B14F-4D97-AF65-F5344CB8AC3E}">
        <p14:creationId xmlns:p14="http://schemas.microsoft.com/office/powerpoint/2010/main" val="368006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spcAft>
                <a:spcPts val="1200"/>
              </a:spcAft>
              <a:buFont typeface="Arial" panose="020B0604020202020204" pitchFamily="34" charset="0"/>
              <a:buNone/>
            </a:pPr>
            <a:r>
              <a:rPr lang="en-US" sz="1200" dirty="0"/>
              <a:t>We introduce a methodology to acquire and analyze performance statistics of video service provider</a:t>
            </a:r>
          </a:p>
          <a:p>
            <a:pPr marL="0" indent="0">
              <a:spcAft>
                <a:spcPts val="1200"/>
              </a:spcAft>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200" dirty="0"/>
              <a:t>we measure, analyze, and compare the performance of YouTube, Vimeo, and Dailymotion, from a user viewpoint from several locations around the world</a:t>
            </a:r>
          </a:p>
          <a:p>
            <a:pPr marL="0" indent="0">
              <a:spcAft>
                <a:spcPts val="1200"/>
              </a:spcAft>
              <a:buFont typeface="Arial" panose="020B0604020202020204" pitchFamily="34" charset="0"/>
              <a:buNone/>
            </a:pPr>
            <a:endParaRPr lang="en-US" sz="1200" dirty="0"/>
          </a:p>
          <a:p>
            <a:pPr marL="0" indent="0">
              <a:spcAft>
                <a:spcPts val="1200"/>
              </a:spcAft>
              <a:buFont typeface="Arial" panose="020B0604020202020204" pitchFamily="34" charset="0"/>
              <a:buNone/>
            </a:pPr>
            <a:r>
              <a:rPr lang="en-US" sz="1200" dirty="0"/>
              <a:t>We also provide insights on geographical location of the providers infrastructure</a:t>
            </a:r>
            <a:endParaRPr lang="it-IT" sz="1200" dirty="0"/>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13</a:t>
            </a:fld>
            <a:endParaRPr lang="it-IT"/>
          </a:p>
        </p:txBody>
      </p:sp>
    </p:spTree>
    <p:extLst>
      <p:ext uri="{BB962C8B-B14F-4D97-AF65-F5344CB8AC3E}">
        <p14:creationId xmlns:p14="http://schemas.microsoft.com/office/powerpoint/2010/main" val="3323533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14</a:t>
            </a:fld>
            <a:endParaRPr lang="it-IT"/>
          </a:p>
        </p:txBody>
      </p:sp>
    </p:spTree>
    <p:extLst>
      <p:ext uri="{BB962C8B-B14F-4D97-AF65-F5344CB8AC3E}">
        <p14:creationId xmlns:p14="http://schemas.microsoft.com/office/powerpoint/2010/main" val="164457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Font typeface="Arial" panose="020B0604020202020204" pitchFamily="34" charset="0"/>
              <a:buNone/>
            </a:pPr>
            <a:r>
              <a:rPr lang="en-US" sz="1200" dirty="0"/>
              <a:t>This is an overview of our proposed architecture</a:t>
            </a:r>
          </a:p>
          <a:p>
            <a:pPr marL="0" indent="0" algn="just">
              <a:buFont typeface="Arial" panose="020B0604020202020204" pitchFamily="34" charset="0"/>
              <a:buNone/>
            </a:pPr>
            <a:r>
              <a:rPr lang="en-US" sz="1200" dirty="0"/>
              <a:t>This architecture is inspired by the classic flow monitoring architecture</a:t>
            </a:r>
          </a:p>
          <a:p>
            <a:pPr marL="0" indent="0" algn="just">
              <a:buFont typeface="Arial" panose="020B0604020202020204" pitchFamily="34" charset="0"/>
              <a:buNone/>
            </a:pPr>
            <a:endParaRPr lang="en-US" sz="1200" dirty="0"/>
          </a:p>
          <a:p>
            <a:pPr marL="0" indent="0" algn="just">
              <a:buFont typeface="Arial" panose="020B0604020202020204" pitchFamily="34" charset="0"/>
              <a:buNone/>
            </a:pPr>
            <a:r>
              <a:rPr lang="en-US" sz="1200" dirty="0"/>
              <a:t>Where Fl</a:t>
            </a:r>
            <a:r>
              <a:rPr lang="en-US" sz="1200" b="0" i="0" kern="1200" dirty="0">
                <a:solidFill>
                  <a:schemeClr val="tx1"/>
                </a:solidFill>
                <a:effectLst/>
                <a:latin typeface="+mn-lt"/>
                <a:ea typeface="+mn-ea"/>
                <a:cs typeface="+mn-cs"/>
              </a:rPr>
              <a:t>ow exporters, and ﬂow collector are implemented through open source software, respectively Softﬂowd as Flow Exporter and </a:t>
            </a:r>
            <a:r>
              <a:rPr lang="en-US" sz="1200" b="0" i="0" kern="1200" dirty="0" err="1">
                <a:solidFill>
                  <a:schemeClr val="tx1"/>
                </a:solidFill>
                <a:effectLst/>
                <a:latin typeface="+mn-lt"/>
                <a:ea typeface="+mn-ea"/>
                <a:cs typeface="+mn-cs"/>
              </a:rPr>
              <a:t>NfCapd</a:t>
            </a:r>
            <a:r>
              <a:rPr lang="en-US" sz="1200" b="0" i="0" kern="1200" dirty="0">
                <a:solidFill>
                  <a:schemeClr val="tx1"/>
                </a:solidFill>
                <a:effectLst/>
                <a:latin typeface="+mn-lt"/>
                <a:ea typeface="+mn-ea"/>
                <a:cs typeface="+mn-cs"/>
              </a:rPr>
              <a:t> as Flow Collector.</a:t>
            </a:r>
          </a:p>
          <a:p>
            <a:pPr marL="0" indent="0" algn="just">
              <a:buFont typeface="Arial" panose="020B0604020202020204" pitchFamily="34" charset="0"/>
              <a:buNone/>
            </a:pPr>
            <a:endParaRPr lang="en-US" sz="1200" b="0" i="0" kern="1200" dirty="0">
              <a:solidFill>
                <a:schemeClr val="tx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So, Using the Flow Exporter, Real traffic traces are transformed into ﬂow records and exported to the flow collector</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Then using Nfdump the collected flow traces are transformed into a suitable file format for the Big Data Analytics framework</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Finally, the Big Data Analytics framework, Apache Spark, could analyzes streaming or collected data, running our anomaly detection algorithm</a:t>
            </a:r>
          </a:p>
          <a:p>
            <a:endParaRPr lang="it-IT" dirty="0"/>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15</a:t>
            </a:fld>
            <a:endParaRPr lang="it-IT"/>
          </a:p>
        </p:txBody>
      </p:sp>
    </p:spTree>
    <p:extLst>
      <p:ext uri="{BB962C8B-B14F-4D97-AF65-F5344CB8AC3E}">
        <p14:creationId xmlns:p14="http://schemas.microsoft.com/office/powerpoint/2010/main" val="849206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To evaluate the effectiveness of our proposed architecture and to validate our anomaly detection algorithm we developed a testbed. </a:t>
            </a:r>
          </a:p>
          <a:p>
            <a:r>
              <a:rPr lang="en-US" sz="1200" b="0" i="0" kern="1200" dirty="0">
                <a:solidFill>
                  <a:schemeClr val="tx1"/>
                </a:solidFill>
                <a:effectLst/>
                <a:latin typeface="+mn-lt"/>
                <a:ea typeface="+mn-ea"/>
                <a:cs typeface="+mn-cs"/>
              </a:rPr>
              <a:t>In this testbed, ﬂow exporters, and ﬂow collector are simulated through two software, respectively Softﬂowd and Nfdump.</a:t>
            </a:r>
          </a:p>
          <a:p>
            <a:r>
              <a:rPr lang="en-US" sz="1200" b="0" i="0" kern="1200" dirty="0">
                <a:solidFill>
                  <a:schemeClr val="tx1"/>
                </a:solidFill>
                <a:effectLst/>
                <a:latin typeface="+mn-lt"/>
                <a:ea typeface="+mn-ea"/>
                <a:cs typeface="+mn-cs"/>
              </a:rPr>
              <a:t>Real traffic traces are transformed into ﬂow records, then stored using Hadoop Distributed File System (HDFS) (i.e. acts as Flow Collector). </a:t>
            </a:r>
          </a:p>
          <a:p>
            <a:r>
              <a:rPr lang="en-US" sz="1200" b="0" i="0" kern="1200" dirty="0">
                <a:solidFill>
                  <a:schemeClr val="tx1"/>
                </a:solidFill>
                <a:effectLst/>
                <a:latin typeface="+mn-lt"/>
                <a:ea typeface="+mn-ea"/>
                <a:cs typeface="+mn-cs"/>
              </a:rPr>
              <a:t>Thus, data collected is analyzed through our detection algorithm running on Apache Spark</a:t>
            </a:r>
            <a:r>
              <a:rPr lang="en-US" dirty="0"/>
              <a:t> </a:t>
            </a:r>
            <a:br>
              <a:rPr lang="en-US" dirty="0"/>
            </a:b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16</a:t>
            </a:fld>
            <a:endParaRPr lang="it-IT"/>
          </a:p>
        </p:txBody>
      </p:sp>
    </p:spTree>
    <p:extLst>
      <p:ext uri="{BB962C8B-B14F-4D97-AF65-F5344CB8AC3E}">
        <p14:creationId xmlns:p14="http://schemas.microsoft.com/office/powerpoint/2010/main" val="2031497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is our simple detection algorithm</a:t>
            </a:r>
          </a:p>
          <a:p>
            <a:endParaRPr lang="en-US" noProof="0" dirty="0"/>
          </a:p>
          <a:p>
            <a:r>
              <a:rPr lang="en-US" noProof="0" dirty="0"/>
              <a:t>The algorithm get in input a flow trace</a:t>
            </a:r>
          </a:p>
          <a:p>
            <a:r>
              <a:rPr lang="en-US" noProof="0" dirty="0"/>
              <a:t>The ratio between the number of generated flows and the received flows is calculated.</a:t>
            </a:r>
          </a:p>
          <a:p>
            <a:endParaRPr lang="en-US" noProof="0" dirty="0"/>
          </a:p>
          <a:p>
            <a:r>
              <a:rPr lang="en-US" noProof="0" dirty="0"/>
              <a:t>Then if the ratio exceed the threshold the IP is considered as generator of Anomalous flows</a:t>
            </a:r>
          </a:p>
        </p:txBody>
      </p:sp>
      <p:sp>
        <p:nvSpPr>
          <p:cNvPr id="4" name="Segnaposto numero diapositiva 3"/>
          <p:cNvSpPr>
            <a:spLocks noGrp="1"/>
          </p:cNvSpPr>
          <p:nvPr>
            <p:ph type="sldNum" sz="quarter" idx="10"/>
          </p:nvPr>
        </p:nvSpPr>
        <p:spPr/>
        <p:txBody>
          <a:bodyPr/>
          <a:lstStyle/>
          <a:p>
            <a:fld id="{27025CCD-BB7A-4E24-95E6-502FDC415D78}" type="slidenum">
              <a:rPr lang="it-IT" smtClean="0"/>
              <a:t>17</a:t>
            </a:fld>
            <a:endParaRPr lang="it-IT"/>
          </a:p>
        </p:txBody>
      </p:sp>
    </p:spTree>
    <p:extLst>
      <p:ext uri="{BB962C8B-B14F-4D97-AF65-F5344CB8AC3E}">
        <p14:creationId xmlns:p14="http://schemas.microsoft.com/office/powerpoint/2010/main" val="1884236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to validate our detection algorithm we used the real traffic traces from MAWI archive </a:t>
            </a:r>
          </a:p>
          <a:p>
            <a:r>
              <a:rPr lang="en-US" sz="1200" b="0" i="0" kern="1200" dirty="0">
                <a:solidFill>
                  <a:schemeClr val="tx1"/>
                </a:solidFill>
                <a:effectLst/>
                <a:latin typeface="+mn-lt"/>
                <a:ea typeface="+mn-ea"/>
                <a:cs typeface="+mn-cs"/>
              </a:rPr>
              <a:t>And MAWILab dataset that containing for each MAWI trace the respective labeled anomalies dataset</a:t>
            </a:r>
          </a:p>
          <a:p>
            <a:endParaRPr lang="en-US"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18</a:t>
            </a:fld>
            <a:endParaRPr lang="it-IT"/>
          </a:p>
        </p:txBody>
      </p:sp>
    </p:spTree>
    <p:extLst>
      <p:ext uri="{BB962C8B-B14F-4D97-AF65-F5344CB8AC3E}">
        <p14:creationId xmlns:p14="http://schemas.microsoft.com/office/powerpoint/2010/main" val="2005881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a:solidFill>
                  <a:srgbClr val="000000"/>
                </a:solidFill>
                <a:latin typeface="+mn-lt"/>
                <a:ea typeface="+mn-ea"/>
                <a:cs typeface="+mn-cs"/>
              </a:rPr>
              <a:t>MAWILab archive is used as a gold standard to validate our method. </a:t>
            </a:r>
          </a:p>
          <a:p>
            <a:r>
              <a:rPr lang="en-US" sz="1200" kern="1200" dirty="0">
                <a:solidFill>
                  <a:srgbClr val="000000"/>
                </a:solidFill>
                <a:latin typeface="+mn-lt"/>
                <a:ea typeface="+mn-ea"/>
                <a:cs typeface="+mn-cs"/>
              </a:rPr>
              <a:t>Specifically, we defined as false positive (FP), or false alarm, a source IP reported as anomalous by our detection algorithm but not by MAWILab</a:t>
            </a:r>
          </a:p>
          <a:p>
            <a:r>
              <a:rPr lang="en-US" sz="1200" kern="1200" dirty="0">
                <a:solidFill>
                  <a:srgbClr val="000000"/>
                </a:solidFill>
                <a:latin typeface="+mn-lt"/>
                <a:ea typeface="+mn-ea"/>
                <a:cs typeface="+mn-cs"/>
              </a:rPr>
              <a:t>we defined as True Positive source IPs that both algorithms reported as </a:t>
            </a:r>
            <a:r>
              <a:rPr lang="en-US" sz="1200" i="1" kern="1200" dirty="0">
                <a:solidFill>
                  <a:srgbClr val="000000"/>
                </a:solidFill>
                <a:latin typeface="+mn-lt"/>
                <a:ea typeface="+mn-ea"/>
                <a:cs typeface="+mn-cs"/>
              </a:rPr>
              <a:t>anomalous.</a:t>
            </a:r>
            <a:endParaRPr lang="en-US" sz="1200" kern="1200" dirty="0">
              <a:solidFill>
                <a:srgbClr val="000000"/>
              </a:solidFill>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order to evaluate the efficiency of our anomaly detection method we use the precision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b="1" dirty="0">
                <a:latin typeface="Calibri" panose="020F0502020204030204" pitchFamily="34" charset="0"/>
              </a:rPr>
              <a:t>Because Accuracy is not appropriate for evaluating methods for rare event detection</a:t>
            </a:r>
            <a:endParaRPr lang="en-US" altLang="it-IT" sz="1400" dirty="0">
              <a:latin typeface="Calibri" panose="020F0502020204030204" pitchFamily="34" charset="0"/>
            </a:endParaRPr>
          </a:p>
          <a:p>
            <a:endParaRPr lang="en-US" sz="1200" b="0" i="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19</a:t>
            </a:fld>
            <a:endParaRPr lang="it-IT"/>
          </a:p>
        </p:txBody>
      </p:sp>
    </p:spTree>
    <p:extLst>
      <p:ext uri="{BB962C8B-B14F-4D97-AF65-F5344CB8AC3E}">
        <p14:creationId xmlns:p14="http://schemas.microsoft.com/office/powerpoint/2010/main" val="28038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To validate our algorithm we used the traces of October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rgbClr val="000000"/>
                </a:solidFill>
                <a:latin typeface="+mn-lt"/>
                <a:ea typeface="+mn-ea"/>
                <a:cs typeface="+mn-cs"/>
              </a:rPr>
              <a:t>One of the more complete months in MAWILab archive with 28 out of 31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000000"/>
                </a:solidFill>
              </a:rPr>
              <a:t>Red line shows the precision using MAWILab as ground truth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000" kern="120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Due to probabilistic nature of MAWILab classification methods, we are not sure that all attacks in the traffic trace are </a:t>
            </a:r>
            <a:r>
              <a:rPr lang="en-US" sz="1000" b="0" i="0" kern="1200" dirty="0">
                <a:solidFill>
                  <a:schemeClr val="tx1"/>
                </a:solidFill>
                <a:effectLst/>
                <a:latin typeface="+mn-lt"/>
                <a:ea typeface="+mn-ea"/>
                <a:cs typeface="+mn-cs"/>
              </a:rPr>
              <a:t>actually </a:t>
            </a:r>
            <a:r>
              <a:rPr lang="en-US" sz="1000" b="0" i="0" kern="1200" dirty="0">
                <a:solidFill>
                  <a:schemeClr val="tx1"/>
                </a:solidFill>
                <a:effectLst/>
                <a:latin typeface="+mn-lt"/>
                <a:ea typeface="+mn-ea"/>
                <a:cs typeface="+mn-cs"/>
              </a:rPr>
              <a:t>in MAWILab the dataset.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So for all False Positive IP we perform a rule-based refinement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tx1"/>
                </a:solidFill>
                <a:effectLst/>
                <a:latin typeface="+mn-lt"/>
                <a:ea typeface="+mn-ea"/>
                <a:cs typeface="+mn-cs"/>
              </a:rPr>
              <a:t>The line in blue in the Figure shows how our algorithm </a:t>
            </a:r>
            <a:r>
              <a:rPr lang="en-US" sz="1000" dirty="0"/>
              <a:t>achieving an average precision of 90%</a:t>
            </a:r>
            <a:endParaRPr lang="en-US" sz="1000" kern="1200" dirty="0">
              <a:solidFill>
                <a:srgbClr val="000000"/>
              </a:solidFill>
              <a:latin typeface="+mn-lt"/>
              <a:ea typeface="+mn-ea"/>
              <a:cs typeface="+mn-cs"/>
            </a:endParaRPr>
          </a:p>
        </p:txBody>
      </p:sp>
      <p:sp>
        <p:nvSpPr>
          <p:cNvPr id="4" name="Segnaposto numero diapositiva 3"/>
          <p:cNvSpPr>
            <a:spLocks noGrp="1"/>
          </p:cNvSpPr>
          <p:nvPr>
            <p:ph type="sldNum" sz="quarter" idx="10"/>
          </p:nvPr>
        </p:nvSpPr>
        <p:spPr/>
        <p:txBody>
          <a:bodyPr/>
          <a:lstStyle/>
          <a:p>
            <a:fld id="{27025CCD-BB7A-4E24-95E6-502FDC415D78}" type="slidenum">
              <a:rPr lang="it-IT" smtClean="0"/>
              <a:t>20</a:t>
            </a:fld>
            <a:endParaRPr lang="it-IT"/>
          </a:p>
        </p:txBody>
      </p:sp>
    </p:spTree>
    <p:extLst>
      <p:ext uri="{BB962C8B-B14F-4D97-AF65-F5344CB8AC3E}">
        <p14:creationId xmlns:p14="http://schemas.microsoft.com/office/powerpoint/2010/main" val="2752985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21</a:t>
            </a:fld>
            <a:endParaRPr lang="it-IT"/>
          </a:p>
        </p:txBody>
      </p:sp>
    </p:spTree>
    <p:extLst>
      <p:ext uri="{BB962C8B-B14F-4D97-AF65-F5344CB8AC3E}">
        <p14:creationId xmlns:p14="http://schemas.microsoft.com/office/powerpoint/2010/main" val="264936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Nowadays, more and more services become heavily dependent on a network access. </a:t>
            </a:r>
          </a:p>
          <a:p>
            <a:endParaRPr lang="en-US" dirty="0"/>
          </a:p>
          <a:p>
            <a:r>
              <a:rPr lang="en-US" dirty="0"/>
              <a:t>For example We use chat applications and social media to communicate to each other, watch movies on Video Streaming Providers, and we use e-banking services to manage our money. </a:t>
            </a:r>
          </a:p>
          <a:p>
            <a:r>
              <a:rPr lang="en-US" dirty="0"/>
              <a:t>	</a:t>
            </a:r>
          </a:p>
          <a:p>
            <a:r>
              <a:rPr lang="en-US" dirty="0"/>
              <a:t>Moreover, in the next few years, there will be an increase in Internet traffic data concerning not only the volume but also the velocity and data variety. </a:t>
            </a:r>
          </a:p>
          <a:p>
            <a:r>
              <a:rPr lang="en-US" dirty="0"/>
              <a:t>The 3Vs that defining the Big Data</a:t>
            </a:r>
          </a:p>
          <a:p>
            <a:endParaRPr lang="en-US" dirty="0"/>
          </a:p>
          <a:p>
            <a:r>
              <a:rPr lang="en-US" dirty="0"/>
              <a:t>In this scenario, measuring traffic characteristics in an effective way is crucial for different network activities:</a:t>
            </a:r>
          </a:p>
          <a:p>
            <a:r>
              <a:rPr lang="en-US" dirty="0"/>
              <a:t>Network planning Traffic management and Anomaly detection</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4</a:t>
            </a:fld>
            <a:endParaRPr lang="it-IT"/>
          </a:p>
        </p:txBody>
      </p:sp>
    </p:spTree>
    <p:extLst>
      <p:ext uri="{BB962C8B-B14F-4D97-AF65-F5344CB8AC3E}">
        <p14:creationId xmlns:p14="http://schemas.microsoft.com/office/powerpoint/2010/main" val="2525807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For the detection of non malicious anomaly activity such as violation of net neutrality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analyze the performance of three different Video service providers from a user viewpoint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this purpose, we implement an extensive measurements infrastructure using two thousand PlanetLab nodes from 36 countries all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the measurement experiment lasted over six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noProof="0" dirty="0"/>
              <a:t> </a:t>
            </a:r>
          </a:p>
        </p:txBody>
      </p:sp>
      <p:sp>
        <p:nvSpPr>
          <p:cNvPr id="4" name="Segnaposto numero diapositiva 3"/>
          <p:cNvSpPr>
            <a:spLocks noGrp="1"/>
          </p:cNvSpPr>
          <p:nvPr>
            <p:ph type="sldNum" sz="quarter" idx="10"/>
          </p:nvPr>
        </p:nvSpPr>
        <p:spPr/>
        <p:txBody>
          <a:bodyPr/>
          <a:lstStyle/>
          <a:p>
            <a:fld id="{27025CCD-BB7A-4E24-95E6-502FDC415D78}" type="slidenum">
              <a:rPr lang="it-IT" smtClean="0"/>
              <a:t>22</a:t>
            </a:fld>
            <a:endParaRPr lang="it-IT"/>
          </a:p>
        </p:txBody>
      </p:sp>
    </p:spTree>
    <p:extLst>
      <p:ext uri="{BB962C8B-B14F-4D97-AF65-F5344CB8AC3E}">
        <p14:creationId xmlns:p14="http://schemas.microsoft.com/office/powerpoint/2010/main" val="3160406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200" dirty="0"/>
              <a:t>This is an overview of our proposed architecture</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used </a:t>
            </a:r>
            <a:r>
              <a:rPr lang="en-US" sz="1200" dirty="0" err="1"/>
              <a:t>youtube</a:t>
            </a:r>
            <a:r>
              <a:rPr lang="en-US" sz="1200" dirty="0"/>
              <a:t>-dl to download the videos from each providers and estimate the throughput.</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We used </a:t>
            </a:r>
            <a:r>
              <a:rPr lang="en-US" sz="1200" dirty="0" err="1"/>
              <a:t>lsof</a:t>
            </a:r>
            <a:r>
              <a:rPr lang="en-US" sz="1200" dirty="0"/>
              <a:t> to get the IP address of the server that actually contains the video.</a:t>
            </a:r>
          </a:p>
          <a:p>
            <a:pPr marL="0" indent="0">
              <a:buFont typeface="Arial" panose="020B0604020202020204" pitchFamily="34" charset="0"/>
              <a:buNone/>
            </a:pPr>
            <a:r>
              <a:rPr lang="en-US" sz="1200" dirty="0"/>
              <a:t>Then we used ping and traceroute to estimate the RTT and the path from the PlanetLab node to the video server</a:t>
            </a:r>
          </a:p>
          <a:p>
            <a:endParaRPr lang="it-IT" dirty="0"/>
          </a:p>
          <a:p>
            <a:r>
              <a:rPr lang="en-US" noProof="0" dirty="0"/>
              <a:t>Each </a:t>
            </a:r>
            <a:r>
              <a:rPr lang="en-US" noProof="0" dirty="0" err="1"/>
              <a:t>planetlab</a:t>
            </a:r>
            <a:r>
              <a:rPr lang="en-US" noProof="0" dirty="0"/>
              <a:t> node repeated these steps for each video category and for each Video service provider</a:t>
            </a:r>
          </a:p>
          <a:p>
            <a:endParaRPr lang="en-US" noProof="0" dirty="0"/>
          </a:p>
          <a:p>
            <a:r>
              <a:rPr lang="en-US" noProof="0" dirty="0"/>
              <a:t>Finally, we collected the measurements from all nodes to preform statistics and generate the plots</a:t>
            </a:r>
          </a:p>
        </p:txBody>
      </p:sp>
      <p:sp>
        <p:nvSpPr>
          <p:cNvPr id="4" name="Segnaposto numero diapositiva 3"/>
          <p:cNvSpPr>
            <a:spLocks noGrp="1"/>
          </p:cNvSpPr>
          <p:nvPr>
            <p:ph type="sldNum" sz="quarter" idx="10"/>
          </p:nvPr>
        </p:nvSpPr>
        <p:spPr/>
        <p:txBody>
          <a:bodyPr/>
          <a:lstStyle/>
          <a:p>
            <a:fld id="{27025CCD-BB7A-4E24-95E6-502FDC415D78}" type="slidenum">
              <a:rPr lang="it-IT" smtClean="0"/>
              <a:t>23</a:t>
            </a:fld>
            <a:endParaRPr lang="it-IT"/>
          </a:p>
        </p:txBody>
      </p:sp>
    </p:spTree>
    <p:extLst>
      <p:ext uri="{BB962C8B-B14F-4D97-AF65-F5344CB8AC3E}">
        <p14:creationId xmlns:p14="http://schemas.microsoft.com/office/powerpoint/2010/main" val="267176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400" b="1" dirty="0"/>
              <a:t>Dailymotion</a:t>
            </a:r>
          </a:p>
          <a:p>
            <a:pPr marL="342900" indent="-342900">
              <a:buFont typeface="Arial" panose="020B0604020202020204" pitchFamily="34" charset="0"/>
              <a:buChar char="•"/>
            </a:pPr>
            <a:r>
              <a:rPr lang="en-US" sz="1200" dirty="0"/>
              <a:t>Entire infrastructure in France (i.e. Paris)</a:t>
            </a:r>
          </a:p>
          <a:p>
            <a:pPr marL="342900" indent="-342900">
              <a:buFont typeface="Arial" panose="020B0604020202020204" pitchFamily="34" charset="0"/>
              <a:buChar char="•"/>
            </a:pPr>
            <a:r>
              <a:rPr lang="en-US" sz="1200" dirty="0"/>
              <a:t>Abnormal activities by some nodes (Korea and Singapore maximum throughput is about 12000 KiB/s)</a:t>
            </a:r>
          </a:p>
          <a:p>
            <a:endParaRPr lang="en-US" sz="1200" dirty="0"/>
          </a:p>
          <a:p>
            <a:r>
              <a:rPr lang="en-US" sz="1400" b="1" dirty="0"/>
              <a:t>Vimeo</a:t>
            </a:r>
          </a:p>
          <a:p>
            <a:pPr marL="342900" indent="-342900">
              <a:buFont typeface="Arial" panose="020B0604020202020204" pitchFamily="34" charset="0"/>
              <a:buChar char="•"/>
            </a:pPr>
            <a:r>
              <a:rPr lang="en-US" sz="1200" dirty="0"/>
              <a:t>Akamai very spread (only two-hops away from clients in some cases) and very high performance. </a:t>
            </a:r>
          </a:p>
          <a:p>
            <a:pPr marL="342900" indent="-342900">
              <a:buFont typeface="Arial" panose="020B0604020202020204" pitchFamily="34" charset="0"/>
              <a:buChar char="•"/>
            </a:pPr>
            <a:r>
              <a:rPr lang="en-US" sz="1200" dirty="0"/>
              <a:t>Clients are always re-directed to the same server, besides day time or network overload</a:t>
            </a:r>
          </a:p>
          <a:p>
            <a:endParaRPr lang="en-US" sz="1200" dirty="0"/>
          </a:p>
          <a:p>
            <a:r>
              <a:rPr lang="en-US" sz="1400" b="1" dirty="0"/>
              <a:t>YouTube</a:t>
            </a:r>
          </a:p>
          <a:p>
            <a:pPr marL="342900" indent="-342900">
              <a:buFont typeface="Arial" panose="020B0604020202020204" pitchFamily="34" charset="0"/>
              <a:buChar char="•"/>
            </a:pPr>
            <a:r>
              <a:rPr lang="en-US" sz="1200" dirty="0"/>
              <a:t>Cache-servers in almost all the countries tested</a:t>
            </a:r>
          </a:p>
          <a:p>
            <a:pPr marL="342900" indent="-342900">
              <a:buFont typeface="Arial" panose="020B0604020202020204" pitchFamily="34" charset="0"/>
              <a:buChar char="•"/>
            </a:pPr>
            <a:r>
              <a:rPr lang="en-US" sz="1200" dirty="0"/>
              <a:t>Delivery strategy assessing both the “distance” and the load</a:t>
            </a:r>
            <a:endParaRPr lang="it-IT" sz="1200" dirty="0"/>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24</a:t>
            </a:fld>
            <a:endParaRPr lang="it-IT"/>
          </a:p>
        </p:txBody>
      </p:sp>
    </p:spTree>
    <p:extLst>
      <p:ext uri="{BB962C8B-B14F-4D97-AF65-F5344CB8AC3E}">
        <p14:creationId xmlns:p14="http://schemas.microsoft.com/office/powerpoint/2010/main" val="3388324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noProof="0" dirty="0"/>
          </a:p>
          <a:p>
            <a:r>
              <a:rPr lang="en-US" noProof="0" dirty="0"/>
              <a:t>In the figures the throughput values of Vimeo and YouTube are one order of magnitude higher then Dailymotion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results do not show any traffic patterns variation depending by time of day</a:t>
            </a:r>
          </a:p>
        </p:txBody>
      </p:sp>
      <p:sp>
        <p:nvSpPr>
          <p:cNvPr id="4" name="Segnaposto numero diapositiva 3"/>
          <p:cNvSpPr>
            <a:spLocks noGrp="1"/>
          </p:cNvSpPr>
          <p:nvPr>
            <p:ph type="sldNum" sz="quarter" idx="10"/>
          </p:nvPr>
        </p:nvSpPr>
        <p:spPr/>
        <p:txBody>
          <a:bodyPr/>
          <a:lstStyle/>
          <a:p>
            <a:fld id="{27025CCD-BB7A-4E24-95E6-502FDC415D78}" type="slidenum">
              <a:rPr lang="it-IT" smtClean="0"/>
              <a:t>25</a:t>
            </a:fld>
            <a:endParaRPr lang="it-IT"/>
          </a:p>
        </p:txBody>
      </p:sp>
    </p:spTree>
    <p:extLst>
      <p:ext uri="{BB962C8B-B14F-4D97-AF65-F5344CB8AC3E}">
        <p14:creationId xmlns:p14="http://schemas.microsoft.com/office/powerpoint/2010/main" val="1236127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000" b="1" kern="1200" dirty="0">
                <a:solidFill>
                  <a:schemeClr val="tx1"/>
                </a:solidFill>
                <a:latin typeface="+mn-lt"/>
                <a:ea typeface="Tahoma" panose="020B0604030504040204" pitchFamily="34" charset="0"/>
                <a:cs typeface="Tahoma" panose="020B0604030504040204" pitchFamily="34" charset="0"/>
              </a:rPr>
              <a:t>This is  the performance comparison between the three providers aggregated by video category</a:t>
            </a:r>
          </a:p>
          <a:p>
            <a:endParaRPr lang="en-US" sz="1000" b="1" kern="1200" dirty="0">
              <a:solidFill>
                <a:schemeClr val="tx1"/>
              </a:solidFill>
              <a:latin typeface="+mn-lt"/>
              <a:ea typeface="Tahoma" panose="020B0604030504040204" pitchFamily="34" charset="0"/>
              <a:cs typeface="Tahoma" panose="020B0604030504040204" pitchFamily="34" charset="0"/>
            </a:endParaRPr>
          </a:p>
          <a:p>
            <a:r>
              <a:rPr lang="en-US" sz="1000" b="1" kern="1200" dirty="0">
                <a:solidFill>
                  <a:schemeClr val="tx1"/>
                </a:solidFill>
                <a:latin typeface="+mn-lt"/>
                <a:ea typeface="Tahoma" panose="020B0604030504040204" pitchFamily="34" charset="0"/>
                <a:cs typeface="Tahoma" panose="020B0604030504040204" pitchFamily="34" charset="0"/>
              </a:rPr>
              <a:t>Compared to its competitors, Dailymotion</a:t>
            </a:r>
            <a:r>
              <a:rPr lang="en-US" sz="1000" kern="1200" dirty="0">
                <a:solidFill>
                  <a:schemeClr val="tx1"/>
                </a:solidFill>
                <a:latin typeface="+mn-lt"/>
                <a:ea typeface="Tahoma" panose="020B0604030504040204" pitchFamily="34" charset="0"/>
                <a:cs typeface="Tahoma" panose="020B0604030504040204" pitchFamily="34" charset="0"/>
              </a:rPr>
              <a:t> has the worst performance, both in terms of Throughput and RTT</a:t>
            </a:r>
            <a:r>
              <a:rPr lang="en-US" sz="800" kern="1200" dirty="0">
                <a:solidFill>
                  <a:srgbClr val="000000"/>
                </a:solidFill>
                <a:latin typeface="+mn-lt"/>
                <a:ea typeface="Tahoma"/>
                <a:cs typeface="Tahoma"/>
                <a:sym typeface="Tahoma"/>
              </a:rPr>
              <a:t>. This could be related to the centralized nature of its infrastructure.</a:t>
            </a:r>
          </a:p>
          <a:p>
            <a:endParaRPr lang="en-US" sz="800" kern="1200" dirty="0">
              <a:solidFill>
                <a:schemeClr val="tx1"/>
              </a:solidFill>
              <a:latin typeface="+mn-lt"/>
              <a:ea typeface="Tahoma" panose="020B0604030504040204" pitchFamily="34" charset="0"/>
              <a:cs typeface="Tahoma" panose="020B0604030504040204" pitchFamily="34" charset="0"/>
            </a:endParaRPr>
          </a:p>
          <a:p>
            <a:r>
              <a:rPr lang="en-US" sz="1000" b="1" kern="1200" dirty="0">
                <a:solidFill>
                  <a:schemeClr val="tx1"/>
                </a:solidFill>
                <a:latin typeface="+mn-lt"/>
                <a:ea typeface="Tahoma" panose="020B0604030504040204" pitchFamily="34" charset="0"/>
                <a:cs typeface="Tahoma" panose="020B0604030504040204" pitchFamily="34" charset="0"/>
              </a:rPr>
              <a:t>YouTube</a:t>
            </a:r>
            <a:r>
              <a:rPr lang="en-US" sz="1000" kern="1200" dirty="0">
                <a:solidFill>
                  <a:schemeClr val="tx1"/>
                </a:solidFill>
                <a:latin typeface="+mn-lt"/>
                <a:ea typeface="Tahoma" panose="020B0604030504040204" pitchFamily="34" charset="0"/>
                <a:cs typeface="Tahoma" panose="020B0604030504040204" pitchFamily="34" charset="0"/>
              </a:rPr>
              <a:t> and </a:t>
            </a:r>
            <a:r>
              <a:rPr lang="en-US" sz="1000" b="1" kern="1200" dirty="0">
                <a:solidFill>
                  <a:schemeClr val="tx1"/>
                </a:solidFill>
                <a:latin typeface="+mn-lt"/>
                <a:ea typeface="Tahoma" panose="020B0604030504040204" pitchFamily="34" charset="0"/>
                <a:cs typeface="Tahoma" panose="020B0604030504040204" pitchFamily="34" charset="0"/>
              </a:rPr>
              <a:t>Vimeo</a:t>
            </a:r>
            <a:r>
              <a:rPr lang="en-US" sz="1000" kern="1200" dirty="0">
                <a:solidFill>
                  <a:schemeClr val="tx1"/>
                </a:solidFill>
                <a:latin typeface="+mn-lt"/>
                <a:ea typeface="Tahoma" panose="020B0604030504040204" pitchFamily="34" charset="0"/>
                <a:cs typeface="Tahoma" panose="020B0604030504040204" pitchFamily="34" charset="0"/>
              </a:rPr>
              <a:t> have similar patterns, although </a:t>
            </a:r>
            <a:r>
              <a:rPr lang="en-US" sz="1000" b="1" kern="1200" dirty="0">
                <a:solidFill>
                  <a:schemeClr val="tx1"/>
                </a:solidFill>
                <a:latin typeface="+mn-lt"/>
                <a:ea typeface="Tahoma" panose="020B0604030504040204" pitchFamily="34" charset="0"/>
                <a:cs typeface="Tahoma" panose="020B0604030504040204" pitchFamily="34" charset="0"/>
              </a:rPr>
              <a:t>Vimeo</a:t>
            </a:r>
            <a:r>
              <a:rPr lang="en-US" sz="1000" kern="1200" dirty="0">
                <a:solidFill>
                  <a:schemeClr val="tx1"/>
                </a:solidFill>
                <a:latin typeface="+mn-lt"/>
                <a:ea typeface="Tahoma" panose="020B0604030504040204" pitchFamily="34" charset="0"/>
                <a:cs typeface="Tahoma" panose="020B0604030504040204" pitchFamily="34" charset="0"/>
              </a:rPr>
              <a:t> achieves better performance than YouTube</a:t>
            </a:r>
          </a:p>
          <a:p>
            <a:r>
              <a:rPr lang="en-US" sz="1200" kern="1200" dirty="0">
                <a:solidFill>
                  <a:schemeClr val="tx1"/>
                </a:solidFill>
                <a:latin typeface="+mn-lt"/>
                <a:ea typeface="Tahoma" panose="020B0604030504040204" pitchFamily="34" charset="0"/>
                <a:cs typeface="Tahoma" panose="020B0604030504040204" pitchFamily="34" charset="0"/>
              </a:rPr>
              <a:t>Both providers have often servers located in the same AS of their clients, which allows them to achieve very high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Tahoma" panose="020B0604030504040204" pitchFamily="34" charset="0"/>
                <a:cs typeface="Tahoma" panose="020B0604030504040204" pitchFamily="34" charset="0"/>
              </a:rPr>
              <a:t>In conclusion, </a:t>
            </a:r>
            <a:r>
              <a:rPr lang="en-US" dirty="0"/>
              <a:t>The highlighted performance differences may be regarded as lack of neutrality, but they are not due to different treatments of traffic, but rather to different infrastructures </a:t>
            </a:r>
            <a:endParaRPr lang="it-I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Tahoma" panose="020B0604030504040204" pitchFamily="34" charset="0"/>
              <a:cs typeface="Tahoma" panose="020B0604030504040204" pitchFamily="34" charset="0"/>
            </a:endParaRPr>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26</a:t>
            </a:fld>
            <a:endParaRPr lang="it-IT"/>
          </a:p>
        </p:txBody>
      </p:sp>
    </p:spTree>
    <p:extLst>
      <p:ext uri="{BB962C8B-B14F-4D97-AF65-F5344CB8AC3E}">
        <p14:creationId xmlns:p14="http://schemas.microsoft.com/office/powerpoint/2010/main" val="3057043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Summarizing</a:t>
            </a:r>
          </a:p>
          <a:p>
            <a:pPr marL="285750" indent="-285750">
              <a:buFont typeface="Arial" panose="020B0604020202020204" pitchFamily="34" charset="0"/>
              <a:buChar char="•"/>
            </a:pPr>
            <a:r>
              <a:rPr lang="en-US" sz="1200" b="0" i="0" kern="1200" dirty="0">
                <a:solidFill>
                  <a:schemeClr val="tx1"/>
                </a:solidFill>
                <a:effectLst/>
                <a:latin typeface="+mn-lt"/>
                <a:ea typeface="+mn-ea"/>
                <a:cs typeface="+mn-cs"/>
              </a:rPr>
              <a:t>To detect malicious activity we</a:t>
            </a:r>
            <a:r>
              <a:rPr lang="en-US" sz="1200" dirty="0"/>
              <a:t> proposed and implemented a flow-based ADS that u</a:t>
            </a:r>
            <a:r>
              <a:rPr lang="en-US" dirty="0"/>
              <a:t>ses a Big Data Analytics framework</a:t>
            </a:r>
            <a:r>
              <a:rPr lang="en-US" sz="1400" dirty="0"/>
              <a:t> to r</a:t>
            </a:r>
            <a:r>
              <a:rPr lang="en-US" dirty="0"/>
              <a:t>educe the response time in high-speed network</a:t>
            </a:r>
            <a:r>
              <a:rPr lang="en-US" sz="1200" dirty="0"/>
              <a:t>.</a:t>
            </a:r>
            <a:endParaRPr lang="en-US" dirty="0"/>
          </a:p>
          <a:p>
            <a:pPr marL="285750" indent="-285750">
              <a:buFont typeface="Arial" panose="020B0604020202020204" pitchFamily="34" charset="0"/>
              <a:buChar char="•"/>
            </a:pPr>
            <a:r>
              <a:rPr lang="en-US" sz="1400" dirty="0"/>
              <a:t>We validate our system with real backbone traffic and our detection algorithm achieving an average precision of 90%</a:t>
            </a:r>
          </a:p>
          <a:p>
            <a:pPr marL="0" indent="0">
              <a:buFont typeface="Arial" panose="020B0604020202020204" pitchFamily="34" charset="0"/>
              <a:buNone/>
            </a:pPr>
            <a:r>
              <a:rPr lang="en-US" sz="1400" dirty="0"/>
              <a:t>Regarding Non Malicious Anomaly detection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proposed a methodology that, regardless the type of provider, allows to acquire and analyze performance data and qualitative considerations about the infrastructure of the </a:t>
            </a:r>
            <a:r>
              <a:rPr lang="en-US" sz="1200" b="0" i="0" kern="1200">
                <a:solidFill>
                  <a:schemeClr val="tx1"/>
                </a:solidFill>
                <a:effectLst/>
                <a:latin typeface="+mn-lt"/>
                <a:ea typeface="+mn-ea"/>
                <a:cs typeface="+mn-cs"/>
              </a:rPr>
              <a:t>providers.</a:t>
            </a:r>
            <a:endParaRPr lang="en-US" sz="1200" b="0" i="0" u="sng"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dirty="0"/>
              <a:t>We performed a performance comparison of three video hosting services, namely Dailymotion, Vimeo and YouTube, estimating the throughput, RTT, and geography location of their infrastructures and the Highlighting performance differences but no traffic discrimination.</a:t>
            </a:r>
          </a:p>
        </p:txBody>
      </p:sp>
      <p:sp>
        <p:nvSpPr>
          <p:cNvPr id="4" name="Segnaposto numero diapositiva 3"/>
          <p:cNvSpPr>
            <a:spLocks noGrp="1"/>
          </p:cNvSpPr>
          <p:nvPr>
            <p:ph type="sldNum" sz="quarter" idx="10"/>
          </p:nvPr>
        </p:nvSpPr>
        <p:spPr/>
        <p:txBody>
          <a:bodyPr/>
          <a:lstStyle/>
          <a:p>
            <a:fld id="{27025CCD-BB7A-4E24-95E6-502FDC415D78}" type="slidenum">
              <a:rPr lang="it-IT" smtClean="0"/>
              <a:t>27</a:t>
            </a:fld>
            <a:endParaRPr lang="it-IT"/>
          </a:p>
        </p:txBody>
      </p:sp>
    </p:spTree>
    <p:extLst>
      <p:ext uri="{BB962C8B-B14F-4D97-AF65-F5344CB8AC3E}">
        <p14:creationId xmlns:p14="http://schemas.microsoft.com/office/powerpoint/2010/main" val="345934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457200" lvl="1" indent="0">
              <a:buFont typeface="Arial" panose="020B0604020202020204" pitchFamily="34" charset="0"/>
              <a:buNone/>
            </a:pPr>
            <a:endParaRPr lang="en-US" sz="240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dirty="0"/>
              <a:t>Anomaly detection is a critical problem common to many research domain.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kern="1200" dirty="0">
                <a:solidFill>
                  <a:schemeClr val="tx1"/>
                </a:solidFill>
                <a:effectLst/>
                <a:latin typeface="+mn-lt"/>
                <a:ea typeface="+mn-ea"/>
                <a:cs typeface="+mn-cs"/>
              </a:rPr>
              <a:t>Anomaly can be defined as a pattern in the data that does not conform to the expected behavior.</a:t>
            </a:r>
          </a:p>
          <a:p>
            <a:pPr marL="0" lvl="0" indent="0">
              <a:buFont typeface="Arial" panose="020B0604020202020204" pitchFamily="34" charset="0"/>
              <a:buNone/>
            </a:pPr>
            <a:endParaRPr lang="en-US"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 Anomaly Detection System (ADS) analyzes the input data with the aim of detect these deviations from the normal pattern of behavior.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p>
            <a:pPr marL="800100" lvl="1" indent="-342900">
              <a:buFont typeface="Arial" panose="020B0604020202020204" pitchFamily="34" charset="0"/>
              <a:buChar char="•"/>
            </a:pPr>
            <a:endParaRPr lang="en-US" sz="2400" b="1"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5</a:t>
            </a:fld>
            <a:endParaRPr lang="it-IT"/>
          </a:p>
        </p:txBody>
      </p:sp>
    </p:spTree>
    <p:extLst>
      <p:ext uri="{BB962C8B-B14F-4D97-AF65-F5344CB8AC3E}">
        <p14:creationId xmlns:p14="http://schemas.microsoft.com/office/powerpoint/2010/main" val="177644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the computer network,  Anomalies are unusual and significant changes in network traffic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that could be generated by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Malicious activities such as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An attack is defined as an intentional act by which an entity attempts to violate the security policy of a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Or non-malicious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Like network misconfigurations or traffic discrimination in violation Network Neutrality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br>
              <a:rPr lang="en-US" dirty="0"/>
            </a:b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a:t>
            </a:fld>
            <a:endParaRPr lang="it-IT"/>
          </a:p>
        </p:txBody>
      </p:sp>
    </p:spTree>
    <p:extLst>
      <p:ext uri="{BB962C8B-B14F-4D97-AF65-F5344CB8AC3E}">
        <p14:creationId xmlns:p14="http://schemas.microsoft.com/office/powerpoint/2010/main" val="81524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case of Malicious Activities, </a:t>
            </a:r>
            <a:r>
              <a:rPr lang="en-US" sz="1200" b="0" i="0" kern="1200" dirty="0">
                <a:solidFill>
                  <a:schemeClr val="tx1"/>
                </a:solidFill>
                <a:effectLst/>
                <a:latin typeface="+mn-lt"/>
                <a:ea typeface="+mn-ea"/>
                <a:cs typeface="+mn-cs"/>
              </a:rPr>
              <a:t>Due to the evolution of the attacks, it is important to use methods able to detect any nature of malicious activities, both known and unknown. This could be done through an anomaly intrusion detection system.</a:t>
            </a:r>
            <a:r>
              <a:rPr lang="en-US" dirty="0"/>
              <a:t> </a:t>
            </a:r>
            <a:br>
              <a:rPr lang="en-US" dirty="0"/>
            </a:br>
            <a:endParaRPr lang="en-US" dirty="0"/>
          </a:p>
          <a:p>
            <a:r>
              <a:rPr lang="en-US" dirty="0"/>
              <a:t>Typical Anomaly Detection System works as a tree stage process. </a:t>
            </a:r>
          </a:p>
          <a:p>
            <a:r>
              <a:rPr lang="en-US" dirty="0"/>
              <a:t>First Stage traffic data are captured</a:t>
            </a:r>
          </a:p>
          <a:p>
            <a:r>
              <a:rPr lang="en-US" dirty="0"/>
              <a:t>Second, data captured are preprocessed in order to transform raw data in a format suitable for the subsequent phase.</a:t>
            </a:r>
          </a:p>
          <a:p>
            <a:r>
              <a:rPr lang="en-US" dirty="0"/>
              <a:t>Finally, a Matching Mechanism compare the incoming traffic with the normality model.</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7</a:t>
            </a:fld>
            <a:endParaRPr lang="it-IT"/>
          </a:p>
        </p:txBody>
      </p:sp>
    </p:spTree>
    <p:extLst>
      <p:ext uri="{BB962C8B-B14F-4D97-AF65-F5344CB8AC3E}">
        <p14:creationId xmlns:p14="http://schemas.microsoft.com/office/powerpoint/2010/main" val="287384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it-IT" sz="1200" dirty="0"/>
              <a:t>Defining the “normality” region/model is challenging,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kern="1200" dirty="0">
                <a:solidFill>
                  <a:schemeClr val="tx1"/>
                </a:solidFill>
                <a:latin typeface="+mn-lt"/>
                <a:ea typeface="+mn-ea"/>
                <a:cs typeface="+mn-cs"/>
              </a:rPr>
              <a:t>Normal behavior keeps evolving, so the current notion of normality might not be adequate in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it-IT" sz="1200" kern="1200" dirty="0">
                <a:solidFill>
                  <a:schemeClr val="tx1"/>
                </a:solidFill>
                <a:latin typeface="+mn-lt"/>
                <a:ea typeface="+mn-ea"/>
                <a:cs typeface="+mn-cs"/>
              </a:rPr>
              <a:t>Lack of publicly available ground truth for training/validation</a:t>
            </a:r>
            <a:endParaRPr lang="it-IT" sz="1200" b="1" kern="1200" dirty="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8</a:t>
            </a:fld>
            <a:endParaRPr lang="it-IT"/>
          </a:p>
        </p:txBody>
      </p:sp>
    </p:spTree>
    <p:extLst>
      <p:ext uri="{BB962C8B-B14F-4D97-AF65-F5344CB8AC3E}">
        <p14:creationId xmlns:p14="http://schemas.microsoft.com/office/powerpoint/2010/main" val="322414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In order to define and implement our proposed architecture for malicious anomaly detection, we focused our research on three main topics</a:t>
            </a:r>
          </a:p>
          <a:p>
            <a:r>
              <a:rPr lang="en-US" noProof="0" dirty="0"/>
              <a:t>Flow Monitoring</a:t>
            </a:r>
          </a:p>
          <a:p>
            <a:r>
              <a:rPr lang="en-US" noProof="0" dirty="0"/>
              <a:t>Flow-based Anomaly Detection</a:t>
            </a:r>
          </a:p>
          <a:p>
            <a:r>
              <a:rPr lang="en-US" noProof="0" dirty="0"/>
              <a:t>And Big Data architecture for network monitoring</a:t>
            </a:r>
          </a:p>
        </p:txBody>
      </p:sp>
      <p:sp>
        <p:nvSpPr>
          <p:cNvPr id="4" name="Segnaposto numero diapositiva 3"/>
          <p:cNvSpPr>
            <a:spLocks noGrp="1"/>
          </p:cNvSpPr>
          <p:nvPr>
            <p:ph type="sldNum" sz="quarter" idx="10"/>
          </p:nvPr>
        </p:nvSpPr>
        <p:spPr/>
        <p:txBody>
          <a:bodyPr/>
          <a:lstStyle/>
          <a:p>
            <a:fld id="{27025CCD-BB7A-4E24-95E6-502FDC415D78}" type="slidenum">
              <a:rPr lang="it-IT" smtClean="0"/>
              <a:t>9</a:t>
            </a:fld>
            <a:endParaRPr lang="it-IT"/>
          </a:p>
        </p:txBody>
      </p:sp>
    </p:spTree>
    <p:extLst>
      <p:ext uri="{BB962C8B-B14F-4D97-AF65-F5344CB8AC3E}">
        <p14:creationId xmlns:p14="http://schemas.microsoft.com/office/powerpoint/2010/main" val="257539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spcAft>
                <a:spcPts val="1200"/>
              </a:spcAft>
              <a:buFont typeface="Arial" panose="020B0604020202020204" pitchFamily="34" charset="0"/>
              <a:buChar char="•"/>
            </a:pPr>
            <a:r>
              <a:rPr lang="en-US" sz="1200" dirty="0"/>
              <a:t>We introduce a general methodology to acquire and store traffic data at flows level</a:t>
            </a:r>
          </a:p>
          <a:p>
            <a:pPr marL="285750" indent="-285750">
              <a:spcAft>
                <a:spcPts val="1200"/>
              </a:spcAft>
              <a:buFont typeface="Arial" panose="020B0604020202020204" pitchFamily="34" charset="0"/>
              <a:buChar char="•"/>
            </a:pPr>
            <a:r>
              <a:rPr lang="en-US" sz="1200" dirty="0"/>
              <a:t>We propose and implement a flow-based ADS that allows to acquire and analyze network traffic looking for IPs responsible of malicious activities. </a:t>
            </a:r>
          </a:p>
          <a:p>
            <a:pPr marL="285750" indent="-285750">
              <a:spcAft>
                <a:spcPts val="1200"/>
              </a:spcAft>
              <a:buFont typeface="Arial" panose="020B0604020202020204" pitchFamily="34" charset="0"/>
              <a:buChar char="•"/>
            </a:pPr>
            <a:r>
              <a:rPr lang="en-US" sz="1200" dirty="0"/>
              <a:t>We validate our anomaly detection system with real backbone traffic.</a:t>
            </a:r>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10</a:t>
            </a:fld>
            <a:endParaRPr lang="it-IT"/>
          </a:p>
        </p:txBody>
      </p:sp>
    </p:spTree>
    <p:extLst>
      <p:ext uri="{BB962C8B-B14F-4D97-AF65-F5344CB8AC3E}">
        <p14:creationId xmlns:p14="http://schemas.microsoft.com/office/powerpoint/2010/main" val="386824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Font typeface="Arial" panose="020B0604020202020204" pitchFamily="34" charset="0"/>
              <a:buNone/>
            </a:pPr>
            <a:r>
              <a:rPr lang="en-US" dirty="0"/>
              <a:t>Regarding on Non-Malicious activities we </a:t>
            </a:r>
            <a:r>
              <a:rPr lang="en-US" sz="1600" dirty="0"/>
              <a:t>face</a:t>
            </a:r>
            <a:r>
              <a:rPr lang="en-US" dirty="0"/>
              <a:t> the problem of detecting network neutrality violations</a:t>
            </a:r>
          </a:p>
          <a:p>
            <a:pPr marL="0" indent="0" algn="just">
              <a:buFont typeface="Arial" panose="020B0604020202020204" pitchFamily="34" charset="0"/>
              <a:buNone/>
            </a:pPr>
            <a:endParaRPr lang="en-US" dirty="0"/>
          </a:p>
          <a:p>
            <a:pPr marL="0" indent="0" algn="just">
              <a:buFont typeface="Arial" panose="020B0604020202020204" pitchFamily="34" charset="0"/>
              <a:buNone/>
            </a:pPr>
            <a:r>
              <a:rPr lang="en-US" dirty="0"/>
              <a:t>There are different definitions of network neutrality. </a:t>
            </a:r>
          </a:p>
          <a:p>
            <a:pPr marL="0" indent="0" algn="just">
              <a:buFont typeface="Arial" panose="020B0604020202020204" pitchFamily="34" charset="0"/>
              <a:buNone/>
            </a:pPr>
            <a:r>
              <a:rPr lang="en-US" dirty="0"/>
              <a:t>Net Neutrality could be defined as the </a:t>
            </a:r>
            <a:r>
              <a:rPr lang="en-US" sz="1200" dirty="0"/>
              <a:t>assurance that all traffic on the Internet is treated equally, whatever its source, content or destination.</a:t>
            </a:r>
          </a:p>
          <a:p>
            <a:pPr marL="0" indent="0" algn="just">
              <a:buFont typeface="Arial" panose="020B0604020202020204" pitchFamily="34" charset="0"/>
              <a:buNone/>
            </a:pPr>
            <a:endParaRPr lang="en-US" sz="1200" dirty="0"/>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Debate on net neutrality involves different aspects and a wide range of stakeholders</a:t>
            </a:r>
          </a:p>
          <a:p>
            <a:pPr marL="0" indent="0" algn="just">
              <a:buFont typeface="Arial" panose="020B0604020202020204" pitchFamily="34" charset="0"/>
              <a:buNone/>
            </a:pPr>
            <a:endParaRPr lang="en-US" sz="1200" dirty="0"/>
          </a:p>
          <a:p>
            <a:pPr marL="0" indent="0" algn="just">
              <a:buFont typeface="Arial" panose="020B0604020202020204" pitchFamily="34" charset="0"/>
              <a:buNone/>
            </a:pPr>
            <a:r>
              <a:rPr lang="en-US" sz="1200" dirty="0"/>
              <a:t>We do not want to take a position pro or against neutrality</a:t>
            </a:r>
          </a:p>
          <a:p>
            <a:pPr marL="0" indent="0" algn="just">
              <a:buFont typeface="Arial" panose="020B0604020202020204" pitchFamily="34" charset="0"/>
              <a:buNone/>
            </a:pPr>
            <a:r>
              <a:rPr lang="en-US" sz="1200" dirty="0"/>
              <a:t>We rather aim at analyzing current situation with respect to a particular service: Internet video streaming</a:t>
            </a:r>
          </a:p>
          <a:p>
            <a:pPr marL="0" indent="0" algn="just">
              <a:buFont typeface="Arial" panose="020B0604020202020204" pitchFamily="34" charset="0"/>
              <a:buNone/>
            </a:pPr>
            <a:endParaRPr lang="en-US" sz="1200" dirty="0"/>
          </a:p>
          <a:p>
            <a:pPr marL="0" indent="0" algn="just">
              <a:buFont typeface="Arial" panose="020B0604020202020204" pitchFamily="34" charset="0"/>
              <a:buNone/>
            </a:pPr>
            <a:endParaRPr lang="en-US" sz="1200" dirty="0"/>
          </a:p>
          <a:p>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11</a:t>
            </a:fld>
            <a:endParaRPr lang="it-IT"/>
          </a:p>
        </p:txBody>
      </p:sp>
    </p:spTree>
    <p:extLst>
      <p:ext uri="{BB962C8B-B14F-4D97-AF65-F5344CB8AC3E}">
        <p14:creationId xmlns:p14="http://schemas.microsoft.com/office/powerpoint/2010/main" val="349098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25/02/2015</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25/02/2015</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25/02/2015</a:t>
            </a:r>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25/02/2015</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Mauro Garofalo</a:t>
            </a:r>
            <a:br>
              <a:rPr lang="it-IT" dirty="0"/>
            </a:br>
            <a:r>
              <a:rPr lang="it-IT" sz="3600" dirty="0"/>
              <a:t>Tutor: Giorgio Ventre  Co-Tutor: Alessio Botta</a:t>
            </a:r>
            <a:br>
              <a:rPr lang="it-IT" sz="3600" dirty="0"/>
            </a:br>
            <a:r>
              <a:rPr lang="it-IT" sz="2700" dirty="0"/>
              <a:t>XXIX </a:t>
            </a:r>
            <a:r>
              <a:rPr lang="it-IT" sz="2700" dirty="0" err="1"/>
              <a:t>Cycle</a:t>
            </a:r>
            <a:r>
              <a:rPr lang="it-IT" sz="2700" dirty="0"/>
              <a:t> - III </a:t>
            </a:r>
            <a:r>
              <a:rPr lang="it-IT" sz="2700" dirty="0" err="1"/>
              <a:t>year</a:t>
            </a:r>
            <a:r>
              <a:rPr lang="it-IT" sz="2700" dirty="0"/>
              <a:t> </a:t>
            </a:r>
            <a:r>
              <a:rPr lang="it-IT" sz="2700" dirty="0" err="1"/>
              <a:t>presentation</a:t>
            </a:r>
            <a:endParaRPr lang="it-IT" dirty="0"/>
          </a:p>
        </p:txBody>
      </p:sp>
      <p:sp>
        <p:nvSpPr>
          <p:cNvPr id="3" name="Sottotitolo 2"/>
          <p:cNvSpPr>
            <a:spLocks noGrp="1"/>
          </p:cNvSpPr>
          <p:nvPr>
            <p:ph type="subTitle" idx="1"/>
          </p:nvPr>
        </p:nvSpPr>
        <p:spPr/>
        <p:txBody>
          <a:bodyPr/>
          <a:lstStyle/>
          <a:p>
            <a:r>
              <a:rPr lang="it-IT" dirty="0"/>
              <a:t>Big Data Analytics for Anomaly Detection in High-Speed Networks</a:t>
            </a:r>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4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US" dirty="0"/>
              <a:t>Malicious</a:t>
            </a:r>
            <a:r>
              <a:rPr lang="it-IT" dirty="0"/>
              <a:t> AD - </a:t>
            </a:r>
            <a:r>
              <a:rPr lang="en-US" dirty="0"/>
              <a:t>Contribution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10</a:t>
            </a:fld>
            <a:endParaRPr lang="it-IT"/>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10" name="Rettangolo 9"/>
          <p:cNvSpPr/>
          <p:nvPr/>
        </p:nvSpPr>
        <p:spPr>
          <a:xfrm>
            <a:off x="395536" y="1412776"/>
            <a:ext cx="8291264" cy="400109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800" dirty="0"/>
              <a:t>We introduce a general methodology to acquire and store flows in high-speed networks.</a:t>
            </a:r>
          </a:p>
          <a:p>
            <a:pPr marL="285750" indent="-285750">
              <a:spcAft>
                <a:spcPts val="1200"/>
              </a:spcAft>
              <a:buFont typeface="Arial" panose="020B0604020202020204" pitchFamily="34" charset="0"/>
              <a:buChar char="•"/>
            </a:pPr>
            <a:r>
              <a:rPr lang="en-US" sz="2800" dirty="0"/>
              <a:t>We propose and implement an architecture for flow-based ADS looking for IPs responsible of malicious activities .</a:t>
            </a:r>
          </a:p>
          <a:p>
            <a:pPr marL="285750" indent="-285750">
              <a:spcAft>
                <a:spcPts val="1200"/>
              </a:spcAft>
              <a:buFont typeface="Arial" panose="020B0604020202020204" pitchFamily="34" charset="0"/>
              <a:buChar char="•"/>
            </a:pPr>
            <a:r>
              <a:rPr lang="en-US" sz="2800" dirty="0"/>
              <a:t>We exploit a BDA framework to reduce the response time of the ADS.</a:t>
            </a:r>
          </a:p>
          <a:p>
            <a:pPr marL="285750" indent="-285750">
              <a:spcAft>
                <a:spcPts val="1200"/>
              </a:spcAft>
              <a:buFont typeface="Arial" panose="020B0604020202020204" pitchFamily="34" charset="0"/>
              <a:buChar char="•"/>
            </a:pPr>
            <a:r>
              <a:rPr lang="en-US" sz="2800" dirty="0"/>
              <a:t>We validate our ADS with real backbone traffic.</a:t>
            </a:r>
          </a:p>
        </p:txBody>
      </p:sp>
    </p:spTree>
    <p:extLst>
      <p:ext uri="{BB962C8B-B14F-4D97-AF65-F5344CB8AC3E}">
        <p14:creationId xmlns:p14="http://schemas.microsoft.com/office/powerpoint/2010/main" val="218092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US" dirty="0"/>
              <a:t>Non Malicious Anomaly Detection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11</a:t>
            </a:fld>
            <a:endParaRPr lang="it-IT"/>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3" name="Rettangolo 2"/>
          <p:cNvSpPr/>
          <p:nvPr/>
        </p:nvSpPr>
        <p:spPr>
          <a:xfrm>
            <a:off x="251520" y="1052736"/>
            <a:ext cx="8562872" cy="2308324"/>
          </a:xfrm>
          <a:prstGeom prst="rect">
            <a:avLst/>
          </a:prstGeom>
        </p:spPr>
        <p:txBody>
          <a:bodyPr wrap="square">
            <a:spAutoFit/>
          </a:bodyPr>
          <a:lstStyle/>
          <a:p>
            <a:r>
              <a:rPr lang="en-US" sz="2400" dirty="0"/>
              <a:t>Network Neutrality</a:t>
            </a:r>
          </a:p>
          <a:p>
            <a:pPr marL="285750" indent="-285750">
              <a:buFont typeface="Arial" panose="020B0604020202020204" pitchFamily="34" charset="0"/>
              <a:buChar char="•"/>
            </a:pPr>
            <a:r>
              <a:rPr lang="en-US" sz="2000" dirty="0"/>
              <a:t>The ability of all Internet users to access the content or applications of their choice.</a:t>
            </a:r>
          </a:p>
          <a:p>
            <a:pPr marL="285750" indent="-285750">
              <a:buFont typeface="Arial" panose="020B0604020202020204" pitchFamily="34" charset="0"/>
              <a:buChar char="•"/>
            </a:pPr>
            <a:r>
              <a:rPr lang="en-US" sz="2000" dirty="0"/>
              <a:t>Assurance that all traffic on the Internet is treated equally, whatever its source, content or destination.</a:t>
            </a:r>
          </a:p>
          <a:p>
            <a:pPr marL="285750" indent="-285750">
              <a:buFont typeface="Arial" panose="020B0604020202020204" pitchFamily="34" charset="0"/>
              <a:buChar char="•"/>
            </a:pPr>
            <a:r>
              <a:rPr lang="en-US" sz="2000" dirty="0"/>
              <a:t>Absence of unreasonable discrimination on the part of network operators in transmitting Internet traffic.</a:t>
            </a:r>
            <a:endParaRPr lang="it-IT" sz="2000" dirty="0"/>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3501008"/>
            <a:ext cx="4263320" cy="2640974"/>
          </a:xfrm>
          <a:prstGeom prst="rect">
            <a:avLst/>
          </a:prstGeom>
        </p:spPr>
      </p:pic>
      <p:sp>
        <p:nvSpPr>
          <p:cNvPr id="5" name="Rettangolo 4"/>
          <p:cNvSpPr/>
          <p:nvPr/>
        </p:nvSpPr>
        <p:spPr>
          <a:xfrm>
            <a:off x="251520" y="3627295"/>
            <a:ext cx="4584948" cy="2000548"/>
          </a:xfrm>
          <a:prstGeom prst="rect">
            <a:avLst/>
          </a:prstGeom>
        </p:spPr>
        <p:txBody>
          <a:bodyPr wrap="square">
            <a:spAutoFit/>
          </a:bodyPr>
          <a:lstStyle/>
          <a:p>
            <a:r>
              <a:rPr lang="en-US" sz="2400" dirty="0"/>
              <a:t>Network Neutrality involves</a:t>
            </a:r>
          </a:p>
          <a:p>
            <a:pPr marL="342900" indent="-342900">
              <a:buFont typeface="Arial" panose="020B0604020202020204" pitchFamily="34" charset="0"/>
              <a:buChar char="•"/>
            </a:pPr>
            <a:r>
              <a:rPr lang="en-US" sz="2000" dirty="0"/>
              <a:t>different aspects of interest</a:t>
            </a:r>
          </a:p>
          <a:p>
            <a:pPr lvl="1"/>
            <a:r>
              <a:rPr lang="en-US" sz="2000" dirty="0"/>
              <a:t>Economic, Regulatory and Privacy</a:t>
            </a:r>
          </a:p>
          <a:p>
            <a:pPr marL="342900" indent="-342900">
              <a:buFont typeface="Arial" panose="020B0604020202020204" pitchFamily="34" charset="0"/>
              <a:buChar char="•"/>
            </a:pPr>
            <a:r>
              <a:rPr lang="en-US" sz="2000" dirty="0"/>
              <a:t>a wide range of stakeholders</a:t>
            </a:r>
          </a:p>
          <a:p>
            <a:pPr lvl="1"/>
            <a:r>
              <a:rPr lang="en-US" sz="2000" dirty="0"/>
              <a:t>Policy makers, Service providers, and Researchers</a:t>
            </a:r>
          </a:p>
        </p:txBody>
      </p:sp>
    </p:spTree>
    <p:extLst>
      <p:ext uri="{BB962C8B-B14F-4D97-AF65-F5344CB8AC3E}">
        <p14:creationId xmlns:p14="http://schemas.microsoft.com/office/powerpoint/2010/main" val="3445016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Net Neutrality - Related Work</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12</a:t>
            </a:fld>
            <a:endParaRPr lang="it-IT"/>
          </a:p>
        </p:txBody>
      </p:sp>
      <p:sp>
        <p:nvSpPr>
          <p:cNvPr id="3" name="Rettangolo 2"/>
          <p:cNvSpPr/>
          <p:nvPr/>
        </p:nvSpPr>
        <p:spPr>
          <a:xfrm>
            <a:off x="457200" y="1268760"/>
            <a:ext cx="8228784" cy="5201424"/>
          </a:xfrm>
          <a:prstGeom prst="rect">
            <a:avLst/>
          </a:prstGeom>
        </p:spPr>
        <p:txBody>
          <a:bodyPr wrap="square">
            <a:spAutoFit/>
          </a:bodyPr>
          <a:lstStyle/>
          <a:p>
            <a:pPr algn="ctr"/>
            <a:r>
              <a:rPr lang="en-US" sz="2000" dirty="0"/>
              <a:t>Main topics</a:t>
            </a:r>
          </a:p>
          <a:p>
            <a:r>
              <a:rPr lang="en-US" sz="2000" i="1" dirty="0"/>
              <a:t>Video popularity, user behavior, delivery policies, and some performance of YouTube and Daily Motion </a:t>
            </a:r>
          </a:p>
          <a:p>
            <a:pPr marL="285750" indent="-285750">
              <a:buFont typeface="Arial" panose="020B0604020202020204" pitchFamily="34" charset="0"/>
              <a:buChar char="•"/>
            </a:pPr>
            <a:r>
              <a:rPr lang="en-US" dirty="0"/>
              <a:t>Cha, </a:t>
            </a:r>
            <a:r>
              <a:rPr lang="en-US" dirty="0" err="1"/>
              <a:t>Meeyoung</a:t>
            </a:r>
            <a:r>
              <a:rPr lang="en-US" dirty="0"/>
              <a:t>, et al. (2007) I tube, you tube, everybody tubes: analyzing the world's largest user generated content video system. In ACM Internet Measurement Conference (IMC) (Vol. New York, pp. 1–14).</a:t>
            </a:r>
          </a:p>
          <a:p>
            <a:pPr marL="285750" indent="-285750">
              <a:buFont typeface="Arial" panose="020B0604020202020204" pitchFamily="34" charset="0"/>
              <a:buChar char="•"/>
            </a:pPr>
            <a:r>
              <a:rPr lang="it-IT" dirty="0" err="1"/>
              <a:t>Plissonneau</a:t>
            </a:r>
            <a:r>
              <a:rPr lang="it-IT" dirty="0"/>
              <a:t>, L. et al. (2012). </a:t>
            </a:r>
            <a:r>
              <a:rPr lang="en-US" dirty="0"/>
              <a:t>Analyzing the impact of YouTube delivery policies on user experience. In </a:t>
            </a:r>
            <a:r>
              <a:rPr lang="en-US" dirty="0" err="1"/>
              <a:t>Teletraffic</a:t>
            </a:r>
            <a:r>
              <a:rPr lang="en-US" dirty="0"/>
              <a:t> Congress (ITC 24), 2012 24th International (pp. 1–8). </a:t>
            </a:r>
          </a:p>
          <a:p>
            <a:pPr marL="285750" indent="-285750">
              <a:buFont typeface="Arial" panose="020B0604020202020204" pitchFamily="34" charset="0"/>
              <a:buChar char="•"/>
            </a:pPr>
            <a:r>
              <a:rPr lang="it-IT" dirty="0" err="1"/>
              <a:t>Plissonneau</a:t>
            </a:r>
            <a:r>
              <a:rPr lang="it-IT" dirty="0"/>
              <a:t>, L., &amp; </a:t>
            </a:r>
            <a:r>
              <a:rPr lang="it-IT" dirty="0" err="1"/>
              <a:t>Biersack</a:t>
            </a:r>
            <a:r>
              <a:rPr lang="it-IT" dirty="0"/>
              <a:t>, E. (2012). </a:t>
            </a:r>
            <a:r>
              <a:rPr lang="en-US" dirty="0"/>
              <a:t>A longitudinal view of HTTP video streaming performance. In Proceedings of the 3rd Multimedia Systems Conference on - </a:t>
            </a:r>
            <a:r>
              <a:rPr lang="en-US" dirty="0" err="1"/>
              <a:t>MMSys</a:t>
            </a:r>
            <a:r>
              <a:rPr lang="en-US" dirty="0"/>
              <a:t> ’12 (p. 203).</a:t>
            </a:r>
          </a:p>
          <a:p>
            <a:r>
              <a:rPr lang="en-US" sz="2000" dirty="0"/>
              <a:t>Infrastructures</a:t>
            </a:r>
          </a:p>
          <a:p>
            <a:pPr marL="342900" indent="-342900">
              <a:buFont typeface="Arial" panose="020B0604020202020204" pitchFamily="34" charset="0"/>
              <a:buChar char="•"/>
            </a:pPr>
            <a:r>
              <a:rPr lang="it-IT" dirty="0" err="1"/>
              <a:t>Padmanabhan</a:t>
            </a:r>
            <a:r>
              <a:rPr lang="it-IT" dirty="0"/>
              <a:t>, V. N., &amp; </a:t>
            </a:r>
            <a:r>
              <a:rPr lang="it-IT" dirty="0" err="1"/>
              <a:t>Subramanian</a:t>
            </a:r>
            <a:r>
              <a:rPr lang="it-IT" dirty="0"/>
              <a:t>, L. (2001). An </a:t>
            </a:r>
            <a:r>
              <a:rPr lang="en-US" dirty="0"/>
              <a:t>investigation  of geographic mapping techniques for internet hosts. ACM SIGCOMM Computer Communication Review, 31(4), 173–185.</a:t>
            </a:r>
          </a:p>
          <a:p>
            <a:pPr marL="342900" indent="-342900">
              <a:buFont typeface="Arial" panose="020B0604020202020204" pitchFamily="34" charset="0"/>
              <a:buChar char="•"/>
            </a:pPr>
            <a:r>
              <a:rPr lang="it-IT" dirty="0" err="1"/>
              <a:t>Calder</a:t>
            </a:r>
            <a:r>
              <a:rPr lang="it-IT" dirty="0"/>
              <a:t>, M., et al. (2013). </a:t>
            </a:r>
            <a:r>
              <a:rPr lang="en-US" dirty="0"/>
              <a:t>Mapping the expansion of Google’s serving infrastructure. In Proceedings of the 2013 conference on Internet measurement conference - IMC ’13 (pp. 313–326). </a:t>
            </a:r>
            <a:endParaRPr lang="en-US" dirty="0">
              <a:effectLst/>
            </a:endParaRPr>
          </a:p>
        </p:txBody>
      </p:sp>
    </p:spTree>
    <p:extLst>
      <p:ext uri="{BB962C8B-B14F-4D97-AF65-F5344CB8AC3E}">
        <p14:creationId xmlns:p14="http://schemas.microsoft.com/office/powerpoint/2010/main" val="3772070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Net Neutrality - Contribution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13</a:t>
            </a:fld>
            <a:endParaRPr lang="it-IT"/>
          </a:p>
        </p:txBody>
      </p:sp>
      <p:sp>
        <p:nvSpPr>
          <p:cNvPr id="3" name="Rettangolo 2"/>
          <p:cNvSpPr/>
          <p:nvPr/>
        </p:nvSpPr>
        <p:spPr>
          <a:xfrm>
            <a:off x="611560" y="1628800"/>
            <a:ext cx="7848872" cy="2985433"/>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We introduce a general methodology to acquire and analyze performance statistics</a:t>
            </a:r>
          </a:p>
          <a:p>
            <a:pPr marL="285750" indent="-285750">
              <a:spcAft>
                <a:spcPts val="1200"/>
              </a:spcAft>
              <a:buFont typeface="Arial" panose="020B0604020202020204" pitchFamily="34" charset="0"/>
              <a:buChar char="•"/>
            </a:pPr>
            <a:r>
              <a:rPr lang="en-US" sz="2400" dirty="0"/>
              <a:t>We measure, analyze, and compare the performance of YouTube, Vimeo, and Dailymotion, from several locations around the world and from a user viewpoint</a:t>
            </a:r>
          </a:p>
          <a:p>
            <a:pPr marL="285750" indent="-285750">
              <a:spcAft>
                <a:spcPts val="1200"/>
              </a:spcAft>
              <a:buFont typeface="Arial" panose="020B0604020202020204" pitchFamily="34" charset="0"/>
              <a:buChar char="•"/>
            </a:pPr>
            <a:r>
              <a:rPr lang="en-US" sz="2400" dirty="0"/>
              <a:t>We also provide insights on geographical location of the infrastructure</a:t>
            </a:r>
            <a:endParaRPr lang="it-IT" sz="2400"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565756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92896"/>
            <a:ext cx="8229600" cy="1143000"/>
          </a:xfrm>
        </p:spPr>
        <p:txBody>
          <a:bodyPr/>
          <a:lstStyle/>
          <a:p>
            <a:r>
              <a:rPr lang="en-US" dirty="0"/>
              <a:t>Malicious Anomaly Detection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14</a:t>
            </a:fld>
            <a:endParaRPr lang="it-IT"/>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1444543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Nuvola 76"/>
          <p:cNvSpPr/>
          <p:nvPr/>
        </p:nvSpPr>
        <p:spPr>
          <a:xfrm>
            <a:off x="209400" y="1446033"/>
            <a:ext cx="939978" cy="2965926"/>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grpSp>
        <p:nvGrpSpPr>
          <p:cNvPr id="51" name="Group 46"/>
          <p:cNvGrpSpPr>
            <a:grpSpLocks/>
          </p:cNvGrpSpPr>
          <p:nvPr/>
        </p:nvGrpSpPr>
        <p:grpSpPr bwMode="auto">
          <a:xfrm>
            <a:off x="1227611" y="1052736"/>
            <a:ext cx="7634636" cy="2893219"/>
            <a:chOff x="0" y="480"/>
            <a:chExt cx="5616" cy="1920"/>
          </a:xfrm>
        </p:grpSpPr>
        <p:grpSp>
          <p:nvGrpSpPr>
            <p:cNvPr id="53" name="Group 47"/>
            <p:cNvGrpSpPr>
              <a:grpSpLocks/>
            </p:cNvGrpSpPr>
            <p:nvPr/>
          </p:nvGrpSpPr>
          <p:grpSpPr bwMode="auto">
            <a:xfrm>
              <a:off x="3123" y="746"/>
              <a:ext cx="2397" cy="1306"/>
              <a:chOff x="3123" y="746"/>
              <a:chExt cx="2397" cy="1306"/>
            </a:xfrm>
          </p:grpSpPr>
          <p:sp>
            <p:nvSpPr>
              <p:cNvPr id="55" name="AutoShape 48"/>
              <p:cNvSpPr>
                <a:spLocks noChangeArrowheads="1"/>
              </p:cNvSpPr>
              <p:nvPr/>
            </p:nvSpPr>
            <p:spPr bwMode="auto">
              <a:xfrm>
                <a:off x="3757" y="804"/>
                <a:ext cx="1763" cy="124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dirty="0"/>
              </a:p>
            </p:txBody>
          </p:sp>
          <p:sp>
            <p:nvSpPr>
              <p:cNvPr id="56" name="Text Box 49"/>
              <p:cNvSpPr txBox="1">
                <a:spLocks noChangeArrowheads="1"/>
              </p:cNvSpPr>
              <p:nvPr/>
            </p:nvSpPr>
            <p:spPr bwMode="auto">
              <a:xfrm>
                <a:off x="3830" y="746"/>
                <a:ext cx="1597"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2000" dirty="0">
                    <a:latin typeface="Arial" panose="020B0604020202020204" pitchFamily="34" charset="0"/>
                  </a:rPr>
                  <a:t>Exporter</a:t>
                </a:r>
                <a:r>
                  <a:rPr lang="en-US" altLang="it-IT" sz="2216" dirty="0">
                    <a:latin typeface="Arial" panose="020B0604020202020204" pitchFamily="34" charset="0"/>
                  </a:rPr>
                  <a:t>:</a:t>
                </a:r>
              </a:p>
              <a:p>
                <a:pPr algn="ctr"/>
                <a:r>
                  <a:rPr lang="en-US" altLang="it-IT" dirty="0">
                    <a:latin typeface="Arial" panose="020B0604020202020204" pitchFamily="34" charset="0"/>
                  </a:rPr>
                  <a:t>Reads Flow cache, prepares and sends export flows</a:t>
                </a:r>
              </a:p>
              <a:p>
                <a:pPr algn="ctr"/>
                <a:endParaRPr lang="en-US" altLang="it-IT" sz="1477" dirty="0">
                  <a:latin typeface="Arial" panose="020B0604020202020204" pitchFamily="34" charset="0"/>
                </a:endParaRPr>
              </a:p>
              <a:p>
                <a:pPr algn="ctr"/>
                <a:endParaRPr lang="en-GB" altLang="it-IT" sz="1477" b="0" i="1" dirty="0">
                  <a:latin typeface="Arial" panose="020B0604020202020204" pitchFamily="34" charset="0"/>
                </a:endParaRPr>
              </a:p>
            </p:txBody>
          </p:sp>
          <p:sp>
            <p:nvSpPr>
              <p:cNvPr id="62" name="Line 55"/>
              <p:cNvSpPr>
                <a:spLocks noChangeShapeType="1"/>
              </p:cNvSpPr>
              <p:nvPr/>
            </p:nvSpPr>
            <p:spPr bwMode="auto">
              <a:xfrm>
                <a:off x="3123" y="1679"/>
                <a:ext cx="67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it-IT" sz="1662"/>
              </a:p>
            </p:txBody>
          </p:sp>
        </p:grpSp>
        <p:sp>
          <p:nvSpPr>
            <p:cNvPr id="54" name="AutoShape 56"/>
            <p:cNvSpPr>
              <a:spLocks noChangeArrowheads="1"/>
            </p:cNvSpPr>
            <p:nvPr/>
          </p:nvSpPr>
          <p:spPr bwMode="auto">
            <a:xfrm>
              <a:off x="0" y="480"/>
              <a:ext cx="5616" cy="1920"/>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grpSp>
      <p:sp>
        <p:nvSpPr>
          <p:cNvPr id="2" name="Titolo 1"/>
          <p:cNvSpPr>
            <a:spLocks noGrp="1"/>
          </p:cNvSpPr>
          <p:nvPr>
            <p:ph type="title"/>
          </p:nvPr>
        </p:nvSpPr>
        <p:spPr>
          <a:xfrm>
            <a:off x="457200" y="44624"/>
            <a:ext cx="8229600" cy="1143000"/>
          </a:xfrm>
        </p:spPr>
        <p:txBody>
          <a:bodyPr>
            <a:noAutofit/>
          </a:bodyPr>
          <a:lstStyle/>
          <a:p>
            <a:pPr algn="l"/>
            <a:r>
              <a:rPr lang="en-US" sz="3600" dirty="0"/>
              <a:t>BDA for Flow-Based Anomaly Detection</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8" name="Text Box 4"/>
          <p:cNvSpPr txBox="1">
            <a:spLocks noChangeArrowheads="1"/>
          </p:cNvSpPr>
          <p:nvPr/>
        </p:nvSpPr>
        <p:spPr bwMode="auto">
          <a:xfrm>
            <a:off x="1227611" y="2752176"/>
            <a:ext cx="521844" cy="54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endParaRPr lang="en-US" altLang="it-IT" sz="2955">
              <a:latin typeface="Arial" panose="020B0604020202020204" pitchFamily="34" charset="0"/>
            </a:endParaRPr>
          </a:p>
        </p:txBody>
      </p:sp>
      <p:grpSp>
        <p:nvGrpSpPr>
          <p:cNvPr id="10" name="Group 5"/>
          <p:cNvGrpSpPr>
            <a:grpSpLocks noChangeAspect="1"/>
          </p:cNvGrpSpPr>
          <p:nvPr/>
        </p:nvGrpSpPr>
        <p:grpSpPr bwMode="auto">
          <a:xfrm rot="5400000">
            <a:off x="458868" y="2648419"/>
            <a:ext cx="601000" cy="424464"/>
            <a:chOff x="1" y="2767"/>
            <a:chExt cx="1710" cy="1207"/>
          </a:xfrm>
        </p:grpSpPr>
        <p:sp>
          <p:nvSpPr>
            <p:cNvPr id="11" name="Text Box 6"/>
            <p:cNvSpPr txBox="1">
              <a:spLocks noChangeAspect="1" noChangeArrowheads="1"/>
            </p:cNvSpPr>
            <p:nvPr/>
          </p:nvSpPr>
          <p:spPr bwMode="auto">
            <a:xfrm rot="10800000">
              <a:off x="1" y="3091"/>
              <a:ext cx="37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200" dirty="0">
                  <a:latin typeface="Arial" panose="020B0604020202020204" pitchFamily="34" charset="0"/>
                </a:rPr>
                <a:t>…</a:t>
              </a:r>
              <a:endParaRPr lang="en-GB" altLang="it-IT" sz="1200" dirty="0">
                <a:latin typeface="Arial" panose="020B0604020202020204" pitchFamily="34" charset="0"/>
              </a:endParaRPr>
            </a:p>
          </p:txBody>
        </p:sp>
        <p:sp>
          <p:nvSpPr>
            <p:cNvPr id="12" name="Text Box 7"/>
            <p:cNvSpPr txBox="1">
              <a:spLocks noChangeAspect="1" noChangeArrowheads="1"/>
            </p:cNvSpPr>
            <p:nvPr/>
          </p:nvSpPr>
          <p:spPr bwMode="auto">
            <a:xfrm rot="10800000">
              <a:off x="1335" y="2875"/>
              <a:ext cx="37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200" dirty="0">
                  <a:latin typeface="Arial" panose="020B0604020202020204" pitchFamily="34" charset="0"/>
                </a:rPr>
                <a:t>…</a:t>
              </a:r>
              <a:endParaRPr lang="en-GB" altLang="it-IT" sz="1200" dirty="0">
                <a:latin typeface="Arial" panose="020B0604020202020204" pitchFamily="34" charset="0"/>
              </a:endParaRPr>
            </a:p>
          </p:txBody>
        </p:sp>
        <p:sp>
          <p:nvSpPr>
            <p:cNvPr id="13" name="Text Box 8"/>
            <p:cNvSpPr txBox="1">
              <a:spLocks noChangeAspect="1" noChangeArrowheads="1"/>
            </p:cNvSpPr>
            <p:nvPr/>
          </p:nvSpPr>
          <p:spPr bwMode="auto">
            <a:xfrm rot="10800000">
              <a:off x="1231" y="3312"/>
              <a:ext cx="37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200" dirty="0">
                  <a:latin typeface="Arial" panose="020B0604020202020204" pitchFamily="34" charset="0"/>
                </a:rPr>
                <a:t>…</a:t>
              </a:r>
              <a:endParaRPr lang="en-GB" altLang="it-IT" sz="1200" dirty="0">
                <a:latin typeface="Arial" panose="020B0604020202020204" pitchFamily="34" charset="0"/>
              </a:endParaRPr>
            </a:p>
          </p:txBody>
        </p:sp>
        <p:sp>
          <p:nvSpPr>
            <p:cNvPr id="14" name="Rectangle 9"/>
            <p:cNvSpPr>
              <a:spLocks noChangeAspect="1" noChangeArrowheads="1"/>
            </p:cNvSpPr>
            <p:nvPr/>
          </p:nvSpPr>
          <p:spPr bwMode="auto">
            <a:xfrm rot="10800000">
              <a:off x="865" y="3457"/>
              <a:ext cx="240" cy="96"/>
            </a:xfrm>
            <a:prstGeom prst="rect">
              <a:avLst/>
            </a:prstGeom>
            <a:solidFill>
              <a:srgbClr val="FFCC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00"/>
            </a:p>
          </p:txBody>
        </p:sp>
        <p:sp>
          <p:nvSpPr>
            <p:cNvPr id="15" name="Rectangle 10"/>
            <p:cNvSpPr>
              <a:spLocks noChangeAspect="1" noChangeArrowheads="1"/>
            </p:cNvSpPr>
            <p:nvPr/>
          </p:nvSpPr>
          <p:spPr bwMode="auto">
            <a:xfrm rot="10800000">
              <a:off x="913" y="3169"/>
              <a:ext cx="240" cy="96"/>
            </a:xfrm>
            <a:prstGeom prst="rect">
              <a:avLst/>
            </a:prstGeom>
            <a:solidFill>
              <a:srgbClr val="00FF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00"/>
            </a:p>
          </p:txBody>
        </p:sp>
        <p:sp>
          <p:nvSpPr>
            <p:cNvPr id="16" name="Rectangle 11"/>
            <p:cNvSpPr>
              <a:spLocks noChangeAspect="1" noChangeArrowheads="1"/>
            </p:cNvSpPr>
            <p:nvPr/>
          </p:nvSpPr>
          <p:spPr bwMode="auto">
            <a:xfrm rot="10800000">
              <a:off x="473" y="3458"/>
              <a:ext cx="239" cy="96"/>
            </a:xfrm>
            <a:prstGeom prst="rect">
              <a:avLst/>
            </a:prstGeom>
            <a:solidFill>
              <a:srgbClr val="FFCC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00"/>
            </a:p>
          </p:txBody>
        </p:sp>
        <p:sp>
          <p:nvSpPr>
            <p:cNvPr id="17" name="Rectangle 12"/>
            <p:cNvSpPr>
              <a:spLocks noChangeAspect="1" noChangeArrowheads="1"/>
            </p:cNvSpPr>
            <p:nvPr/>
          </p:nvSpPr>
          <p:spPr bwMode="auto">
            <a:xfrm rot="10800000">
              <a:off x="481" y="3217"/>
              <a:ext cx="240" cy="96"/>
            </a:xfrm>
            <a:prstGeom prst="rect">
              <a:avLst/>
            </a:prstGeom>
            <a:solidFill>
              <a:srgbClr val="008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00"/>
            </a:p>
          </p:txBody>
        </p:sp>
        <p:sp>
          <p:nvSpPr>
            <p:cNvPr id="18" name="Rectangle 13"/>
            <p:cNvSpPr>
              <a:spLocks noChangeAspect="1" noChangeArrowheads="1"/>
            </p:cNvSpPr>
            <p:nvPr/>
          </p:nvSpPr>
          <p:spPr bwMode="auto">
            <a:xfrm rot="10800000">
              <a:off x="1000" y="2882"/>
              <a:ext cx="240" cy="96"/>
            </a:xfrm>
            <a:prstGeom prst="rect">
              <a:avLst/>
            </a:prstGeom>
            <a:solidFill>
              <a:srgbClr val="00FF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00"/>
            </a:p>
          </p:txBody>
        </p:sp>
        <p:sp>
          <p:nvSpPr>
            <p:cNvPr id="19" name="Rectangle 14"/>
            <p:cNvSpPr>
              <a:spLocks noChangeAspect="1" noChangeArrowheads="1"/>
            </p:cNvSpPr>
            <p:nvPr/>
          </p:nvSpPr>
          <p:spPr bwMode="auto">
            <a:xfrm rot="10800000">
              <a:off x="568" y="2930"/>
              <a:ext cx="240" cy="96"/>
            </a:xfrm>
            <a:prstGeom prst="rect">
              <a:avLst/>
            </a:prstGeom>
            <a:solidFill>
              <a:srgbClr val="00FF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00"/>
            </a:p>
          </p:txBody>
        </p:sp>
        <p:sp>
          <p:nvSpPr>
            <p:cNvPr id="20" name="Text Box 15"/>
            <p:cNvSpPr txBox="1">
              <a:spLocks noChangeAspect="1" noChangeArrowheads="1"/>
            </p:cNvSpPr>
            <p:nvPr/>
          </p:nvSpPr>
          <p:spPr bwMode="auto">
            <a:xfrm rot="10800000">
              <a:off x="39" y="2767"/>
              <a:ext cx="442"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200" dirty="0">
                  <a:latin typeface="Arial" panose="020B0604020202020204" pitchFamily="34" charset="0"/>
                </a:rPr>
                <a:t>…</a:t>
              </a:r>
              <a:endParaRPr lang="en-GB" altLang="it-IT" sz="1200" dirty="0">
                <a:latin typeface="Arial" panose="020B0604020202020204" pitchFamily="34" charset="0"/>
              </a:endParaRPr>
            </a:p>
          </p:txBody>
        </p:sp>
        <p:sp>
          <p:nvSpPr>
            <p:cNvPr id="21" name="Line 16"/>
            <p:cNvSpPr>
              <a:spLocks noChangeAspect="1" noChangeShapeType="1"/>
            </p:cNvSpPr>
            <p:nvPr/>
          </p:nvSpPr>
          <p:spPr bwMode="auto">
            <a:xfrm rot="10800000">
              <a:off x="184" y="2784"/>
              <a:ext cx="13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it-IT" sz="1200"/>
            </a:p>
          </p:txBody>
        </p:sp>
        <p:sp>
          <p:nvSpPr>
            <p:cNvPr id="22" name="Line 17"/>
            <p:cNvSpPr>
              <a:spLocks noChangeAspect="1" noChangeShapeType="1"/>
            </p:cNvSpPr>
            <p:nvPr/>
          </p:nvSpPr>
          <p:spPr bwMode="auto">
            <a:xfrm rot="10800000">
              <a:off x="184" y="3648"/>
              <a:ext cx="1353"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it-IT" sz="1200" dirty="0"/>
            </a:p>
          </p:txBody>
        </p:sp>
      </p:grpSp>
      <p:grpSp>
        <p:nvGrpSpPr>
          <p:cNvPr id="23" name="Group 18"/>
          <p:cNvGrpSpPr>
            <a:grpSpLocks/>
          </p:cNvGrpSpPr>
          <p:nvPr/>
        </p:nvGrpSpPr>
        <p:grpSpPr bwMode="auto">
          <a:xfrm>
            <a:off x="884003" y="2643705"/>
            <a:ext cx="2131947" cy="812084"/>
            <a:chOff x="-404" y="1366"/>
            <a:chExt cx="1748" cy="554"/>
          </a:xfrm>
        </p:grpSpPr>
        <p:sp>
          <p:nvSpPr>
            <p:cNvPr id="24" name="AutoShape 19"/>
            <p:cNvSpPr>
              <a:spLocks noChangeArrowheads="1"/>
            </p:cNvSpPr>
            <p:nvPr/>
          </p:nvSpPr>
          <p:spPr bwMode="auto">
            <a:xfrm>
              <a:off x="293" y="1380"/>
              <a:ext cx="878" cy="54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25" name="Text Box 20"/>
            <p:cNvSpPr txBox="1">
              <a:spLocks noChangeArrowheads="1"/>
            </p:cNvSpPr>
            <p:nvPr/>
          </p:nvSpPr>
          <p:spPr bwMode="auto">
            <a:xfrm>
              <a:off x="293" y="1366"/>
              <a:ext cx="878"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2000" dirty="0">
                  <a:latin typeface="Arial" panose="020B0604020202020204" pitchFamily="34" charset="0"/>
                </a:rPr>
                <a:t>Meter</a:t>
              </a:r>
            </a:p>
          </p:txBody>
        </p:sp>
        <p:sp>
          <p:nvSpPr>
            <p:cNvPr id="26" name="Rectangle 21"/>
            <p:cNvSpPr>
              <a:spLocks noChangeArrowheads="1"/>
            </p:cNvSpPr>
            <p:nvPr/>
          </p:nvSpPr>
          <p:spPr bwMode="auto">
            <a:xfrm>
              <a:off x="1104" y="1728"/>
              <a:ext cx="240" cy="96"/>
            </a:xfrm>
            <a:prstGeom prst="rect">
              <a:avLst/>
            </a:prstGeom>
            <a:solidFill>
              <a:srgbClr val="FFCC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27" name="Rectangle 22"/>
            <p:cNvSpPr>
              <a:spLocks noChangeArrowheads="1"/>
            </p:cNvSpPr>
            <p:nvPr/>
          </p:nvSpPr>
          <p:spPr bwMode="auto">
            <a:xfrm>
              <a:off x="480" y="1728"/>
              <a:ext cx="240" cy="96"/>
            </a:xfrm>
            <a:prstGeom prst="rect">
              <a:avLst/>
            </a:prstGeom>
            <a:solidFill>
              <a:schemeClr val="bg1"/>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cxnSp>
          <p:nvCxnSpPr>
            <p:cNvPr id="28" name="AutoShape 23"/>
            <p:cNvCxnSpPr>
              <a:cxnSpLocks noChangeShapeType="1"/>
              <a:endCxn id="27" idx="1"/>
            </p:cNvCxnSpPr>
            <p:nvPr/>
          </p:nvCxnSpPr>
          <p:spPr bwMode="auto">
            <a:xfrm>
              <a:off x="-404" y="1520"/>
              <a:ext cx="884" cy="256"/>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 name="AutoShape 24"/>
            <p:cNvCxnSpPr>
              <a:cxnSpLocks noChangeShapeType="1"/>
              <a:stCxn id="27" idx="3"/>
              <a:endCxn id="26" idx="1"/>
            </p:cNvCxnSpPr>
            <p:nvPr/>
          </p:nvCxnSpPr>
          <p:spPr bwMode="auto">
            <a:xfrm>
              <a:off x="720" y="1776"/>
              <a:ext cx="38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1" name="AutoShape 26"/>
          <p:cNvSpPr>
            <a:spLocks noChangeArrowheads="1"/>
          </p:cNvSpPr>
          <p:nvPr/>
        </p:nvSpPr>
        <p:spPr bwMode="auto">
          <a:xfrm>
            <a:off x="3015954" y="1589339"/>
            <a:ext cx="2814440" cy="2199701"/>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32" name="Text Box 27"/>
          <p:cNvSpPr txBox="1">
            <a:spLocks noChangeArrowheads="1"/>
          </p:cNvSpPr>
          <p:nvPr/>
        </p:nvSpPr>
        <p:spPr bwMode="auto">
          <a:xfrm>
            <a:off x="3227037" y="1571109"/>
            <a:ext cx="2497816" cy="79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2000" dirty="0">
                <a:latin typeface="Arial" panose="020B0604020202020204" pitchFamily="34" charset="0"/>
              </a:rPr>
              <a:t>Flow cache:</a:t>
            </a:r>
          </a:p>
          <a:p>
            <a:pPr algn="ctr"/>
            <a:r>
              <a:rPr lang="en-US" altLang="it-IT" dirty="0">
                <a:latin typeface="Arial" panose="020B0604020202020204" pitchFamily="34" charset="0"/>
              </a:rPr>
              <a:t>Creates/Removes/Updates flow records </a:t>
            </a:r>
            <a:endParaRPr lang="en-GB" altLang="it-IT" dirty="0">
              <a:latin typeface="Arial" panose="020B0604020202020204" pitchFamily="34" charset="0"/>
            </a:endParaRPr>
          </a:p>
        </p:txBody>
      </p:sp>
      <p:sp>
        <p:nvSpPr>
          <p:cNvPr id="33" name="Text Box 28"/>
          <p:cNvSpPr txBox="1">
            <a:spLocks noChangeArrowheads="1"/>
          </p:cNvSpPr>
          <p:nvPr/>
        </p:nvSpPr>
        <p:spPr bwMode="auto">
          <a:xfrm>
            <a:off x="3438120" y="2436350"/>
            <a:ext cx="1952518" cy="831585"/>
          </a:xfrm>
          <a:prstGeom prst="rect">
            <a:avLst/>
          </a:prstGeom>
          <a:solidFill>
            <a:schemeClr val="bg1"/>
          </a:solidFill>
          <a:ln w="28575">
            <a:solidFill>
              <a:srgbClr val="FFCC00"/>
            </a:solidFill>
            <a:miter lim="800000"/>
            <a:headEnd/>
            <a:tailEnd/>
          </a:ln>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buFontTx/>
              <a:buChar char="•"/>
            </a:pPr>
            <a:r>
              <a:rPr lang="en-US" altLang="it-IT" sz="1200" dirty="0">
                <a:latin typeface="Arial" panose="020B0604020202020204" pitchFamily="34" charset="0"/>
              </a:rPr>
              <a:t> Flow Key</a:t>
            </a:r>
          </a:p>
          <a:p>
            <a:pPr>
              <a:buFontTx/>
              <a:buChar char="•"/>
            </a:pPr>
            <a:r>
              <a:rPr lang="en-US" altLang="it-IT" sz="1200" dirty="0">
                <a:latin typeface="Arial" panose="020B0604020202020204" pitchFamily="34" charset="0"/>
              </a:rPr>
              <a:t> Flow start time</a:t>
            </a:r>
          </a:p>
          <a:p>
            <a:pPr>
              <a:buFontTx/>
              <a:buChar char="•"/>
            </a:pPr>
            <a:r>
              <a:rPr lang="en-US" altLang="it-IT" sz="1200" dirty="0">
                <a:latin typeface="Arial" panose="020B0604020202020204" pitchFamily="34" charset="0"/>
              </a:rPr>
              <a:t> Flow last update time</a:t>
            </a:r>
          </a:p>
          <a:p>
            <a:pPr>
              <a:buFontTx/>
              <a:buChar char="•"/>
            </a:pPr>
            <a:r>
              <a:rPr lang="en-US" altLang="it-IT" sz="1200" dirty="0">
                <a:latin typeface="Arial" panose="020B0604020202020204" pitchFamily="34" charset="0"/>
              </a:rPr>
              <a:t> Flow Characteristics</a:t>
            </a:r>
          </a:p>
        </p:txBody>
      </p:sp>
      <p:sp>
        <p:nvSpPr>
          <p:cNvPr id="34" name="Text Box 29"/>
          <p:cNvSpPr txBox="1">
            <a:spLocks noChangeArrowheads="1"/>
          </p:cNvSpPr>
          <p:nvPr/>
        </p:nvSpPr>
        <p:spPr bwMode="auto">
          <a:xfrm>
            <a:off x="3420530" y="3353477"/>
            <a:ext cx="1970108" cy="279065"/>
          </a:xfrm>
          <a:prstGeom prst="rect">
            <a:avLst/>
          </a:prstGeom>
          <a:solidFill>
            <a:schemeClr val="bg1"/>
          </a:solidFill>
          <a:ln w="28575">
            <a:solidFill>
              <a:srgbClr val="00FF00"/>
            </a:solidFill>
            <a:miter lim="800000"/>
            <a:headEnd/>
            <a:tailEnd/>
          </a:ln>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buFontTx/>
              <a:buChar char="•"/>
            </a:pPr>
            <a:r>
              <a:rPr lang="en-US" altLang="it-IT" sz="1293">
                <a:latin typeface="Arial" panose="020B0604020202020204" pitchFamily="34" charset="0"/>
              </a:rPr>
              <a:t>….</a:t>
            </a:r>
            <a:endParaRPr lang="en-GB" altLang="it-IT" sz="1293">
              <a:latin typeface="Arial" panose="020B0604020202020204" pitchFamily="34" charset="0"/>
            </a:endParaRPr>
          </a:p>
        </p:txBody>
      </p:sp>
      <p:sp>
        <p:nvSpPr>
          <p:cNvPr id="36" name="Oval 31"/>
          <p:cNvSpPr>
            <a:spLocks noChangeArrowheads="1"/>
          </p:cNvSpPr>
          <p:nvPr/>
        </p:nvSpPr>
        <p:spPr bwMode="auto">
          <a:xfrm>
            <a:off x="3086315" y="3047768"/>
            <a:ext cx="140722" cy="134624"/>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37" name="Line 32"/>
          <p:cNvSpPr>
            <a:spLocks noChangeShapeType="1"/>
          </p:cNvSpPr>
          <p:nvPr/>
        </p:nvSpPr>
        <p:spPr bwMode="auto">
          <a:xfrm flipV="1">
            <a:off x="3156676" y="2711207"/>
            <a:ext cx="211083" cy="4038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it-IT" sz="1662"/>
          </a:p>
        </p:txBody>
      </p:sp>
      <p:cxnSp>
        <p:nvCxnSpPr>
          <p:cNvPr id="38" name="AutoShape 33"/>
          <p:cNvCxnSpPr>
            <a:cxnSpLocks noChangeShapeType="1"/>
          </p:cNvCxnSpPr>
          <p:nvPr/>
        </p:nvCxnSpPr>
        <p:spPr bwMode="auto">
          <a:xfrm flipV="1">
            <a:off x="3015954" y="3395833"/>
            <a:ext cx="140722" cy="105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 name="Text Box 34"/>
          <p:cNvSpPr txBox="1">
            <a:spLocks noChangeArrowheads="1"/>
          </p:cNvSpPr>
          <p:nvPr/>
        </p:nvSpPr>
        <p:spPr bwMode="auto">
          <a:xfrm>
            <a:off x="5996666" y="3391120"/>
            <a:ext cx="19800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800" dirty="0" err="1">
                <a:solidFill>
                  <a:schemeClr val="tx2"/>
                </a:solidFill>
                <a:latin typeface="Arial" panose="020B0604020202020204" pitchFamily="34" charset="0"/>
              </a:rPr>
              <a:t>Netflow</a:t>
            </a:r>
            <a:r>
              <a:rPr lang="en-US" altLang="it-IT" sz="1800" dirty="0">
                <a:solidFill>
                  <a:schemeClr val="tx2"/>
                </a:solidFill>
                <a:latin typeface="Arial" panose="020B0604020202020204" pitchFamily="34" charset="0"/>
              </a:rPr>
              <a:t> v5/v8/v9</a:t>
            </a:r>
          </a:p>
          <a:p>
            <a:pPr algn="ctr"/>
            <a:r>
              <a:rPr lang="en-US" altLang="it-IT" sz="1800" dirty="0">
                <a:solidFill>
                  <a:schemeClr val="tx2"/>
                </a:solidFill>
                <a:latin typeface="Arial" panose="020B0604020202020204" pitchFamily="34" charset="0"/>
              </a:rPr>
              <a:t>or IPFIX</a:t>
            </a:r>
          </a:p>
        </p:txBody>
      </p:sp>
      <p:sp>
        <p:nvSpPr>
          <p:cNvPr id="41" name="AutoShape 36"/>
          <p:cNvSpPr>
            <a:spLocks noChangeArrowheads="1"/>
          </p:cNvSpPr>
          <p:nvPr/>
        </p:nvSpPr>
        <p:spPr bwMode="auto">
          <a:xfrm>
            <a:off x="6758577" y="4095533"/>
            <a:ext cx="1949499" cy="2508626"/>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42" name="Text Box 37"/>
          <p:cNvSpPr txBox="1">
            <a:spLocks noChangeArrowheads="1"/>
          </p:cNvSpPr>
          <p:nvPr/>
        </p:nvSpPr>
        <p:spPr bwMode="auto">
          <a:xfrm>
            <a:off x="6888492" y="4095533"/>
            <a:ext cx="17385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2000" dirty="0">
                <a:latin typeface="Arial" panose="020B0604020202020204" pitchFamily="34" charset="0"/>
              </a:rPr>
              <a:t>Collector:</a:t>
            </a:r>
          </a:p>
          <a:p>
            <a:pPr algn="ctr"/>
            <a:r>
              <a:rPr lang="en-US" altLang="it-IT" dirty="0">
                <a:latin typeface="Arial" panose="020B0604020202020204" pitchFamily="34" charset="0"/>
              </a:rPr>
              <a:t>Receives export packets, interfaces to applications</a:t>
            </a:r>
          </a:p>
          <a:p>
            <a:pPr algn="ctr"/>
            <a:endParaRPr lang="en-US" altLang="it-IT" dirty="0">
              <a:latin typeface="Arial" panose="020B0604020202020204" pitchFamily="34" charset="0"/>
            </a:endParaRPr>
          </a:p>
          <a:p>
            <a:pPr algn="ctr"/>
            <a:r>
              <a:rPr lang="en-US" altLang="it-IT" sz="1800" b="0" i="1" dirty="0">
                <a:latin typeface="Arial" panose="020B0604020202020204" pitchFamily="34" charset="0"/>
              </a:rPr>
              <a:t>NFCAPD</a:t>
            </a:r>
          </a:p>
          <a:p>
            <a:pPr algn="ctr"/>
            <a:endParaRPr lang="en-US" altLang="it-IT" sz="1800" b="0" i="1" dirty="0">
              <a:latin typeface="Arial" panose="020B0604020202020204" pitchFamily="34" charset="0"/>
            </a:endParaRPr>
          </a:p>
          <a:p>
            <a:pPr algn="ctr"/>
            <a:r>
              <a:rPr lang="en-US" altLang="it-IT" sz="1800" b="0" i="1" dirty="0">
                <a:latin typeface="Arial" panose="020B0604020202020204" pitchFamily="34" charset="0"/>
              </a:rPr>
              <a:t>NFDUMP</a:t>
            </a:r>
            <a:endParaRPr lang="en-GB" altLang="it-IT" sz="1477" b="0" i="1" dirty="0">
              <a:latin typeface="Arial" panose="020B0604020202020204" pitchFamily="34" charset="0"/>
            </a:endParaRPr>
          </a:p>
        </p:txBody>
      </p:sp>
      <p:sp>
        <p:nvSpPr>
          <p:cNvPr id="48" name="AutoShape 43"/>
          <p:cNvSpPr>
            <a:spLocks noChangeArrowheads="1"/>
          </p:cNvSpPr>
          <p:nvPr/>
        </p:nvSpPr>
        <p:spPr bwMode="auto">
          <a:xfrm>
            <a:off x="8037705" y="3402968"/>
            <a:ext cx="312395" cy="738912"/>
          </a:xfrm>
          <a:prstGeom prst="downArrow">
            <a:avLst>
              <a:gd name="adj1" fmla="val 50000"/>
              <a:gd name="adj2" fmla="val 93750"/>
            </a:avLst>
          </a:prstGeom>
          <a:solidFill>
            <a:srgbClr val="FF0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grpSp>
        <p:nvGrpSpPr>
          <p:cNvPr id="64" name="Group 60"/>
          <p:cNvGrpSpPr>
            <a:grpSpLocks/>
          </p:cNvGrpSpPr>
          <p:nvPr/>
        </p:nvGrpSpPr>
        <p:grpSpPr bwMode="auto">
          <a:xfrm>
            <a:off x="4551438" y="6037006"/>
            <a:ext cx="985055" cy="564354"/>
            <a:chOff x="3252" y="248"/>
            <a:chExt cx="672" cy="385"/>
          </a:xfrm>
        </p:grpSpPr>
        <p:sp>
          <p:nvSpPr>
            <p:cNvPr id="74" name="AutoShape 61"/>
            <p:cNvSpPr>
              <a:spLocks noChangeArrowheads="1"/>
            </p:cNvSpPr>
            <p:nvPr/>
          </p:nvSpPr>
          <p:spPr bwMode="auto">
            <a:xfrm rot="19567">
              <a:off x="3252" y="248"/>
              <a:ext cx="672" cy="385"/>
            </a:xfrm>
            <a:prstGeom prst="can">
              <a:avLst>
                <a:gd name="adj" fmla="val 22208"/>
              </a:avLst>
            </a:prstGeom>
            <a:solidFill>
              <a:schemeClr val="accent1">
                <a:lumMod val="40000"/>
                <a:lumOff val="60000"/>
              </a:schemeClr>
            </a:solidFill>
            <a:ln w="19050">
              <a:solidFill>
                <a:schemeClr val="tx1"/>
              </a:solidFill>
              <a:round/>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dirty="0"/>
            </a:p>
          </p:txBody>
        </p:sp>
        <p:sp>
          <p:nvSpPr>
            <p:cNvPr id="75" name="Text Box 62"/>
            <p:cNvSpPr txBox="1">
              <a:spLocks noChangeArrowheads="1"/>
            </p:cNvSpPr>
            <p:nvPr/>
          </p:nvSpPr>
          <p:spPr bwMode="auto">
            <a:xfrm>
              <a:off x="3332" y="336"/>
              <a:ext cx="498"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r>
                <a:rPr lang="en-US" altLang="it-IT" sz="1600" b="0" dirty="0">
                  <a:latin typeface="Times New Roman" panose="02020603050405020304" pitchFamily="18" charset="0"/>
                </a:rPr>
                <a:t>HDFS</a:t>
              </a:r>
              <a:endParaRPr lang="en-GB" altLang="it-IT" sz="1600" b="0" dirty="0">
                <a:latin typeface="Times New Roman" panose="02020603050405020304" pitchFamily="18" charset="0"/>
              </a:endParaRPr>
            </a:p>
          </p:txBody>
        </p:sp>
      </p:grpSp>
      <p:sp>
        <p:nvSpPr>
          <p:cNvPr id="66" name="AutoShape 70"/>
          <p:cNvSpPr>
            <a:spLocks noChangeArrowheads="1"/>
          </p:cNvSpPr>
          <p:nvPr/>
        </p:nvSpPr>
        <p:spPr bwMode="auto">
          <a:xfrm>
            <a:off x="6038967" y="4592502"/>
            <a:ext cx="703610" cy="351805"/>
          </a:xfrm>
          <a:prstGeom prst="leftArrow">
            <a:avLst>
              <a:gd name="adj1" fmla="val 50000"/>
              <a:gd name="adj2" fmla="val 50000"/>
            </a:avLst>
          </a:prstGeom>
          <a:solidFill>
            <a:srgbClr val="CCFFFF"/>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67" name="AutoShape 71"/>
          <p:cNvSpPr>
            <a:spLocks noChangeArrowheads="1"/>
          </p:cNvSpPr>
          <p:nvPr/>
        </p:nvSpPr>
        <p:spPr bwMode="auto">
          <a:xfrm>
            <a:off x="3905404" y="5588598"/>
            <a:ext cx="2093971" cy="1134682"/>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76" name="Text Box 72"/>
          <p:cNvSpPr txBox="1">
            <a:spLocks noChangeArrowheads="1"/>
          </p:cNvSpPr>
          <p:nvPr/>
        </p:nvSpPr>
        <p:spPr bwMode="auto">
          <a:xfrm>
            <a:off x="1524638" y="5615395"/>
            <a:ext cx="1666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r>
              <a:rPr lang="en-GB" altLang="it-IT" sz="2000" dirty="0">
                <a:latin typeface="Arial" panose="020B0604020202020204" pitchFamily="34" charset="0"/>
                <a:cs typeface="Arial" panose="020B0604020202020204" pitchFamily="34" charset="0"/>
              </a:rPr>
              <a:t>Batch Layer </a:t>
            </a:r>
          </a:p>
        </p:txBody>
      </p:sp>
      <p:sp>
        <p:nvSpPr>
          <p:cNvPr id="4" name="Rettangolo 3"/>
          <p:cNvSpPr/>
          <p:nvPr/>
        </p:nvSpPr>
        <p:spPr>
          <a:xfrm>
            <a:off x="1604291" y="1641998"/>
            <a:ext cx="184731" cy="369332"/>
          </a:xfrm>
          <a:prstGeom prst="rect">
            <a:avLst/>
          </a:prstGeom>
        </p:spPr>
        <p:txBody>
          <a:bodyPr wrap="none">
            <a:spAutoFit/>
          </a:bodyPr>
          <a:lstStyle/>
          <a:p>
            <a:endParaRPr lang="it-IT" dirty="0"/>
          </a:p>
        </p:txBody>
      </p:sp>
      <p:sp>
        <p:nvSpPr>
          <p:cNvPr id="82" name="Text Box 72"/>
          <p:cNvSpPr txBox="1">
            <a:spLocks noChangeArrowheads="1"/>
          </p:cNvSpPr>
          <p:nvPr/>
        </p:nvSpPr>
        <p:spPr bwMode="auto">
          <a:xfrm>
            <a:off x="4418365" y="5602523"/>
            <a:ext cx="1140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r>
              <a:rPr lang="en-GB" altLang="it-IT" sz="2000" dirty="0">
                <a:latin typeface="Arial" panose="020B0604020202020204" pitchFamily="34" charset="0"/>
              </a:rPr>
              <a:t>Storage</a:t>
            </a:r>
          </a:p>
        </p:txBody>
      </p:sp>
      <p:sp>
        <p:nvSpPr>
          <p:cNvPr id="78" name="AutoShape 71"/>
          <p:cNvSpPr>
            <a:spLocks noChangeArrowheads="1"/>
          </p:cNvSpPr>
          <p:nvPr/>
        </p:nvSpPr>
        <p:spPr bwMode="auto">
          <a:xfrm>
            <a:off x="1246847" y="5602523"/>
            <a:ext cx="2191273" cy="1116615"/>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pic>
        <p:nvPicPr>
          <p:cNvPr id="43" name="Immagin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995" y="4682086"/>
            <a:ext cx="1214688" cy="561070"/>
          </a:xfrm>
          <a:prstGeom prst="rect">
            <a:avLst/>
          </a:prstGeom>
        </p:spPr>
      </p:pic>
      <p:sp>
        <p:nvSpPr>
          <p:cNvPr id="79" name="Text Box 72"/>
          <p:cNvSpPr txBox="1">
            <a:spLocks noChangeArrowheads="1"/>
          </p:cNvSpPr>
          <p:nvPr/>
        </p:nvSpPr>
        <p:spPr bwMode="auto">
          <a:xfrm>
            <a:off x="3805214" y="4188812"/>
            <a:ext cx="2165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r>
              <a:rPr lang="en-GB" altLang="it-IT" sz="2000" dirty="0">
                <a:latin typeface="Arial" panose="020B0604020202020204" pitchFamily="34" charset="0"/>
              </a:rPr>
              <a:t>Message Broker</a:t>
            </a:r>
          </a:p>
        </p:txBody>
      </p:sp>
      <p:sp>
        <p:nvSpPr>
          <p:cNvPr id="80" name="AutoShape 71"/>
          <p:cNvSpPr>
            <a:spLocks noChangeArrowheads="1"/>
          </p:cNvSpPr>
          <p:nvPr/>
        </p:nvSpPr>
        <p:spPr bwMode="auto">
          <a:xfrm>
            <a:off x="3809781" y="4197831"/>
            <a:ext cx="2161411" cy="111733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81" name="AutoShape 70"/>
          <p:cNvSpPr>
            <a:spLocks noChangeArrowheads="1"/>
          </p:cNvSpPr>
          <p:nvPr/>
        </p:nvSpPr>
        <p:spPr bwMode="auto">
          <a:xfrm>
            <a:off x="6034895" y="5980036"/>
            <a:ext cx="703610" cy="351805"/>
          </a:xfrm>
          <a:prstGeom prst="leftArrow">
            <a:avLst>
              <a:gd name="adj1" fmla="val 50000"/>
              <a:gd name="adj2" fmla="val 50000"/>
            </a:avLst>
          </a:prstGeom>
          <a:solidFill>
            <a:srgbClr val="CCFFFF"/>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pic>
        <p:nvPicPr>
          <p:cNvPr id="85" name="Immagine 84"/>
          <p:cNvPicPr>
            <a:picLocks noChangeAspect="1"/>
          </p:cNvPicPr>
          <p:nvPr/>
        </p:nvPicPr>
        <p:blipFill rotWithShape="1">
          <a:blip r:embed="rId5" cstate="print">
            <a:extLst>
              <a:ext uri="{28A0092B-C50C-407E-A947-70E740481C1C}">
                <a14:useLocalDpi xmlns:a14="http://schemas.microsoft.com/office/drawing/2010/main" val="0"/>
              </a:ext>
            </a:extLst>
          </a:blip>
          <a:srcRect t="32358" b="32357"/>
          <a:stretch/>
        </p:blipFill>
        <p:spPr>
          <a:xfrm>
            <a:off x="1529870" y="5989860"/>
            <a:ext cx="1771940" cy="367383"/>
          </a:xfrm>
          <a:prstGeom prst="rect">
            <a:avLst/>
          </a:prstGeom>
        </p:spPr>
      </p:pic>
      <p:pic>
        <p:nvPicPr>
          <p:cNvPr id="86" name="Immagin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9233" y="4600111"/>
            <a:ext cx="880407" cy="450765"/>
          </a:xfrm>
          <a:prstGeom prst="rect">
            <a:avLst/>
          </a:prstGeom>
        </p:spPr>
      </p:pic>
      <p:pic>
        <p:nvPicPr>
          <p:cNvPr id="87" name="Immagin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9956" y="6367691"/>
            <a:ext cx="720298" cy="368790"/>
          </a:xfrm>
          <a:prstGeom prst="rect">
            <a:avLst/>
          </a:prstGeom>
        </p:spPr>
      </p:pic>
      <p:cxnSp>
        <p:nvCxnSpPr>
          <p:cNvPr id="45" name="Connettore diritto 44"/>
          <p:cNvCxnSpPr>
            <a:cxnSpLocks/>
          </p:cNvCxnSpPr>
          <p:nvPr/>
        </p:nvCxnSpPr>
        <p:spPr>
          <a:xfrm flipV="1">
            <a:off x="558396" y="5460258"/>
            <a:ext cx="5971728" cy="872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AutoShape 71"/>
          <p:cNvSpPr>
            <a:spLocks noChangeArrowheads="1"/>
          </p:cNvSpPr>
          <p:nvPr/>
        </p:nvSpPr>
        <p:spPr bwMode="auto">
          <a:xfrm>
            <a:off x="971600" y="4197831"/>
            <a:ext cx="2210509" cy="114280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89" name="Text Box 72"/>
          <p:cNvSpPr txBox="1">
            <a:spLocks noChangeArrowheads="1"/>
          </p:cNvSpPr>
          <p:nvPr/>
        </p:nvSpPr>
        <p:spPr bwMode="auto">
          <a:xfrm>
            <a:off x="1165378" y="4223575"/>
            <a:ext cx="1807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r>
              <a:rPr lang="en-GB" altLang="it-IT" sz="2000" dirty="0">
                <a:latin typeface="Arial" panose="020B0604020202020204" pitchFamily="34" charset="0"/>
                <a:cs typeface="Arial" panose="020B0604020202020204" pitchFamily="34" charset="0"/>
              </a:rPr>
              <a:t>Speed Layer </a:t>
            </a:r>
          </a:p>
        </p:txBody>
      </p:sp>
      <p:sp>
        <p:nvSpPr>
          <p:cNvPr id="90" name="CasellaDiTesto 89"/>
          <p:cNvSpPr txBox="1"/>
          <p:nvPr/>
        </p:nvSpPr>
        <p:spPr>
          <a:xfrm>
            <a:off x="1691680" y="4869160"/>
            <a:ext cx="1094902" cy="338554"/>
          </a:xfrm>
          <a:prstGeom prst="rect">
            <a:avLst/>
          </a:prstGeom>
          <a:noFill/>
        </p:spPr>
        <p:txBody>
          <a:bodyPr wrap="square" rtlCol="0">
            <a:spAutoFit/>
          </a:bodyPr>
          <a:lstStyle/>
          <a:p>
            <a:r>
              <a:rPr lang="en-US" sz="1600" dirty="0"/>
              <a:t>Streaming</a:t>
            </a:r>
            <a:endParaRPr lang="en-US" sz="1050" dirty="0"/>
          </a:p>
        </p:txBody>
      </p:sp>
      <p:cxnSp>
        <p:nvCxnSpPr>
          <p:cNvPr id="57" name="Connettore 2 56"/>
          <p:cNvCxnSpPr>
            <a:cxnSpLocks/>
            <a:stCxn id="67" idx="1"/>
            <a:endCxn id="78" idx="3"/>
          </p:cNvCxnSpPr>
          <p:nvPr/>
        </p:nvCxnSpPr>
        <p:spPr>
          <a:xfrm flipH="1">
            <a:off x="3438120" y="6155939"/>
            <a:ext cx="467284" cy="4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ttore 2 90"/>
          <p:cNvCxnSpPr>
            <a:cxnSpLocks/>
          </p:cNvCxnSpPr>
          <p:nvPr/>
        </p:nvCxnSpPr>
        <p:spPr>
          <a:xfrm flipH="1">
            <a:off x="3191721" y="4768405"/>
            <a:ext cx="617722" cy="4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rot="16200000">
            <a:off x="-299231" y="2635868"/>
            <a:ext cx="1535741" cy="338554"/>
          </a:xfrm>
          <a:prstGeom prst="rect">
            <a:avLst/>
          </a:prstGeom>
        </p:spPr>
        <p:txBody>
          <a:bodyPr wrap="none">
            <a:spAutoFit/>
          </a:bodyPr>
          <a:lstStyle/>
          <a:p>
            <a:r>
              <a:rPr lang="en-US" sz="1600" dirty="0"/>
              <a:t>BACKBONE LINK</a:t>
            </a:r>
            <a:endParaRPr lang="it-IT" sz="1600" dirty="0"/>
          </a:p>
        </p:txBody>
      </p:sp>
      <p:sp>
        <p:nvSpPr>
          <p:cNvPr id="6" name="Rettangolo 5"/>
          <p:cNvSpPr/>
          <p:nvPr/>
        </p:nvSpPr>
        <p:spPr>
          <a:xfrm>
            <a:off x="1354740" y="1348465"/>
            <a:ext cx="1633781" cy="369332"/>
          </a:xfrm>
          <a:prstGeom prst="rect">
            <a:avLst/>
          </a:prstGeom>
        </p:spPr>
        <p:txBody>
          <a:bodyPr wrap="none">
            <a:spAutoFit/>
          </a:bodyPr>
          <a:lstStyle/>
          <a:p>
            <a:r>
              <a:rPr lang="en-US" altLang="it-IT" i="1" dirty="0">
                <a:latin typeface="Arial" panose="020B0604020202020204" pitchFamily="34" charset="0"/>
              </a:rPr>
              <a:t>SOFTFLOWD</a:t>
            </a:r>
            <a:endParaRPr lang="it-IT" dirty="0"/>
          </a:p>
        </p:txBody>
      </p:sp>
    </p:spTree>
    <p:extLst>
      <p:ext uri="{BB962C8B-B14F-4D97-AF65-F5344CB8AC3E}">
        <p14:creationId xmlns:p14="http://schemas.microsoft.com/office/powerpoint/2010/main" val="1242210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 name="Freccia in giù 33"/>
          <p:cNvSpPr/>
          <p:nvPr/>
        </p:nvSpPr>
        <p:spPr>
          <a:xfrm>
            <a:off x="5016936" y="1900662"/>
            <a:ext cx="425302" cy="4552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p>
        </p:txBody>
      </p:sp>
      <p:sp>
        <p:nvSpPr>
          <p:cNvPr id="21" name="Rettangolo 20"/>
          <p:cNvSpPr/>
          <p:nvPr/>
        </p:nvSpPr>
        <p:spPr>
          <a:xfrm>
            <a:off x="4499992" y="3695512"/>
            <a:ext cx="4536504" cy="1269579"/>
          </a:xfrm>
          <a:prstGeom prst="rect">
            <a:avLst/>
          </a:prstGeom>
          <a:solidFill>
            <a:schemeClr val="bg1"/>
          </a:solid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sz="1600"/>
          </a:p>
        </p:txBody>
      </p:sp>
      <p:sp>
        <p:nvSpPr>
          <p:cNvPr id="22" name="Rettangolo 21"/>
          <p:cNvSpPr/>
          <p:nvPr/>
        </p:nvSpPr>
        <p:spPr>
          <a:xfrm>
            <a:off x="4499992" y="5273557"/>
            <a:ext cx="4536504" cy="747731"/>
          </a:xfrm>
          <a:prstGeom prst="rect">
            <a:avLst/>
          </a:prstGeom>
          <a:solidFill>
            <a:schemeClr val="bg1"/>
          </a:solid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sz="1600"/>
          </a:p>
        </p:txBody>
      </p:sp>
      <p:sp>
        <p:nvSpPr>
          <p:cNvPr id="20" name="Rettangolo 19"/>
          <p:cNvSpPr/>
          <p:nvPr/>
        </p:nvSpPr>
        <p:spPr>
          <a:xfrm>
            <a:off x="4499992" y="2183344"/>
            <a:ext cx="4536504" cy="1269579"/>
          </a:xfrm>
          <a:prstGeom prst="rect">
            <a:avLst/>
          </a:prstGeom>
          <a:solidFill>
            <a:schemeClr val="bg1"/>
          </a:solidFill>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sz="1600"/>
          </a:p>
        </p:txBody>
      </p:sp>
      <p:sp>
        <p:nvSpPr>
          <p:cNvPr id="2" name="Titolo 1"/>
          <p:cNvSpPr>
            <a:spLocks noGrp="1"/>
          </p:cNvSpPr>
          <p:nvPr>
            <p:ph type="title"/>
          </p:nvPr>
        </p:nvSpPr>
        <p:spPr>
          <a:xfrm>
            <a:off x="457200" y="44624"/>
            <a:ext cx="8229600" cy="1143000"/>
          </a:xfrm>
        </p:spPr>
        <p:txBody>
          <a:bodyPr/>
          <a:lstStyle/>
          <a:p>
            <a:pPr algn="l"/>
            <a:r>
              <a:rPr lang="en-US" dirty="0"/>
              <a:t>Methodology and Tools</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3" name="Rettangolo 2"/>
          <p:cNvSpPr/>
          <p:nvPr/>
        </p:nvSpPr>
        <p:spPr>
          <a:xfrm>
            <a:off x="107504" y="1289324"/>
            <a:ext cx="4250304" cy="4401205"/>
          </a:xfrm>
          <a:prstGeom prst="rect">
            <a:avLst/>
          </a:prstGeom>
        </p:spPr>
        <p:txBody>
          <a:bodyPr wrap="square">
            <a:spAutoFit/>
          </a:bodyPr>
          <a:lstStyle/>
          <a:p>
            <a:pPr marL="342900" indent="-342900">
              <a:buFont typeface="Arial" panose="020B0604020202020204" pitchFamily="34" charset="0"/>
              <a:buChar char="•"/>
            </a:pPr>
            <a:r>
              <a:rPr lang="en-US" sz="2000" dirty="0"/>
              <a:t>Real backbone traffic traces are transformed into ﬂow records.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Flow exporters, and ﬂow collector are simulated through two software, respectively Softﬂowd and Nfdump.</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Flows are stored in HDFS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Flows collected are analyzed using our detection algorithm running on Apache Spark</a:t>
            </a:r>
          </a:p>
        </p:txBody>
      </p:sp>
      <p:sp>
        <p:nvSpPr>
          <p:cNvPr id="5" name="Rettangolo 4"/>
          <p:cNvSpPr/>
          <p:nvPr/>
        </p:nvSpPr>
        <p:spPr>
          <a:xfrm>
            <a:off x="5755893" y="5373216"/>
            <a:ext cx="1300568" cy="509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Analysis and</a:t>
            </a:r>
          </a:p>
          <a:p>
            <a:pPr algn="ctr"/>
            <a:r>
              <a:rPr lang="it-IT" sz="1400" dirty="0"/>
              <a:t>Monitoring</a:t>
            </a:r>
          </a:p>
        </p:txBody>
      </p:sp>
      <p:sp>
        <p:nvSpPr>
          <p:cNvPr id="10" name="Rettangolo 9"/>
          <p:cNvSpPr/>
          <p:nvPr/>
        </p:nvSpPr>
        <p:spPr>
          <a:xfrm>
            <a:off x="5755893" y="4357543"/>
            <a:ext cx="1300568" cy="5116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Storage and</a:t>
            </a:r>
          </a:p>
          <a:p>
            <a:pPr algn="ctr"/>
            <a:r>
              <a:rPr lang="it-IT" sz="1400" dirty="0"/>
              <a:t>Management</a:t>
            </a:r>
          </a:p>
        </p:txBody>
      </p:sp>
      <p:sp>
        <p:nvSpPr>
          <p:cNvPr id="11" name="Rettangolo 10"/>
          <p:cNvSpPr/>
          <p:nvPr/>
        </p:nvSpPr>
        <p:spPr>
          <a:xfrm>
            <a:off x="5755893" y="3791211"/>
            <a:ext cx="1300568" cy="3513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Flow </a:t>
            </a:r>
            <a:r>
              <a:rPr lang="it-IT" sz="1400" dirty="0" err="1"/>
              <a:t>Collector</a:t>
            </a:r>
            <a:endParaRPr lang="it-IT" sz="1400" dirty="0"/>
          </a:p>
        </p:txBody>
      </p:sp>
      <p:sp>
        <p:nvSpPr>
          <p:cNvPr id="12" name="Rettangolo 11"/>
          <p:cNvSpPr/>
          <p:nvPr/>
        </p:nvSpPr>
        <p:spPr>
          <a:xfrm>
            <a:off x="5755893" y="2977956"/>
            <a:ext cx="1300568" cy="3513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Flow </a:t>
            </a:r>
            <a:r>
              <a:rPr lang="it-IT" sz="1400" dirty="0" err="1"/>
              <a:t>Exporter</a:t>
            </a:r>
            <a:endParaRPr lang="it-IT" sz="1400" dirty="0"/>
          </a:p>
        </p:txBody>
      </p:sp>
      <p:sp>
        <p:nvSpPr>
          <p:cNvPr id="13" name="Rettangolo 12"/>
          <p:cNvSpPr/>
          <p:nvPr/>
        </p:nvSpPr>
        <p:spPr>
          <a:xfrm>
            <a:off x="5755893" y="2291906"/>
            <a:ext cx="1300568" cy="5079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err="1"/>
              <a:t>Observation</a:t>
            </a:r>
            <a:r>
              <a:rPr lang="it-IT" sz="1400" dirty="0"/>
              <a:t> Points</a:t>
            </a:r>
          </a:p>
        </p:txBody>
      </p:sp>
      <p:sp>
        <p:nvSpPr>
          <p:cNvPr id="8" name="Ovale 7"/>
          <p:cNvSpPr/>
          <p:nvPr/>
        </p:nvSpPr>
        <p:spPr>
          <a:xfrm>
            <a:off x="5902069" y="1508910"/>
            <a:ext cx="1154391" cy="5711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600" dirty="0"/>
              <a:t>Source</a:t>
            </a:r>
          </a:p>
        </p:txBody>
      </p:sp>
      <p:sp>
        <p:nvSpPr>
          <p:cNvPr id="14" name="Rettangolo 13"/>
          <p:cNvSpPr/>
          <p:nvPr/>
        </p:nvSpPr>
        <p:spPr>
          <a:xfrm>
            <a:off x="7596336" y="5373216"/>
            <a:ext cx="1154391" cy="5091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Apache Spark</a:t>
            </a:r>
          </a:p>
        </p:txBody>
      </p:sp>
      <p:sp>
        <p:nvSpPr>
          <p:cNvPr id="15" name="Rettangolo 14"/>
          <p:cNvSpPr/>
          <p:nvPr/>
        </p:nvSpPr>
        <p:spPr>
          <a:xfrm>
            <a:off x="7596336" y="4357543"/>
            <a:ext cx="1154391" cy="5116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HDFS</a:t>
            </a:r>
          </a:p>
        </p:txBody>
      </p:sp>
      <p:sp>
        <p:nvSpPr>
          <p:cNvPr id="16" name="Rettangolo 15"/>
          <p:cNvSpPr/>
          <p:nvPr/>
        </p:nvSpPr>
        <p:spPr>
          <a:xfrm>
            <a:off x="7596336" y="3791211"/>
            <a:ext cx="1154391" cy="3513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Nfdump</a:t>
            </a:r>
          </a:p>
        </p:txBody>
      </p:sp>
      <p:sp>
        <p:nvSpPr>
          <p:cNvPr id="17" name="Rettangolo 16"/>
          <p:cNvSpPr/>
          <p:nvPr/>
        </p:nvSpPr>
        <p:spPr>
          <a:xfrm>
            <a:off x="7596336" y="2977956"/>
            <a:ext cx="1154391" cy="3513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Softflowd</a:t>
            </a:r>
          </a:p>
        </p:txBody>
      </p:sp>
      <p:sp>
        <p:nvSpPr>
          <p:cNvPr id="18" name="Rettangolo 17"/>
          <p:cNvSpPr/>
          <p:nvPr/>
        </p:nvSpPr>
        <p:spPr>
          <a:xfrm>
            <a:off x="7596336" y="2291906"/>
            <a:ext cx="1154391" cy="5079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it-IT" sz="1400" dirty="0"/>
              <a:t>Nfcapd</a:t>
            </a:r>
          </a:p>
        </p:txBody>
      </p:sp>
      <p:sp>
        <p:nvSpPr>
          <p:cNvPr id="19" name="Ovale 18"/>
          <p:cNvSpPr/>
          <p:nvPr/>
        </p:nvSpPr>
        <p:spPr>
          <a:xfrm>
            <a:off x="7596336" y="1508910"/>
            <a:ext cx="1154391" cy="57110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Real Traces</a:t>
            </a:r>
          </a:p>
        </p:txBody>
      </p:sp>
      <p:sp>
        <p:nvSpPr>
          <p:cNvPr id="28" name="CasellaDiTesto 27"/>
          <p:cNvSpPr txBox="1"/>
          <p:nvPr/>
        </p:nvSpPr>
        <p:spPr>
          <a:xfrm>
            <a:off x="4499992" y="2450651"/>
            <a:ext cx="1116308" cy="338554"/>
          </a:xfrm>
          <a:prstGeom prst="rect">
            <a:avLst/>
          </a:prstGeom>
          <a:noFill/>
        </p:spPr>
        <p:txBody>
          <a:bodyPr wrap="square" rtlCol="0">
            <a:spAutoFit/>
          </a:bodyPr>
          <a:lstStyle/>
          <a:p>
            <a:r>
              <a:rPr lang="it-IT" sz="1600" dirty="0"/>
              <a:t>Acquisition</a:t>
            </a:r>
          </a:p>
        </p:txBody>
      </p:sp>
      <p:sp>
        <p:nvSpPr>
          <p:cNvPr id="29" name="CasellaDiTesto 28"/>
          <p:cNvSpPr txBox="1"/>
          <p:nvPr/>
        </p:nvSpPr>
        <p:spPr>
          <a:xfrm>
            <a:off x="4499991" y="4003978"/>
            <a:ext cx="898985" cy="338554"/>
          </a:xfrm>
          <a:prstGeom prst="rect">
            <a:avLst/>
          </a:prstGeom>
          <a:noFill/>
        </p:spPr>
        <p:txBody>
          <a:bodyPr wrap="square" rtlCol="0">
            <a:spAutoFit/>
          </a:bodyPr>
          <a:lstStyle/>
          <a:p>
            <a:r>
              <a:rPr lang="it-IT" sz="1600" dirty="0"/>
              <a:t>Storage</a:t>
            </a:r>
          </a:p>
        </p:txBody>
      </p:sp>
      <p:sp>
        <p:nvSpPr>
          <p:cNvPr id="30" name="CasellaDiTesto 29"/>
          <p:cNvSpPr txBox="1"/>
          <p:nvPr/>
        </p:nvSpPr>
        <p:spPr>
          <a:xfrm>
            <a:off x="4491992" y="5517232"/>
            <a:ext cx="942246" cy="338554"/>
          </a:xfrm>
          <a:prstGeom prst="rect">
            <a:avLst/>
          </a:prstGeom>
          <a:noFill/>
        </p:spPr>
        <p:txBody>
          <a:bodyPr wrap="square" rtlCol="0">
            <a:spAutoFit/>
          </a:bodyPr>
          <a:lstStyle/>
          <a:p>
            <a:r>
              <a:rPr lang="it-IT" sz="1600" dirty="0"/>
              <a:t>Analysis</a:t>
            </a:r>
          </a:p>
        </p:txBody>
      </p:sp>
      <p:sp>
        <p:nvSpPr>
          <p:cNvPr id="31" name="CasellaDiTesto 30"/>
          <p:cNvSpPr txBox="1"/>
          <p:nvPr/>
        </p:nvSpPr>
        <p:spPr>
          <a:xfrm>
            <a:off x="5755892" y="961564"/>
            <a:ext cx="1440159" cy="523220"/>
          </a:xfrm>
          <a:prstGeom prst="rect">
            <a:avLst/>
          </a:prstGeom>
          <a:noFill/>
        </p:spPr>
        <p:txBody>
          <a:bodyPr wrap="square" rtlCol="0">
            <a:spAutoFit/>
          </a:bodyPr>
          <a:lstStyle/>
          <a:p>
            <a:r>
              <a:rPr lang="it-IT" sz="1400" i="1" dirty="0"/>
              <a:t>Flow Monitoring Architecture</a:t>
            </a:r>
          </a:p>
        </p:txBody>
      </p:sp>
      <p:sp>
        <p:nvSpPr>
          <p:cNvPr id="33" name="Rettangolo con angoli arrotondati 32"/>
          <p:cNvSpPr/>
          <p:nvPr/>
        </p:nvSpPr>
        <p:spPr>
          <a:xfrm>
            <a:off x="5624300" y="917119"/>
            <a:ext cx="1571751" cy="5400600"/>
          </a:xfrm>
          <a:prstGeom prst="round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sz="1600"/>
          </a:p>
        </p:txBody>
      </p:sp>
      <p:sp>
        <p:nvSpPr>
          <p:cNvPr id="35" name="CasellaDiTesto 34"/>
          <p:cNvSpPr txBox="1"/>
          <p:nvPr/>
        </p:nvSpPr>
        <p:spPr>
          <a:xfrm>
            <a:off x="7427199" y="961564"/>
            <a:ext cx="1391194" cy="523220"/>
          </a:xfrm>
          <a:prstGeom prst="rect">
            <a:avLst/>
          </a:prstGeom>
          <a:noFill/>
        </p:spPr>
        <p:txBody>
          <a:bodyPr wrap="square" rtlCol="0">
            <a:spAutoFit/>
          </a:bodyPr>
          <a:lstStyle/>
          <a:p>
            <a:r>
              <a:rPr lang="it-IT" sz="1400" i="1" dirty="0"/>
              <a:t>Flow Monitoring Tools</a:t>
            </a:r>
          </a:p>
        </p:txBody>
      </p:sp>
      <p:sp>
        <p:nvSpPr>
          <p:cNvPr id="36" name="Rettangolo con angoli arrotondati 35"/>
          <p:cNvSpPr/>
          <p:nvPr/>
        </p:nvSpPr>
        <p:spPr>
          <a:xfrm>
            <a:off x="7427198" y="927884"/>
            <a:ext cx="1441664" cy="5400600"/>
          </a:xfrm>
          <a:prstGeom prst="roundRect">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sz="1600"/>
          </a:p>
        </p:txBody>
      </p:sp>
    </p:spTree>
    <p:extLst>
      <p:ext uri="{BB962C8B-B14F-4D97-AF65-F5344CB8AC3E}">
        <p14:creationId xmlns:p14="http://schemas.microsoft.com/office/powerpoint/2010/main" val="1915804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The Detection Algorithm</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mc:AlternateContent xmlns:mc="http://schemas.openxmlformats.org/markup-compatibility/2006" xmlns:a14="http://schemas.microsoft.com/office/drawing/2010/main">
        <mc:Choice Requires="a14">
          <p:sp>
            <p:nvSpPr>
              <p:cNvPr id="3" name="Rettangolo 2"/>
              <p:cNvSpPr/>
              <p:nvPr/>
            </p:nvSpPr>
            <p:spPr>
              <a:xfrm>
                <a:off x="566962" y="1340768"/>
                <a:ext cx="8119838" cy="3579057"/>
              </a:xfrm>
              <a:prstGeom prst="rect">
                <a:avLst/>
              </a:prstGeom>
            </p:spPr>
            <p:txBody>
              <a:bodyPr wrap="square">
                <a:spAutoFit/>
              </a:bodyPr>
              <a:lstStyle/>
              <a:p>
                <a:pPr marL="342900" indent="-342900">
                  <a:buFont typeface="+mj-lt"/>
                  <a:buAutoNum type="arabicPeriod"/>
                </a:pPr>
                <a:r>
                  <a:rPr lang="en-US" sz="2400" dirty="0"/>
                  <a:t>The algorithm grouped the flow records in </a:t>
                </a:r>
                <a:r>
                  <a:rPr lang="en-US" sz="2400" i="1" dirty="0"/>
                  <a:t>time bin </a:t>
                </a:r>
                <a:r>
                  <a:rPr lang="en-US" sz="2400" dirty="0"/>
                  <a:t>(i.e. 30 seconds).</a:t>
                </a:r>
              </a:p>
              <a:p>
                <a:pPr marL="342900" indent="-342900">
                  <a:buFont typeface="+mj-lt"/>
                  <a:buAutoNum type="arabicPeriod"/>
                </a:pPr>
                <a:endParaRPr lang="en-US" sz="2400" dirty="0"/>
              </a:p>
              <a:p>
                <a:pPr marL="342900" indent="-342900">
                  <a:buFont typeface="+mj-lt"/>
                  <a:buAutoNum type="arabicPeriod"/>
                </a:pPr>
                <a:r>
                  <a:rPr lang="en-US" sz="2400" dirty="0"/>
                  <a:t>Given a </a:t>
                </a:r>
                <a:r>
                  <a:rPr lang="en-US" sz="2400" i="1" dirty="0"/>
                  <a:t>time bin</a:t>
                </a:r>
                <a:r>
                  <a:rPr lang="en-US" sz="2400" dirty="0"/>
                  <a:t>, for each source IPs the ratio</a:t>
                </a:r>
              </a:p>
              <a:p>
                <a:pPr lvl="1"/>
                <a:r>
                  <a:rPr lang="en-US" sz="2400" dirty="0"/>
                  <a:t>  </a:t>
                </a:r>
                <a14:m>
                  <m:oMath xmlns:m="http://schemas.openxmlformats.org/officeDocument/2006/math">
                    <m:f>
                      <m:fPr>
                        <m:ctrlPr>
                          <a:rPr lang="en-US" sz="2400" i="1" smtClean="0">
                            <a:latin typeface="Cambria Math" panose="02040503050406030204" pitchFamily="18" charset="0"/>
                          </a:rPr>
                        </m:ctrlPr>
                      </m:fPr>
                      <m:num>
                        <m:r>
                          <a:rPr lang="it-IT" sz="2400" b="0" i="1" smtClean="0">
                            <a:latin typeface="Cambria Math" panose="02040503050406030204" pitchFamily="18" charset="0"/>
                          </a:rPr>
                          <m:t>#</m:t>
                        </m:r>
                        <m:r>
                          <a:rPr lang="it-IT" sz="2400" b="0" i="1" smtClean="0">
                            <a:latin typeface="Cambria Math" panose="02040503050406030204" pitchFamily="18" charset="0"/>
                          </a:rPr>
                          <m:t>𝐺𝑒𝑛𝑒𝑟𝑎𝑡𝑒𝑑𝐹𝑙𝑜𝑤𝑠</m:t>
                        </m:r>
                      </m:num>
                      <m:den>
                        <m:r>
                          <a:rPr lang="it-IT" sz="2400" b="0" i="1" smtClean="0">
                            <a:latin typeface="Cambria Math" panose="02040503050406030204" pitchFamily="18" charset="0"/>
                          </a:rPr>
                          <m:t>#</m:t>
                        </m:r>
                        <m:r>
                          <a:rPr lang="it-IT" sz="2400" b="0" i="1" smtClean="0">
                            <a:latin typeface="Cambria Math" panose="02040503050406030204" pitchFamily="18" charset="0"/>
                          </a:rPr>
                          <m:t>𝑅𝑒𝑐𝑒𝑖𝑣𝑒𝑑𝐹𝑙𝑜𝑤𝑠</m:t>
                        </m:r>
                      </m:den>
                    </m:f>
                  </m:oMath>
                </a14:m>
                <a:r>
                  <a:rPr lang="en-US" sz="2400" dirty="0"/>
                  <a:t>  is calculated.</a:t>
                </a:r>
              </a:p>
              <a:p>
                <a:pPr lvl="1"/>
                <a:endParaRPr lang="en-US" sz="2400" dirty="0"/>
              </a:p>
              <a:p>
                <a:pPr marL="342900" indent="-342900">
                  <a:buFont typeface="+mj-lt"/>
                  <a:buAutoNum type="arabicPeriod"/>
                </a:pPr>
                <a:r>
                  <a:rPr lang="en-US" sz="2400" dirty="0"/>
                  <a:t>If the ratio exceed the threshold the IP is considered as a generator of anomalous flows.</a:t>
                </a:r>
                <a:br>
                  <a:rPr lang="en-US" sz="2400" dirty="0"/>
                </a:br>
                <a:endParaRPr lang="en-US" sz="2400" dirty="0"/>
              </a:p>
            </p:txBody>
          </p:sp>
        </mc:Choice>
        <mc:Fallback xmlns="">
          <p:sp>
            <p:nvSpPr>
              <p:cNvPr id="3" name="Rettangolo 2"/>
              <p:cNvSpPr>
                <a:spLocks noRot="1" noChangeAspect="1" noMove="1" noResize="1" noEditPoints="1" noAdjustHandles="1" noChangeArrowheads="1" noChangeShapeType="1" noTextEdit="1"/>
              </p:cNvSpPr>
              <p:nvPr/>
            </p:nvSpPr>
            <p:spPr>
              <a:xfrm>
                <a:off x="566962" y="1340768"/>
                <a:ext cx="8119838" cy="3579057"/>
              </a:xfrm>
              <a:prstGeom prst="rect">
                <a:avLst/>
              </a:prstGeom>
              <a:blipFill>
                <a:blip r:embed="rId4"/>
                <a:stretch>
                  <a:fillRect l="-1201" t="-1533"/>
                </a:stretch>
              </a:blipFill>
            </p:spPr>
            <p:txBody>
              <a:bodyPr/>
              <a:lstStyle/>
              <a:p>
                <a:r>
                  <a:rPr lang="it-IT">
                    <a:noFill/>
                  </a:rPr>
                  <a:t> </a:t>
                </a:r>
              </a:p>
            </p:txBody>
          </p:sp>
        </mc:Fallback>
      </mc:AlternateContent>
      <p:sp>
        <p:nvSpPr>
          <p:cNvPr id="4" name="Rettangolo 3"/>
          <p:cNvSpPr/>
          <p:nvPr/>
        </p:nvSpPr>
        <p:spPr>
          <a:xfrm>
            <a:off x="827584" y="5044941"/>
            <a:ext cx="7632848" cy="923330"/>
          </a:xfrm>
          <a:prstGeom prst="rect">
            <a:avLst/>
          </a:prstGeom>
        </p:spPr>
        <p:txBody>
          <a:bodyPr wrap="square">
            <a:spAutoFit/>
          </a:bodyPr>
          <a:lstStyle/>
          <a:p>
            <a:pPr algn="just"/>
            <a:r>
              <a:rPr lang="en-US" i="1" dirty="0"/>
              <a:t>“A </a:t>
            </a:r>
            <a:r>
              <a:rPr lang="en-US" b="1" i="1" dirty="0"/>
              <a:t>flow</a:t>
            </a:r>
            <a:r>
              <a:rPr lang="en-US" i="1" dirty="0"/>
              <a:t> is a set of packets passing an Observation Point in the network during a certain time interval. All packets belonging to a particular flow have a set of common properties” . </a:t>
            </a:r>
            <a:r>
              <a:rPr lang="en-US" dirty="0"/>
              <a:t>IETF RFC7011</a:t>
            </a:r>
          </a:p>
        </p:txBody>
      </p:sp>
    </p:spTree>
    <p:extLst>
      <p:ext uri="{BB962C8B-B14F-4D97-AF65-F5344CB8AC3E}">
        <p14:creationId xmlns:p14="http://schemas.microsoft.com/office/powerpoint/2010/main" val="3644067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US" dirty="0"/>
              <a:t>What about the data?</a:t>
            </a:r>
          </a:p>
        </p:txBody>
      </p:sp>
      <p:sp>
        <p:nvSpPr>
          <p:cNvPr id="3" name="Segnaposto contenuto 2"/>
          <p:cNvSpPr>
            <a:spLocks noGrp="1"/>
          </p:cNvSpPr>
          <p:nvPr>
            <p:ph idx="1"/>
          </p:nvPr>
        </p:nvSpPr>
        <p:spPr>
          <a:xfrm>
            <a:off x="476222" y="3068960"/>
            <a:ext cx="8435280" cy="2939307"/>
          </a:xfrm>
        </p:spPr>
        <p:txBody>
          <a:bodyPr>
            <a:normAutofit/>
          </a:bodyPr>
          <a:lstStyle/>
          <a:p>
            <a:pPr marL="0" indent="0">
              <a:buNone/>
            </a:pPr>
            <a:r>
              <a:rPr lang="en-US" sz="2400" dirty="0"/>
              <a:t>MAWILab</a:t>
            </a:r>
          </a:p>
          <a:p>
            <a:r>
              <a:rPr lang="en-US" sz="2000" dirty="0"/>
              <a:t>Archive of labeled anomalies in the traces of the MAWI archive.</a:t>
            </a:r>
          </a:p>
          <a:p>
            <a:r>
              <a:rPr lang="en-US" sz="2000" dirty="0"/>
              <a:t>Publicly accessible </a:t>
            </a:r>
          </a:p>
          <a:p>
            <a:r>
              <a:rPr lang="en-US" sz="2000" dirty="0"/>
              <a:t>Unsupervised methodology using a combination of four anomaly detectors to provide the labeled dataset. </a:t>
            </a:r>
          </a:p>
          <a:p>
            <a:pPr lvl="1"/>
            <a:r>
              <a:rPr lang="en-US" sz="1800" dirty="0"/>
              <a:t>Hough transform, the Gamma distribution, the </a:t>
            </a:r>
            <a:r>
              <a:rPr lang="en-US" sz="1800" dirty="0" err="1"/>
              <a:t>Kullback-Leibler</a:t>
            </a:r>
            <a:r>
              <a:rPr lang="en-US" sz="1800" dirty="0"/>
              <a:t> divergence, and the Principal Component Analysis.</a:t>
            </a:r>
          </a:p>
          <a:p>
            <a:r>
              <a:rPr lang="en-US" sz="2000" dirty="0"/>
              <a:t>It can be considered as Gold Standard</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18</a:t>
            </a:fld>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4" name="Rettangolo 3"/>
          <p:cNvSpPr/>
          <p:nvPr/>
        </p:nvSpPr>
        <p:spPr>
          <a:xfrm>
            <a:off x="378217" y="1370071"/>
            <a:ext cx="5417919" cy="1384995"/>
          </a:xfrm>
          <a:prstGeom prst="rect">
            <a:avLst/>
          </a:prstGeom>
        </p:spPr>
        <p:txBody>
          <a:bodyPr wrap="square">
            <a:spAutoFit/>
          </a:bodyPr>
          <a:lstStyle/>
          <a:p>
            <a:r>
              <a:rPr lang="en-US" sz="2400" dirty="0"/>
              <a:t>MAWI archive</a:t>
            </a:r>
          </a:p>
          <a:p>
            <a:r>
              <a:rPr lang="en-US" sz="2000" dirty="0"/>
              <a:t>Traffic captured from a transpacific backbone link</a:t>
            </a:r>
          </a:p>
          <a:p>
            <a:r>
              <a:rPr lang="en-US" sz="2000" dirty="0"/>
              <a:t>Publicly accessible </a:t>
            </a:r>
          </a:p>
          <a:p>
            <a:r>
              <a:rPr lang="en-US" sz="2000" dirty="0"/>
              <a:t>15 minutes of daily captured traffic</a:t>
            </a:r>
          </a:p>
        </p:txBody>
      </p:sp>
    </p:spTree>
    <p:extLst>
      <p:ext uri="{BB962C8B-B14F-4D97-AF65-F5344CB8AC3E}">
        <p14:creationId xmlns:p14="http://schemas.microsoft.com/office/powerpoint/2010/main" val="257267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770300513"/>
              </p:ext>
            </p:extLst>
          </p:nvPr>
        </p:nvGraphicFramePr>
        <p:xfrm>
          <a:off x="3031969" y="1544261"/>
          <a:ext cx="5860511" cy="2316787"/>
        </p:xfrm>
        <a:graphic>
          <a:graphicData uri="http://schemas.openxmlformats.org/drawingml/2006/table">
            <a:tbl>
              <a:tblPr>
                <a:tableStyleId>{5C22544A-7EE6-4342-B048-85BDC9FD1C3A}</a:tableStyleId>
              </a:tblPr>
              <a:tblGrid>
                <a:gridCol w="1025615">
                  <a:extLst>
                    <a:ext uri="{9D8B030D-6E8A-4147-A177-3AD203B41FA5}">
                      <a16:colId xmlns:a16="http://schemas.microsoft.com/office/drawing/2014/main" val="3842753795"/>
                    </a:ext>
                  </a:extLst>
                </a:gridCol>
                <a:gridCol w="1169282">
                  <a:extLst>
                    <a:ext uri="{9D8B030D-6E8A-4147-A177-3AD203B41FA5}">
                      <a16:colId xmlns:a16="http://schemas.microsoft.com/office/drawing/2014/main" val="2272893505"/>
                    </a:ext>
                  </a:extLst>
                </a:gridCol>
                <a:gridCol w="1895366">
                  <a:extLst>
                    <a:ext uri="{9D8B030D-6E8A-4147-A177-3AD203B41FA5}">
                      <a16:colId xmlns:a16="http://schemas.microsoft.com/office/drawing/2014/main" val="1390863940"/>
                    </a:ext>
                  </a:extLst>
                </a:gridCol>
                <a:gridCol w="1770248">
                  <a:extLst>
                    <a:ext uri="{9D8B030D-6E8A-4147-A177-3AD203B41FA5}">
                      <a16:colId xmlns:a16="http://schemas.microsoft.com/office/drawing/2014/main" val="1387239575"/>
                    </a:ext>
                  </a:extLst>
                </a:gridCol>
              </a:tblGrid>
              <a:tr h="556818">
                <a:tc>
                  <a:txBody>
                    <a:bodyPr/>
                    <a:lstStyle/>
                    <a:p>
                      <a:pPr algn="l" fontAlgn="b"/>
                      <a:endParaRPr lang="en-US" sz="1800" b="0" i="0" u="none" strike="noStrike" noProof="0">
                        <a:solidFill>
                          <a:srgbClr val="000000"/>
                        </a:solidFill>
                        <a:effectLst/>
                        <a:latin typeface="+mj-lt"/>
                      </a:endParaRPr>
                    </a:p>
                  </a:txBody>
                  <a:tcPr marL="9525" marR="9525" marT="9525" marB="0" anchor="ctr">
                    <a:noFill/>
                  </a:tcPr>
                </a:tc>
                <a:tc>
                  <a:txBody>
                    <a:bodyPr/>
                    <a:lstStyle/>
                    <a:p>
                      <a:pPr algn="ctr" fontAlgn="b"/>
                      <a:endParaRPr lang="en-US" sz="1800" b="0" i="0" u="none" strike="noStrike" noProof="0">
                        <a:solidFill>
                          <a:srgbClr val="000000"/>
                        </a:solidFill>
                        <a:effectLst/>
                        <a:latin typeface="+mj-lt"/>
                      </a:endParaRPr>
                    </a:p>
                  </a:txBody>
                  <a:tcPr marL="9525" marR="9525" marT="9525" marB="0" anchor="ctr">
                    <a:noFill/>
                  </a:tcPr>
                </a:tc>
                <a:tc gridSpan="2">
                  <a:txBody>
                    <a:bodyPr/>
                    <a:lstStyle/>
                    <a:p>
                      <a:pPr algn="ctr" fontAlgn="b"/>
                      <a:r>
                        <a:rPr lang="en-US" sz="1800" u="none" strike="noStrike" noProof="0">
                          <a:effectLst/>
                          <a:latin typeface="+mj-lt"/>
                        </a:rPr>
                        <a:t>Predicted condition</a:t>
                      </a:r>
                      <a:endParaRPr lang="en-US" sz="1800" b="0" i="0" u="none" strike="noStrike" noProof="0">
                        <a:solidFill>
                          <a:srgbClr val="000000"/>
                        </a:solidFill>
                        <a:effectLst/>
                        <a:latin typeface="+mj-lt"/>
                      </a:endParaRPr>
                    </a:p>
                  </a:txBody>
                  <a:tcPr marL="9525" marR="9525" marT="9525" marB="0" anchor="ctr"/>
                </a:tc>
                <a:tc hMerge="1">
                  <a:txBody>
                    <a:bodyPr/>
                    <a:lstStyle/>
                    <a:p>
                      <a:endParaRPr lang="it-IT"/>
                    </a:p>
                  </a:txBody>
                  <a:tcPr/>
                </a:tc>
                <a:extLst>
                  <a:ext uri="{0D108BD9-81ED-4DB2-BD59-A6C34878D82A}">
                    <a16:rowId xmlns:a16="http://schemas.microsoft.com/office/drawing/2014/main" val="4139782043"/>
                  </a:ext>
                </a:extLst>
              </a:tr>
              <a:tr h="504056">
                <a:tc>
                  <a:txBody>
                    <a:bodyPr/>
                    <a:lstStyle/>
                    <a:p>
                      <a:pPr algn="l" fontAlgn="b"/>
                      <a:endParaRPr lang="en-US" sz="1800" b="0" i="0" u="none" strike="noStrike" noProof="0">
                        <a:solidFill>
                          <a:srgbClr val="000000"/>
                        </a:solidFill>
                        <a:effectLst/>
                        <a:latin typeface="+mj-lt"/>
                      </a:endParaRPr>
                    </a:p>
                  </a:txBody>
                  <a:tcPr marL="9525" marR="9525" marT="9525" marB="0" anchor="ctr">
                    <a:noFill/>
                  </a:tcPr>
                </a:tc>
                <a:tc>
                  <a:txBody>
                    <a:bodyPr/>
                    <a:lstStyle/>
                    <a:p>
                      <a:pPr algn="ctr" fontAlgn="b"/>
                      <a:r>
                        <a:rPr lang="en-US" sz="1800" u="none" strike="noStrike" noProof="0" dirty="0">
                          <a:effectLst/>
                          <a:latin typeface="+mj-lt"/>
                        </a:rPr>
                        <a:t>Total </a:t>
                      </a:r>
                    </a:p>
                    <a:p>
                      <a:pPr algn="ctr" fontAlgn="b"/>
                      <a:r>
                        <a:rPr lang="en-US" sz="1800" u="none" strike="noStrike" noProof="0" dirty="0">
                          <a:effectLst/>
                          <a:latin typeface="+mj-lt"/>
                        </a:rPr>
                        <a:t>population</a:t>
                      </a:r>
                      <a:endParaRPr lang="en-US" sz="1800" b="0" i="0" u="none" strike="noStrike" noProof="0" dirty="0">
                        <a:solidFill>
                          <a:srgbClr val="000000"/>
                        </a:solidFill>
                        <a:effectLst/>
                        <a:latin typeface="+mj-lt"/>
                      </a:endParaRPr>
                    </a:p>
                  </a:txBody>
                  <a:tcPr marL="9525" marR="9525" marT="9525" marB="0" anchor="ctr"/>
                </a:tc>
                <a:tc>
                  <a:txBody>
                    <a:bodyPr/>
                    <a:lstStyle/>
                    <a:p>
                      <a:pPr algn="ctr" fontAlgn="b"/>
                      <a:r>
                        <a:rPr lang="en-US" sz="1800" u="none" strike="noStrike" noProof="0">
                          <a:effectLst/>
                          <a:latin typeface="+mj-lt"/>
                        </a:rPr>
                        <a:t>Condition positive</a:t>
                      </a:r>
                      <a:endParaRPr lang="en-US" sz="1800" b="0" i="0" u="none" strike="noStrike" noProof="0">
                        <a:solidFill>
                          <a:srgbClr val="000000"/>
                        </a:solidFill>
                        <a:effectLst/>
                        <a:latin typeface="+mj-lt"/>
                      </a:endParaRPr>
                    </a:p>
                  </a:txBody>
                  <a:tcPr marL="9525" marR="9525" marT="9525" marB="0" anchor="ctr"/>
                </a:tc>
                <a:tc>
                  <a:txBody>
                    <a:bodyPr/>
                    <a:lstStyle/>
                    <a:p>
                      <a:pPr algn="ctr" fontAlgn="b"/>
                      <a:r>
                        <a:rPr lang="en-US" sz="1800" u="none" strike="noStrike" noProof="0">
                          <a:effectLst/>
                          <a:latin typeface="+mj-lt"/>
                        </a:rPr>
                        <a:t>Condition negative</a:t>
                      </a:r>
                      <a:endParaRPr lang="en-US" sz="1800" b="0" i="0" u="none" strike="noStrike" noProof="0">
                        <a:solidFill>
                          <a:srgbClr val="000000"/>
                        </a:solidFill>
                        <a:effectLst/>
                        <a:latin typeface="+mj-lt"/>
                      </a:endParaRPr>
                    </a:p>
                  </a:txBody>
                  <a:tcPr marL="9525" marR="9525" marT="9525" marB="0" anchor="ctr"/>
                </a:tc>
                <a:extLst>
                  <a:ext uri="{0D108BD9-81ED-4DB2-BD59-A6C34878D82A}">
                    <a16:rowId xmlns:a16="http://schemas.microsoft.com/office/drawing/2014/main" val="3988913301"/>
                  </a:ext>
                </a:extLst>
              </a:tr>
              <a:tr h="600902">
                <a:tc rowSpan="2">
                  <a:txBody>
                    <a:bodyPr/>
                    <a:lstStyle/>
                    <a:p>
                      <a:pPr algn="ctr" fontAlgn="b"/>
                      <a:r>
                        <a:rPr lang="en-US" sz="1800" u="none" strike="noStrike" noProof="0">
                          <a:effectLst/>
                          <a:latin typeface="+mj-lt"/>
                        </a:rPr>
                        <a:t>Actual </a:t>
                      </a:r>
                    </a:p>
                    <a:p>
                      <a:pPr algn="ctr" fontAlgn="b"/>
                      <a:r>
                        <a:rPr lang="en-US" sz="1800" u="none" strike="noStrike" noProof="0">
                          <a:effectLst/>
                          <a:latin typeface="+mj-lt"/>
                        </a:rPr>
                        <a:t>condition</a:t>
                      </a:r>
                      <a:endParaRPr lang="en-US" sz="1800" b="0" i="0" u="none" strike="noStrike" noProof="0">
                        <a:solidFill>
                          <a:srgbClr val="000000"/>
                        </a:solidFill>
                        <a:effectLst/>
                        <a:latin typeface="+mj-lt"/>
                      </a:endParaRPr>
                    </a:p>
                  </a:txBody>
                  <a:tcPr marL="9525" marR="9525" marT="9525" marB="0" anchor="ctr"/>
                </a:tc>
                <a:tc>
                  <a:txBody>
                    <a:bodyPr/>
                    <a:lstStyle/>
                    <a:p>
                      <a:pPr algn="ctr" fontAlgn="b"/>
                      <a:r>
                        <a:rPr lang="en-US" sz="1800" u="none" strike="noStrike" noProof="0" dirty="0">
                          <a:effectLst/>
                          <a:latin typeface="+mj-lt"/>
                        </a:rPr>
                        <a:t>condition </a:t>
                      </a:r>
                    </a:p>
                    <a:p>
                      <a:pPr algn="ctr" fontAlgn="b"/>
                      <a:r>
                        <a:rPr lang="en-US" sz="1800" u="none" strike="noStrike" noProof="0" dirty="0">
                          <a:effectLst/>
                          <a:latin typeface="+mj-lt"/>
                        </a:rPr>
                        <a:t>positive</a:t>
                      </a:r>
                      <a:endParaRPr lang="en-US" sz="1800" b="0" i="0" u="none" strike="noStrike" noProof="0" dirty="0">
                        <a:solidFill>
                          <a:srgbClr val="000000"/>
                        </a:solidFill>
                        <a:effectLst/>
                        <a:latin typeface="+mj-lt"/>
                      </a:endParaRPr>
                    </a:p>
                  </a:txBody>
                  <a:tcPr marL="9525" marR="9525" marT="9525" marB="0" anchor="ctr"/>
                </a:tc>
                <a:tc>
                  <a:txBody>
                    <a:bodyPr/>
                    <a:lstStyle/>
                    <a:p>
                      <a:pPr algn="ctr" fontAlgn="b"/>
                      <a:r>
                        <a:rPr lang="en-US" sz="1800" u="none" strike="noStrike" noProof="0">
                          <a:effectLst/>
                          <a:latin typeface="+mj-lt"/>
                        </a:rPr>
                        <a:t>True Positive</a:t>
                      </a:r>
                      <a:endParaRPr lang="en-US" sz="1800" b="0" i="0" u="none" strike="noStrike" noProof="0">
                        <a:solidFill>
                          <a:srgbClr val="000000"/>
                        </a:solidFill>
                        <a:effectLst/>
                        <a:latin typeface="+mj-lt"/>
                      </a:endParaRPr>
                    </a:p>
                  </a:txBody>
                  <a:tcPr marL="9525" marR="9525" marT="9525" marB="0" anchor="ctr"/>
                </a:tc>
                <a:tc>
                  <a:txBody>
                    <a:bodyPr/>
                    <a:lstStyle/>
                    <a:p>
                      <a:pPr algn="ctr" fontAlgn="b"/>
                      <a:r>
                        <a:rPr lang="en-US" sz="1800" u="none" strike="noStrike" noProof="0">
                          <a:effectLst/>
                          <a:latin typeface="+mj-lt"/>
                        </a:rPr>
                        <a:t>False Negative</a:t>
                      </a:r>
                      <a:endParaRPr lang="en-US" sz="1800" b="0" i="0" u="none" strike="noStrike" noProof="0">
                        <a:solidFill>
                          <a:srgbClr val="000000"/>
                        </a:solidFill>
                        <a:effectLst/>
                        <a:latin typeface="+mj-lt"/>
                      </a:endParaRPr>
                    </a:p>
                  </a:txBody>
                  <a:tcPr marL="9525" marR="9525" marT="9525" marB="0" anchor="ctr"/>
                </a:tc>
                <a:extLst>
                  <a:ext uri="{0D108BD9-81ED-4DB2-BD59-A6C34878D82A}">
                    <a16:rowId xmlns:a16="http://schemas.microsoft.com/office/drawing/2014/main" val="2459975038"/>
                  </a:ext>
                </a:extLst>
              </a:tr>
              <a:tr h="600902">
                <a:tc vMerge="1">
                  <a:txBody>
                    <a:bodyPr/>
                    <a:lstStyle/>
                    <a:p>
                      <a:endParaRPr lang="it-IT"/>
                    </a:p>
                  </a:txBody>
                  <a:tcPr/>
                </a:tc>
                <a:tc>
                  <a:txBody>
                    <a:bodyPr/>
                    <a:lstStyle/>
                    <a:p>
                      <a:pPr algn="ctr" fontAlgn="b"/>
                      <a:r>
                        <a:rPr lang="en-US" sz="1800" u="none" strike="noStrike" noProof="0">
                          <a:effectLst/>
                          <a:latin typeface="+mj-lt"/>
                        </a:rPr>
                        <a:t>condition </a:t>
                      </a:r>
                    </a:p>
                    <a:p>
                      <a:pPr algn="ctr" fontAlgn="b"/>
                      <a:r>
                        <a:rPr lang="en-US" sz="1800" u="none" strike="noStrike" noProof="0">
                          <a:effectLst/>
                          <a:latin typeface="+mj-lt"/>
                        </a:rPr>
                        <a:t>negative</a:t>
                      </a:r>
                      <a:endParaRPr lang="en-US" sz="1800" b="0" i="0" u="none" strike="noStrike" noProof="0">
                        <a:solidFill>
                          <a:srgbClr val="000000"/>
                        </a:solidFill>
                        <a:effectLst/>
                        <a:latin typeface="+mj-lt"/>
                      </a:endParaRPr>
                    </a:p>
                  </a:txBody>
                  <a:tcPr marL="9525" marR="9525" marT="9525" marB="0" anchor="ctr"/>
                </a:tc>
                <a:tc>
                  <a:txBody>
                    <a:bodyPr/>
                    <a:lstStyle/>
                    <a:p>
                      <a:pPr algn="ctr" fontAlgn="b"/>
                      <a:r>
                        <a:rPr lang="en-US" sz="1800" u="none" strike="noStrike" noProof="0">
                          <a:effectLst/>
                          <a:latin typeface="+mj-lt"/>
                        </a:rPr>
                        <a:t>False Positive</a:t>
                      </a:r>
                      <a:endParaRPr lang="en-US" sz="1800" b="0" i="0" u="none" strike="noStrike" noProof="0">
                        <a:solidFill>
                          <a:srgbClr val="000000"/>
                        </a:solidFill>
                        <a:effectLst/>
                        <a:latin typeface="+mj-lt"/>
                      </a:endParaRPr>
                    </a:p>
                  </a:txBody>
                  <a:tcPr marL="9525" marR="9525" marT="9525" marB="0" anchor="ctr"/>
                </a:tc>
                <a:tc>
                  <a:txBody>
                    <a:bodyPr/>
                    <a:lstStyle/>
                    <a:p>
                      <a:pPr algn="ctr" fontAlgn="b"/>
                      <a:r>
                        <a:rPr lang="en-US" sz="1800" u="none" strike="noStrike" noProof="0" dirty="0">
                          <a:effectLst/>
                          <a:latin typeface="+mj-lt"/>
                        </a:rPr>
                        <a:t>True Negative</a:t>
                      </a:r>
                      <a:endParaRPr lang="en-US" sz="1800" b="0" i="0" u="none" strike="noStrike" noProof="0" dirty="0">
                        <a:solidFill>
                          <a:srgbClr val="000000"/>
                        </a:solidFill>
                        <a:effectLst/>
                        <a:latin typeface="+mj-lt"/>
                      </a:endParaRPr>
                    </a:p>
                  </a:txBody>
                  <a:tcPr marL="9525" marR="9525" marT="9525" marB="0" anchor="ctr"/>
                </a:tc>
                <a:extLst>
                  <a:ext uri="{0D108BD9-81ED-4DB2-BD59-A6C34878D82A}">
                    <a16:rowId xmlns:a16="http://schemas.microsoft.com/office/drawing/2014/main" val="1775669710"/>
                  </a:ext>
                </a:extLst>
              </a:tr>
            </a:tbl>
          </a:graphicData>
        </a:graphic>
      </p:graphicFrame>
      <p:sp>
        <p:nvSpPr>
          <p:cNvPr id="2" name="Titolo 1"/>
          <p:cNvSpPr>
            <a:spLocks noGrp="1"/>
          </p:cNvSpPr>
          <p:nvPr>
            <p:ph type="title"/>
          </p:nvPr>
        </p:nvSpPr>
        <p:spPr>
          <a:xfrm>
            <a:off x="457200" y="44624"/>
            <a:ext cx="8229600" cy="1143000"/>
          </a:xfrm>
        </p:spPr>
        <p:txBody>
          <a:bodyPr/>
          <a:lstStyle/>
          <a:p>
            <a:pPr algn="l"/>
            <a:r>
              <a:rPr lang="it-IT" dirty="0"/>
              <a:t>Evaluation of Anomaly Detector </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19</a:t>
            </a:fld>
            <a:endParaRPr lang="it-IT"/>
          </a:p>
        </p:txBody>
      </p:sp>
      <p:sp>
        <p:nvSpPr>
          <p:cNvPr id="8" name="Rettangolo 7"/>
          <p:cNvSpPr/>
          <p:nvPr/>
        </p:nvSpPr>
        <p:spPr>
          <a:xfrm>
            <a:off x="179512" y="4149080"/>
            <a:ext cx="8712968" cy="1861535"/>
          </a:xfrm>
          <a:prstGeom prst="rect">
            <a:avLst/>
          </a:prstGeom>
        </p:spPr>
        <p:txBody>
          <a:bodyPr wrap="square">
            <a:spAutoFit/>
          </a:bodyPr>
          <a:lstStyle/>
          <a:p>
            <a:pPr algn="ctr">
              <a:lnSpc>
                <a:spcPct val="90000"/>
              </a:lnSpc>
              <a:spcBef>
                <a:spcPts val="875"/>
              </a:spcBef>
            </a:pPr>
            <a:endParaRPr lang="en-US" altLang="it-IT" sz="2000" b="1" dirty="0">
              <a:latin typeface="Calibri" panose="020F0502020204030204" pitchFamily="34" charset="0"/>
            </a:endParaRPr>
          </a:p>
          <a:p>
            <a:pPr algn="ctr">
              <a:lnSpc>
                <a:spcPct val="90000"/>
              </a:lnSpc>
              <a:spcBef>
                <a:spcPts val="875"/>
              </a:spcBef>
            </a:pPr>
            <a:r>
              <a:rPr lang="en-US" altLang="it-IT" sz="2000" b="1" dirty="0">
                <a:latin typeface="Calibri" panose="020F0502020204030204" pitchFamily="34" charset="0"/>
              </a:rPr>
              <a:t>Accuracy is not appropriate for evaluating methods for rare event detection</a:t>
            </a:r>
            <a:endParaRPr lang="en-US" altLang="it-IT" sz="2400" dirty="0">
              <a:latin typeface="Calibri" panose="020F0502020204030204" pitchFamily="34" charset="0"/>
            </a:endParaRPr>
          </a:p>
          <a:p>
            <a:pPr>
              <a:lnSpc>
                <a:spcPct val="90000"/>
              </a:lnSpc>
              <a:spcBef>
                <a:spcPts val="750"/>
              </a:spcBef>
            </a:pPr>
            <a:r>
              <a:rPr lang="en-US" altLang="it-IT" sz="2400" dirty="0">
                <a:latin typeface="Calibri" panose="020F0502020204030204" pitchFamily="34" charset="0"/>
              </a:rPr>
              <a:t>Network traffic dataset with 99.9% of normal data and 0.1% of intrusions a trivial classifier (where everything is labeled as normal) can achieve </a:t>
            </a:r>
            <a:r>
              <a:rPr lang="en-US" altLang="it-IT" sz="2400" b="1" dirty="0">
                <a:solidFill>
                  <a:srgbClr val="FF0000"/>
                </a:solidFill>
                <a:latin typeface="Calibri" panose="020F0502020204030204" pitchFamily="34" charset="0"/>
              </a:rPr>
              <a:t>99.9%</a:t>
            </a:r>
            <a:r>
              <a:rPr lang="en-US" altLang="it-IT" sz="2400" dirty="0">
                <a:latin typeface="Calibri" panose="020F0502020204030204" pitchFamily="34" charset="0"/>
              </a:rPr>
              <a:t> accuracy</a:t>
            </a:r>
            <a:r>
              <a:rPr lang="en-US" altLang="it-IT" sz="2000" dirty="0">
                <a:latin typeface="Calibri" panose="020F0502020204030204" pitchFamily="34" charset="0"/>
              </a:rPr>
              <a:t>!</a:t>
            </a:r>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mc:AlternateContent xmlns:mc="http://schemas.openxmlformats.org/markup-compatibility/2006" xmlns:a14="http://schemas.microsoft.com/office/drawing/2010/main">
        <mc:Choice Requires="a14">
          <p:sp>
            <p:nvSpPr>
              <p:cNvPr id="4" name="CasellaDiTesto 3"/>
              <p:cNvSpPr txBox="1"/>
              <p:nvPr/>
            </p:nvSpPr>
            <p:spPr>
              <a:xfrm>
                <a:off x="320064" y="3047137"/>
                <a:ext cx="2195345" cy="523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𝐴𝑐𝑐𝑢𝑟𝑎𝑐𝑦</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i="1">
                              <a:latin typeface="Cambria Math" panose="02040503050406030204" pitchFamily="18" charset="0"/>
                            </a:rPr>
                            <m:t>𝑇𝑃</m:t>
                          </m:r>
                          <m:r>
                            <a:rPr lang="it-IT" b="0" i="1" smtClean="0">
                              <a:latin typeface="Cambria Math" panose="02040503050406030204" pitchFamily="18" charset="0"/>
                            </a:rPr>
                            <m:t>+</m:t>
                          </m:r>
                          <m:r>
                            <a:rPr lang="it-IT" b="0" i="1" smtClean="0">
                              <a:latin typeface="Cambria Math" panose="02040503050406030204" pitchFamily="18" charset="0"/>
                            </a:rPr>
                            <m:t>𝑇𝑁</m:t>
                          </m:r>
                        </m:num>
                        <m:den>
                          <m:r>
                            <a:rPr lang="it-IT" i="1">
                              <a:latin typeface="Cambria Math" panose="02040503050406030204" pitchFamily="18" charset="0"/>
                            </a:rPr>
                            <m:t>𝑃</m:t>
                          </m:r>
                          <m:r>
                            <a:rPr lang="it-IT" b="0" i="1" smtClean="0">
                              <a:latin typeface="Cambria Math" panose="02040503050406030204" pitchFamily="18" charset="0"/>
                            </a:rPr>
                            <m:t>+</m:t>
                          </m:r>
                          <m:r>
                            <a:rPr lang="it-IT" b="0" i="1" smtClean="0">
                              <a:latin typeface="Cambria Math" panose="02040503050406030204" pitchFamily="18" charset="0"/>
                            </a:rPr>
                            <m:t>𝑁</m:t>
                          </m:r>
                        </m:den>
                      </m:f>
                    </m:oMath>
                  </m:oMathPara>
                </a14:m>
                <a:endParaRPr lang="it-IT" dirty="0"/>
              </a:p>
            </p:txBody>
          </p:sp>
        </mc:Choice>
        <mc:Fallback xmlns="">
          <p:sp>
            <p:nvSpPr>
              <p:cNvPr id="4" name="CasellaDiTesto 3"/>
              <p:cNvSpPr txBox="1">
                <a:spLocks noRot="1" noChangeAspect="1" noMove="1" noResize="1" noEditPoints="1" noAdjustHandles="1" noChangeArrowheads="1" noChangeShapeType="1" noTextEdit="1"/>
              </p:cNvSpPr>
              <p:nvPr/>
            </p:nvSpPr>
            <p:spPr>
              <a:xfrm>
                <a:off x="320064" y="3047137"/>
                <a:ext cx="2195345" cy="523157"/>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p:cNvSpPr txBox="1"/>
              <p:nvPr/>
            </p:nvSpPr>
            <p:spPr>
              <a:xfrm>
                <a:off x="320064" y="1594223"/>
                <a:ext cx="2930418" cy="523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panose="02040503050406030204" pitchFamily="18" charset="0"/>
                        </a:rPr>
                        <m:t>𝑃𝑟𝑒𝑐𝑖𝑠𝑖𝑜𝑛</m:t>
                      </m:r>
                      <m:r>
                        <a:rPr lang="it-IT" b="0" i="1" smtClean="0">
                          <a:latin typeface="Cambria Math" panose="02040503050406030204" pitchFamily="18" charset="0"/>
                        </a:rPr>
                        <m:t>=</m:t>
                      </m:r>
                      <m:r>
                        <a:rPr lang="it-IT" b="0" i="1" smtClean="0">
                          <a:latin typeface="Cambria Math" panose="02040503050406030204" pitchFamily="18" charset="0"/>
                        </a:rPr>
                        <m:t>𝑃𝑃𝑉</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i="1">
                              <a:latin typeface="Cambria Math" panose="02040503050406030204" pitchFamily="18" charset="0"/>
                            </a:rPr>
                            <m:t>𝑇𝑃</m:t>
                          </m:r>
                        </m:num>
                        <m:den>
                          <m:r>
                            <a:rPr lang="it-IT" i="1">
                              <a:latin typeface="Cambria Math" panose="02040503050406030204" pitchFamily="18" charset="0"/>
                            </a:rPr>
                            <m:t>𝑇𝑃</m:t>
                          </m:r>
                          <m:r>
                            <a:rPr lang="it-IT" b="0" i="1" smtClean="0">
                              <a:latin typeface="Cambria Math" panose="02040503050406030204" pitchFamily="18" charset="0"/>
                            </a:rPr>
                            <m:t>+</m:t>
                          </m:r>
                          <m:r>
                            <a:rPr lang="it-IT" b="0" i="1" smtClean="0">
                              <a:latin typeface="Cambria Math" panose="02040503050406030204" pitchFamily="18" charset="0"/>
                            </a:rPr>
                            <m:t>𝐹𝑃</m:t>
                          </m:r>
                        </m:den>
                      </m:f>
                    </m:oMath>
                  </m:oMathPara>
                </a14:m>
                <a:endParaRPr lang="it-IT"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320064" y="1594223"/>
                <a:ext cx="2930418" cy="523157"/>
              </a:xfrm>
              <a:prstGeom prst="rect">
                <a:avLst/>
              </a:prstGeom>
              <a:blipFill>
                <a:blip r:embed="rId5"/>
                <a:stretch>
                  <a:fillRect/>
                </a:stretch>
              </a:blipFill>
            </p:spPr>
            <p:txBody>
              <a:bodyPr/>
              <a:lstStyle/>
              <a:p>
                <a:r>
                  <a:rPr lang="it-IT">
                    <a:noFill/>
                  </a:rPr>
                  <a:t> </a:t>
                </a:r>
              </a:p>
            </p:txBody>
          </p:sp>
        </mc:Fallback>
      </mc:AlternateContent>
      <p:sp>
        <p:nvSpPr>
          <p:cNvPr id="13" name="Rettangolo 12"/>
          <p:cNvSpPr/>
          <p:nvPr/>
        </p:nvSpPr>
        <p:spPr>
          <a:xfrm>
            <a:off x="5607498" y="1090673"/>
            <a:ext cx="2022798" cy="400110"/>
          </a:xfrm>
          <a:prstGeom prst="rect">
            <a:avLst/>
          </a:prstGeom>
        </p:spPr>
        <p:txBody>
          <a:bodyPr wrap="none">
            <a:spAutoFit/>
          </a:bodyPr>
          <a:lstStyle/>
          <a:p>
            <a:r>
              <a:rPr lang="en-US" altLang="it-IT" sz="2000" b="1" dirty="0">
                <a:latin typeface="Calibri" panose="020F0502020204030204" pitchFamily="34" charset="0"/>
              </a:rPr>
              <a:t>Confusion Matrix</a:t>
            </a:r>
            <a:endParaRPr lang="it-IT" sz="2000" dirty="0"/>
          </a:p>
        </p:txBody>
      </p:sp>
    </p:spTree>
    <p:extLst>
      <p:ext uri="{BB962C8B-B14F-4D97-AF65-F5344CB8AC3E}">
        <p14:creationId xmlns:p14="http://schemas.microsoft.com/office/powerpoint/2010/main" val="52213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it-IT" dirty="0"/>
              <a:t>Short </a:t>
            </a:r>
            <a:r>
              <a:rPr lang="it-IT" dirty="0" err="1"/>
              <a:t>Bio</a:t>
            </a:r>
            <a:endParaRPr lang="it-IT" dirty="0"/>
          </a:p>
        </p:txBody>
      </p:sp>
      <p:sp>
        <p:nvSpPr>
          <p:cNvPr id="3" name="Segnaposto contenuto 2"/>
          <p:cNvSpPr>
            <a:spLocks noGrp="1"/>
          </p:cNvSpPr>
          <p:nvPr>
            <p:ph idx="1"/>
          </p:nvPr>
        </p:nvSpPr>
        <p:spPr>
          <a:xfrm>
            <a:off x="457200" y="1196752"/>
            <a:ext cx="8229600" cy="4536504"/>
          </a:xfrm>
        </p:spPr>
        <p:txBody>
          <a:bodyPr anchor="t">
            <a:normAutofit/>
          </a:bodyPr>
          <a:lstStyle/>
          <a:p>
            <a:pPr marL="482600" indent="-457200">
              <a:spcBef>
                <a:spcPts val="0"/>
              </a:spcBef>
              <a:buSzPct val="100000"/>
            </a:pPr>
            <a:r>
              <a:rPr lang="en-US" dirty="0">
                <a:solidFill>
                  <a:schemeClr val="dk1"/>
                </a:solidFill>
                <a:ea typeface="Calibri"/>
                <a:cs typeface="Calibri"/>
                <a:sym typeface="Calibri"/>
              </a:rPr>
              <a:t>Graduation: MSc in Computer Engineering at University of Napoli Federico II</a:t>
            </a:r>
          </a:p>
          <a:p>
            <a:pPr marL="482600" indent="-457200">
              <a:spcBef>
                <a:spcPts val="0"/>
              </a:spcBef>
              <a:buSzPct val="100000"/>
            </a:pPr>
            <a:endParaRPr lang="en-US" sz="2400" dirty="0">
              <a:solidFill>
                <a:schemeClr val="dk1"/>
              </a:solidFill>
              <a:ea typeface="Calibri"/>
              <a:cs typeface="Calibri"/>
              <a:sym typeface="Calibri"/>
            </a:endParaRPr>
          </a:p>
          <a:p>
            <a:pPr marL="457200" indent="-457200">
              <a:buSzPct val="100000"/>
            </a:pPr>
            <a:r>
              <a:rPr lang="en-US" dirty="0">
                <a:solidFill>
                  <a:schemeClr val="dk1"/>
                </a:solidFill>
                <a:ea typeface="Calibri"/>
                <a:cs typeface="Calibri"/>
                <a:sym typeface="Calibri"/>
              </a:rPr>
              <a:t>DIETI Group: COMICS</a:t>
            </a:r>
          </a:p>
          <a:p>
            <a:pPr marL="457200" indent="-457200"/>
            <a:endParaRPr lang="en-US" sz="2400" dirty="0">
              <a:solidFill>
                <a:schemeClr val="dk1"/>
              </a:solidFill>
              <a:ea typeface="Calibri"/>
              <a:cs typeface="Calibri"/>
              <a:sym typeface="Calibri"/>
            </a:endParaRPr>
          </a:p>
          <a:p>
            <a:pPr marL="457200" indent="-457200"/>
            <a:r>
              <a:rPr lang="en-US" dirty="0">
                <a:solidFill>
                  <a:schemeClr val="dk1"/>
                </a:solidFill>
                <a:ea typeface="Calibri"/>
                <a:cs typeface="Calibri"/>
                <a:sym typeface="Calibri"/>
              </a:rPr>
              <a:t>Fellowship: MIUR research grant</a:t>
            </a:r>
          </a:p>
          <a:p>
            <a:pPr marL="457200" indent="-457200"/>
            <a:endParaRPr lang="en-US" sz="2400" dirty="0">
              <a:solidFill>
                <a:schemeClr val="dk1"/>
              </a:solidFill>
              <a:ea typeface="Calibri"/>
              <a:cs typeface="Calibri"/>
              <a:sym typeface="Calibri"/>
            </a:endParaRPr>
          </a:p>
          <a:p>
            <a:pPr marL="457200" indent="-457200"/>
            <a:r>
              <a:rPr lang="en-US" dirty="0">
                <a:solidFill>
                  <a:schemeClr val="dk1"/>
                </a:solidFill>
                <a:ea typeface="Calibri"/>
                <a:cs typeface="Calibri"/>
                <a:sym typeface="Calibri"/>
              </a:rPr>
              <a:t>Collaboration: DAME</a:t>
            </a:r>
          </a:p>
          <a:p>
            <a:pPr marL="0" indent="0">
              <a:buNone/>
            </a:pPr>
            <a:endParaRPr lang="en-US" dirty="0">
              <a:solidFill>
                <a:schemeClr val="dk1"/>
              </a:solidFill>
              <a:ea typeface="Calibri"/>
              <a:cs typeface="Calibri"/>
              <a:sym typeface="Calibri"/>
            </a:endParaRP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a:t>
            </a:fld>
            <a:endParaRPr lang="it-IT"/>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Tree>
    <p:extLst>
      <p:ext uri="{BB962C8B-B14F-4D97-AF65-F5344CB8AC3E}">
        <p14:creationId xmlns:p14="http://schemas.microsoft.com/office/powerpoint/2010/main" val="415977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Algorithm Evaluation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20</a:t>
            </a:fld>
            <a:endParaRPr lang="it-IT"/>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graphicFrame>
        <p:nvGraphicFramePr>
          <p:cNvPr id="11" name="Grafico 10">
            <a:extLst>
              <a:ext uri="{FF2B5EF4-FFF2-40B4-BE49-F238E27FC236}">
                <a16:creationId xmlns:a16="http://schemas.microsoft.com/office/drawing/2014/main" id="{0D945F60-87F9-4690-8A4C-754E4844546B}"/>
              </a:ext>
            </a:extLst>
          </p:cNvPr>
          <p:cNvGraphicFramePr>
            <a:graphicFrameLocks/>
          </p:cNvGraphicFramePr>
          <p:nvPr>
            <p:extLst>
              <p:ext uri="{D42A27DB-BD31-4B8C-83A1-F6EECF244321}">
                <p14:modId xmlns:p14="http://schemas.microsoft.com/office/powerpoint/2010/main" val="3873898983"/>
              </p:ext>
            </p:extLst>
          </p:nvPr>
        </p:nvGraphicFramePr>
        <p:xfrm>
          <a:off x="4679504" y="4001252"/>
          <a:ext cx="4464496" cy="2333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ella 2"/>
          <p:cNvGraphicFramePr>
            <a:graphicFrameLocks noGrp="1"/>
          </p:cNvGraphicFramePr>
          <p:nvPr>
            <p:extLst>
              <p:ext uri="{D42A27DB-BD31-4B8C-83A1-F6EECF244321}">
                <p14:modId xmlns:p14="http://schemas.microsoft.com/office/powerpoint/2010/main" val="3263881535"/>
              </p:ext>
            </p:extLst>
          </p:nvPr>
        </p:nvGraphicFramePr>
        <p:xfrm>
          <a:off x="107505" y="4293096"/>
          <a:ext cx="4320481" cy="1581999"/>
        </p:xfrm>
        <a:graphic>
          <a:graphicData uri="http://schemas.openxmlformats.org/drawingml/2006/table">
            <a:tbl>
              <a:tblPr>
                <a:tableStyleId>{5C22544A-7EE6-4342-B048-85BDC9FD1C3A}</a:tableStyleId>
              </a:tblPr>
              <a:tblGrid>
                <a:gridCol w="772910">
                  <a:extLst>
                    <a:ext uri="{9D8B030D-6E8A-4147-A177-3AD203B41FA5}">
                      <a16:colId xmlns:a16="http://schemas.microsoft.com/office/drawing/2014/main" val="4126054890"/>
                    </a:ext>
                  </a:extLst>
                </a:gridCol>
                <a:gridCol w="159954">
                  <a:extLst>
                    <a:ext uri="{9D8B030D-6E8A-4147-A177-3AD203B41FA5}">
                      <a16:colId xmlns:a16="http://schemas.microsoft.com/office/drawing/2014/main" val="2788810524"/>
                    </a:ext>
                  </a:extLst>
                </a:gridCol>
                <a:gridCol w="266533">
                  <a:extLst>
                    <a:ext uri="{9D8B030D-6E8A-4147-A177-3AD203B41FA5}">
                      <a16:colId xmlns:a16="http://schemas.microsoft.com/office/drawing/2014/main" val="900915977"/>
                    </a:ext>
                  </a:extLst>
                </a:gridCol>
                <a:gridCol w="266533">
                  <a:extLst>
                    <a:ext uri="{9D8B030D-6E8A-4147-A177-3AD203B41FA5}">
                      <a16:colId xmlns:a16="http://schemas.microsoft.com/office/drawing/2014/main" val="1784031969"/>
                    </a:ext>
                  </a:extLst>
                </a:gridCol>
                <a:gridCol w="599009">
                  <a:extLst>
                    <a:ext uri="{9D8B030D-6E8A-4147-A177-3AD203B41FA5}">
                      <a16:colId xmlns:a16="http://schemas.microsoft.com/office/drawing/2014/main" val="1965409903"/>
                    </a:ext>
                  </a:extLst>
                </a:gridCol>
                <a:gridCol w="133956">
                  <a:extLst>
                    <a:ext uri="{9D8B030D-6E8A-4147-A177-3AD203B41FA5}">
                      <a16:colId xmlns:a16="http://schemas.microsoft.com/office/drawing/2014/main" val="2534907104"/>
                    </a:ext>
                  </a:extLst>
                </a:gridCol>
                <a:gridCol w="333166">
                  <a:extLst>
                    <a:ext uri="{9D8B030D-6E8A-4147-A177-3AD203B41FA5}">
                      <a16:colId xmlns:a16="http://schemas.microsoft.com/office/drawing/2014/main" val="1377830303"/>
                    </a:ext>
                  </a:extLst>
                </a:gridCol>
                <a:gridCol w="254138">
                  <a:extLst>
                    <a:ext uri="{9D8B030D-6E8A-4147-A177-3AD203B41FA5}">
                      <a16:colId xmlns:a16="http://schemas.microsoft.com/office/drawing/2014/main" val="3504476145"/>
                    </a:ext>
                  </a:extLst>
                </a:gridCol>
                <a:gridCol w="426830">
                  <a:extLst>
                    <a:ext uri="{9D8B030D-6E8A-4147-A177-3AD203B41FA5}">
                      <a16:colId xmlns:a16="http://schemas.microsoft.com/office/drawing/2014/main" val="1900961315"/>
                    </a:ext>
                  </a:extLst>
                </a:gridCol>
                <a:gridCol w="118629">
                  <a:extLst>
                    <a:ext uri="{9D8B030D-6E8A-4147-A177-3AD203B41FA5}">
                      <a16:colId xmlns:a16="http://schemas.microsoft.com/office/drawing/2014/main" val="1262495854"/>
                    </a:ext>
                  </a:extLst>
                </a:gridCol>
                <a:gridCol w="988823">
                  <a:extLst>
                    <a:ext uri="{9D8B030D-6E8A-4147-A177-3AD203B41FA5}">
                      <a16:colId xmlns:a16="http://schemas.microsoft.com/office/drawing/2014/main" val="2597450344"/>
                    </a:ext>
                  </a:extLst>
                </a:gridCol>
              </a:tblGrid>
              <a:tr h="432048">
                <a:tc>
                  <a:txBody>
                    <a:bodyPr/>
                    <a:lstStyle/>
                    <a:p>
                      <a:pPr algn="ctr" fontAlgn="ctr"/>
                      <a:r>
                        <a:rPr lang="it-IT" sz="1400" b="1" u="none" strike="noStrike" dirty="0">
                          <a:effectLst/>
                        </a:rPr>
                        <a:t>Date</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l" fontAlgn="b"/>
                      <a:r>
                        <a:rPr lang="it-IT" sz="1400" b="1" u="none" strike="noStrike" dirty="0">
                          <a:effectLst/>
                        </a:rPr>
                        <a:t> </a:t>
                      </a:r>
                      <a:endParaRPr lang="it-IT" sz="14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ctr"/>
                      <a:r>
                        <a:rPr lang="it-IT" sz="1400" b="1" u="none" strike="noStrike" dirty="0">
                          <a:effectLst/>
                        </a:rPr>
                        <a:t>TP </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ctr" fontAlgn="ctr"/>
                      <a:r>
                        <a:rPr lang="it-IT" sz="1400" b="1" u="none" strike="noStrike" dirty="0">
                          <a:effectLst/>
                        </a:rPr>
                        <a:t>FP </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ctr" fontAlgn="ctr"/>
                      <a:r>
                        <a:rPr lang="it-IT" sz="1400" b="1" u="none" strike="noStrike" dirty="0">
                          <a:effectLst/>
                        </a:rPr>
                        <a:t>PPV </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l" fontAlgn="b"/>
                      <a:r>
                        <a:rPr lang="it-IT" sz="1400" b="1" u="none" strike="noStrike" dirty="0">
                          <a:effectLst/>
                        </a:rPr>
                        <a:t> </a:t>
                      </a:r>
                      <a:endParaRPr lang="it-IT" sz="14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ctr"/>
                      <a:r>
                        <a:rPr lang="it-IT" sz="1400" b="1" u="none" strike="noStrike" dirty="0">
                          <a:effectLst/>
                        </a:rPr>
                        <a:t>TP </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ctr" fontAlgn="ctr"/>
                      <a:r>
                        <a:rPr lang="it-IT" sz="1400" b="1" u="none" strike="noStrike" dirty="0">
                          <a:effectLst/>
                        </a:rPr>
                        <a:t>FP </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ctr" fontAlgn="ctr"/>
                      <a:r>
                        <a:rPr lang="it-IT" sz="1400" b="1" u="none" strike="noStrike" dirty="0">
                          <a:effectLst/>
                        </a:rPr>
                        <a:t>PPV</a:t>
                      </a:r>
                      <a:endParaRPr lang="it-IT" sz="1400" b="1" i="0" u="none" strike="noStrike" dirty="0">
                        <a:solidFill>
                          <a:srgbClr val="000000"/>
                        </a:solidFill>
                        <a:effectLst/>
                        <a:latin typeface="F24"/>
                      </a:endParaRPr>
                    </a:p>
                  </a:txBody>
                  <a:tcPr marL="9525" marR="9525" marT="9525" marB="0" anchor="ctr">
                    <a:solidFill>
                      <a:schemeClr val="bg1"/>
                    </a:solidFill>
                  </a:tcPr>
                </a:tc>
                <a:tc>
                  <a:txBody>
                    <a:bodyPr/>
                    <a:lstStyle/>
                    <a:p>
                      <a:pPr algn="l" fontAlgn="b"/>
                      <a:r>
                        <a:rPr lang="it-IT" sz="1400" b="1" u="none" strike="noStrike" dirty="0">
                          <a:effectLst/>
                        </a:rPr>
                        <a:t> </a:t>
                      </a:r>
                      <a:endParaRPr lang="it-IT" sz="1400" b="1"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US" sz="1400" b="1" u="none" strike="noStrike" noProof="0" dirty="0">
                          <a:effectLst/>
                        </a:rPr>
                        <a:t>Percentage Change</a:t>
                      </a:r>
                      <a:endParaRPr lang="en-US" sz="1400" b="1" i="0" u="none" strike="noStrike" noProof="0" dirty="0">
                        <a:solidFill>
                          <a:srgbClr val="000000"/>
                        </a:solidFill>
                        <a:effectLst/>
                        <a:latin typeface="F24"/>
                      </a:endParaRPr>
                    </a:p>
                  </a:txBody>
                  <a:tcPr marL="9525" marR="9525" marT="9525" marB="0" anchor="b">
                    <a:solidFill>
                      <a:schemeClr val="bg1"/>
                    </a:solidFill>
                  </a:tcPr>
                </a:tc>
                <a:extLst>
                  <a:ext uri="{0D108BD9-81ED-4DB2-BD59-A6C34878D82A}">
                    <a16:rowId xmlns:a16="http://schemas.microsoft.com/office/drawing/2014/main" val="3712871207"/>
                  </a:ext>
                </a:extLst>
              </a:tr>
              <a:tr h="284726">
                <a:tc>
                  <a:txBody>
                    <a:bodyPr/>
                    <a:lstStyle/>
                    <a:p>
                      <a:pPr algn="ctr" fontAlgn="ctr"/>
                      <a:r>
                        <a:rPr lang="it-IT" sz="1200" u="none" strike="noStrike" dirty="0">
                          <a:effectLst/>
                        </a:rPr>
                        <a:t>21/10/2014</a:t>
                      </a:r>
                      <a:endParaRPr lang="it-IT" sz="1200" b="0" i="0" u="none" strike="noStrike" dirty="0">
                        <a:solidFill>
                          <a:srgbClr val="000000"/>
                        </a:solidFill>
                        <a:effectLst/>
                        <a:latin typeface="F24"/>
                      </a:endParaRPr>
                    </a:p>
                  </a:txBody>
                  <a:tcPr marL="9525" marR="9525" marT="9525" marB="0" anchor="ct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it-IT" sz="1200" u="none" strike="noStrike" dirty="0">
                          <a:effectLst/>
                        </a:rPr>
                        <a:t>71</a:t>
                      </a:r>
                      <a:endParaRPr lang="it-IT" sz="1200" b="0" i="0" u="none" strike="noStrike" dirty="0">
                        <a:solidFill>
                          <a:srgbClr val="000000"/>
                        </a:solidFill>
                        <a:effectLst/>
                        <a:latin typeface="F16"/>
                      </a:endParaRPr>
                    </a:p>
                  </a:txBody>
                  <a:tcPr marL="9525" marR="9525" marT="9525" marB="0" anchor="ctr"/>
                </a:tc>
                <a:tc>
                  <a:txBody>
                    <a:bodyPr/>
                    <a:lstStyle/>
                    <a:p>
                      <a:pPr algn="ctr" fontAlgn="ctr"/>
                      <a:r>
                        <a:rPr lang="it-IT" sz="1200" u="none" strike="noStrike" dirty="0">
                          <a:effectLst/>
                        </a:rPr>
                        <a:t>246</a:t>
                      </a:r>
                      <a:endParaRPr lang="it-IT" sz="1200" b="0" i="0" u="none" strike="noStrike" dirty="0">
                        <a:solidFill>
                          <a:srgbClr val="000000"/>
                        </a:solidFill>
                        <a:effectLst/>
                        <a:latin typeface="F16"/>
                      </a:endParaRPr>
                    </a:p>
                  </a:txBody>
                  <a:tcPr marL="9525" marR="9525" marT="9525" marB="0" anchor="ctr"/>
                </a:tc>
                <a:tc>
                  <a:txBody>
                    <a:bodyPr/>
                    <a:lstStyle/>
                    <a:p>
                      <a:pPr algn="ctr" fontAlgn="ctr"/>
                      <a:r>
                        <a:rPr lang="it-IT" sz="1200" u="none" strike="noStrike" dirty="0">
                          <a:effectLst/>
                        </a:rPr>
                        <a:t>0,224</a:t>
                      </a:r>
                      <a:endParaRPr lang="it-IT" sz="1200" b="0" i="0" u="none" strike="noStrike" dirty="0">
                        <a:solidFill>
                          <a:srgbClr val="000000"/>
                        </a:solidFill>
                        <a:effectLst/>
                        <a:latin typeface="F16"/>
                      </a:endParaRPr>
                    </a:p>
                  </a:txBody>
                  <a:tcPr marL="9525" marR="9525" marT="9525" marB="0" anchor="ctr"/>
                </a:tc>
                <a:tc>
                  <a:txBody>
                    <a:bodyPr/>
                    <a:lstStyle/>
                    <a:p>
                      <a:pPr algn="l" fontAlgn="b"/>
                      <a:r>
                        <a:rPr lang="it-IT" sz="1200" u="none" strike="noStrike">
                          <a:effectLst/>
                        </a:rPr>
                        <a:t> </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it-IT" sz="1200" u="none" strike="noStrike">
                          <a:effectLst/>
                        </a:rPr>
                        <a:t>300</a:t>
                      </a:r>
                      <a:endParaRPr lang="it-IT" sz="1200" b="0" i="0" u="none" strike="noStrike">
                        <a:solidFill>
                          <a:srgbClr val="000000"/>
                        </a:solidFill>
                        <a:effectLst/>
                        <a:latin typeface="F16"/>
                      </a:endParaRPr>
                    </a:p>
                  </a:txBody>
                  <a:tcPr marL="9525" marR="9525" marT="9525" marB="0" anchor="ctr"/>
                </a:tc>
                <a:tc>
                  <a:txBody>
                    <a:bodyPr/>
                    <a:lstStyle/>
                    <a:p>
                      <a:pPr algn="ctr" fontAlgn="ctr"/>
                      <a:r>
                        <a:rPr lang="it-IT" sz="1200" u="none" strike="noStrike">
                          <a:effectLst/>
                        </a:rPr>
                        <a:t>17</a:t>
                      </a:r>
                      <a:endParaRPr lang="it-IT" sz="1200" b="0" i="0" u="none" strike="noStrike">
                        <a:solidFill>
                          <a:srgbClr val="000000"/>
                        </a:solidFill>
                        <a:effectLst/>
                        <a:latin typeface="F16"/>
                      </a:endParaRPr>
                    </a:p>
                  </a:txBody>
                  <a:tcPr marL="9525" marR="9525" marT="9525" marB="0" anchor="ctr"/>
                </a:tc>
                <a:tc>
                  <a:txBody>
                    <a:bodyPr/>
                    <a:lstStyle/>
                    <a:p>
                      <a:pPr algn="ctr" fontAlgn="ctr"/>
                      <a:r>
                        <a:rPr lang="it-IT" sz="1200" u="none" strike="noStrike">
                          <a:effectLst/>
                        </a:rPr>
                        <a:t>0,946</a:t>
                      </a:r>
                      <a:endParaRPr lang="it-IT" sz="1200" b="0" i="0" u="none" strike="noStrike">
                        <a:solidFill>
                          <a:srgbClr val="000000"/>
                        </a:solidFill>
                        <a:effectLst/>
                        <a:latin typeface="F16"/>
                      </a:endParaRPr>
                    </a:p>
                  </a:txBody>
                  <a:tcPr marL="9525" marR="9525" marT="9525" marB="0" anchor="ctr"/>
                </a:tc>
                <a:tc>
                  <a:txBody>
                    <a:bodyPr/>
                    <a:lstStyle/>
                    <a:p>
                      <a:pPr algn="l" fontAlgn="b"/>
                      <a:r>
                        <a:rPr lang="it-IT" sz="1200" u="none" strike="noStrike">
                          <a:effectLst/>
                        </a:rPr>
                        <a:t> </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a:effectLst/>
                        </a:rPr>
                        <a:t>322,54%</a:t>
                      </a:r>
                      <a:endParaRPr lang="it-IT" sz="1200" b="0" i="0" u="none" strike="noStrike">
                        <a:solidFill>
                          <a:srgbClr val="000000"/>
                        </a:solidFill>
                        <a:effectLst/>
                        <a:latin typeface="F16"/>
                      </a:endParaRPr>
                    </a:p>
                  </a:txBody>
                  <a:tcPr marL="9525" marR="9525" marT="9525" marB="0" anchor="b"/>
                </a:tc>
                <a:extLst>
                  <a:ext uri="{0D108BD9-81ED-4DB2-BD59-A6C34878D82A}">
                    <a16:rowId xmlns:a16="http://schemas.microsoft.com/office/drawing/2014/main" val="1242338462"/>
                  </a:ext>
                </a:extLst>
              </a:tr>
              <a:tr h="291576">
                <a:tc>
                  <a:txBody>
                    <a:bodyPr/>
                    <a:lstStyle/>
                    <a:p>
                      <a:pPr algn="ctr" fontAlgn="ctr"/>
                      <a:r>
                        <a:rPr lang="it-IT" sz="1200" u="none" strike="noStrike" dirty="0">
                          <a:effectLst/>
                        </a:rPr>
                        <a:t>25/10/2014</a:t>
                      </a:r>
                      <a:endParaRPr lang="it-IT" sz="1200" b="0" i="0" u="none" strike="noStrike" dirty="0">
                        <a:solidFill>
                          <a:srgbClr val="000000"/>
                        </a:solidFill>
                        <a:effectLst/>
                        <a:latin typeface="F24"/>
                      </a:endParaRPr>
                    </a:p>
                  </a:txBody>
                  <a:tcPr marL="9525" marR="9525" marT="9525" marB="0" anchor="ctr">
                    <a:solidFill>
                      <a:schemeClr val="bg1"/>
                    </a:solidFill>
                  </a:tcP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ctr"/>
                      <a:r>
                        <a:rPr lang="it-IT" sz="1200" u="none" strike="noStrike" dirty="0">
                          <a:effectLst/>
                        </a:rPr>
                        <a:t>41</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206</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0,166</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ctr"/>
                      <a:r>
                        <a:rPr lang="it-IT" sz="1200" u="none" strike="noStrike" dirty="0">
                          <a:effectLst/>
                        </a:rPr>
                        <a:t>246</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1</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0,996</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it-IT" sz="1200" u="none" strike="noStrike" dirty="0">
                          <a:effectLst/>
                        </a:rPr>
                        <a:t>500,00%</a:t>
                      </a:r>
                      <a:endParaRPr lang="it-IT" sz="1200" b="0" i="0" u="none" strike="noStrike" dirty="0">
                        <a:solidFill>
                          <a:srgbClr val="000000"/>
                        </a:solidFill>
                        <a:effectLst/>
                        <a:latin typeface="F16"/>
                      </a:endParaRPr>
                    </a:p>
                  </a:txBody>
                  <a:tcPr marL="9525" marR="9525" marT="9525" marB="0" anchor="b">
                    <a:solidFill>
                      <a:schemeClr val="bg1"/>
                    </a:solidFill>
                  </a:tcPr>
                </a:tc>
                <a:extLst>
                  <a:ext uri="{0D108BD9-81ED-4DB2-BD59-A6C34878D82A}">
                    <a16:rowId xmlns:a16="http://schemas.microsoft.com/office/drawing/2014/main" val="4106516870"/>
                  </a:ext>
                </a:extLst>
              </a:tr>
              <a:tr h="284726">
                <a:tc>
                  <a:txBody>
                    <a:bodyPr/>
                    <a:lstStyle/>
                    <a:p>
                      <a:pPr algn="ctr" fontAlgn="ctr"/>
                      <a:r>
                        <a:rPr lang="it-IT" sz="1200" u="none" strike="noStrike" dirty="0">
                          <a:effectLst/>
                        </a:rPr>
                        <a:t>26/10/2014</a:t>
                      </a:r>
                      <a:endParaRPr lang="it-IT" sz="1200" b="0" i="0" u="none" strike="noStrike" dirty="0">
                        <a:solidFill>
                          <a:srgbClr val="000000"/>
                        </a:solidFill>
                        <a:effectLst/>
                        <a:latin typeface="F24"/>
                      </a:endParaRPr>
                    </a:p>
                  </a:txBody>
                  <a:tcPr marL="9525" marR="9525" marT="9525" marB="0" anchor="ctr"/>
                </a:tc>
                <a:tc>
                  <a:txBody>
                    <a:bodyPr/>
                    <a:lstStyle/>
                    <a:p>
                      <a:pPr algn="l" fontAlgn="b"/>
                      <a:r>
                        <a:rPr lang="it-IT" sz="1200" u="none" strike="noStrike">
                          <a:effectLst/>
                        </a:rPr>
                        <a:t> </a:t>
                      </a:r>
                      <a:endParaRPr lang="it-IT" sz="12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it-IT" sz="1200" u="none" strike="noStrike">
                          <a:effectLst/>
                        </a:rPr>
                        <a:t>47</a:t>
                      </a:r>
                      <a:endParaRPr lang="it-IT" sz="1200" b="0" i="0" u="none" strike="noStrike">
                        <a:solidFill>
                          <a:srgbClr val="000000"/>
                        </a:solidFill>
                        <a:effectLst/>
                        <a:latin typeface="F16"/>
                      </a:endParaRPr>
                    </a:p>
                  </a:txBody>
                  <a:tcPr marL="9525" marR="9525" marT="9525" marB="0" anchor="ctr"/>
                </a:tc>
                <a:tc>
                  <a:txBody>
                    <a:bodyPr/>
                    <a:lstStyle/>
                    <a:p>
                      <a:pPr algn="ctr" fontAlgn="ctr"/>
                      <a:r>
                        <a:rPr lang="it-IT" sz="1200" u="none" strike="noStrike">
                          <a:effectLst/>
                        </a:rPr>
                        <a:t>203</a:t>
                      </a:r>
                      <a:endParaRPr lang="it-IT" sz="1200" b="0" i="0" u="none" strike="noStrike">
                        <a:solidFill>
                          <a:srgbClr val="000000"/>
                        </a:solidFill>
                        <a:effectLst/>
                        <a:latin typeface="F16"/>
                      </a:endParaRPr>
                    </a:p>
                  </a:txBody>
                  <a:tcPr marL="9525" marR="9525" marT="9525" marB="0" anchor="ctr"/>
                </a:tc>
                <a:tc>
                  <a:txBody>
                    <a:bodyPr/>
                    <a:lstStyle/>
                    <a:p>
                      <a:pPr algn="ctr" fontAlgn="ctr"/>
                      <a:r>
                        <a:rPr lang="it-IT" sz="1200" u="none" strike="noStrike" dirty="0">
                          <a:effectLst/>
                        </a:rPr>
                        <a:t>0,188</a:t>
                      </a:r>
                      <a:endParaRPr lang="it-IT" sz="1200" b="0" i="0" u="none" strike="noStrike" dirty="0">
                        <a:solidFill>
                          <a:srgbClr val="000000"/>
                        </a:solidFill>
                        <a:effectLst/>
                        <a:latin typeface="F16"/>
                      </a:endParaRPr>
                    </a:p>
                  </a:txBody>
                  <a:tcPr marL="9525" marR="9525" marT="9525" marB="0" anchor="ct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it-IT" sz="1200" u="none" strike="noStrike">
                          <a:effectLst/>
                        </a:rPr>
                        <a:t>250</a:t>
                      </a:r>
                      <a:endParaRPr lang="it-IT" sz="1200" b="0" i="0" u="none" strike="noStrike">
                        <a:solidFill>
                          <a:srgbClr val="000000"/>
                        </a:solidFill>
                        <a:effectLst/>
                        <a:latin typeface="F16"/>
                      </a:endParaRPr>
                    </a:p>
                  </a:txBody>
                  <a:tcPr marL="9525" marR="9525" marT="9525" marB="0" anchor="ctr"/>
                </a:tc>
                <a:tc>
                  <a:txBody>
                    <a:bodyPr/>
                    <a:lstStyle/>
                    <a:p>
                      <a:pPr algn="ctr" fontAlgn="ctr"/>
                      <a:r>
                        <a:rPr lang="it-IT" sz="1200" u="none" strike="noStrike" dirty="0">
                          <a:effectLst/>
                        </a:rPr>
                        <a:t>0</a:t>
                      </a:r>
                      <a:endParaRPr lang="it-IT" sz="1200" b="0" i="0" u="none" strike="noStrike" dirty="0">
                        <a:solidFill>
                          <a:srgbClr val="000000"/>
                        </a:solidFill>
                        <a:effectLst/>
                        <a:latin typeface="F16"/>
                      </a:endParaRPr>
                    </a:p>
                  </a:txBody>
                  <a:tcPr marL="9525" marR="9525" marT="9525" marB="0" anchor="ctr"/>
                </a:tc>
                <a:tc>
                  <a:txBody>
                    <a:bodyPr/>
                    <a:lstStyle/>
                    <a:p>
                      <a:pPr algn="ctr" fontAlgn="ctr"/>
                      <a:r>
                        <a:rPr lang="it-IT" sz="1200" u="none" strike="noStrike" dirty="0">
                          <a:effectLst/>
                        </a:rPr>
                        <a:t>1</a:t>
                      </a:r>
                      <a:endParaRPr lang="it-IT" sz="1200" b="0" i="0" u="none" strike="noStrike" dirty="0">
                        <a:solidFill>
                          <a:srgbClr val="000000"/>
                        </a:solidFill>
                        <a:effectLst/>
                        <a:latin typeface="F16"/>
                      </a:endParaRPr>
                    </a:p>
                  </a:txBody>
                  <a:tcPr marL="9525" marR="9525" marT="9525" marB="0" anchor="ct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it-IT" sz="1200" u="none" strike="noStrike" dirty="0">
                          <a:effectLst/>
                        </a:rPr>
                        <a:t>431,91%</a:t>
                      </a:r>
                      <a:endParaRPr lang="it-IT" sz="1200" b="0" i="0" u="none" strike="noStrike" dirty="0">
                        <a:solidFill>
                          <a:srgbClr val="000000"/>
                        </a:solidFill>
                        <a:effectLst/>
                        <a:latin typeface="F16"/>
                      </a:endParaRPr>
                    </a:p>
                  </a:txBody>
                  <a:tcPr marL="9525" marR="9525" marT="9525" marB="0" anchor="b"/>
                </a:tc>
                <a:extLst>
                  <a:ext uri="{0D108BD9-81ED-4DB2-BD59-A6C34878D82A}">
                    <a16:rowId xmlns:a16="http://schemas.microsoft.com/office/drawing/2014/main" val="2003464324"/>
                  </a:ext>
                </a:extLst>
              </a:tr>
              <a:tr h="284726">
                <a:tc>
                  <a:txBody>
                    <a:bodyPr/>
                    <a:lstStyle/>
                    <a:p>
                      <a:pPr algn="ctr" fontAlgn="ctr"/>
                      <a:r>
                        <a:rPr lang="it-IT" sz="1200" u="none" strike="noStrike" dirty="0">
                          <a:effectLst/>
                        </a:rPr>
                        <a:t>27/10/2014</a:t>
                      </a:r>
                      <a:endParaRPr lang="it-IT" sz="1200" b="0" i="0" u="none" strike="noStrike" dirty="0">
                        <a:solidFill>
                          <a:srgbClr val="000000"/>
                        </a:solidFill>
                        <a:effectLst/>
                        <a:latin typeface="F24"/>
                      </a:endParaRPr>
                    </a:p>
                  </a:txBody>
                  <a:tcPr marL="9525" marR="9525" marT="9525" marB="0" anchor="ctr">
                    <a:solidFill>
                      <a:schemeClr val="bg1"/>
                    </a:solidFill>
                  </a:tcP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ctr"/>
                      <a:r>
                        <a:rPr lang="it-IT" sz="1200" u="none" strike="noStrike" dirty="0">
                          <a:effectLst/>
                        </a:rPr>
                        <a:t>59</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237</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0,199</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ctr"/>
                      <a:r>
                        <a:rPr lang="it-IT" sz="1200" u="none" strike="noStrike" dirty="0">
                          <a:effectLst/>
                        </a:rPr>
                        <a:t>275</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21</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ctr" fontAlgn="ctr"/>
                      <a:r>
                        <a:rPr lang="it-IT" sz="1200" u="none" strike="noStrike" dirty="0">
                          <a:effectLst/>
                        </a:rPr>
                        <a:t>0,929</a:t>
                      </a:r>
                      <a:endParaRPr lang="it-IT" sz="1200" b="0" i="0" u="none" strike="noStrike" dirty="0">
                        <a:solidFill>
                          <a:srgbClr val="000000"/>
                        </a:solidFill>
                        <a:effectLst/>
                        <a:latin typeface="F16"/>
                      </a:endParaRPr>
                    </a:p>
                  </a:txBody>
                  <a:tcPr marL="9525" marR="9525" marT="9525" marB="0" anchor="ctr">
                    <a:solidFill>
                      <a:schemeClr val="bg1"/>
                    </a:solidFill>
                  </a:tcPr>
                </a:tc>
                <a:tc>
                  <a:txBody>
                    <a:bodyPr/>
                    <a:lstStyle/>
                    <a:p>
                      <a:pPr algn="l" fontAlgn="b"/>
                      <a:r>
                        <a:rPr lang="it-IT" sz="1200" u="none" strike="noStrike" dirty="0">
                          <a:effectLst/>
                        </a:rPr>
                        <a:t> </a:t>
                      </a:r>
                      <a:endParaRPr lang="it-IT" sz="12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it-IT" sz="1200" u="none" strike="noStrike" dirty="0">
                          <a:effectLst/>
                        </a:rPr>
                        <a:t>366,10%</a:t>
                      </a:r>
                      <a:endParaRPr lang="it-IT" sz="1200" b="0" i="0" u="none" strike="noStrike" dirty="0">
                        <a:solidFill>
                          <a:srgbClr val="000000"/>
                        </a:solidFill>
                        <a:effectLst/>
                        <a:latin typeface="F16"/>
                      </a:endParaRPr>
                    </a:p>
                  </a:txBody>
                  <a:tcPr marL="9525" marR="9525" marT="9525" marB="0" anchor="b">
                    <a:solidFill>
                      <a:schemeClr val="bg1"/>
                    </a:solidFill>
                  </a:tcPr>
                </a:tc>
                <a:extLst>
                  <a:ext uri="{0D108BD9-81ED-4DB2-BD59-A6C34878D82A}">
                    <a16:rowId xmlns:a16="http://schemas.microsoft.com/office/drawing/2014/main" val="3891144073"/>
                  </a:ext>
                </a:extLst>
              </a:tr>
            </a:tbl>
          </a:graphicData>
        </a:graphic>
      </p:graphicFrame>
      <p:sp>
        <p:nvSpPr>
          <p:cNvPr id="8" name="Rettangolo 7"/>
          <p:cNvSpPr/>
          <p:nvPr/>
        </p:nvSpPr>
        <p:spPr>
          <a:xfrm>
            <a:off x="1183143" y="5879004"/>
            <a:ext cx="897425" cy="307777"/>
          </a:xfrm>
          <a:prstGeom prst="rect">
            <a:avLst/>
          </a:prstGeom>
        </p:spPr>
        <p:txBody>
          <a:bodyPr wrap="none">
            <a:spAutoFit/>
          </a:bodyPr>
          <a:lstStyle/>
          <a:p>
            <a:r>
              <a:rPr lang="en-US" sz="1400" dirty="0">
                <a:solidFill>
                  <a:srgbClr val="000000"/>
                </a:solidFill>
              </a:rPr>
              <a:t>MAWILab</a:t>
            </a:r>
            <a:endParaRPr lang="it-IT" sz="1400" dirty="0"/>
          </a:p>
        </p:txBody>
      </p:sp>
      <p:sp>
        <p:nvSpPr>
          <p:cNvPr id="12" name="Rettangolo 11"/>
          <p:cNvSpPr/>
          <p:nvPr/>
        </p:nvSpPr>
        <p:spPr>
          <a:xfrm>
            <a:off x="2400812" y="5875095"/>
            <a:ext cx="897425" cy="523220"/>
          </a:xfrm>
          <a:prstGeom prst="rect">
            <a:avLst/>
          </a:prstGeom>
        </p:spPr>
        <p:txBody>
          <a:bodyPr wrap="none">
            <a:spAutoFit/>
          </a:bodyPr>
          <a:lstStyle/>
          <a:p>
            <a:r>
              <a:rPr lang="en-US" sz="1400" dirty="0">
                <a:solidFill>
                  <a:srgbClr val="000000"/>
                </a:solidFill>
              </a:rPr>
              <a:t>MAWILab</a:t>
            </a:r>
          </a:p>
          <a:p>
            <a:r>
              <a:rPr lang="en-US" sz="1400" dirty="0">
                <a:solidFill>
                  <a:srgbClr val="000000"/>
                </a:solidFill>
              </a:rPr>
              <a:t>+ Rules</a:t>
            </a:r>
            <a:endParaRPr lang="it-IT" sz="1400" dirty="0"/>
          </a:p>
        </p:txBody>
      </p:sp>
      <mc:AlternateContent xmlns:mc="http://schemas.openxmlformats.org/markup-compatibility/2006" xmlns:a14="http://schemas.microsoft.com/office/drawing/2010/main">
        <mc:Choice Requires="a14">
          <p:sp>
            <p:nvSpPr>
              <p:cNvPr id="13" name="Rettangolo 12"/>
              <p:cNvSpPr/>
              <p:nvPr/>
            </p:nvSpPr>
            <p:spPr>
              <a:xfrm>
                <a:off x="395536" y="1349019"/>
                <a:ext cx="7848872" cy="2386807"/>
              </a:xfrm>
              <a:prstGeom prst="rect">
                <a:avLst/>
              </a:prstGeom>
            </p:spPr>
            <p:txBody>
              <a:bodyPr wrap="square">
                <a:spAutoFit/>
              </a:bodyPr>
              <a:lstStyle/>
              <a:p>
                <a:pPr marL="285750" lvl="0" indent="-285750">
                  <a:buFont typeface="Arial" panose="020B0604020202020204" pitchFamily="34" charset="0"/>
                  <a:buChar char="•"/>
                  <a:defRPr/>
                </a:pPr>
                <a:r>
                  <a:rPr lang="en-US" sz="2000" dirty="0">
                    <a:solidFill>
                      <a:srgbClr val="000000"/>
                    </a:solidFill>
                  </a:rPr>
                  <a:t>Results are related to MAWI and MAWILab traces of October 2014</a:t>
                </a:r>
              </a:p>
              <a:p>
                <a:pPr marL="285750" lvl="0" indent="-285750">
                  <a:buFont typeface="Arial" panose="020B0604020202020204" pitchFamily="34" charset="0"/>
                  <a:buChar char="•"/>
                  <a:defRPr/>
                </a:pPr>
                <a:r>
                  <a:rPr lang="en-US" sz="2000" dirty="0">
                    <a:solidFill>
                      <a:srgbClr val="000000"/>
                    </a:solidFill>
                  </a:rPr>
                  <a:t>Red line shows the precision using MAWILab as ground truth</a:t>
                </a:r>
              </a:p>
              <a:p>
                <a:pPr marL="285750" lvl="0" indent="-285750">
                  <a:buFont typeface="Arial" panose="020B0604020202020204" pitchFamily="34" charset="0"/>
                  <a:buChar char="•"/>
                  <a:defRPr/>
                </a:pPr>
                <a:endParaRPr lang="en-US" sz="2000" dirty="0"/>
              </a:p>
              <a:p>
                <a:pPr marL="285750" indent="-285750">
                  <a:buFont typeface="Arial" panose="020B0604020202020204" pitchFamily="34" charset="0"/>
                  <a:buChar char="•"/>
                  <a:defRPr/>
                </a:pPr>
                <a:r>
                  <a:rPr lang="en-US" sz="2000" dirty="0"/>
                  <a:t>We applied a rule-based refinement to False Positive IPs</a:t>
                </a:r>
              </a:p>
              <a:p>
                <a:pPr>
                  <a:defRPr/>
                </a:pPr>
                <a:r>
                  <a:rPr lang="en-US" sz="2000" dirty="0">
                    <a:solidFill>
                      <a:srgbClr val="000000"/>
                    </a:solidFill>
                  </a:rPr>
                  <a:t>Port scan rule: </a:t>
                </a:r>
                <a14:m>
                  <m:oMath xmlns:m="http://schemas.openxmlformats.org/officeDocument/2006/math">
                    <m:f>
                      <m:fPr>
                        <m:ctrlPr>
                          <a:rPr lang="en-US" sz="2000" i="1" smtClean="0">
                            <a:solidFill>
                              <a:srgbClr val="000000"/>
                            </a:solidFill>
                            <a:latin typeface="Cambria Math" panose="02040503050406030204" pitchFamily="18" charset="0"/>
                          </a:rPr>
                        </m:ctrlPr>
                      </m:fPr>
                      <m:num>
                        <m:r>
                          <a:rPr lang="it-IT" sz="2000" b="0" i="1" smtClean="0">
                            <a:solidFill>
                              <a:srgbClr val="000000"/>
                            </a:solidFill>
                            <a:latin typeface="Cambria Math" panose="02040503050406030204" pitchFamily="18" charset="0"/>
                          </a:rPr>
                          <m:t>#</m:t>
                        </m:r>
                        <m:r>
                          <a:rPr lang="it-IT" sz="2000" b="0" i="1" smtClean="0">
                            <a:solidFill>
                              <a:srgbClr val="000000"/>
                            </a:solidFill>
                            <a:latin typeface="Cambria Math" panose="02040503050406030204" pitchFamily="18" charset="0"/>
                          </a:rPr>
                          <m:t>𝐺𝑒𝑛𝑒𝑟𝑎𝑡𝑒𝑑𝐹𝑙𝑜𝑤𝑠</m:t>
                        </m:r>
                      </m:num>
                      <m:den>
                        <m:r>
                          <a:rPr lang="it-IT" sz="2000" b="0" i="1" smtClean="0">
                            <a:solidFill>
                              <a:srgbClr val="000000"/>
                            </a:solidFill>
                            <a:latin typeface="Cambria Math" panose="02040503050406030204" pitchFamily="18" charset="0"/>
                          </a:rPr>
                          <m:t>#</m:t>
                        </m:r>
                        <m:r>
                          <a:rPr lang="it-IT" sz="2000" b="0" i="1" smtClean="0">
                            <a:solidFill>
                              <a:srgbClr val="000000"/>
                            </a:solidFill>
                            <a:latin typeface="Cambria Math" panose="02040503050406030204" pitchFamily="18" charset="0"/>
                          </a:rPr>
                          <m:t>𝐷𝑒𝑠𝑡𝑖𝑛𝑎𝑡𝑖𝑜𝑛𝑃𝑜𝑟𝑡𝑠</m:t>
                        </m:r>
                      </m:den>
                    </m:f>
                  </m:oMath>
                </a14:m>
                <a:r>
                  <a:rPr lang="en-US" sz="2000" dirty="0">
                    <a:solidFill>
                      <a:srgbClr val="000000"/>
                    </a:solidFill>
                  </a:rPr>
                  <a:t>                     Net scan rule: </a:t>
                </a:r>
                <a14:m>
                  <m:oMath xmlns:m="http://schemas.openxmlformats.org/officeDocument/2006/math">
                    <m:f>
                      <m:fPr>
                        <m:ctrlPr>
                          <a:rPr lang="en-US" sz="2000" i="1" smtClean="0">
                            <a:solidFill>
                              <a:srgbClr val="000000"/>
                            </a:solidFill>
                            <a:latin typeface="Cambria Math" panose="02040503050406030204" pitchFamily="18" charset="0"/>
                          </a:rPr>
                        </m:ctrlPr>
                      </m:fPr>
                      <m:num>
                        <m:r>
                          <a:rPr lang="it-IT" sz="2000" b="0" i="1" smtClean="0">
                            <a:solidFill>
                              <a:srgbClr val="000000"/>
                            </a:solidFill>
                            <a:latin typeface="Cambria Math" panose="02040503050406030204" pitchFamily="18" charset="0"/>
                          </a:rPr>
                          <m:t>#</m:t>
                        </m:r>
                        <m:r>
                          <a:rPr lang="it-IT" sz="2000" b="0" i="1" smtClean="0">
                            <a:solidFill>
                              <a:srgbClr val="000000"/>
                            </a:solidFill>
                            <a:latin typeface="Cambria Math" panose="02040503050406030204" pitchFamily="18" charset="0"/>
                          </a:rPr>
                          <m:t>𝐺𝑒𝑛𝑒𝑟𝑎𝑡𝑒𝑑𝐹𝑙𝑜𝑤𝑠</m:t>
                        </m:r>
                      </m:num>
                      <m:den>
                        <m:r>
                          <a:rPr lang="it-IT" sz="2000" b="0" i="1" smtClean="0">
                            <a:solidFill>
                              <a:srgbClr val="000000"/>
                            </a:solidFill>
                            <a:latin typeface="Cambria Math" panose="02040503050406030204" pitchFamily="18" charset="0"/>
                          </a:rPr>
                          <m:t>#</m:t>
                        </m:r>
                        <m:r>
                          <a:rPr lang="it-IT" sz="2000" b="0" i="1" smtClean="0">
                            <a:solidFill>
                              <a:srgbClr val="000000"/>
                            </a:solidFill>
                            <a:latin typeface="Cambria Math" panose="02040503050406030204" pitchFamily="18" charset="0"/>
                          </a:rPr>
                          <m:t>𝐷𝑒𝑠𝑡𝑖𝑛𝑎𝑡𝑖𝑜𝑛𝐼𝑃</m:t>
                        </m:r>
                      </m:den>
                    </m:f>
                  </m:oMath>
                </a14:m>
                <a:endParaRPr lang="en-US" sz="2000" dirty="0">
                  <a:solidFill>
                    <a:srgbClr val="000000"/>
                  </a:solidFill>
                </a:endParaRPr>
              </a:p>
              <a:p>
                <a:pPr>
                  <a:defRPr/>
                </a:pPr>
                <a:endParaRPr lang="en-US" sz="2000" dirty="0">
                  <a:solidFill>
                    <a:srgbClr val="000000"/>
                  </a:solidFill>
                </a:endParaRPr>
              </a:p>
              <a:p>
                <a:pPr marL="342900" indent="-342900">
                  <a:buFont typeface="Arial" panose="020B0604020202020204" pitchFamily="34" charset="0"/>
                  <a:buChar char="•"/>
                  <a:defRPr/>
                </a:pPr>
                <a:r>
                  <a:rPr lang="en-US" sz="2000" dirty="0">
                    <a:solidFill>
                      <a:srgbClr val="000000"/>
                    </a:solidFill>
                  </a:rPr>
                  <a:t>Blu line shows the precision after a refinement process.</a:t>
                </a:r>
              </a:p>
            </p:txBody>
          </p:sp>
        </mc:Choice>
        <mc:Fallback xmlns="">
          <p:sp>
            <p:nvSpPr>
              <p:cNvPr id="13" name="Rettangolo 12"/>
              <p:cNvSpPr>
                <a:spLocks noRot="1" noChangeAspect="1" noMove="1" noResize="1" noEditPoints="1" noAdjustHandles="1" noChangeArrowheads="1" noChangeShapeType="1" noTextEdit="1"/>
              </p:cNvSpPr>
              <p:nvPr/>
            </p:nvSpPr>
            <p:spPr>
              <a:xfrm>
                <a:off x="395536" y="1349019"/>
                <a:ext cx="7848872" cy="2386807"/>
              </a:xfrm>
              <a:prstGeom prst="rect">
                <a:avLst/>
              </a:prstGeom>
              <a:blipFill>
                <a:blip r:embed="rId5"/>
                <a:stretch>
                  <a:fillRect l="-855" t="-1276" b="-3316"/>
                </a:stretch>
              </a:blipFill>
            </p:spPr>
            <p:txBody>
              <a:bodyPr/>
              <a:lstStyle/>
              <a:p>
                <a:r>
                  <a:rPr lang="it-IT">
                    <a:noFill/>
                  </a:rPr>
                  <a:t> </a:t>
                </a:r>
              </a:p>
            </p:txBody>
          </p:sp>
        </mc:Fallback>
      </mc:AlternateContent>
    </p:spTree>
    <p:extLst>
      <p:ext uri="{BB962C8B-B14F-4D97-AF65-F5344CB8AC3E}">
        <p14:creationId xmlns:p14="http://schemas.microsoft.com/office/powerpoint/2010/main" val="3164053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9705" y="2492896"/>
            <a:ext cx="8037095" cy="1143000"/>
          </a:xfrm>
        </p:spPr>
        <p:txBody>
          <a:bodyPr/>
          <a:lstStyle/>
          <a:p>
            <a:r>
              <a:rPr lang="en-US" dirty="0"/>
              <a:t>Non Malicious Anomaly Detection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21</a:t>
            </a:fld>
            <a:endParaRPr lang="it-IT"/>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4037546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Methodology and tools</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22</a:t>
            </a:fld>
            <a:endParaRPr lang="it-IT"/>
          </a:p>
        </p:txBody>
      </p:sp>
      <p:sp>
        <p:nvSpPr>
          <p:cNvPr id="3" name="Rettangolo 2"/>
          <p:cNvSpPr/>
          <p:nvPr/>
        </p:nvSpPr>
        <p:spPr>
          <a:xfrm>
            <a:off x="457200" y="1187624"/>
            <a:ext cx="8229600" cy="646331"/>
          </a:xfrm>
          <a:prstGeom prst="rect">
            <a:avLst/>
          </a:prstGeom>
        </p:spPr>
        <p:txBody>
          <a:bodyPr wrap="square">
            <a:spAutoFit/>
          </a:bodyPr>
          <a:lstStyle/>
          <a:p>
            <a:endParaRPr lang="en-US" dirty="0"/>
          </a:p>
          <a:p>
            <a:endParaRPr lang="en-US"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4" name="Rettangolo 3"/>
          <p:cNvSpPr/>
          <p:nvPr/>
        </p:nvSpPr>
        <p:spPr>
          <a:xfrm>
            <a:off x="438572" y="1187624"/>
            <a:ext cx="8248228" cy="461665"/>
          </a:xfrm>
          <a:prstGeom prst="rect">
            <a:avLst/>
          </a:prstGeom>
        </p:spPr>
        <p:txBody>
          <a:bodyPr wrap="square">
            <a:spAutoFit/>
          </a:bodyPr>
          <a:lstStyle/>
          <a:p>
            <a:pPr lvl="0" algn="just">
              <a:buSzPct val="25000"/>
            </a:pPr>
            <a:endParaRPr lang="en-US" sz="2400" dirty="0">
              <a:solidFill>
                <a:srgbClr val="000000"/>
              </a:solidFill>
              <a:ea typeface="Tahoma" panose="020B0604030504040204" pitchFamily="34" charset="0"/>
              <a:cs typeface="Tahoma" panose="020B0604030504040204" pitchFamily="34" charset="0"/>
              <a:sym typeface="Tahoma"/>
            </a:endParaRPr>
          </a:p>
        </p:txBody>
      </p:sp>
      <p:sp>
        <p:nvSpPr>
          <p:cNvPr id="8" name="Rettangolo 7"/>
          <p:cNvSpPr/>
          <p:nvPr/>
        </p:nvSpPr>
        <p:spPr>
          <a:xfrm>
            <a:off x="339888" y="1233790"/>
            <a:ext cx="8346912" cy="830997"/>
          </a:xfrm>
          <a:prstGeom prst="rect">
            <a:avLst/>
          </a:prstGeom>
        </p:spPr>
        <p:txBody>
          <a:bodyPr wrap="square">
            <a:spAutoFit/>
          </a:bodyPr>
          <a:lstStyle/>
          <a:p>
            <a:pPr marL="285750" indent="-285750">
              <a:buFont typeface="Arial" panose="020B0604020202020204" pitchFamily="34" charset="0"/>
              <a:buChar char="•"/>
            </a:pPr>
            <a:r>
              <a:rPr lang="en-US" sz="2400" dirty="0"/>
              <a:t>We used an extensive infrastructure of 200 PlanetLab nodes from 36 countries</a:t>
            </a:r>
            <a:endParaRPr lang="en-US" sz="2800" dirty="0"/>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2244194"/>
            <a:ext cx="3761204" cy="1897855"/>
          </a:xfrm>
          <a:prstGeom prst="rect">
            <a:avLst/>
          </a:prstGeom>
        </p:spPr>
      </p:pic>
      <p:sp>
        <p:nvSpPr>
          <p:cNvPr id="11" name="Rettangolo 10"/>
          <p:cNvSpPr/>
          <p:nvPr/>
        </p:nvSpPr>
        <p:spPr>
          <a:xfrm>
            <a:off x="339888" y="4326715"/>
            <a:ext cx="8610892" cy="1508105"/>
          </a:xfrm>
          <a:prstGeom prst="rect">
            <a:avLst/>
          </a:prstGeom>
        </p:spPr>
        <p:txBody>
          <a:bodyPr wrap="square">
            <a:spAutoFit/>
          </a:bodyPr>
          <a:lstStyle/>
          <a:p>
            <a:pPr marL="285750" indent="-285750">
              <a:buFont typeface="Arial" panose="020B0604020202020204" pitchFamily="34" charset="0"/>
              <a:buChar char="•"/>
            </a:pPr>
            <a:r>
              <a:rPr lang="en-US" sz="2400" dirty="0"/>
              <a:t>We performed 24h daily measurements over 6 months</a:t>
            </a:r>
          </a:p>
          <a:p>
            <a:pPr marL="285750" indent="-285750">
              <a:buFont typeface="Arial" panose="020B0604020202020204" pitchFamily="34" charset="0"/>
              <a:buChar char="•"/>
            </a:pPr>
            <a:r>
              <a:rPr lang="en-US" sz="2400" dirty="0"/>
              <a:t>We grouped videos in 4 category depending on their popularity  </a:t>
            </a:r>
          </a:p>
          <a:p>
            <a:pPr lvl="1"/>
            <a:r>
              <a:rPr lang="en-US" sz="2000" dirty="0"/>
              <a:t>~500 views, 10K &lt; views &lt; 120K, 120K &lt; views &lt; 1M, and views &gt; 1M</a:t>
            </a:r>
          </a:p>
          <a:p>
            <a:pPr marL="285750" indent="-285750">
              <a:buFont typeface="Arial" panose="020B0604020202020204" pitchFamily="34" charset="0"/>
              <a:buChar char="•"/>
            </a:pPr>
            <a:r>
              <a:rPr lang="en-US" sz="2400" dirty="0"/>
              <a:t>For each provider we download two videos for each category</a:t>
            </a:r>
            <a:endParaRPr lang="en-US" sz="2800" dirty="0"/>
          </a:p>
        </p:txBody>
      </p:sp>
    </p:spTree>
    <p:extLst>
      <p:ext uri="{BB962C8B-B14F-4D97-AF65-F5344CB8AC3E}">
        <p14:creationId xmlns:p14="http://schemas.microsoft.com/office/powerpoint/2010/main" val="368897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6"/>
          <p:cNvSpPr>
            <a:spLocks noChangeArrowheads="1"/>
          </p:cNvSpPr>
          <p:nvPr/>
        </p:nvSpPr>
        <p:spPr bwMode="auto">
          <a:xfrm>
            <a:off x="2565600" y="4189186"/>
            <a:ext cx="6121200" cy="218734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50" name="AutoShape 43"/>
          <p:cNvSpPr>
            <a:spLocks noChangeArrowheads="1"/>
          </p:cNvSpPr>
          <p:nvPr/>
        </p:nvSpPr>
        <p:spPr bwMode="auto">
          <a:xfrm>
            <a:off x="6811664" y="3154434"/>
            <a:ext cx="537177" cy="1237342"/>
          </a:xfrm>
          <a:prstGeom prst="downArrow">
            <a:avLst>
              <a:gd name="adj1" fmla="val 50000"/>
              <a:gd name="adj2" fmla="val 93750"/>
            </a:avLst>
          </a:prstGeom>
          <a:solidFill>
            <a:srgbClr val="FF0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80" name="AutoShape 43"/>
          <p:cNvSpPr>
            <a:spLocks noChangeArrowheads="1"/>
          </p:cNvSpPr>
          <p:nvPr/>
        </p:nvSpPr>
        <p:spPr bwMode="auto">
          <a:xfrm>
            <a:off x="6964064" y="3306834"/>
            <a:ext cx="537177" cy="1237342"/>
          </a:xfrm>
          <a:prstGeom prst="downArrow">
            <a:avLst>
              <a:gd name="adj1" fmla="val 50000"/>
              <a:gd name="adj2" fmla="val 93750"/>
            </a:avLst>
          </a:prstGeom>
          <a:solidFill>
            <a:srgbClr val="FF0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dirty="0"/>
          </a:p>
        </p:txBody>
      </p:sp>
      <p:sp>
        <p:nvSpPr>
          <p:cNvPr id="2" name="Titolo 1"/>
          <p:cNvSpPr>
            <a:spLocks noGrp="1"/>
          </p:cNvSpPr>
          <p:nvPr>
            <p:ph type="title"/>
          </p:nvPr>
        </p:nvSpPr>
        <p:spPr>
          <a:xfrm>
            <a:off x="457200" y="44624"/>
            <a:ext cx="8229600" cy="1143000"/>
          </a:xfrm>
        </p:spPr>
        <p:txBody>
          <a:bodyPr/>
          <a:lstStyle/>
          <a:p>
            <a:pPr algn="l"/>
            <a:r>
              <a:rPr lang="it-IT" dirty="0" err="1"/>
              <a:t>Methodology</a:t>
            </a:r>
            <a:r>
              <a:rPr lang="it-IT" dirty="0"/>
              <a:t> and </a:t>
            </a:r>
            <a:r>
              <a:rPr lang="it-IT" dirty="0" err="1"/>
              <a:t>tools</a:t>
            </a:r>
            <a:endParaRPr lang="it-IT" dirty="0"/>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a:xfrm>
            <a:off x="6553200" y="6011405"/>
            <a:ext cx="2133600" cy="365125"/>
          </a:xfrm>
        </p:spPr>
        <p:txBody>
          <a:bodyPr/>
          <a:lstStyle/>
          <a:p>
            <a:fld id="{26848A72-3DD7-42C3-AB6C-2FF2861DA9F6}" type="slidenum">
              <a:rPr lang="it-IT" smtClean="0"/>
              <a:t>23</a:t>
            </a:fld>
            <a:endParaRPr lang="it-IT"/>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11" name="Text Box 4"/>
          <p:cNvSpPr txBox="1">
            <a:spLocks noChangeArrowheads="1"/>
          </p:cNvSpPr>
          <p:nvPr/>
        </p:nvSpPr>
        <p:spPr bwMode="auto">
          <a:xfrm>
            <a:off x="779835" y="2590063"/>
            <a:ext cx="521844" cy="54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endParaRPr lang="en-US" altLang="it-IT" sz="2955">
              <a:latin typeface="Arial" panose="020B0604020202020204" pitchFamily="34" charset="0"/>
            </a:endParaRPr>
          </a:p>
        </p:txBody>
      </p:sp>
      <p:grpSp>
        <p:nvGrpSpPr>
          <p:cNvPr id="25" name="Group 18"/>
          <p:cNvGrpSpPr>
            <a:grpSpLocks/>
          </p:cNvGrpSpPr>
          <p:nvPr/>
        </p:nvGrpSpPr>
        <p:grpSpPr bwMode="auto">
          <a:xfrm>
            <a:off x="426510" y="2613585"/>
            <a:ext cx="2298960" cy="1931929"/>
            <a:chOff x="96" y="576"/>
            <a:chExt cx="1168" cy="2198"/>
          </a:xfrm>
        </p:grpSpPr>
        <p:sp>
          <p:nvSpPr>
            <p:cNvPr id="26" name="AutoShape 19"/>
            <p:cNvSpPr>
              <a:spLocks noChangeArrowheads="1"/>
            </p:cNvSpPr>
            <p:nvPr/>
          </p:nvSpPr>
          <p:spPr bwMode="auto">
            <a:xfrm>
              <a:off x="96" y="576"/>
              <a:ext cx="1168" cy="134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27" name="Text Box 20"/>
            <p:cNvSpPr txBox="1">
              <a:spLocks noChangeArrowheads="1"/>
            </p:cNvSpPr>
            <p:nvPr/>
          </p:nvSpPr>
          <p:spPr bwMode="auto">
            <a:xfrm>
              <a:off x="165" y="656"/>
              <a:ext cx="103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800" dirty="0">
                  <a:latin typeface="Arial" panose="020B0604020202020204" pitchFamily="34" charset="0"/>
                </a:rPr>
                <a:t>Video Download</a:t>
              </a:r>
            </a:p>
          </p:txBody>
        </p:sp>
        <p:sp>
          <p:nvSpPr>
            <p:cNvPr id="28" name="Rectangle 21"/>
            <p:cNvSpPr>
              <a:spLocks noChangeArrowheads="1"/>
            </p:cNvSpPr>
            <p:nvPr/>
          </p:nvSpPr>
          <p:spPr bwMode="auto">
            <a:xfrm>
              <a:off x="995" y="1728"/>
              <a:ext cx="240" cy="96"/>
            </a:xfrm>
            <a:prstGeom prst="rect">
              <a:avLst/>
            </a:prstGeom>
            <a:solidFill>
              <a:schemeClr val="accent3"/>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29" name="Rectangle 22"/>
            <p:cNvSpPr>
              <a:spLocks noChangeArrowheads="1"/>
            </p:cNvSpPr>
            <p:nvPr/>
          </p:nvSpPr>
          <p:spPr bwMode="auto">
            <a:xfrm>
              <a:off x="165" y="1728"/>
              <a:ext cx="240" cy="96"/>
            </a:xfrm>
            <a:prstGeom prst="rect">
              <a:avLst/>
            </a:prstGeom>
            <a:solidFill>
              <a:schemeClr val="bg1"/>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cxnSp>
          <p:nvCxnSpPr>
            <p:cNvPr id="30" name="AutoShape 23"/>
            <p:cNvCxnSpPr>
              <a:cxnSpLocks noChangeShapeType="1"/>
              <a:endCxn id="29" idx="2"/>
            </p:cNvCxnSpPr>
            <p:nvPr/>
          </p:nvCxnSpPr>
          <p:spPr bwMode="auto">
            <a:xfrm flipV="1">
              <a:off x="285" y="1824"/>
              <a:ext cx="0" cy="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1" name="AutoShape 24"/>
            <p:cNvCxnSpPr>
              <a:cxnSpLocks noChangeShapeType="1"/>
              <a:stCxn id="29" idx="3"/>
              <a:endCxn id="28" idx="1"/>
            </p:cNvCxnSpPr>
            <p:nvPr/>
          </p:nvCxnSpPr>
          <p:spPr bwMode="auto">
            <a:xfrm>
              <a:off x="405" y="1776"/>
              <a:ext cx="590"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33" name="AutoShape 26"/>
          <p:cNvSpPr>
            <a:spLocks noChangeArrowheads="1"/>
          </p:cNvSpPr>
          <p:nvPr/>
        </p:nvSpPr>
        <p:spPr bwMode="auto">
          <a:xfrm>
            <a:off x="2826893" y="2624293"/>
            <a:ext cx="2315104" cy="123226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34" name="Text Box 27"/>
          <p:cNvSpPr txBox="1">
            <a:spLocks noChangeArrowheads="1"/>
          </p:cNvSpPr>
          <p:nvPr/>
        </p:nvSpPr>
        <p:spPr bwMode="auto">
          <a:xfrm>
            <a:off x="3045532" y="2670100"/>
            <a:ext cx="19500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800" dirty="0">
                <a:latin typeface="Arial" panose="020B0604020202020204" pitchFamily="34" charset="0"/>
              </a:rPr>
              <a:t>RTT &amp; Path</a:t>
            </a:r>
          </a:p>
        </p:txBody>
      </p:sp>
      <p:sp>
        <p:nvSpPr>
          <p:cNvPr id="44" name="Text Box 37"/>
          <p:cNvSpPr txBox="1">
            <a:spLocks noChangeArrowheads="1"/>
          </p:cNvSpPr>
          <p:nvPr/>
        </p:nvSpPr>
        <p:spPr bwMode="auto">
          <a:xfrm>
            <a:off x="5677079" y="4738225"/>
            <a:ext cx="2624876" cy="134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2216" dirty="0">
                <a:latin typeface="Arial" panose="020B0604020202020204" pitchFamily="34" charset="0"/>
              </a:rPr>
              <a:t>Collector:</a:t>
            </a:r>
          </a:p>
          <a:p>
            <a:pPr algn="ctr"/>
            <a:r>
              <a:rPr lang="en-US" altLang="it-IT" sz="1477" dirty="0">
                <a:latin typeface="Arial" panose="020B0604020202020204" pitchFamily="34" charset="0"/>
              </a:rPr>
              <a:t>Receives the providers performance measurements from all PlanetLab nodes</a:t>
            </a:r>
          </a:p>
        </p:txBody>
      </p:sp>
      <p:grpSp>
        <p:nvGrpSpPr>
          <p:cNvPr id="53" name="Group 46"/>
          <p:cNvGrpSpPr>
            <a:grpSpLocks/>
          </p:cNvGrpSpPr>
          <p:nvPr/>
        </p:nvGrpSpPr>
        <p:grpSpPr bwMode="auto">
          <a:xfrm>
            <a:off x="135682" y="1198842"/>
            <a:ext cx="8551118" cy="2814441"/>
            <a:chOff x="0" y="480"/>
            <a:chExt cx="5616" cy="1920"/>
          </a:xfrm>
        </p:grpSpPr>
        <p:grpSp>
          <p:nvGrpSpPr>
            <p:cNvPr id="55" name="Group 47"/>
            <p:cNvGrpSpPr>
              <a:grpSpLocks/>
            </p:cNvGrpSpPr>
            <p:nvPr/>
          </p:nvGrpSpPr>
          <p:grpSpPr bwMode="auto">
            <a:xfrm>
              <a:off x="3012" y="753"/>
              <a:ext cx="2508" cy="1248"/>
              <a:chOff x="3012" y="753"/>
              <a:chExt cx="2508" cy="1248"/>
            </a:xfrm>
          </p:grpSpPr>
          <p:sp>
            <p:nvSpPr>
              <p:cNvPr id="57" name="AutoShape 48"/>
              <p:cNvSpPr>
                <a:spLocks noChangeArrowheads="1"/>
              </p:cNvSpPr>
              <p:nvPr/>
            </p:nvSpPr>
            <p:spPr bwMode="auto">
              <a:xfrm>
                <a:off x="3552" y="753"/>
                <a:ext cx="1968" cy="1248"/>
              </a:xfrm>
              <a:prstGeom prst="roundRect">
                <a:avLst>
                  <a:gd name="adj" fmla="val 16667"/>
                </a:avLst>
              </a:prstGeom>
              <a:solidFill>
                <a:srgbClr val="FFFFFF"/>
              </a:solidFill>
              <a:ln w="9525">
                <a:solidFill>
                  <a:schemeClr val="tx1"/>
                </a:solidFill>
                <a:round/>
                <a:headEnd/>
                <a:tailEnd/>
              </a:ln>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dirty="0"/>
              </a:p>
            </p:txBody>
          </p:sp>
          <p:sp>
            <p:nvSpPr>
              <p:cNvPr id="58" name="Text Box 49"/>
              <p:cNvSpPr txBox="1">
                <a:spLocks noChangeArrowheads="1"/>
              </p:cNvSpPr>
              <p:nvPr/>
            </p:nvSpPr>
            <p:spPr bwMode="auto">
              <a:xfrm>
                <a:off x="3648" y="773"/>
                <a:ext cx="1776"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2216" dirty="0">
                    <a:latin typeface="Arial" panose="020B0604020202020204" pitchFamily="34" charset="0"/>
                  </a:rPr>
                  <a:t>Exporting:</a:t>
                </a:r>
              </a:p>
              <a:p>
                <a:pPr algn="ctr"/>
                <a:r>
                  <a:rPr lang="en-US" altLang="it-IT" sz="1477" dirty="0">
                    <a:latin typeface="Arial" panose="020B0604020202020204" pitchFamily="34" charset="0"/>
                  </a:rPr>
                  <a:t>Create zip files for each provider and upload them to the server  </a:t>
                </a:r>
                <a:endParaRPr lang="en-GB" altLang="it-IT" sz="1477" dirty="0">
                  <a:latin typeface="Arial" panose="020B0604020202020204" pitchFamily="34" charset="0"/>
                </a:endParaRPr>
              </a:p>
            </p:txBody>
          </p:sp>
          <p:sp>
            <p:nvSpPr>
              <p:cNvPr id="64" name="Line 55"/>
              <p:cNvSpPr>
                <a:spLocks noChangeShapeType="1"/>
              </p:cNvSpPr>
              <p:nvPr/>
            </p:nvSpPr>
            <p:spPr bwMode="auto">
              <a:xfrm flipV="1">
                <a:off x="3012" y="1762"/>
                <a:ext cx="1302" cy="6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it-IT" sz="1662"/>
              </a:p>
            </p:txBody>
          </p:sp>
        </p:grpSp>
        <p:sp>
          <p:nvSpPr>
            <p:cNvPr id="56" name="AutoShape 56"/>
            <p:cNvSpPr>
              <a:spLocks noChangeArrowheads="1"/>
            </p:cNvSpPr>
            <p:nvPr/>
          </p:nvSpPr>
          <p:spPr bwMode="auto">
            <a:xfrm>
              <a:off x="0" y="480"/>
              <a:ext cx="5616" cy="1920"/>
            </a:xfrm>
            <a:prstGeom prst="roundRect">
              <a:avLst>
                <a:gd name="adj" fmla="val 16667"/>
              </a:avLst>
            </a:pr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grpSp>
      <p:sp>
        <p:nvSpPr>
          <p:cNvPr id="54" name="Text Box 57"/>
          <p:cNvSpPr txBox="1">
            <a:spLocks noChangeArrowheads="1"/>
          </p:cNvSpPr>
          <p:nvPr/>
        </p:nvSpPr>
        <p:spPr bwMode="auto">
          <a:xfrm>
            <a:off x="5615645" y="1219364"/>
            <a:ext cx="1732759" cy="3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600" dirty="0">
                <a:latin typeface="Arial" panose="020B0604020202020204" pitchFamily="34" charset="0"/>
              </a:rPr>
              <a:t>PlanetLab Node</a:t>
            </a:r>
            <a:endParaRPr lang="en-GB" altLang="it-IT" sz="1600" dirty="0">
              <a:latin typeface="Arial" panose="020B0604020202020204" pitchFamily="34" charset="0"/>
            </a:endParaRPr>
          </a:p>
        </p:txBody>
      </p:sp>
      <p:grpSp>
        <p:nvGrpSpPr>
          <p:cNvPr id="65" name="Group 59"/>
          <p:cNvGrpSpPr>
            <a:grpSpLocks/>
          </p:cNvGrpSpPr>
          <p:nvPr/>
        </p:nvGrpSpPr>
        <p:grpSpPr bwMode="auto">
          <a:xfrm>
            <a:off x="3101748" y="4406279"/>
            <a:ext cx="2437717" cy="1759025"/>
            <a:chOff x="1872" y="2544"/>
            <a:chExt cx="1663" cy="1200"/>
          </a:xfrm>
        </p:grpSpPr>
        <p:grpSp>
          <p:nvGrpSpPr>
            <p:cNvPr id="66" name="Group 60"/>
            <p:cNvGrpSpPr>
              <a:grpSpLocks/>
            </p:cNvGrpSpPr>
            <p:nvPr/>
          </p:nvGrpSpPr>
          <p:grpSpPr bwMode="auto">
            <a:xfrm>
              <a:off x="1968" y="2592"/>
              <a:ext cx="672" cy="385"/>
              <a:chOff x="3311" y="238"/>
              <a:chExt cx="672" cy="385"/>
            </a:xfrm>
          </p:grpSpPr>
          <p:sp>
            <p:nvSpPr>
              <p:cNvPr id="76" name="AutoShape 61"/>
              <p:cNvSpPr>
                <a:spLocks noChangeArrowheads="1"/>
              </p:cNvSpPr>
              <p:nvPr/>
            </p:nvSpPr>
            <p:spPr bwMode="auto">
              <a:xfrm rot="19567">
                <a:off x="3311" y="238"/>
                <a:ext cx="672" cy="385"/>
              </a:xfrm>
              <a:prstGeom prst="can">
                <a:avLst>
                  <a:gd name="adj" fmla="val 22208"/>
                </a:avLst>
              </a:prstGeom>
              <a:solidFill>
                <a:schemeClr val="accent1">
                  <a:lumMod val="20000"/>
                  <a:lumOff val="80000"/>
                </a:schemeClr>
              </a:solidFill>
              <a:ln w="19050">
                <a:solidFill>
                  <a:schemeClr val="tx1"/>
                </a:solidFill>
                <a:round/>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77" name="Text Box 62"/>
              <p:cNvSpPr txBox="1">
                <a:spLocks noChangeArrowheads="1"/>
              </p:cNvSpPr>
              <p:nvPr/>
            </p:nvSpPr>
            <p:spPr bwMode="auto">
              <a:xfrm>
                <a:off x="3312" y="336"/>
                <a:ext cx="65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r>
                  <a:rPr lang="en-US" altLang="it-IT" sz="1662" b="0" dirty="0">
                    <a:latin typeface="Times New Roman" panose="02020603050405020304" pitchFamily="18" charset="0"/>
                  </a:rPr>
                  <a:t>Database</a:t>
                </a:r>
                <a:endParaRPr lang="en-GB" altLang="it-IT" sz="1662" b="0" dirty="0">
                  <a:latin typeface="Times New Roman" panose="02020603050405020304" pitchFamily="18" charset="0"/>
                </a:endParaRPr>
              </a:p>
            </p:txBody>
          </p:sp>
        </p:grpSp>
        <p:grpSp>
          <p:nvGrpSpPr>
            <p:cNvPr id="67" name="Group 63"/>
            <p:cNvGrpSpPr>
              <a:grpSpLocks/>
            </p:cNvGrpSpPr>
            <p:nvPr/>
          </p:nvGrpSpPr>
          <p:grpSpPr bwMode="auto">
            <a:xfrm>
              <a:off x="1968" y="3072"/>
              <a:ext cx="624" cy="528"/>
              <a:chOff x="960" y="1584"/>
              <a:chExt cx="624" cy="528"/>
            </a:xfrm>
          </p:grpSpPr>
          <p:sp>
            <p:nvSpPr>
              <p:cNvPr id="70" name="Rectangle 64"/>
              <p:cNvSpPr>
                <a:spLocks noChangeArrowheads="1"/>
              </p:cNvSpPr>
              <p:nvPr/>
            </p:nvSpPr>
            <p:spPr bwMode="auto">
              <a:xfrm>
                <a:off x="960" y="1584"/>
                <a:ext cx="624" cy="528"/>
              </a:xfrm>
              <a:prstGeom prst="rect">
                <a:avLst/>
              </a:prstGeom>
              <a:solidFill>
                <a:schemeClr val="bg1"/>
              </a:solidFill>
              <a:ln w="9525">
                <a:solidFill>
                  <a:schemeClr val="tx1"/>
                </a:solidFill>
                <a:prstDash val="dash"/>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71" name="Line 65"/>
              <p:cNvSpPr>
                <a:spLocks noChangeShapeType="1"/>
              </p:cNvSpPr>
              <p:nvPr/>
            </p:nvSpPr>
            <p:spPr bwMode="auto">
              <a:xfrm flipV="1">
                <a:off x="1104" y="1680"/>
                <a:ext cx="0" cy="384"/>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sz="1662"/>
              </a:p>
            </p:txBody>
          </p:sp>
          <p:sp>
            <p:nvSpPr>
              <p:cNvPr id="72" name="Line 66"/>
              <p:cNvSpPr>
                <a:spLocks noChangeShapeType="1"/>
              </p:cNvSpPr>
              <p:nvPr/>
            </p:nvSpPr>
            <p:spPr bwMode="auto">
              <a:xfrm>
                <a:off x="1104" y="2064"/>
                <a:ext cx="384"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sz="1662"/>
              </a:p>
            </p:txBody>
          </p:sp>
          <p:sp>
            <p:nvSpPr>
              <p:cNvPr id="73" name="Rectangle 67"/>
              <p:cNvSpPr>
                <a:spLocks noChangeArrowheads="1"/>
              </p:cNvSpPr>
              <p:nvPr/>
            </p:nvSpPr>
            <p:spPr bwMode="auto">
              <a:xfrm>
                <a:off x="1200" y="1824"/>
                <a:ext cx="48" cy="240"/>
              </a:xfrm>
              <a:prstGeom prst="rect">
                <a:avLst/>
              </a:prstGeom>
              <a:solidFill>
                <a:schemeClr val="accent1"/>
              </a:solidFill>
              <a:ln w="9525">
                <a:solidFill>
                  <a:schemeClr val="tx1"/>
                </a:solidFill>
                <a:prstDash val="dash"/>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74" name="Rectangle 68"/>
              <p:cNvSpPr>
                <a:spLocks noChangeArrowheads="1"/>
              </p:cNvSpPr>
              <p:nvPr/>
            </p:nvSpPr>
            <p:spPr bwMode="auto">
              <a:xfrm>
                <a:off x="1248" y="1872"/>
                <a:ext cx="48" cy="192"/>
              </a:xfrm>
              <a:prstGeom prst="rect">
                <a:avLst/>
              </a:prstGeom>
              <a:solidFill>
                <a:srgbClr val="FFFF00"/>
              </a:solidFill>
              <a:ln w="9525">
                <a:solidFill>
                  <a:schemeClr val="tx1"/>
                </a:solidFill>
                <a:prstDash val="dash"/>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75" name="Rectangle 69"/>
              <p:cNvSpPr>
                <a:spLocks noChangeArrowheads="1"/>
              </p:cNvSpPr>
              <p:nvPr/>
            </p:nvSpPr>
            <p:spPr bwMode="auto">
              <a:xfrm>
                <a:off x="1296" y="1680"/>
                <a:ext cx="48" cy="384"/>
              </a:xfrm>
              <a:prstGeom prst="rect">
                <a:avLst/>
              </a:prstGeom>
              <a:solidFill>
                <a:srgbClr val="FF0000"/>
              </a:solidFill>
              <a:ln w="9525">
                <a:solidFill>
                  <a:schemeClr val="tx1"/>
                </a:solidFill>
                <a:prstDash val="dash"/>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grpSp>
        <p:sp>
          <p:nvSpPr>
            <p:cNvPr id="68" name="AutoShape 70"/>
            <p:cNvSpPr>
              <a:spLocks noChangeArrowheads="1"/>
            </p:cNvSpPr>
            <p:nvPr/>
          </p:nvSpPr>
          <p:spPr bwMode="auto">
            <a:xfrm>
              <a:off x="3055" y="3087"/>
              <a:ext cx="480" cy="240"/>
            </a:xfrm>
            <a:prstGeom prst="leftArrow">
              <a:avLst>
                <a:gd name="adj1" fmla="val 50000"/>
                <a:gd name="adj2" fmla="val 50000"/>
              </a:avLst>
            </a:prstGeom>
            <a:solidFill>
              <a:srgbClr val="CCFFFF"/>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69" name="AutoShape 71"/>
            <p:cNvSpPr>
              <a:spLocks noChangeArrowheads="1"/>
            </p:cNvSpPr>
            <p:nvPr/>
          </p:nvSpPr>
          <p:spPr bwMode="auto">
            <a:xfrm>
              <a:off x="1872" y="2544"/>
              <a:ext cx="1079" cy="12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grpSp>
      <p:sp>
        <p:nvSpPr>
          <p:cNvPr id="78" name="Text Box 72"/>
          <p:cNvSpPr txBox="1">
            <a:spLocks noChangeArrowheads="1"/>
          </p:cNvSpPr>
          <p:nvPr/>
        </p:nvSpPr>
        <p:spPr bwMode="auto">
          <a:xfrm rot="16200000">
            <a:off x="1966202" y="5119276"/>
            <a:ext cx="186301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r>
              <a:rPr lang="en-GB" altLang="it-IT" sz="1600" dirty="0">
                <a:latin typeface="Arial" panose="020B0604020202020204" pitchFamily="34" charset="0"/>
              </a:rPr>
              <a:t>Statistics &amp; Plots</a:t>
            </a:r>
          </a:p>
        </p:txBody>
      </p:sp>
      <p:sp>
        <p:nvSpPr>
          <p:cNvPr id="81" name="AutoShape 43"/>
          <p:cNvSpPr>
            <a:spLocks noChangeArrowheads="1"/>
          </p:cNvSpPr>
          <p:nvPr/>
        </p:nvSpPr>
        <p:spPr bwMode="auto">
          <a:xfrm>
            <a:off x="7116464" y="3459234"/>
            <a:ext cx="537177" cy="1237342"/>
          </a:xfrm>
          <a:prstGeom prst="downArrow">
            <a:avLst>
              <a:gd name="adj1" fmla="val 50000"/>
              <a:gd name="adj2" fmla="val 93750"/>
            </a:avLst>
          </a:prstGeom>
          <a:solidFill>
            <a:srgbClr val="FF0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83" name="Nuvola 82"/>
          <p:cNvSpPr/>
          <p:nvPr/>
        </p:nvSpPr>
        <p:spPr>
          <a:xfrm>
            <a:off x="18336" y="4391776"/>
            <a:ext cx="2395927" cy="161962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Video Hosting Providers</a:t>
            </a:r>
          </a:p>
        </p:txBody>
      </p:sp>
      <p:sp>
        <p:nvSpPr>
          <p:cNvPr id="85" name="AutoShape 19"/>
          <p:cNvSpPr>
            <a:spLocks noChangeArrowheads="1"/>
          </p:cNvSpPr>
          <p:nvPr/>
        </p:nvSpPr>
        <p:spPr bwMode="auto">
          <a:xfrm>
            <a:off x="446168" y="1569793"/>
            <a:ext cx="2279302" cy="91722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86" name="Rettangolo 85"/>
          <p:cNvSpPr/>
          <p:nvPr/>
        </p:nvSpPr>
        <p:spPr>
          <a:xfrm>
            <a:off x="552726" y="1692581"/>
            <a:ext cx="1883300" cy="646331"/>
          </a:xfrm>
          <a:prstGeom prst="rect">
            <a:avLst/>
          </a:prstGeom>
        </p:spPr>
        <p:txBody>
          <a:bodyPr wrap="square">
            <a:spAutoFit/>
          </a:bodyPr>
          <a:lstStyle/>
          <a:p>
            <a:r>
              <a:rPr lang="en-US" altLang="it-IT" b="1" dirty="0">
                <a:latin typeface="Arial" panose="020B0604020202020204" pitchFamily="34" charset="0"/>
              </a:rPr>
              <a:t>Throughput measurement</a:t>
            </a:r>
            <a:endParaRPr lang="it-IT" b="1" dirty="0"/>
          </a:p>
        </p:txBody>
      </p:sp>
      <p:sp>
        <p:nvSpPr>
          <p:cNvPr id="87" name="Text Box 57"/>
          <p:cNvSpPr txBox="1">
            <a:spLocks noChangeArrowheads="1"/>
          </p:cNvSpPr>
          <p:nvPr/>
        </p:nvSpPr>
        <p:spPr bwMode="auto">
          <a:xfrm>
            <a:off x="4719873" y="4223768"/>
            <a:ext cx="19864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gn="ctr"/>
            <a:r>
              <a:rPr lang="en-US" altLang="it-IT" sz="1600" dirty="0">
                <a:latin typeface="Arial" panose="020B0604020202020204" pitchFamily="34" charset="0"/>
              </a:rPr>
              <a:t>Centralized Server</a:t>
            </a:r>
            <a:endParaRPr lang="en-GB" altLang="it-IT" sz="1600" dirty="0">
              <a:latin typeface="Arial" panose="020B0604020202020204" pitchFamily="34" charset="0"/>
            </a:endParaRPr>
          </a:p>
        </p:txBody>
      </p:sp>
      <p:sp>
        <p:nvSpPr>
          <p:cNvPr id="88" name="AutoShape 19"/>
          <p:cNvSpPr>
            <a:spLocks noChangeArrowheads="1"/>
          </p:cNvSpPr>
          <p:nvPr/>
        </p:nvSpPr>
        <p:spPr bwMode="auto">
          <a:xfrm>
            <a:off x="5690254" y="4696576"/>
            <a:ext cx="2613079" cy="1584613"/>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cxnSp>
        <p:nvCxnSpPr>
          <p:cNvPr id="90" name="Connettore 2 89"/>
          <p:cNvCxnSpPr>
            <a:cxnSpLocks/>
          </p:cNvCxnSpPr>
          <p:nvPr/>
        </p:nvCxnSpPr>
        <p:spPr>
          <a:xfrm flipV="1">
            <a:off x="611560" y="2338912"/>
            <a:ext cx="168275" cy="946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Rettangolo 91"/>
          <p:cNvSpPr/>
          <p:nvPr/>
        </p:nvSpPr>
        <p:spPr>
          <a:xfrm>
            <a:off x="1975577" y="3287820"/>
            <a:ext cx="463588" cy="307777"/>
          </a:xfrm>
          <a:prstGeom prst="rect">
            <a:avLst/>
          </a:prstGeom>
        </p:spPr>
        <p:txBody>
          <a:bodyPr wrap="none">
            <a:spAutoFit/>
          </a:bodyPr>
          <a:lstStyle/>
          <a:p>
            <a:r>
              <a:rPr lang="en-US" altLang="it-IT" sz="1400" i="1" dirty="0" err="1">
                <a:latin typeface="Arial" panose="020B0604020202020204" pitchFamily="34" charset="0"/>
              </a:rPr>
              <a:t>lsof</a:t>
            </a:r>
            <a:endParaRPr lang="it-IT" sz="1400" i="1" dirty="0"/>
          </a:p>
        </p:txBody>
      </p:sp>
      <p:sp>
        <p:nvSpPr>
          <p:cNvPr id="96" name="Rettangolo 95"/>
          <p:cNvSpPr/>
          <p:nvPr/>
        </p:nvSpPr>
        <p:spPr>
          <a:xfrm>
            <a:off x="397238" y="3281673"/>
            <a:ext cx="1019831" cy="307777"/>
          </a:xfrm>
          <a:prstGeom prst="rect">
            <a:avLst/>
          </a:prstGeom>
        </p:spPr>
        <p:txBody>
          <a:bodyPr wrap="none">
            <a:spAutoFit/>
          </a:bodyPr>
          <a:lstStyle/>
          <a:p>
            <a:r>
              <a:rPr lang="en-US" altLang="it-IT" sz="1400" i="1" dirty="0" err="1">
                <a:latin typeface="Arial" panose="020B0604020202020204" pitchFamily="34" charset="0"/>
              </a:rPr>
              <a:t>youtube</a:t>
            </a:r>
            <a:r>
              <a:rPr lang="en-US" altLang="it-IT" sz="1400" i="1" dirty="0">
                <a:latin typeface="Arial" panose="020B0604020202020204" pitchFamily="34" charset="0"/>
              </a:rPr>
              <a:t>-dl</a:t>
            </a:r>
            <a:endParaRPr lang="it-IT" sz="1400" i="1" dirty="0"/>
          </a:p>
        </p:txBody>
      </p:sp>
      <p:cxnSp>
        <p:nvCxnSpPr>
          <p:cNvPr id="100" name="Connettore 2 99"/>
          <p:cNvCxnSpPr>
            <a:cxnSpLocks/>
            <a:stCxn id="28" idx="3"/>
            <a:endCxn id="104" idx="1"/>
          </p:cNvCxnSpPr>
          <p:nvPr/>
        </p:nvCxnSpPr>
        <p:spPr>
          <a:xfrm flipV="1">
            <a:off x="2668390" y="3222570"/>
            <a:ext cx="695287" cy="4457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ttore 2 100"/>
          <p:cNvCxnSpPr>
            <a:cxnSpLocks/>
            <a:endCxn id="105" idx="1"/>
          </p:cNvCxnSpPr>
          <p:nvPr/>
        </p:nvCxnSpPr>
        <p:spPr>
          <a:xfrm flipV="1">
            <a:off x="2743200" y="3635152"/>
            <a:ext cx="604664" cy="529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Rettangolo 103"/>
          <p:cNvSpPr/>
          <p:nvPr/>
        </p:nvSpPr>
        <p:spPr>
          <a:xfrm>
            <a:off x="3363677" y="3068681"/>
            <a:ext cx="522900" cy="307777"/>
          </a:xfrm>
          <a:prstGeom prst="rect">
            <a:avLst/>
          </a:prstGeom>
        </p:spPr>
        <p:txBody>
          <a:bodyPr wrap="none">
            <a:spAutoFit/>
          </a:bodyPr>
          <a:lstStyle/>
          <a:p>
            <a:r>
              <a:rPr lang="en-US" altLang="it-IT" sz="1400" i="1" dirty="0">
                <a:latin typeface="Arial" panose="020B0604020202020204" pitchFamily="34" charset="0"/>
              </a:rPr>
              <a:t>ping</a:t>
            </a:r>
            <a:endParaRPr lang="it-IT" sz="1400" i="1" dirty="0"/>
          </a:p>
        </p:txBody>
      </p:sp>
      <p:sp>
        <p:nvSpPr>
          <p:cNvPr id="105" name="Rettangolo 104"/>
          <p:cNvSpPr/>
          <p:nvPr/>
        </p:nvSpPr>
        <p:spPr>
          <a:xfrm>
            <a:off x="3347864" y="3481263"/>
            <a:ext cx="989373" cy="307777"/>
          </a:xfrm>
          <a:prstGeom prst="rect">
            <a:avLst/>
          </a:prstGeom>
        </p:spPr>
        <p:txBody>
          <a:bodyPr wrap="none">
            <a:spAutoFit/>
          </a:bodyPr>
          <a:lstStyle/>
          <a:p>
            <a:r>
              <a:rPr lang="en-US" altLang="it-IT" sz="1400" i="1" dirty="0">
                <a:latin typeface="Arial" panose="020B0604020202020204" pitchFamily="34" charset="0"/>
              </a:rPr>
              <a:t>traceroute</a:t>
            </a:r>
            <a:endParaRPr lang="it-IT" sz="1400" i="1" dirty="0"/>
          </a:p>
        </p:txBody>
      </p:sp>
      <p:cxnSp>
        <p:nvCxnSpPr>
          <p:cNvPr id="106" name="Connettore 2 105"/>
          <p:cNvCxnSpPr>
            <a:cxnSpLocks/>
            <a:stCxn id="85" idx="3"/>
          </p:cNvCxnSpPr>
          <p:nvPr/>
        </p:nvCxnSpPr>
        <p:spPr>
          <a:xfrm>
            <a:off x="2725470" y="2028405"/>
            <a:ext cx="3978860" cy="8737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21"/>
          <p:cNvSpPr>
            <a:spLocks noChangeArrowheads="1"/>
          </p:cNvSpPr>
          <p:nvPr/>
        </p:nvSpPr>
        <p:spPr bwMode="auto">
          <a:xfrm>
            <a:off x="4499992" y="3145106"/>
            <a:ext cx="421012" cy="82333"/>
          </a:xfrm>
          <a:prstGeom prst="rect">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111" name="Rectangle 21"/>
          <p:cNvSpPr>
            <a:spLocks noChangeArrowheads="1"/>
          </p:cNvSpPr>
          <p:nvPr/>
        </p:nvSpPr>
        <p:spPr bwMode="auto">
          <a:xfrm>
            <a:off x="2304458" y="1935001"/>
            <a:ext cx="421012" cy="82333"/>
          </a:xfrm>
          <a:prstGeom prst="rect">
            <a:avLst/>
          </a:prstGeom>
          <a:solidFill>
            <a:srgbClr val="FF0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112" name="Rectangle 21"/>
          <p:cNvSpPr>
            <a:spLocks noChangeArrowheads="1"/>
          </p:cNvSpPr>
          <p:nvPr/>
        </p:nvSpPr>
        <p:spPr bwMode="auto">
          <a:xfrm>
            <a:off x="4536881" y="3570088"/>
            <a:ext cx="421012" cy="82333"/>
          </a:xfrm>
          <a:prstGeom prst="rect">
            <a:avLst/>
          </a:prstGeom>
          <a:solidFill>
            <a:srgbClr val="FFFF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113" name="Line 55"/>
          <p:cNvSpPr>
            <a:spLocks noChangeShapeType="1"/>
          </p:cNvSpPr>
          <p:nvPr/>
        </p:nvSpPr>
        <p:spPr bwMode="auto">
          <a:xfrm flipV="1">
            <a:off x="5009891" y="3223792"/>
            <a:ext cx="1746925" cy="387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it-IT" sz="1662"/>
          </a:p>
        </p:txBody>
      </p:sp>
      <p:sp>
        <p:nvSpPr>
          <p:cNvPr id="117" name="Rettangolo 116"/>
          <p:cNvSpPr/>
          <p:nvPr/>
        </p:nvSpPr>
        <p:spPr>
          <a:xfrm>
            <a:off x="6854254" y="2804263"/>
            <a:ext cx="575921" cy="4766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14" name="Rectangle 21"/>
          <p:cNvSpPr>
            <a:spLocks noChangeArrowheads="1"/>
          </p:cNvSpPr>
          <p:nvPr/>
        </p:nvSpPr>
        <p:spPr bwMode="auto">
          <a:xfrm>
            <a:off x="6920673" y="2877923"/>
            <a:ext cx="421012" cy="82333"/>
          </a:xfrm>
          <a:prstGeom prst="rect">
            <a:avLst/>
          </a:prstGeom>
          <a:solidFill>
            <a:srgbClr val="FF00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115" name="Rectangle 21"/>
          <p:cNvSpPr>
            <a:spLocks noChangeArrowheads="1"/>
          </p:cNvSpPr>
          <p:nvPr/>
        </p:nvSpPr>
        <p:spPr bwMode="auto">
          <a:xfrm>
            <a:off x="6931709" y="2960256"/>
            <a:ext cx="421012" cy="82333"/>
          </a:xfrm>
          <a:prstGeom prst="rect">
            <a:avLst/>
          </a:prstGeom>
          <a:solidFill>
            <a:schemeClr val="accent1"/>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116" name="Rectangle 21"/>
          <p:cNvSpPr>
            <a:spLocks noChangeArrowheads="1"/>
          </p:cNvSpPr>
          <p:nvPr/>
        </p:nvSpPr>
        <p:spPr bwMode="auto">
          <a:xfrm>
            <a:off x="6920673" y="3093947"/>
            <a:ext cx="421012" cy="82333"/>
          </a:xfrm>
          <a:prstGeom prst="rect">
            <a:avLst/>
          </a:prstGeom>
          <a:solidFill>
            <a:srgbClr val="FFFF00"/>
          </a:solidFill>
          <a:ln w="9525">
            <a:solidFill>
              <a:schemeClr val="tx1"/>
            </a:solidFill>
            <a:miter lim="800000"/>
            <a:headEnd/>
            <a:tailEnd/>
          </a:ln>
        </p:spPr>
        <p:txBody>
          <a:bodyPr wrap="none" anchor="ctr"/>
          <a:lstStyle>
            <a:lvl1pPr>
              <a:defRPr sz="1400" b="1">
                <a:solidFill>
                  <a:schemeClr val="tx1"/>
                </a:solidFill>
                <a:latin typeface="Galliard" pitchFamily="18" charset="0"/>
                <a:ea typeface="ＭＳ Ｐゴシック" panose="020B0600070205080204" pitchFamily="34" charset="-128"/>
              </a:defRPr>
            </a:lvl1pPr>
            <a:lvl2pPr marL="742950" indent="-285750">
              <a:defRPr sz="1400" b="1">
                <a:solidFill>
                  <a:schemeClr val="tx1"/>
                </a:solidFill>
                <a:latin typeface="Galliard" pitchFamily="18" charset="0"/>
                <a:ea typeface="ＭＳ Ｐゴシック" panose="020B0600070205080204" pitchFamily="34" charset="-128"/>
              </a:defRPr>
            </a:lvl2pPr>
            <a:lvl3pPr marL="1143000" indent="-228600">
              <a:defRPr sz="1400" b="1">
                <a:solidFill>
                  <a:schemeClr val="tx1"/>
                </a:solidFill>
                <a:latin typeface="Galliard" pitchFamily="18" charset="0"/>
                <a:ea typeface="ＭＳ Ｐゴシック" panose="020B0600070205080204" pitchFamily="34" charset="-128"/>
              </a:defRPr>
            </a:lvl3pPr>
            <a:lvl4pPr marL="1600200" indent="-228600">
              <a:defRPr sz="1400" b="1">
                <a:solidFill>
                  <a:schemeClr val="tx1"/>
                </a:solidFill>
                <a:latin typeface="Galliard" pitchFamily="18" charset="0"/>
                <a:ea typeface="ＭＳ Ｐゴシック" panose="020B0600070205080204" pitchFamily="34" charset="-128"/>
              </a:defRPr>
            </a:lvl4pPr>
            <a:lvl5pPr marL="2057400" indent="-228600">
              <a:defRPr sz="1400" b="1">
                <a:solidFill>
                  <a:schemeClr val="tx1"/>
                </a:solidFill>
                <a:latin typeface="Galliard" pitchFamily="18" charset="0"/>
                <a:ea typeface="ＭＳ Ｐゴシック" panose="020B0600070205080204" pitchFamily="34" charset="-128"/>
              </a:defRPr>
            </a:lvl5pPr>
            <a:lvl6pPr marL="25146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6pPr>
            <a:lvl7pPr marL="29718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7pPr>
            <a:lvl8pPr marL="34290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8pPr>
            <a:lvl9pPr marL="3886200" indent="-228600" eaLnBrk="0" fontAlgn="base" hangingPunct="0">
              <a:spcBef>
                <a:spcPct val="0"/>
              </a:spcBef>
              <a:spcAft>
                <a:spcPct val="0"/>
              </a:spcAft>
              <a:defRPr sz="1400" b="1">
                <a:solidFill>
                  <a:schemeClr val="tx1"/>
                </a:solidFill>
                <a:latin typeface="Galliard" pitchFamily="18" charset="0"/>
                <a:ea typeface="ＭＳ Ｐゴシック" panose="020B0600070205080204" pitchFamily="34" charset="-128"/>
              </a:defRPr>
            </a:lvl9pPr>
          </a:lstStyle>
          <a:p>
            <a:pPr>
              <a:lnSpc>
                <a:spcPct val="90000"/>
              </a:lnSpc>
              <a:spcBef>
                <a:spcPct val="20000"/>
              </a:spcBef>
            </a:pPr>
            <a:endParaRPr lang="en-US" altLang="it-IT" sz="1293"/>
          </a:p>
        </p:txBody>
      </p:sp>
      <p:sp>
        <p:nvSpPr>
          <p:cNvPr id="79" name="Rettangolo 78"/>
          <p:cNvSpPr/>
          <p:nvPr/>
        </p:nvSpPr>
        <p:spPr>
          <a:xfrm>
            <a:off x="6436839" y="3643809"/>
            <a:ext cx="1467068" cy="369332"/>
          </a:xfrm>
          <a:prstGeom prst="rect">
            <a:avLst/>
          </a:prstGeom>
          <a:solidFill>
            <a:schemeClr val="bg1"/>
          </a:solidFill>
        </p:spPr>
        <p:txBody>
          <a:bodyPr wrap="none">
            <a:spAutoFit/>
          </a:bodyPr>
          <a:lstStyle/>
          <a:p>
            <a:r>
              <a:rPr lang="en-US" b="1" dirty="0">
                <a:latin typeface="Arial" panose="020B0604020202020204" pitchFamily="34" charset="0"/>
              </a:rPr>
              <a:t>x200 Nodes</a:t>
            </a:r>
            <a:endParaRPr lang="it-IT" b="1" dirty="0"/>
          </a:p>
        </p:txBody>
      </p:sp>
    </p:spTree>
    <p:extLst>
      <p:ext uri="{BB962C8B-B14F-4D97-AF65-F5344CB8AC3E}">
        <p14:creationId xmlns:p14="http://schemas.microsoft.com/office/powerpoint/2010/main" val="3970584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44624"/>
            <a:ext cx="8363272" cy="1143000"/>
          </a:xfrm>
        </p:spPr>
        <p:txBody>
          <a:bodyPr>
            <a:normAutofit fontScale="90000"/>
          </a:bodyPr>
          <a:lstStyle/>
          <a:p>
            <a:pPr algn="l"/>
            <a:r>
              <a:rPr lang="en-US" dirty="0"/>
              <a:t>Video Service Providers Infrastructure</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24</a:t>
            </a:fld>
            <a:endParaRPr lang="it-IT"/>
          </a:p>
        </p:txBody>
      </p:sp>
      <p:sp>
        <p:nvSpPr>
          <p:cNvPr id="3" name="Rettangolo 2"/>
          <p:cNvSpPr/>
          <p:nvPr/>
        </p:nvSpPr>
        <p:spPr>
          <a:xfrm>
            <a:off x="558396" y="1412776"/>
            <a:ext cx="7560840" cy="3847207"/>
          </a:xfrm>
          <a:prstGeom prst="rect">
            <a:avLst/>
          </a:prstGeom>
        </p:spPr>
        <p:txBody>
          <a:bodyPr wrap="square">
            <a:spAutoFit/>
          </a:bodyPr>
          <a:lstStyle/>
          <a:p>
            <a:r>
              <a:rPr lang="en-US" sz="2400" b="1" dirty="0"/>
              <a:t>Dailymotion</a:t>
            </a:r>
          </a:p>
          <a:p>
            <a:pPr marL="342900" indent="-342900">
              <a:buFont typeface="Arial" panose="020B0604020202020204" pitchFamily="34" charset="0"/>
              <a:buChar char="•"/>
            </a:pPr>
            <a:r>
              <a:rPr lang="en-US" sz="2000" dirty="0"/>
              <a:t>Entire infrastructure in France (i.e. Paris)</a:t>
            </a:r>
          </a:p>
          <a:p>
            <a:pPr marL="342900" indent="-342900">
              <a:buFont typeface="Arial" panose="020B0604020202020204" pitchFamily="34" charset="0"/>
              <a:buChar char="•"/>
            </a:pPr>
            <a:r>
              <a:rPr lang="en-US" sz="2000" dirty="0"/>
              <a:t>(but) Abnormal activities by some nodes outside France.</a:t>
            </a:r>
          </a:p>
          <a:p>
            <a:endParaRPr lang="en-US" sz="1600" dirty="0"/>
          </a:p>
          <a:p>
            <a:r>
              <a:rPr lang="en-US" sz="2400" b="1" dirty="0"/>
              <a:t>Vimeo</a:t>
            </a:r>
          </a:p>
          <a:p>
            <a:pPr marL="342900" indent="-342900">
              <a:buFont typeface="Arial" panose="020B0604020202020204" pitchFamily="34" charset="0"/>
              <a:buChar char="•"/>
            </a:pPr>
            <a:r>
              <a:rPr lang="en-US" sz="2000" dirty="0"/>
              <a:t>Used the very spread and very high performance Akamai’s CDN. </a:t>
            </a:r>
          </a:p>
          <a:p>
            <a:pPr marL="342900" indent="-342900">
              <a:buFont typeface="Arial" panose="020B0604020202020204" pitchFamily="34" charset="0"/>
              <a:buChar char="•"/>
            </a:pPr>
            <a:r>
              <a:rPr lang="en-US" sz="2000" dirty="0"/>
              <a:t>Clients directed to the same server, besides day time or network overload</a:t>
            </a:r>
          </a:p>
          <a:p>
            <a:endParaRPr lang="en-US" sz="1600" dirty="0"/>
          </a:p>
          <a:p>
            <a:r>
              <a:rPr lang="en-US" sz="2400" b="1" dirty="0"/>
              <a:t>YouTube</a:t>
            </a:r>
          </a:p>
          <a:p>
            <a:pPr marL="342900" indent="-342900">
              <a:buFont typeface="Arial" panose="020B0604020202020204" pitchFamily="34" charset="0"/>
              <a:buChar char="•"/>
            </a:pPr>
            <a:r>
              <a:rPr lang="en-US" sz="2000" dirty="0"/>
              <a:t>Cache-servers in almost all the tested countries</a:t>
            </a:r>
          </a:p>
          <a:p>
            <a:pPr marL="342900" indent="-342900">
              <a:buFont typeface="Arial" panose="020B0604020202020204" pitchFamily="34" charset="0"/>
              <a:buChar char="•"/>
            </a:pPr>
            <a:r>
              <a:rPr lang="en-US" sz="2000" dirty="0"/>
              <a:t>Delivery strategy assessing both the “distance” and the load</a:t>
            </a:r>
            <a:endParaRPr lang="it-IT" sz="2000"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114891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Daily patterns?</a:t>
            </a:r>
          </a:p>
        </p:txBody>
      </p:sp>
      <p:sp>
        <p:nvSpPr>
          <p:cNvPr id="6" name="Segnaposto piè di pagina 5"/>
          <p:cNvSpPr>
            <a:spLocks noGrp="1"/>
          </p:cNvSpPr>
          <p:nvPr>
            <p:ph type="ftr" sz="quarter" idx="11"/>
          </p:nvPr>
        </p:nvSpPr>
        <p:spPr>
          <a:xfrm>
            <a:off x="3124200" y="6356350"/>
            <a:ext cx="2895600" cy="365125"/>
          </a:xfrm>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25</a:t>
            </a:fld>
            <a:endParaRPr lang="it-IT"/>
          </a:p>
        </p:txBody>
      </p:sp>
      <p:pic>
        <p:nvPicPr>
          <p:cNvPr id="9"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5427" y="980703"/>
            <a:ext cx="330307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5428" y="2708895"/>
            <a:ext cx="3303946"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magin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5427" y="4581103"/>
            <a:ext cx="330307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3" name="Rettangolo 2"/>
          <p:cNvSpPr/>
          <p:nvPr/>
        </p:nvSpPr>
        <p:spPr>
          <a:xfrm>
            <a:off x="179513" y="1340768"/>
            <a:ext cx="4680520" cy="3477875"/>
          </a:xfrm>
          <a:prstGeom prst="rect">
            <a:avLst/>
          </a:prstGeom>
        </p:spPr>
        <p:txBody>
          <a:bodyPr wrap="square">
            <a:spAutoFit/>
          </a:bodyPr>
          <a:lstStyle/>
          <a:p>
            <a:pPr>
              <a:defRPr/>
            </a:pPr>
            <a:r>
              <a:rPr lang="en-US" sz="2000" dirty="0"/>
              <a:t>Throughput values of Vimeo and YouTube are one order of magnitude higher then Dailymotion</a:t>
            </a:r>
          </a:p>
          <a:p>
            <a:pPr>
              <a:defRPr/>
            </a:pPr>
            <a:endParaRPr lang="en-US" sz="2000" dirty="0"/>
          </a:p>
          <a:p>
            <a:pPr>
              <a:defRPr/>
            </a:pPr>
            <a:r>
              <a:rPr lang="en-US" sz="2000" dirty="0"/>
              <a:t>Video less views have slightly high throughput</a:t>
            </a:r>
          </a:p>
          <a:p>
            <a:pPr>
              <a:defRPr/>
            </a:pPr>
            <a:endParaRPr lang="en-US" sz="2000" dirty="0"/>
          </a:p>
          <a:p>
            <a:pPr>
              <a:defRPr/>
            </a:pPr>
            <a:r>
              <a:rPr lang="en-US" sz="2000" dirty="0"/>
              <a:t>No throughput variation in peak times</a:t>
            </a:r>
          </a:p>
          <a:p>
            <a:pPr>
              <a:defRPr/>
            </a:pPr>
            <a:endParaRPr lang="en-US" sz="2000" dirty="0"/>
          </a:p>
          <a:p>
            <a:pPr>
              <a:defRPr/>
            </a:pPr>
            <a:r>
              <a:rPr lang="en-US" sz="2000" dirty="0"/>
              <a:t>Interquartile ranges (intervals defined by 1st and 3rd quartile) are very large</a:t>
            </a:r>
            <a:endParaRPr lang="it-IT" sz="900" dirty="0"/>
          </a:p>
        </p:txBody>
      </p:sp>
      <p:sp>
        <p:nvSpPr>
          <p:cNvPr id="4" name="Rettangolo 3"/>
          <p:cNvSpPr/>
          <p:nvPr/>
        </p:nvSpPr>
        <p:spPr>
          <a:xfrm rot="16200000">
            <a:off x="4968759" y="5296548"/>
            <a:ext cx="997389" cy="369332"/>
          </a:xfrm>
          <a:prstGeom prst="rect">
            <a:avLst/>
          </a:prstGeom>
        </p:spPr>
        <p:txBody>
          <a:bodyPr wrap="none">
            <a:spAutoFit/>
          </a:bodyPr>
          <a:lstStyle/>
          <a:p>
            <a:r>
              <a:rPr lang="en-US" b="1" dirty="0"/>
              <a:t>YouTube</a:t>
            </a:r>
            <a:endParaRPr lang="it-IT" b="1" dirty="0"/>
          </a:p>
        </p:txBody>
      </p:sp>
      <p:sp>
        <p:nvSpPr>
          <p:cNvPr id="14" name="Rettangolo 13"/>
          <p:cNvSpPr/>
          <p:nvPr/>
        </p:nvSpPr>
        <p:spPr>
          <a:xfrm rot="16200000">
            <a:off x="5065741" y="3414407"/>
            <a:ext cx="803425" cy="369332"/>
          </a:xfrm>
          <a:prstGeom prst="rect">
            <a:avLst/>
          </a:prstGeom>
        </p:spPr>
        <p:txBody>
          <a:bodyPr wrap="none">
            <a:spAutoFit/>
          </a:bodyPr>
          <a:lstStyle/>
          <a:p>
            <a:r>
              <a:rPr lang="en-US" b="1" dirty="0"/>
              <a:t>Vimeo</a:t>
            </a:r>
            <a:endParaRPr lang="it-IT" b="1" dirty="0"/>
          </a:p>
        </p:txBody>
      </p:sp>
      <p:sp>
        <p:nvSpPr>
          <p:cNvPr id="15" name="Rettangolo 14"/>
          <p:cNvSpPr/>
          <p:nvPr/>
        </p:nvSpPr>
        <p:spPr>
          <a:xfrm rot="16200000">
            <a:off x="4787620" y="1604170"/>
            <a:ext cx="1359668" cy="369332"/>
          </a:xfrm>
          <a:prstGeom prst="rect">
            <a:avLst/>
          </a:prstGeom>
        </p:spPr>
        <p:txBody>
          <a:bodyPr wrap="none">
            <a:spAutoFit/>
          </a:bodyPr>
          <a:lstStyle/>
          <a:p>
            <a:r>
              <a:rPr lang="en-US" b="1" dirty="0"/>
              <a:t>Dailymotion</a:t>
            </a:r>
            <a:endParaRPr lang="it-IT" b="1" dirty="0"/>
          </a:p>
        </p:txBody>
      </p:sp>
    </p:spTree>
    <p:extLst>
      <p:ext uri="{BB962C8B-B14F-4D97-AF65-F5344CB8AC3E}">
        <p14:creationId xmlns:p14="http://schemas.microsoft.com/office/powerpoint/2010/main" val="3173695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pPr algn="l"/>
            <a:r>
              <a:rPr lang="en-US" dirty="0"/>
              <a:t>Throughput and RTT by country</a:t>
            </a: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26</a:t>
            </a:fld>
            <a:endParaRPr lang="it-IT"/>
          </a:p>
        </p:txBody>
      </p:sp>
      <p:pic>
        <p:nvPicPr>
          <p:cNvPr id="27" name="Shape 68"/>
          <p:cNvPicPr preferRelativeResize="0"/>
          <p:nvPr/>
        </p:nvPicPr>
        <p:blipFill rotWithShape="1">
          <a:blip r:embed="rId4">
            <a:alphaModFix/>
          </a:blip>
          <a:srcRect l="-206" t="2004"/>
          <a:stretch/>
        </p:blipFill>
        <p:spPr>
          <a:xfrm>
            <a:off x="6134833" y="1040667"/>
            <a:ext cx="2901663" cy="2388333"/>
          </a:xfrm>
          <a:prstGeom prst="rect">
            <a:avLst/>
          </a:prstGeom>
          <a:noFill/>
          <a:ln>
            <a:noFill/>
          </a:ln>
        </p:spPr>
      </p:pic>
      <p:pic>
        <p:nvPicPr>
          <p:cNvPr id="31" name="Shape 68"/>
          <p:cNvPicPr preferRelativeResize="0"/>
          <p:nvPr/>
        </p:nvPicPr>
        <p:blipFill rotWithShape="1">
          <a:blip r:embed="rId4">
            <a:alphaModFix/>
          </a:blip>
          <a:srcRect l="-206" t="2004"/>
          <a:stretch/>
        </p:blipFill>
        <p:spPr>
          <a:xfrm>
            <a:off x="5796137" y="1040667"/>
            <a:ext cx="3240360" cy="2748373"/>
          </a:xfrm>
          <a:prstGeom prst="rect">
            <a:avLst/>
          </a:prstGeom>
          <a:noFill/>
          <a:ln>
            <a:noFill/>
          </a:ln>
        </p:spPr>
      </p:pic>
      <p:pic>
        <p:nvPicPr>
          <p:cNvPr id="32" name="Shape 103"/>
          <p:cNvPicPr preferRelativeResize="0"/>
          <p:nvPr/>
        </p:nvPicPr>
        <p:blipFill rotWithShape="1">
          <a:blip r:embed="rId5">
            <a:alphaModFix/>
          </a:blip>
          <a:srcRect l="5575"/>
          <a:stretch/>
        </p:blipFill>
        <p:spPr>
          <a:xfrm>
            <a:off x="6300192" y="1159121"/>
            <a:ext cx="938611" cy="1516687"/>
          </a:xfrm>
          <a:prstGeom prst="rect">
            <a:avLst/>
          </a:prstGeom>
          <a:noFill/>
          <a:ln>
            <a:noFill/>
          </a:ln>
        </p:spPr>
      </p:pic>
      <p:pic>
        <p:nvPicPr>
          <p:cNvPr id="33" name="Shape 97"/>
          <p:cNvPicPr preferRelativeResize="0"/>
          <p:nvPr/>
        </p:nvPicPr>
        <p:blipFill rotWithShape="1">
          <a:blip r:embed="rId6">
            <a:alphaModFix/>
          </a:blip>
          <a:srcRect l="-323"/>
          <a:stretch/>
        </p:blipFill>
        <p:spPr>
          <a:xfrm>
            <a:off x="5915048" y="3902989"/>
            <a:ext cx="3121448" cy="2457913"/>
          </a:xfrm>
          <a:prstGeom prst="rect">
            <a:avLst/>
          </a:prstGeom>
          <a:noFill/>
          <a:ln>
            <a:noFill/>
          </a:ln>
        </p:spPr>
      </p:pic>
      <p:sp>
        <p:nvSpPr>
          <p:cNvPr id="34" name="Rettangolo 33"/>
          <p:cNvSpPr/>
          <p:nvPr/>
        </p:nvSpPr>
        <p:spPr>
          <a:xfrm>
            <a:off x="179512" y="1408566"/>
            <a:ext cx="5437823" cy="1785104"/>
          </a:xfrm>
          <a:prstGeom prst="rect">
            <a:avLst/>
          </a:prstGeom>
        </p:spPr>
        <p:txBody>
          <a:bodyPr wrap="square">
            <a:spAutoFit/>
          </a:bodyPr>
          <a:lstStyle/>
          <a:p>
            <a:pPr algn="ctr"/>
            <a:r>
              <a:rPr lang="en-US" sz="2000" b="1" dirty="0">
                <a:solidFill>
                  <a:schemeClr val="tx2"/>
                </a:solidFill>
                <a:latin typeface="+mj-lt"/>
                <a:ea typeface="Tahoma" panose="020B0604030504040204" pitchFamily="34" charset="0"/>
                <a:cs typeface="Tahoma" panose="020B0604030504040204" pitchFamily="34" charset="0"/>
              </a:rPr>
              <a:t>Average Throughput</a:t>
            </a:r>
          </a:p>
          <a:p>
            <a:r>
              <a:rPr lang="en-US" b="1" dirty="0">
                <a:latin typeface="+mj-lt"/>
                <a:ea typeface="Tahoma" panose="020B0604030504040204" pitchFamily="34" charset="0"/>
                <a:cs typeface="Tahoma" panose="020B0604030504040204" pitchFamily="34" charset="0"/>
              </a:rPr>
              <a:t>Dailymotion</a:t>
            </a:r>
            <a:r>
              <a:rPr lang="en-US" dirty="0">
                <a:latin typeface="+mj-lt"/>
                <a:ea typeface="Tahoma" panose="020B0604030504040204" pitchFamily="34" charset="0"/>
                <a:cs typeface="Tahoma" panose="020B0604030504040204" pitchFamily="34" charset="0"/>
              </a:rPr>
              <a:t> has the worst performance, and most of its clients show throughput values smaller than 500 KiB/s.</a:t>
            </a:r>
          </a:p>
          <a:p>
            <a:endParaRPr lang="en-US" sz="900" dirty="0">
              <a:latin typeface="+mj-lt"/>
              <a:ea typeface="Tahoma" panose="020B0604030504040204" pitchFamily="34" charset="0"/>
              <a:cs typeface="Tahoma" panose="020B0604030504040204" pitchFamily="34" charset="0"/>
            </a:endParaRPr>
          </a:p>
          <a:p>
            <a:r>
              <a:rPr lang="en-US" b="1" dirty="0">
                <a:latin typeface="+mj-lt"/>
                <a:ea typeface="Tahoma" panose="020B0604030504040204" pitchFamily="34" charset="0"/>
                <a:cs typeface="Tahoma" panose="020B0604030504040204" pitchFamily="34" charset="0"/>
              </a:rPr>
              <a:t>YouTube</a:t>
            </a:r>
            <a:r>
              <a:rPr lang="en-US" dirty="0">
                <a:latin typeface="+mj-lt"/>
                <a:ea typeface="Tahoma" panose="020B0604030504040204" pitchFamily="34" charset="0"/>
                <a:cs typeface="Tahoma" panose="020B0604030504040204" pitchFamily="34" charset="0"/>
              </a:rPr>
              <a:t> and </a:t>
            </a:r>
            <a:r>
              <a:rPr lang="en-US" b="1" dirty="0">
                <a:latin typeface="+mj-lt"/>
                <a:ea typeface="Tahoma" panose="020B0604030504040204" pitchFamily="34" charset="0"/>
                <a:cs typeface="Tahoma" panose="020B0604030504040204" pitchFamily="34" charset="0"/>
              </a:rPr>
              <a:t>Vimeo</a:t>
            </a:r>
            <a:r>
              <a:rPr lang="en-US" dirty="0">
                <a:latin typeface="+mj-lt"/>
                <a:ea typeface="Tahoma" panose="020B0604030504040204" pitchFamily="34" charset="0"/>
                <a:cs typeface="Tahoma" panose="020B0604030504040204" pitchFamily="34" charset="0"/>
              </a:rPr>
              <a:t> have similar patterns</a:t>
            </a:r>
          </a:p>
          <a:p>
            <a:endParaRPr lang="en-US" sz="900" dirty="0">
              <a:latin typeface="+mj-lt"/>
              <a:ea typeface="Tahoma" panose="020B0604030504040204" pitchFamily="34" charset="0"/>
              <a:cs typeface="Tahoma" panose="020B0604030504040204" pitchFamily="34" charset="0"/>
            </a:endParaRPr>
          </a:p>
          <a:p>
            <a:r>
              <a:rPr lang="en-US" dirty="0">
                <a:latin typeface="+mj-lt"/>
                <a:ea typeface="Tahoma" panose="020B0604030504040204" pitchFamily="34" charset="0"/>
                <a:cs typeface="Tahoma" panose="020B0604030504040204" pitchFamily="34" charset="0"/>
              </a:rPr>
              <a:t>for all video categories </a:t>
            </a:r>
            <a:r>
              <a:rPr lang="en-US" b="1" dirty="0">
                <a:latin typeface="+mj-lt"/>
                <a:ea typeface="Tahoma" panose="020B0604030504040204" pitchFamily="34" charset="0"/>
                <a:cs typeface="Tahoma" panose="020B0604030504040204" pitchFamily="34" charset="0"/>
              </a:rPr>
              <a:t>Vimeo</a:t>
            </a:r>
            <a:r>
              <a:rPr lang="en-US" dirty="0">
                <a:latin typeface="+mj-lt"/>
                <a:ea typeface="Tahoma" panose="020B0604030504040204" pitchFamily="34" charset="0"/>
                <a:cs typeface="Tahoma" panose="020B0604030504040204" pitchFamily="34" charset="0"/>
              </a:rPr>
              <a:t> has better performance</a:t>
            </a:r>
          </a:p>
        </p:txBody>
      </p:sp>
      <p:sp>
        <p:nvSpPr>
          <p:cNvPr id="35" name="Rettangolo 34"/>
          <p:cNvSpPr/>
          <p:nvPr/>
        </p:nvSpPr>
        <p:spPr>
          <a:xfrm>
            <a:off x="176356" y="4142701"/>
            <a:ext cx="5440979" cy="1969770"/>
          </a:xfrm>
          <a:prstGeom prst="rect">
            <a:avLst/>
          </a:prstGeom>
        </p:spPr>
        <p:txBody>
          <a:bodyPr wrap="square">
            <a:spAutoFit/>
          </a:bodyPr>
          <a:lstStyle/>
          <a:p>
            <a:pPr lvl="0" algn="ctr">
              <a:buSzPct val="25000"/>
            </a:pPr>
            <a:r>
              <a:rPr lang="en-US" sz="2000" b="1" dirty="0">
                <a:solidFill>
                  <a:srgbClr val="004586"/>
                </a:solidFill>
                <a:latin typeface="+mj-lt"/>
              </a:rPr>
              <a:t>Average RTT</a:t>
            </a:r>
          </a:p>
          <a:p>
            <a:pPr lvl="0" algn="just">
              <a:buSzPct val="25000"/>
            </a:pPr>
            <a:r>
              <a:rPr lang="en-US" b="1" dirty="0">
                <a:solidFill>
                  <a:srgbClr val="000000"/>
                </a:solidFill>
                <a:latin typeface="+mj-lt"/>
                <a:ea typeface="Tahoma"/>
                <a:cs typeface="Tahoma"/>
                <a:sym typeface="Tahoma"/>
              </a:rPr>
              <a:t>Dailymotion</a:t>
            </a:r>
            <a:r>
              <a:rPr lang="en-US" dirty="0">
                <a:solidFill>
                  <a:srgbClr val="000000"/>
                </a:solidFill>
                <a:latin typeface="+mj-lt"/>
                <a:ea typeface="Tahoma"/>
                <a:cs typeface="Tahoma"/>
                <a:sym typeface="Tahoma"/>
              </a:rPr>
              <a:t>'s RTT values are larger in comparison to its competitors.</a:t>
            </a:r>
          </a:p>
          <a:p>
            <a:pPr lvl="0" algn="just">
              <a:buSzPct val="25000"/>
            </a:pPr>
            <a:endParaRPr lang="en-US" sz="800" dirty="0">
              <a:solidFill>
                <a:srgbClr val="000000"/>
              </a:solidFill>
              <a:latin typeface="+mj-lt"/>
              <a:ea typeface="Tahoma"/>
              <a:cs typeface="Tahoma"/>
              <a:sym typeface="Tahoma"/>
            </a:endParaRPr>
          </a:p>
          <a:p>
            <a:pPr lvl="0" algn="just">
              <a:buSzPct val="25000"/>
            </a:pPr>
            <a:r>
              <a:rPr lang="en-US" dirty="0">
                <a:solidFill>
                  <a:srgbClr val="000000"/>
                </a:solidFill>
                <a:latin typeface="+mj-lt"/>
                <a:ea typeface="Tahoma"/>
                <a:cs typeface="Tahoma"/>
                <a:sym typeface="Tahoma"/>
              </a:rPr>
              <a:t>Distributed infrastructures, as Akamai CDN for </a:t>
            </a:r>
            <a:r>
              <a:rPr lang="en-US" b="1" dirty="0">
                <a:solidFill>
                  <a:srgbClr val="000000"/>
                </a:solidFill>
                <a:latin typeface="+mj-lt"/>
                <a:ea typeface="Tahoma"/>
                <a:cs typeface="Tahoma"/>
                <a:sym typeface="Tahoma"/>
              </a:rPr>
              <a:t>Vimeo</a:t>
            </a:r>
            <a:r>
              <a:rPr lang="en-US" dirty="0">
                <a:solidFill>
                  <a:srgbClr val="000000"/>
                </a:solidFill>
                <a:latin typeface="+mj-lt"/>
                <a:ea typeface="Tahoma"/>
                <a:cs typeface="Tahoma"/>
                <a:sym typeface="Tahoma"/>
              </a:rPr>
              <a:t>, and Google cache-servers for </a:t>
            </a:r>
            <a:r>
              <a:rPr lang="en-US" b="1" dirty="0">
                <a:solidFill>
                  <a:srgbClr val="000000"/>
                </a:solidFill>
                <a:latin typeface="+mj-lt"/>
                <a:ea typeface="Tahoma"/>
                <a:cs typeface="Tahoma"/>
                <a:sym typeface="Tahoma"/>
              </a:rPr>
              <a:t>YouTube</a:t>
            </a:r>
            <a:r>
              <a:rPr lang="en-US" dirty="0">
                <a:solidFill>
                  <a:srgbClr val="000000"/>
                </a:solidFill>
                <a:latin typeface="+mj-lt"/>
                <a:ea typeface="Tahoma"/>
                <a:cs typeface="Tahoma"/>
                <a:sym typeface="Tahoma"/>
              </a:rPr>
              <a:t>, show better performance in terms of RTT.</a:t>
            </a:r>
          </a:p>
        </p:txBody>
      </p:sp>
      <p:cxnSp>
        <p:nvCxnSpPr>
          <p:cNvPr id="5" name="Connettore diritto 4"/>
          <p:cNvCxnSpPr>
            <a:cxnSpLocks/>
          </p:cNvCxnSpPr>
          <p:nvPr/>
        </p:nvCxnSpPr>
        <p:spPr>
          <a:xfrm flipH="1" flipV="1">
            <a:off x="7308305" y="917104"/>
            <a:ext cx="72007" cy="5804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ttore diritto 14"/>
          <p:cNvCxnSpPr>
            <a:cxnSpLocks/>
          </p:cNvCxnSpPr>
          <p:nvPr/>
        </p:nvCxnSpPr>
        <p:spPr>
          <a:xfrm flipV="1">
            <a:off x="8100392" y="917105"/>
            <a:ext cx="0" cy="580437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425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Conclusions</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27</a:t>
            </a:fld>
            <a:endParaRPr lang="it-IT"/>
          </a:p>
        </p:txBody>
      </p:sp>
      <p:sp>
        <p:nvSpPr>
          <p:cNvPr id="3" name="Rettangolo 2"/>
          <p:cNvSpPr/>
          <p:nvPr/>
        </p:nvSpPr>
        <p:spPr>
          <a:xfrm>
            <a:off x="534776" y="1052736"/>
            <a:ext cx="8357704" cy="5293757"/>
          </a:xfrm>
          <a:prstGeom prst="rect">
            <a:avLst/>
          </a:prstGeom>
        </p:spPr>
        <p:txBody>
          <a:bodyPr wrap="square">
            <a:spAutoFit/>
          </a:bodyPr>
          <a:lstStyle/>
          <a:p>
            <a:r>
              <a:rPr lang="en-US" sz="2000" b="1" dirty="0"/>
              <a:t>Malicious Anomaly Detection</a:t>
            </a:r>
          </a:p>
          <a:p>
            <a:pPr marL="285750" indent="-285750">
              <a:buFont typeface="Arial" panose="020B0604020202020204" pitchFamily="34" charset="0"/>
              <a:buChar char="•"/>
            </a:pPr>
            <a:r>
              <a:rPr lang="en-US" sz="2000" dirty="0"/>
              <a:t>We proposed and implemented a flow-based ADS that allows to acquire and analyze network traffic looking for IPs responsible of malicious activities. </a:t>
            </a:r>
          </a:p>
          <a:p>
            <a:pPr marL="285750" indent="-285750">
              <a:buFont typeface="Arial" panose="020B0604020202020204" pitchFamily="34" charset="0"/>
              <a:buChar char="•"/>
            </a:pPr>
            <a:r>
              <a:rPr lang="en-US" dirty="0"/>
              <a:t>We used a BDA framework</a:t>
            </a:r>
            <a:r>
              <a:rPr lang="en-US" sz="2000" dirty="0"/>
              <a:t>  to r</a:t>
            </a:r>
            <a:r>
              <a:rPr lang="en-US" dirty="0"/>
              <a:t>educe the response time of the ADS.</a:t>
            </a:r>
            <a:br>
              <a:rPr lang="en-US" sz="2000" dirty="0"/>
            </a:br>
            <a:endParaRPr lang="en-US" sz="2000" dirty="0"/>
          </a:p>
          <a:p>
            <a:pPr marL="285750" indent="-285750">
              <a:buFont typeface="Arial" panose="020B0604020202020204" pitchFamily="34" charset="0"/>
              <a:buChar char="•"/>
            </a:pPr>
            <a:r>
              <a:rPr lang="en-US" sz="2000" dirty="0"/>
              <a:t>We performed a comparison of our system with MAWILab archive, with validation purposes.</a:t>
            </a:r>
          </a:p>
          <a:p>
            <a:pPr marL="285750" indent="-285750">
              <a:buFont typeface="Arial" panose="020B0604020202020204" pitchFamily="34" charset="0"/>
              <a:buChar char="•"/>
            </a:pPr>
            <a:endParaRPr lang="en-US" sz="2000" dirty="0"/>
          </a:p>
          <a:p>
            <a:r>
              <a:rPr lang="en-US" sz="2000" b="1" dirty="0"/>
              <a:t>Non Malicious Anomaly Detection</a:t>
            </a:r>
          </a:p>
          <a:p>
            <a:pPr marL="285750" indent="-285750">
              <a:buFont typeface="Arial" panose="020B0604020202020204" pitchFamily="34" charset="0"/>
              <a:buChar char="•"/>
            </a:pPr>
            <a:r>
              <a:rPr lang="en-US" sz="2000" dirty="0"/>
              <a:t>We proposed a methodology that, regardless the type of provider, allows to acquire and analyze performance data and qualitative considerations</a:t>
            </a:r>
            <a:br>
              <a:rPr lang="en-US" sz="2000" dirty="0"/>
            </a:br>
            <a:r>
              <a:rPr lang="en-US" sz="2000" dirty="0"/>
              <a:t>about the infrastructure of the providers. </a:t>
            </a:r>
            <a:br>
              <a:rPr lang="en-US" sz="2000" dirty="0"/>
            </a:br>
            <a:endParaRPr lang="en-US" sz="2000" dirty="0"/>
          </a:p>
          <a:p>
            <a:pPr marL="285750" indent="-285750">
              <a:buFont typeface="Arial" panose="020B0604020202020204" pitchFamily="34" charset="0"/>
              <a:buChar char="•"/>
            </a:pPr>
            <a:r>
              <a:rPr lang="en-US" sz="2000" dirty="0"/>
              <a:t>We performed a performance comparison of three video hosting services, namely Dailymotion, Vimeo and YouTube, estimating the throughput, RTT, number of hops, and geography location of their infrastructures.</a:t>
            </a:r>
          </a:p>
          <a:p>
            <a:pPr marL="285750" indent="-285750">
              <a:buFont typeface="Arial" panose="020B0604020202020204" pitchFamily="34" charset="0"/>
              <a:buChar char="•"/>
            </a:pPr>
            <a:endParaRPr lang="en-US" dirty="0"/>
          </a:p>
        </p:txBody>
      </p:sp>
      <p:pic>
        <p:nvPicPr>
          <p:cNvPr id="9" name="Immagin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2315977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it-IT" dirty="0"/>
              <a:t>Publications</a:t>
            </a:r>
          </a:p>
        </p:txBody>
      </p:sp>
      <p:sp>
        <p:nvSpPr>
          <p:cNvPr id="3" name="Segnaposto contenuto 2"/>
          <p:cNvSpPr>
            <a:spLocks noGrp="1"/>
          </p:cNvSpPr>
          <p:nvPr>
            <p:ph idx="1"/>
          </p:nvPr>
        </p:nvSpPr>
        <p:spPr>
          <a:xfrm>
            <a:off x="179512" y="1196752"/>
            <a:ext cx="8784976" cy="5159598"/>
          </a:xfrm>
        </p:spPr>
        <p:txBody>
          <a:bodyPr>
            <a:normAutofit/>
          </a:bodyPr>
          <a:lstStyle/>
          <a:p>
            <a:pPr marL="488950" indent="-285750"/>
            <a:r>
              <a:rPr lang="en-US" sz="1800" dirty="0"/>
              <a:t>Botta, A., Avallone, A., </a:t>
            </a:r>
            <a:r>
              <a:rPr lang="en-US" sz="1800" b="1" dirty="0"/>
              <a:t>Garofalo, M</a:t>
            </a:r>
            <a:r>
              <a:rPr lang="en-US" sz="1800" dirty="0"/>
              <a:t>., and Ventre, G ., “A User-Oriented Performance Comparison of Video Hosting Services” submitted to Computer Communication, 2017.</a:t>
            </a:r>
          </a:p>
          <a:p>
            <a:pPr marL="488950" indent="-285750"/>
            <a:endParaRPr lang="en-US" sz="1800" dirty="0"/>
          </a:p>
          <a:p>
            <a:pPr marL="488950" indent="-285750"/>
            <a:r>
              <a:rPr lang="en-US" sz="1800" dirty="0"/>
              <a:t>Botta, A., Avallone, A., </a:t>
            </a:r>
            <a:r>
              <a:rPr lang="en-US" sz="1800" b="1" dirty="0"/>
              <a:t>Garofalo, M</a:t>
            </a:r>
            <a:r>
              <a:rPr lang="en-US" sz="1800" dirty="0"/>
              <a:t>., and Ventre, G ., “Internet streaming and network neutrality: Comparing the performance of video hosting services,” ICISSP2016.</a:t>
            </a:r>
          </a:p>
          <a:p>
            <a:pPr marL="488950" indent="-285750"/>
            <a:endParaRPr lang="en-US" sz="1800" dirty="0"/>
          </a:p>
          <a:p>
            <a:pPr marL="488950" indent="-285750"/>
            <a:r>
              <a:rPr lang="en-US" sz="1800" b="1" dirty="0"/>
              <a:t>Garofalo M</a:t>
            </a:r>
            <a:r>
              <a:rPr lang="en-US" sz="1800" dirty="0"/>
              <a:t>., Botta, A., and Ventre, G., “Astrophysics in the Big Data era: Challenges, Methods, and Tools”, AstroInformatics, 2016.</a:t>
            </a:r>
          </a:p>
          <a:p>
            <a:pPr marL="488950" indent="-285750"/>
            <a:endParaRPr lang="it-IT" sz="1800" dirty="0"/>
          </a:p>
          <a:p>
            <a:pPr marL="488950" indent="-285750"/>
            <a:r>
              <a:rPr lang="it-IT" sz="1800" dirty="0"/>
              <a:t>Brescia, M., Cavuoti, S</a:t>
            </a:r>
            <a:r>
              <a:rPr lang="it-IT" sz="1800" b="1" dirty="0"/>
              <a:t>., Garofalo, M</a:t>
            </a:r>
            <a:r>
              <a:rPr lang="it-IT" sz="1800" dirty="0"/>
              <a:t>., et al, </a:t>
            </a:r>
            <a:r>
              <a:rPr lang="en-US" sz="1800" dirty="0"/>
              <a:t>“DAMEWARE: A Web Cyberinfrastructure for Astrophysical Data Mining”,</a:t>
            </a:r>
            <a:r>
              <a:rPr lang="en-US" sz="1800" i="1" dirty="0"/>
              <a:t> </a:t>
            </a:r>
            <a:r>
              <a:rPr lang="en-US" sz="1800" dirty="0"/>
              <a:t>PASP, Vol. 126, P. 783-797, ISSN: 0004-6280, 2014.</a:t>
            </a:r>
          </a:p>
          <a:p>
            <a:pPr marL="488950" indent="-285750"/>
            <a:endParaRPr lang="it-IT" sz="1800" dirty="0"/>
          </a:p>
          <a:p>
            <a:pPr marL="488950" indent="-285750"/>
            <a:r>
              <a:rPr lang="it-IT" sz="1800" b="1" dirty="0"/>
              <a:t>Garofalo, M</a:t>
            </a:r>
            <a:r>
              <a:rPr lang="it-IT" sz="1800" dirty="0"/>
              <a:t>., et al., </a:t>
            </a:r>
            <a:r>
              <a:rPr lang="en-US" sz="1800" dirty="0"/>
              <a:t>“Acceleration of Machine Learning Models based on GPGPU technology for fast data mining in multidisciplinary physical environments”, GPU2014.</a:t>
            </a:r>
            <a:endParaRPr lang="en-GB" sz="1800" b="1" dirty="0"/>
          </a:p>
          <a:p>
            <a:pPr marL="203200" indent="0">
              <a:buNone/>
            </a:pPr>
            <a:endParaRPr lang="it-IT" sz="1400" b="1" dirty="0"/>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28</a:t>
            </a:fld>
            <a:endParaRPr lang="it-IT"/>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429492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452007"/>
            <a:ext cx="7772400" cy="1470025"/>
          </a:xfrm>
        </p:spPr>
        <p:txBody>
          <a:bodyPr>
            <a:normAutofit/>
          </a:bodyPr>
          <a:lstStyle/>
          <a:p>
            <a:r>
              <a:rPr lang="en-US" sz="4800" dirty="0"/>
              <a:t>Thanks!</a:t>
            </a:r>
            <a:endParaRPr lang="en-US"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
        <p:nvSpPr>
          <p:cNvPr id="5" name="Sottotitolo 4"/>
          <p:cNvSpPr>
            <a:spLocks noGrp="1"/>
          </p:cNvSpPr>
          <p:nvPr>
            <p:ph type="subTitle" idx="1"/>
          </p:nvPr>
        </p:nvSpPr>
        <p:spPr/>
        <p:txBody>
          <a:bodyPr/>
          <a:lstStyle/>
          <a:p>
            <a:endParaRPr lang="it-IT"/>
          </a:p>
        </p:txBody>
      </p:sp>
    </p:spTree>
    <p:extLst>
      <p:ext uri="{BB962C8B-B14F-4D97-AF65-F5344CB8AC3E}">
        <p14:creationId xmlns:p14="http://schemas.microsoft.com/office/powerpoint/2010/main" val="553196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en-US" dirty="0"/>
              <a:t>Credits</a:t>
            </a:r>
            <a:r>
              <a:rPr lang="it-IT" dirty="0"/>
              <a:t> </a:t>
            </a:r>
            <a:r>
              <a:rPr lang="en-US" dirty="0"/>
              <a:t>Summary</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a:t>
            </a:fld>
            <a:endParaRPr lang="it-IT"/>
          </a:p>
        </p:txBody>
      </p:sp>
      <p:graphicFrame>
        <p:nvGraphicFramePr>
          <p:cNvPr id="10" name="Oggetto 9"/>
          <p:cNvGraphicFramePr>
            <a:graphicFrameLocks noChangeAspect="1"/>
          </p:cNvGraphicFramePr>
          <p:nvPr>
            <p:extLst>
              <p:ext uri="{D42A27DB-BD31-4B8C-83A1-F6EECF244321}">
                <p14:modId xmlns:p14="http://schemas.microsoft.com/office/powerpoint/2010/main" val="3754946810"/>
              </p:ext>
            </p:extLst>
          </p:nvPr>
        </p:nvGraphicFramePr>
        <p:xfrm>
          <a:off x="466725" y="1518667"/>
          <a:ext cx="8248650" cy="1838325"/>
        </p:xfrm>
        <a:graphic>
          <a:graphicData uri="http://schemas.openxmlformats.org/presentationml/2006/ole">
            <mc:AlternateContent xmlns:mc="http://schemas.openxmlformats.org/markup-compatibility/2006">
              <mc:Choice xmlns:v="urn:schemas-microsoft-com:vml" Requires="v">
                <p:oleObj spid="_x0000_s1207" name="Worksheet" r:id="rId3" imgW="8248464" imgH="1838227" progId="Excel.Sheet.12">
                  <p:embed/>
                </p:oleObj>
              </mc:Choice>
              <mc:Fallback>
                <p:oleObj name="Worksheet" r:id="rId3" imgW="8248464" imgH="1838227" progId="Excel.Sheet.12">
                  <p:embed/>
                  <p:pic>
                    <p:nvPicPr>
                      <p:cNvPr id="0" name=""/>
                      <p:cNvPicPr/>
                      <p:nvPr/>
                    </p:nvPicPr>
                    <p:blipFill>
                      <a:blip r:embed="rId4"/>
                      <a:stretch>
                        <a:fillRect/>
                      </a:stretch>
                    </p:blipFill>
                    <p:spPr>
                      <a:xfrm>
                        <a:off x="466725" y="1518667"/>
                        <a:ext cx="8248650" cy="1838325"/>
                      </a:xfrm>
                      <a:prstGeom prst="rect">
                        <a:avLst/>
                      </a:prstGeom>
                    </p:spPr>
                  </p:pic>
                </p:oleObj>
              </mc:Fallback>
            </mc:AlternateContent>
          </a:graphicData>
        </a:graphic>
      </p:graphicFrame>
      <p:sp>
        <p:nvSpPr>
          <p:cNvPr id="11" name="Rettangolo 10"/>
          <p:cNvSpPr/>
          <p:nvPr/>
        </p:nvSpPr>
        <p:spPr>
          <a:xfrm>
            <a:off x="466718" y="4161796"/>
            <a:ext cx="8220082" cy="1283428"/>
          </a:xfrm>
          <a:prstGeom prst="rect">
            <a:avLst/>
          </a:prstGeom>
        </p:spPr>
        <p:txBody>
          <a:bodyPr wrap="square">
            <a:spAutoFit/>
          </a:bodyPr>
          <a:lstStyle/>
          <a:p>
            <a:pPr>
              <a:lnSpc>
                <a:spcPct val="150000"/>
              </a:lnSpc>
              <a:spcBef>
                <a:spcPts val="1000"/>
              </a:spcBef>
              <a:spcAft>
                <a:spcPts val="0"/>
              </a:spcAft>
            </a:pPr>
            <a:r>
              <a:rPr lang="en-GB"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Summer Schools</a:t>
            </a:r>
            <a:endParaRPr lang="it-IT" sz="2400"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endParaRPr>
          </a:p>
          <a:p>
            <a:pPr marL="228600">
              <a:lnSpc>
                <a:spcPct val="115000"/>
              </a:lnSpc>
              <a:spcAft>
                <a:spcPts val="1000"/>
              </a:spcAft>
            </a:pPr>
            <a:r>
              <a:rPr lang="en-US" dirty="0">
                <a:latin typeface="Arial" panose="020B0604020202020204" pitchFamily="34" charset="0"/>
                <a:ea typeface="Calibri" panose="020F0502020204030204" pitchFamily="34" charset="0"/>
                <a:cs typeface="Times New Roman" panose="02020603050405020304" pitchFamily="18" charset="0"/>
              </a:rPr>
              <a:t>Summer School on Computer Security &amp; Privacy - Building Trust in the Information Age, Pula (CA)</a:t>
            </a:r>
            <a:endParaRPr lang="it-IT"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3581533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30</a:t>
            </a:fld>
            <a:endParaRPr lang="it-IT"/>
          </a:p>
        </p:txBody>
      </p:sp>
      <p:graphicFrame>
        <p:nvGraphicFramePr>
          <p:cNvPr id="6" name="Segnaposto contenuto 5">
            <a:extLst/>
          </p:cNvPr>
          <p:cNvGraphicFramePr>
            <a:graphicFrameLocks noGrp="1"/>
          </p:cNvGraphicFramePr>
          <p:nvPr>
            <p:ph idx="1"/>
            <p:extLst>
              <p:ext uri="{D42A27DB-BD31-4B8C-83A1-F6EECF244321}">
                <p14:modId xmlns:p14="http://schemas.microsoft.com/office/powerpoint/2010/main" val="85549933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376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magin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9162" y="3636909"/>
            <a:ext cx="2955701" cy="2447481"/>
          </a:xfrm>
          <a:prstGeom prst="rect">
            <a:avLst/>
          </a:prstGeom>
        </p:spPr>
      </p:pic>
      <p:sp>
        <p:nvSpPr>
          <p:cNvPr id="2" name="Titolo 1"/>
          <p:cNvSpPr>
            <a:spLocks noGrp="1"/>
          </p:cNvSpPr>
          <p:nvPr>
            <p:ph type="title"/>
          </p:nvPr>
        </p:nvSpPr>
        <p:spPr>
          <a:xfrm>
            <a:off x="457200" y="44624"/>
            <a:ext cx="8229600" cy="1143000"/>
          </a:xfrm>
        </p:spPr>
        <p:txBody>
          <a:bodyPr/>
          <a:lstStyle/>
          <a:p>
            <a:pPr algn="l"/>
            <a:r>
              <a:rPr lang="en-US" dirty="0"/>
              <a:t>Scenario – Internet Data growth</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a:t>
            </a:fld>
            <a:endParaRPr lang="it-IT"/>
          </a:p>
        </p:txBody>
      </p:sp>
      <p:pic>
        <p:nvPicPr>
          <p:cNvPr id="9" name="Segnaposto contenuto 8"/>
          <p:cNvPicPr>
            <a:picLocks noGrp="1" noChangeAspect="1"/>
          </p:cNvPicPr>
          <p:nvPr>
            <p:ph idx="1"/>
          </p:nvPr>
        </p:nvPicPr>
        <p:blipFill rotWithShape="1">
          <a:blip r:embed="rId4">
            <a:extLst>
              <a:ext uri="{28A0092B-C50C-407E-A947-70E740481C1C}">
                <a14:useLocalDpi xmlns:a14="http://schemas.microsoft.com/office/drawing/2010/main" val="0"/>
              </a:ext>
            </a:extLst>
          </a:blip>
          <a:srcRect l="50909" r="26115" b="31923"/>
          <a:stretch/>
        </p:blipFill>
        <p:spPr>
          <a:xfrm>
            <a:off x="2552786" y="1136435"/>
            <a:ext cx="2019214" cy="2066929"/>
          </a:xfrm>
        </p:spPr>
      </p:pic>
      <p:pic>
        <p:nvPicPr>
          <p:cNvPr id="11" name="Immagin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3" name="Rettangolo 2"/>
          <p:cNvSpPr/>
          <p:nvPr/>
        </p:nvSpPr>
        <p:spPr>
          <a:xfrm>
            <a:off x="67771" y="3640956"/>
            <a:ext cx="6664469"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rPr>
              <a:t>Computer networks are crucial to daily life</a:t>
            </a:r>
          </a:p>
          <a:p>
            <a:pPr lvl="1"/>
            <a:r>
              <a:rPr lang="en-US" sz="2400" dirty="0">
                <a:solidFill>
                  <a:srgbClr val="000000"/>
                </a:solidFill>
              </a:rPr>
              <a:t>communication, banking, office</a:t>
            </a:r>
          </a:p>
          <a:p>
            <a:pPr marL="285750" indent="-285750">
              <a:buFont typeface="Arial" panose="020B0604020202020204" pitchFamily="34" charset="0"/>
              <a:buChar char="•"/>
            </a:pPr>
            <a:r>
              <a:rPr lang="en-US" sz="2400" dirty="0">
                <a:solidFill>
                  <a:srgbClr val="000000"/>
                </a:solidFill>
              </a:rPr>
              <a:t>Data grown in 3 directions: </a:t>
            </a:r>
          </a:p>
          <a:p>
            <a:pPr lvl="1"/>
            <a:r>
              <a:rPr lang="en-US" sz="2400" dirty="0">
                <a:solidFill>
                  <a:srgbClr val="000000"/>
                </a:solidFill>
              </a:rPr>
              <a:t>Volume, Velocity, and Variety</a:t>
            </a:r>
          </a:p>
          <a:p>
            <a:pPr marL="285750" indent="-285750">
              <a:buFont typeface="Arial" panose="020B0604020202020204" pitchFamily="34" charset="0"/>
              <a:buChar char="•"/>
            </a:pPr>
            <a:r>
              <a:rPr lang="en-US" sz="2400" dirty="0">
                <a:solidFill>
                  <a:srgbClr val="000000"/>
                </a:solidFill>
              </a:rPr>
              <a:t>Understanding what is happening in the networks becomes an increasingly complex task</a:t>
            </a:r>
            <a:endParaRPr lang="it-IT" sz="2400" dirty="0"/>
          </a:p>
        </p:txBody>
      </p:sp>
      <p:pic>
        <p:nvPicPr>
          <p:cNvPr id="13" name="Immagine 12"/>
          <p:cNvPicPr>
            <a:picLocks noChangeAspect="1"/>
          </p:cNvPicPr>
          <p:nvPr/>
        </p:nvPicPr>
        <p:blipFill rotWithShape="1">
          <a:blip r:embed="rId6">
            <a:extLst>
              <a:ext uri="{28A0092B-C50C-407E-A947-70E740481C1C}">
                <a14:useLocalDpi xmlns:a14="http://schemas.microsoft.com/office/drawing/2010/main" val="0"/>
              </a:ext>
            </a:extLst>
          </a:blip>
          <a:srcRect l="60657" t="5431" r="20576" b="8143"/>
          <a:stretch/>
        </p:blipFill>
        <p:spPr>
          <a:xfrm>
            <a:off x="4682180" y="1136327"/>
            <a:ext cx="2050060" cy="2067037"/>
          </a:xfrm>
          <a:prstGeom prst="rect">
            <a:avLst/>
          </a:prstGeom>
        </p:spPr>
      </p:pic>
      <p:pic>
        <p:nvPicPr>
          <p:cNvPr id="19" name="Immagine 18"/>
          <p:cNvPicPr>
            <a:picLocks noChangeAspect="1"/>
          </p:cNvPicPr>
          <p:nvPr/>
        </p:nvPicPr>
        <p:blipFill rotWithShape="1">
          <a:blip r:embed="rId6">
            <a:extLst>
              <a:ext uri="{28A0092B-C50C-407E-A947-70E740481C1C}">
                <a14:useLocalDpi xmlns:a14="http://schemas.microsoft.com/office/drawing/2010/main" val="0"/>
              </a:ext>
            </a:extLst>
          </a:blip>
          <a:srcRect l="21968" t="6394" r="59783" b="10071"/>
          <a:stretch/>
        </p:blipFill>
        <p:spPr>
          <a:xfrm>
            <a:off x="403045" y="1187624"/>
            <a:ext cx="2008715" cy="2025352"/>
          </a:xfrm>
          <a:prstGeom prst="rect">
            <a:avLst/>
          </a:prstGeom>
        </p:spPr>
      </p:pic>
      <p:grpSp>
        <p:nvGrpSpPr>
          <p:cNvPr id="23" name="Gruppo 22"/>
          <p:cNvGrpSpPr/>
          <p:nvPr/>
        </p:nvGrpSpPr>
        <p:grpSpPr>
          <a:xfrm>
            <a:off x="6914429" y="1136327"/>
            <a:ext cx="2050059" cy="2074993"/>
            <a:chOff x="6019800" y="3289363"/>
            <a:chExt cx="2405392" cy="2281403"/>
          </a:xfrm>
        </p:grpSpPr>
        <p:pic>
          <p:nvPicPr>
            <p:cNvPr id="22" name="Immagin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3289363"/>
              <a:ext cx="2405392" cy="2281403"/>
            </a:xfrm>
            <a:prstGeom prst="rect">
              <a:avLst/>
            </a:prstGeom>
          </p:spPr>
        </p:pic>
        <p:pic>
          <p:nvPicPr>
            <p:cNvPr id="16" name="Immagin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5863" y="4357059"/>
              <a:ext cx="714583" cy="738212"/>
            </a:xfrm>
            <a:prstGeom prst="rect">
              <a:avLst/>
            </a:prstGeom>
          </p:spPr>
        </p:pic>
        <p:pic>
          <p:nvPicPr>
            <p:cNvPr id="21" name="Immagine 20"/>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6566409" y="4648112"/>
              <a:ext cx="432846" cy="447159"/>
            </a:xfrm>
            <a:prstGeom prst="rect">
              <a:avLst/>
            </a:prstGeom>
          </p:spPr>
        </p:pic>
      </p:grpSp>
      <p:sp>
        <p:nvSpPr>
          <p:cNvPr id="24" name="CasellaDiTesto 23"/>
          <p:cNvSpPr txBox="1"/>
          <p:nvPr/>
        </p:nvSpPr>
        <p:spPr>
          <a:xfrm>
            <a:off x="2970330" y="3181943"/>
            <a:ext cx="981807" cy="400110"/>
          </a:xfrm>
          <a:prstGeom prst="rect">
            <a:avLst/>
          </a:prstGeom>
          <a:noFill/>
        </p:spPr>
        <p:txBody>
          <a:bodyPr wrap="none" rtlCol="0">
            <a:spAutoFit/>
          </a:bodyPr>
          <a:lstStyle/>
          <a:p>
            <a:r>
              <a:rPr lang="it-IT" sz="2000" dirty="0"/>
              <a:t>Volume</a:t>
            </a:r>
          </a:p>
        </p:txBody>
      </p:sp>
      <p:sp>
        <p:nvSpPr>
          <p:cNvPr id="25" name="CasellaDiTesto 24"/>
          <p:cNvSpPr txBox="1"/>
          <p:nvPr/>
        </p:nvSpPr>
        <p:spPr>
          <a:xfrm>
            <a:off x="5138885" y="3166941"/>
            <a:ext cx="1010277" cy="400110"/>
          </a:xfrm>
          <a:prstGeom prst="rect">
            <a:avLst/>
          </a:prstGeom>
          <a:noFill/>
        </p:spPr>
        <p:txBody>
          <a:bodyPr wrap="none" rtlCol="0">
            <a:spAutoFit/>
          </a:bodyPr>
          <a:lstStyle/>
          <a:p>
            <a:r>
              <a:rPr lang="en-US" sz="2000" dirty="0"/>
              <a:t>Velocity</a:t>
            </a:r>
          </a:p>
        </p:txBody>
      </p:sp>
      <p:sp>
        <p:nvSpPr>
          <p:cNvPr id="26" name="CasellaDiTesto 25"/>
          <p:cNvSpPr txBox="1"/>
          <p:nvPr/>
        </p:nvSpPr>
        <p:spPr>
          <a:xfrm>
            <a:off x="7464966" y="3177896"/>
            <a:ext cx="923458" cy="400110"/>
          </a:xfrm>
          <a:prstGeom prst="rect">
            <a:avLst/>
          </a:prstGeom>
          <a:noFill/>
        </p:spPr>
        <p:txBody>
          <a:bodyPr wrap="none" rtlCol="0">
            <a:spAutoFit/>
          </a:bodyPr>
          <a:lstStyle/>
          <a:p>
            <a:r>
              <a:rPr lang="en-US" sz="2000" dirty="0"/>
              <a:t>Variety</a:t>
            </a:r>
          </a:p>
        </p:txBody>
      </p:sp>
    </p:spTree>
    <p:extLst>
      <p:ext uri="{BB962C8B-B14F-4D97-AF65-F5344CB8AC3E}">
        <p14:creationId xmlns:p14="http://schemas.microsoft.com/office/powerpoint/2010/main" val="37704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US" dirty="0"/>
              <a:t>Anomaly Detection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a:t>
            </a:fld>
            <a:endParaRPr lang="it-IT"/>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3" name="Rettangolo 2"/>
          <p:cNvSpPr/>
          <p:nvPr/>
        </p:nvSpPr>
        <p:spPr>
          <a:xfrm>
            <a:off x="453048" y="1052736"/>
            <a:ext cx="7682008" cy="461665"/>
          </a:xfrm>
          <a:prstGeom prst="rect">
            <a:avLst/>
          </a:prstGeom>
        </p:spPr>
        <p:txBody>
          <a:bodyPr wrap="square">
            <a:spAutoFit/>
          </a:bodyPr>
          <a:lstStyle/>
          <a:p>
            <a:endParaRPr lang="en-US" sz="2400" dirty="0"/>
          </a:p>
        </p:txBody>
      </p:sp>
      <p:sp>
        <p:nvSpPr>
          <p:cNvPr id="4" name="CasellaDiTesto 3"/>
          <p:cNvSpPr txBox="1"/>
          <p:nvPr/>
        </p:nvSpPr>
        <p:spPr>
          <a:xfrm>
            <a:off x="558396" y="1214601"/>
            <a:ext cx="7974044" cy="369332"/>
          </a:xfrm>
          <a:prstGeom prst="rect">
            <a:avLst/>
          </a:prstGeom>
          <a:noFill/>
        </p:spPr>
        <p:txBody>
          <a:bodyPr wrap="square" rtlCol="0">
            <a:spAutoFit/>
          </a:bodyPr>
          <a:lstStyle/>
          <a:p>
            <a:endParaRPr lang="it-IT" dirty="0"/>
          </a:p>
        </p:txBody>
      </p:sp>
      <p:sp>
        <p:nvSpPr>
          <p:cNvPr id="8" name="Rettangolo 7"/>
          <p:cNvSpPr/>
          <p:nvPr/>
        </p:nvSpPr>
        <p:spPr>
          <a:xfrm>
            <a:off x="251520" y="1860793"/>
            <a:ext cx="8435280" cy="1323439"/>
          </a:xfrm>
          <a:prstGeom prst="rect">
            <a:avLst/>
          </a:prstGeom>
        </p:spPr>
        <p:txBody>
          <a:bodyPr wrap="square">
            <a:spAutoFit/>
          </a:bodyPr>
          <a:lstStyle/>
          <a:p>
            <a:pPr marL="342900" indent="-342900" algn="just">
              <a:buFont typeface="Arial" panose="020B0604020202020204" pitchFamily="34" charset="0"/>
              <a:buChar char="•"/>
            </a:pPr>
            <a:r>
              <a:rPr lang="en-US" sz="2000" b="1" dirty="0"/>
              <a:t>Anomaly</a:t>
            </a:r>
            <a:r>
              <a:rPr lang="en-US" sz="2000" dirty="0"/>
              <a:t> is a pattern in the data that does not conform to the expected behavior.</a:t>
            </a:r>
          </a:p>
          <a:p>
            <a:pPr marL="342900" indent="-342900" algn="just">
              <a:buFont typeface="Arial" panose="020B0604020202020204" pitchFamily="34" charset="0"/>
              <a:buChar char="•"/>
            </a:pPr>
            <a:r>
              <a:rPr lang="en-GB" altLang="it-IT" sz="2000" dirty="0"/>
              <a:t>Also referred to as outliers, exceptions, aberrations, etc.</a:t>
            </a:r>
            <a:endParaRPr lang="en-US" sz="2000" dirty="0"/>
          </a:p>
          <a:p>
            <a:pPr marL="342900" indent="-342900" algn="just">
              <a:buFont typeface="Arial" panose="020B0604020202020204" pitchFamily="34" charset="0"/>
              <a:buChar char="•"/>
            </a:pPr>
            <a:r>
              <a:rPr lang="en-US" sz="2000" dirty="0"/>
              <a:t>Abnormal events will occur far frequently compared to normal ones.</a:t>
            </a:r>
          </a:p>
        </p:txBody>
      </p:sp>
      <p:sp>
        <p:nvSpPr>
          <p:cNvPr id="12" name="Rettangolo 11"/>
          <p:cNvSpPr/>
          <p:nvPr/>
        </p:nvSpPr>
        <p:spPr>
          <a:xfrm>
            <a:off x="456096" y="1046272"/>
            <a:ext cx="8508392" cy="707886"/>
          </a:xfrm>
          <a:prstGeom prst="rect">
            <a:avLst/>
          </a:prstGeom>
        </p:spPr>
        <p:txBody>
          <a:bodyPr wrap="square">
            <a:spAutoFit/>
          </a:bodyPr>
          <a:lstStyle/>
          <a:p>
            <a:pPr lvl="0">
              <a:defRPr/>
            </a:pPr>
            <a:r>
              <a:rPr lang="en-US" sz="2000" dirty="0"/>
              <a:t>An Anomaly Detection System (ADS) analyzes the characteristics of the input data with the aim of discovering </a:t>
            </a:r>
            <a:r>
              <a:rPr lang="en-US" sz="2000" i="1" dirty="0"/>
              <a:t>deviations </a:t>
            </a:r>
            <a:r>
              <a:rPr lang="en-US" sz="2000" dirty="0"/>
              <a:t>from a normal pattern of behavior.</a:t>
            </a:r>
          </a:p>
        </p:txBody>
      </p:sp>
      <p:pic>
        <p:nvPicPr>
          <p:cNvPr id="13" name="Segnaposto contenuto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3528" y="3640486"/>
            <a:ext cx="2801279" cy="2514289"/>
          </a:xfrm>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8004" y="3613740"/>
            <a:ext cx="4626444" cy="2829067"/>
          </a:xfrm>
          <a:prstGeom prst="rect">
            <a:avLst/>
          </a:prstGeom>
        </p:spPr>
      </p:pic>
      <p:sp>
        <p:nvSpPr>
          <p:cNvPr id="15" name="CasellaDiTesto 14"/>
          <p:cNvSpPr txBox="1"/>
          <p:nvPr/>
        </p:nvSpPr>
        <p:spPr>
          <a:xfrm>
            <a:off x="5409582" y="4027204"/>
            <a:ext cx="2125390" cy="369332"/>
          </a:xfrm>
          <a:prstGeom prst="rect">
            <a:avLst/>
          </a:prstGeom>
          <a:noFill/>
        </p:spPr>
        <p:txBody>
          <a:bodyPr wrap="none" rtlCol="0">
            <a:spAutoFit/>
          </a:bodyPr>
          <a:lstStyle/>
          <a:p>
            <a:r>
              <a:rPr lang="en-US" b="1" dirty="0">
                <a:solidFill>
                  <a:srgbClr val="FF0000"/>
                </a:solidFill>
              </a:rPr>
              <a:t>Contextual Anomaly</a:t>
            </a:r>
          </a:p>
        </p:txBody>
      </p:sp>
      <p:sp>
        <p:nvSpPr>
          <p:cNvPr id="16" name="CasellaDiTesto 15"/>
          <p:cNvSpPr txBox="1"/>
          <p:nvPr/>
        </p:nvSpPr>
        <p:spPr>
          <a:xfrm>
            <a:off x="2503769" y="3767628"/>
            <a:ext cx="1836337" cy="369332"/>
          </a:xfrm>
          <a:prstGeom prst="rect">
            <a:avLst/>
          </a:prstGeom>
          <a:noFill/>
        </p:spPr>
        <p:txBody>
          <a:bodyPr wrap="none" rtlCol="0">
            <a:spAutoFit/>
          </a:bodyPr>
          <a:lstStyle/>
          <a:p>
            <a:r>
              <a:rPr lang="en-US" b="1" dirty="0">
                <a:solidFill>
                  <a:srgbClr val="FF0000"/>
                </a:solidFill>
              </a:rPr>
              <a:t>Points Anomalies</a:t>
            </a:r>
          </a:p>
        </p:txBody>
      </p:sp>
      <p:cxnSp>
        <p:nvCxnSpPr>
          <p:cNvPr id="17" name="Connettore 2 16"/>
          <p:cNvCxnSpPr>
            <a:cxnSpLocks/>
            <a:stCxn id="16" idx="2"/>
          </p:cNvCxnSpPr>
          <p:nvPr/>
        </p:nvCxnSpPr>
        <p:spPr>
          <a:xfrm flipH="1">
            <a:off x="2708200" y="4136960"/>
            <a:ext cx="713738" cy="96922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8" name="Connettore 2 17"/>
          <p:cNvCxnSpPr>
            <a:cxnSpLocks/>
            <a:stCxn id="16" idx="2"/>
          </p:cNvCxnSpPr>
          <p:nvPr/>
        </p:nvCxnSpPr>
        <p:spPr>
          <a:xfrm flipH="1">
            <a:off x="2833784" y="4136960"/>
            <a:ext cx="588154" cy="19602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9" name="Connettore 2 18"/>
          <p:cNvCxnSpPr>
            <a:cxnSpLocks/>
            <a:stCxn id="16" idx="2"/>
          </p:cNvCxnSpPr>
          <p:nvPr/>
        </p:nvCxnSpPr>
        <p:spPr>
          <a:xfrm flipH="1">
            <a:off x="2113126" y="4136960"/>
            <a:ext cx="1308812" cy="6757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0" name="Connettore 2 19"/>
          <p:cNvCxnSpPr>
            <a:cxnSpLocks/>
            <a:stCxn id="15" idx="2"/>
          </p:cNvCxnSpPr>
          <p:nvPr/>
        </p:nvCxnSpPr>
        <p:spPr>
          <a:xfrm>
            <a:off x="6472277" y="4396536"/>
            <a:ext cx="908035" cy="592441"/>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CasellaDiTesto 20"/>
          <p:cNvSpPr txBox="1"/>
          <p:nvPr/>
        </p:nvSpPr>
        <p:spPr>
          <a:xfrm>
            <a:off x="3229878" y="3286871"/>
            <a:ext cx="2478564" cy="461665"/>
          </a:xfrm>
          <a:prstGeom prst="rect">
            <a:avLst/>
          </a:prstGeom>
          <a:noFill/>
        </p:spPr>
        <p:txBody>
          <a:bodyPr wrap="none" rtlCol="0">
            <a:spAutoFit/>
          </a:bodyPr>
          <a:lstStyle/>
          <a:p>
            <a:r>
              <a:rPr lang="en-US" sz="2400" b="1" dirty="0"/>
              <a:t>Anomaly Example</a:t>
            </a:r>
          </a:p>
        </p:txBody>
      </p:sp>
    </p:spTree>
    <p:extLst>
      <p:ext uri="{BB962C8B-B14F-4D97-AF65-F5344CB8AC3E}">
        <p14:creationId xmlns:p14="http://schemas.microsoft.com/office/powerpoint/2010/main" val="220153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pPr algn="l"/>
            <a:r>
              <a:rPr lang="en-US" dirty="0"/>
              <a:t>Network Anomalies</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a:t>
            </a:fld>
            <a:endParaRPr lang="it-IT"/>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14" name="Rettangolo 13"/>
          <p:cNvSpPr/>
          <p:nvPr/>
        </p:nvSpPr>
        <p:spPr>
          <a:xfrm>
            <a:off x="430952" y="2064574"/>
            <a:ext cx="4464496" cy="3416320"/>
          </a:xfrm>
          <a:prstGeom prst="rect">
            <a:avLst/>
          </a:prstGeom>
        </p:spPr>
        <p:txBody>
          <a:bodyPr wrap="square">
            <a:spAutoFit/>
          </a:bodyPr>
          <a:lstStyle/>
          <a:p>
            <a:pPr marL="285750" indent="-285750">
              <a:buFont typeface="Arial" panose="020B0604020202020204" pitchFamily="34" charset="0"/>
              <a:buChar char="•"/>
            </a:pPr>
            <a:r>
              <a:rPr lang="en-US" sz="2400" dirty="0"/>
              <a:t>Malicious activities (attacks)</a:t>
            </a:r>
          </a:p>
          <a:p>
            <a:pPr marL="742950" lvl="1" indent="-285750">
              <a:buFont typeface="Arial" panose="020B0604020202020204" pitchFamily="34" charset="0"/>
              <a:buChar char="•"/>
            </a:pPr>
            <a:r>
              <a:rPr lang="en-US" sz="2400" dirty="0"/>
              <a:t>Net scans</a:t>
            </a:r>
          </a:p>
          <a:p>
            <a:pPr marL="742950" lvl="1" indent="-285750">
              <a:buFont typeface="Arial" panose="020B0604020202020204" pitchFamily="34" charset="0"/>
              <a:buChar char="•"/>
            </a:pPr>
            <a:r>
              <a:rPr lang="en-US" sz="2400" dirty="0"/>
              <a:t>Port Scans</a:t>
            </a:r>
          </a:p>
          <a:p>
            <a:pPr marL="742950" lvl="1" indent="-285750">
              <a:buFont typeface="Arial" panose="020B0604020202020204" pitchFamily="34" charset="0"/>
              <a:buChar char="•"/>
            </a:pPr>
            <a:r>
              <a:rPr lang="en-US" sz="2400" dirty="0"/>
              <a:t>DoS/DDoS</a:t>
            </a:r>
          </a:p>
          <a:p>
            <a:endParaRPr lang="en-US" sz="2400" dirty="0"/>
          </a:p>
          <a:p>
            <a:pPr marL="285750" indent="-285750">
              <a:buFont typeface="Arial" panose="020B0604020202020204" pitchFamily="34" charset="0"/>
              <a:buChar char="•"/>
            </a:pPr>
            <a:r>
              <a:rPr lang="en-US" sz="2400" dirty="0"/>
              <a:t>Non-malicious activities</a:t>
            </a:r>
          </a:p>
          <a:p>
            <a:pPr marL="742950" lvl="1" indent="-285750">
              <a:buFont typeface="Arial" panose="020B0604020202020204" pitchFamily="34" charset="0"/>
              <a:buChar char="•"/>
            </a:pPr>
            <a:r>
              <a:rPr lang="en-US" sz="2400" dirty="0"/>
              <a:t>network misconfiguration</a:t>
            </a:r>
          </a:p>
          <a:p>
            <a:pPr marL="742950" lvl="1" indent="-285750">
              <a:buFont typeface="Arial" panose="020B0604020202020204" pitchFamily="34" charset="0"/>
              <a:buChar char="•"/>
            </a:pPr>
            <a:r>
              <a:rPr lang="en-US" sz="2400" dirty="0"/>
              <a:t>traffic discrimination (violation of Net Neutrality)</a:t>
            </a:r>
            <a:endParaRPr lang="en-US" sz="2000" dirty="0"/>
          </a:p>
        </p:txBody>
      </p:sp>
      <p:sp>
        <p:nvSpPr>
          <p:cNvPr id="3" name="Rettangolo 2"/>
          <p:cNvSpPr/>
          <p:nvPr/>
        </p:nvSpPr>
        <p:spPr>
          <a:xfrm>
            <a:off x="457200" y="1017715"/>
            <a:ext cx="8003232" cy="830997"/>
          </a:xfrm>
          <a:prstGeom prst="rect">
            <a:avLst/>
          </a:prstGeom>
        </p:spPr>
        <p:txBody>
          <a:bodyPr wrap="square">
            <a:spAutoFit/>
          </a:bodyPr>
          <a:lstStyle/>
          <a:p>
            <a:r>
              <a:rPr lang="en-US" sz="2400" dirty="0"/>
              <a:t>Network anomalies could be generated both by malicious and non-malicious activities</a:t>
            </a:r>
          </a:p>
        </p:txBody>
      </p:sp>
    </p:spTree>
    <p:extLst>
      <p:ext uri="{BB962C8B-B14F-4D97-AF65-F5344CB8AC3E}">
        <p14:creationId xmlns:p14="http://schemas.microsoft.com/office/powerpoint/2010/main" val="415128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normAutofit/>
          </a:bodyPr>
          <a:lstStyle/>
          <a:p>
            <a:r>
              <a:rPr lang="en-US" dirty="0"/>
              <a:t>Malicious Activities Detection</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a:xfrm>
            <a:off x="6553200" y="6356350"/>
            <a:ext cx="2133600" cy="365125"/>
          </a:xfrm>
        </p:spPr>
        <p:txBody>
          <a:bodyPr/>
          <a:lstStyle/>
          <a:p>
            <a:fld id="{26848A72-3DD7-42C3-AB6C-2FF2861DA9F6}" type="slidenum">
              <a:rPr lang="it-IT" smtClean="0"/>
              <a:t>7</a:t>
            </a:fld>
            <a:endParaRPr lang="it-IT"/>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
        <p:nvSpPr>
          <p:cNvPr id="3" name="Rettangolo 2"/>
          <p:cNvSpPr/>
          <p:nvPr/>
        </p:nvSpPr>
        <p:spPr>
          <a:xfrm>
            <a:off x="453048" y="1052736"/>
            <a:ext cx="7682008" cy="461665"/>
          </a:xfrm>
          <a:prstGeom prst="rect">
            <a:avLst/>
          </a:prstGeom>
        </p:spPr>
        <p:txBody>
          <a:bodyPr wrap="square">
            <a:spAutoFit/>
          </a:bodyPr>
          <a:lstStyle/>
          <a:p>
            <a:endParaRPr lang="en-US" sz="2400" dirty="0"/>
          </a:p>
        </p:txBody>
      </p:sp>
      <p:sp>
        <p:nvSpPr>
          <p:cNvPr id="4" name="CasellaDiTesto 3"/>
          <p:cNvSpPr txBox="1"/>
          <p:nvPr/>
        </p:nvSpPr>
        <p:spPr>
          <a:xfrm>
            <a:off x="2830396" y="1006569"/>
            <a:ext cx="6062084" cy="1569660"/>
          </a:xfrm>
          <a:prstGeom prst="rect">
            <a:avLst/>
          </a:prstGeom>
          <a:noFill/>
        </p:spPr>
        <p:txBody>
          <a:bodyPr wrap="square" rtlCol="0">
            <a:spAutoFit/>
          </a:bodyPr>
          <a:lstStyle/>
          <a:p>
            <a:r>
              <a:rPr lang="en-US" sz="2400" dirty="0"/>
              <a:t>Due the rapid evolution of attack techniques, it is crucial to use detection methods that are effective against both new attacks and variations of known attacks. </a:t>
            </a:r>
          </a:p>
        </p:txBody>
      </p:sp>
      <p:sp>
        <p:nvSpPr>
          <p:cNvPr id="10" name="Nuvola 9"/>
          <p:cNvSpPr/>
          <p:nvPr/>
        </p:nvSpPr>
        <p:spPr>
          <a:xfrm rot="5400000">
            <a:off x="1153329" y="542840"/>
            <a:ext cx="648072" cy="1868789"/>
          </a:xfrm>
          <a:prstGeom prst="cloud">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it-IT" dirty="0"/>
              <a:t>Internet</a:t>
            </a:r>
          </a:p>
        </p:txBody>
      </p:sp>
      <p:sp>
        <p:nvSpPr>
          <p:cNvPr id="12" name="Freccia a destra 11"/>
          <p:cNvSpPr/>
          <p:nvPr/>
        </p:nvSpPr>
        <p:spPr>
          <a:xfrm rot="5400000">
            <a:off x="1223628" y="192135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15" name="Tabella 14"/>
          <p:cNvGraphicFramePr>
            <a:graphicFrameLocks noGrp="1"/>
          </p:cNvGraphicFramePr>
          <p:nvPr>
            <p:extLst>
              <p:ext uri="{D42A27DB-BD31-4B8C-83A1-F6EECF244321}">
                <p14:modId xmlns:p14="http://schemas.microsoft.com/office/powerpoint/2010/main" val="1097475477"/>
              </p:ext>
            </p:extLst>
          </p:nvPr>
        </p:nvGraphicFramePr>
        <p:xfrm>
          <a:off x="2945160" y="3510171"/>
          <a:ext cx="5660396" cy="2852279"/>
        </p:xfrm>
        <a:graphic>
          <a:graphicData uri="http://schemas.openxmlformats.org/drawingml/2006/table">
            <a:tbl>
              <a:tblPr>
                <a:tableStyleId>{5C22544A-7EE6-4342-B048-85BDC9FD1C3A}</a:tableStyleId>
              </a:tblPr>
              <a:tblGrid>
                <a:gridCol w="1278756">
                  <a:extLst>
                    <a:ext uri="{9D8B030D-6E8A-4147-A177-3AD203B41FA5}">
                      <a16:colId xmlns:a16="http://schemas.microsoft.com/office/drawing/2014/main" val="1522791555"/>
                    </a:ext>
                  </a:extLst>
                </a:gridCol>
                <a:gridCol w="4381640">
                  <a:extLst>
                    <a:ext uri="{9D8B030D-6E8A-4147-A177-3AD203B41FA5}">
                      <a16:colId xmlns:a16="http://schemas.microsoft.com/office/drawing/2014/main" val="240251802"/>
                    </a:ext>
                  </a:extLst>
                </a:gridCol>
              </a:tblGrid>
              <a:tr h="418902">
                <a:tc>
                  <a:txBody>
                    <a:bodyPr/>
                    <a:lstStyle/>
                    <a:p>
                      <a:pPr algn="ctr" fontAlgn="ctr"/>
                      <a:r>
                        <a:rPr lang="en-US" sz="2000" b="1" u="none" strike="noStrike" noProof="0" dirty="0">
                          <a:solidFill>
                            <a:schemeClr val="bg1"/>
                          </a:solidFill>
                          <a:effectLst>
                            <a:outerShdw blurRad="38100" dist="38100" dir="2700000" algn="tl">
                              <a:srgbClr val="000000">
                                <a:alpha val="43137"/>
                              </a:srgbClr>
                            </a:outerShdw>
                          </a:effectLst>
                        </a:rPr>
                        <a:t>Anomaly</a:t>
                      </a:r>
                      <a:endParaRPr lang="en-US" sz="2000" b="1" i="0" u="none" strike="noStrike" noProof="0"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b"/>
                      <a:r>
                        <a:rPr lang="en-US" sz="2000" b="1" u="none" strike="noStrike" noProof="0" dirty="0">
                          <a:solidFill>
                            <a:schemeClr val="bg1"/>
                          </a:solidFill>
                          <a:effectLst>
                            <a:outerShdw blurRad="38100" dist="38100" dir="2700000" algn="tl">
                              <a:srgbClr val="000000">
                                <a:alpha val="43137"/>
                              </a:srgbClr>
                            </a:outerShdw>
                          </a:effectLst>
                        </a:rPr>
                        <a:t>Traffic feature distribution</a:t>
                      </a:r>
                      <a:endParaRPr lang="en-US" sz="2000" b="1" i="0" u="none" strike="noStrike" noProof="0" dirty="0">
                        <a:solidFill>
                          <a:schemeClr val="bg1"/>
                        </a:solidFill>
                        <a:effectLst>
                          <a:outerShdw blurRad="38100" dist="38100" dir="2700000" algn="tl">
                            <a:srgbClr val="000000">
                              <a:alpha val="43137"/>
                            </a:srgbClr>
                          </a:outerShdw>
                        </a:effectLst>
                        <a:latin typeface="Calibri" panose="020F050202020403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val="1120835522"/>
                  </a:ext>
                </a:extLst>
              </a:tr>
              <a:tr h="650362">
                <a:tc>
                  <a:txBody>
                    <a:bodyPr/>
                    <a:lstStyle/>
                    <a:p>
                      <a:pPr algn="ctr" fontAlgn="ctr"/>
                      <a:r>
                        <a:rPr lang="en-US" sz="1800" u="none" strike="noStrike" noProof="0" dirty="0">
                          <a:effectLst/>
                        </a:rPr>
                        <a:t>Port scan</a:t>
                      </a:r>
                      <a:endParaRPr lang="en-US" sz="18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noProof="0" dirty="0">
                          <a:effectLst/>
                        </a:rPr>
                        <a:t>Traffic distributed in destination port space and concentrated on single destination host.</a:t>
                      </a:r>
                    </a:p>
                  </a:txBody>
                  <a:tcPr marL="9525" marR="9525" marT="9525" marB="0" anchor="b"/>
                </a:tc>
                <a:extLst>
                  <a:ext uri="{0D108BD9-81ED-4DB2-BD59-A6C34878D82A}">
                    <a16:rowId xmlns:a16="http://schemas.microsoft.com/office/drawing/2014/main" val="2978697984"/>
                  </a:ext>
                </a:extLst>
              </a:tr>
              <a:tr h="936104">
                <a:tc>
                  <a:txBody>
                    <a:bodyPr/>
                    <a:lstStyle/>
                    <a:p>
                      <a:pPr algn="ctr" fontAlgn="ctr"/>
                      <a:r>
                        <a:rPr lang="it-IT" sz="1800" u="none" strike="noStrike">
                          <a:effectLst/>
                        </a:rPr>
                        <a:t>Network scan</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a:effectLst/>
                        </a:rPr>
                        <a:t>Traffic distributed in destination address space and concentrated on limited number of destination ports</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1332257"/>
                  </a:ext>
                </a:extLst>
              </a:tr>
              <a:tr h="846911">
                <a:tc>
                  <a:txBody>
                    <a:bodyPr/>
                    <a:lstStyle/>
                    <a:p>
                      <a:pPr algn="ctr" fontAlgn="ctr"/>
                      <a:r>
                        <a:rPr lang="it-IT" sz="1800" u="none" strike="noStrike">
                          <a:effectLst/>
                        </a:rPr>
                        <a:t>DoS/DDoS</a:t>
                      </a:r>
                      <a:endParaRPr lang="it-IT"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a:effectLst/>
                        </a:rPr>
                        <a:t>Traffic distributed in source address space and concentrated on limited number of destination addresses.</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0654990"/>
                  </a:ext>
                </a:extLst>
              </a:tr>
            </a:tbl>
          </a:graphicData>
        </a:graphic>
      </p:graphicFrame>
      <p:sp>
        <p:nvSpPr>
          <p:cNvPr id="16" name="Rettangolo 15"/>
          <p:cNvSpPr/>
          <p:nvPr/>
        </p:nvSpPr>
        <p:spPr>
          <a:xfrm>
            <a:off x="547192" y="2254514"/>
            <a:ext cx="1864568" cy="6642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err="1"/>
              <a:t>Capture</a:t>
            </a:r>
            <a:r>
              <a:rPr lang="it-IT" dirty="0"/>
              <a:t> </a:t>
            </a:r>
            <a:r>
              <a:rPr lang="it-IT" dirty="0" err="1"/>
              <a:t>Traffic</a:t>
            </a:r>
            <a:endParaRPr lang="it-IT" dirty="0"/>
          </a:p>
          <a:p>
            <a:pPr algn="ctr"/>
            <a:r>
              <a:rPr lang="it-IT" dirty="0"/>
              <a:t>(</a:t>
            </a:r>
            <a:r>
              <a:rPr lang="it-IT" dirty="0" err="1"/>
              <a:t>Packet</a:t>
            </a:r>
            <a:r>
              <a:rPr lang="it-IT" dirty="0"/>
              <a:t>/Flow)</a:t>
            </a:r>
          </a:p>
        </p:txBody>
      </p:sp>
      <p:sp>
        <p:nvSpPr>
          <p:cNvPr id="17" name="Freccia a destra 16"/>
          <p:cNvSpPr/>
          <p:nvPr/>
        </p:nvSpPr>
        <p:spPr>
          <a:xfrm rot="5400000">
            <a:off x="1223628" y="3082606"/>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p:cNvSpPr/>
          <p:nvPr/>
        </p:nvSpPr>
        <p:spPr>
          <a:xfrm>
            <a:off x="422176" y="3429000"/>
            <a:ext cx="2133600" cy="173025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a:t>Anomaly Detection</a:t>
            </a:r>
          </a:p>
        </p:txBody>
      </p:sp>
      <p:sp>
        <p:nvSpPr>
          <p:cNvPr id="19" name="Rettangolo 18"/>
          <p:cNvSpPr/>
          <p:nvPr/>
        </p:nvSpPr>
        <p:spPr>
          <a:xfrm>
            <a:off x="542969" y="3570874"/>
            <a:ext cx="1868791" cy="43676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err="1"/>
              <a:t>Preprocessing</a:t>
            </a:r>
            <a:endParaRPr lang="it-IT" dirty="0"/>
          </a:p>
        </p:txBody>
      </p:sp>
      <p:sp>
        <p:nvSpPr>
          <p:cNvPr id="20" name="Rettangolo 19"/>
          <p:cNvSpPr/>
          <p:nvPr/>
        </p:nvSpPr>
        <p:spPr>
          <a:xfrm>
            <a:off x="542969" y="4509120"/>
            <a:ext cx="1868791" cy="5452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Matching</a:t>
            </a:r>
          </a:p>
          <a:p>
            <a:pPr algn="ctr"/>
            <a:r>
              <a:rPr lang="en-US" dirty="0"/>
              <a:t>Mechanism</a:t>
            </a:r>
          </a:p>
        </p:txBody>
      </p:sp>
      <p:cxnSp>
        <p:nvCxnSpPr>
          <p:cNvPr id="25" name="Connettore 2 24"/>
          <p:cNvCxnSpPr>
            <a:cxnSpLocks/>
            <a:stCxn id="18" idx="2"/>
          </p:cNvCxnSpPr>
          <p:nvPr/>
        </p:nvCxnSpPr>
        <p:spPr>
          <a:xfrm>
            <a:off x="1488976" y="5159257"/>
            <a:ext cx="11269" cy="518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Ovale 25"/>
          <p:cNvSpPr/>
          <p:nvPr/>
        </p:nvSpPr>
        <p:spPr>
          <a:xfrm>
            <a:off x="874332" y="5445224"/>
            <a:ext cx="1152128" cy="4790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b="1" dirty="0">
                <a:solidFill>
                  <a:schemeClr val="bg1"/>
                </a:solidFill>
              </a:rPr>
              <a:t>ALERT</a:t>
            </a:r>
          </a:p>
        </p:txBody>
      </p:sp>
      <p:sp>
        <p:nvSpPr>
          <p:cNvPr id="29" name="Rettangolo 28"/>
          <p:cNvSpPr/>
          <p:nvPr/>
        </p:nvSpPr>
        <p:spPr>
          <a:xfrm>
            <a:off x="2830397" y="2689257"/>
            <a:ext cx="5691065" cy="707886"/>
          </a:xfrm>
          <a:prstGeom prst="rect">
            <a:avLst/>
          </a:prstGeom>
        </p:spPr>
        <p:txBody>
          <a:bodyPr wrap="square">
            <a:spAutoFit/>
          </a:bodyPr>
          <a:lstStyle/>
          <a:p>
            <a:r>
              <a:rPr lang="en-US" sz="2000" b="1" dirty="0"/>
              <a:t>Anomaly-based IDS (ADS) have the ability to detect this kind of attacks</a:t>
            </a:r>
            <a:endParaRPr lang="it-IT" sz="2000" b="1" dirty="0"/>
          </a:p>
        </p:txBody>
      </p:sp>
    </p:spTree>
    <p:extLst>
      <p:ext uri="{BB962C8B-B14F-4D97-AF65-F5344CB8AC3E}">
        <p14:creationId xmlns:p14="http://schemas.microsoft.com/office/powerpoint/2010/main" val="2354813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US" dirty="0"/>
              <a:t>Challenges</a:t>
            </a:r>
          </a:p>
        </p:txBody>
      </p:sp>
      <p:sp>
        <p:nvSpPr>
          <p:cNvPr id="3" name="Segnaposto contenuto 2"/>
          <p:cNvSpPr>
            <a:spLocks noGrp="1"/>
          </p:cNvSpPr>
          <p:nvPr>
            <p:ph idx="1"/>
          </p:nvPr>
        </p:nvSpPr>
        <p:spPr>
          <a:xfrm>
            <a:off x="457200" y="1187624"/>
            <a:ext cx="8229600" cy="4954358"/>
          </a:xfrm>
        </p:spPr>
        <p:txBody>
          <a:bodyPr>
            <a:normAutofit/>
          </a:bodyPr>
          <a:lstStyle/>
          <a:p>
            <a:r>
              <a:rPr lang="en-GB" altLang="it-IT" sz="2400" dirty="0"/>
              <a:t>Defining the “normality” region/model is challenging</a:t>
            </a:r>
            <a:endParaRPr lang="en-US" sz="2400" dirty="0">
              <a:latin typeface="+mj-lt"/>
            </a:endParaRPr>
          </a:p>
          <a:p>
            <a:pPr lvl="1"/>
            <a:r>
              <a:rPr lang="en-US" sz="2000" dirty="0">
                <a:latin typeface="+mj-lt"/>
              </a:rPr>
              <a:t>Boundaries between normal and anomalous behavior are not precise</a:t>
            </a:r>
          </a:p>
          <a:p>
            <a:pPr marL="0" indent="0">
              <a:buNone/>
            </a:pPr>
            <a:endParaRPr lang="en-GB" altLang="it-IT" sz="2400" dirty="0">
              <a:latin typeface="+mj-lt"/>
            </a:endParaRPr>
          </a:p>
          <a:p>
            <a:r>
              <a:rPr lang="en-US" altLang="it-IT" sz="2400" dirty="0">
                <a:latin typeface="+mj-lt"/>
              </a:rPr>
              <a:t>Normal behavior keeps evolving, so the current notion of normality might not be adequate in future.</a:t>
            </a:r>
          </a:p>
          <a:p>
            <a:endParaRPr lang="en-US" altLang="it-IT" sz="2400" dirty="0">
              <a:latin typeface="+mj-lt"/>
            </a:endParaRPr>
          </a:p>
          <a:p>
            <a:r>
              <a:rPr lang="en-GB" altLang="it-IT" sz="2400" dirty="0">
                <a:latin typeface="+mj-lt"/>
              </a:rPr>
              <a:t>High False Positive Rate.</a:t>
            </a:r>
          </a:p>
          <a:p>
            <a:endParaRPr lang="en-GB" altLang="it-IT" sz="2400" dirty="0">
              <a:latin typeface="+mj-lt"/>
            </a:endParaRPr>
          </a:p>
          <a:p>
            <a:pPr>
              <a:spcBef>
                <a:spcPts val="700"/>
              </a:spcBef>
            </a:pPr>
            <a:r>
              <a:rPr lang="en-US" altLang="it-IT" sz="2400" dirty="0">
                <a:latin typeface="+mj-lt"/>
              </a:rPr>
              <a:t>Lack of publicly available labeled datasets (i.e. ground truth) for training/validation</a:t>
            </a:r>
            <a:endParaRPr lang="it-IT" sz="2400" b="1" dirty="0">
              <a:latin typeface="+mj-lt"/>
            </a:endParaRP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8</a:t>
            </a:fld>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6141982"/>
            <a:ext cx="1080120" cy="706450"/>
          </a:xfrm>
          <a:prstGeom prst="rect">
            <a:avLst/>
          </a:prstGeom>
        </p:spPr>
      </p:pic>
    </p:spTree>
    <p:extLst>
      <p:ext uri="{BB962C8B-B14F-4D97-AF65-F5344CB8AC3E}">
        <p14:creationId xmlns:p14="http://schemas.microsoft.com/office/powerpoint/2010/main" val="3318298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r>
              <a:rPr lang="en-US" dirty="0"/>
              <a:t>Malicious AD - Related Work</a:t>
            </a:r>
          </a:p>
        </p:txBody>
      </p:sp>
      <p:sp>
        <p:nvSpPr>
          <p:cNvPr id="6" name="Segnaposto piè di pagina 5"/>
          <p:cNvSpPr>
            <a:spLocks noGrp="1"/>
          </p:cNvSpPr>
          <p:nvPr>
            <p:ph type="ftr" sz="quarter" idx="11"/>
          </p:nvPr>
        </p:nvSpPr>
        <p:spPr/>
        <p:txBody>
          <a:bodyPr/>
          <a:lstStyle/>
          <a:p>
            <a:r>
              <a:rPr lang="it-IT" sz="2000" dirty="0"/>
              <a:t>Mauro Garofalo</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9</a:t>
            </a:fld>
            <a:endParaRPr lang="it-IT"/>
          </a:p>
        </p:txBody>
      </p:sp>
      <p:sp>
        <p:nvSpPr>
          <p:cNvPr id="3" name="Rettangolo 2"/>
          <p:cNvSpPr/>
          <p:nvPr/>
        </p:nvSpPr>
        <p:spPr>
          <a:xfrm>
            <a:off x="18336" y="909780"/>
            <a:ext cx="8874144" cy="5878532"/>
          </a:xfrm>
          <a:prstGeom prst="rect">
            <a:avLst/>
          </a:prstGeom>
        </p:spPr>
        <p:txBody>
          <a:bodyPr wrap="square">
            <a:spAutoFit/>
          </a:bodyPr>
          <a:lstStyle/>
          <a:p>
            <a:r>
              <a:rPr lang="en-US" i="1" dirty="0">
                <a:solidFill>
                  <a:srgbClr val="000000"/>
                </a:solidFill>
                <a:latin typeface="Calibri (Corpo)"/>
              </a:rPr>
              <a:t>Flow Monitoring</a:t>
            </a:r>
          </a:p>
          <a:p>
            <a:pPr marL="285750" indent="-285750">
              <a:buFont typeface="Arial" panose="020B0604020202020204" pitchFamily="34" charset="0"/>
              <a:buChar char="•"/>
            </a:pPr>
            <a:r>
              <a:rPr lang="en-US" sz="1400" dirty="0">
                <a:latin typeface="Calibri (Corpo)"/>
              </a:rPr>
              <a:t>Li, B.,  et al. (2013). A survey of network flow applications, Journal of Network and Computer Applications, 36(2), 567–581.</a:t>
            </a:r>
          </a:p>
          <a:p>
            <a:pPr marL="285750" indent="-285750">
              <a:buFont typeface="Arial" panose="020B0604020202020204" pitchFamily="34" charset="0"/>
              <a:buChar char="•"/>
            </a:pPr>
            <a:r>
              <a:rPr lang="it-IT" sz="1400" dirty="0" err="1">
                <a:latin typeface="Calibri (Corpo)"/>
              </a:rPr>
              <a:t>Hofstede</a:t>
            </a:r>
            <a:r>
              <a:rPr lang="it-IT" sz="1400" dirty="0">
                <a:latin typeface="Calibri (Corpo)"/>
              </a:rPr>
              <a:t>, R, et al. (2014). </a:t>
            </a:r>
            <a:r>
              <a:rPr lang="en-US" sz="1400" dirty="0">
                <a:latin typeface="Calibri (Corpo)"/>
              </a:rPr>
              <a:t>Flow Monitoring Explained: From Packet Capture to Data Analysis With NetFlow and IPFIX. IEEE Communications Surveys &amp; Tutorials, 16(4), 2037–2064. </a:t>
            </a:r>
          </a:p>
          <a:p>
            <a:pPr marL="285750" indent="-285750" algn="just">
              <a:buFont typeface="Arial" panose="020B0604020202020204" pitchFamily="34" charset="0"/>
              <a:buChar char="•"/>
            </a:pPr>
            <a:r>
              <a:rPr lang="it-IT" sz="1400" dirty="0" err="1">
                <a:latin typeface="Calibri (Corpo)"/>
              </a:rPr>
              <a:t>Glatz</a:t>
            </a:r>
            <a:r>
              <a:rPr lang="it-IT" sz="1400" dirty="0">
                <a:latin typeface="Calibri (Corpo)"/>
              </a:rPr>
              <a:t>, E., et al. (2012). </a:t>
            </a:r>
            <a:r>
              <a:rPr lang="en-US" sz="1400" dirty="0">
                <a:latin typeface="Calibri (Corpo)"/>
              </a:rPr>
              <a:t>Classifying internet one-way traffic</a:t>
            </a:r>
            <a:r>
              <a:rPr lang="it-IT" sz="1400" dirty="0">
                <a:latin typeface="Calibri (Corpo)"/>
              </a:rPr>
              <a:t>. ACM SIGMETRICS Performance Evaluation </a:t>
            </a:r>
            <a:r>
              <a:rPr lang="it-IT" sz="1400" dirty="0" err="1">
                <a:latin typeface="Calibri (Corpo)"/>
              </a:rPr>
              <a:t>Review</a:t>
            </a:r>
            <a:r>
              <a:rPr lang="it-IT" sz="1400" dirty="0">
                <a:latin typeface="Calibri (Corpo)"/>
              </a:rPr>
              <a:t>, 40(1), 417.</a:t>
            </a:r>
            <a:endParaRPr lang="en-US" sz="1400" dirty="0">
              <a:solidFill>
                <a:srgbClr val="000000"/>
              </a:solidFill>
              <a:latin typeface="Calibri (Corpo)"/>
            </a:endParaRPr>
          </a:p>
          <a:p>
            <a:r>
              <a:rPr lang="en-US" i="1" dirty="0">
                <a:solidFill>
                  <a:srgbClr val="000000"/>
                </a:solidFill>
                <a:latin typeface="Calibri (Corpo)"/>
              </a:rPr>
              <a:t>Flow-based Anomaly Detection</a:t>
            </a:r>
          </a:p>
          <a:p>
            <a:pPr marL="285750" indent="-285750">
              <a:buFont typeface="Arial" panose="020B0604020202020204" pitchFamily="34" charset="0"/>
              <a:buChar char="•"/>
            </a:pPr>
            <a:r>
              <a:rPr lang="it-IT" sz="1400" dirty="0" err="1">
                <a:latin typeface="Calibri (Corpo)"/>
              </a:rPr>
              <a:t>Lakhina</a:t>
            </a:r>
            <a:r>
              <a:rPr lang="it-IT" sz="1400" dirty="0">
                <a:latin typeface="Calibri (Corpo)"/>
              </a:rPr>
              <a:t>, A., et al. (2004). </a:t>
            </a:r>
            <a:r>
              <a:rPr lang="en-US" sz="1400" dirty="0">
                <a:latin typeface="Calibri (Corpo)"/>
              </a:rPr>
              <a:t>Characterization of network-wide anomalies in traffic flows</a:t>
            </a:r>
            <a:r>
              <a:rPr lang="it-IT" sz="1400" dirty="0">
                <a:latin typeface="Calibri (Corpo)"/>
              </a:rPr>
              <a:t>.</a:t>
            </a:r>
            <a:r>
              <a:rPr lang="en-US" sz="1400" dirty="0">
                <a:latin typeface="Calibri (Corpo)"/>
              </a:rPr>
              <a:t> In Proceedings of the 4th ACM SIGCOMM conference on Internet measurement - IMC ’04 (Vol. 6, p. 201).</a:t>
            </a:r>
            <a:endParaRPr lang="it-IT" sz="1400" dirty="0">
              <a:latin typeface="Calibri (Corpo)"/>
            </a:endParaRPr>
          </a:p>
          <a:p>
            <a:pPr marL="285750" indent="-285750">
              <a:buFont typeface="Arial" panose="020B0604020202020204" pitchFamily="34" charset="0"/>
              <a:buChar char="•"/>
            </a:pPr>
            <a:r>
              <a:rPr lang="it-IT" sz="1400" dirty="0" err="1">
                <a:latin typeface="Calibri (Corpo)"/>
              </a:rPr>
              <a:t>Muraleedharan</a:t>
            </a:r>
            <a:r>
              <a:rPr lang="it-IT" sz="1400" dirty="0">
                <a:latin typeface="Calibri (Corpo)"/>
              </a:rPr>
              <a:t>, N. (2008). Analysis of TCP flow </a:t>
            </a:r>
            <a:r>
              <a:rPr lang="en-US" sz="1400" dirty="0">
                <a:latin typeface="Calibri (Corpo)"/>
              </a:rPr>
              <a:t>data for traffic anomaly and scan detection</a:t>
            </a:r>
            <a:r>
              <a:rPr lang="it-IT" sz="1400" dirty="0">
                <a:latin typeface="Calibri (Corpo)"/>
              </a:rPr>
              <a:t>. </a:t>
            </a:r>
            <a:r>
              <a:rPr lang="en-US" sz="1400" dirty="0">
                <a:latin typeface="Calibri (Corpo)"/>
              </a:rPr>
              <a:t>In 2008 16th IEEE International Conference on Networks (pp. 1–4).</a:t>
            </a:r>
            <a:endParaRPr lang="it-IT" sz="1400" dirty="0">
              <a:latin typeface="Calibri (Corpo)"/>
            </a:endParaRPr>
          </a:p>
          <a:p>
            <a:pPr marL="285750" indent="-285750">
              <a:buFont typeface="Arial" panose="020B0604020202020204" pitchFamily="34" charset="0"/>
              <a:buChar char="•"/>
            </a:pPr>
            <a:r>
              <a:rPr lang="it-IT" sz="1400" dirty="0" err="1">
                <a:latin typeface="Calibri (Corpo)"/>
              </a:rPr>
              <a:t>Androulidakis</a:t>
            </a:r>
            <a:r>
              <a:rPr lang="it-IT" sz="1400" dirty="0">
                <a:latin typeface="Calibri (Corpo)"/>
              </a:rPr>
              <a:t>, G., et al. (2009). </a:t>
            </a:r>
            <a:r>
              <a:rPr lang="en-US" sz="1400" dirty="0">
                <a:latin typeface="Calibri (Corpo)"/>
              </a:rPr>
              <a:t>Network anomaly detection and classification via opportunistic sampling. IEEE Network, 23(1), 6–12.</a:t>
            </a:r>
          </a:p>
          <a:p>
            <a:pPr marL="285750" indent="-285750">
              <a:buFont typeface="Arial" panose="020B0604020202020204" pitchFamily="34" charset="0"/>
              <a:buChar char="•"/>
            </a:pPr>
            <a:r>
              <a:rPr lang="it-IT" sz="1400" dirty="0" err="1">
                <a:latin typeface="Calibri (Corpo)"/>
              </a:rPr>
              <a:t>Brauckhoff</a:t>
            </a:r>
            <a:r>
              <a:rPr lang="it-IT" sz="1400" dirty="0">
                <a:latin typeface="Calibri (Corpo)"/>
              </a:rPr>
              <a:t>, D., et al. (2012). </a:t>
            </a:r>
            <a:r>
              <a:rPr lang="en-US" sz="1400" dirty="0">
                <a:latin typeface="Calibri (Corpo)"/>
              </a:rPr>
              <a:t>Anomaly Extraction in Backbone Networks Using Association Rules. IEEE/ACM Transactions on Networking, 20(6), 1788–1799. </a:t>
            </a:r>
          </a:p>
          <a:p>
            <a:pPr marL="285750" indent="-285750">
              <a:buFont typeface="Arial" panose="020B0604020202020204" pitchFamily="34" charset="0"/>
              <a:buChar char="•"/>
            </a:pPr>
            <a:r>
              <a:rPr lang="it-IT" sz="1400" dirty="0">
                <a:latin typeface="Calibri (Corpo)"/>
              </a:rPr>
              <a:t>De </a:t>
            </a:r>
            <a:r>
              <a:rPr lang="it-IT" sz="1400" dirty="0" err="1">
                <a:latin typeface="Calibri (Corpo)"/>
              </a:rPr>
              <a:t>Assis</a:t>
            </a:r>
            <a:r>
              <a:rPr lang="it-IT" sz="1400" dirty="0">
                <a:latin typeface="Calibri (Corpo)"/>
              </a:rPr>
              <a:t>, et al. (2013). </a:t>
            </a:r>
            <a:r>
              <a:rPr lang="en-US" sz="1400" dirty="0">
                <a:latin typeface="Calibri (Corpo)"/>
              </a:rPr>
              <a:t>A novel anomaly detection system based on seven-dimensional flow analysis. In GLOBECOM - IEEE Global Telecommunications Conference (pp. 735–740).</a:t>
            </a:r>
            <a:endParaRPr lang="en-US" sz="1400" dirty="0">
              <a:solidFill>
                <a:srgbClr val="000000"/>
              </a:solidFill>
              <a:latin typeface="Calibri (Corpo)"/>
            </a:endParaRPr>
          </a:p>
          <a:p>
            <a:r>
              <a:rPr lang="en-US" i="1" dirty="0">
                <a:solidFill>
                  <a:srgbClr val="000000"/>
                </a:solidFill>
                <a:latin typeface="Calibri (Corpo)"/>
              </a:rPr>
              <a:t>Big Data architecture for network monitoring </a:t>
            </a:r>
          </a:p>
          <a:p>
            <a:pPr marL="285750" indent="-285750">
              <a:buFont typeface="Arial" panose="020B0604020202020204" pitchFamily="34" charset="0"/>
              <a:buChar char="•"/>
            </a:pPr>
            <a:r>
              <a:rPr lang="en-US" sz="1400" dirty="0" err="1"/>
              <a:t>Marchal</a:t>
            </a:r>
            <a:r>
              <a:rPr lang="en-US" sz="1400" dirty="0"/>
              <a:t>, S., et al. (2014). A Big Data Architecture for Large Scale Security Monitoring In 2014 IEEE International Congress on Big Data (pp. 56–63). IEEE. </a:t>
            </a:r>
          </a:p>
          <a:p>
            <a:pPr marL="285750" indent="-285750">
              <a:buFont typeface="Arial" panose="020B0604020202020204" pitchFamily="34" charset="0"/>
              <a:buChar char="•"/>
            </a:pPr>
            <a:r>
              <a:rPr lang="en-US" sz="1400" dirty="0"/>
              <a:t>Cao, L., et al. (2014). Interactive outlier exploration in big data streams. Proceedings of the VLDB Endowment, 7(13), 1621–1624.</a:t>
            </a:r>
          </a:p>
          <a:p>
            <a:pPr marL="285750" indent="-285750">
              <a:buFont typeface="Arial" panose="020B0604020202020204" pitchFamily="34" charset="0"/>
              <a:buChar char="•"/>
            </a:pPr>
            <a:r>
              <a:rPr lang="en-US" sz="1400" dirty="0" err="1"/>
              <a:t>Solaimani</a:t>
            </a:r>
            <a:r>
              <a:rPr lang="en-US" sz="1400" dirty="0"/>
              <a:t>, M., et al. (2014). Statistical technique for online anomaly detection using Spark over heterogeneous data from multi-source VMware performance data. In 2014 IEEE International Conference on Big Data (Big Data) (pp. 1086–1094). </a:t>
            </a:r>
            <a:endParaRPr lang="en-US" sz="1400" dirty="0">
              <a:solidFill>
                <a:srgbClr val="000000"/>
              </a:solidFill>
              <a:latin typeface="Calibri (Corpo)"/>
            </a:endParaRPr>
          </a:p>
        </p:txBody>
      </p:sp>
    </p:spTree>
    <p:extLst>
      <p:ext uri="{BB962C8B-B14F-4D97-AF65-F5344CB8AC3E}">
        <p14:creationId xmlns:p14="http://schemas.microsoft.com/office/powerpoint/2010/main" val="285334246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5241</TotalTime>
  <Words>3744</Words>
  <Application>Microsoft Office PowerPoint</Application>
  <PresentationFormat>Presentazione su schermo (4:3)</PresentationFormat>
  <Paragraphs>579</Paragraphs>
  <Slides>30</Slides>
  <Notes>25</Notes>
  <HiddenSlides>1</HiddenSlides>
  <MMClips>0</MMClips>
  <ScaleCrop>false</ScaleCrop>
  <HeadingPairs>
    <vt:vector size="8" baseType="variant">
      <vt:variant>
        <vt:lpstr>Caratteri utilizzati</vt:lpstr>
      </vt:variant>
      <vt:variant>
        <vt:i4>11</vt:i4>
      </vt:variant>
      <vt:variant>
        <vt:lpstr>Tema</vt:lpstr>
      </vt:variant>
      <vt:variant>
        <vt:i4>1</vt:i4>
      </vt:variant>
      <vt:variant>
        <vt:lpstr>Server OLE incorporati</vt:lpstr>
      </vt:variant>
      <vt:variant>
        <vt:i4>1</vt:i4>
      </vt:variant>
      <vt:variant>
        <vt:lpstr>Titoli diapositive</vt:lpstr>
      </vt:variant>
      <vt:variant>
        <vt:i4>30</vt:i4>
      </vt:variant>
    </vt:vector>
  </HeadingPairs>
  <TitlesOfParts>
    <vt:vector size="43" baseType="lpstr">
      <vt:lpstr>ＭＳ Ｐゴシック</vt:lpstr>
      <vt:lpstr>Arial</vt:lpstr>
      <vt:lpstr>Calibri</vt:lpstr>
      <vt:lpstr>Calibri (Corpo)</vt:lpstr>
      <vt:lpstr>Cambria</vt:lpstr>
      <vt:lpstr>Cambria Math</vt:lpstr>
      <vt:lpstr>F16</vt:lpstr>
      <vt:lpstr>F24</vt:lpstr>
      <vt:lpstr>Galliard</vt:lpstr>
      <vt:lpstr>Tahoma</vt:lpstr>
      <vt:lpstr>Times New Roman</vt:lpstr>
      <vt:lpstr>Tema di Office</vt:lpstr>
      <vt:lpstr>Worksheet</vt:lpstr>
      <vt:lpstr>Mauro Garofalo Tutor: Giorgio Ventre  Co-Tutor: Alessio Botta XXIX Cycle - III year presentation</vt:lpstr>
      <vt:lpstr>Short Bio</vt:lpstr>
      <vt:lpstr>Credits Summary</vt:lpstr>
      <vt:lpstr>Scenario – Internet Data growth</vt:lpstr>
      <vt:lpstr>Anomaly Detection</vt:lpstr>
      <vt:lpstr>Network Anomalies</vt:lpstr>
      <vt:lpstr>Malicious Activities Detection</vt:lpstr>
      <vt:lpstr>Challenges</vt:lpstr>
      <vt:lpstr>Malicious AD - Related Work</vt:lpstr>
      <vt:lpstr>Malicious AD - Contribution</vt:lpstr>
      <vt:lpstr>Non Malicious Anomaly Detection</vt:lpstr>
      <vt:lpstr>Net Neutrality - Related Work</vt:lpstr>
      <vt:lpstr>Net Neutrality - Contribution</vt:lpstr>
      <vt:lpstr>Malicious Anomaly Detection</vt:lpstr>
      <vt:lpstr>BDA for Flow-Based Anomaly Detection</vt:lpstr>
      <vt:lpstr>Methodology and Tools</vt:lpstr>
      <vt:lpstr>The Detection Algorithm</vt:lpstr>
      <vt:lpstr>What about the data?</vt:lpstr>
      <vt:lpstr>Evaluation of Anomaly Detector </vt:lpstr>
      <vt:lpstr>Algorithm Evaluation</vt:lpstr>
      <vt:lpstr>Non Malicious Anomaly Detection</vt:lpstr>
      <vt:lpstr>Methodology and tools</vt:lpstr>
      <vt:lpstr>Methodology and tools</vt:lpstr>
      <vt:lpstr>Video Service Providers Infrastructure</vt:lpstr>
      <vt:lpstr>Daily patterns?</vt:lpstr>
      <vt:lpstr>Throughput and RTT by country</vt:lpstr>
      <vt:lpstr>Conclusions</vt:lpstr>
      <vt:lpstr>Publications</vt:lpstr>
      <vt:lpstr>Thanks!</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Mauro Garofalo</cp:lastModifiedBy>
  <cp:revision>322</cp:revision>
  <cp:lastPrinted>2015-02-18T13:08:33Z</cp:lastPrinted>
  <dcterms:created xsi:type="dcterms:W3CDTF">2015-02-18T11:42:09Z</dcterms:created>
  <dcterms:modified xsi:type="dcterms:W3CDTF">2017-02-24T12:27:41Z</dcterms:modified>
</cp:coreProperties>
</file>