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9" r:id="rId3"/>
    <p:sldId id="268" r:id="rId4"/>
    <p:sldId id="260" r:id="rId5"/>
    <p:sldId id="264" r:id="rId6"/>
    <p:sldId id="269" r:id="rId7"/>
    <p:sldId id="266" r:id="rId8"/>
    <p:sldId id="267" r:id="rId9"/>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2C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30/10/2016</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7025CCD-BB7A-4E24-95E6-502FDC415D78}" type="slidenum">
              <a:rPr lang="it-IT" smtClean="0"/>
              <a:t>4</a:t>
            </a:fld>
            <a:endParaRPr lang="it-IT"/>
          </a:p>
        </p:txBody>
      </p:sp>
    </p:spTree>
    <p:extLst>
      <p:ext uri="{BB962C8B-B14F-4D97-AF65-F5344CB8AC3E}">
        <p14:creationId xmlns:p14="http://schemas.microsoft.com/office/powerpoint/2010/main" val="151062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5</a:t>
            </a:fld>
            <a:endParaRPr lang="it-IT"/>
          </a:p>
        </p:txBody>
      </p:sp>
    </p:spTree>
    <p:extLst>
      <p:ext uri="{BB962C8B-B14F-4D97-AF65-F5344CB8AC3E}">
        <p14:creationId xmlns:p14="http://schemas.microsoft.com/office/powerpoint/2010/main" val="49212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27025CCD-BB7A-4E24-95E6-502FDC415D78}" type="slidenum">
              <a:rPr lang="it-IT" smtClean="0"/>
              <a:t>6</a:t>
            </a:fld>
            <a:endParaRPr lang="it-IT"/>
          </a:p>
        </p:txBody>
      </p:sp>
    </p:spTree>
    <p:extLst>
      <p:ext uri="{BB962C8B-B14F-4D97-AF65-F5344CB8AC3E}">
        <p14:creationId xmlns:p14="http://schemas.microsoft.com/office/powerpoint/2010/main" val="342610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solidFill>
                  <a:srgbClr val="002060"/>
                </a:solidFill>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5" name="Segnaposto piè di pagina 4"/>
          <p:cNvSpPr>
            <a:spLocks noGrp="1"/>
          </p:cNvSpPr>
          <p:nvPr>
            <p:ph type="ftr" sz="quarter" idx="11"/>
          </p:nvPr>
        </p:nvSpPr>
        <p:spPr/>
        <p:txBody>
          <a:bodyPr/>
          <a:lstStyle/>
          <a:p>
            <a:r>
              <a:rPr lang="it-IT" dirty="0"/>
              <a:t>Innocenzo Mungiello</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2060"/>
                </a:solidFill>
              </a:defRPr>
            </a:lvl1pPr>
          </a:lstStyle>
          <a:p>
            <a:r>
              <a:rPr lang="it-IT" dirty="0"/>
              <a:t>Fare clic per modificare lo stile del titolo</a:t>
            </a:r>
          </a:p>
        </p:txBody>
      </p:sp>
      <p:sp>
        <p:nvSpPr>
          <p:cNvPr id="3" name="Segnaposto contenuto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11"/>
          </p:nvPr>
        </p:nvSpPr>
        <p:spPr/>
        <p:txBody>
          <a:bodyPr/>
          <a:lstStyle/>
          <a:p>
            <a:r>
              <a:rPr lang="it-IT" dirty="0"/>
              <a:t>Innocenzo Mungiello</a:t>
            </a:r>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pic>
        <p:nvPicPr>
          <p:cNvPr id="7" name="Immagin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56" y="6156557"/>
            <a:ext cx="1163668" cy="664454"/>
          </a:xfrm>
          <a:prstGeom prst="rect">
            <a:avLst/>
          </a:prstGeom>
        </p:spPr>
      </p:pic>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Mirko Gagliardi</a:t>
            </a:r>
            <a:br>
              <a:rPr lang="it-IT" dirty="0"/>
            </a:br>
            <a:r>
              <a:rPr lang="it-IT" sz="3600" dirty="0"/>
              <a:t>Tutor: Alessandro Cilardo</a:t>
            </a:r>
            <a:br>
              <a:rPr lang="it-IT" sz="3600" dirty="0"/>
            </a:br>
            <a:r>
              <a:rPr lang="it-IT" sz="2700" dirty="0"/>
              <a:t>XXXI Cycle - I year presentation</a:t>
            </a:r>
            <a:endParaRPr lang="it-IT" dirty="0"/>
          </a:p>
        </p:txBody>
      </p:sp>
      <p:sp>
        <p:nvSpPr>
          <p:cNvPr id="3" name="Sottotitolo 2"/>
          <p:cNvSpPr>
            <a:spLocks noGrp="1"/>
          </p:cNvSpPr>
          <p:nvPr>
            <p:ph type="subTitle" idx="1"/>
          </p:nvPr>
        </p:nvSpPr>
        <p:spPr/>
        <p:txBody>
          <a:bodyPr>
            <a:normAutofit lnSpcReduction="10000"/>
          </a:bodyPr>
          <a:lstStyle/>
          <a:p>
            <a:pPr lvl="1"/>
            <a:r>
              <a:rPr lang="en-US" i="1" dirty="0"/>
              <a:t>Exploring Advanced Computer Architecture and Technique to Improve Performance and Power Efficiency in Many Core Era</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59598"/>
          </a:xfrm>
        </p:spPr>
        <p:txBody>
          <a:bodyPr>
            <a:normAutofit/>
          </a:bodyPr>
          <a:lstStyle/>
          <a:p>
            <a:r>
              <a:rPr lang="it-IT" sz="2400" dirty="0"/>
              <a:t>Master of Science:</a:t>
            </a:r>
          </a:p>
          <a:p>
            <a:pPr lvl="1"/>
            <a:r>
              <a:rPr lang="it-IT" sz="1800" dirty="0"/>
              <a:t>In “Ingegneria Informatica” at University of Naples  “Federico II”</a:t>
            </a:r>
          </a:p>
          <a:p>
            <a:pPr lvl="1"/>
            <a:endParaRPr lang="it-IT" sz="2000" dirty="0"/>
          </a:p>
          <a:p>
            <a:r>
              <a:rPr lang="it-IT" sz="2400" dirty="0"/>
              <a:t>DIETI Group:</a:t>
            </a:r>
          </a:p>
          <a:p>
            <a:pPr lvl="1"/>
            <a:r>
              <a:rPr lang="it-IT" sz="1800" dirty="0"/>
              <a:t>Seclab </a:t>
            </a:r>
          </a:p>
          <a:p>
            <a:pPr lvl="1"/>
            <a:endParaRPr lang="it-IT" sz="2000" dirty="0"/>
          </a:p>
          <a:p>
            <a:r>
              <a:rPr lang="it-IT" sz="2400" dirty="0" err="1"/>
              <a:t>Type</a:t>
            </a:r>
            <a:r>
              <a:rPr lang="it-IT" sz="2400" dirty="0"/>
              <a:t> of </a:t>
            </a:r>
            <a:r>
              <a:rPr lang="it-IT" sz="2400" dirty="0" err="1"/>
              <a:t>Fellowship</a:t>
            </a:r>
            <a:r>
              <a:rPr lang="it-IT" sz="2400" dirty="0"/>
              <a:t>:</a:t>
            </a:r>
          </a:p>
          <a:p>
            <a:pPr lvl="1"/>
            <a:r>
              <a:rPr lang="it-IT" sz="1800" dirty="0"/>
              <a:t>Doctoral Fellowship funded by CeRICT</a:t>
            </a:r>
          </a:p>
          <a:p>
            <a:pPr lvl="1"/>
            <a:endParaRPr lang="it-IT" sz="2400" dirty="0"/>
          </a:p>
          <a:p>
            <a:r>
              <a:rPr lang="it-IT" sz="2400" dirty="0"/>
              <a:t>Collaboration:</a:t>
            </a:r>
          </a:p>
          <a:p>
            <a:pPr lvl="1"/>
            <a:r>
              <a:rPr lang="it-IT" sz="1800" dirty="0"/>
              <a:t>With </a:t>
            </a:r>
            <a:r>
              <a:rPr lang="it-IT" sz="1800" dirty="0" err="1"/>
              <a:t>CeRICT</a:t>
            </a:r>
            <a:r>
              <a:rPr lang="it-IT" sz="1800" dirty="0"/>
              <a:t> in the </a:t>
            </a:r>
            <a:r>
              <a:rPr lang="it-IT" sz="1800" dirty="0" err="1"/>
              <a:t>context</a:t>
            </a:r>
            <a:r>
              <a:rPr lang="it-IT" sz="1800" dirty="0"/>
              <a:t> of the </a:t>
            </a:r>
            <a:r>
              <a:rPr lang="it-IT" sz="1800" dirty="0" err="1"/>
              <a:t>european</a:t>
            </a:r>
            <a:r>
              <a:rPr lang="it-IT" sz="1800" dirty="0"/>
              <a:t> </a:t>
            </a:r>
            <a:r>
              <a:rPr lang="it-IT" sz="1800" dirty="0" err="1"/>
              <a:t>project</a:t>
            </a:r>
            <a:r>
              <a:rPr lang="it-IT" sz="1800" dirty="0"/>
              <a:t> MANGO</a:t>
            </a:r>
          </a:p>
        </p:txBody>
      </p:sp>
      <p:sp>
        <p:nvSpPr>
          <p:cNvPr id="5" name="Segnaposto numero diapositiva 4"/>
          <p:cNvSpPr>
            <a:spLocks noGrp="1"/>
          </p:cNvSpPr>
          <p:nvPr>
            <p:ph type="sldNum" sz="quarter" idx="12"/>
          </p:nvPr>
        </p:nvSpPr>
        <p:spPr/>
        <p:txBody>
          <a:bodyPr/>
          <a:lstStyle/>
          <a:p>
            <a:fld id="{26848A72-3DD7-42C3-AB6C-2FF2861DA9F6}" type="slidenum">
              <a:rPr lang="it-IT" smtClean="0"/>
              <a:t>2</a:t>
            </a:fld>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893" y="5806274"/>
            <a:ext cx="2637820" cy="73103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272129"/>
            <a:ext cx="1170881" cy="904875"/>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358837"/>
            <a:ext cx="2864883" cy="731460"/>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3674541"/>
            <a:ext cx="2860784" cy="941360"/>
          </a:xfrm>
          <a:prstGeom prst="rect">
            <a:avLst/>
          </a:prstGeom>
        </p:spPr>
      </p:pic>
      <p:sp>
        <p:nvSpPr>
          <p:cNvPr id="11"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
        <p:nvSpPr>
          <p:cNvPr id="10" name="Titolo 1"/>
          <p:cNvSpPr txBox="1">
            <a:spLocks/>
          </p:cNvSpPr>
          <p:nvPr/>
        </p:nvSpPr>
        <p:spPr>
          <a:xfrm>
            <a:off x="457200" y="8635"/>
            <a:ext cx="8229600" cy="68406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it-IT" dirty="0"/>
              <a:t>Background</a:t>
            </a:r>
          </a:p>
        </p:txBody>
      </p:sp>
    </p:spTree>
    <p:extLst>
      <p:ext uri="{BB962C8B-B14F-4D97-AF65-F5344CB8AC3E}">
        <p14:creationId xmlns:p14="http://schemas.microsoft.com/office/powerpoint/2010/main" val="6746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6848A72-3DD7-42C3-AB6C-2FF2861DA9F6}" type="slidenum">
              <a:rPr lang="it-IT" smtClean="0"/>
              <a:t>3</a:t>
            </a:fld>
            <a:endParaRPr lang="it-IT" dirty="0"/>
          </a:p>
        </p:txBody>
      </p:sp>
      <p:sp>
        <p:nvSpPr>
          <p:cNvPr id="20" name="Rettangolo 19"/>
          <p:cNvSpPr/>
          <p:nvPr/>
        </p:nvSpPr>
        <p:spPr>
          <a:xfrm>
            <a:off x="6372200" y="3496046"/>
            <a:ext cx="2259389" cy="390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
        <p:nvSpPr>
          <p:cNvPr id="28" name="Titolo 1"/>
          <p:cNvSpPr>
            <a:spLocks noGrp="1"/>
          </p:cNvSpPr>
          <p:nvPr>
            <p:ph type="title"/>
          </p:nvPr>
        </p:nvSpPr>
        <p:spPr>
          <a:xfrm>
            <a:off x="457200" y="8635"/>
            <a:ext cx="8229600" cy="684061"/>
          </a:xfrm>
        </p:spPr>
        <p:txBody>
          <a:bodyPr>
            <a:normAutofit fontScale="90000"/>
          </a:bodyPr>
          <a:lstStyle/>
          <a:p>
            <a:r>
              <a:rPr lang="it-IT" b="1" i="1" dirty="0">
                <a:solidFill>
                  <a:srgbClr val="C00000"/>
                </a:solidFill>
              </a:rPr>
              <a:t>HPC</a:t>
            </a:r>
            <a:r>
              <a:rPr lang="it-IT" i="1" dirty="0">
                <a:solidFill>
                  <a:srgbClr val="C00000"/>
                </a:solidFill>
              </a:rPr>
              <a:t> </a:t>
            </a:r>
            <a:r>
              <a:rPr lang="it-IT" i="1" dirty="0">
                <a:solidFill>
                  <a:srgbClr val="2C3E50"/>
                </a:solidFill>
              </a:rPr>
              <a:t>modern trend: GPU-like processors</a:t>
            </a:r>
            <a:endParaRPr lang="it-IT" dirty="0"/>
          </a:p>
        </p:txBody>
      </p:sp>
      <p:sp>
        <p:nvSpPr>
          <p:cNvPr id="31" name="Segnaposto contenuto 1"/>
          <p:cNvSpPr txBox="1">
            <a:spLocks/>
          </p:cNvSpPr>
          <p:nvPr/>
        </p:nvSpPr>
        <p:spPr>
          <a:xfrm>
            <a:off x="2327" y="830138"/>
            <a:ext cx="4247321" cy="5722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anose="020F0502020204030204" pitchFamily="34" charset="0"/>
              <a:buChar char="•"/>
              <a:defRPr lang="en-US" sz="2800" b="1" u="none"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Calibri" pitchFamily="34" charset="0"/>
              <a:buChar char="‒"/>
              <a:defRPr sz="2400" b="1" u="none"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700" dirty="0"/>
              <a:t>Problems:</a:t>
            </a:r>
          </a:p>
          <a:p>
            <a:pPr lvl="1"/>
            <a:r>
              <a:rPr lang="it-IT" sz="1300" b="0" dirty="0"/>
              <a:t>Power wall, memory wall,  ILP wall</a:t>
            </a:r>
          </a:p>
          <a:p>
            <a:pPr lvl="1"/>
            <a:r>
              <a:rPr lang="en-US" sz="1300" b="0" dirty="0"/>
              <a:t>Disruption of the rising of clock frequency </a:t>
            </a:r>
          </a:p>
          <a:p>
            <a:pPr marL="0" indent="0">
              <a:buNone/>
            </a:pPr>
            <a:r>
              <a:rPr lang="en-US" sz="1300" dirty="0"/>
              <a:t>	</a:t>
            </a:r>
            <a:endParaRPr lang="en-US" sz="2000" dirty="0"/>
          </a:p>
          <a:p>
            <a:endParaRPr lang="en-US" sz="1700" b="0" dirty="0"/>
          </a:p>
        </p:txBody>
      </p:sp>
      <p:pic>
        <p:nvPicPr>
          <p:cNvPr id="32" name="Shape 8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161" y="607650"/>
            <a:ext cx="4248472" cy="164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Segnaposto contenuto 1"/>
          <p:cNvSpPr txBox="1">
            <a:spLocks/>
          </p:cNvSpPr>
          <p:nvPr/>
        </p:nvSpPr>
        <p:spPr>
          <a:xfrm>
            <a:off x="-27264" y="2121120"/>
            <a:ext cx="8835305" cy="5669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anose="020F0502020204030204" pitchFamily="34" charset="0"/>
              <a:buChar char="•"/>
              <a:defRPr lang="en-US" sz="2800" b="1" u="none"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Calibri" pitchFamily="34" charset="0"/>
              <a:buChar char="‒"/>
              <a:defRPr sz="2400" b="1" u="none"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Solutions: </a:t>
            </a:r>
          </a:p>
          <a:p>
            <a:pPr lvl="1"/>
            <a:r>
              <a:rPr lang="en-US" sz="1300" b="0" dirty="0"/>
              <a:t>Heterogeneous platforms, systems made of different computational units, with specialized accelerators that complement general purpose CPUs, such as DSPs, GPUs, co-processors, enabling significant benefits in terms of both power and performance</a:t>
            </a:r>
          </a:p>
          <a:p>
            <a:endParaRPr lang="en-US" sz="1700" b="0" dirty="0"/>
          </a:p>
          <a:p>
            <a:r>
              <a:rPr lang="en-US" sz="1700" dirty="0"/>
              <a:t>GPU-like paradigm:</a:t>
            </a:r>
          </a:p>
          <a:p>
            <a:pPr lvl="1"/>
            <a:r>
              <a:rPr lang="en-US" sz="1300" b="0" dirty="0"/>
              <a:t>Match recent trends</a:t>
            </a:r>
          </a:p>
          <a:p>
            <a:pPr lvl="1"/>
            <a:r>
              <a:rPr lang="en-US" sz="1300" b="0" dirty="0"/>
              <a:t>also including FPGA and </a:t>
            </a:r>
            <a:r>
              <a:rPr lang="en-US" sz="1300" b="0" dirty="0" err="1"/>
              <a:t>SoC</a:t>
            </a:r>
            <a:r>
              <a:rPr lang="en-US" sz="1300" b="0" dirty="0"/>
              <a:t> manufacturers</a:t>
            </a:r>
          </a:p>
          <a:p>
            <a:pPr lvl="1"/>
            <a:r>
              <a:rPr lang="en-US" sz="1300" b="0" dirty="0"/>
              <a:t>Enable higher power-efficiency</a:t>
            </a:r>
          </a:p>
          <a:p>
            <a:pPr lvl="1"/>
            <a:r>
              <a:rPr lang="en-US" sz="1300" b="0" dirty="0"/>
              <a:t>Provide an effective answer to programmability issues</a:t>
            </a:r>
          </a:p>
          <a:p>
            <a:pPr lvl="1"/>
            <a:r>
              <a:rPr lang="en-US" sz="1300" b="0" dirty="0"/>
              <a:t>support for high-level languages and models, like OpenCL</a:t>
            </a:r>
          </a:p>
          <a:p>
            <a:pPr lvl="1"/>
            <a:endParaRPr lang="en-US" sz="1300" b="0" dirty="0"/>
          </a:p>
          <a:p>
            <a:pPr fontAlgn="auto">
              <a:spcAft>
                <a:spcPts val="0"/>
              </a:spcAft>
            </a:pPr>
            <a:r>
              <a:rPr lang="en-US" sz="1700" dirty="0"/>
              <a:t>State-of-Art Academic </a:t>
            </a:r>
            <a:r>
              <a:rPr lang="it-IT" sz="1700" dirty="0"/>
              <a:t>GPU-like core</a:t>
            </a:r>
            <a:r>
              <a:rPr lang="en-US" sz="1700" dirty="0"/>
              <a:t> </a:t>
            </a:r>
            <a:r>
              <a:rPr lang="it-IT" sz="1700" dirty="0"/>
              <a:t>projects</a:t>
            </a:r>
            <a:endParaRPr lang="en-US" sz="1700" dirty="0"/>
          </a:p>
          <a:p>
            <a:pPr lvl="1"/>
            <a:r>
              <a:rPr lang="en-US" sz="1300" b="0" dirty="0" err="1"/>
              <a:t>FlexiGrip</a:t>
            </a:r>
            <a:r>
              <a:rPr lang="en-US" sz="1300" b="0" dirty="0"/>
              <a:t>, MIAOW GPGPU, </a:t>
            </a:r>
            <a:r>
              <a:rPr lang="en-US" sz="1300" b="0" dirty="0" err="1"/>
              <a:t>Hwacha</a:t>
            </a:r>
            <a:r>
              <a:rPr lang="en-US" sz="1300" b="0" dirty="0"/>
              <a:t>, Maven</a:t>
            </a:r>
          </a:p>
          <a:p>
            <a:endParaRPr lang="en-US" sz="1700" b="0" dirty="0"/>
          </a:p>
          <a:p>
            <a:pPr lvl="1"/>
            <a:endParaRPr lang="en-US" sz="1300" b="0" dirty="0"/>
          </a:p>
        </p:txBody>
      </p:sp>
      <p:pic>
        <p:nvPicPr>
          <p:cNvPr id="10" name="Immagine 5"/>
          <p:cNvPicPr>
            <a:picLocks noChangeAspect="1"/>
          </p:cNvPicPr>
          <p:nvPr/>
        </p:nvPicPr>
        <p:blipFill>
          <a:blip r:embed="rId3"/>
          <a:stretch>
            <a:fillRect/>
          </a:stretch>
        </p:blipFill>
        <p:spPr>
          <a:xfrm>
            <a:off x="6413375" y="4721250"/>
            <a:ext cx="2645228" cy="1662715"/>
          </a:xfrm>
          <a:prstGeom prst="rect">
            <a:avLst/>
          </a:prstGeom>
        </p:spPr>
      </p:pic>
      <p:pic>
        <p:nvPicPr>
          <p:cNvPr id="11" name="Immagine 8"/>
          <p:cNvPicPr>
            <a:picLocks noChangeAspect="1"/>
          </p:cNvPicPr>
          <p:nvPr/>
        </p:nvPicPr>
        <p:blipFill>
          <a:blip r:embed="rId4">
            <a:clrChange>
              <a:clrFrom>
                <a:srgbClr val="FFFFFF"/>
              </a:clrFrom>
              <a:clrTo>
                <a:srgbClr val="FFFFFF">
                  <a:alpha val="0"/>
                </a:srgbClr>
              </a:clrTo>
            </a:clrChange>
          </a:blip>
          <a:stretch>
            <a:fillRect/>
          </a:stretch>
        </p:blipFill>
        <p:spPr>
          <a:xfrm>
            <a:off x="4927845" y="3050913"/>
            <a:ext cx="3335799" cy="1267230"/>
          </a:xfrm>
          <a:prstGeom prst="rect">
            <a:avLst/>
          </a:prstGeom>
        </p:spPr>
      </p:pic>
      <p:pic>
        <p:nvPicPr>
          <p:cNvPr id="12" name="Immagine 11"/>
          <p:cNvPicPr>
            <a:picLocks noChangeAspect="1"/>
          </p:cNvPicPr>
          <p:nvPr/>
        </p:nvPicPr>
        <p:blipFill>
          <a:blip r:embed="rId5"/>
          <a:stretch>
            <a:fillRect/>
          </a:stretch>
        </p:blipFill>
        <p:spPr>
          <a:xfrm>
            <a:off x="4824393" y="5149911"/>
            <a:ext cx="979672" cy="963611"/>
          </a:xfrm>
          <a:prstGeom prst="rect">
            <a:avLst/>
          </a:prstGeom>
        </p:spPr>
      </p:pic>
      <p:cxnSp>
        <p:nvCxnSpPr>
          <p:cNvPr id="13" name="Connettore diritto 39"/>
          <p:cNvCxnSpPr/>
          <p:nvPr/>
        </p:nvCxnSpPr>
        <p:spPr>
          <a:xfrm flipH="1" flipV="1">
            <a:off x="4643225" y="4195046"/>
            <a:ext cx="1728975" cy="1178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38"/>
          <p:cNvCxnSpPr/>
          <p:nvPr/>
        </p:nvCxnSpPr>
        <p:spPr>
          <a:xfrm flipV="1">
            <a:off x="8343879" y="3680318"/>
            <a:ext cx="70588" cy="1220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41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5832744" y="4558055"/>
            <a:ext cx="2736304" cy="171852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23"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
        <p:nvSpPr>
          <p:cNvPr id="28" name="Titolo 1"/>
          <p:cNvSpPr>
            <a:spLocks noGrp="1"/>
          </p:cNvSpPr>
          <p:nvPr>
            <p:ph type="title"/>
          </p:nvPr>
        </p:nvSpPr>
        <p:spPr>
          <a:xfrm>
            <a:off x="457200" y="8635"/>
            <a:ext cx="8229600" cy="684061"/>
          </a:xfrm>
        </p:spPr>
        <p:txBody>
          <a:bodyPr>
            <a:normAutofit fontScale="90000"/>
          </a:bodyPr>
          <a:lstStyle/>
          <a:p>
            <a:r>
              <a:rPr lang="it-IT" b="1" i="1" dirty="0">
                <a:solidFill>
                  <a:srgbClr val="C00000"/>
                </a:solidFill>
              </a:rPr>
              <a:t>Nu+</a:t>
            </a:r>
            <a:r>
              <a:rPr lang="it-IT" i="1" dirty="0">
                <a:solidFill>
                  <a:srgbClr val="C00000"/>
                </a:solidFill>
              </a:rPr>
              <a:t> </a:t>
            </a:r>
            <a:r>
              <a:rPr lang="it-IT" i="1" dirty="0">
                <a:solidFill>
                  <a:srgbClr val="2C3E50"/>
                </a:solidFill>
              </a:rPr>
              <a:t>project: configurable </a:t>
            </a:r>
            <a:r>
              <a:rPr lang="it-IT" b="1" i="1" dirty="0">
                <a:solidFill>
                  <a:srgbClr val="2C3E50"/>
                </a:solidFill>
              </a:rPr>
              <a:t>GPU-like</a:t>
            </a:r>
            <a:r>
              <a:rPr lang="it-IT" i="1" dirty="0">
                <a:solidFill>
                  <a:srgbClr val="2C3E50"/>
                </a:solidFill>
              </a:rPr>
              <a:t> core</a:t>
            </a:r>
            <a:endParaRPr lang="it-IT" dirty="0"/>
          </a:p>
        </p:txBody>
      </p:sp>
      <p:sp>
        <p:nvSpPr>
          <p:cNvPr id="34" name="Segnaposto contenuto 1"/>
          <p:cNvSpPr txBox="1">
            <a:spLocks/>
          </p:cNvSpPr>
          <p:nvPr/>
        </p:nvSpPr>
        <p:spPr>
          <a:xfrm>
            <a:off x="160783" y="831566"/>
            <a:ext cx="5584136" cy="569377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Calibri" panose="020F0502020204030204" pitchFamily="34" charset="0"/>
              <a:buChar char="•"/>
              <a:defRPr lang="en-US" sz="2800" b="1" u="none"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Calibri" pitchFamily="34" charset="0"/>
              <a:buChar char="‒"/>
              <a:defRPr sz="2400" b="1" u="none"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Goal: </a:t>
            </a:r>
            <a:r>
              <a:rPr lang="en-US" sz="1700" b="0" dirty="0"/>
              <a:t>An open </a:t>
            </a:r>
            <a:r>
              <a:rPr lang="en-US" sz="1700" b="0" dirty="0" err="1"/>
              <a:t>parameterizable</a:t>
            </a:r>
            <a:r>
              <a:rPr lang="en-US" sz="1700" b="0" dirty="0"/>
              <a:t> architecture for hardware solution exploration  </a:t>
            </a:r>
            <a:endParaRPr lang="en-US" sz="1700" dirty="0"/>
          </a:p>
          <a:p>
            <a:endParaRPr lang="en-US" sz="1700" dirty="0"/>
          </a:p>
          <a:p>
            <a:r>
              <a:rPr lang="en-US" sz="1700" dirty="0"/>
              <a:t>Our Accelerator main focus</a:t>
            </a:r>
          </a:p>
          <a:p>
            <a:pPr lvl="1"/>
            <a:r>
              <a:rPr lang="en-US" sz="1300" dirty="0"/>
              <a:t>Application-driven accelerator</a:t>
            </a:r>
          </a:p>
          <a:p>
            <a:pPr lvl="2">
              <a:buFont typeface="Wingdings" panose="05000000000000000000" pitchFamily="2" charset="2"/>
              <a:buChar char="§"/>
            </a:pPr>
            <a:r>
              <a:rPr lang="en-US" sz="1100" b="0" dirty="0"/>
              <a:t>Paramet</a:t>
            </a:r>
            <a:r>
              <a:rPr lang="it-IT" sz="1100" b="0" dirty="0"/>
              <a:t>e</a:t>
            </a:r>
            <a:r>
              <a:rPr lang="en-US" sz="1100" b="0" dirty="0"/>
              <a:t>rization</a:t>
            </a:r>
            <a:endParaRPr lang="en-US" sz="900" b="0" dirty="0"/>
          </a:p>
          <a:p>
            <a:pPr lvl="1"/>
            <a:r>
              <a:rPr lang="en-US" sz="1300" b="0" dirty="0"/>
              <a:t>Light Control logic</a:t>
            </a:r>
          </a:p>
          <a:p>
            <a:pPr lvl="2">
              <a:buFont typeface="Wingdings" panose="05000000000000000000" pitchFamily="2" charset="2"/>
              <a:buChar char="§"/>
            </a:pPr>
            <a:r>
              <a:rPr lang="en-US" sz="1100" b="0" dirty="0"/>
              <a:t>More resources for operators</a:t>
            </a:r>
          </a:p>
          <a:p>
            <a:pPr lvl="2">
              <a:buFont typeface="Wingdings" panose="05000000000000000000" pitchFamily="2" charset="2"/>
              <a:buChar char="§"/>
            </a:pPr>
            <a:r>
              <a:rPr lang="en-US" sz="1100" b="0" dirty="0"/>
              <a:t>Power efficient</a:t>
            </a:r>
          </a:p>
          <a:p>
            <a:pPr lvl="1"/>
            <a:r>
              <a:rPr lang="en-US" sz="1300" b="0" dirty="0"/>
              <a:t>64 bit supports register and operators</a:t>
            </a:r>
          </a:p>
          <a:p>
            <a:pPr lvl="2">
              <a:buFont typeface="Wingdings" panose="05000000000000000000" pitchFamily="2" charset="2"/>
              <a:buChar char="§"/>
            </a:pPr>
            <a:r>
              <a:rPr lang="en-US" sz="1100" b="0" dirty="0"/>
              <a:t>In resource sharing </a:t>
            </a:r>
            <a:endParaRPr lang="en-US" sz="1300" b="0" dirty="0"/>
          </a:p>
          <a:p>
            <a:pPr lvl="1"/>
            <a:r>
              <a:rPr lang="en-US" sz="1300" b="0" dirty="0"/>
              <a:t>Custom operation </a:t>
            </a:r>
          </a:p>
          <a:p>
            <a:pPr lvl="2">
              <a:buFont typeface="Wingdings" panose="05000000000000000000" pitchFamily="2" charset="2"/>
              <a:buChar char="§"/>
            </a:pPr>
            <a:r>
              <a:rPr lang="en-US" sz="1000" b="0" dirty="0"/>
              <a:t>Power efficient</a:t>
            </a:r>
            <a:endParaRPr lang="en-US" sz="1300" b="0" dirty="0"/>
          </a:p>
          <a:p>
            <a:pPr lvl="1"/>
            <a:r>
              <a:rPr lang="en-US" sz="1300" b="0" dirty="0"/>
              <a:t>FP and Special Function Unit</a:t>
            </a:r>
          </a:p>
          <a:p>
            <a:pPr lvl="1"/>
            <a:r>
              <a:rPr lang="en-US" sz="1300" b="0" dirty="0"/>
              <a:t>Scratchpad memory support</a:t>
            </a:r>
          </a:p>
          <a:p>
            <a:pPr lvl="2">
              <a:buFont typeface="Wingdings" panose="05000000000000000000" pitchFamily="2" charset="2"/>
              <a:buChar char="§"/>
            </a:pPr>
            <a:r>
              <a:rPr lang="en-US" sz="1100" b="0" dirty="0"/>
              <a:t>Dynamic remapping: reducing bank conflicts </a:t>
            </a:r>
          </a:p>
          <a:p>
            <a:pPr lvl="2">
              <a:buFont typeface="Wingdings" panose="05000000000000000000" pitchFamily="2" charset="2"/>
              <a:buChar char="§"/>
            </a:pPr>
            <a:r>
              <a:rPr lang="en-US" sz="1100" b="0" dirty="0"/>
              <a:t>Power efficient</a:t>
            </a:r>
          </a:p>
          <a:p>
            <a:endParaRPr lang="en-US" sz="2200" b="0" dirty="0"/>
          </a:p>
          <a:p>
            <a:r>
              <a:rPr lang="it-IT" sz="1700" dirty="0"/>
              <a:t>Relatio</a:t>
            </a:r>
            <a:r>
              <a:rPr lang="en-US" sz="1700" dirty="0"/>
              <a:t>n in MANGO project</a:t>
            </a:r>
          </a:p>
          <a:p>
            <a:pPr lvl="1"/>
            <a:r>
              <a:rPr lang="en-US" sz="1300" dirty="0" err="1"/>
              <a:t>NoC</a:t>
            </a:r>
            <a:r>
              <a:rPr lang="en-US" sz="1300" dirty="0"/>
              <a:t>-based </a:t>
            </a:r>
            <a:r>
              <a:rPr lang="it-IT" sz="1300" dirty="0"/>
              <a:t> manycore architecture
He</a:t>
            </a:r>
            <a:r>
              <a:rPr lang="it-IT" sz="1400" dirty="0"/>
              <a:t>terogeneous system</a:t>
            </a:r>
          </a:p>
          <a:p>
            <a:pPr lvl="1"/>
            <a:r>
              <a:rPr lang="it-IT" sz="1400" b="0" dirty="0"/>
              <a:t>Nu+ will be a </a:t>
            </a:r>
            <a:r>
              <a:rPr lang="en-US" sz="1400" b="0" dirty="0"/>
              <a:t>compute unit architectures for advanced hardware solution exploration:</a:t>
            </a:r>
          </a:p>
          <a:p>
            <a:pPr lvl="2">
              <a:buFont typeface="Wingdings" panose="05000000000000000000" pitchFamily="2" charset="2"/>
              <a:buChar char="§"/>
            </a:pPr>
            <a:r>
              <a:rPr lang="en-US" sz="1000" b="0" dirty="0"/>
              <a:t>RISC, GPU-lik</a:t>
            </a:r>
            <a:r>
              <a:rPr lang="it-IT" sz="1000" b="0" dirty="0"/>
              <a:t>e cor</a:t>
            </a:r>
            <a:r>
              <a:rPr lang="en-US" sz="1000" b="0" dirty="0"/>
              <a:t>e, special-purpose accelerators</a:t>
            </a:r>
          </a:p>
          <a:p>
            <a:pPr lvl="2">
              <a:buFont typeface="Wingdings" panose="05000000000000000000" pitchFamily="2" charset="2"/>
              <a:buChar char="§"/>
            </a:pPr>
            <a:r>
              <a:rPr lang="en-US" sz="1000" b="0" dirty="0"/>
              <a:t>Microarchitecture-level customization techniques</a:t>
            </a:r>
          </a:p>
          <a:p>
            <a:pPr lvl="2">
              <a:buFont typeface="Wingdings" panose="05000000000000000000" pitchFamily="2" charset="2"/>
              <a:buChar char="§"/>
            </a:pPr>
            <a:r>
              <a:rPr lang="en-US" sz="1000" b="0" dirty="0"/>
              <a:t>Low Power and </a:t>
            </a:r>
            <a:r>
              <a:rPr lang="en-US" sz="1000" b="0" dirty="0" err="1"/>
              <a:t>QoS</a:t>
            </a:r>
            <a:r>
              <a:rPr lang="en-US" sz="1000" b="0" dirty="0"/>
              <a:t>-aware mechanisms</a:t>
            </a:r>
          </a:p>
          <a:p>
            <a:pPr lvl="1"/>
            <a:endParaRPr lang="it-IT" sz="1400" b="0" dirty="0"/>
          </a:p>
        </p:txBody>
      </p:sp>
      <p:grpSp>
        <p:nvGrpSpPr>
          <p:cNvPr id="40" name="Group 162"/>
          <p:cNvGrpSpPr/>
          <p:nvPr/>
        </p:nvGrpSpPr>
        <p:grpSpPr>
          <a:xfrm>
            <a:off x="6300192" y="2708920"/>
            <a:ext cx="2283451" cy="1668136"/>
            <a:chOff x="611560" y="1844824"/>
            <a:chExt cx="2952328" cy="2156773"/>
          </a:xfrm>
        </p:grpSpPr>
        <p:sp>
          <p:nvSpPr>
            <p:cNvPr id="41" name="Rectangle 14"/>
            <p:cNvSpPr/>
            <p:nvPr/>
          </p:nvSpPr>
          <p:spPr>
            <a:xfrm>
              <a:off x="723909" y="1907757"/>
              <a:ext cx="2736304" cy="2093840"/>
            </a:xfrm>
            <a:prstGeom prst="rect">
              <a:avLst/>
            </a:prstGeom>
            <a:solidFill>
              <a:srgbClr val="D8D8D8">
                <a:lumMod val="9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prstClr val="white"/>
                </a:solidFill>
                <a:effectLst/>
                <a:uLnTx/>
                <a:uFillTx/>
                <a:latin typeface="Calibri"/>
                <a:ea typeface="+mn-ea"/>
                <a:cs typeface="+mn-cs"/>
              </a:endParaRPr>
            </a:p>
          </p:txBody>
        </p:sp>
        <p:sp>
          <p:nvSpPr>
            <p:cNvPr id="42" name="Rectangle 15"/>
            <p:cNvSpPr/>
            <p:nvPr/>
          </p:nvSpPr>
          <p:spPr>
            <a:xfrm>
              <a:off x="611560" y="184482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43" name="Rectangle 16"/>
            <p:cNvSpPr/>
            <p:nvPr/>
          </p:nvSpPr>
          <p:spPr>
            <a:xfrm>
              <a:off x="1122540" y="184482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44" name="Rectangle 17"/>
            <p:cNvSpPr/>
            <p:nvPr/>
          </p:nvSpPr>
          <p:spPr>
            <a:xfrm>
              <a:off x="2655479" y="184482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45" name="Rectangle 18"/>
            <p:cNvSpPr/>
            <p:nvPr/>
          </p:nvSpPr>
          <p:spPr>
            <a:xfrm>
              <a:off x="3166459" y="184482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46" name="Rectangle 19"/>
            <p:cNvSpPr/>
            <p:nvPr/>
          </p:nvSpPr>
          <p:spPr>
            <a:xfrm>
              <a:off x="1633520" y="184482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47" name="Rectangle 20"/>
            <p:cNvSpPr/>
            <p:nvPr/>
          </p:nvSpPr>
          <p:spPr>
            <a:xfrm>
              <a:off x="2144500" y="184482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48" name="Rectangle 21"/>
            <p:cNvSpPr/>
            <p:nvPr/>
          </p:nvSpPr>
          <p:spPr>
            <a:xfrm>
              <a:off x="611560" y="235580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49" name="Rectangle 22"/>
            <p:cNvSpPr/>
            <p:nvPr/>
          </p:nvSpPr>
          <p:spPr>
            <a:xfrm>
              <a:off x="1122540" y="235580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50" name="Rectangle 23"/>
            <p:cNvSpPr/>
            <p:nvPr/>
          </p:nvSpPr>
          <p:spPr>
            <a:xfrm>
              <a:off x="2655479" y="235580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1" name="Rectangle 24"/>
            <p:cNvSpPr/>
            <p:nvPr/>
          </p:nvSpPr>
          <p:spPr>
            <a:xfrm>
              <a:off x="3166459" y="2355804"/>
              <a:ext cx="397429" cy="397429"/>
            </a:xfrm>
            <a:prstGeom prst="rect">
              <a:avLst/>
            </a:prstGeom>
            <a:solidFill>
              <a:srgbClr val="00456E">
                <a:lumMod val="60000"/>
                <a:lumOff val="40000"/>
              </a:srgbClr>
            </a:solidFill>
            <a:ln w="1905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2" name="Rectangle 25"/>
            <p:cNvSpPr/>
            <p:nvPr/>
          </p:nvSpPr>
          <p:spPr>
            <a:xfrm>
              <a:off x="1633520" y="235580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3" name="Rectangle 26"/>
            <p:cNvSpPr/>
            <p:nvPr/>
          </p:nvSpPr>
          <p:spPr>
            <a:xfrm>
              <a:off x="2144500" y="235580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4" name="Rectangle 27"/>
            <p:cNvSpPr/>
            <p:nvPr/>
          </p:nvSpPr>
          <p:spPr>
            <a:xfrm>
              <a:off x="611560" y="286678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5" name="Rectangle 28"/>
            <p:cNvSpPr/>
            <p:nvPr/>
          </p:nvSpPr>
          <p:spPr>
            <a:xfrm>
              <a:off x="1122540" y="286678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56" name="Rectangle 29"/>
            <p:cNvSpPr/>
            <p:nvPr/>
          </p:nvSpPr>
          <p:spPr>
            <a:xfrm>
              <a:off x="2655479" y="286678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57" name="Rectangle 30"/>
            <p:cNvSpPr/>
            <p:nvPr/>
          </p:nvSpPr>
          <p:spPr>
            <a:xfrm>
              <a:off x="3166459" y="2866784"/>
              <a:ext cx="397429" cy="397429"/>
            </a:xfrm>
            <a:prstGeom prst="rect">
              <a:avLst/>
            </a:prstGeom>
            <a:solidFill>
              <a:srgbClr val="A5DB39">
                <a:lumMod val="75000"/>
              </a:srgbClr>
            </a:solidFill>
            <a:ln w="1905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58" name="Rectangle 31"/>
            <p:cNvSpPr/>
            <p:nvPr/>
          </p:nvSpPr>
          <p:spPr>
            <a:xfrm>
              <a:off x="1633520" y="2866784"/>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59" name="Rectangle 32"/>
            <p:cNvSpPr/>
            <p:nvPr/>
          </p:nvSpPr>
          <p:spPr>
            <a:xfrm>
              <a:off x="2144500" y="2866784"/>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sp>
          <p:nvSpPr>
            <p:cNvPr id="60" name="Rectangle 33"/>
            <p:cNvSpPr/>
            <p:nvPr/>
          </p:nvSpPr>
          <p:spPr>
            <a:xfrm>
              <a:off x="611560" y="3377763"/>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61" name="Rectangle 34"/>
            <p:cNvSpPr/>
            <p:nvPr/>
          </p:nvSpPr>
          <p:spPr>
            <a:xfrm>
              <a:off x="1122540" y="3377763"/>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62" name="Rectangle 35"/>
            <p:cNvSpPr/>
            <p:nvPr/>
          </p:nvSpPr>
          <p:spPr>
            <a:xfrm>
              <a:off x="2655479" y="3377763"/>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63" name="Rectangle 36"/>
            <p:cNvSpPr/>
            <p:nvPr/>
          </p:nvSpPr>
          <p:spPr>
            <a:xfrm>
              <a:off x="3166459" y="3377763"/>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64" name="Rectangle 37"/>
            <p:cNvSpPr/>
            <p:nvPr/>
          </p:nvSpPr>
          <p:spPr>
            <a:xfrm>
              <a:off x="1633520" y="3377763"/>
              <a:ext cx="397429" cy="397429"/>
            </a:xfrm>
            <a:prstGeom prst="rect">
              <a:avLst/>
            </a:prstGeom>
            <a:solidFill>
              <a:srgbClr val="00456E">
                <a:lumMod val="60000"/>
                <a:lumOff val="4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GN</a:t>
              </a:r>
            </a:p>
          </p:txBody>
        </p:sp>
        <p:sp>
          <p:nvSpPr>
            <p:cNvPr id="65" name="Rectangle 38"/>
            <p:cNvSpPr/>
            <p:nvPr/>
          </p:nvSpPr>
          <p:spPr>
            <a:xfrm>
              <a:off x="2144500" y="3377763"/>
              <a:ext cx="397429" cy="397429"/>
            </a:xfrm>
            <a:prstGeom prst="rect">
              <a:avLst/>
            </a:prstGeom>
            <a:solidFill>
              <a:srgbClr val="A5DB39">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noProof="0" dirty="0">
                  <a:ln>
                    <a:noFill/>
                  </a:ln>
                  <a:solidFill>
                    <a:srgbClr val="000000"/>
                  </a:solidFill>
                  <a:effectLst/>
                  <a:uLnTx/>
                  <a:uFillTx/>
                  <a:latin typeface="Calibri"/>
                  <a:ea typeface="+mn-ea"/>
                  <a:cs typeface="+mn-cs"/>
                </a:rPr>
                <a:t>HN</a:t>
              </a:r>
            </a:p>
          </p:txBody>
        </p:sp>
      </p:grpSp>
      <p:cxnSp>
        <p:nvCxnSpPr>
          <p:cNvPr id="66" name="Straight Connector 39"/>
          <p:cNvCxnSpPr/>
          <p:nvPr/>
        </p:nvCxnSpPr>
        <p:spPr>
          <a:xfrm flipH="1">
            <a:off x="5855443" y="3529403"/>
            <a:ext cx="2429691" cy="1028652"/>
          </a:xfrm>
          <a:prstGeom prst="line">
            <a:avLst/>
          </a:prstGeom>
          <a:noFill/>
          <a:ln w="19050" cap="flat" cmpd="sng" algn="ctr">
            <a:solidFill>
              <a:srgbClr val="A5DB39">
                <a:lumMod val="50000"/>
              </a:srgbClr>
            </a:solidFill>
            <a:prstDash val="solid"/>
          </a:ln>
          <a:effectLst/>
        </p:spPr>
      </p:cxnSp>
      <p:cxnSp>
        <p:nvCxnSpPr>
          <p:cNvPr id="67" name="Straight Connector 40"/>
          <p:cNvCxnSpPr/>
          <p:nvPr/>
        </p:nvCxnSpPr>
        <p:spPr>
          <a:xfrm flipH="1">
            <a:off x="8579103" y="3499345"/>
            <a:ext cx="4540" cy="1145890"/>
          </a:xfrm>
          <a:prstGeom prst="line">
            <a:avLst/>
          </a:prstGeom>
          <a:noFill/>
          <a:ln w="19050" cap="flat" cmpd="sng" algn="ctr">
            <a:solidFill>
              <a:srgbClr val="A5DB39">
                <a:lumMod val="50000"/>
              </a:srgbClr>
            </a:solidFill>
            <a:prstDash val="solid"/>
          </a:ln>
          <a:effectLst/>
        </p:spPr>
      </p:cxnSp>
      <p:pic>
        <p:nvPicPr>
          <p:cNvPr id="4098" name="Picture 2" descr="Mang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511" y="1366255"/>
            <a:ext cx="3025977" cy="83860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4593272" y="2252292"/>
            <a:ext cx="4572000" cy="461665"/>
          </a:xfrm>
          <a:prstGeom prst="rect">
            <a:avLst/>
          </a:prstGeom>
        </p:spPr>
        <p:txBody>
          <a:bodyPr>
            <a:spAutoFit/>
          </a:bodyPr>
          <a:lstStyle/>
          <a:p>
            <a:r>
              <a:rPr lang="en-US" sz="1200" b="1" dirty="0">
                <a:solidFill>
                  <a:srgbClr val="333333"/>
                </a:solidFill>
                <a:latin typeface="Montserrat"/>
              </a:rPr>
              <a:t>MANGO</a:t>
            </a:r>
            <a:r>
              <a:rPr lang="en-US" sz="1200" dirty="0">
                <a:solidFill>
                  <a:srgbClr val="333333"/>
                </a:solidFill>
                <a:latin typeface="Montserrat"/>
              </a:rPr>
              <a:t>: exploring </a:t>
            </a:r>
            <a:r>
              <a:rPr lang="en-US" sz="1200" dirty="0" err="1">
                <a:solidFill>
                  <a:srgbClr val="333333"/>
                </a:solidFill>
                <a:latin typeface="Montserrat"/>
              </a:rPr>
              <a:t>Manycore</a:t>
            </a:r>
            <a:r>
              <a:rPr lang="en-US" sz="1200" dirty="0">
                <a:solidFill>
                  <a:srgbClr val="333333"/>
                </a:solidFill>
                <a:latin typeface="Montserrat"/>
              </a:rPr>
              <a:t> Architectures for Next-</a:t>
            </a:r>
            <a:r>
              <a:rPr lang="en-US" sz="1200" dirty="0" err="1">
                <a:solidFill>
                  <a:srgbClr val="333333"/>
                </a:solidFill>
                <a:latin typeface="Montserrat"/>
              </a:rPr>
              <a:t>GeneratiOn</a:t>
            </a:r>
            <a:r>
              <a:rPr lang="en-US" sz="1200" dirty="0">
                <a:solidFill>
                  <a:srgbClr val="333333"/>
                </a:solidFill>
                <a:latin typeface="Montserrat"/>
              </a:rPr>
              <a:t> HPC systems</a:t>
            </a:r>
            <a:endParaRPr lang="it-IT" sz="1200" dirty="0"/>
          </a:p>
        </p:txBody>
      </p:sp>
      <p:pic>
        <p:nvPicPr>
          <p:cNvPr id="77" name="Picture 76"/>
          <p:cNvPicPr>
            <a:picLocks noChangeAspect="1"/>
          </p:cNvPicPr>
          <p:nvPr/>
        </p:nvPicPr>
        <p:blipFill rotWithShape="1">
          <a:blip r:embed="rId4" cstate="print">
            <a:extLst>
              <a:ext uri="{28A0092B-C50C-407E-A947-70E740481C1C}">
                <a14:useLocalDpi xmlns:a14="http://schemas.microsoft.com/office/drawing/2010/main" val="0"/>
              </a:ext>
            </a:extLst>
          </a:blip>
          <a:srcRect l="21556" r="36538"/>
          <a:stretch/>
        </p:blipFill>
        <p:spPr>
          <a:xfrm rot="16200000">
            <a:off x="6457188" y="4105544"/>
            <a:ext cx="1487418" cy="2690907"/>
          </a:xfrm>
          <a:prstGeom prst="rect">
            <a:avLst/>
          </a:prstGeom>
        </p:spPr>
      </p:pic>
      <p:sp>
        <p:nvSpPr>
          <p:cNvPr id="80" name="Titolo 1"/>
          <p:cNvSpPr txBox="1">
            <a:spLocks/>
          </p:cNvSpPr>
          <p:nvPr/>
        </p:nvSpPr>
        <p:spPr>
          <a:xfrm>
            <a:off x="6560453" y="6251575"/>
            <a:ext cx="1453406" cy="54753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it-IT" b="1" i="1" dirty="0">
                <a:solidFill>
                  <a:srgbClr val="C00000"/>
                </a:solidFill>
              </a:rPr>
              <a:t>Nu+</a:t>
            </a:r>
            <a:endParaRPr lang="it-IT" b="1" dirty="0"/>
          </a:p>
        </p:txBody>
      </p:sp>
      <p:sp>
        <p:nvSpPr>
          <p:cNvPr id="68"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4</a:t>
            </a:r>
          </a:p>
        </p:txBody>
      </p:sp>
    </p:spTree>
    <p:extLst>
      <p:ext uri="{BB962C8B-B14F-4D97-AF65-F5344CB8AC3E}">
        <p14:creationId xmlns:p14="http://schemas.microsoft.com/office/powerpoint/2010/main" val="27766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p:cNvSpPr>
            <a:spLocks noGrp="1"/>
          </p:cNvSpPr>
          <p:nvPr>
            <p:ph type="title"/>
          </p:nvPr>
        </p:nvSpPr>
        <p:spPr>
          <a:xfrm>
            <a:off x="457200" y="8635"/>
            <a:ext cx="8229600" cy="684061"/>
          </a:xfrm>
        </p:spPr>
        <p:txBody>
          <a:bodyPr>
            <a:normAutofit fontScale="90000"/>
          </a:bodyPr>
          <a:lstStyle/>
          <a:p>
            <a:r>
              <a:rPr lang="it-IT" b="1" i="1" dirty="0">
                <a:solidFill>
                  <a:srgbClr val="C00000"/>
                </a:solidFill>
              </a:rPr>
              <a:t>Nu</a:t>
            </a:r>
            <a:r>
              <a:rPr lang="it-IT" b="1" dirty="0">
                <a:solidFill>
                  <a:srgbClr val="C00000"/>
                </a:solidFill>
              </a:rPr>
              <a:t>+</a:t>
            </a:r>
            <a:r>
              <a:rPr lang="it-IT" dirty="0"/>
              <a:t> Core Overview Main Features</a:t>
            </a:r>
          </a:p>
        </p:txBody>
      </p:sp>
      <p:sp>
        <p:nvSpPr>
          <p:cNvPr id="17" name="Segnaposto contenuto 1"/>
          <p:cNvSpPr txBox="1">
            <a:spLocks/>
          </p:cNvSpPr>
          <p:nvPr/>
        </p:nvSpPr>
        <p:spPr>
          <a:xfrm>
            <a:off x="251520" y="692695"/>
            <a:ext cx="8229600" cy="56636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anose="020F0502020204030204" pitchFamily="34" charset="0"/>
              <a:buChar char="•"/>
              <a:defRPr lang="en-US" sz="2800" b="1" u="none"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Calibri" pitchFamily="34" charset="0"/>
              <a:buChar char="‒"/>
              <a:defRPr sz="2400" b="1" u="none"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700" b="0" dirty="0"/>
              <a:t>RISC Core</a:t>
            </a:r>
          </a:p>
          <a:p>
            <a:pPr lvl="1"/>
            <a:r>
              <a:rPr lang="it-IT" sz="1300" b="0" dirty="0"/>
              <a:t>In-order pipeline 	semplified control, thread switching to mask latencies</a:t>
            </a:r>
          </a:p>
          <a:p>
            <a:pPr lvl="1"/>
            <a:r>
              <a:rPr lang="it-IT" sz="1300" b="0" dirty="0"/>
              <a:t>Parametrization		thread number, hardware lane number, ... </a:t>
            </a:r>
          </a:p>
          <a:p>
            <a:pPr lvl="1"/>
            <a:r>
              <a:rPr lang="it-IT" sz="1300" b="0" dirty="0"/>
              <a:t>Custom ISA</a:t>
            </a:r>
          </a:p>
          <a:p>
            <a:endParaRPr lang="it-IT" sz="1700" b="0" dirty="0"/>
          </a:p>
          <a:p>
            <a:r>
              <a:rPr lang="it-IT" sz="1700" b="0" dirty="0"/>
              <a:t>Multithread support</a:t>
            </a:r>
          </a:p>
          <a:p>
            <a:pPr lvl="1"/>
            <a:r>
              <a:rPr lang="it-IT" sz="1300" b="0" dirty="0"/>
              <a:t>Each thread with its own PC</a:t>
            </a:r>
          </a:p>
          <a:p>
            <a:pPr lvl="1"/>
            <a:r>
              <a:rPr lang="it-IT" sz="1300" b="0" dirty="0"/>
              <a:t>N hardware lane shared among all threads</a:t>
            </a:r>
            <a:r>
              <a:rPr lang="it-IT" sz="1400" b="0" dirty="0"/>
              <a:t>	    </a:t>
            </a:r>
          </a:p>
          <a:p>
            <a:pPr lvl="2">
              <a:buFont typeface="Wingdings" panose="05000000000000000000" pitchFamily="2" charset="2"/>
              <a:buChar char="§"/>
            </a:pPr>
            <a:r>
              <a:rPr lang="it-IT" sz="1100" b="0" dirty="0"/>
              <a:t>Resourse sharing</a:t>
            </a:r>
            <a:endParaRPr lang="it-IT" sz="1400" b="0" dirty="0"/>
          </a:p>
          <a:p>
            <a:endParaRPr lang="it-IT" sz="1800" b="0" dirty="0"/>
          </a:p>
          <a:p>
            <a:r>
              <a:rPr lang="it-IT" sz="1800" b="0" dirty="0"/>
              <a:t>High Parallelism</a:t>
            </a:r>
          </a:p>
          <a:p>
            <a:pPr lvl="1"/>
            <a:r>
              <a:rPr lang="it-IT" sz="1400" b="0" dirty="0"/>
              <a:t>Scalar and Vectorial </a:t>
            </a:r>
          </a:p>
          <a:p>
            <a:pPr lvl="1"/>
            <a:r>
              <a:rPr lang="it-IT" sz="1400" b="0" dirty="0"/>
              <a:t>Each thread has its own registers</a:t>
            </a:r>
          </a:p>
          <a:p>
            <a:pPr lvl="1"/>
            <a:r>
              <a:rPr lang="it-IT" sz="1400" b="0" dirty="0"/>
              <a:t>64 bit support	(Integer and Floating Point)                 </a:t>
            </a:r>
          </a:p>
          <a:p>
            <a:pPr lvl="2">
              <a:buFont typeface="Wingdings" panose="05000000000000000000" pitchFamily="2" charset="2"/>
              <a:buChar char="§"/>
            </a:pPr>
            <a:r>
              <a:rPr lang="it-IT" sz="1100" b="0" dirty="0"/>
              <a:t>N 32 bit registers or N/2 64 bit registers </a:t>
            </a:r>
            <a:r>
              <a:rPr lang="it-IT" sz="1000" b="0" dirty="0"/>
              <a:t>	  </a:t>
            </a:r>
            <a:endParaRPr lang="it-IT" sz="1800" b="0" dirty="0"/>
          </a:p>
          <a:p>
            <a:endParaRPr lang="it-IT" sz="1700" b="0" dirty="0"/>
          </a:p>
          <a:p>
            <a:r>
              <a:rPr lang="it-IT" sz="1700" b="0" dirty="0"/>
              <a:t>Variable latency operator support</a:t>
            </a:r>
          </a:p>
          <a:p>
            <a:pPr lvl="1"/>
            <a:r>
              <a:rPr lang="it-IT" sz="1300" b="0" dirty="0"/>
              <a:t>SPM has a variable latency</a:t>
            </a:r>
          </a:p>
          <a:p>
            <a:pPr lvl="1"/>
            <a:r>
              <a:rPr lang="it-IT" sz="1300" b="0" dirty="0"/>
              <a:t>Advance Writeback: automatic structural hazard detection</a:t>
            </a:r>
          </a:p>
          <a:p>
            <a:endParaRPr lang="en-US" sz="1800" dirty="0"/>
          </a:p>
          <a:p>
            <a:endParaRPr lang="en-US" sz="2200" b="0" dirty="0"/>
          </a:p>
        </p:txBody>
      </p:sp>
      <p:cxnSp>
        <p:nvCxnSpPr>
          <p:cNvPr id="20" name="Connettore 2 8"/>
          <p:cNvCxnSpPr/>
          <p:nvPr/>
        </p:nvCxnSpPr>
        <p:spPr>
          <a:xfrm>
            <a:off x="2339752" y="1124744"/>
            <a:ext cx="576064"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1" name="Connettore 2 8"/>
          <p:cNvCxnSpPr/>
          <p:nvPr/>
        </p:nvCxnSpPr>
        <p:spPr>
          <a:xfrm>
            <a:off x="2339752" y="1412776"/>
            <a:ext cx="576064"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22" name="Immagine 15"/>
          <p:cNvPicPr>
            <a:picLocks noChangeAspect="1"/>
          </p:cNvPicPr>
          <p:nvPr/>
        </p:nvPicPr>
        <p:blipFill>
          <a:blip r:embed="rId3"/>
          <a:stretch>
            <a:fillRect/>
          </a:stretch>
        </p:blipFill>
        <p:spPr>
          <a:xfrm>
            <a:off x="6498221" y="5190560"/>
            <a:ext cx="2648890" cy="166501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1544779"/>
            <a:ext cx="5154944" cy="3908118"/>
          </a:xfrm>
          <a:prstGeom prst="rect">
            <a:avLst/>
          </a:prstGeom>
        </p:spPr>
      </p:pic>
      <p:cxnSp>
        <p:nvCxnSpPr>
          <p:cNvPr id="24" name="Connettore diritto 39"/>
          <p:cNvCxnSpPr/>
          <p:nvPr/>
        </p:nvCxnSpPr>
        <p:spPr>
          <a:xfrm flipH="1" flipV="1">
            <a:off x="4499992" y="5190560"/>
            <a:ext cx="1922452" cy="8310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38"/>
          <p:cNvCxnSpPr/>
          <p:nvPr/>
        </p:nvCxnSpPr>
        <p:spPr>
          <a:xfrm flipV="1">
            <a:off x="8386478" y="4170043"/>
            <a:ext cx="256353" cy="12293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Tree>
    <p:extLst>
      <p:ext uri="{BB962C8B-B14F-4D97-AF65-F5344CB8AC3E}">
        <p14:creationId xmlns:p14="http://schemas.microsoft.com/office/powerpoint/2010/main" val="133297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349" y="736155"/>
            <a:ext cx="3923928" cy="4727254"/>
          </a:xfrm>
          <a:prstGeom prst="rect">
            <a:avLst/>
          </a:prstGeom>
        </p:spPr>
      </p:pic>
      <p:sp>
        <p:nvSpPr>
          <p:cNvPr id="23"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
        <p:nvSpPr>
          <p:cNvPr id="28" name="Titolo 1"/>
          <p:cNvSpPr>
            <a:spLocks noGrp="1"/>
          </p:cNvSpPr>
          <p:nvPr>
            <p:ph type="title"/>
          </p:nvPr>
        </p:nvSpPr>
        <p:spPr>
          <a:xfrm>
            <a:off x="-72571" y="8635"/>
            <a:ext cx="9237843" cy="673698"/>
          </a:xfrm>
        </p:spPr>
        <p:txBody>
          <a:bodyPr>
            <a:normAutofit fontScale="90000"/>
          </a:bodyPr>
          <a:lstStyle/>
          <a:p>
            <a:r>
              <a:rPr lang="it-IT" dirty="0"/>
              <a:t>Results: application-driven customization</a:t>
            </a:r>
          </a:p>
        </p:txBody>
      </p:sp>
      <p:sp>
        <p:nvSpPr>
          <p:cNvPr id="34" name="Segnaposto contenuto 1"/>
          <p:cNvSpPr txBox="1">
            <a:spLocks/>
          </p:cNvSpPr>
          <p:nvPr/>
        </p:nvSpPr>
        <p:spPr>
          <a:xfrm>
            <a:off x="160783" y="831566"/>
            <a:ext cx="5980574" cy="450601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Calibri" panose="020F0502020204030204" pitchFamily="34" charset="0"/>
              <a:buChar char="•"/>
              <a:defRPr lang="en-US" sz="2800" b="1" u="none"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Calibri" pitchFamily="34" charset="0"/>
              <a:buChar char="‒"/>
              <a:defRPr sz="2400" b="1" u="none"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Calibri" pitchFamily="34" charset="0"/>
              <a:buChar char="‒"/>
              <a:defRPr sz="2000" b="1" u="none"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it-IT" sz="1800" b="0" dirty="0"/>
          </a:p>
          <a:p>
            <a:r>
              <a:rPr lang="it-IT" sz="1800" dirty="0"/>
              <a:t>Hardware application-driven parameterization</a:t>
            </a:r>
          </a:p>
          <a:p>
            <a:pPr lvl="1"/>
            <a:r>
              <a:rPr lang="it-IT" sz="1400" b="0" dirty="0"/>
              <a:t>Each application has an ideal hardware configuration</a:t>
            </a:r>
          </a:p>
          <a:p>
            <a:pPr lvl="1"/>
            <a:r>
              <a:rPr lang="it-IT" sz="1400" b="0" dirty="0"/>
              <a:t>E.g. same kernels do not need cache coherence </a:t>
            </a:r>
          </a:p>
          <a:p>
            <a:pPr lvl="2"/>
            <a:r>
              <a:rPr lang="it-IT" sz="1000" b="0" dirty="0"/>
              <a:t>In this case a coherent cache is not needed
A non coherent scratchpad memory has less hardware overhead</a:t>
            </a:r>
          </a:p>
          <a:p>
            <a:pPr marL="914400" lvl="2" indent="0">
              <a:buNone/>
            </a:pPr>
            <a:endParaRPr lang="it-IT" sz="1000" b="0" dirty="0"/>
          </a:p>
          <a:p>
            <a:pPr marL="0" indent="0">
              <a:buNone/>
            </a:pPr>
            <a:endParaRPr lang="it-IT" sz="1800" dirty="0"/>
          </a:p>
          <a:p>
            <a:r>
              <a:rPr lang="it-IT" sz="1800" dirty="0"/>
              <a:t>[1] explores hardware ad hoc customization beneficts. We describe how a configurable non coherent memory affects performance and how different parallel kernels require different configurations</a:t>
            </a:r>
          </a:p>
          <a:p>
            <a:endParaRPr lang="it-IT" sz="1800" dirty="0"/>
          </a:p>
          <a:p>
            <a:r>
              <a:rPr lang="it-IT" sz="1800" dirty="0"/>
              <a:t>Main findings:</a:t>
            </a:r>
          </a:p>
          <a:p>
            <a:pPr lvl="1"/>
            <a:r>
              <a:rPr lang="it-IT" sz="1400" b="0" dirty="0"/>
              <a:t>A configurabile non coherent scratchpad memory presented</a:t>
            </a:r>
          </a:p>
          <a:p>
            <a:pPr lvl="1"/>
            <a:r>
              <a:rPr lang="it-IT" sz="1400" b="0" dirty="0"/>
              <a:t>Parameterization highly affects performance </a:t>
            </a:r>
          </a:p>
          <a:p>
            <a:pPr lvl="1"/>
            <a:r>
              <a:rPr lang="it-IT" sz="1400" b="0" dirty="0"/>
              <a:t>Hardware optimization (Bank Remapping)</a:t>
            </a:r>
          </a:p>
          <a:p>
            <a:pPr lvl="2">
              <a:buFont typeface="Wingdings" panose="05000000000000000000" pitchFamily="2" charset="2"/>
              <a:buChar char="§"/>
            </a:pPr>
            <a:r>
              <a:rPr lang="it-IT" sz="1200" b="0" dirty="0"/>
              <a:t>A typically software optimization has been realized in hardware</a:t>
            </a:r>
          </a:p>
          <a:p>
            <a:pPr lvl="2">
              <a:buFont typeface="Wingdings" panose="05000000000000000000" pitchFamily="2" charset="2"/>
              <a:buChar char="§"/>
            </a:pPr>
            <a:r>
              <a:rPr lang="it-IT" sz="1200" b="0" dirty="0"/>
              <a:t>Faster than software version</a:t>
            </a:r>
          </a:p>
          <a:p>
            <a:pPr lvl="2">
              <a:buFont typeface="Wingdings" panose="05000000000000000000" pitchFamily="2" charset="2"/>
              <a:buChar char="§"/>
            </a:pPr>
            <a:r>
              <a:rPr lang="it-IT" sz="1200" b="0" dirty="0"/>
              <a:t>Minimum overhead and high impact</a:t>
            </a:r>
          </a:p>
          <a:p>
            <a:pPr marL="0" indent="0">
              <a:buNone/>
            </a:pPr>
            <a:endParaRPr lang="it-IT" sz="1800" dirty="0"/>
          </a:p>
          <a:p>
            <a:r>
              <a:rPr lang="en-US" sz="1800" dirty="0"/>
              <a:t>Next Steps:  </a:t>
            </a:r>
          </a:p>
          <a:p>
            <a:pPr lvl="1">
              <a:buFont typeface="Wingdings" panose="05000000000000000000" pitchFamily="2" charset="2"/>
              <a:buChar char="§"/>
            </a:pPr>
            <a:r>
              <a:rPr lang="en-US" sz="1400" dirty="0"/>
              <a:t>Exploring non-coherent power aware memory solutions</a:t>
            </a:r>
          </a:p>
          <a:p>
            <a:pPr lvl="1">
              <a:buFont typeface="Wingdings" panose="05000000000000000000" pitchFamily="2" charset="2"/>
              <a:buChar char="§"/>
            </a:pPr>
            <a:r>
              <a:rPr lang="en-US" sz="1400" dirty="0"/>
              <a:t>Custom operators application-driven</a:t>
            </a:r>
          </a:p>
          <a:p>
            <a:pPr lvl="1">
              <a:buFont typeface="Wingdings" panose="05000000000000000000" pitchFamily="2" charset="2"/>
              <a:buChar char="§"/>
            </a:pPr>
            <a:r>
              <a:rPr lang="en-US" sz="1400" dirty="0"/>
              <a:t>Low Power and </a:t>
            </a:r>
            <a:r>
              <a:rPr lang="en-US" sz="1400" dirty="0" err="1"/>
              <a:t>QoS</a:t>
            </a:r>
            <a:r>
              <a:rPr lang="en-US" sz="1400" dirty="0"/>
              <a:t>-aware mechanisms</a:t>
            </a:r>
          </a:p>
          <a:p>
            <a:pPr lvl="1">
              <a:buFont typeface="Wingdings" panose="05000000000000000000" pitchFamily="2" charset="2"/>
              <a:buChar char="§"/>
            </a:pPr>
            <a:endParaRPr lang="en-US" sz="1400" dirty="0"/>
          </a:p>
          <a:p>
            <a:endParaRPr lang="en-US" sz="2200" b="0" dirty="0"/>
          </a:p>
          <a:p>
            <a:endParaRPr lang="en-US" sz="1000" b="0" dirty="0"/>
          </a:p>
          <a:p>
            <a:pPr lvl="1"/>
            <a:endParaRPr lang="it-IT" sz="1400" b="0" dirty="0"/>
          </a:p>
        </p:txBody>
      </p:sp>
      <p:sp>
        <p:nvSpPr>
          <p:cNvPr id="80" name="Titolo 1"/>
          <p:cNvSpPr txBox="1">
            <a:spLocks/>
          </p:cNvSpPr>
          <p:nvPr/>
        </p:nvSpPr>
        <p:spPr>
          <a:xfrm>
            <a:off x="6831728" y="6173939"/>
            <a:ext cx="797889" cy="68406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002060"/>
                </a:solidFill>
                <a:latin typeface="+mj-lt"/>
                <a:ea typeface="+mj-ea"/>
                <a:cs typeface="+mj-cs"/>
              </a:defRPr>
            </a:lvl1pPr>
          </a:lstStyle>
          <a:p>
            <a:endParaRPr lang="it-IT" b="1" dirty="0"/>
          </a:p>
        </p:txBody>
      </p:sp>
      <p:sp>
        <p:nvSpPr>
          <p:cNvPr id="68"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6</a:t>
            </a:r>
          </a:p>
        </p:txBody>
      </p:sp>
      <p:sp>
        <p:nvSpPr>
          <p:cNvPr id="36" name="Rettangolo 5"/>
          <p:cNvSpPr/>
          <p:nvPr/>
        </p:nvSpPr>
        <p:spPr>
          <a:xfrm>
            <a:off x="251520" y="5517232"/>
            <a:ext cx="8640960" cy="477054"/>
          </a:xfrm>
          <a:prstGeom prst="rect">
            <a:avLst/>
          </a:prstGeom>
        </p:spPr>
        <p:txBody>
          <a:bodyPr wrap="square">
            <a:spAutoFit/>
          </a:bodyPr>
          <a:lstStyle/>
          <a:p>
            <a:r>
              <a:rPr lang="it-IT" sz="1100" dirty="0" err="1">
                <a:solidFill>
                  <a:srgbClr val="888888"/>
                </a:solidFill>
              </a:rPr>
              <a:t>[1] </a:t>
            </a:r>
            <a:r>
              <a:rPr lang="en-US" sz="1100" dirty="0" err="1">
                <a:solidFill>
                  <a:srgbClr val="888888"/>
                </a:solidFill>
              </a:rPr>
              <a:t>Cilardo</a:t>
            </a:r>
            <a:r>
              <a:rPr lang="en-US" sz="1100" dirty="0">
                <a:solidFill>
                  <a:srgbClr val="888888"/>
                </a:solidFill>
              </a:rPr>
              <a:t> Alessandro, </a:t>
            </a:r>
            <a:r>
              <a:rPr lang="en-US" sz="1100" dirty="0" err="1">
                <a:solidFill>
                  <a:srgbClr val="888888"/>
                </a:solidFill>
              </a:rPr>
              <a:t>Gagliardi</a:t>
            </a:r>
            <a:r>
              <a:rPr lang="en-US" sz="1100" dirty="0">
                <a:solidFill>
                  <a:srgbClr val="888888"/>
                </a:solidFill>
              </a:rPr>
              <a:t> Mirko, </a:t>
            </a:r>
            <a:r>
              <a:rPr lang="en-US" sz="1100" dirty="0" err="1">
                <a:solidFill>
                  <a:srgbClr val="888888"/>
                </a:solidFill>
              </a:rPr>
              <a:t>Donnarumma</a:t>
            </a:r>
            <a:r>
              <a:rPr lang="en-US" sz="1100" dirty="0">
                <a:solidFill>
                  <a:srgbClr val="888888"/>
                </a:solidFill>
              </a:rPr>
              <a:t> </a:t>
            </a:r>
            <a:r>
              <a:rPr lang="en-US" sz="1100" dirty="0" err="1">
                <a:solidFill>
                  <a:srgbClr val="888888"/>
                </a:solidFill>
              </a:rPr>
              <a:t>Ciro</a:t>
            </a:r>
            <a:r>
              <a:rPr lang="en-US" sz="1100" dirty="0">
                <a:solidFill>
                  <a:srgbClr val="888888"/>
                </a:solidFill>
              </a:rPr>
              <a:t>, "</a:t>
            </a:r>
            <a:r>
              <a:rPr lang="en-US" sz="1100" b="1" i="1" dirty="0">
                <a:solidFill>
                  <a:srgbClr val="888888"/>
                </a:solidFill>
              </a:rPr>
              <a:t>A Configurable Shared Scratchpad Memory for GPU-like Processors</a:t>
            </a:r>
            <a:r>
              <a:rPr lang="en-US" sz="1100" dirty="0">
                <a:solidFill>
                  <a:srgbClr val="888888"/>
                </a:solidFill>
              </a:rPr>
              <a:t>." International Conference on P2P, Parallel, Grid, Cloud and Internet Computing. Springer International Publishing, 2016</a:t>
            </a:r>
            <a:r>
              <a:rPr lang="en-US" sz="1400" dirty="0">
                <a:solidFill>
                  <a:srgbClr val="888888"/>
                </a:solidFill>
              </a:rPr>
              <a:t>.</a:t>
            </a:r>
            <a:endParaRPr lang="it-IT" sz="1100" dirty="0">
              <a:solidFill>
                <a:srgbClr val="888888"/>
              </a:solidFill>
              <a:latin typeface="Lato" panose="020F0502020204030203" pitchFamily="34" charset="0"/>
            </a:endParaRPr>
          </a:p>
        </p:txBody>
      </p:sp>
      <p:sp>
        <p:nvSpPr>
          <p:cNvPr id="3" name="Rettangolo 2"/>
          <p:cNvSpPr/>
          <p:nvPr/>
        </p:nvSpPr>
        <p:spPr>
          <a:xfrm>
            <a:off x="5398227" y="736155"/>
            <a:ext cx="481945" cy="453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258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Products – </a:t>
            </a:r>
            <a:r>
              <a:rPr lang="it-IT" dirty="0" err="1"/>
              <a:t>Conferences</a:t>
            </a:r>
            <a:r>
              <a:rPr lang="it-IT" dirty="0"/>
              <a:t> </a:t>
            </a:r>
            <a:r>
              <a:rPr lang="it-IT" dirty="0" err="1"/>
              <a:t>Papers</a:t>
            </a:r>
            <a:endParaRPr lang="it-IT" dirty="0"/>
          </a:p>
        </p:txBody>
      </p:sp>
      <p:sp>
        <p:nvSpPr>
          <p:cNvPr id="3" name="Segnaposto contenuto 2"/>
          <p:cNvSpPr>
            <a:spLocks noGrp="1"/>
          </p:cNvSpPr>
          <p:nvPr>
            <p:ph idx="1"/>
          </p:nvPr>
        </p:nvSpPr>
        <p:spPr/>
        <p:txBody>
          <a:bodyPr>
            <a:normAutofit fontScale="92500"/>
          </a:bodyPr>
          <a:lstStyle/>
          <a:p>
            <a:r>
              <a:rPr lang="en-US" sz="2400" dirty="0" err="1"/>
              <a:t>Cilardo</a:t>
            </a:r>
            <a:r>
              <a:rPr lang="en-US" sz="2400" dirty="0"/>
              <a:t> Alessandro, </a:t>
            </a:r>
            <a:r>
              <a:rPr lang="en-US" sz="2400" dirty="0" err="1"/>
              <a:t>Gagliardi</a:t>
            </a:r>
            <a:r>
              <a:rPr lang="en-US" sz="2400" dirty="0"/>
              <a:t> Mirko. "</a:t>
            </a:r>
            <a:r>
              <a:rPr lang="en-US" sz="2400" b="1" i="1" dirty="0"/>
              <a:t>Customizable Heterogeneous Acceleration for Tomorrow's High-Performance Computing</a:t>
            </a:r>
            <a:r>
              <a:rPr lang="en-US" sz="2400" i="1" dirty="0"/>
              <a:t>.</a:t>
            </a:r>
            <a:r>
              <a:rPr lang="en-US" sz="2400" dirty="0"/>
              <a:t>" High Performance Computing and Communications (HPCC), 2015 IEEE 7th International Symposium on Cyberspace Safety and Security (CSS), 2015 IEEE 12th International Conference on Embedded Software and Systems (ICESS), 2015 IEEE 17th International Conference on. IEEE, 2015</a:t>
            </a:r>
            <a:r>
              <a:rPr lang="en-US" sz="2800" dirty="0"/>
              <a:t>.</a:t>
            </a:r>
          </a:p>
          <a:p>
            <a:endParaRPr lang="it-IT" sz="2800" dirty="0"/>
          </a:p>
          <a:p>
            <a:r>
              <a:rPr lang="en-US" sz="2400" dirty="0" err="1"/>
              <a:t>Cilardo</a:t>
            </a:r>
            <a:r>
              <a:rPr lang="en-US" sz="2400" dirty="0"/>
              <a:t> Alessandro, </a:t>
            </a:r>
            <a:r>
              <a:rPr lang="en-US" sz="2400" dirty="0" err="1"/>
              <a:t>Gagliardi</a:t>
            </a:r>
            <a:r>
              <a:rPr lang="en-US" sz="2400" dirty="0"/>
              <a:t> Mirko, </a:t>
            </a:r>
            <a:r>
              <a:rPr lang="en-US" sz="2400" dirty="0" err="1"/>
              <a:t>Donnarumma</a:t>
            </a:r>
            <a:r>
              <a:rPr lang="en-US" sz="2400" dirty="0"/>
              <a:t> </a:t>
            </a:r>
            <a:r>
              <a:rPr lang="en-US" sz="2400" dirty="0" err="1"/>
              <a:t>Ciro</a:t>
            </a:r>
            <a:r>
              <a:rPr lang="en-US" sz="2400" dirty="0"/>
              <a:t>, "</a:t>
            </a:r>
            <a:r>
              <a:rPr lang="en-US" sz="2400" b="1" i="1" dirty="0"/>
              <a:t>A Configurable Shared Scratchpad Memory for GPU-like Processors</a:t>
            </a:r>
            <a:r>
              <a:rPr lang="en-US" sz="2400" dirty="0"/>
              <a:t>." International Conference on P2P, Parallel, Grid, Cloud and Internet Computing. Springer International Publishing, 2016</a:t>
            </a:r>
            <a:r>
              <a:rPr lang="en-US" sz="3100" dirty="0"/>
              <a:t>.</a:t>
            </a:r>
            <a:endParaRPr lang="it-IT" sz="3100"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7</a:t>
            </a:fld>
            <a:endParaRPr lang="it-IT"/>
          </a:p>
        </p:txBody>
      </p:sp>
      <p:sp>
        <p:nvSpPr>
          <p:cNvPr id="6"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spTree>
    <p:extLst>
      <p:ext uri="{BB962C8B-B14F-4D97-AF65-F5344CB8AC3E}">
        <p14:creationId xmlns:p14="http://schemas.microsoft.com/office/powerpoint/2010/main" val="280873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Credits</a:t>
            </a:r>
            <a:endParaRPr lang="it-IT" dirty="0"/>
          </a:p>
        </p:txBody>
      </p:sp>
      <p:sp>
        <p:nvSpPr>
          <p:cNvPr id="5" name="Segnaposto numero diapositiva 4"/>
          <p:cNvSpPr>
            <a:spLocks noGrp="1"/>
          </p:cNvSpPr>
          <p:nvPr>
            <p:ph type="sldNum" sz="quarter" idx="12"/>
          </p:nvPr>
        </p:nvSpPr>
        <p:spPr/>
        <p:txBody>
          <a:bodyPr/>
          <a:lstStyle/>
          <a:p>
            <a:fld id="{26848A72-3DD7-42C3-AB6C-2FF2861DA9F6}" type="slidenum">
              <a:rPr lang="it-IT" smtClean="0"/>
              <a:t>8</a:t>
            </a:fld>
            <a:endParaRPr lang="it-IT"/>
          </a:p>
        </p:txBody>
      </p:sp>
      <p:sp>
        <p:nvSpPr>
          <p:cNvPr id="6" name="Segnaposto piè di pagina 5"/>
          <p:cNvSpPr>
            <a:spLocks noGrp="1"/>
          </p:cNvSpPr>
          <p:nvPr>
            <p:ph type="ftr" sz="quarter" idx="11"/>
          </p:nvPr>
        </p:nvSpPr>
        <p:spPr>
          <a:xfrm>
            <a:off x="3124200" y="6356350"/>
            <a:ext cx="2895600" cy="365125"/>
          </a:xfrm>
        </p:spPr>
        <p:txBody>
          <a:bodyPr/>
          <a:lstStyle/>
          <a:p>
            <a:r>
              <a:rPr lang="it-IT" sz="2000" dirty="0"/>
              <a:t>Mirko Gagliardi</a:t>
            </a:r>
            <a:endParaRPr lang="it-IT"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97" y="2276872"/>
            <a:ext cx="9013359" cy="1809075"/>
          </a:xfrm>
          <a:prstGeom prst="rect">
            <a:avLst/>
          </a:prstGeom>
        </p:spPr>
      </p:pic>
    </p:spTree>
    <p:extLst>
      <p:ext uri="{BB962C8B-B14F-4D97-AF65-F5344CB8AC3E}">
        <p14:creationId xmlns:p14="http://schemas.microsoft.com/office/powerpoint/2010/main" val="15326865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483</Words>
  <Application>Microsoft Office PowerPoint</Application>
  <PresentationFormat>Presentazione su schermo (4:3)</PresentationFormat>
  <Paragraphs>147</Paragraphs>
  <Slides>8</Slides>
  <Notes>3</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Mirko Gagliardi Tutor: Alessandro Cilardo XXXI Cycle - I year presentation</vt:lpstr>
      <vt:lpstr>Presentazione standard di PowerPoint</vt:lpstr>
      <vt:lpstr>HPC modern trend: GPU-like processors</vt:lpstr>
      <vt:lpstr>Nu+ project: configurable GPU-like core</vt:lpstr>
      <vt:lpstr>Nu+ Core Overview Main Features</vt:lpstr>
      <vt:lpstr>Results: application-driven customization</vt:lpstr>
      <vt:lpstr>Products – Conferences Papers</vt:lpstr>
      <vt:lpstr>Credits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Mirko</cp:lastModifiedBy>
  <cp:revision>116</cp:revision>
  <cp:lastPrinted>2015-02-18T13:08:33Z</cp:lastPrinted>
  <dcterms:created xsi:type="dcterms:W3CDTF">2015-02-18T11:42:09Z</dcterms:created>
  <dcterms:modified xsi:type="dcterms:W3CDTF">2016-10-30T18:28:09Z</dcterms:modified>
</cp:coreProperties>
</file>