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9" r:id="rId4"/>
    <p:sldId id="260" r:id="rId5"/>
    <p:sldId id="261" r:id="rId6"/>
    <p:sldId id="268" r:id="rId7"/>
    <p:sldId id="263" r:id="rId8"/>
    <p:sldId id="264" r:id="rId9"/>
    <p:sldId id="269" r:id="rId10"/>
    <p:sldId id="266" r:id="rId11"/>
    <p:sldId id="267" r:id="rId12"/>
    <p:sldId id="270" r:id="rId13"/>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06/11/2016</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‹N›</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25/02/2015</a:t>
            </a:r>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25/02/2015</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25/02/2015</a:t>
            </a:r>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25/02/2015</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‹N›</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esearch.intusurg.com/dvrkwiki/index.php?title=Main_Page"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Giuseppe Andrea Fontanelli</a:t>
            </a:r>
            <a:br>
              <a:rPr lang="it-IT" dirty="0" smtClean="0"/>
            </a:br>
            <a:r>
              <a:rPr lang="it-IT" sz="3600" dirty="0" smtClean="0"/>
              <a:t>Tutor: Bruno Siciliano</a:t>
            </a:r>
            <a:br>
              <a:rPr lang="it-IT" sz="3600" dirty="0" smtClean="0"/>
            </a:br>
            <a:r>
              <a:rPr lang="it-IT" sz="2700" dirty="0" smtClean="0"/>
              <a:t>XXXI </a:t>
            </a:r>
            <a:r>
              <a:rPr lang="it-IT" sz="2700" dirty="0" err="1" smtClean="0"/>
              <a:t>Cycle</a:t>
            </a:r>
            <a:r>
              <a:rPr lang="it-IT" sz="2700" dirty="0" smtClean="0"/>
              <a:t> - I </a:t>
            </a:r>
            <a:r>
              <a:rPr lang="it-IT" sz="2700" dirty="0" err="1" smtClean="0"/>
              <a:t>year</a:t>
            </a:r>
            <a:r>
              <a:rPr lang="it-IT" sz="2700" dirty="0" smtClean="0"/>
              <a:t> </a:t>
            </a:r>
            <a:r>
              <a:rPr lang="it-IT" sz="2700" dirty="0" err="1" smtClean="0"/>
              <a:t>presentation</a:t>
            </a:r>
            <a:endParaRPr lang="it-IT" dirty="0"/>
          </a:p>
        </p:txBody>
      </p:sp>
      <p:sp>
        <p:nvSpPr>
          <p:cNvPr id="3" name="Sottotitolo 2"/>
          <p:cNvSpPr>
            <a:spLocks noGrp="1"/>
          </p:cNvSpPr>
          <p:nvPr>
            <p:ph type="subTitle" idx="1"/>
          </p:nvPr>
        </p:nvSpPr>
        <p:spPr/>
        <p:txBody>
          <a:bodyPr/>
          <a:lstStyle/>
          <a:p>
            <a:r>
              <a:rPr lang="en-GB" dirty="0"/>
              <a:t>Mechatronic design and methods to improve the suturing phase during a robotic surgical procedure</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4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GB" dirty="0" smtClean="0">
                <a:solidFill>
                  <a:srgbClr val="0070C0"/>
                </a:solidFill>
              </a:rPr>
              <a:t>My products</a:t>
            </a:r>
            <a:endParaRPr lang="en-GB" dirty="0">
              <a:solidFill>
                <a:srgbClr val="0070C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10</a:t>
            </a:fld>
            <a:endParaRPr lang="it-IT" dirty="0"/>
          </a:p>
        </p:txBody>
      </p:sp>
      <p:sp>
        <p:nvSpPr>
          <p:cNvPr id="12" name="Segnaposto contenuto 11"/>
          <p:cNvSpPr>
            <a:spLocks noGrp="1"/>
          </p:cNvSpPr>
          <p:nvPr>
            <p:ph idx="1"/>
          </p:nvPr>
        </p:nvSpPr>
        <p:spPr>
          <a:xfrm>
            <a:off x="440577" y="1285900"/>
            <a:ext cx="8229600" cy="4447356"/>
          </a:xfrm>
        </p:spPr>
        <p:txBody>
          <a:bodyPr>
            <a:normAutofit fontScale="62500" lnSpcReduction="20000"/>
          </a:bodyPr>
          <a:lstStyle/>
          <a:p>
            <a:pPr lvl="0" algn="just"/>
            <a:r>
              <a:rPr lang="en-GB" b="1" dirty="0"/>
              <a:t>Journal paper published:</a:t>
            </a:r>
            <a:r>
              <a:rPr lang="en-GB" dirty="0"/>
              <a:t> Antoine Petit, Vincenzo Lippiello, ANDREA FONTANELLI, Bruno </a:t>
            </a:r>
            <a:r>
              <a:rPr lang="en-GB" dirty="0" err="1"/>
              <a:t>Siciliano</a:t>
            </a:r>
            <a:r>
              <a:rPr lang="en-GB" dirty="0"/>
              <a:t>, “</a:t>
            </a:r>
            <a:r>
              <a:rPr lang="en-GB" i="1" dirty="0"/>
              <a:t>Tracking elastic deformable objects with an RGB-D sensor for a pizza chef robot</a:t>
            </a:r>
            <a:r>
              <a:rPr lang="en-GB" dirty="0"/>
              <a:t>” in Robotics and automation systems, September 2016. </a:t>
            </a:r>
            <a:endParaRPr lang="en-GB" dirty="0" smtClean="0"/>
          </a:p>
          <a:p>
            <a:pPr lvl="0" algn="just"/>
            <a:endParaRPr lang="it-IT" dirty="0"/>
          </a:p>
          <a:p>
            <a:pPr lvl="0" algn="just"/>
            <a:r>
              <a:rPr lang="en-GB" b="1" dirty="0"/>
              <a:t>Conference paper:</a:t>
            </a:r>
            <a:r>
              <a:rPr lang="en-GB" dirty="0"/>
              <a:t> F. Fazioli, F. Ficuciello, G. A. FONTANELLI, B. </a:t>
            </a:r>
            <a:r>
              <a:rPr lang="en-GB" dirty="0" err="1"/>
              <a:t>Siciliano</a:t>
            </a:r>
            <a:r>
              <a:rPr lang="en-GB" dirty="0"/>
              <a:t>, L. </a:t>
            </a:r>
            <a:r>
              <a:rPr lang="en-GB" dirty="0" err="1"/>
              <a:t>Villani</a:t>
            </a:r>
            <a:r>
              <a:rPr lang="en-GB" dirty="0"/>
              <a:t>, </a:t>
            </a:r>
            <a:r>
              <a:rPr lang="en-GB" i="1" dirty="0"/>
              <a:t>“</a:t>
            </a:r>
            <a:r>
              <a:rPr lang="en-US" i="1" dirty="0"/>
              <a:t>Implementation of a Soft-Rigid Collision Algorithm in an Open-Source Engine </a:t>
            </a:r>
            <a:r>
              <a:rPr lang="en-GB" i="1" dirty="0"/>
              <a:t>for Surgery Realistic Simulation</a:t>
            </a:r>
            <a:r>
              <a:rPr lang="en-GB" dirty="0"/>
              <a:t>”. </a:t>
            </a:r>
            <a:r>
              <a:rPr lang="en-GB" dirty="0">
                <a:solidFill>
                  <a:schemeClr val="bg1">
                    <a:lumMod val="50000"/>
                  </a:schemeClr>
                </a:solidFill>
              </a:rPr>
              <a:t>The article was presented as  a poster section at the CRAS Workshop 2016 (Pisa 12-14 September) and as a </a:t>
            </a:r>
            <a:r>
              <a:rPr lang="en-GB" dirty="0" smtClean="0">
                <a:solidFill>
                  <a:schemeClr val="bg1">
                    <a:lumMod val="50000"/>
                  </a:schemeClr>
                </a:solidFill>
              </a:rPr>
              <a:t>full </a:t>
            </a:r>
            <a:r>
              <a:rPr lang="en-GB" dirty="0">
                <a:solidFill>
                  <a:schemeClr val="bg1">
                    <a:lumMod val="50000"/>
                  </a:schemeClr>
                </a:solidFill>
              </a:rPr>
              <a:t>presentation at the HFR Workshop 2016 (</a:t>
            </a:r>
            <a:r>
              <a:rPr lang="en-GB" dirty="0" err="1">
                <a:solidFill>
                  <a:schemeClr val="bg1">
                    <a:lumMod val="50000"/>
                  </a:schemeClr>
                </a:solidFill>
              </a:rPr>
              <a:t>Genova</a:t>
            </a:r>
            <a:r>
              <a:rPr lang="en-GB" dirty="0">
                <a:solidFill>
                  <a:schemeClr val="bg1">
                    <a:lumMod val="50000"/>
                  </a:schemeClr>
                </a:solidFill>
              </a:rPr>
              <a:t> 29-30 September). </a:t>
            </a:r>
            <a:r>
              <a:rPr lang="en-GB" dirty="0" smtClean="0">
                <a:solidFill>
                  <a:schemeClr val="bg1">
                    <a:lumMod val="50000"/>
                  </a:schemeClr>
                </a:solidFill>
              </a:rPr>
              <a:t>Moreover, </a:t>
            </a:r>
            <a:r>
              <a:rPr lang="en-GB" dirty="0">
                <a:solidFill>
                  <a:schemeClr val="bg1">
                    <a:lumMod val="50000"/>
                  </a:schemeClr>
                </a:solidFill>
              </a:rPr>
              <a:t>an extended version of that work was submitted, and accepted at the ROBIO conference 2016</a:t>
            </a:r>
            <a:r>
              <a:rPr lang="en-GB" dirty="0" smtClean="0">
                <a:solidFill>
                  <a:schemeClr val="bg1">
                    <a:lumMod val="50000"/>
                  </a:schemeClr>
                </a:solidFill>
              </a:rPr>
              <a:t>.</a:t>
            </a:r>
          </a:p>
          <a:p>
            <a:pPr lvl="0" algn="just"/>
            <a:endParaRPr lang="it-IT" dirty="0">
              <a:solidFill>
                <a:schemeClr val="bg1">
                  <a:lumMod val="50000"/>
                </a:schemeClr>
              </a:solidFill>
            </a:endParaRPr>
          </a:p>
          <a:p>
            <a:pPr lvl="0" algn="just"/>
            <a:r>
              <a:rPr lang="en-GB" b="1" dirty="0"/>
              <a:t>Patent:</a:t>
            </a:r>
            <a:r>
              <a:rPr lang="en-GB" dirty="0"/>
              <a:t> An Italian patent for a new laparoscopic tool </a:t>
            </a:r>
            <a:r>
              <a:rPr lang="en-GB" dirty="0" smtClean="0"/>
              <a:t>that </a:t>
            </a:r>
            <a:r>
              <a:rPr lang="en-GB" dirty="0"/>
              <a:t>allows in hand manipulation of a needle during a suturing procedure was written and will be submitted in the next months</a:t>
            </a:r>
            <a:r>
              <a:rPr lang="en-GB" dirty="0" smtClean="0"/>
              <a:t>.</a:t>
            </a:r>
          </a:p>
        </p:txBody>
      </p:sp>
    </p:spTree>
    <p:extLst>
      <p:ext uri="{BB962C8B-B14F-4D97-AF65-F5344CB8AC3E}">
        <p14:creationId xmlns:p14="http://schemas.microsoft.com/office/powerpoint/2010/main" val="3387672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GB" dirty="0" smtClean="0">
                <a:solidFill>
                  <a:srgbClr val="0070C0"/>
                </a:solidFill>
              </a:rPr>
              <a:t>Next Year</a:t>
            </a:r>
            <a:endParaRPr lang="en-GB" dirty="0">
              <a:solidFill>
                <a:srgbClr val="0070C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11</a:t>
            </a:fld>
            <a:endParaRPr lang="it-IT" dirty="0"/>
          </a:p>
        </p:txBody>
      </p:sp>
      <p:sp>
        <p:nvSpPr>
          <p:cNvPr id="12" name="Segnaposto contenuto 11"/>
          <p:cNvSpPr>
            <a:spLocks noGrp="1"/>
          </p:cNvSpPr>
          <p:nvPr>
            <p:ph idx="1"/>
          </p:nvPr>
        </p:nvSpPr>
        <p:spPr>
          <a:xfrm>
            <a:off x="457200" y="1236762"/>
            <a:ext cx="8229600" cy="4447356"/>
          </a:xfrm>
        </p:spPr>
        <p:txBody>
          <a:bodyPr>
            <a:normAutofit/>
          </a:bodyPr>
          <a:lstStyle/>
          <a:p>
            <a:pPr marL="0" lvl="0" indent="0" algn="just">
              <a:buNone/>
            </a:pPr>
            <a:r>
              <a:rPr lang="en-GB" sz="1800" b="1" dirty="0" smtClean="0"/>
              <a:t>My aim for the next Year is to:</a:t>
            </a:r>
          </a:p>
          <a:p>
            <a:pPr marL="914400" lvl="1" indent="-514350">
              <a:buFont typeface="+mj-lt"/>
              <a:buAutoNum type="arabicPeriod"/>
            </a:pPr>
            <a:r>
              <a:rPr lang="en-GB" sz="1800" dirty="0"/>
              <a:t>Implement a suturing simulator in the open source physical engine</a:t>
            </a:r>
            <a:r>
              <a:rPr lang="it-IT" sz="1800" dirty="0"/>
              <a:t> SOFA.</a:t>
            </a:r>
            <a:r>
              <a:rPr lang="en-GB" sz="1800" dirty="0"/>
              <a:t> </a:t>
            </a:r>
          </a:p>
          <a:p>
            <a:pPr marL="914400" lvl="1" indent="-514350">
              <a:buFont typeface="+mj-lt"/>
              <a:buAutoNum type="arabicPeriod"/>
            </a:pPr>
            <a:r>
              <a:rPr lang="en-GB" sz="1800" dirty="0"/>
              <a:t>Test the new force sensor and identify them and the complete dynamical model of the Da Vinci research kit (DVRK) Robot in order to obtain an accurate measure of the interaction between the robot tools and the organs.</a:t>
            </a:r>
          </a:p>
          <a:p>
            <a:pPr marL="914400" lvl="1" indent="-514350">
              <a:buFont typeface="+mj-lt"/>
              <a:buAutoNum type="arabicPeriod"/>
            </a:pPr>
            <a:r>
              <a:rPr lang="en-GB" sz="1800" dirty="0"/>
              <a:t>Implement an optimal trajectory planner using the minimization of the tissues stress as a objective function</a:t>
            </a:r>
          </a:p>
          <a:p>
            <a:pPr marL="400050" lvl="1" indent="0" algn="just">
              <a:buNone/>
            </a:pPr>
            <a:endParaRPr lang="en-GB" sz="1800" dirty="0" smtClean="0"/>
          </a:p>
          <a:p>
            <a:pPr marL="0" lvl="0" indent="0" algn="just">
              <a:buNone/>
            </a:pPr>
            <a:r>
              <a:rPr lang="en-US" sz="1800" b="1" dirty="0"/>
              <a:t>The first year </a:t>
            </a:r>
            <a:r>
              <a:rPr lang="en-US" sz="1800" b="1" dirty="0" smtClean="0"/>
              <a:t>activities </a:t>
            </a:r>
            <a:r>
              <a:rPr lang="en-US" sz="1800" b="1" dirty="0"/>
              <a:t>and the outlook </a:t>
            </a:r>
            <a:r>
              <a:rPr lang="en-US" sz="1800" b="1" dirty="0" smtClean="0"/>
              <a:t>for </a:t>
            </a:r>
            <a:r>
              <a:rPr lang="en-US" sz="1800" b="1" dirty="0"/>
              <a:t>the </a:t>
            </a:r>
            <a:r>
              <a:rPr lang="en-US" sz="1800" b="1" dirty="0" smtClean="0"/>
              <a:t>second </a:t>
            </a:r>
            <a:r>
              <a:rPr lang="en-US" sz="1800" b="1" dirty="0"/>
              <a:t>year can be </a:t>
            </a:r>
            <a:r>
              <a:rPr lang="en-US" sz="1800" b="1" dirty="0" smtClean="0"/>
              <a:t>summarized </a:t>
            </a:r>
            <a:r>
              <a:rPr lang="en-US" sz="1800" b="1" dirty="0"/>
              <a:t>as</a:t>
            </a:r>
            <a:r>
              <a:rPr lang="en-US" sz="1800" b="1" dirty="0" smtClean="0"/>
              <a:t>:</a:t>
            </a:r>
          </a:p>
          <a:p>
            <a:pPr marL="0" lvl="0" indent="0">
              <a:buNone/>
            </a:pPr>
            <a:endParaRPr lang="it-IT" sz="1800" b="1" dirty="0" smtClean="0"/>
          </a:p>
        </p:txBody>
      </p:sp>
      <p:graphicFrame>
        <p:nvGraphicFramePr>
          <p:cNvPr id="10" name="Tabella 9"/>
          <p:cNvGraphicFramePr>
            <a:graphicFrameLocks noGrp="1"/>
          </p:cNvGraphicFramePr>
          <p:nvPr>
            <p:extLst>
              <p:ext uri="{D42A27DB-BD31-4B8C-83A1-F6EECF244321}">
                <p14:modId xmlns:p14="http://schemas.microsoft.com/office/powerpoint/2010/main" val="2319853263"/>
              </p:ext>
            </p:extLst>
          </p:nvPr>
        </p:nvGraphicFramePr>
        <p:xfrm>
          <a:off x="2267744" y="4384675"/>
          <a:ext cx="4699001" cy="1971675"/>
        </p:xfrm>
        <a:graphic>
          <a:graphicData uri="http://schemas.openxmlformats.org/drawingml/2006/table">
            <a:tbl>
              <a:tblPr/>
              <a:tblGrid>
                <a:gridCol w="750314"/>
                <a:gridCol w="410129"/>
                <a:gridCol w="381516"/>
                <a:gridCol w="391053"/>
                <a:gridCol w="362440"/>
                <a:gridCol w="371978"/>
                <a:gridCol w="362440"/>
                <a:gridCol w="381516"/>
                <a:gridCol w="371978"/>
                <a:gridCol w="915637"/>
              </a:tblGrid>
              <a:tr h="161925">
                <a:tc>
                  <a:txBody>
                    <a:bodyPr/>
                    <a:lstStyle/>
                    <a:p>
                      <a:pPr algn="l" fontAlgn="b"/>
                      <a:endParaRPr lang="it-IT" sz="1000" b="1" i="0" u="none" strike="noStrike" dirty="0">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it-IT" sz="1000" b="1" i="0" u="none" strike="noStrike">
                          <a:effectLst/>
                          <a:latin typeface="Arial" panose="020B0604020202020204" pitchFamily="34" charset="0"/>
                        </a:rPr>
                        <a:t>Credits year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it-IT" sz="1000" b="1" i="0" u="none" strike="noStrike">
                          <a:effectLst/>
                          <a:latin typeface="Arial" panose="020B0604020202020204" pitchFamily="34" charset="0"/>
                        </a:rPr>
                        <a:t>Credits year 2</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61925">
                <a:tc>
                  <a:txBody>
                    <a:bodyPr/>
                    <a:lstStyle/>
                    <a:p>
                      <a:pPr algn="l" fontAlgn="b"/>
                      <a:endParaRPr lang="it-IT" sz="1000" b="0" i="0" u="none" strike="noStrike">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1" i="0" u="none" strike="noStrike">
                          <a:solidFill>
                            <a:srgbClr val="FF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1</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2</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3</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4</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5</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6</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FF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750">
                <a:tc>
                  <a:txBody>
                    <a:bodyPr/>
                    <a:lstStyle/>
                    <a:p>
                      <a:pPr algn="l" fontAlgn="b"/>
                      <a:endParaRPr lang="it-IT" sz="1000" b="0" i="0" u="none" strike="noStrike" dirty="0">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FF0000"/>
                          </a:solidFill>
                          <a:effectLst/>
                          <a:latin typeface="Arial" panose="020B0604020202020204" pitchFamily="34" charset="0"/>
                        </a:rPr>
                        <a:t>Estimated</a:t>
                      </a:r>
                    </a:p>
                  </a:txBody>
                  <a:tcPr marL="9525" marR="9525" marT="9525"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err="1">
                          <a:effectLst/>
                          <a:latin typeface="Arial" panose="020B0604020202020204" pitchFamily="34" charset="0"/>
                        </a:rPr>
                        <a:t>bimonth</a:t>
                      </a:r>
                      <a:endParaRPr lang="it-IT" sz="1000" b="0" i="0" u="none" strike="noStrike" dirty="0">
                        <a:effectLst/>
                        <a:latin typeface="Arial" panose="020B0604020202020204" pitchFamily="34" charset="0"/>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bimonth</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bimonth</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bimonth</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bimonth</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0" i="0" u="none" strike="noStrike">
                          <a:effectLst/>
                          <a:latin typeface="Arial" panose="020B0604020202020204" pitchFamily="34" charset="0"/>
                        </a:rPr>
                        <a:t>bimonth</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1" i="0" u="none" strike="noStrike">
                          <a:effectLst/>
                          <a:latin typeface="Arial" panose="020B0604020202020204" pitchFamily="34" charset="0"/>
                        </a:rPr>
                        <a:t>Summary</a:t>
                      </a:r>
                    </a:p>
                  </a:txBody>
                  <a:tcPr marL="9525" marR="9525" marT="9525"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FF0000"/>
                          </a:solidFill>
                          <a:effectLst/>
                          <a:latin typeface="Arial" panose="020B0604020202020204" pitchFamily="34" charset="0"/>
                        </a:rPr>
                        <a:t>Estimated</a:t>
                      </a:r>
                    </a:p>
                  </a:txBody>
                  <a:tcPr marL="9525" marR="9525" marT="9525"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algn="l" fontAlgn="b"/>
                      <a:r>
                        <a:rPr lang="it-IT" sz="1000" b="1" i="0" u="none" strike="noStrike">
                          <a:effectLst/>
                          <a:latin typeface="Arial" panose="020B0604020202020204" pitchFamily="34" charset="0"/>
                        </a:rPr>
                        <a:t>Modules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FF0000"/>
                          </a:solidFill>
                          <a:effectLst/>
                          <a:latin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FF0000"/>
                          </a:solidFill>
                          <a:effectLst/>
                          <a:latin typeface="Arial" panose="020B0604020202020204" pitchFamily="34"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it-IT" sz="1000" b="1" i="0" u="none" strike="noStrike">
                          <a:effectLst/>
                          <a:latin typeface="Arial" panose="020B0604020202020204" pitchFamily="34" charset="0"/>
                        </a:rPr>
                        <a:t>Seminars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FF0000"/>
                          </a:solidFill>
                          <a:effectLst/>
                          <a:latin typeface="Arial" panose="020B06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effectLst/>
                          <a:latin typeface="Arial" panose="020B0604020202020204" pitchFamily="34" charset="0"/>
                        </a:rPr>
                        <a:t>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FF0000"/>
                          </a:solidFill>
                          <a:effectLst/>
                          <a:latin typeface="Arial" panose="020B06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l" fontAlgn="b"/>
                      <a:r>
                        <a:rPr lang="it-IT" sz="1000" b="1" i="0" u="none" strike="noStrike">
                          <a:effectLst/>
                          <a:latin typeface="Arial" panose="020B0604020202020204" pitchFamily="34" charset="0"/>
                        </a:rPr>
                        <a:t>Research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FF0000"/>
                          </a:solidFill>
                          <a:effectLst/>
                          <a:latin typeface="Arial" panose="020B0604020202020204" pitchFamily="34" charset="0"/>
                        </a:rPr>
                        <a:t>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1" i="0" u="none" strike="noStrike">
                          <a:effectLst/>
                          <a:latin typeface="Arial" panose="020B0604020202020204" pitchFamily="34" charset="0"/>
                        </a:rPr>
                        <a:t>35,4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FF0000"/>
                          </a:solidFill>
                          <a:effectLst/>
                          <a:latin typeface="Arial" panose="020B0604020202020204" pitchFamily="34" charset="0"/>
                        </a:rPr>
                        <a:t>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l" fontAlgn="b"/>
                      <a:endParaRPr lang="it-IT" sz="1000" b="0" i="0" u="none" strike="noStrike">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000" b="1" i="0" u="none" strike="noStrike">
                          <a:solidFill>
                            <a:srgbClr val="FF0000"/>
                          </a:solidFill>
                          <a:effectLst/>
                          <a:latin typeface="Arial" panose="020B0604020202020204" pitchFamily="34" charset="0"/>
                        </a:rPr>
                        <a:t>60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0" i="0" u="none" strike="noStrike">
                          <a:effectLst/>
                          <a:latin typeface="Arial" panose="020B060402020202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1" i="0" u="none" strike="noStrike">
                          <a:effectLst/>
                          <a:latin typeface="Arial" panose="020B0604020202020204" pitchFamily="34" charset="0"/>
                        </a:rPr>
                        <a:t>62,3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FF0000"/>
                          </a:solidFill>
                          <a:effectLst/>
                          <a:latin typeface="Arial" panose="020B0604020202020204" pitchFamily="34" charset="0"/>
                        </a:rPr>
                        <a:t>60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942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564904"/>
            <a:ext cx="8229600" cy="1143000"/>
          </a:xfrm>
        </p:spPr>
        <p:txBody>
          <a:bodyPr>
            <a:normAutofit/>
          </a:bodyPr>
          <a:lstStyle/>
          <a:p>
            <a:r>
              <a:rPr lang="en-GB" dirty="0" smtClean="0">
                <a:solidFill>
                  <a:srgbClr val="0070C0"/>
                </a:solidFill>
                <a:latin typeface="AR BERKLEY" panose="02000000000000000000" pitchFamily="2" charset="0"/>
              </a:rPr>
              <a:t>Thank you</a:t>
            </a:r>
            <a:endParaRPr lang="en-GB" dirty="0">
              <a:solidFill>
                <a:srgbClr val="0070C0"/>
              </a:solidFill>
              <a:latin typeface="AR BERKLEY" panose="02000000000000000000" pitchFamily="2"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12</a:t>
            </a:fld>
            <a:endParaRPr lang="it-IT" dirty="0"/>
          </a:p>
        </p:txBody>
      </p:sp>
    </p:spTree>
    <p:extLst>
      <p:ext uri="{BB962C8B-B14F-4D97-AF65-F5344CB8AC3E}">
        <p14:creationId xmlns:p14="http://schemas.microsoft.com/office/powerpoint/2010/main" val="2022040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solidFill>
                  <a:srgbClr val="0070C0"/>
                </a:solidFill>
              </a:rPr>
              <a:t>Background &amp; Info</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lgn="just"/>
            <a:r>
              <a:rPr lang="en-US" sz="2000" b="1" dirty="0" err="1" smtClean="0"/>
              <a:t>M.Sc</a:t>
            </a:r>
            <a:r>
              <a:rPr lang="en-US" sz="2000" b="1" dirty="0" smtClean="0"/>
              <a:t> degree:</a:t>
            </a:r>
            <a:r>
              <a:rPr lang="en-US" sz="2000" dirty="0" smtClean="0"/>
              <a:t>  Automation and Control Engineering from University of Naples Federico II</a:t>
            </a:r>
          </a:p>
          <a:p>
            <a:pPr marL="0" indent="0" algn="just">
              <a:buNone/>
            </a:pPr>
            <a:endParaRPr lang="en-US" sz="2000" dirty="0" smtClean="0"/>
          </a:p>
          <a:p>
            <a:pPr algn="just"/>
            <a:r>
              <a:rPr lang="en-US" sz="2000" b="1" dirty="0" smtClean="0"/>
              <a:t>Working team: </a:t>
            </a:r>
            <a:r>
              <a:rPr lang="en-US" sz="2000" dirty="0" smtClean="0"/>
              <a:t>ICAROS (Interdepartmental Centre for Advances in Robotic Surgery)</a:t>
            </a:r>
          </a:p>
          <a:p>
            <a:pPr marL="0" indent="0" algn="just">
              <a:buNone/>
            </a:pPr>
            <a:endParaRPr lang="en-US" sz="2000" dirty="0" smtClean="0"/>
          </a:p>
          <a:p>
            <a:pPr algn="just"/>
            <a:r>
              <a:rPr lang="en-US" sz="2000" b="1" dirty="0" smtClean="0"/>
              <a:t>Supervisor: </a:t>
            </a:r>
            <a:r>
              <a:rPr lang="en-US" sz="2000" dirty="0" smtClean="0"/>
              <a:t>Prof. Bruno </a:t>
            </a:r>
            <a:r>
              <a:rPr lang="en-US" sz="2000" dirty="0" err="1" smtClean="0"/>
              <a:t>Siciliano</a:t>
            </a:r>
            <a:endParaRPr lang="en-US" sz="2000" dirty="0" smtClean="0"/>
          </a:p>
          <a:p>
            <a:pPr marL="0" indent="0" algn="just">
              <a:buNone/>
            </a:pPr>
            <a:endParaRPr lang="en-US" sz="2000" dirty="0" smtClean="0"/>
          </a:p>
          <a:p>
            <a:pPr algn="just"/>
            <a:r>
              <a:rPr lang="en-US" sz="2000" b="1" dirty="0" smtClean="0"/>
              <a:t>Fellowship program: </a:t>
            </a:r>
            <a:r>
              <a:rPr lang="en-US" sz="2000" dirty="0" smtClean="0"/>
              <a:t>“</a:t>
            </a:r>
            <a:r>
              <a:rPr lang="en-US" sz="2000" dirty="0" err="1" smtClean="0"/>
              <a:t>Borsa</a:t>
            </a:r>
            <a:r>
              <a:rPr lang="en-US" sz="2000" dirty="0" smtClean="0"/>
              <a:t> di </a:t>
            </a:r>
            <a:r>
              <a:rPr lang="en-US" sz="2000" dirty="0" err="1" smtClean="0"/>
              <a:t>Ateneo</a:t>
            </a:r>
            <a:r>
              <a:rPr lang="en-US" sz="2000" dirty="0" smtClean="0"/>
              <a:t>”</a:t>
            </a:r>
          </a:p>
          <a:p>
            <a:pPr lvl="1"/>
            <a:endParaRPr lang="en-US" dirty="0" smtClean="0"/>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a:t>
            </a:fld>
            <a:endParaRPr lang="it-IT"/>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212976"/>
            <a:ext cx="1260000" cy="126000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93" y="3291174"/>
            <a:ext cx="1958685" cy="1103603"/>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7208" y="4581128"/>
            <a:ext cx="1485584" cy="1360522"/>
          </a:xfrm>
          <a:prstGeom prst="rect">
            <a:avLst/>
          </a:prstGeom>
        </p:spPr>
      </p:pic>
    </p:spTree>
    <p:extLst>
      <p:ext uri="{BB962C8B-B14F-4D97-AF65-F5344CB8AC3E}">
        <p14:creationId xmlns:p14="http://schemas.microsoft.com/office/powerpoint/2010/main" val="415977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GB" dirty="0" smtClean="0">
                <a:solidFill>
                  <a:srgbClr val="0070C0"/>
                </a:solidFill>
              </a:rPr>
              <a:t>Research</a:t>
            </a:r>
            <a:r>
              <a:rPr lang="it-IT" dirty="0" smtClean="0">
                <a:solidFill>
                  <a:srgbClr val="0070C0"/>
                </a:solidFill>
              </a:rPr>
              <a:t> </a:t>
            </a:r>
            <a:r>
              <a:rPr lang="en-GB" dirty="0" smtClean="0">
                <a:solidFill>
                  <a:srgbClr val="0070C0"/>
                </a:solidFill>
              </a:rPr>
              <a:t>field</a:t>
            </a:r>
            <a:endParaRPr lang="en-GB"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lgn="just"/>
            <a:r>
              <a:rPr lang="en-GB" sz="2000" dirty="0"/>
              <a:t>Minimally Invasive Robotic Surgery (MIRS) holds a fundamental role in modern </a:t>
            </a:r>
            <a:r>
              <a:rPr lang="en-GB" sz="2000" dirty="0" smtClean="0"/>
              <a:t>surgical </a:t>
            </a:r>
            <a:r>
              <a:rPr lang="en-GB" sz="2000" dirty="0"/>
              <a:t>procedures. </a:t>
            </a:r>
            <a:endParaRPr lang="en-GB" sz="2000" dirty="0" smtClean="0"/>
          </a:p>
          <a:p>
            <a:pPr algn="just"/>
            <a:r>
              <a:rPr lang="en-GB" sz="2000" dirty="0"/>
              <a:t>B</a:t>
            </a:r>
            <a:r>
              <a:rPr lang="en-GB" sz="2000" dirty="0" smtClean="0"/>
              <a:t>etter </a:t>
            </a:r>
            <a:r>
              <a:rPr lang="en-GB" sz="2000" dirty="0"/>
              <a:t>sense of visual immersion and comfort for the surgeon, </a:t>
            </a:r>
            <a:r>
              <a:rPr lang="en-GB" sz="2000" dirty="0" smtClean="0"/>
              <a:t>better precision, less </a:t>
            </a:r>
            <a:r>
              <a:rPr lang="en-GB" sz="2000" dirty="0"/>
              <a:t>post-operative pain and recovery </a:t>
            </a:r>
            <a:r>
              <a:rPr lang="en-GB" sz="2000" dirty="0" smtClean="0"/>
              <a:t>time then the </a:t>
            </a:r>
            <a:r>
              <a:rPr lang="en-GB" sz="2000" dirty="0"/>
              <a:t>classical open or laparoscopic surgery, are just some of the benefits of using robots in minimally invasive procedures.</a:t>
            </a:r>
            <a:endParaRPr lang="it-IT" sz="20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a:t>
            </a:fld>
            <a:endParaRPr lang="it-IT"/>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016" y="3272824"/>
            <a:ext cx="4283968" cy="2771979"/>
          </a:xfrm>
          <a:prstGeom prst="rect">
            <a:avLst/>
          </a:prstGeom>
        </p:spPr>
      </p:pic>
    </p:spTree>
    <p:extLst>
      <p:ext uri="{BB962C8B-B14F-4D97-AF65-F5344CB8AC3E}">
        <p14:creationId xmlns:p14="http://schemas.microsoft.com/office/powerpoint/2010/main" val="201472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GB" dirty="0" smtClean="0">
                <a:solidFill>
                  <a:srgbClr val="0070C0"/>
                </a:solidFill>
              </a:rPr>
              <a:t>Research</a:t>
            </a:r>
            <a:r>
              <a:rPr lang="it-IT" dirty="0" smtClean="0">
                <a:solidFill>
                  <a:srgbClr val="0070C0"/>
                </a:solidFill>
              </a:rPr>
              <a:t> </a:t>
            </a:r>
            <a:r>
              <a:rPr lang="en-GB" dirty="0" smtClean="0">
                <a:solidFill>
                  <a:srgbClr val="0070C0"/>
                </a:solidFill>
              </a:rPr>
              <a:t>topic 1/2</a:t>
            </a:r>
            <a:endParaRPr lang="en-GB"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lgn="just"/>
            <a:r>
              <a:rPr lang="en-GB" sz="2000" dirty="0"/>
              <a:t>T</a:t>
            </a:r>
            <a:r>
              <a:rPr lang="en-GB" sz="2000" dirty="0" smtClean="0"/>
              <a:t>he </a:t>
            </a:r>
            <a:r>
              <a:rPr lang="en-GB" sz="2000" dirty="0"/>
              <a:t>most difficult procedure in laparoscopic robotic surgery is the reconstructive phase that consists of suturing the tissues after the organ removal. </a:t>
            </a:r>
            <a:endParaRPr lang="en-GB" sz="2000" dirty="0" smtClean="0"/>
          </a:p>
          <a:p>
            <a:pPr algn="just"/>
            <a:r>
              <a:rPr lang="en-GB" sz="2000" dirty="0" smtClean="0"/>
              <a:t>For example, </a:t>
            </a:r>
            <a:r>
              <a:rPr lang="en-GB" sz="2000" dirty="0"/>
              <a:t>in a radical prostatectomy </a:t>
            </a:r>
            <a:r>
              <a:rPr lang="en-GB" sz="2000" dirty="0" smtClean="0"/>
              <a:t>procedure, </a:t>
            </a:r>
            <a:r>
              <a:rPr lang="en-GB" sz="2000" dirty="0"/>
              <a:t>the reconstructive phase consists </a:t>
            </a:r>
            <a:r>
              <a:rPr lang="en-GB" sz="2000" dirty="0" smtClean="0"/>
              <a:t>of linking </a:t>
            </a:r>
            <a:r>
              <a:rPr lang="en-GB" sz="2000" dirty="0"/>
              <a:t>again, with a suture, the </a:t>
            </a:r>
            <a:r>
              <a:rPr lang="en-GB" sz="2000" dirty="0" smtClean="0"/>
              <a:t>urethra </a:t>
            </a:r>
            <a:r>
              <a:rPr lang="en-GB" sz="2000" dirty="0"/>
              <a:t>to the bladder after the prostate removal.  </a:t>
            </a:r>
            <a:endParaRPr lang="it-IT" sz="20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a:t>
            </a:fld>
            <a:endParaRPr lang="it-IT"/>
          </a:p>
        </p:txBody>
      </p:sp>
      <p:sp>
        <p:nvSpPr>
          <p:cNvPr id="8" name="Rettangolo 7"/>
          <p:cNvSpPr/>
          <p:nvPr/>
        </p:nvSpPr>
        <p:spPr>
          <a:xfrm>
            <a:off x="3108157" y="4229034"/>
            <a:ext cx="3443590" cy="600949"/>
          </a:xfrm>
          <a:prstGeom prst="rect">
            <a:avLst/>
          </a:prstGeom>
          <a:solidFill>
            <a:schemeClr val="accent5"/>
          </a:solidFill>
          <a:ln w="25400">
            <a:solidFill>
              <a:srgbClr val="162230"/>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860" y="3554163"/>
            <a:ext cx="1974027" cy="1969510"/>
          </a:xfrm>
          <a:prstGeom prst="rect">
            <a:avLst/>
          </a:prstGeom>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479" y="3570398"/>
            <a:ext cx="1977097" cy="1963556"/>
          </a:xfrm>
          <a:prstGeom prst="rect">
            <a:avLst/>
          </a:prstGeom>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3573016"/>
            <a:ext cx="1960938" cy="1960938"/>
          </a:xfrm>
          <a:prstGeom prst="rect">
            <a:avLst/>
          </a:prstGeom>
        </p:spPr>
      </p:pic>
    </p:spTree>
    <p:extLst>
      <p:ext uri="{BB962C8B-B14F-4D97-AF65-F5344CB8AC3E}">
        <p14:creationId xmlns:p14="http://schemas.microsoft.com/office/powerpoint/2010/main" val="334844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GB" dirty="0" smtClean="0">
                <a:solidFill>
                  <a:srgbClr val="0070C0"/>
                </a:solidFill>
              </a:rPr>
              <a:t>Research</a:t>
            </a:r>
            <a:r>
              <a:rPr lang="it-IT" dirty="0" smtClean="0">
                <a:solidFill>
                  <a:srgbClr val="0070C0"/>
                </a:solidFill>
              </a:rPr>
              <a:t> </a:t>
            </a:r>
            <a:r>
              <a:rPr lang="en-GB" dirty="0" smtClean="0">
                <a:solidFill>
                  <a:srgbClr val="0070C0"/>
                </a:solidFill>
              </a:rPr>
              <a:t>topic 2/2</a:t>
            </a:r>
            <a:endParaRPr lang="en-GB"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lnSpcReduction="10000"/>
          </a:bodyPr>
          <a:lstStyle/>
          <a:p>
            <a:pPr algn="just"/>
            <a:r>
              <a:rPr lang="en-GB" sz="2000" dirty="0" smtClean="0"/>
              <a:t>The goal of my research is the development of a robotic assisted suturing procedure using a real-time trajectory planner </a:t>
            </a:r>
            <a:r>
              <a:rPr lang="en-GB" sz="2000" dirty="0"/>
              <a:t>that will be able to minimize the tissues </a:t>
            </a:r>
            <a:r>
              <a:rPr lang="en-GB" sz="2000" dirty="0" smtClean="0"/>
              <a:t>stress</a:t>
            </a:r>
            <a:r>
              <a:rPr lang="en-GB" sz="2000" dirty="0"/>
              <a:t> and the implementation of a virtual fixtures on the haptic interface in order to constrain the surgeon motions along the optimal </a:t>
            </a:r>
            <a:r>
              <a:rPr lang="en-GB" sz="2000" dirty="0" smtClean="0"/>
              <a:t>path.</a:t>
            </a:r>
          </a:p>
          <a:p>
            <a:pPr algn="just"/>
            <a:r>
              <a:rPr lang="en-GB" sz="2000" dirty="0" smtClean="0"/>
              <a:t>The work of my first Year:</a:t>
            </a:r>
          </a:p>
          <a:p>
            <a:pPr algn="just"/>
            <a:endParaRPr lang="en-GB" sz="2000" dirty="0"/>
          </a:p>
          <a:p>
            <a:pPr marL="857250" lvl="1" indent="-457200" algn="just">
              <a:buFont typeface="+mj-lt"/>
              <a:buAutoNum type="arabicPeriod"/>
            </a:pPr>
            <a:r>
              <a:rPr lang="en-US" sz="1800" dirty="0"/>
              <a:t>Development of a </a:t>
            </a:r>
            <a:r>
              <a:rPr lang="en-US" sz="1800" dirty="0" err="1"/>
              <a:t>Matlab</a:t>
            </a:r>
            <a:r>
              <a:rPr lang="en-US" sz="1800" dirty="0"/>
              <a:t> toolbox for the kinematic and dynamic modelling and identification of any multi-chain </a:t>
            </a:r>
            <a:r>
              <a:rPr lang="en-US" sz="1800" dirty="0" smtClean="0"/>
              <a:t>robot. </a:t>
            </a:r>
            <a:r>
              <a:rPr lang="en-GB" sz="1800" dirty="0" smtClean="0"/>
              <a:t>Dynamical </a:t>
            </a:r>
            <a:r>
              <a:rPr lang="en-GB" sz="1800" dirty="0"/>
              <a:t>modelling and identification of the Patient side (PSM) and the Master side (MTM) arms of the Da Vinci Research Kit robot (DVRK</a:t>
            </a:r>
            <a:r>
              <a:rPr lang="en-GB" sz="1800" dirty="0" smtClean="0"/>
              <a:t>)</a:t>
            </a:r>
            <a:endParaRPr lang="en-GB" sz="1800" dirty="0"/>
          </a:p>
          <a:p>
            <a:pPr marL="857250" lvl="1" indent="-457200" algn="just">
              <a:buFont typeface="+mj-lt"/>
              <a:buAutoNum type="arabicPeriod"/>
            </a:pPr>
            <a:r>
              <a:rPr lang="en-GB" sz="1800" dirty="0"/>
              <a:t>I</a:t>
            </a:r>
            <a:r>
              <a:rPr lang="en-GB" sz="1800" dirty="0" smtClean="0"/>
              <a:t>mplementation </a:t>
            </a:r>
            <a:r>
              <a:rPr lang="en-GB" sz="1800" dirty="0"/>
              <a:t>of a real-time tracking algorithm for soft objects and simulation of the contact between rigid and soft bodies. </a:t>
            </a:r>
            <a:endParaRPr lang="it-IT" sz="1800" dirty="0"/>
          </a:p>
          <a:p>
            <a:pPr marL="857250" lvl="1" indent="-457200" algn="just">
              <a:buFont typeface="+mj-lt"/>
              <a:buAutoNum type="arabicPeriod"/>
            </a:pPr>
            <a:r>
              <a:rPr lang="en-GB" sz="1800" dirty="0"/>
              <a:t>Mechatronic design of new sensors and tools for the da Vinci robot</a:t>
            </a:r>
          </a:p>
          <a:p>
            <a:pPr marL="857250" lvl="1" indent="-457200" algn="just">
              <a:buFont typeface="+mj-lt"/>
              <a:buAutoNum type="arabicPeriod"/>
            </a:pPr>
            <a:r>
              <a:rPr lang="en-GB" sz="1800" dirty="0" smtClean="0"/>
              <a:t>Initial </a:t>
            </a:r>
            <a:r>
              <a:rPr lang="en-GB" sz="1800" dirty="0"/>
              <a:t>study of the problem of an optimal trajectory </a:t>
            </a:r>
            <a:r>
              <a:rPr lang="en-GB" sz="1800" dirty="0" smtClean="0"/>
              <a:t>planner </a:t>
            </a:r>
            <a:r>
              <a:rPr lang="en-GB" sz="1800" dirty="0"/>
              <a:t>for </a:t>
            </a:r>
            <a:r>
              <a:rPr lang="en-GB" sz="1800" dirty="0" smtClean="0"/>
              <a:t>suturing.</a:t>
            </a:r>
            <a:endParaRPr lang="it-IT" sz="20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a:t>
            </a:fld>
            <a:endParaRPr lang="it-IT"/>
          </a:p>
        </p:txBody>
      </p:sp>
    </p:spTree>
    <p:extLst>
      <p:ext uri="{BB962C8B-B14F-4D97-AF65-F5344CB8AC3E}">
        <p14:creationId xmlns:p14="http://schemas.microsoft.com/office/powerpoint/2010/main" val="107617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solidFill>
                  <a:srgbClr val="0070C0"/>
                </a:solidFill>
              </a:rPr>
              <a:t>Da Vinci </a:t>
            </a:r>
            <a:r>
              <a:rPr lang="en-GB" dirty="0" smtClean="0">
                <a:solidFill>
                  <a:srgbClr val="0070C0"/>
                </a:solidFill>
              </a:rPr>
              <a:t>Research</a:t>
            </a:r>
            <a:r>
              <a:rPr lang="it-IT" dirty="0" smtClean="0">
                <a:solidFill>
                  <a:srgbClr val="0070C0"/>
                </a:solidFill>
              </a:rPr>
              <a:t> Kit</a:t>
            </a:r>
            <a:endParaRPr lang="it-IT" dirty="0">
              <a:solidFill>
                <a:srgbClr val="0070C0"/>
              </a:solidFill>
            </a:endParaRPr>
          </a:p>
        </p:txBody>
      </p:sp>
      <p:sp>
        <p:nvSpPr>
          <p:cNvPr id="3" name="Segnaposto contenuto 2"/>
          <p:cNvSpPr>
            <a:spLocks noGrp="1"/>
          </p:cNvSpPr>
          <p:nvPr>
            <p:ph idx="1"/>
          </p:nvPr>
        </p:nvSpPr>
        <p:spPr>
          <a:xfrm>
            <a:off x="457200" y="1196752"/>
            <a:ext cx="5842992" cy="4536504"/>
          </a:xfrm>
        </p:spPr>
        <p:txBody>
          <a:bodyPr>
            <a:normAutofit fontScale="92500" lnSpcReduction="10000"/>
          </a:bodyPr>
          <a:lstStyle/>
          <a:p>
            <a:r>
              <a:rPr lang="en-US" sz="1800" dirty="0" smtClean="0"/>
              <a:t>In the ICAROS center we have fully working second generation Da Vinci </a:t>
            </a:r>
            <a:r>
              <a:rPr lang="en-US" sz="1800" dirty="0"/>
              <a:t>robot (</a:t>
            </a:r>
            <a:r>
              <a:rPr lang="en-US" sz="1800" dirty="0" smtClean="0"/>
              <a:t>DVRK) </a:t>
            </a:r>
            <a:r>
              <a:rPr lang="en-US" sz="1800" dirty="0" smtClean="0">
                <a:hlinkClick r:id="rId2"/>
              </a:rPr>
              <a:t>http</a:t>
            </a:r>
            <a:r>
              <a:rPr lang="en-US" sz="1800" dirty="0">
                <a:hlinkClick r:id="rId2"/>
              </a:rPr>
              <a:t>://</a:t>
            </a:r>
            <a:r>
              <a:rPr lang="en-US" sz="1800" dirty="0" smtClean="0">
                <a:hlinkClick r:id="rId2"/>
              </a:rPr>
              <a:t>research.intusurg.com/dvrkwiki/index.php?title=Main_Page</a:t>
            </a:r>
            <a:endParaRPr lang="en-US" sz="1800" dirty="0" smtClean="0"/>
          </a:p>
          <a:p>
            <a:pPr algn="just"/>
            <a:r>
              <a:rPr lang="en-US" sz="1800" dirty="0" smtClean="0"/>
              <a:t>An open controller provided by </a:t>
            </a:r>
            <a:r>
              <a:rPr lang="en-US" sz="1800" dirty="0" err="1" smtClean="0"/>
              <a:t>Jhons</a:t>
            </a:r>
            <a:r>
              <a:rPr lang="en-US" sz="1800" dirty="0" smtClean="0"/>
              <a:t> Hopkins University was installed in order to have full control of the five arms, </a:t>
            </a:r>
            <a:r>
              <a:rPr lang="en-US" sz="1800" dirty="0"/>
              <a:t>t</a:t>
            </a:r>
            <a:r>
              <a:rPr lang="en-US" sz="1800" dirty="0" smtClean="0"/>
              <a:t>hree PSM arms with six DOF each and two MTM arms with seven DOF each</a:t>
            </a:r>
          </a:p>
          <a:p>
            <a:pPr algn="just"/>
            <a:r>
              <a:rPr lang="en-US" sz="1800" dirty="0" smtClean="0"/>
              <a:t>During this year I developed a </a:t>
            </a:r>
            <a:r>
              <a:rPr lang="en-US" sz="1800" dirty="0" err="1" smtClean="0"/>
              <a:t>Matlab</a:t>
            </a:r>
            <a:r>
              <a:rPr lang="en-US" sz="1800" dirty="0" smtClean="0"/>
              <a:t> toolbox for the kinematic and dynamic modelling and identification of any multi-chain robot</a:t>
            </a:r>
          </a:p>
          <a:p>
            <a:pPr algn="just"/>
            <a:r>
              <a:rPr lang="en-US" sz="1800" dirty="0" smtClean="0"/>
              <a:t>The dynamical model identification is obtained using an LMI-based approach </a:t>
            </a:r>
            <a:r>
              <a:rPr lang="en-US" sz="1800" dirty="0" smtClean="0">
                <a:solidFill>
                  <a:srgbClr val="00B050"/>
                </a:solidFill>
              </a:rPr>
              <a:t>[1]</a:t>
            </a:r>
            <a:r>
              <a:rPr lang="en-US" sz="1800" dirty="0" smtClean="0"/>
              <a:t> to include the physical consistency constraints in the optimization procedure</a:t>
            </a:r>
          </a:p>
          <a:p>
            <a:pPr marL="0" indent="0">
              <a:buNone/>
            </a:pPr>
            <a:endParaRPr lang="en-US" sz="1800" dirty="0" smtClean="0"/>
          </a:p>
          <a:p>
            <a:pPr marL="0" indent="0">
              <a:buNone/>
            </a:pPr>
            <a:r>
              <a:rPr lang="en-GB" sz="1300" dirty="0" smtClean="0">
                <a:solidFill>
                  <a:srgbClr val="00B050"/>
                </a:solidFill>
              </a:rPr>
              <a:t>[1]</a:t>
            </a:r>
          </a:p>
          <a:p>
            <a:pPr marL="0" indent="0">
              <a:buNone/>
            </a:pPr>
            <a:r>
              <a:rPr lang="en-GB" sz="1300" dirty="0" err="1" smtClean="0"/>
              <a:t>Cristovao</a:t>
            </a:r>
            <a:r>
              <a:rPr lang="en-GB" sz="1300" dirty="0" smtClean="0"/>
              <a:t> </a:t>
            </a:r>
            <a:r>
              <a:rPr lang="en-GB" sz="1300" dirty="0"/>
              <a:t>D. Sousa, </a:t>
            </a:r>
            <a:r>
              <a:rPr lang="en-GB" sz="1300" dirty="0" err="1"/>
              <a:t>Rui</a:t>
            </a:r>
            <a:r>
              <a:rPr lang="en-GB" sz="1300" dirty="0"/>
              <a:t> </a:t>
            </a:r>
            <a:r>
              <a:rPr lang="en-GB" sz="1300" dirty="0" err="1"/>
              <a:t>Cortesao</a:t>
            </a:r>
            <a:r>
              <a:rPr lang="en-GB" sz="1300" dirty="0"/>
              <a:t>, </a:t>
            </a:r>
            <a:r>
              <a:rPr lang="en-GB" sz="1300" i="1" dirty="0"/>
              <a:t>“Physical Feasibility of Robot Base Inertial </a:t>
            </a:r>
            <a:r>
              <a:rPr lang="en-GB" sz="1300" i="1" dirty="0" smtClean="0"/>
              <a:t>Parameter </a:t>
            </a:r>
            <a:r>
              <a:rPr lang="en-GB" sz="1300" i="1" dirty="0" err="1"/>
              <a:t>Identication</a:t>
            </a:r>
            <a:r>
              <a:rPr lang="en-GB" sz="1300" i="1" dirty="0"/>
              <a:t>: a Linear Matrix Inequality Approach”</a:t>
            </a:r>
            <a:r>
              <a:rPr lang="en-GB" sz="1300" dirty="0"/>
              <a:t>, in The </a:t>
            </a:r>
            <a:r>
              <a:rPr lang="en-GB" sz="1300" dirty="0" smtClean="0"/>
              <a:t>	International </a:t>
            </a:r>
            <a:r>
              <a:rPr lang="en-GB" sz="1300" dirty="0"/>
              <a:t>Journal of Robotics Research · May 2014</a:t>
            </a:r>
            <a:endParaRPr lang="it-IT" sz="1300" dirty="0"/>
          </a:p>
          <a:p>
            <a:pPr marL="0" indent="0">
              <a:buNone/>
            </a:pPr>
            <a:endParaRPr lang="en-US" sz="2000" dirty="0" smtClean="0"/>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a:t>
            </a:fld>
            <a:endParaRPr lang="it-IT"/>
          </a:p>
        </p:txBody>
      </p:sp>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r="14109"/>
          <a:stretch/>
        </p:blipFill>
        <p:spPr>
          <a:xfrm>
            <a:off x="6395864" y="4005064"/>
            <a:ext cx="2442592" cy="1895872"/>
          </a:xfrm>
          <a:prstGeom prst="rect">
            <a:avLst/>
          </a:prstGeom>
        </p:spPr>
      </p:pic>
      <p:pic>
        <p:nvPicPr>
          <p:cNvPr id="10" name="Immagine 9"/>
          <p:cNvPicPr>
            <a:picLocks noChangeAspect="1"/>
          </p:cNvPicPr>
          <p:nvPr/>
        </p:nvPicPr>
        <p:blipFill rotWithShape="1">
          <a:blip r:embed="rId5" cstate="print">
            <a:extLst>
              <a:ext uri="{28A0092B-C50C-407E-A947-70E740481C1C}">
                <a14:useLocalDpi xmlns:a14="http://schemas.microsoft.com/office/drawing/2010/main" val="0"/>
              </a:ext>
            </a:extLst>
          </a:blip>
          <a:srcRect l="13719" t="17689" r="35639" b="6348"/>
          <a:stretch/>
        </p:blipFill>
        <p:spPr>
          <a:xfrm>
            <a:off x="6390184" y="1245245"/>
            <a:ext cx="2448272" cy="2448272"/>
          </a:xfrm>
          <a:prstGeom prst="rect">
            <a:avLst/>
          </a:prstGeom>
        </p:spPr>
      </p:pic>
    </p:spTree>
    <p:extLst>
      <p:ext uri="{BB962C8B-B14F-4D97-AF65-F5344CB8AC3E}">
        <p14:creationId xmlns:p14="http://schemas.microsoft.com/office/powerpoint/2010/main" val="1950014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7336" y="44624"/>
            <a:ext cx="8229600" cy="1143000"/>
          </a:xfrm>
        </p:spPr>
        <p:txBody>
          <a:bodyPr>
            <a:normAutofit/>
          </a:bodyPr>
          <a:lstStyle/>
          <a:p>
            <a:r>
              <a:rPr lang="en-GB" dirty="0" smtClean="0">
                <a:solidFill>
                  <a:srgbClr val="0070C0"/>
                </a:solidFill>
              </a:rPr>
              <a:t>Real-time soft-bodies tracker</a:t>
            </a:r>
            <a:r>
              <a:rPr lang="it-IT" dirty="0" smtClean="0">
                <a:solidFill>
                  <a:srgbClr val="0070C0"/>
                </a:solidFill>
              </a:rPr>
              <a:t> </a:t>
            </a:r>
            <a:endParaRPr lang="en-GB" dirty="0">
              <a:solidFill>
                <a:srgbClr val="0070C0"/>
              </a:solidFill>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1694" y="2494325"/>
            <a:ext cx="1083733" cy="812800"/>
          </a:xfr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7</a:t>
            </a:fld>
            <a:endParaRPr lang="it-IT"/>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2382" y="2711487"/>
            <a:ext cx="709501" cy="620813"/>
          </a:xfrm>
          <a:prstGeom prst="rect">
            <a:avLst/>
          </a:prstGeom>
        </p:spPr>
      </p:pic>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1163" y="5097045"/>
            <a:ext cx="1083733" cy="812800"/>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848" y="3571599"/>
            <a:ext cx="1088020" cy="814086"/>
          </a:xfrm>
          <a:prstGeom prst="rect">
            <a:avLst/>
          </a:prstGeom>
        </p:spPr>
      </p:pic>
      <p:sp>
        <p:nvSpPr>
          <p:cNvPr id="14" name="CasellaDiTesto 13"/>
          <p:cNvSpPr txBox="1"/>
          <p:nvPr/>
        </p:nvSpPr>
        <p:spPr>
          <a:xfrm>
            <a:off x="1924511" y="3717032"/>
            <a:ext cx="1850956" cy="523220"/>
          </a:xfrm>
          <a:prstGeom prst="rect">
            <a:avLst/>
          </a:prstGeom>
          <a:noFill/>
          <a:ln>
            <a:solidFill>
              <a:schemeClr val="tx1"/>
            </a:solidFill>
          </a:ln>
        </p:spPr>
        <p:txBody>
          <a:bodyPr wrap="square" rtlCol="0">
            <a:spAutoFit/>
          </a:bodyPr>
          <a:lstStyle/>
          <a:p>
            <a:pPr algn="ctr"/>
            <a:r>
              <a:rPr lang="en-GB" sz="1400" dirty="0" smtClean="0"/>
              <a:t>Visual segmentation of the object</a:t>
            </a:r>
            <a:endParaRPr lang="en-GB" sz="1400" dirty="0"/>
          </a:p>
        </p:txBody>
      </p:sp>
      <p:sp>
        <p:nvSpPr>
          <p:cNvPr id="15" name="CasellaDiTesto 14"/>
          <p:cNvSpPr txBox="1"/>
          <p:nvPr/>
        </p:nvSpPr>
        <p:spPr>
          <a:xfrm>
            <a:off x="4048083" y="3614768"/>
            <a:ext cx="1850956" cy="738664"/>
          </a:xfrm>
          <a:prstGeom prst="rect">
            <a:avLst/>
          </a:prstGeom>
          <a:noFill/>
          <a:ln>
            <a:solidFill>
              <a:schemeClr val="tx1"/>
            </a:solidFill>
          </a:ln>
        </p:spPr>
        <p:txBody>
          <a:bodyPr wrap="square" rtlCol="0">
            <a:spAutoFit/>
          </a:bodyPr>
          <a:lstStyle/>
          <a:p>
            <a:pPr algn="ctr"/>
            <a:r>
              <a:rPr lang="en-US" sz="1400" dirty="0" smtClean="0"/>
              <a:t>Segmentation </a:t>
            </a:r>
            <a:r>
              <a:rPr lang="en-US" sz="1400" dirty="0"/>
              <a:t>of the depth map Sampling </a:t>
            </a:r>
            <a:r>
              <a:rPr lang="en-US" sz="1400" dirty="0" err="1"/>
              <a:t>Backprojection</a:t>
            </a:r>
            <a:endParaRPr lang="en-GB" sz="1400" dirty="0"/>
          </a:p>
        </p:txBody>
      </p:sp>
      <p:sp>
        <p:nvSpPr>
          <p:cNvPr id="16" name="CasellaDiTesto 15"/>
          <p:cNvSpPr txBox="1"/>
          <p:nvPr/>
        </p:nvSpPr>
        <p:spPr>
          <a:xfrm>
            <a:off x="6171656" y="3717032"/>
            <a:ext cx="1850956" cy="523220"/>
          </a:xfrm>
          <a:prstGeom prst="rect">
            <a:avLst/>
          </a:prstGeom>
          <a:noFill/>
          <a:ln>
            <a:solidFill>
              <a:schemeClr val="tx1"/>
            </a:solidFill>
          </a:ln>
        </p:spPr>
        <p:txBody>
          <a:bodyPr wrap="square" rtlCol="0">
            <a:spAutoFit/>
          </a:bodyPr>
          <a:lstStyle/>
          <a:p>
            <a:pPr algn="ctr"/>
            <a:r>
              <a:rPr lang="en-US" sz="1400" dirty="0" smtClean="0"/>
              <a:t>Rigid </a:t>
            </a:r>
            <a:r>
              <a:rPr lang="en-US" sz="1400" dirty="0"/>
              <a:t>registration using ICP</a:t>
            </a:r>
            <a:endParaRPr lang="en-GB" sz="1400" dirty="0"/>
          </a:p>
        </p:txBody>
      </p:sp>
      <p:sp>
        <p:nvSpPr>
          <p:cNvPr id="17" name="CasellaDiTesto 16"/>
          <p:cNvSpPr txBox="1"/>
          <p:nvPr/>
        </p:nvSpPr>
        <p:spPr>
          <a:xfrm>
            <a:off x="6171656" y="4914965"/>
            <a:ext cx="1850956" cy="1169551"/>
          </a:xfrm>
          <a:prstGeom prst="rect">
            <a:avLst/>
          </a:prstGeom>
          <a:noFill/>
          <a:ln>
            <a:solidFill>
              <a:schemeClr val="tx1"/>
            </a:solidFill>
          </a:ln>
        </p:spPr>
        <p:txBody>
          <a:bodyPr wrap="square" rtlCol="0">
            <a:spAutoFit/>
          </a:bodyPr>
          <a:lstStyle/>
          <a:p>
            <a:pPr algn="ctr"/>
            <a:r>
              <a:rPr lang="en-US" sz="1400" dirty="0" smtClean="0"/>
              <a:t>Deformable </a:t>
            </a:r>
            <a:r>
              <a:rPr lang="en-US" sz="1400" dirty="0"/>
              <a:t>registration using closest point correspondences and FEM model</a:t>
            </a:r>
            <a:endParaRPr lang="en-GB" sz="1400" dirty="0"/>
          </a:p>
        </p:txBody>
      </p:sp>
      <p:cxnSp>
        <p:nvCxnSpPr>
          <p:cNvPr id="19" name="Connettore 2 18"/>
          <p:cNvCxnSpPr>
            <a:stCxn id="13" idx="3"/>
            <a:endCxn id="14" idx="1"/>
          </p:cNvCxnSpPr>
          <p:nvPr/>
        </p:nvCxnSpPr>
        <p:spPr>
          <a:xfrm>
            <a:off x="1604868" y="3978642"/>
            <a:ext cx="3196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a:stCxn id="14" idx="3"/>
            <a:endCxn id="15" idx="1"/>
          </p:cNvCxnSpPr>
          <p:nvPr/>
        </p:nvCxnSpPr>
        <p:spPr>
          <a:xfrm>
            <a:off x="3775467" y="3978642"/>
            <a:ext cx="272616" cy="5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a:stCxn id="15" idx="3"/>
            <a:endCxn id="16" idx="1"/>
          </p:cNvCxnSpPr>
          <p:nvPr/>
        </p:nvCxnSpPr>
        <p:spPr>
          <a:xfrm flipV="1">
            <a:off x="5899039" y="3978642"/>
            <a:ext cx="272617" cy="5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4 30"/>
          <p:cNvCxnSpPr>
            <a:stCxn id="16" idx="3"/>
            <a:endCxn id="17" idx="3"/>
          </p:cNvCxnSpPr>
          <p:nvPr/>
        </p:nvCxnSpPr>
        <p:spPr>
          <a:xfrm>
            <a:off x="8022612" y="3978642"/>
            <a:ext cx="12700" cy="1521099"/>
          </a:xfrm>
          <a:prstGeom prst="bentConnector3">
            <a:avLst>
              <a:gd name="adj1" fmla="val 180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Connettore 2 32"/>
          <p:cNvCxnSpPr>
            <a:stCxn id="5" idx="2"/>
            <a:endCxn id="15" idx="0"/>
          </p:cNvCxnSpPr>
          <p:nvPr/>
        </p:nvCxnSpPr>
        <p:spPr>
          <a:xfrm>
            <a:off x="4973561" y="3307125"/>
            <a:ext cx="0" cy="3076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p:cNvCxnSpPr>
            <a:stCxn id="9" idx="2"/>
            <a:endCxn id="16" idx="0"/>
          </p:cNvCxnSpPr>
          <p:nvPr/>
        </p:nvCxnSpPr>
        <p:spPr>
          <a:xfrm>
            <a:off x="7097133" y="3332300"/>
            <a:ext cx="1" cy="3847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17" idx="1"/>
            <a:endCxn id="12" idx="3"/>
          </p:cNvCxnSpPr>
          <p:nvPr/>
        </p:nvCxnSpPr>
        <p:spPr>
          <a:xfrm flipH="1">
            <a:off x="5914896" y="5499741"/>
            <a:ext cx="256760" cy="37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Segnaposto contenuto 2"/>
          <p:cNvSpPr txBox="1">
            <a:spLocks/>
          </p:cNvSpPr>
          <p:nvPr/>
        </p:nvSpPr>
        <p:spPr>
          <a:xfrm>
            <a:off x="457200" y="1196752"/>
            <a:ext cx="82296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000" dirty="0" smtClean="0"/>
              <a:t>Real-time tracking algorithm for </a:t>
            </a:r>
            <a:r>
              <a:rPr lang="en-US" sz="2000" dirty="0"/>
              <a:t>a 3D </a:t>
            </a:r>
            <a:r>
              <a:rPr lang="en-US" sz="2000" dirty="0" err="1"/>
              <a:t>textureless</a:t>
            </a:r>
            <a:r>
              <a:rPr lang="en-US" sz="2000" dirty="0"/>
              <a:t> object which undergoes elastic deformations, using the point cloud data provided by an RGB-D sensor. </a:t>
            </a:r>
            <a:endParaRPr lang="en-GB" sz="2000" dirty="0" smtClean="0"/>
          </a:p>
          <a:p>
            <a:pPr marL="400050" lvl="1" indent="0">
              <a:buNone/>
            </a:pPr>
            <a:endParaRPr lang="it-IT" sz="1600" dirty="0"/>
          </a:p>
        </p:txBody>
      </p:sp>
    </p:spTree>
    <p:extLst>
      <p:ext uri="{BB962C8B-B14F-4D97-AF65-F5344CB8AC3E}">
        <p14:creationId xmlns:p14="http://schemas.microsoft.com/office/powerpoint/2010/main" val="112454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GB" dirty="0" smtClean="0">
                <a:solidFill>
                  <a:srgbClr val="0070C0"/>
                </a:solidFill>
              </a:rPr>
              <a:t>Collision detection algorithm</a:t>
            </a:r>
            <a:endParaRPr lang="en-GB" dirty="0">
              <a:solidFill>
                <a:srgbClr val="0070C0"/>
              </a:solidFill>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8009" y="3801212"/>
            <a:ext cx="2672915" cy="1644011"/>
          </a:xfr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8</a:t>
            </a:fld>
            <a:endParaRPr lang="it-IT" dirty="0"/>
          </a:p>
        </p:txBody>
      </p:sp>
      <p:sp>
        <p:nvSpPr>
          <p:cNvPr id="10" name="CasellaDiTesto 9"/>
          <p:cNvSpPr txBox="1"/>
          <p:nvPr/>
        </p:nvSpPr>
        <p:spPr>
          <a:xfrm>
            <a:off x="755576" y="1187624"/>
            <a:ext cx="7848872" cy="2862322"/>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Implementation of a collision </a:t>
            </a:r>
            <a:r>
              <a:rPr lang="en-GB" dirty="0"/>
              <a:t>detection algorithm between rigid and thin object and soft bodies </a:t>
            </a:r>
            <a:r>
              <a:rPr lang="en-GB" dirty="0" smtClean="0"/>
              <a:t>in </a:t>
            </a:r>
            <a:r>
              <a:rPr lang="en-GB" dirty="0"/>
              <a:t>an open source engine (bullet) in order to simulate the interaction between the needle and the organs. </a:t>
            </a:r>
            <a:endParaRPr lang="en-GB" dirty="0" smtClean="0"/>
          </a:p>
          <a:p>
            <a:pPr marL="285750" indent="-285750" algn="just">
              <a:buFont typeface="Arial" panose="020B0604020202020204" pitchFamily="34" charset="0"/>
              <a:buChar char="•"/>
            </a:pPr>
            <a:r>
              <a:rPr lang="en-GB" dirty="0" smtClean="0"/>
              <a:t>The </a:t>
            </a:r>
            <a:r>
              <a:rPr lang="en-GB" dirty="0"/>
              <a:t>original algorithm presented by </a:t>
            </a:r>
            <a:r>
              <a:rPr lang="en-GB" dirty="0" err="1"/>
              <a:t>Fukuhara</a:t>
            </a:r>
            <a:r>
              <a:rPr lang="en-GB" dirty="0"/>
              <a:t> in </a:t>
            </a:r>
            <a:r>
              <a:rPr lang="en-GB" dirty="0" smtClean="0"/>
              <a:t>2014 </a:t>
            </a:r>
            <a:r>
              <a:rPr lang="en-GB" dirty="0" smtClean="0">
                <a:solidFill>
                  <a:srgbClr val="00B050"/>
                </a:solidFill>
              </a:rPr>
              <a:t>[2]</a:t>
            </a:r>
            <a:r>
              <a:rPr lang="en-GB" dirty="0" smtClean="0"/>
              <a:t> </a:t>
            </a:r>
            <a:r>
              <a:rPr lang="en-GB" dirty="0"/>
              <a:t>has been extended in order to </a:t>
            </a:r>
            <a:r>
              <a:rPr lang="en-GB" dirty="0" smtClean="0"/>
              <a:t>calculate </a:t>
            </a:r>
            <a:r>
              <a:rPr lang="en-GB" dirty="0"/>
              <a:t>the collision between soft objects and generic rigid and thin bodies. </a:t>
            </a:r>
            <a:endParaRPr lang="en-GB" dirty="0" smtClean="0"/>
          </a:p>
          <a:p>
            <a:pPr marL="285750" indent="-285750" algn="just">
              <a:buFont typeface="Arial" panose="020B0604020202020204" pitchFamily="34" charset="0"/>
              <a:buChar char="•"/>
            </a:pPr>
            <a:r>
              <a:rPr lang="en-GB" dirty="0" smtClean="0"/>
              <a:t>A </a:t>
            </a:r>
            <a:r>
              <a:rPr lang="en-GB" dirty="0"/>
              <a:t>haptic interface has been used to allow the surgeon to feel the forces applied on the simulated environments and a </a:t>
            </a:r>
            <a:r>
              <a:rPr lang="en-GB" dirty="0" smtClean="0"/>
              <a:t>nonlinear </a:t>
            </a:r>
            <a:r>
              <a:rPr lang="en-GB" dirty="0"/>
              <a:t>model for the force interaction was considered.</a:t>
            </a:r>
            <a:endParaRPr lang="it-IT" dirty="0"/>
          </a:p>
          <a:p>
            <a:endParaRPr lang="en-GB"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783604"/>
            <a:ext cx="2456354" cy="1589612"/>
          </a:xfrm>
          <a:prstGeom prst="rect">
            <a:avLst/>
          </a:prstGeom>
        </p:spPr>
      </p:pic>
      <p:sp>
        <p:nvSpPr>
          <p:cNvPr id="3" name="CasellaDiTesto 2"/>
          <p:cNvSpPr txBox="1"/>
          <p:nvPr/>
        </p:nvSpPr>
        <p:spPr>
          <a:xfrm>
            <a:off x="6184032" y="3783604"/>
            <a:ext cx="2564432" cy="1477328"/>
          </a:xfrm>
          <a:prstGeom prst="rect">
            <a:avLst/>
          </a:prstGeom>
          <a:noFill/>
        </p:spPr>
        <p:txBody>
          <a:bodyPr wrap="square" rtlCol="0">
            <a:spAutoFit/>
          </a:bodyPr>
          <a:lstStyle/>
          <a:p>
            <a:r>
              <a:rPr lang="en-GB" sz="1200" dirty="0">
                <a:solidFill>
                  <a:srgbClr val="00B050"/>
                </a:solidFill>
              </a:rPr>
              <a:t>[</a:t>
            </a:r>
            <a:r>
              <a:rPr lang="en-GB" sz="1200" dirty="0" smtClean="0">
                <a:solidFill>
                  <a:srgbClr val="00B050"/>
                </a:solidFill>
              </a:rPr>
              <a:t>2]</a:t>
            </a:r>
          </a:p>
          <a:p>
            <a:r>
              <a:rPr lang="en-GB" sz="1200" dirty="0" smtClean="0"/>
              <a:t>Akira </a:t>
            </a:r>
            <a:r>
              <a:rPr lang="en-GB" sz="1200" dirty="0" err="1"/>
              <a:t>Fukuhara</a:t>
            </a:r>
            <a:r>
              <a:rPr lang="en-GB" sz="1200" dirty="0"/>
              <a:t> et al. “</a:t>
            </a:r>
            <a:r>
              <a:rPr lang="en-GB" sz="1200" i="1" dirty="0"/>
              <a:t>Proposition and evaluation of a collision detection method for real time surgery simulation of opening a brain fissure”</a:t>
            </a:r>
            <a:r>
              <a:rPr lang="en-GB" sz="1200" dirty="0"/>
              <a:t>. In: ROBOMECH Journal 1.1 (2014)</a:t>
            </a:r>
            <a:endParaRPr lang="it-IT" sz="1200" dirty="0"/>
          </a:p>
          <a:p>
            <a:endParaRPr lang="en-GB" dirty="0"/>
          </a:p>
        </p:txBody>
      </p:sp>
    </p:spTree>
    <p:extLst>
      <p:ext uri="{BB962C8B-B14F-4D97-AF65-F5344CB8AC3E}">
        <p14:creationId xmlns:p14="http://schemas.microsoft.com/office/powerpoint/2010/main" val="396881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GB" dirty="0" smtClean="0">
                <a:solidFill>
                  <a:srgbClr val="0070C0"/>
                </a:solidFill>
              </a:rPr>
              <a:t>Mechatronic design</a:t>
            </a:r>
            <a:endParaRPr lang="en-GB" dirty="0">
              <a:solidFill>
                <a:srgbClr val="0070C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a:xfrm>
            <a:off x="3124200" y="6356350"/>
            <a:ext cx="3355872" cy="365125"/>
          </a:xfrm>
        </p:spPr>
        <p:txBody>
          <a:bodyPr/>
          <a:lstStyle/>
          <a:p>
            <a:r>
              <a:rPr lang="it-IT" sz="2000" dirty="0" smtClean="0"/>
              <a:t>Giuseppe Andrea Fontanelli</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9</a:t>
            </a:fld>
            <a:endParaRPr lang="it-IT" dirty="0"/>
          </a:p>
        </p:txBody>
      </p:sp>
      <p:pic>
        <p:nvPicPr>
          <p:cNvPr id="11" name="Immagine 10"/>
          <p:cNvPicPr>
            <a:picLocks noChangeAspect="1"/>
          </p:cNvPicPr>
          <p:nvPr/>
        </p:nvPicPr>
        <p:blipFill rotWithShape="1">
          <a:blip r:embed="rId3" cstate="print">
            <a:extLst>
              <a:ext uri="{28A0092B-C50C-407E-A947-70E740481C1C}">
                <a14:useLocalDpi xmlns:a14="http://schemas.microsoft.com/office/drawing/2010/main" val="0"/>
              </a:ext>
            </a:extLst>
          </a:blip>
          <a:srcRect t="4946" b="6010"/>
          <a:stretch/>
        </p:blipFill>
        <p:spPr>
          <a:xfrm>
            <a:off x="4355976" y="1375049"/>
            <a:ext cx="4675820" cy="2341983"/>
          </a:xfrm>
          <a:prstGeom prst="rect">
            <a:avLst/>
          </a:prstGeom>
        </p:spPr>
      </p:pic>
      <mc:AlternateContent xmlns:mc="http://schemas.openxmlformats.org/markup-compatibility/2006" xmlns:a14="http://schemas.microsoft.com/office/drawing/2010/main">
        <mc:Choice Requires="a14">
          <p:sp>
            <p:nvSpPr>
              <p:cNvPr id="12" name="Segnaposto contenuto 11"/>
              <p:cNvSpPr>
                <a:spLocks noGrp="1"/>
              </p:cNvSpPr>
              <p:nvPr>
                <p:ph idx="1"/>
              </p:nvPr>
            </p:nvSpPr>
            <p:spPr>
              <a:xfrm>
                <a:off x="440577" y="1285900"/>
                <a:ext cx="3627367" cy="3151212"/>
              </a:xfrm>
            </p:spPr>
            <p:txBody>
              <a:bodyPr>
                <a:normAutofit/>
              </a:bodyPr>
              <a:lstStyle/>
              <a:p>
                <a:pPr algn="just"/>
                <a:r>
                  <a:rPr lang="en-GB" sz="2000" dirty="0" smtClean="0"/>
                  <a:t>Mechatronic design of a new </a:t>
                </a:r>
                <a:r>
                  <a:rPr lang="en-GB" sz="2000" dirty="0"/>
                  <a:t>force sensor </a:t>
                </a:r>
                <a:r>
                  <a:rPr lang="en-GB" sz="2000" dirty="0" smtClean="0"/>
                  <a:t>which </a:t>
                </a:r>
                <a:r>
                  <a:rPr lang="en-GB" sz="2000" dirty="0"/>
                  <a:t>can be mounted on a trocar (the entrance in the patient’s body used for the robotic tools) in order to measure the force applied on the tool tip of the robot, along the axis </a:t>
                </a:r>
                <a14:m>
                  <m:oMath xmlns:m="http://schemas.openxmlformats.org/officeDocument/2006/math">
                    <m:r>
                      <a:rPr lang="it-IT" sz="2000" b="0" i="1" smtClean="0">
                        <a:latin typeface="Cambria Math" panose="02040503050406030204" pitchFamily="18" charset="0"/>
                      </a:rPr>
                      <m:t>𝑥</m:t>
                    </m:r>
                  </m:oMath>
                </a14:m>
                <a:r>
                  <a:rPr lang="en-GB" sz="2000" dirty="0" smtClean="0"/>
                  <a:t> </a:t>
                </a:r>
                <a:r>
                  <a:rPr lang="en-GB" sz="2000" dirty="0"/>
                  <a:t>and </a:t>
                </a:r>
                <a14:m>
                  <m:oMath xmlns:m="http://schemas.openxmlformats.org/officeDocument/2006/math">
                    <m:r>
                      <a:rPr lang="it-IT" sz="2000" b="0" i="1" smtClean="0">
                        <a:latin typeface="Cambria Math" panose="02040503050406030204" pitchFamily="18" charset="0"/>
                      </a:rPr>
                      <m:t>𝑦</m:t>
                    </m:r>
                    <m:r>
                      <a:rPr lang="it-IT" sz="2000" b="0" i="1" smtClean="0">
                        <a:latin typeface="Cambria Math" panose="02040503050406030204" pitchFamily="18" charset="0"/>
                      </a:rPr>
                      <m:t>.</m:t>
                    </m:r>
                  </m:oMath>
                </a14:m>
                <a:endParaRPr lang="en-GB" sz="2000" dirty="0" smtClean="0"/>
              </a:p>
            </p:txBody>
          </p:sp>
        </mc:Choice>
        <mc:Fallback xmlns="">
          <p:sp>
            <p:nvSpPr>
              <p:cNvPr id="12" name="Segnaposto contenuto 11"/>
              <p:cNvSpPr>
                <a:spLocks noGrp="1" noRot="1" noChangeAspect="1" noMove="1" noResize="1" noEditPoints="1" noAdjustHandles="1" noChangeArrowheads="1" noChangeShapeType="1" noTextEdit="1"/>
              </p:cNvSpPr>
              <p:nvPr>
                <p:ph idx="1"/>
              </p:nvPr>
            </p:nvSpPr>
            <p:spPr>
              <a:xfrm>
                <a:off x="440577" y="1285900"/>
                <a:ext cx="3627367" cy="3151212"/>
              </a:xfrm>
              <a:blipFill rotWithShape="0">
                <a:blip r:embed="rId4"/>
                <a:stretch>
                  <a:fillRect l="-1513" t="-1161" r="-1849"/>
                </a:stretch>
              </a:blipFill>
            </p:spPr>
            <p:txBody>
              <a:bodyPr/>
              <a:lstStyle/>
              <a:p>
                <a:r>
                  <a:rPr lang="en-GB">
                    <a:noFill/>
                  </a:rPr>
                  <a:t> </a:t>
                </a:r>
              </a:p>
            </p:txBody>
          </p:sp>
        </mc:Fallback>
      </mc:AlternateContent>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404151"/>
            <a:ext cx="1848177" cy="1232119"/>
          </a:xfrm>
          <a:prstGeom prst="rect">
            <a:avLst/>
          </a:prstGeom>
        </p:spPr>
      </p:pic>
      <p:sp>
        <p:nvSpPr>
          <p:cNvPr id="9" name="Segnaposto contenuto 11"/>
          <p:cNvSpPr txBox="1">
            <a:spLocks/>
          </p:cNvSpPr>
          <p:nvPr/>
        </p:nvSpPr>
        <p:spPr>
          <a:xfrm>
            <a:off x="409302" y="4288011"/>
            <a:ext cx="3658642" cy="1108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it-IT" sz="2000" dirty="0" smtClean="0"/>
              <a:t>Design of a new </a:t>
            </a:r>
            <a:r>
              <a:rPr lang="it-IT" sz="2000" dirty="0" err="1" smtClean="0"/>
              <a:t>laparoscopic</a:t>
            </a:r>
            <a:r>
              <a:rPr lang="it-IT" sz="2000" dirty="0" smtClean="0"/>
              <a:t> </a:t>
            </a:r>
            <a:r>
              <a:rPr lang="it-IT" sz="2000" dirty="0" err="1" smtClean="0"/>
              <a:t>tool</a:t>
            </a:r>
            <a:r>
              <a:rPr lang="it-IT" sz="2000" dirty="0" smtClean="0"/>
              <a:t> to </a:t>
            </a:r>
            <a:r>
              <a:rPr lang="it-IT" sz="2000" dirty="0" err="1" smtClean="0"/>
              <a:t>improve</a:t>
            </a:r>
            <a:r>
              <a:rPr lang="it-IT" sz="2000" dirty="0" smtClean="0"/>
              <a:t> the </a:t>
            </a:r>
            <a:r>
              <a:rPr lang="it-IT" sz="2000" dirty="0" err="1" smtClean="0"/>
              <a:t>dextirity</a:t>
            </a:r>
            <a:r>
              <a:rPr lang="it-IT" sz="2000" dirty="0" smtClean="0"/>
              <a:t> of the </a:t>
            </a:r>
            <a:r>
              <a:rPr lang="it-IT" sz="2000" dirty="0" err="1" smtClean="0"/>
              <a:t>surgeon</a:t>
            </a:r>
            <a:r>
              <a:rPr lang="it-IT" sz="2000" dirty="0" smtClean="0"/>
              <a:t> </a:t>
            </a:r>
            <a:r>
              <a:rPr lang="it-IT" sz="2000" dirty="0" err="1" smtClean="0"/>
              <a:t>during</a:t>
            </a:r>
            <a:r>
              <a:rPr lang="it-IT" sz="2000" dirty="0" smtClean="0"/>
              <a:t> a suturing procedure</a:t>
            </a:r>
            <a:endParaRPr lang="en-GB" sz="2000" dirty="0" smtClean="0"/>
          </a:p>
        </p:txBody>
      </p:sp>
    </p:spTree>
    <p:extLst>
      <p:ext uri="{BB962C8B-B14F-4D97-AF65-F5344CB8AC3E}">
        <p14:creationId xmlns:p14="http://schemas.microsoft.com/office/powerpoint/2010/main" val="354605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1081</Words>
  <Application>Microsoft Office PowerPoint</Application>
  <PresentationFormat>Presentazione su schermo (4:3)</PresentationFormat>
  <Paragraphs>142</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 BERKLEY</vt:lpstr>
      <vt:lpstr>Arial</vt:lpstr>
      <vt:lpstr>Calibri</vt:lpstr>
      <vt:lpstr>Cambria Math</vt:lpstr>
      <vt:lpstr>Tema di Office</vt:lpstr>
      <vt:lpstr>Giuseppe Andrea Fontanelli Tutor: Bruno Siciliano XXXI Cycle - I year presentation</vt:lpstr>
      <vt:lpstr>Background &amp; Info</vt:lpstr>
      <vt:lpstr>Research field</vt:lpstr>
      <vt:lpstr>Research topic 1/2</vt:lpstr>
      <vt:lpstr>Research topic 2/2</vt:lpstr>
      <vt:lpstr>Da Vinci Research Kit</vt:lpstr>
      <vt:lpstr>Real-time soft-bodies tracker </vt:lpstr>
      <vt:lpstr>Collision detection algorithm</vt:lpstr>
      <vt:lpstr>Mechatronic design</vt:lpstr>
      <vt:lpstr>My products</vt:lpstr>
      <vt:lpstr>Next Year</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Andrea Fontanelli</cp:lastModifiedBy>
  <cp:revision>54</cp:revision>
  <cp:lastPrinted>2015-02-18T13:08:33Z</cp:lastPrinted>
  <dcterms:created xsi:type="dcterms:W3CDTF">2015-02-18T11:42:09Z</dcterms:created>
  <dcterms:modified xsi:type="dcterms:W3CDTF">2016-11-06T11:43:52Z</dcterms:modified>
</cp:coreProperties>
</file>