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4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5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6.xml" ContentType="application/vnd.openxmlformats-officedocument.presentationml.notesSlide+xml"/>
  <Override PartName="/ppt/tags/tag4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9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0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1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2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3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29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256" r:id="rId2"/>
    <p:sldId id="270" r:id="rId3"/>
    <p:sldId id="301" r:id="rId4"/>
    <p:sldId id="302" r:id="rId5"/>
    <p:sldId id="271" r:id="rId6"/>
    <p:sldId id="336" r:id="rId7"/>
    <p:sldId id="341" r:id="rId8"/>
    <p:sldId id="333" r:id="rId9"/>
    <p:sldId id="334" r:id="rId10"/>
    <p:sldId id="342" r:id="rId11"/>
    <p:sldId id="273" r:id="rId12"/>
    <p:sldId id="304" r:id="rId13"/>
    <p:sldId id="307" r:id="rId14"/>
    <p:sldId id="310" r:id="rId15"/>
    <p:sldId id="308" r:id="rId16"/>
    <p:sldId id="309" r:id="rId17"/>
    <p:sldId id="312" r:id="rId18"/>
    <p:sldId id="313" r:id="rId19"/>
    <p:sldId id="314" r:id="rId20"/>
    <p:sldId id="325" r:id="rId21"/>
    <p:sldId id="324" r:id="rId22"/>
    <p:sldId id="315" r:id="rId23"/>
    <p:sldId id="316" r:id="rId24"/>
    <p:sldId id="317" r:id="rId25"/>
    <p:sldId id="318" r:id="rId26"/>
    <p:sldId id="327" r:id="rId27"/>
    <p:sldId id="328" r:id="rId28"/>
    <p:sldId id="311" r:id="rId29"/>
    <p:sldId id="319" r:id="rId30"/>
    <p:sldId id="320" r:id="rId31"/>
    <p:sldId id="321" r:id="rId32"/>
    <p:sldId id="298" r:id="rId33"/>
    <p:sldId id="329" r:id="rId34"/>
    <p:sldId id="322" r:id="rId35"/>
    <p:sldId id="330" r:id="rId36"/>
    <p:sldId id="331" r:id="rId37"/>
    <p:sldId id="332" r:id="rId38"/>
    <p:sldId id="323" r:id="rId39"/>
    <p:sldId id="337" r:id="rId40"/>
    <p:sldId id="338" r:id="rId41"/>
    <p:sldId id="339" r:id="rId42"/>
    <p:sldId id="340" r:id="rId43"/>
    <p:sldId id="299" r:id="rId44"/>
    <p:sldId id="300" r:id="rId45"/>
  </p:sldIdLst>
  <p:sldSz cx="9144000" cy="6858000" type="screen4x3"/>
  <p:notesSz cx="6761163" cy="99425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86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A64C9-3627-415C-AAFA-C3176265E098}" type="datetimeFigureOut">
              <a:rPr lang="it-IT" smtClean="0"/>
              <a:t>22/02/2017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25CCD-BB7A-4E24-95E6-502FDC415D7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314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CE1A-1062-488D-8D3C-4F4FBEB58B2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079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CE1A-1062-488D-8D3C-4F4FBEB58B2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423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CE1A-1062-488D-8D3C-4F4FBEB58B2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95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CE1A-1062-488D-8D3C-4F4FBEB58B2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049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CE1A-1062-488D-8D3C-4F4FBEB58B2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134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CE1A-1062-488D-8D3C-4F4FBEB58B2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232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CE1A-1062-488D-8D3C-4F4FBEB58B2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149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CE1A-1062-488D-8D3C-4F4FBEB58B2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47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CE1A-1062-488D-8D3C-4F4FBEB58B2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608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CE1A-1062-488D-8D3C-4F4FBEB58B2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206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CE1A-1062-488D-8D3C-4F4FBEB58B2B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133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CE1A-1062-488D-8D3C-4F4FBEB58B2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29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CE1A-1062-488D-8D3C-4F4FBEB58B2B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5404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CE1A-1062-488D-8D3C-4F4FBEB58B2B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930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CE1A-1062-488D-8D3C-4F4FBEB58B2B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6681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CE1A-1062-488D-8D3C-4F4FBEB58B2B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2807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CE1A-1062-488D-8D3C-4F4FBEB58B2B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1788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CE1A-1062-488D-8D3C-4F4FBEB58B2B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7495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CE1A-1062-488D-8D3C-4F4FBEB58B2B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6558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CE1A-1062-488D-8D3C-4F4FBEB58B2B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2527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CE1A-1062-488D-8D3C-4F4FBEB58B2B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2920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CE1A-1062-488D-8D3C-4F4FBEB58B2B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22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CE1A-1062-488D-8D3C-4F4FBEB58B2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3422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CE1A-1062-488D-8D3C-4F4FBEB58B2B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503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CE1A-1062-488D-8D3C-4F4FBEB58B2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972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CE1A-1062-488D-8D3C-4F4FBEB58B2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82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CE1A-1062-488D-8D3C-4F4FBEB58B2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357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CE1A-1062-488D-8D3C-4F4FBEB58B2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417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CE1A-1062-488D-8D3C-4F4FBEB58B2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032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CE1A-1062-488D-8D3C-4F4FBEB58B2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98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74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0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509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78098"/>
          </a:xfrm>
        </p:spPr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</a:lstStyle>
          <a:p>
            <a:r>
              <a:rPr lang="it-IT" dirty="0"/>
              <a:t>Fare clic per modificare lo stile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9163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>
            <a:lvl1pPr>
              <a:defRPr sz="2000">
                <a:solidFill>
                  <a:srgbClr val="898989"/>
                </a:solidFill>
              </a:defRPr>
            </a:lvl1pPr>
          </a:lstStyle>
          <a:p>
            <a:r>
              <a:rPr lang="it-IT" dirty="0"/>
              <a:t>Davide Fiore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>
            <a:lvl1pPr>
              <a:defRPr sz="1400"/>
            </a:lvl1pPr>
          </a:lstStyle>
          <a:p>
            <a:fld id="{26848A72-3DD7-42C3-AB6C-2FF2861DA9F6}" type="slidenum">
              <a:rPr lang="it-IT" smtClean="0"/>
              <a:pPr/>
              <a:t>‹#›</a:t>
            </a:fld>
            <a:r>
              <a:rPr lang="it-IT" dirty="0"/>
              <a:t>/26</a:t>
            </a:r>
          </a:p>
        </p:txBody>
      </p:sp>
      <p:pic>
        <p:nvPicPr>
          <p:cNvPr id="8" name="Immagin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0397"/>
            <a:ext cx="888696" cy="50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78098"/>
          </a:xfrm>
        </p:spPr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</a:lstStyle>
          <a:p>
            <a:r>
              <a:rPr lang="it-IT" dirty="0"/>
              <a:t>Fare clic per modificare lo stile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9163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>
            <a:lvl1pPr>
              <a:defRPr sz="2000">
                <a:solidFill>
                  <a:srgbClr val="898989"/>
                </a:solidFill>
              </a:defRPr>
            </a:lvl1pPr>
          </a:lstStyle>
          <a:p>
            <a:r>
              <a:rPr lang="it-IT" dirty="0"/>
              <a:t>Davide Fiore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>
            <a:lvl1pPr>
              <a:defRPr sz="1400"/>
            </a:lvl1pPr>
          </a:lstStyle>
          <a:p>
            <a:fld id="{26848A72-3DD7-42C3-AB6C-2FF2861DA9F6}" type="slidenum">
              <a:rPr lang="it-IT" smtClean="0"/>
              <a:pPr/>
              <a:t>‹#›</a:t>
            </a:fld>
            <a:r>
              <a:rPr lang="it-IT" dirty="0"/>
              <a:t>/26</a:t>
            </a:r>
          </a:p>
        </p:txBody>
      </p:sp>
      <p:pic>
        <p:nvPicPr>
          <p:cNvPr id="8" name="Immagin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0397"/>
            <a:ext cx="888696" cy="50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4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22114"/>
          </a:xfrm>
        </p:spPr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</a:lstStyle>
          <a:p>
            <a:r>
              <a:rPr lang="it-IT" dirty="0"/>
              <a:t>Fare clic per modificare lo stile de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4253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4253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26848A72-3DD7-42C3-AB6C-2FF2861DA9F6}" type="slidenum">
              <a:rPr lang="it-IT" smtClean="0"/>
              <a:pPr/>
              <a:t>‹#›</a:t>
            </a:fld>
            <a:r>
              <a:rPr lang="it-IT" dirty="0"/>
              <a:t>/26</a:t>
            </a:r>
          </a:p>
        </p:txBody>
      </p:sp>
    </p:spTree>
    <p:extLst>
      <p:ext uri="{BB962C8B-B14F-4D97-AF65-F5344CB8AC3E}">
        <p14:creationId xmlns:p14="http://schemas.microsoft.com/office/powerpoint/2010/main" val="371648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40594"/>
          </a:xfrm>
        </p:spPr>
        <p:txBody>
          <a:bodyPr>
            <a:normAutofit/>
          </a:bodyPr>
          <a:lstStyle>
            <a:lvl1pPr>
              <a:defRPr sz="4400">
                <a:solidFill>
                  <a:srgbClr val="1F497D"/>
                </a:solidFill>
              </a:defRPr>
            </a:lvl1pPr>
          </a:lstStyle>
          <a:p>
            <a:r>
              <a:rPr lang="it-IT" dirty="0"/>
              <a:t>Fare clic per modificare lo stile de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886128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55826"/>
            <a:ext cx="4040188" cy="397033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54153" y="1217380"/>
            <a:ext cx="4041775" cy="938446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55826"/>
            <a:ext cx="4041775" cy="397033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it-IT" dirty="0">
                <a:solidFill>
                  <a:prstClr val="black">
                    <a:tint val="75000"/>
                  </a:prstClr>
                </a:solidFill>
              </a:rPr>
              <a:t>Davide Fiore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>
            <a:lvl1pPr>
              <a:defRPr sz="1400"/>
            </a:lvl1pPr>
          </a:lstStyle>
          <a:p>
            <a:fld id="{26848A72-3DD7-42C3-AB6C-2FF2861DA9F6}" type="slidenum">
              <a:rPr lang="it-IT" smtClean="0"/>
              <a:pPr/>
              <a:t>‹#›</a:t>
            </a:fld>
            <a:r>
              <a:rPr lang="it-IT" dirty="0"/>
              <a:t>/26</a:t>
            </a:r>
          </a:p>
        </p:txBody>
      </p:sp>
      <p:pic>
        <p:nvPicPr>
          <p:cNvPr id="10" name="Immagin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0397"/>
            <a:ext cx="888696" cy="50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0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16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082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09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33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Davide Fiore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48A72-3DD7-42C3-AB6C-2FF2861DA9F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284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2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30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5.png"/><Relationship Id="rId5" Type="http://schemas.openxmlformats.org/officeDocument/2006/relationships/tags" Target="../tags/tag14.xml"/><Relationship Id="rId10" Type="http://schemas.openxmlformats.org/officeDocument/2006/relationships/image" Target="../media/image29.png"/><Relationship Id="rId4" Type="http://schemas.openxmlformats.org/officeDocument/2006/relationships/tags" Target="../tags/tag13.xml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8.png"/><Relationship Id="rId3" Type="http://schemas.openxmlformats.org/officeDocument/2006/relationships/tags" Target="../tags/tag20.xml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37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6.png"/><Relationship Id="rId5" Type="http://schemas.openxmlformats.org/officeDocument/2006/relationships/tags" Target="../tags/tag22.xml"/><Relationship Id="rId10" Type="http://schemas.openxmlformats.org/officeDocument/2006/relationships/image" Target="../media/image35.png"/><Relationship Id="rId4" Type="http://schemas.openxmlformats.org/officeDocument/2006/relationships/tags" Target="../tags/tag21.xml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0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27.xml"/><Relationship Id="rId7" Type="http://schemas.openxmlformats.org/officeDocument/2006/relationships/image" Target="../media/image43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4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13" Type="http://schemas.openxmlformats.org/officeDocument/2006/relationships/image" Target="../media/image54.png"/><Relationship Id="rId3" Type="http://schemas.openxmlformats.org/officeDocument/2006/relationships/tags" Target="../tags/tag3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3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52.png"/><Relationship Id="rId5" Type="http://schemas.openxmlformats.org/officeDocument/2006/relationships/tags" Target="../tags/tag33.xml"/><Relationship Id="rId10" Type="http://schemas.openxmlformats.org/officeDocument/2006/relationships/image" Target="../media/image51.png"/><Relationship Id="rId4" Type="http://schemas.openxmlformats.org/officeDocument/2006/relationships/tags" Target="../tags/tag32.xml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37.xml"/><Relationship Id="rId7" Type="http://schemas.openxmlformats.org/officeDocument/2006/relationships/image" Target="../media/image50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8.png"/><Relationship Id="rId4" Type="http://schemas.openxmlformats.org/officeDocument/2006/relationships/tags" Target="../tags/tag38.xml"/><Relationship Id="rId9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image" Target="../media/image52.png"/><Relationship Id="rId17" Type="http://schemas.openxmlformats.org/officeDocument/2006/relationships/image" Target="../media/image63.png"/><Relationship Id="rId2" Type="http://schemas.openxmlformats.org/officeDocument/2006/relationships/tags" Target="../tags/tag40.xml"/><Relationship Id="rId16" Type="http://schemas.openxmlformats.org/officeDocument/2006/relationships/image" Target="../media/image62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51.png"/><Relationship Id="rId5" Type="http://schemas.openxmlformats.org/officeDocument/2006/relationships/tags" Target="../tags/tag43.xml"/><Relationship Id="rId15" Type="http://schemas.openxmlformats.org/officeDocument/2006/relationships/image" Target="../media/image61.png"/><Relationship Id="rId10" Type="http://schemas.openxmlformats.org/officeDocument/2006/relationships/notesSlide" Target="../notesSlides/notesSlide16.xml"/><Relationship Id="rId4" Type="http://schemas.openxmlformats.org/officeDocument/2006/relationships/tags" Target="../tags/tag42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5" Type="http://schemas.openxmlformats.org/officeDocument/2006/relationships/image" Target="../media/image65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13" Type="http://schemas.openxmlformats.org/officeDocument/2006/relationships/image" Target="../media/image69.png"/><Relationship Id="rId3" Type="http://schemas.openxmlformats.org/officeDocument/2006/relationships/tags" Target="../tags/tag5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7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../media/image68.png"/><Relationship Id="rId5" Type="http://schemas.openxmlformats.org/officeDocument/2006/relationships/tags" Target="../tags/tag52.xml"/><Relationship Id="rId10" Type="http://schemas.openxmlformats.org/officeDocument/2006/relationships/image" Target="../media/image67.png"/><Relationship Id="rId4" Type="http://schemas.openxmlformats.org/officeDocument/2006/relationships/tags" Target="../tags/tag51.xml"/><Relationship Id="rId9" Type="http://schemas.openxmlformats.org/officeDocument/2006/relationships/image" Target="../media/image66.png"/><Relationship Id="rId1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13" Type="http://schemas.openxmlformats.org/officeDocument/2006/relationships/image" Target="../media/image75.png"/><Relationship Id="rId3" Type="http://schemas.openxmlformats.org/officeDocument/2006/relationships/tags" Target="../tags/tag5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4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../media/image73.png"/><Relationship Id="rId5" Type="http://schemas.openxmlformats.org/officeDocument/2006/relationships/tags" Target="../tags/tag58.xml"/><Relationship Id="rId10" Type="http://schemas.openxmlformats.org/officeDocument/2006/relationships/image" Target="../media/image72.png"/><Relationship Id="rId4" Type="http://schemas.openxmlformats.org/officeDocument/2006/relationships/tags" Target="../tags/tag57.xml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tags" Target="../tags/tag64.xml"/><Relationship Id="rId7" Type="http://schemas.openxmlformats.org/officeDocument/2006/relationships/notesSlide" Target="../notesSlides/notesSlide22.xml"/><Relationship Id="rId12" Type="http://schemas.openxmlformats.org/officeDocument/2006/relationships/image" Target="../media/image83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2.png"/><Relationship Id="rId5" Type="http://schemas.openxmlformats.org/officeDocument/2006/relationships/tags" Target="../tags/tag66.xml"/><Relationship Id="rId10" Type="http://schemas.openxmlformats.org/officeDocument/2006/relationships/image" Target="../media/image81.png"/><Relationship Id="rId4" Type="http://schemas.openxmlformats.org/officeDocument/2006/relationships/tags" Target="../tags/tag65.xml"/><Relationship Id="rId9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7" Type="http://schemas.openxmlformats.org/officeDocument/2006/relationships/image" Target="../media/image86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13" Type="http://schemas.openxmlformats.org/officeDocument/2006/relationships/image" Target="../media/image70.png"/><Relationship Id="rId3" Type="http://schemas.openxmlformats.org/officeDocument/2006/relationships/tags" Target="../tags/tag7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9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image" Target="../media/image88.png"/><Relationship Id="rId5" Type="http://schemas.openxmlformats.org/officeDocument/2006/relationships/tags" Target="../tags/tag74.xml"/><Relationship Id="rId10" Type="http://schemas.openxmlformats.org/officeDocument/2006/relationships/image" Target="../media/image87.png"/><Relationship Id="rId4" Type="http://schemas.openxmlformats.org/officeDocument/2006/relationships/tags" Target="../tags/tag73.xml"/><Relationship Id="rId9" Type="http://schemas.openxmlformats.org/officeDocument/2006/relationships/image" Target="../media/image66.png"/><Relationship Id="rId14" Type="http://schemas.openxmlformats.org/officeDocument/2006/relationships/image" Target="../media/image9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tags" Target="../tags/tag78.xml"/><Relationship Id="rId7" Type="http://schemas.openxmlformats.org/officeDocument/2006/relationships/image" Target="../media/image92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91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95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94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84.xml"/><Relationship Id="rId7" Type="http://schemas.openxmlformats.org/officeDocument/2006/relationships/image" Target="../media/image97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9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9.png"/><Relationship Id="rId4" Type="http://schemas.openxmlformats.org/officeDocument/2006/relationships/tags" Target="../tags/tag85.xml"/><Relationship Id="rId9" Type="http://schemas.openxmlformats.org/officeDocument/2006/relationships/image" Target="../media/image9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tags" Target="../tags/tag88.xml"/><Relationship Id="rId7" Type="http://schemas.openxmlformats.org/officeDocument/2006/relationships/image" Target="../media/image102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notesSlide" Target="../notesSlides/notesSlide29.xml"/><Relationship Id="rId11" Type="http://schemas.openxmlformats.org/officeDocument/2006/relationships/image" Target="../media/image106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105.png"/><Relationship Id="rId4" Type="http://schemas.openxmlformats.org/officeDocument/2006/relationships/tags" Target="../tags/tag89.xml"/><Relationship Id="rId9" Type="http://schemas.openxmlformats.org/officeDocument/2006/relationships/image" Target="../media/image10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0.png"/><Relationship Id="rId3" Type="http://schemas.openxmlformats.org/officeDocument/2006/relationships/tags" Target="../tags/tag92.xml"/><Relationship Id="rId7" Type="http://schemas.openxmlformats.org/officeDocument/2006/relationships/notesSlide" Target="../notesSlides/notesSlide30.xml"/><Relationship Id="rId12" Type="http://schemas.openxmlformats.org/officeDocument/2006/relationships/image" Target="../media/image106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105.png"/><Relationship Id="rId5" Type="http://schemas.openxmlformats.org/officeDocument/2006/relationships/tags" Target="../tags/tag94.xml"/><Relationship Id="rId10" Type="http://schemas.openxmlformats.org/officeDocument/2006/relationships/image" Target="../media/image109.png"/><Relationship Id="rId4" Type="http://schemas.openxmlformats.org/officeDocument/2006/relationships/tags" Target="../tags/tag93.xml"/><Relationship Id="rId9" Type="http://schemas.openxmlformats.org/officeDocument/2006/relationships/image" Target="../media/image10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3.xml"/><Relationship Id="rId7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6.xml"/><Relationship Id="rId7" Type="http://schemas.openxmlformats.org/officeDocument/2006/relationships/image" Target="../media/image20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3.png"/><Relationship Id="rId4" Type="http://schemas.openxmlformats.org/officeDocument/2006/relationships/tags" Target="../tags/tag7.xm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28550"/>
          </a:xfrm>
        </p:spPr>
        <p:txBody>
          <a:bodyPr>
            <a:normAutofit/>
          </a:bodyPr>
          <a:lstStyle/>
          <a:p>
            <a:r>
              <a:rPr lang="it-IT" dirty="0"/>
              <a:t>Davide Fiore</a:t>
            </a:r>
            <a:br>
              <a:rPr lang="it-IT" dirty="0"/>
            </a:br>
            <a:r>
              <a:rPr lang="it-IT" sz="3600" dirty="0"/>
              <a:t>Tutor: Mario di Bernardo</a:t>
            </a:r>
            <a:br>
              <a:rPr lang="it-IT" sz="3600" dirty="0"/>
            </a:br>
            <a:r>
              <a:rPr lang="it-IT" sz="2700" dirty="0"/>
              <a:t>XXIX </a:t>
            </a:r>
            <a:r>
              <a:rPr lang="it-IT" sz="2700" dirty="0" err="1"/>
              <a:t>Cycle</a:t>
            </a:r>
            <a:r>
              <a:rPr lang="it-IT" sz="2700" dirty="0"/>
              <a:t> - III </a:t>
            </a:r>
            <a:r>
              <a:rPr lang="it-IT" sz="2700" dirty="0" err="1"/>
              <a:t>year</a:t>
            </a:r>
            <a:r>
              <a:rPr lang="it-IT" sz="2700" dirty="0"/>
              <a:t> </a:t>
            </a:r>
            <a:r>
              <a:rPr lang="it-IT" sz="2700" dirty="0" err="1"/>
              <a:t>presentation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4293095"/>
            <a:ext cx="8136904" cy="1394073"/>
          </a:xfrm>
        </p:spPr>
        <p:txBody>
          <a:bodyPr>
            <a:noAutofit/>
          </a:bodyPr>
          <a:lstStyle/>
          <a:p>
            <a:r>
              <a:rPr lang="it-IT" sz="3600" dirty="0" err="1">
                <a:solidFill>
                  <a:schemeClr val="accent1">
                    <a:lumMod val="75000"/>
                  </a:schemeClr>
                </a:solidFill>
              </a:rPr>
              <a:t>Contraction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600" dirty="0" err="1">
                <a:solidFill>
                  <a:schemeClr val="accent1">
                    <a:lumMod val="75000"/>
                  </a:schemeClr>
                </a:solidFill>
              </a:rPr>
              <a:t>analysis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it-IT" sz="3600" dirty="0" err="1">
                <a:solidFill>
                  <a:schemeClr val="accent1">
                    <a:lumMod val="75000"/>
                  </a:schemeClr>
                </a:solidFill>
              </a:rPr>
              <a:t>Switched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 systems</a:t>
            </a:r>
            <a:br>
              <a:rPr lang="it-IT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with applications to control and observer design</a:t>
            </a:r>
            <a:endParaRPr lang="it-IT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16632"/>
            <a:ext cx="2857500" cy="1631633"/>
          </a:xfrm>
          <a:prstGeom prst="rect">
            <a:avLst/>
          </a:prstGeom>
        </p:spPr>
      </p:pic>
      <p:pic>
        <p:nvPicPr>
          <p:cNvPr id="3074" name="Picture 2" descr="C:\Users\Daniele\Desktop\Daniele\Università\Dottorato\Dottorato ITEE\Sito Web\logo un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70" y="6021288"/>
            <a:ext cx="2308860" cy="70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741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work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When I started my PhD, </a:t>
            </a:r>
            <a:r>
              <a:rPr lang="en-US" i="1" dirty="0"/>
              <a:t>incremental stability</a:t>
            </a:r>
            <a:r>
              <a:rPr lang="en-US" dirty="0"/>
              <a:t> of nonlinear switched systems was still not studied in the literature.</a:t>
            </a:r>
          </a:p>
          <a:p>
            <a:endParaRPr lang="en-US" dirty="0"/>
          </a:p>
          <a:p>
            <a:r>
              <a:rPr lang="en-US" dirty="0"/>
              <a:t>The aim of my work was to fill this gap.</a:t>
            </a:r>
          </a:p>
          <a:p>
            <a:endParaRPr lang="en-US" dirty="0"/>
          </a:p>
          <a:p>
            <a:r>
              <a:rPr lang="en-US" dirty="0"/>
              <a:t>To derive sufficient conditions for incremental stability  we developed </a:t>
            </a:r>
            <a:r>
              <a:rPr lang="en-US" u="sng" dirty="0"/>
              <a:t>an extension of contraction analysis</a:t>
            </a:r>
            <a:r>
              <a:rPr lang="en-US" dirty="0"/>
              <a:t> </a:t>
            </a:r>
            <a:r>
              <a:rPr lang="en-US"/>
              <a:t>to switched systems.</a:t>
            </a:r>
            <a:endParaRPr lang="it-IT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Fiore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10</a:t>
            </a:fld>
            <a:r>
              <a:rPr lang="it-IT"/>
              <a:t>/26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0576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Contraction analysis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2114"/>
            <a:ext cx="8579296" cy="5313963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900"/>
              </a:spcAft>
            </a:pPr>
            <a:r>
              <a:rPr lang="en-US" i="1" dirty="0"/>
              <a:t>Contraction analysis </a:t>
            </a:r>
            <a:r>
              <a:rPr lang="en-US" dirty="0"/>
              <a:t>exploits </a:t>
            </a:r>
            <a:r>
              <a:rPr lang="en-US" u="sng" dirty="0"/>
              <a:t>stability of the </a:t>
            </a:r>
            <a:r>
              <a:rPr lang="en-US" i="1" u="sng" dirty="0"/>
              <a:t>linearized dynamics</a:t>
            </a:r>
            <a:r>
              <a:rPr lang="en-US" i="1" dirty="0"/>
              <a:t> </a:t>
            </a:r>
            <a:r>
              <a:rPr lang="en-US" dirty="0"/>
              <a:t>to infer incremental stability of the nonlinear system.</a:t>
            </a:r>
          </a:p>
          <a:p>
            <a:pPr>
              <a:spcBef>
                <a:spcPts val="300"/>
              </a:spcBef>
              <a:spcAft>
                <a:spcPts val="900"/>
              </a:spcAft>
            </a:pPr>
            <a:r>
              <a:rPr lang="en-US" b="1" dirty="0"/>
              <a:t>Definition:</a:t>
            </a:r>
            <a:r>
              <a:rPr lang="en-US" dirty="0"/>
              <a:t> A nonlinear system is </a:t>
            </a:r>
            <a:r>
              <a:rPr lang="en-US" i="1" dirty="0"/>
              <a:t>contracting</a:t>
            </a:r>
            <a:r>
              <a:rPr lang="en-US" dirty="0"/>
              <a:t> if initial conditions or temporary state perturbations are forgotten exponentially fast.</a:t>
            </a:r>
          </a:p>
          <a:p>
            <a:pPr>
              <a:spcAft>
                <a:spcPts val="1200"/>
              </a:spcAft>
            </a:pPr>
            <a:r>
              <a:rPr lang="en-US" dirty="0"/>
              <a:t>If a system is contracting in a </a:t>
            </a:r>
            <a:br>
              <a:rPr lang="en-US" dirty="0"/>
            </a:br>
            <a:r>
              <a:rPr lang="en-US" dirty="0"/>
              <a:t>forward invariant set     , then </a:t>
            </a:r>
            <a:br>
              <a:rPr lang="en-US" dirty="0"/>
            </a:br>
            <a:r>
              <a:rPr lang="en-US" dirty="0"/>
              <a:t>its solutions converge to a </a:t>
            </a:r>
            <a:br>
              <a:rPr lang="en-US" dirty="0"/>
            </a:br>
            <a:r>
              <a:rPr lang="en-US" i="1" dirty="0"/>
              <a:t>unique</a:t>
            </a:r>
            <a:r>
              <a:rPr lang="en-US" dirty="0"/>
              <a:t> equilibrium point.</a:t>
            </a:r>
          </a:p>
          <a:p>
            <a:pPr>
              <a:spcAft>
                <a:spcPts val="1200"/>
              </a:spcAft>
            </a:pPr>
            <a:r>
              <a:rPr lang="en-US" dirty="0"/>
              <a:t>If                  then the solutions</a:t>
            </a:r>
            <a:br>
              <a:rPr lang="en-US" dirty="0"/>
            </a:br>
            <a:r>
              <a:rPr lang="en-US" dirty="0"/>
              <a:t>globally converge to it.</a:t>
            </a:r>
          </a:p>
          <a:p>
            <a:endParaRPr lang="en-US" dirty="0"/>
          </a:p>
          <a:p>
            <a:pPr marL="0" indent="0">
              <a:buNone/>
            </a:pPr>
            <a:br>
              <a:rPr lang="en-US" sz="1600" dirty="0"/>
            </a:b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>
              <a:latin typeface="Centaur" panose="020305040502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Davide Fiore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696" y="3789095"/>
            <a:ext cx="160934" cy="2212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138" y="5099740"/>
            <a:ext cx="941832" cy="226771"/>
          </a:xfrm>
          <a:prstGeom prst="rect">
            <a:avLst/>
          </a:prstGeom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866725" y="3284984"/>
            <a:ext cx="4277275" cy="2633832"/>
            <a:chOff x="5042638" y="2155329"/>
            <a:chExt cx="3534938" cy="217672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/>
            <a:srcRect l="4259" t="3986" r="2576"/>
            <a:stretch/>
          </p:blipFill>
          <p:spPr>
            <a:xfrm>
              <a:off x="5042638" y="2155329"/>
              <a:ext cx="3534938" cy="2176721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5184775" y="3803651"/>
              <a:ext cx="466725" cy="46037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Oval 11"/>
            <p:cNvSpPr/>
            <p:nvPr/>
          </p:nvSpPr>
          <p:spPr>
            <a:xfrm>
              <a:off x="6022976" y="3095626"/>
              <a:ext cx="254000" cy="2603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Oval 12"/>
            <p:cNvSpPr/>
            <p:nvPr/>
          </p:nvSpPr>
          <p:spPr>
            <a:xfrm>
              <a:off x="7283450" y="2968625"/>
              <a:ext cx="117475" cy="10477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11</a:t>
            </a:fld>
            <a:r>
              <a:rPr lang="it-IT"/>
              <a:t>/26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090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idea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Consider a nonlinear system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where             is a </a:t>
            </a:r>
            <a:r>
              <a:rPr lang="en-US" i="1" u="sng" dirty="0"/>
              <a:t>continuously differentiable</a:t>
            </a:r>
            <a:r>
              <a:rPr lang="en-US" i="1" dirty="0"/>
              <a:t> </a:t>
            </a:r>
            <a:r>
              <a:rPr lang="en-US" dirty="0"/>
              <a:t>function.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system is contracting if its Jacobian matrix</a:t>
            </a:r>
            <a:br>
              <a:rPr lang="en-US" dirty="0"/>
            </a:br>
            <a:r>
              <a:rPr lang="en-US" dirty="0"/>
              <a:t>satisfies a certain condition.</a:t>
            </a:r>
          </a:p>
          <a:p>
            <a:endParaRPr lang="en-US" dirty="0"/>
          </a:p>
          <a:p>
            <a:r>
              <a:rPr lang="en-US" dirty="0"/>
              <a:t>Specifically, given some norm, the nonlinear system is contracting in a set       if </a:t>
            </a: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333" y="1887377"/>
            <a:ext cx="1257955" cy="339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471" y="2438946"/>
            <a:ext cx="553262" cy="30858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Davide Fiore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569" y="3102630"/>
            <a:ext cx="785127" cy="6454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948" y="4911663"/>
            <a:ext cx="160934" cy="2212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70" y="5428447"/>
            <a:ext cx="3691465" cy="73152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12</a:t>
            </a:fld>
            <a:r>
              <a:rPr lang="it-IT"/>
              <a:t>/26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04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091637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Contraction analysis cannot be directly applied to switched systems because they are </a:t>
            </a:r>
            <a:r>
              <a:rPr lang="en-US" i="1" u="sng" dirty="0"/>
              <a:t>not</a:t>
            </a:r>
            <a:r>
              <a:rPr lang="en-US" i="1" dirty="0"/>
              <a:t> continuously differentiable.</a:t>
            </a:r>
          </a:p>
          <a:p>
            <a:endParaRPr lang="en-US" i="1" dirty="0"/>
          </a:p>
          <a:p>
            <a:r>
              <a:rPr lang="en-US" dirty="0"/>
              <a:t>Indeed, we cannot continuously evaluate the matrix measure of the Jacobian matrix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because it is not defined on the switching manifold</a:t>
            </a:r>
          </a:p>
          <a:p>
            <a:endParaRPr lang="en-US" dirty="0"/>
          </a:p>
          <a:p>
            <a:r>
              <a:rPr lang="en-US" dirty="0"/>
              <a:t>How can contraction analysis be extended to switched systems?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227" y="3680517"/>
            <a:ext cx="1601547" cy="80333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Davide Fiore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914026"/>
            <a:ext cx="291975" cy="231261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13</a:t>
            </a:fld>
            <a:r>
              <a:rPr lang="it-IT"/>
              <a:t>/26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7097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91637"/>
          </a:xfrm>
        </p:spPr>
        <p:txBody>
          <a:bodyPr>
            <a:normAutofit/>
          </a:bodyPr>
          <a:lstStyle/>
          <a:p>
            <a:r>
              <a:rPr lang="en-US" dirty="0"/>
              <a:t>To overcome the previous limitations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We constructed a new continuously differentiable system (a </a:t>
            </a:r>
            <a:r>
              <a:rPr lang="en-US" i="1" u="sng" dirty="0"/>
              <a:t>regularization</a:t>
            </a:r>
            <a:r>
              <a:rPr lang="en-US" dirty="0"/>
              <a:t>) that approximates the dynamics of the original system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We conducted usual contraction analysis on it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We obtained </a:t>
            </a:r>
            <a:r>
              <a:rPr lang="en-US" u="sng" dirty="0"/>
              <a:t>in the limit</a:t>
            </a:r>
            <a:r>
              <a:rPr lang="en-US" dirty="0"/>
              <a:t> the desired results for the original system</a:t>
            </a:r>
          </a:p>
          <a:p>
            <a:pPr>
              <a:spcAft>
                <a:spcPts val="1200"/>
              </a:spcAft>
            </a:pPr>
            <a:r>
              <a:rPr lang="en-US" dirty="0"/>
              <a:t>We found out that a switched system is contracting if</a:t>
            </a:r>
          </a:p>
          <a:p>
            <a:pPr lvl="1"/>
            <a:r>
              <a:rPr lang="en-US" dirty="0"/>
              <a:t>It verifies the usual condition on the points where it is </a:t>
            </a:r>
            <a:r>
              <a:rPr lang="en-US" dirty="0" err="1"/>
              <a:t>diffentiable</a:t>
            </a:r>
            <a:endParaRPr lang="en-US" dirty="0"/>
          </a:p>
          <a:p>
            <a:pPr lvl="1"/>
            <a:r>
              <a:rPr lang="en-US" dirty="0"/>
              <a:t>An </a:t>
            </a:r>
            <a:r>
              <a:rPr lang="en-US" u="sng" dirty="0"/>
              <a:t>additional condition</a:t>
            </a:r>
            <a:r>
              <a:rPr lang="en-US" dirty="0"/>
              <a:t> is verified on the switching manifold</a:t>
            </a:r>
          </a:p>
          <a:p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Fiore</a:t>
            </a:r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481121"/>
            <a:ext cx="227591" cy="25213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14</a:t>
            </a:fld>
            <a:r>
              <a:rPr lang="it-IT"/>
              <a:t>/26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959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2114"/>
            <a:ext cx="8279672" cy="5345260"/>
          </a:xfrm>
        </p:spPr>
        <p:txBody>
          <a:bodyPr>
            <a:noAutofit/>
          </a:bodyPr>
          <a:lstStyle/>
          <a:p>
            <a:r>
              <a:rPr lang="en-US" dirty="0"/>
              <a:t>Rather than looking to the </a:t>
            </a:r>
            <a:br>
              <a:rPr lang="en-US" dirty="0"/>
            </a:br>
            <a:r>
              <a:rPr lang="en-US" dirty="0"/>
              <a:t>discontinuous system we can </a:t>
            </a:r>
            <a:br>
              <a:rPr lang="en-US" dirty="0"/>
            </a:br>
            <a:r>
              <a:rPr lang="en-US" dirty="0"/>
              <a:t>consider its </a:t>
            </a:r>
            <a:r>
              <a:rPr lang="en-US" i="1" dirty="0"/>
              <a:t>regularization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en-US" dirty="0"/>
              <a:t>Under the hypothesis of </a:t>
            </a:r>
            <a:r>
              <a:rPr lang="en-US" i="1" dirty="0"/>
              <a:t>right-uniqueness of solutions</a:t>
            </a:r>
            <a:r>
              <a:rPr lang="en-US" dirty="0"/>
              <a:t>, we have that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en-US" dirty="0"/>
              <a:t>Therefore, we can analyze contraction of              and then in the limit recover results for</a:t>
            </a:r>
            <a:endParaRPr lang="en-US" sz="1600" dirty="0">
              <a:solidFill>
                <a:prstClr val="black"/>
              </a:solidFill>
              <a:latin typeface="Centaur" panose="020305040502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721" y="2521325"/>
            <a:ext cx="1342079" cy="336612"/>
          </a:xfrm>
          <a:prstGeom prst="rect">
            <a:avLst/>
          </a:prstGeom>
        </p:spPr>
      </p:pic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839611" y="1181005"/>
            <a:ext cx="3785852" cy="1744236"/>
            <a:chOff x="5507771" y="2503145"/>
            <a:chExt cx="3441684" cy="158566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2426" y="2503145"/>
              <a:ext cx="3077029" cy="1585669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5785316" y="3206918"/>
              <a:ext cx="0" cy="678425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7771" y="3475291"/>
              <a:ext cx="213845" cy="165839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433" y="4205605"/>
            <a:ext cx="4954655" cy="30603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52" y="4957916"/>
            <a:ext cx="631135" cy="3047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326987"/>
            <a:ext cx="548574" cy="30601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Davide Fiore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15</a:t>
            </a:fld>
            <a:r>
              <a:rPr lang="it-IT"/>
              <a:t>/26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465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Regularization – An example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438" y="1426283"/>
            <a:ext cx="4322547" cy="626747"/>
          </a:xfrm>
        </p:spPr>
        <p:txBody>
          <a:bodyPr/>
          <a:lstStyle/>
          <a:p>
            <a:r>
              <a:rPr lang="en-US" dirty="0"/>
              <a:t>An example of switched system…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023" y="1281603"/>
            <a:ext cx="3955661" cy="1129856"/>
          </a:xfrm>
        </p:spPr>
        <p:txBody>
          <a:bodyPr/>
          <a:lstStyle/>
          <a:p>
            <a:r>
              <a:rPr lang="en-US" dirty="0"/>
              <a:t>… and how its regularization looks like</a:t>
            </a:r>
            <a:endParaRPr lang="it-IT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48" y="3321364"/>
            <a:ext cx="4273126" cy="29827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87" y="2053030"/>
            <a:ext cx="1049731" cy="2656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31" y="2185298"/>
            <a:ext cx="3333217" cy="638480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1064525" y="2732509"/>
            <a:ext cx="8021754" cy="2985820"/>
            <a:chOff x="1064525" y="2732509"/>
            <a:chExt cx="8021754" cy="2985820"/>
          </a:xfrm>
        </p:grpSpPr>
        <p:pic>
          <p:nvPicPr>
            <p:cNvPr id="30" name="Content Placeholder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429" y="2732509"/>
              <a:ext cx="4514850" cy="2985820"/>
            </a:xfrm>
            <a:prstGeom prst="rect">
              <a:avLst/>
            </a:prstGeom>
          </p:spPr>
        </p:pic>
        <p:grpSp>
          <p:nvGrpSpPr>
            <p:cNvPr id="37" name="Group 36"/>
            <p:cNvGrpSpPr/>
            <p:nvPr/>
          </p:nvGrpSpPr>
          <p:grpSpPr>
            <a:xfrm>
              <a:off x="1064525" y="2814918"/>
              <a:ext cx="3842460" cy="2664946"/>
              <a:chOff x="1064525" y="2814918"/>
              <a:chExt cx="3842460" cy="266494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064525" y="4417258"/>
                <a:ext cx="2866030" cy="604911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flipV="1">
                <a:off x="1064525" y="2814918"/>
                <a:ext cx="3842460" cy="160234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064525" y="5022169"/>
                <a:ext cx="3842460" cy="45769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3930555" y="4104224"/>
                <a:ext cx="976430" cy="31099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930555" y="5022169"/>
                <a:ext cx="976430" cy="10564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16</a:t>
            </a:fld>
            <a:r>
              <a:rPr lang="it-IT"/>
              <a:t>/26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906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Contracting switched systems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32114"/>
            <a:ext cx="8496700" cy="5345259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Analyzing the regularized system and taking the limit we get the following result:</a:t>
            </a:r>
          </a:p>
          <a:p>
            <a:pPr>
              <a:spcAft>
                <a:spcPts val="1200"/>
              </a:spcAft>
            </a:pPr>
            <a:r>
              <a:rPr lang="en-US" b="1" dirty="0"/>
              <a:t>Theorem</a:t>
            </a:r>
            <a:r>
              <a:rPr lang="en-US" i="1" dirty="0"/>
              <a:t>: A bimodal switched system is contracting if there exists a norm with associated matrix measure such that</a:t>
            </a:r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600" dirty="0">
              <a:solidFill>
                <a:prstClr val="black"/>
              </a:solidFill>
              <a:latin typeface="Centaur" panose="020305040502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6" y="3284984"/>
            <a:ext cx="4497592" cy="743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78" y="5336821"/>
            <a:ext cx="4998490" cy="552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6" y="4310245"/>
            <a:ext cx="4497592" cy="73638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Davide Fiore</a:t>
            </a:r>
            <a:endParaRPr lang="en-GB" dirty="0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6191116" y="3239977"/>
            <a:ext cx="2762784" cy="1851158"/>
            <a:chOff x="6482253" y="2110865"/>
            <a:chExt cx="2511622" cy="1682871"/>
          </a:xfrm>
        </p:grpSpPr>
        <p:sp>
          <p:nvSpPr>
            <p:cNvPr id="11" name="Rectangle 10"/>
            <p:cNvSpPr/>
            <p:nvPr/>
          </p:nvSpPr>
          <p:spPr>
            <a:xfrm>
              <a:off x="6482253" y="2110865"/>
              <a:ext cx="2495072" cy="1682871"/>
            </a:xfrm>
            <a:prstGeom prst="rect">
              <a:avLst/>
            </a:prstGeom>
            <a:solidFill>
              <a:srgbClr val="BFE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149"/>
            <a:stretch/>
          </p:blipFill>
          <p:spPr>
            <a:xfrm>
              <a:off x="6498803" y="2110865"/>
              <a:ext cx="2495072" cy="1651574"/>
            </a:xfrm>
            <a:prstGeom prst="rect">
              <a:avLst/>
            </a:prstGeom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17</a:t>
            </a:fld>
            <a:r>
              <a:rPr lang="it-IT"/>
              <a:t>/26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03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Geometrical interpretation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32114"/>
            <a:ext cx="8523026" cy="5313963"/>
          </a:xfrm>
        </p:spPr>
        <p:txBody>
          <a:bodyPr>
            <a:normAutofit/>
          </a:bodyPr>
          <a:lstStyle/>
          <a:p>
            <a:r>
              <a:rPr lang="en-US" sz="2400" dirty="0"/>
              <a:t>The third condition guarantees contraction </a:t>
            </a:r>
            <a:r>
              <a:rPr lang="en-US" dirty="0"/>
              <a:t>during both </a:t>
            </a:r>
            <a:r>
              <a:rPr lang="en-US" sz="2400" i="1" dirty="0"/>
              <a:t>crossing</a:t>
            </a:r>
            <a:r>
              <a:rPr lang="en-US" sz="2400" dirty="0"/>
              <a:t> and </a:t>
            </a:r>
            <a:r>
              <a:rPr lang="en-US" sz="2400" i="1" dirty="0"/>
              <a:t>sliding.</a:t>
            </a:r>
          </a:p>
          <a:p>
            <a:pPr marL="0" indent="0">
              <a:buNone/>
            </a:pPr>
            <a:r>
              <a:rPr lang="en-US" sz="900" dirty="0"/>
              <a:t> </a:t>
            </a:r>
            <a:endParaRPr lang="en-US" sz="2400" dirty="0"/>
          </a:p>
          <a:p>
            <a:pPr marL="0" indent="0">
              <a:buNone/>
            </a:pP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1200" dirty="0"/>
              <a:t>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Davide Fiore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2636912"/>
            <a:ext cx="8312727" cy="266367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18</a:t>
            </a:fld>
            <a:r>
              <a:rPr lang="it-IT"/>
              <a:t>/26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047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– 1/2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2114"/>
            <a:ext cx="8359254" cy="5313963"/>
          </a:xfrm>
        </p:spPr>
        <p:txBody>
          <a:bodyPr>
            <a:normAutofit/>
          </a:bodyPr>
          <a:lstStyle/>
          <a:p>
            <a:r>
              <a:rPr lang="en-US" dirty="0"/>
              <a:t>The previous theoretical results have been used in </a:t>
            </a:r>
            <a:r>
              <a:rPr lang="en-US" u="sng" dirty="0"/>
              <a:t>switching control design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Davide Fiore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106" y="2132856"/>
            <a:ext cx="5417787" cy="40560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281" y="2492896"/>
            <a:ext cx="2127595" cy="8402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19</a:t>
            </a:fld>
            <a:r>
              <a:rPr lang="it-IT"/>
              <a:t>/26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2325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Background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57403"/>
          </a:xfrm>
        </p:spPr>
        <p:txBody>
          <a:bodyPr/>
          <a:lstStyle/>
          <a:p>
            <a:r>
              <a:rPr lang="it-IT" dirty="0"/>
              <a:t>I </a:t>
            </a:r>
            <a:r>
              <a:rPr lang="it-IT" dirty="0" err="1"/>
              <a:t>received</a:t>
            </a:r>
            <a:r>
              <a:rPr lang="it-IT" dirty="0"/>
              <a:t> the </a:t>
            </a:r>
            <a:r>
              <a:rPr lang="it-IT" dirty="0" err="1"/>
              <a:t>M.Sc</a:t>
            </a:r>
            <a:r>
              <a:rPr lang="it-IT" dirty="0"/>
              <a:t>. </a:t>
            </a:r>
            <a:r>
              <a:rPr lang="it-IT" dirty="0" err="1"/>
              <a:t>degree</a:t>
            </a:r>
            <a:r>
              <a:rPr lang="it-IT" dirty="0"/>
              <a:t> in </a:t>
            </a:r>
            <a:r>
              <a:rPr lang="it-IT" u="sng" dirty="0"/>
              <a:t>Ingegneria dell’Automazione </a:t>
            </a:r>
            <a:br>
              <a:rPr lang="it-IT" dirty="0"/>
            </a:br>
            <a:r>
              <a:rPr lang="it-IT" dirty="0"/>
              <a:t>from </a:t>
            </a:r>
            <a:r>
              <a:rPr lang="it-IT" dirty="0" err="1"/>
              <a:t>University</a:t>
            </a:r>
            <a:r>
              <a:rPr lang="it-IT" dirty="0"/>
              <a:t> of Napoli “Federico II”</a:t>
            </a:r>
          </a:p>
          <a:p>
            <a:endParaRPr lang="en-US" dirty="0"/>
          </a:p>
          <a:p>
            <a:endParaRPr lang="it-IT" dirty="0"/>
          </a:p>
          <a:p>
            <a:r>
              <a:rPr lang="it-IT" dirty="0"/>
              <a:t>I </a:t>
            </a:r>
            <a:r>
              <a:rPr lang="it-IT" dirty="0" err="1"/>
              <a:t>am</a:t>
            </a:r>
            <a:r>
              <a:rPr lang="it-IT" dirty="0"/>
              <a:t> </a:t>
            </a:r>
            <a:r>
              <a:rPr lang="it-IT" dirty="0" err="1"/>
              <a:t>currently</a:t>
            </a:r>
            <a:r>
              <a:rPr lang="it-IT" dirty="0"/>
              <a:t> </a:t>
            </a:r>
            <a:r>
              <a:rPr lang="it-IT" dirty="0" err="1"/>
              <a:t>working</a:t>
            </a:r>
            <a:r>
              <a:rPr lang="it-IT" dirty="0"/>
              <a:t> with </a:t>
            </a:r>
            <a:br>
              <a:rPr lang="it-IT" dirty="0"/>
            </a:br>
            <a:r>
              <a:rPr lang="it-IT" dirty="0"/>
              <a:t>the SINCRO group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My </a:t>
            </a:r>
            <a:r>
              <a:rPr lang="it-IT" dirty="0" err="1"/>
              <a:t>fellowship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“Fondo Sostegno ai Giovani“ - FSGDIS</a:t>
            </a:r>
          </a:p>
          <a:p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51" y="2655955"/>
            <a:ext cx="3789896" cy="1440161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Fiore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2</a:t>
            </a:fld>
            <a:r>
              <a:rPr lang="it-IT"/>
              <a:t>/26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9446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– 2/2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2114"/>
            <a:ext cx="8359254" cy="531396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And in </a:t>
            </a:r>
            <a:r>
              <a:rPr lang="en-US" u="sng" dirty="0"/>
              <a:t>state observer design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Davide Fiore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81"/>
          <a:stretch/>
        </p:blipFill>
        <p:spPr>
          <a:xfrm>
            <a:off x="0" y="2413429"/>
            <a:ext cx="4466404" cy="31508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30" b="32390"/>
          <a:stretch/>
        </p:blipFill>
        <p:spPr>
          <a:xfrm>
            <a:off x="4466404" y="2411255"/>
            <a:ext cx="4663897" cy="31530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4088" y="5782185"/>
            <a:ext cx="332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Evolution of the estimation error</a:t>
            </a:r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1224767" y="5643686"/>
            <a:ext cx="332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Evolution of the states of </a:t>
            </a:r>
            <a:br>
              <a:rPr lang="en-US" dirty="0"/>
            </a:br>
            <a:r>
              <a:rPr lang="en-US" dirty="0"/>
              <a:t>system and observer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20</a:t>
            </a:fld>
            <a:r>
              <a:rPr lang="it-IT"/>
              <a:t>/26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3204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However, our conditions require that the switched system is contracting during </a:t>
            </a:r>
            <a:r>
              <a:rPr lang="en-US" i="1" u="sng" dirty="0"/>
              <a:t>both</a:t>
            </a:r>
            <a:r>
              <a:rPr lang="en-US" dirty="0"/>
              <a:t> flow and switching.</a:t>
            </a:r>
          </a:p>
          <a:p>
            <a:pPr>
              <a:spcAft>
                <a:spcPts val="1200"/>
              </a:spcAft>
            </a:pPr>
            <a:r>
              <a:rPr lang="en-US" dirty="0"/>
              <a:t>Moreover, when using matrix measures we are considering  contraction with respect to a </a:t>
            </a:r>
            <a:r>
              <a:rPr lang="en-US" i="1" dirty="0"/>
              <a:t>constant metric.</a:t>
            </a:r>
          </a:p>
          <a:p>
            <a:pPr>
              <a:spcAft>
                <a:spcPts val="1200"/>
              </a:spcAft>
            </a:pPr>
            <a:r>
              <a:rPr lang="en-US" dirty="0"/>
              <a:t>In some application these assumptions can be too strong.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Therefore, to relax our conditions we have to move on from matrix measures      and use a more general and flexible tool.</a:t>
            </a:r>
            <a:endParaRPr lang="it-IT" dirty="0"/>
          </a:p>
          <a:p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Fiore</a:t>
            </a:r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33" y="5215248"/>
            <a:ext cx="152552" cy="18272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21</a:t>
            </a:fld>
            <a:r>
              <a:rPr lang="it-IT"/>
              <a:t>/26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1759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Finsler</a:t>
            </a:r>
            <a:r>
              <a:rPr lang="en-US" dirty="0"/>
              <a:t>-Lyapunov approach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the approaches </a:t>
            </a:r>
            <a:r>
              <a:rPr lang="en-US" dirty="0"/>
              <a:t>presented in the literature</a:t>
            </a:r>
            <a:r>
              <a:rPr lang="en-US" dirty="0"/>
              <a:t> to contraction analysis have been unified in a </a:t>
            </a:r>
            <a:r>
              <a:rPr lang="en-US" i="1" dirty="0"/>
              <a:t>differential Lyapunov theory.</a:t>
            </a:r>
          </a:p>
          <a:p>
            <a:r>
              <a:rPr lang="en-US" dirty="0"/>
              <a:t>The idea is to look to contraction as a </a:t>
            </a:r>
            <a:r>
              <a:rPr lang="en-US" u="sng" dirty="0"/>
              <a:t>Lyapunov stability analysis applied to the </a:t>
            </a:r>
            <a:r>
              <a:rPr lang="en-US" i="1" u="sng" dirty="0"/>
              <a:t>differential dynamics</a:t>
            </a:r>
            <a:endParaRPr lang="en-US" u="sng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Theorem:</a:t>
            </a:r>
            <a:r>
              <a:rPr lang="en-US" dirty="0"/>
              <a:t> A system is contracting if there exist a       positive definite function                  , and a constant             such that</a:t>
            </a:r>
          </a:p>
          <a:p>
            <a:pPr lvl="1"/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300" y="2986824"/>
            <a:ext cx="2129866" cy="1010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702" y="4288280"/>
            <a:ext cx="298399" cy="2514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47" y="4670120"/>
            <a:ext cx="973988" cy="2782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324" y="5324432"/>
            <a:ext cx="5308100" cy="6454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901" y="5537029"/>
            <a:ext cx="1569110" cy="278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678" y="4696678"/>
            <a:ext cx="610210" cy="19613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Davide Fiore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22</a:t>
            </a:fld>
            <a:r>
              <a:rPr lang="it-IT"/>
              <a:t>/26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920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dynamics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2114"/>
            <a:ext cx="8864221" cy="5313963"/>
          </a:xfrm>
        </p:spPr>
        <p:txBody>
          <a:bodyPr>
            <a:noAutofit/>
          </a:bodyPr>
          <a:lstStyle/>
          <a:p>
            <a:r>
              <a:rPr lang="en-US" dirty="0"/>
              <a:t>Using again regularization, we found out that the differential dynamics of a Filippov system has a </a:t>
            </a:r>
            <a:r>
              <a:rPr lang="en-US" u="sng" dirty="0"/>
              <a:t>hybrid</a:t>
            </a:r>
            <a:r>
              <a:rPr lang="en-US" dirty="0"/>
              <a:t> nature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Continuous-time dynamics during flow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Discrete-time dynamics during switching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where           is known in the literature as </a:t>
            </a:r>
            <a:r>
              <a:rPr lang="en-US" i="1" dirty="0"/>
              <a:t>saltation matrix</a:t>
            </a:r>
            <a:br>
              <a:rPr lang="en-US" i="1" dirty="0"/>
            </a:br>
            <a:r>
              <a:rPr lang="en-US" i="1" dirty="0"/>
              <a:t>(</a:t>
            </a:r>
            <a:r>
              <a:rPr lang="en-US" i="1" dirty="0" err="1"/>
              <a:t>Aizerman</a:t>
            </a:r>
            <a:r>
              <a:rPr lang="en-US" i="1" dirty="0"/>
              <a:t>, ‘58)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2836395"/>
            <a:ext cx="2131219" cy="10115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492925"/>
            <a:ext cx="2275330" cy="10115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639" y="4663404"/>
            <a:ext cx="4264762" cy="6705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696978"/>
            <a:ext cx="521360" cy="27828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Davide Fiore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23</a:t>
            </a:fld>
            <a:r>
              <a:rPr lang="it-IT"/>
              <a:t>/26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873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contraction analysis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Therefore, we can combine </a:t>
            </a:r>
            <a:r>
              <a:rPr lang="en-US" u="sng" dirty="0" err="1"/>
              <a:t>Finsler</a:t>
            </a:r>
            <a:r>
              <a:rPr lang="en-US" u="sng" dirty="0"/>
              <a:t>-Lyapunov functions</a:t>
            </a:r>
            <a:r>
              <a:rPr lang="en-US" dirty="0"/>
              <a:t> with </a:t>
            </a:r>
            <a:r>
              <a:rPr lang="en-US" u="sng" dirty="0"/>
              <a:t>hybrid Lyapunov stability theory</a:t>
            </a:r>
          </a:p>
          <a:p>
            <a:endParaRPr lang="en-US" u="sng" dirty="0"/>
          </a:p>
          <a:p>
            <a:r>
              <a:rPr lang="en-US" b="1" dirty="0"/>
              <a:t>Theorem:</a:t>
            </a:r>
            <a:r>
              <a:rPr lang="en-US" dirty="0"/>
              <a:t> A Filippov system is </a:t>
            </a:r>
            <a:r>
              <a:rPr lang="en-US" i="1" dirty="0"/>
              <a:t>contracting</a:t>
            </a:r>
            <a:r>
              <a:rPr lang="en-US" dirty="0"/>
              <a:t> if there exist a        positive definite function                  , and two constants                 and                        such that</a:t>
            </a:r>
          </a:p>
          <a:p>
            <a:pPr lvl="1"/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  <a:p>
            <a:pPr marL="342900" lvl="1" indent="0">
              <a:buNone/>
            </a:pPr>
            <a:endParaRPr lang="en-US" dirty="0"/>
          </a:p>
          <a:p>
            <a:endParaRPr lang="it-IT" u="sng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468" y="2607469"/>
            <a:ext cx="298399" cy="2514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39" y="2996582"/>
            <a:ext cx="973988" cy="2782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80" y="4154058"/>
            <a:ext cx="3096854" cy="3610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91" y="4195718"/>
            <a:ext cx="2769412" cy="2777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80" y="4934235"/>
            <a:ext cx="3330942" cy="3368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91" y="4975653"/>
            <a:ext cx="2769412" cy="2540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566" y="3025610"/>
            <a:ext cx="724205" cy="2279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78" y="3378532"/>
            <a:ext cx="1238860" cy="22966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Davide Fiore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24</a:t>
            </a:fld>
            <a:r>
              <a:rPr lang="it-IT"/>
              <a:t>/26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8333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Relaxations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2114"/>
            <a:ext cx="8058150" cy="5313963"/>
          </a:xfrm>
        </p:spPr>
        <p:txBody>
          <a:bodyPr/>
          <a:lstStyle/>
          <a:p>
            <a:r>
              <a:rPr lang="en-US" dirty="0"/>
              <a:t>As in classical hybrid Lyapunov analysis, the last two conditions can be relaxed</a:t>
            </a:r>
          </a:p>
          <a:p>
            <a:r>
              <a:rPr lang="en-US" dirty="0"/>
              <a:t>As long as                   is </a:t>
            </a:r>
            <a:r>
              <a:rPr lang="en-US" i="1" dirty="0"/>
              <a:t>non-increasing</a:t>
            </a:r>
            <a:r>
              <a:rPr lang="en-US" dirty="0"/>
              <a:t> along every solutions, the system is still contracting even if one of the two conditions is not satisfied.</a:t>
            </a:r>
          </a:p>
          <a:p>
            <a:r>
              <a:rPr lang="en-US" dirty="0"/>
              <a:t>For example, we can now analyze systems that </a:t>
            </a:r>
            <a:r>
              <a:rPr lang="en-US" u="sng" dirty="0"/>
              <a:t>contracts only during switches</a:t>
            </a:r>
            <a:r>
              <a:rPr lang="en-US" dirty="0"/>
              <a:t> between marginal stable dynamics (whose flow is not contracting)</a:t>
            </a:r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056084"/>
            <a:ext cx="973988" cy="2782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03" t="5757" r="34742" b="8267"/>
          <a:stretch/>
        </p:blipFill>
        <p:spPr>
          <a:xfrm>
            <a:off x="1618114" y="4509120"/>
            <a:ext cx="3314701" cy="17059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67338" t="5757" r="-1" b="8267"/>
          <a:stretch/>
        </p:blipFill>
        <p:spPr>
          <a:xfrm>
            <a:off x="6115050" y="4509120"/>
            <a:ext cx="1661678" cy="170597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Davide Fiore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25</a:t>
            </a:fld>
            <a:r>
              <a:rPr lang="it-IT"/>
              <a:t>/26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492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579296" cy="50916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Journal paper: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Fiore, Hogan, di Bernardo, “</a:t>
            </a:r>
            <a:r>
              <a:rPr lang="en-US" sz="2000" i="1" dirty="0"/>
              <a:t>Contraction analysis of switched systems via regularization”,</a:t>
            </a:r>
            <a:r>
              <a:rPr lang="en-US" sz="2000" dirty="0"/>
              <a:t> </a:t>
            </a:r>
            <a:r>
              <a:rPr lang="en-US" sz="2000" dirty="0" err="1"/>
              <a:t>Automatica</a:t>
            </a:r>
            <a:r>
              <a:rPr lang="en-US" sz="2000" dirty="0"/>
              <a:t> (73), 2016</a:t>
            </a:r>
          </a:p>
          <a:p>
            <a:pPr>
              <a:spcAft>
                <a:spcPts val="600"/>
              </a:spcAft>
            </a:pPr>
            <a:r>
              <a:rPr lang="en-US" dirty="0"/>
              <a:t>Conference papers: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di Bernardo, Fiore, “</a:t>
            </a:r>
            <a:r>
              <a:rPr lang="en-US" sz="2000" i="1" dirty="0"/>
              <a:t>Switching control for incremental stabilization of nonlinear systems via contraction theory</a:t>
            </a:r>
            <a:r>
              <a:rPr lang="en-US" sz="2000" dirty="0"/>
              <a:t>”, in Proceedings of the 2016 European Control Conference 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Fiore, </a:t>
            </a:r>
            <a:r>
              <a:rPr lang="en-US" sz="2000" dirty="0" err="1"/>
              <a:t>Coraggio</a:t>
            </a:r>
            <a:r>
              <a:rPr lang="en-US" sz="2000" dirty="0"/>
              <a:t>, di Bernardo, </a:t>
            </a:r>
            <a:r>
              <a:rPr lang="en-US" sz="2000" i="1" dirty="0"/>
              <a:t>“Observer design for piecewise smooth and switched systems via contraction theory”</a:t>
            </a:r>
            <a:r>
              <a:rPr lang="en-US" sz="2000" dirty="0"/>
              <a:t>, submitted to </a:t>
            </a:r>
            <a:r>
              <a:rPr lang="en-US" sz="2000" i="1" dirty="0"/>
              <a:t>IFAC World Congress 2017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Fiore, Russo, di Bernardo, “</a:t>
            </a:r>
            <a:r>
              <a:rPr lang="en-US" sz="2000" i="1" dirty="0"/>
              <a:t>Exploiting nodes symmetries to control synchronization and consensus patterns in multiagent systems</a:t>
            </a:r>
            <a:r>
              <a:rPr lang="en-US" sz="2000" dirty="0"/>
              <a:t>”, in preparation for IEEE CDC’17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Fiore, </a:t>
            </a:r>
            <a:r>
              <a:rPr lang="en-US" sz="2000" dirty="0" err="1"/>
              <a:t>Forni</a:t>
            </a:r>
            <a:r>
              <a:rPr lang="en-US" sz="2000" dirty="0"/>
              <a:t>, </a:t>
            </a:r>
            <a:r>
              <a:rPr lang="en-US" sz="2000" dirty="0" err="1"/>
              <a:t>Sepulchre</a:t>
            </a:r>
            <a:r>
              <a:rPr lang="en-US" sz="2000" dirty="0"/>
              <a:t>, di Bernardo, “</a:t>
            </a:r>
            <a:r>
              <a:rPr lang="en-US" sz="2000" i="1" dirty="0"/>
              <a:t>Differential analysis of piecewise smooth systems</a:t>
            </a:r>
            <a:r>
              <a:rPr lang="en-US" sz="2000" dirty="0"/>
              <a:t>”, in preparation for IEEE CDC’17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Fiore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26</a:t>
            </a:fld>
            <a:r>
              <a:rPr lang="it-IT"/>
              <a:t>/26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9318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778098"/>
          </a:xfrm>
        </p:spPr>
        <p:txBody>
          <a:bodyPr/>
          <a:lstStyle/>
          <a:p>
            <a:r>
              <a:rPr lang="en-US" dirty="0"/>
              <a:t>Additional slides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5889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literature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32114"/>
            <a:ext cx="8515350" cy="5313963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</a:pPr>
            <a:r>
              <a:rPr lang="en-US" dirty="0"/>
              <a:t>Some results on contraction analysis for non-differentiable systems are available in the literature:</a:t>
            </a:r>
          </a:p>
          <a:p>
            <a:pPr lvl="1">
              <a:spcAft>
                <a:spcPts val="300"/>
              </a:spcAft>
            </a:pPr>
            <a:r>
              <a:rPr lang="en-US" dirty="0"/>
              <a:t>PWA systems (</a:t>
            </a:r>
            <a:r>
              <a:rPr lang="en-US" i="1" dirty="0"/>
              <a:t>Pavlov, </a:t>
            </a:r>
            <a:r>
              <a:rPr lang="en-US" i="1" dirty="0" err="1"/>
              <a:t>Pogromsky</a:t>
            </a:r>
            <a:r>
              <a:rPr lang="en-US" i="1" dirty="0"/>
              <a:t>, van der </a:t>
            </a:r>
            <a:r>
              <a:rPr lang="en-US" i="1" dirty="0" err="1"/>
              <a:t>Wouw</a:t>
            </a:r>
            <a:r>
              <a:rPr lang="en-US" i="1" dirty="0"/>
              <a:t>, </a:t>
            </a:r>
            <a:r>
              <a:rPr lang="en-US" i="1" dirty="0" err="1"/>
              <a:t>Nijmeijer</a:t>
            </a:r>
            <a:r>
              <a:rPr lang="en-US" i="1" dirty="0"/>
              <a:t>, 2005</a:t>
            </a:r>
            <a:r>
              <a:rPr lang="en-US" dirty="0"/>
              <a:t>)</a:t>
            </a:r>
          </a:p>
          <a:p>
            <a:pPr lvl="1">
              <a:spcAft>
                <a:spcPts val="300"/>
              </a:spcAft>
            </a:pPr>
            <a:r>
              <a:rPr lang="en-US" dirty="0"/>
              <a:t>Resetting hybrid systems (</a:t>
            </a:r>
            <a:r>
              <a:rPr lang="en-US" i="1" dirty="0" err="1"/>
              <a:t>Rifai</a:t>
            </a:r>
            <a:r>
              <a:rPr lang="en-US" i="1" dirty="0"/>
              <a:t> and </a:t>
            </a:r>
            <a:r>
              <a:rPr lang="en-US" i="1" dirty="0" err="1"/>
              <a:t>Slotine</a:t>
            </a:r>
            <a:r>
              <a:rPr lang="en-US" i="1" dirty="0"/>
              <a:t>, 2006</a:t>
            </a:r>
            <a:r>
              <a:rPr lang="en-US" dirty="0"/>
              <a:t>)</a:t>
            </a:r>
          </a:p>
          <a:p>
            <a:pPr lvl="1">
              <a:spcAft>
                <a:spcPts val="300"/>
              </a:spcAft>
            </a:pPr>
            <a:r>
              <a:rPr lang="en-US" dirty="0" err="1"/>
              <a:t>Carathéodory</a:t>
            </a:r>
            <a:r>
              <a:rPr lang="en-US" dirty="0"/>
              <a:t> systems (</a:t>
            </a:r>
            <a:r>
              <a:rPr lang="en-US" i="1" dirty="0"/>
              <a:t>di Bernardo, </a:t>
            </a:r>
            <a:r>
              <a:rPr lang="en-US" i="1" dirty="0" err="1"/>
              <a:t>Liuzza</a:t>
            </a:r>
            <a:r>
              <a:rPr lang="en-US" i="1" dirty="0"/>
              <a:t>, Russo, 2011; Lu and di Bernardo, 2016)</a:t>
            </a:r>
          </a:p>
          <a:p>
            <a:pPr lvl="1">
              <a:spcAft>
                <a:spcPts val="300"/>
              </a:spcAft>
            </a:pPr>
            <a:r>
              <a:rPr lang="en-US" dirty="0"/>
              <a:t>Sliding mode solutions (</a:t>
            </a:r>
            <a:r>
              <a:rPr lang="en-US" i="1" dirty="0"/>
              <a:t>di Bernardo and </a:t>
            </a:r>
            <a:r>
              <a:rPr lang="en-US" i="1" dirty="0" err="1"/>
              <a:t>Liuzza</a:t>
            </a:r>
            <a:r>
              <a:rPr lang="en-US" i="1" dirty="0"/>
              <a:t>, 2014; di Bernardo and Fiore, 2015</a:t>
            </a:r>
            <a:r>
              <a:rPr lang="en-US" dirty="0"/>
              <a:t>)</a:t>
            </a:r>
          </a:p>
          <a:p>
            <a:pPr lvl="1">
              <a:spcAft>
                <a:spcPts val="300"/>
              </a:spcAft>
            </a:pPr>
            <a:r>
              <a:rPr lang="en-US" dirty="0"/>
              <a:t>Transverse stability of hybrid limit cycles (</a:t>
            </a:r>
            <a:r>
              <a:rPr lang="en-US" i="1" dirty="0"/>
              <a:t>Tang and Manchester, 2015</a:t>
            </a:r>
            <a:r>
              <a:rPr lang="en-US" dirty="0"/>
              <a:t>)</a:t>
            </a:r>
          </a:p>
          <a:p>
            <a:pPr lvl="1">
              <a:spcAft>
                <a:spcPts val="300"/>
              </a:spcAft>
            </a:pPr>
            <a:r>
              <a:rPr lang="en-US" dirty="0"/>
              <a:t>Filippov systems (</a:t>
            </a:r>
            <a:r>
              <a:rPr lang="en-US" i="1" u="sng" dirty="0"/>
              <a:t>Fiore, Hogan, di Bernardo, 2016</a:t>
            </a:r>
            <a:r>
              <a:rPr lang="en-US" dirty="0"/>
              <a:t>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Our approach is based on </a:t>
            </a:r>
            <a:r>
              <a:rPr lang="en-US" u="sng" dirty="0"/>
              <a:t>regularization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Davide Fiore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368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Contraction analysis – 1/3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Consider a nonlinear system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where                is a continuously differentiable function.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i="1" dirty="0"/>
              <a:t>differential dynamics</a:t>
            </a:r>
            <a:r>
              <a:rPr lang="en-US" dirty="0"/>
              <a:t> along </a:t>
            </a:r>
            <a:br>
              <a:rPr lang="en-US" dirty="0"/>
            </a:br>
            <a:r>
              <a:rPr lang="en-US" dirty="0"/>
              <a:t>a certain solution             is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where        is the infinitesimal</a:t>
            </a:r>
            <a:br>
              <a:rPr lang="en-US" dirty="0"/>
            </a:br>
            <a:r>
              <a:rPr lang="en-US" dirty="0"/>
              <a:t>displacement between           </a:t>
            </a:r>
            <a:br>
              <a:rPr lang="en-US" dirty="0"/>
            </a:br>
            <a:r>
              <a:rPr lang="en-US" dirty="0"/>
              <a:t>and any neighboring solution.</a:t>
            </a:r>
            <a:endParaRPr lang="it-IT" i="1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192" y="1829947"/>
            <a:ext cx="1263010" cy="2794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176" y="2357508"/>
            <a:ext cx="726692" cy="2794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79" y="4243897"/>
            <a:ext cx="1931845" cy="5856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18280" y="3002468"/>
            <a:ext cx="4173682" cy="24938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143020"/>
            <a:ext cx="271577" cy="201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605" y="3811970"/>
            <a:ext cx="442570" cy="2782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154" y="5440460"/>
            <a:ext cx="442570" cy="27828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Davide Fiore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362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my PhD I collaborated with</a:t>
            </a:r>
          </a:p>
          <a:p>
            <a:endParaRPr lang="en-US" dirty="0"/>
          </a:p>
          <a:p>
            <a:pPr lvl="1"/>
            <a:r>
              <a:rPr lang="en-US" dirty="0"/>
              <a:t>Prof. John Hogan, </a:t>
            </a:r>
            <a:br>
              <a:rPr lang="en-US" dirty="0"/>
            </a:br>
            <a:r>
              <a:rPr lang="en-US" i="1" dirty="0" err="1"/>
              <a:t>Deparment</a:t>
            </a:r>
            <a:r>
              <a:rPr lang="en-US" i="1" dirty="0"/>
              <a:t> of Engineering Mathematics</a:t>
            </a:r>
          </a:p>
          <a:p>
            <a:endParaRPr lang="en-US" i="1" dirty="0"/>
          </a:p>
          <a:p>
            <a:pPr lvl="1"/>
            <a:r>
              <a:rPr lang="en-US" dirty="0"/>
              <a:t>Prof. </a:t>
            </a:r>
            <a:r>
              <a:rPr lang="en-US" dirty="0" err="1"/>
              <a:t>Rodolphe</a:t>
            </a:r>
            <a:r>
              <a:rPr lang="en-US" dirty="0"/>
              <a:t> </a:t>
            </a:r>
            <a:r>
              <a:rPr lang="en-US" dirty="0" err="1"/>
              <a:t>Sepulchre</a:t>
            </a:r>
            <a:r>
              <a:rPr lang="en-US" dirty="0"/>
              <a:t> and</a:t>
            </a:r>
            <a:br>
              <a:rPr lang="en-US" dirty="0"/>
            </a:br>
            <a:r>
              <a:rPr lang="en-US" dirty="0"/>
              <a:t>Dr. </a:t>
            </a:r>
            <a:r>
              <a:rPr lang="en-US" dirty="0" err="1"/>
              <a:t>Fulvio</a:t>
            </a:r>
            <a:r>
              <a:rPr lang="en-US" dirty="0"/>
              <a:t> </a:t>
            </a:r>
            <a:r>
              <a:rPr lang="en-US" dirty="0" err="1"/>
              <a:t>Forni</a:t>
            </a:r>
            <a:r>
              <a:rPr lang="en-US" dirty="0"/>
              <a:t>,</a:t>
            </a:r>
            <a:br>
              <a:rPr lang="en-US" dirty="0"/>
            </a:br>
            <a:r>
              <a:rPr lang="en-US" i="1" dirty="0"/>
              <a:t>Department of Engineering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Dr. Giovanni Russo,</a:t>
            </a:r>
            <a:br>
              <a:rPr lang="en-US" dirty="0"/>
            </a:br>
            <a:r>
              <a:rPr lang="en-US" i="1" dirty="0"/>
              <a:t>Optimization and Control Group, </a:t>
            </a:r>
            <a:br>
              <a:rPr lang="en-US" i="1" dirty="0"/>
            </a:br>
            <a:r>
              <a:rPr lang="en-US" i="1" dirty="0"/>
              <a:t>IBM Research Ireland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Fiore</a:t>
            </a:r>
            <a:endParaRPr lang="it-IT" dirty="0"/>
          </a:p>
        </p:txBody>
      </p:sp>
      <p:pic>
        <p:nvPicPr>
          <p:cNvPr id="6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915672" y="3582206"/>
            <a:ext cx="3144089" cy="65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505" y="2116057"/>
            <a:ext cx="2598421" cy="75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44"/>
          <a:stretch/>
        </p:blipFill>
        <p:spPr>
          <a:xfrm>
            <a:off x="6729542" y="4944768"/>
            <a:ext cx="1516346" cy="89453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3</a:t>
            </a:fld>
            <a:r>
              <a:rPr lang="it-IT"/>
              <a:t>/26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9140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Contraction analysis </a:t>
            </a:r>
            <a:r>
              <a:rPr lang="en-US" dirty="0"/>
              <a:t>– 2/3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132114"/>
            <a:ext cx="8256043" cy="5313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evolution in time of the squared Euclidean distance</a:t>
            </a:r>
            <a:br>
              <a:rPr lang="en-US" dirty="0"/>
            </a:br>
            <a:r>
              <a:rPr lang="en-US" dirty="0"/>
              <a:t>between neighboring solutions is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Denoting by                     the largest eigenvalue of the symmetric part of the Jacobian matrix we have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                                                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then, by integration we have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178936"/>
            <a:ext cx="740969" cy="249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72" y="1978032"/>
            <a:ext cx="4917467" cy="585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772" y="2728689"/>
            <a:ext cx="1144981" cy="278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72" y="3642353"/>
            <a:ext cx="3835603" cy="5750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26" y="5646734"/>
            <a:ext cx="2387573" cy="3072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076165"/>
            <a:ext cx="2903525" cy="27828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Davide Fiore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50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Contraction analysis </a:t>
            </a:r>
            <a:r>
              <a:rPr lang="en-US" dirty="0"/>
              <a:t>– 3/3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32114"/>
            <a:ext cx="8269690" cy="5313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This in turn implies that, by path integration, the length of any finite curve between any two solutions of the system converges exponentially to zero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previous analysis in Euclidean norm can be generalized to (quadratic) Riemannian metrics </a:t>
            </a:r>
          </a:p>
          <a:p>
            <a:endParaRPr lang="en-US" dirty="0"/>
          </a:p>
          <a:p>
            <a:r>
              <a:rPr lang="en-US" dirty="0"/>
              <a:t>To conduct contraction analysis in </a:t>
            </a:r>
            <a:r>
              <a:rPr lang="en-US" u="sng" dirty="0"/>
              <a:t>non-Euclidean metrics</a:t>
            </a:r>
            <a:r>
              <a:rPr lang="en-US" dirty="0"/>
              <a:t> (as </a:t>
            </a:r>
            <a:br>
              <a:rPr lang="en-US" dirty="0"/>
            </a:br>
            <a:r>
              <a:rPr lang="en-US" dirty="0"/>
              <a:t>1-norm, ∞-norm) we have to use another approach.</a:t>
            </a:r>
          </a:p>
          <a:p>
            <a:endParaRPr lang="en-US" dirty="0"/>
          </a:p>
          <a:p>
            <a:r>
              <a:rPr lang="en-US" dirty="0"/>
              <a:t>The mathematical tool to conduct this analysis is the </a:t>
            </a:r>
            <a:r>
              <a:rPr lang="en-US" i="1" u="sng" dirty="0"/>
              <a:t>matrix measure</a:t>
            </a:r>
            <a:endParaRPr lang="it-IT" i="1" u="sng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12" y="2375605"/>
            <a:ext cx="5529986" cy="309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984" y="3371506"/>
            <a:ext cx="1639519" cy="315163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Davide Fiore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189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measure – 1/3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mathematical tool to conduct this analysis is the </a:t>
            </a:r>
            <a:r>
              <a:rPr lang="en-US" i="1" u="sng" dirty="0"/>
              <a:t>matrix measure</a:t>
            </a:r>
            <a:endParaRPr lang="it-IT" i="1" u="sng" dirty="0"/>
          </a:p>
          <a:p>
            <a:endParaRPr lang="en-US" b="1" dirty="0"/>
          </a:p>
          <a:p>
            <a:r>
              <a:rPr lang="en-US" b="1" dirty="0"/>
              <a:t>Definition</a:t>
            </a:r>
            <a:r>
              <a:rPr lang="en-US" dirty="0"/>
              <a:t>: Given a real matrix       and a norm          with its induced matrix norm          , the associated </a:t>
            </a:r>
            <a:r>
              <a:rPr lang="en-US" i="1" dirty="0"/>
              <a:t>matrix measure</a:t>
            </a:r>
            <a:r>
              <a:rPr lang="en-US" dirty="0"/>
              <a:t> is the function                                 defined as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 also know as </a:t>
            </a:r>
            <a:r>
              <a:rPr lang="en-US" i="1" dirty="0"/>
              <a:t>logarithmic norm</a:t>
            </a:r>
            <a:r>
              <a:rPr lang="en-US" dirty="0"/>
              <a:t>, and it was introduced by </a:t>
            </a:r>
            <a:r>
              <a:rPr lang="en-US" dirty="0" err="1"/>
              <a:t>Dahliquist</a:t>
            </a:r>
            <a:r>
              <a:rPr lang="en-US" dirty="0"/>
              <a:t> and </a:t>
            </a:r>
            <a:r>
              <a:rPr lang="en-US" dirty="0" err="1"/>
              <a:t>Lozinskii</a:t>
            </a:r>
            <a:r>
              <a:rPr lang="en-US" dirty="0"/>
              <a:t> in 1958.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228" y="3323974"/>
            <a:ext cx="1839773" cy="303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804" y="2628211"/>
            <a:ext cx="210312" cy="2176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568" y="2548793"/>
            <a:ext cx="318211" cy="303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716" y="2962194"/>
            <a:ext cx="444398" cy="3054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772" y="3947522"/>
            <a:ext cx="3648456" cy="649224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Davide Fiore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5345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measure – 2/3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Euclidean norm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1-norm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sup-norm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Fiore</a:t>
            </a:r>
            <a:endParaRPr lang="it-IT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59" y="1916832"/>
            <a:ext cx="2942082" cy="6839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605" y="3473747"/>
            <a:ext cx="3580790" cy="10024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91" y="5243003"/>
            <a:ext cx="3642817" cy="100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364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measure – 3/3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132114"/>
            <a:ext cx="8390660" cy="5313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norm of the difference between two solution          and            to the </a:t>
            </a:r>
            <a:r>
              <a:rPr lang="en-US" i="1" dirty="0"/>
              <a:t>continuously differentiable </a:t>
            </a:r>
            <a:r>
              <a:rPr lang="en-US" dirty="0"/>
              <a:t>nonlinear</a:t>
            </a:r>
            <a:r>
              <a:rPr lang="en-US" i="1" dirty="0"/>
              <a:t> </a:t>
            </a:r>
            <a:r>
              <a:rPr lang="en-US" dirty="0"/>
              <a:t>system                       satisfies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Integrating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Therefore, if the matrix measure of the Jacobian matrix is </a:t>
            </a:r>
            <a:r>
              <a:rPr lang="en-US" i="1" dirty="0"/>
              <a:t>negative definite </a:t>
            </a:r>
            <a:r>
              <a:rPr lang="en-US" dirty="0"/>
              <a:t>in the set of interest, that is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then the system is incrementally stable therein.</a:t>
            </a:r>
            <a:endParaRPr lang="it-IT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546311"/>
            <a:ext cx="1263010" cy="2794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23" y="2272177"/>
            <a:ext cx="5234953" cy="6655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003" y="3623389"/>
            <a:ext cx="4499991" cy="3314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45" y="5085184"/>
            <a:ext cx="3772905" cy="6639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87" y="1212778"/>
            <a:ext cx="442570" cy="2782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06" y="1200072"/>
            <a:ext cx="430835" cy="27828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Davide Fiore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776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Carathéodory</a:t>
            </a:r>
            <a:r>
              <a:rPr lang="en-US" dirty="0"/>
              <a:t> solutions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32114"/>
            <a:ext cx="8104742" cy="5313963"/>
          </a:xfrm>
        </p:spPr>
        <p:txBody>
          <a:bodyPr/>
          <a:lstStyle/>
          <a:p>
            <a:r>
              <a:rPr lang="en-US" dirty="0"/>
              <a:t>When the normal component of the </a:t>
            </a:r>
            <a:br>
              <a:rPr lang="en-US" dirty="0"/>
            </a:br>
            <a:r>
              <a:rPr lang="en-US" dirty="0"/>
              <a:t>vector fields either side of       are in </a:t>
            </a:r>
            <a:br>
              <a:rPr lang="en-US" dirty="0"/>
            </a:br>
            <a:r>
              <a:rPr lang="en-US" dirty="0"/>
              <a:t>the </a:t>
            </a:r>
            <a:r>
              <a:rPr lang="en-US" i="1" dirty="0"/>
              <a:t>same</a:t>
            </a:r>
            <a:r>
              <a:rPr lang="en-US" dirty="0"/>
              <a:t> direction, the gradient of </a:t>
            </a:r>
            <a:br>
              <a:rPr lang="en-US" dirty="0"/>
            </a:br>
            <a:r>
              <a:rPr lang="en-US" dirty="0"/>
              <a:t>a trajectory is discontinuous.</a:t>
            </a:r>
          </a:p>
          <a:p>
            <a:r>
              <a:rPr lang="en-US" dirty="0"/>
              <a:t>Hence the classical requirement that</a:t>
            </a:r>
            <a:br>
              <a:rPr lang="en-US" dirty="0"/>
            </a:br>
            <a:r>
              <a:rPr lang="en-US" dirty="0"/>
              <a:t>a solution to</a:t>
            </a:r>
            <a:br>
              <a:rPr lang="en-US" dirty="0"/>
            </a:br>
            <a:br>
              <a:rPr lang="en-US" dirty="0"/>
            </a:br>
            <a:r>
              <a:rPr lang="en-US" sz="1200" dirty="0"/>
              <a:t> </a:t>
            </a:r>
            <a:br>
              <a:rPr lang="en-US" dirty="0"/>
            </a:br>
            <a:r>
              <a:rPr lang="en-US" dirty="0"/>
              <a:t>must follow the direction of the vector </a:t>
            </a:r>
            <a:br>
              <a:rPr lang="en-US" dirty="0"/>
            </a:br>
            <a:r>
              <a:rPr lang="en-US" dirty="0"/>
              <a:t>field at all times is not satisfied </a:t>
            </a:r>
            <a:br>
              <a:rPr lang="en-US" dirty="0"/>
            </a:br>
            <a:r>
              <a:rPr lang="en-US" dirty="0"/>
              <a:t>(on a set of measure zero).</a:t>
            </a:r>
          </a:p>
          <a:p>
            <a:r>
              <a:rPr lang="en-US" dirty="0" err="1"/>
              <a:t>Carathéodory</a:t>
            </a:r>
            <a:r>
              <a:rPr lang="en-US" dirty="0"/>
              <a:t> solutions are absolutely continuous curves that satisfy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Davide Fiore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422" y="1643641"/>
            <a:ext cx="188092" cy="2083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"/>
          <a:stretch/>
        </p:blipFill>
        <p:spPr>
          <a:xfrm>
            <a:off x="6263803" y="1132612"/>
            <a:ext cx="2422997" cy="36550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557796"/>
            <a:ext cx="3290640" cy="3048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604" y="5568380"/>
            <a:ext cx="4849851" cy="7858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41899" y="4721332"/>
            <a:ext cx="2266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crossing</a:t>
            </a:r>
            <a:endParaRPr lang="it-I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58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Filippov solutions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132114"/>
            <a:ext cx="8215099" cy="5313963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/>
              <a:t>But when the normal component of </a:t>
            </a:r>
            <a:br>
              <a:rPr lang="en-US" dirty="0"/>
            </a:br>
            <a:r>
              <a:rPr lang="en-US" dirty="0"/>
              <a:t>the vector fields on either side of        </a:t>
            </a:r>
            <a:br>
              <a:rPr lang="en-US" dirty="0"/>
            </a:br>
            <a:r>
              <a:rPr lang="en-US" dirty="0"/>
              <a:t>are in the </a:t>
            </a:r>
            <a:r>
              <a:rPr lang="en-US" i="1" dirty="0"/>
              <a:t>opposite</a:t>
            </a:r>
            <a:r>
              <a:rPr lang="en-US" dirty="0"/>
              <a:t> direction a vector </a:t>
            </a:r>
            <a:br>
              <a:rPr lang="en-US" dirty="0"/>
            </a:br>
            <a:r>
              <a:rPr lang="en-US" dirty="0"/>
              <a:t>field on      needs to be defined.</a:t>
            </a:r>
          </a:p>
          <a:p>
            <a:pPr>
              <a:spcAft>
                <a:spcPts val="2400"/>
              </a:spcAft>
            </a:pPr>
            <a:r>
              <a:rPr lang="en-US" dirty="0"/>
              <a:t>Instead of focusing on the value of the</a:t>
            </a:r>
            <a:br>
              <a:rPr lang="en-US" dirty="0"/>
            </a:br>
            <a:r>
              <a:rPr lang="en-US" dirty="0"/>
              <a:t>vector field at individual points, we </a:t>
            </a:r>
            <a:br>
              <a:rPr lang="en-US" dirty="0"/>
            </a:br>
            <a:r>
              <a:rPr lang="en-US" dirty="0"/>
              <a:t>consider how the vector field looks like </a:t>
            </a:r>
            <a:br>
              <a:rPr lang="en-US" dirty="0"/>
            </a:br>
            <a:r>
              <a:rPr lang="en-US" i="1" dirty="0"/>
              <a:t>around </a:t>
            </a:r>
            <a:r>
              <a:rPr lang="en-US" dirty="0"/>
              <a:t>each point.</a:t>
            </a:r>
          </a:p>
          <a:p>
            <a:pPr>
              <a:spcAft>
                <a:spcPts val="2400"/>
              </a:spcAft>
            </a:pPr>
            <a:r>
              <a:rPr lang="en-US" dirty="0"/>
              <a:t>Mathematically, it is defined the </a:t>
            </a:r>
            <a:r>
              <a:rPr lang="en-US" i="1" dirty="0"/>
              <a:t>Filippov set-valued map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Davide Fiore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006" y="1611156"/>
            <a:ext cx="188092" cy="208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05" y="2348880"/>
            <a:ext cx="188092" cy="2083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794" y="1299035"/>
            <a:ext cx="2935627" cy="20126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04220" y="3336614"/>
            <a:ext cx="2266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sliding</a:t>
            </a:r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788" y="5367403"/>
            <a:ext cx="5390820" cy="72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4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487" y="4070005"/>
            <a:ext cx="4077977" cy="19443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vector field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Formally, the differential equation is replaced with a differential inclusion</a:t>
            </a:r>
          </a:p>
          <a:p>
            <a:endParaRPr lang="en-US" dirty="0"/>
          </a:p>
          <a:p>
            <a:r>
              <a:rPr lang="en-US" dirty="0"/>
              <a:t>A Filippov solution is therefore an absolutely continuous function that satisfies the DI for almost all t.</a:t>
            </a:r>
            <a:endParaRPr lang="it-IT" dirty="0"/>
          </a:p>
          <a:p>
            <a:pPr marL="0" indent="0">
              <a:buNone/>
            </a:pPr>
            <a:r>
              <a:rPr lang="en-US" sz="1000" dirty="0"/>
              <a:t> </a:t>
            </a:r>
            <a:endParaRPr lang="en-US" dirty="0"/>
          </a:p>
          <a:p>
            <a:r>
              <a:rPr lang="en-US" dirty="0"/>
              <a:t>A particular choice (applicable to systems with dry friction) is to define on         the </a:t>
            </a:r>
            <a:r>
              <a:rPr lang="en-US" i="1" dirty="0"/>
              <a:t>sliding vector field</a:t>
            </a:r>
            <a:br>
              <a:rPr lang="en-US" i="1" dirty="0"/>
            </a:br>
            <a:br>
              <a:rPr lang="en-US" i="1" dirty="0"/>
            </a:br>
            <a:br>
              <a:rPr lang="en-US" i="1" dirty="0"/>
            </a:br>
            <a:r>
              <a:rPr lang="en-US" dirty="0" err="1"/>
              <a:t>s.t.</a:t>
            </a:r>
            <a:endParaRPr lang="en-US" i="1" dirty="0"/>
          </a:p>
          <a:p>
            <a:endParaRPr lang="en-US" i="1" dirty="0"/>
          </a:p>
          <a:p>
            <a:pPr marL="0" lvl="0" indent="0">
              <a:buNone/>
            </a:pPr>
            <a:r>
              <a:rPr lang="en-US" sz="1600" dirty="0">
                <a:solidFill>
                  <a:prstClr val="black"/>
                </a:solidFill>
                <a:latin typeface="Centaur" panose="02030504050205020304" pitchFamily="18" charset="0"/>
              </a:rPr>
              <a:t>[</a:t>
            </a:r>
            <a:r>
              <a:rPr lang="en-US" sz="1600" dirty="0">
                <a:solidFill>
                  <a:prstClr val="black"/>
                </a:solidFill>
              </a:rPr>
              <a:t>1</a:t>
            </a:r>
            <a:r>
              <a:rPr lang="en-US" sz="1600" dirty="0">
                <a:solidFill>
                  <a:prstClr val="black"/>
                </a:solidFill>
                <a:latin typeface="Centaur" panose="02030504050205020304" pitchFamily="18" charset="0"/>
              </a:rPr>
              <a:t>] Cortés – “Discontinuous dynamical systems”, IEEE Control system magazine (2008)</a:t>
            </a:r>
            <a:br>
              <a:rPr lang="en-US" sz="1600" dirty="0">
                <a:solidFill>
                  <a:prstClr val="black"/>
                </a:solidFill>
                <a:latin typeface="Centaur" panose="02030504050205020304" pitchFamily="18" charset="0"/>
              </a:rPr>
            </a:br>
            <a:r>
              <a:rPr lang="en-US" sz="1600" dirty="0">
                <a:solidFill>
                  <a:prstClr val="black"/>
                </a:solidFill>
                <a:latin typeface="Centaur" panose="02030504050205020304" pitchFamily="18" charset="0"/>
              </a:rPr>
              <a:t>[2] Filippov – “Differential equations with discontinuous </a:t>
            </a:r>
            <a:r>
              <a:rPr lang="en-US" sz="1600" dirty="0" err="1">
                <a:solidFill>
                  <a:prstClr val="black"/>
                </a:solidFill>
                <a:latin typeface="Centaur" panose="02030504050205020304" pitchFamily="18" charset="0"/>
              </a:rPr>
              <a:t>righthand</a:t>
            </a:r>
            <a:r>
              <a:rPr lang="en-US" sz="1600" dirty="0">
                <a:solidFill>
                  <a:prstClr val="black"/>
                </a:solidFill>
                <a:latin typeface="Centaur" panose="02030504050205020304" pitchFamily="18" charset="0"/>
              </a:rPr>
              <a:t> side” (1988)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Davide Fiore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913" y="1722893"/>
            <a:ext cx="2209191" cy="3048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90" y="3998509"/>
            <a:ext cx="188092" cy="2083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772" y="4469502"/>
            <a:ext cx="3666744" cy="3328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216" y="5327579"/>
            <a:ext cx="2243938" cy="30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9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of Filippov systems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32114"/>
            <a:ext cx="8265968" cy="5313963"/>
          </a:xfrm>
        </p:spPr>
        <p:txBody>
          <a:bodyPr/>
          <a:lstStyle/>
          <a:p>
            <a:r>
              <a:rPr lang="en-US" dirty="0"/>
              <a:t>At the points of discontinuity the solutions behave differently from those of smooth systems. </a:t>
            </a:r>
            <a:endParaRPr lang="it-IT" dirty="0"/>
          </a:p>
          <a:p>
            <a:endParaRPr lang="en-US" dirty="0"/>
          </a:p>
          <a:p>
            <a:r>
              <a:rPr lang="en-US" dirty="0"/>
              <a:t>Crossing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Sliding</a:t>
            </a:r>
            <a:endParaRPr lang="it-IT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06"/>
          <a:stretch/>
        </p:blipFill>
        <p:spPr>
          <a:xfrm>
            <a:off x="2735834" y="2345479"/>
            <a:ext cx="3770477" cy="19668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6"/>
          <a:stretch/>
        </p:blipFill>
        <p:spPr>
          <a:xfrm>
            <a:off x="2735834" y="4506945"/>
            <a:ext cx="3722116" cy="196684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Davide Fiore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9912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1/4 </a:t>
            </a:r>
            <a:endParaRPr lang="it-IT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12" b="50939"/>
          <a:stretch/>
        </p:blipFill>
        <p:spPr>
          <a:xfrm>
            <a:off x="1727385" y="1328068"/>
            <a:ext cx="5689229" cy="461952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Davide Fiore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8096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year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Summary of the </a:t>
            </a:r>
            <a:br>
              <a:rPr lang="en-US" dirty="0"/>
            </a:br>
            <a:r>
              <a:rPr lang="en-US" dirty="0"/>
              <a:t>last year activity: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During the 3</a:t>
            </a:r>
            <a:r>
              <a:rPr lang="en-US" baseline="30000" dirty="0"/>
              <a:t>rd</a:t>
            </a:r>
            <a:r>
              <a:rPr lang="en-US" dirty="0"/>
              <a:t> year I spent 4 months as visiting student at the University of Cambridge, UK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Fiore</a:t>
            </a:r>
            <a:endParaRPr lang="it-IT" dirty="0"/>
          </a:p>
        </p:txBody>
      </p:sp>
      <p:grpSp>
        <p:nvGrpSpPr>
          <p:cNvPr id="6" name="Group 5"/>
          <p:cNvGrpSpPr/>
          <p:nvPr/>
        </p:nvGrpSpPr>
        <p:grpSpPr>
          <a:xfrm>
            <a:off x="2466951" y="1412776"/>
            <a:ext cx="6219849" cy="3042895"/>
            <a:chOff x="2411760" y="1288593"/>
            <a:chExt cx="6219849" cy="3042895"/>
          </a:xfrm>
        </p:grpSpPr>
        <p:grpSp>
          <p:nvGrpSpPr>
            <p:cNvPr id="12" name="Group 11"/>
            <p:cNvGrpSpPr/>
            <p:nvPr/>
          </p:nvGrpSpPr>
          <p:grpSpPr>
            <a:xfrm>
              <a:off x="2411760" y="1288593"/>
              <a:ext cx="4862026" cy="3030682"/>
              <a:chOff x="3650568" y="1556792"/>
              <a:chExt cx="4862026" cy="3030682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860032" y="1556792"/>
                <a:ext cx="3652562" cy="3030682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50568" y="3363545"/>
                <a:ext cx="1214342" cy="921600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71454" y="1300806"/>
              <a:ext cx="1360155" cy="3030682"/>
            </a:xfrm>
            <a:prstGeom prst="rect">
              <a:avLst/>
            </a:prstGeom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4</a:t>
            </a:fld>
            <a:r>
              <a:rPr lang="it-IT"/>
              <a:t>/26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31055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2/4 </a:t>
            </a:r>
            <a:endParaRPr lang="it-IT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425"/>
          <a:stretch/>
        </p:blipFill>
        <p:spPr>
          <a:xfrm>
            <a:off x="1715296" y="1303893"/>
            <a:ext cx="5713407" cy="4667874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Davide Fiore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12168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3/4 </a:t>
            </a:r>
            <a:endParaRPr lang="it-IT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75" r="50000"/>
          <a:stretch/>
        </p:blipFill>
        <p:spPr>
          <a:xfrm>
            <a:off x="1715295" y="1263888"/>
            <a:ext cx="5713410" cy="4747884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Davide Fiore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966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4/4 </a:t>
            </a:r>
            <a:endParaRPr lang="it-IT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2" t="49575"/>
          <a:stretch/>
        </p:blipFill>
        <p:spPr>
          <a:xfrm>
            <a:off x="1727386" y="1263888"/>
            <a:ext cx="5689228" cy="4747884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Davide Fiore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5345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Application to PWA systems</a:t>
            </a:r>
            <a:endParaRPr lang="it-IT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4263330" cy="5136606"/>
          </a:xfrm>
        </p:spPr>
        <p:txBody>
          <a:bodyPr>
            <a:noAutofit/>
          </a:bodyPr>
          <a:lstStyle/>
          <a:p>
            <a:r>
              <a:rPr lang="en-US" u="sng" dirty="0"/>
              <a:t>PWA systems</a:t>
            </a:r>
          </a:p>
          <a:p>
            <a:endParaRPr lang="en-US" u="sng" dirty="0"/>
          </a:p>
          <a:p>
            <a:endParaRPr lang="en-US" u="sng" dirty="0"/>
          </a:p>
          <a:p>
            <a:pPr lvl="1"/>
            <a:r>
              <a:rPr lang="en-US" sz="2200" dirty="0"/>
              <a:t>Our conditions become</a:t>
            </a:r>
          </a:p>
          <a:p>
            <a:pPr lvl="1"/>
            <a:endParaRPr lang="en-US" sz="2200" dirty="0"/>
          </a:p>
          <a:p>
            <a:pPr marL="457200" lvl="1" indent="0">
              <a:buNone/>
            </a:pPr>
            <a:br>
              <a:rPr lang="en-US" sz="2200" dirty="0"/>
            </a:br>
            <a:endParaRPr lang="en-US" sz="2200" dirty="0"/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Using Euclidian norm </a:t>
            </a:r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sz="1400" dirty="0">
              <a:solidFill>
                <a:prstClr val="black"/>
              </a:solidFill>
              <a:latin typeface="Centaur" panose="02030504050205020304" pitchFamily="18" charset="0"/>
            </a:endParaRPr>
          </a:p>
          <a:p>
            <a:pPr marL="342900" lvl="1" indent="0">
              <a:buNone/>
            </a:pPr>
            <a:endParaRPr lang="en-US" sz="1400" dirty="0">
              <a:solidFill>
                <a:prstClr val="black"/>
              </a:solidFill>
              <a:latin typeface="Centaur" panose="02030504050205020304" pitchFamily="18" charset="0"/>
            </a:endParaRPr>
          </a:p>
          <a:p>
            <a:pPr marL="342900" lvl="1" indent="0">
              <a:buNone/>
            </a:pPr>
            <a:endParaRPr lang="en-US" sz="1400" dirty="0">
              <a:solidFill>
                <a:prstClr val="black"/>
              </a:solidFill>
              <a:latin typeface="Centaur" panose="020305040502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79" y="2010161"/>
            <a:ext cx="3706368" cy="7589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50" y="3358664"/>
            <a:ext cx="2077593" cy="13710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17" y="5308153"/>
            <a:ext cx="2842033" cy="1023109"/>
          </a:xfrm>
          <a:prstGeom prst="rect">
            <a:avLst/>
          </a:prstGeom>
        </p:spPr>
      </p:pic>
      <p:pic>
        <p:nvPicPr>
          <p:cNvPr id="9" name="Content Placeholder 8 1"/>
          <p:cNvPicPr>
            <a:picLocks noGrp="1" noChangeAspect="1"/>
          </p:cNvPicPr>
          <p:nvPr>
            <p:ph sz="half" idx="2"/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3" b="67297"/>
          <a:stretch/>
        </p:blipFill>
        <p:spPr>
          <a:xfrm>
            <a:off x="5120044" y="1440049"/>
            <a:ext cx="3566756" cy="2476522"/>
          </a:xfrm>
        </p:spPr>
      </p:pic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5125926" y="4003053"/>
            <a:ext cx="3786895" cy="2546599"/>
            <a:chOff x="4978415" y="3623254"/>
            <a:chExt cx="4165585" cy="2801259"/>
          </a:xfrm>
        </p:grpSpPr>
        <p:pic>
          <p:nvPicPr>
            <p:cNvPr id="10" name="Content Placeholder 8 2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63" t="32578" b="33793"/>
            <a:stretch/>
          </p:blipFill>
          <p:spPr>
            <a:xfrm>
              <a:off x="4978415" y="3623254"/>
              <a:ext cx="3923432" cy="280125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877196" y="5703520"/>
              <a:ext cx="2266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70C0"/>
                  </a:solidFill>
                </a:rPr>
                <a:t>“entrainment”</a:t>
              </a:r>
              <a:endParaRPr lang="it-IT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284" y="4888206"/>
            <a:ext cx="598516" cy="26147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31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Application to Relay fb systems</a:t>
            </a:r>
            <a:endParaRPr lang="it-IT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9" y="1196752"/>
            <a:ext cx="4483406" cy="5051888"/>
          </a:xfrm>
        </p:spPr>
        <p:txBody>
          <a:bodyPr>
            <a:noAutofit/>
          </a:bodyPr>
          <a:lstStyle/>
          <a:p>
            <a:r>
              <a:rPr lang="en-US" u="sng" dirty="0"/>
              <a:t>Relay feedback systems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Our conditions become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Using Euclidean norm</a:t>
            </a:r>
            <a:br>
              <a:rPr lang="en-US" sz="2200" dirty="0"/>
            </a:br>
            <a:r>
              <a:rPr lang="en-US" sz="2200" dirty="0"/>
              <a:t>they become the same of the famous Kalman-</a:t>
            </a:r>
            <a:r>
              <a:rPr lang="en-US" sz="2200" dirty="0" err="1"/>
              <a:t>Yakubovich</a:t>
            </a:r>
            <a:r>
              <a:rPr lang="en-US" sz="2200" dirty="0"/>
              <a:t> Lemma</a:t>
            </a:r>
            <a:endParaRPr lang="it-IT" sz="2200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381" y="1989621"/>
            <a:ext cx="1941576" cy="659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381" y="3454650"/>
            <a:ext cx="1451314" cy="6629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443" y="5725195"/>
            <a:ext cx="1857451" cy="665531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27"/>
          <a:stretch/>
        </p:blipFill>
        <p:spPr>
          <a:xfrm>
            <a:off x="4844713" y="1325762"/>
            <a:ext cx="3842087" cy="2778580"/>
          </a:xfr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289824"/>
            <a:ext cx="598516" cy="2614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6934" y="4762167"/>
            <a:ext cx="3705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Hence there is a clear connection with passivity when the switching function coincides with the output  </a:t>
            </a:r>
            <a:endParaRPr lang="it-IT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001" y="5754318"/>
            <a:ext cx="1837112" cy="312558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670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endParaRPr lang="en-US" sz="2800" dirty="0"/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US" sz="2800" dirty="0"/>
              <a:t>Motivation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US" sz="2800" dirty="0"/>
              <a:t>Brief introduction to contraction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US" sz="2800" dirty="0"/>
              <a:t>Contraction analysis of switched systems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US" sz="2800" dirty="0"/>
              <a:t>Further extensions</a:t>
            </a:r>
          </a:p>
          <a:p>
            <a:pPr marL="0" indent="0">
              <a:spcBef>
                <a:spcPts val="2400"/>
              </a:spcBef>
              <a:buNone/>
            </a:pPr>
            <a:endParaRPr lang="en-US" sz="2800" dirty="0"/>
          </a:p>
          <a:p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Davide Fiore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5</a:t>
            </a:fld>
            <a:r>
              <a:rPr lang="it-IT"/>
              <a:t>/26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718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b="66196"/>
          <a:stretch/>
        </p:blipFill>
        <p:spPr>
          <a:xfrm>
            <a:off x="957346" y="3705172"/>
            <a:ext cx="7634597" cy="2805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stability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270" y="1341515"/>
            <a:ext cx="8202530" cy="5025184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dirty="0"/>
              <a:t>In many control problems it</a:t>
            </a:r>
            <a:br>
              <a:rPr lang="en-US" dirty="0"/>
            </a:br>
            <a:r>
              <a:rPr lang="en-US" dirty="0"/>
              <a:t>is fundamental to study the</a:t>
            </a:r>
            <a:br>
              <a:rPr lang="en-US" dirty="0"/>
            </a:br>
            <a:r>
              <a:rPr lang="en-US" dirty="0"/>
              <a:t>convergence between two</a:t>
            </a:r>
            <a:br>
              <a:rPr lang="en-US" dirty="0"/>
            </a:br>
            <a:r>
              <a:rPr lang="en-US" dirty="0"/>
              <a:t>trajectories.</a:t>
            </a:r>
          </a:p>
          <a:p>
            <a:pPr>
              <a:spcAft>
                <a:spcPts val="1800"/>
              </a:spcAft>
            </a:pPr>
            <a:r>
              <a:rPr lang="en-US" dirty="0"/>
              <a:t>For example: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Davide Fiore</a:t>
            </a:r>
            <a:endParaRPr lang="en-GB" dirty="0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716016" y="1450716"/>
            <a:ext cx="4265744" cy="1674895"/>
            <a:chOff x="4083191" y="2492896"/>
            <a:chExt cx="4692318" cy="184238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191" y="2492896"/>
              <a:ext cx="4692318" cy="184238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683" y="3292663"/>
              <a:ext cx="181180" cy="14150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3635" y="3799113"/>
              <a:ext cx="342377" cy="2202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6662" y="2852936"/>
              <a:ext cx="353076" cy="221105"/>
            </a:xfrm>
            <a:prstGeom prst="rect">
              <a:avLst/>
            </a:prstGeom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6</a:t>
            </a:fld>
            <a:r>
              <a:rPr lang="it-IT"/>
              <a:t>/26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261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stability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Davide Fiore</a:t>
            </a:r>
            <a:endParaRPr lang="it-IT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1" b="36350"/>
          <a:stretch/>
        </p:blipFill>
        <p:spPr>
          <a:xfrm>
            <a:off x="839086" y="1395679"/>
            <a:ext cx="7465828" cy="22970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63793" b="582"/>
          <a:stretch/>
        </p:blipFill>
        <p:spPr>
          <a:xfrm>
            <a:off x="1482651" y="3698282"/>
            <a:ext cx="6817756" cy="2687524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7</a:t>
            </a:fld>
            <a:r>
              <a:rPr lang="it-IT"/>
              <a:t>/26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840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180" y="5291454"/>
            <a:ext cx="2990536" cy="13616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Switched systems – 1/2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423058" cy="5091637"/>
          </a:xfrm>
        </p:spPr>
        <p:txBody>
          <a:bodyPr>
            <a:noAutofit/>
          </a:bodyPr>
          <a:lstStyle/>
          <a:p>
            <a:r>
              <a:rPr lang="en-US" dirty="0"/>
              <a:t>Moreover, in many applications the physical systems of interest can be described by differential equations with </a:t>
            </a:r>
            <a:r>
              <a:rPr lang="en-US" i="1" u="sng" dirty="0"/>
              <a:t>discontinuous</a:t>
            </a:r>
            <a:r>
              <a:rPr lang="en-US" dirty="0"/>
              <a:t> right-hand side.</a:t>
            </a:r>
          </a:p>
          <a:p>
            <a:endParaRPr lang="en-US" dirty="0"/>
          </a:p>
          <a:p>
            <a:r>
              <a:rPr lang="en-US" dirty="0"/>
              <a:t>Examples are:</a:t>
            </a:r>
          </a:p>
          <a:p>
            <a:pPr lvl="1"/>
            <a:r>
              <a:rPr lang="en-US" dirty="0"/>
              <a:t>Mechanical systems with impacts, </a:t>
            </a:r>
            <a:br>
              <a:rPr lang="en-US" dirty="0"/>
            </a:br>
            <a:r>
              <a:rPr lang="en-US" dirty="0"/>
              <a:t>friction, …</a:t>
            </a:r>
          </a:p>
          <a:p>
            <a:pPr lvl="1"/>
            <a:r>
              <a:rPr lang="en-US" dirty="0"/>
              <a:t>Power converter with switching elements</a:t>
            </a:r>
          </a:p>
          <a:p>
            <a:pPr lvl="1"/>
            <a:r>
              <a:rPr lang="en-US" dirty="0"/>
              <a:t>Gene regulatory networks</a:t>
            </a:r>
          </a:p>
          <a:p>
            <a:pPr lvl="1"/>
            <a:r>
              <a:rPr lang="en-US" dirty="0"/>
              <a:t>Relay control</a:t>
            </a:r>
          </a:p>
          <a:p>
            <a:pPr lvl="1"/>
            <a:r>
              <a:rPr lang="en-US" dirty="0"/>
              <a:t>Variable structure systems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83" y="2137041"/>
            <a:ext cx="2530175" cy="13460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91" y="3523130"/>
            <a:ext cx="2614217" cy="1728287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Davide Fiore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8</a:t>
            </a:fld>
            <a:r>
              <a:rPr lang="it-IT"/>
              <a:t>/26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4065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474231" cy="5091637"/>
          </a:xfrm>
        </p:spPr>
        <p:txBody>
          <a:bodyPr>
            <a:noAutofit/>
          </a:bodyPr>
          <a:lstStyle/>
          <a:p>
            <a:r>
              <a:rPr lang="en-US" dirty="0"/>
              <a:t>All those examples can be described by dynamical systems                     </a:t>
            </a:r>
            <a:br>
              <a:rPr lang="en-US" dirty="0"/>
            </a:br>
            <a:r>
              <a:rPr lang="en-US" dirty="0"/>
              <a:t>                    where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i="1" dirty="0"/>
              <a:t>switching manifold</a:t>
            </a:r>
            <a:r>
              <a:rPr lang="en-US" dirty="0"/>
              <a:t>       is defined as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28" y="1782566"/>
            <a:ext cx="1037692" cy="278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643" y="4404962"/>
            <a:ext cx="206901" cy="2292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02" y="5157192"/>
            <a:ext cx="2746542" cy="3253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02" y="2583864"/>
            <a:ext cx="3556523" cy="919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Switched systems – 2/2</a:t>
            </a:r>
            <a:endParaRPr lang="it-IT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019800" y="2118066"/>
            <a:ext cx="2762784" cy="1851158"/>
            <a:chOff x="6482253" y="2110865"/>
            <a:chExt cx="2511622" cy="1682871"/>
          </a:xfrm>
        </p:grpSpPr>
        <p:sp>
          <p:nvSpPr>
            <p:cNvPr id="4" name="Rectangle 3"/>
            <p:cNvSpPr/>
            <p:nvPr/>
          </p:nvSpPr>
          <p:spPr>
            <a:xfrm>
              <a:off x="6482253" y="2110865"/>
              <a:ext cx="2495072" cy="1682871"/>
            </a:xfrm>
            <a:prstGeom prst="rect">
              <a:avLst/>
            </a:prstGeom>
            <a:solidFill>
              <a:srgbClr val="BFE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149"/>
            <a:stretch/>
          </p:blipFill>
          <p:spPr>
            <a:xfrm>
              <a:off x="6498803" y="2110865"/>
              <a:ext cx="2495072" cy="1651574"/>
            </a:xfrm>
            <a:prstGeom prst="rect">
              <a:avLst/>
            </a:prstGeom>
          </p:spPr>
        </p:pic>
      </p:grp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Davide Fiore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9</a:t>
            </a:fld>
            <a:r>
              <a:rPr lang="it-IT"/>
              <a:t>/26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90696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0,25"/>
  <p:tag name="ORIGINALWIDTH" val="102,75"/>
  <p:tag name="LATEXADDIN" val="\documentclass{article}&#10;\usepackage{amsmath}&#10;\usepackage{amssymb}&#10;\pagestyle{empty}&#10;\begin{document}&#10;&#10;\begin{equation*}&#10;y_0&#10;\end{equation*}&#10;&#10;&#10;\end{document}"/>
  <p:tag name="IGUANATEXSIZE" val="21"/>
  <p:tag name="IGUANATEXCURSOR" val="123"/>
  <p:tag name="TRANSPARENCY" val="False"/>
  <p:tag name="FILENAME" val=""/>
  <p:tag name="INPUTTYPE" val="0"/>
  <p:tag name="LATEXENGINEID" val="0"/>
  <p:tag name="TEMPFOLDER" val="C:\Users\Davide\AppData\Local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"/>
  <p:tag name="ORIGINALWIDTH" val="464,25"/>
  <p:tag name="LATEXADDIN" val="\documentclass{article}&#10;\usepackage{amsmath}&#10;\usepackage{amssymb}&#10;\pagestyle{empty}&#10;\begin{document}&#10;&#10;\begin{equation*}&#10;\dot{x}=f(x)&#10;\end{equation*}&#10;&#10;&#10;\end{document}"/>
  <p:tag name="IGUANATEXSIZE" val="22"/>
  <p:tag name="IGUANATEXCURSOR" val="130"/>
  <p:tag name="TRANSPARENCY" val="True"/>
  <p:tag name="FILENAME" val=""/>
  <p:tag name="INPUTTYPE" val="0"/>
  <p:tag name="LATEXENGINEID" val="0"/>
  <p:tag name="TEMPFOLDER" val="C:\Users\Davide\AppData\Local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"/>
  <p:tag name="ORIGINALWIDTH" val="224,25"/>
  <p:tag name="LATEXADDIN" val="\documentclass{article}&#10;\usepackage{amsmath}&#10;\usepackage{amssymb}&#10;\pagestyle{empty}&#10;\begin{document}&#10;&#10;\begin{equation*}&#10;f(x)&#10;\end{equation*}&#10;&#10;&#10;\end{document}"/>
  <p:tag name="IGUANATEXSIZE" val="22"/>
  <p:tag name="IGUANATEXCURSOR" val="122"/>
  <p:tag name="TRANSPARENCY" val="True"/>
  <p:tag name="FILENAME" val=""/>
  <p:tag name="INPUTTYPE" val="0"/>
  <p:tag name="LATEXENGINEID" val="0"/>
  <p:tag name="TEMPFOLDER" val="C:\Users\Davide\AppData\Local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1,75"/>
  <p:tag name="ORIGINALWIDTH" val="318,75"/>
  <p:tag name="LATEXADDIN" val="\documentclass{article}&#10;\usepackage{amsmath}&#10;\usepackage{amssymb}&#10;\pagestyle{empty}&#10;\begin{document}&#10;&#10;\begin{equation*}&#10;\frac{\partial f}{\partial x}(x)&#10;\end{equation*}&#10;&#10;&#10;\end{document}"/>
  <p:tag name="IGUANATEXSIZE" val="22"/>
  <p:tag name="IGUANATEXCURSOR" val="150"/>
  <p:tag name="TRANSPARENCY" val="True"/>
  <p:tag name="FILENAME" val=""/>
  <p:tag name="INPUTTYPE" val="0"/>
  <p:tag name="LATEXENGINEID" val="0"/>
  <p:tag name="TEMPFOLDER" val="C:\Users\Davide\AppData\Local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,75"/>
  <p:tag name="ORIGINALWIDTH" val="66"/>
  <p:tag name="LATEXADDIN" val="\documentclass{article}&#10;\usepackage{amsmath}&#10;\usepackage{amssymb}&#10;\pagestyle{empty}&#10;\begin{document}&#10;&#10;\begin{equation*}&#10;\mathcal{C}&#10;\end{equation*}&#10;&#10;&#10;\end{document}"/>
  <p:tag name="IGUANATEXSIZE" val="24"/>
  <p:tag name="IGUANATEXCURSOR" val="131"/>
  <p:tag name="TRANSPARENCY" val="True"/>
  <p:tag name="FILENAME" val=""/>
  <p:tag name="INPUTTYPE" val="0"/>
  <p:tag name="LATEXENGINEID" val="0"/>
  <p:tag name="TEMPFOLDER" val="C:\Users\Davide\AppData\Local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,25"/>
  <p:tag name="ORIGINALWIDTH" val="1512,75"/>
  <p:tag name="LATEXADDIN" val="\documentclass{article}&#10;\usepackage{amsmath}&#10;\usepackage{amssymb}&#10;\pagestyle{empty}&#10;\begin{document}&#10;&#10;\begin{equation*}&#10;\mu\left( \frac{\partial f}{\partial x}(x)\right) &lt;0,\qquad \forall x\in\mathcal{C}&#10;\end{equation*}&#10;&#10;&#10;\end{document}"/>
  <p:tag name="IGUANATEXSIZE" val="24"/>
  <p:tag name="IGUANATEXCURSOR" val="160"/>
  <p:tag name="TRANSPARENCY" val="True"/>
  <p:tag name="FILENAME" val=""/>
  <p:tag name="INPUTTYPE" val="0"/>
  <p:tag name="LATEXENGINEID" val="0"/>
  <p:tag name="TEMPFOLDER" val="C:\Users\Davide\AppData\Local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,25"/>
  <p:tag name="ORIGINALWIDTH" val="597"/>
  <p:tag name="LATEXADDIN" val="\documentclass{article}&#10;\usepackage{amsmath}&#10;\usepackage{amssymb}&#10;\pagestyle{empty}&#10;\begin{document}&#10;&#10;\begin{equation*}&#10;\mu\left( \frac{\partial f}{\partial x}(x)\right)&#10;\end{equation*}&#10;&#10;&#10;\end{document}"/>
  <p:tag name="IGUANATEXSIZE" val="24"/>
  <p:tag name="IGUANATEXCURSOR" val="169"/>
  <p:tag name="TRANSPARENCY" val="True"/>
  <p:tag name="FILENAME" val=""/>
  <p:tag name="INPUTTYPE" val="0"/>
  <p:tag name="LATEXENGINEID" val="0"/>
  <p:tag name="TEMPFOLDER" val="C:\Users\Davide\AppData\Local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5"/>
  <p:tag name="ORIGINALWIDTH" val="107,25"/>
  <p:tag name="LATEXADDIN" val="\documentclass{article}&#10;\usepackage{amsmath}&#10;\pagestyle{empty}&#10;\begin{document}&#10;&#10;\begin{equation*}&#10;\Sigma.&#10;\end{equation*}&#10;&#10;&#10;\end{document}"/>
  <p:tag name="IGUANATEXSIZE" val="22"/>
  <p:tag name="IGUANATEXCURSOR" val="106"/>
  <p:tag name="TRANSPARENCY" val="True"/>
  <p:tag name="FILENAME" val=""/>
  <p:tag name="INPUTTYPE" val="0"/>
  <p:tag name="LATEXENGINEID" val="0"/>
  <p:tag name="TEMPFOLDER" val="C:\Users\Davide\AppData\Local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5"/>
  <p:tag name="ORIGINALWIDTH" val="76,5"/>
  <p:tag name="LATEXADDIN" val="\documentclass{article}&#10;\usepackage{amsmath}&#10;\pagestyle{empty}&#10;\begin{document}&#10;&#10;\begin{equation*}&#10;\Sigma&#10;\end{equation*}&#10;&#10;&#10;\end{document}"/>
  <p:tag name="IGUANATEXSIZE" val="22"/>
  <p:tag name="IGUANATEXCURSOR" val="105"/>
  <p:tag name="TRANSPARENCY" val="True"/>
  <p:tag name="FILENAME" val=""/>
  <p:tag name="INPUTTYPE" val="0"/>
  <p:tag name="LATEXENGINEID" val="0"/>
  <p:tag name="TEMPFOLDER" val="C:\Users\Davide\AppData\Local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"/>
  <p:tag name="ORIGINALWIDTH" val="498,75"/>
  <p:tag name="LATEXADDIN" val="\documentclass{article}&#10;\usepackage{amsmath}&#10;\usepackage{amssymb}&#10;\pagestyle{empty}&#10;\begin{document}&#10;&#10;\begin{equation*}&#10;\dot{x}=f_\epsilon (x)&#10;\end{equation*}&#10;&#10;\end{document}"/>
  <p:tag name="IGUANATEXSIZE" val="24"/>
  <p:tag name="IGUANATEXCURSOR" val="128"/>
  <p:tag name="TRANSPARENCY" val="True"/>
  <p:tag name="FILENAME" val=""/>
  <p:tag name="INPUTTYPE" val="0"/>
  <p:tag name="LATEXENGINEID" val="0"/>
  <p:tag name="TEMPFOLDER" val="C:\Users\Davide\AppData\Local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"/>
  <p:tag name="ORIGINALWIDTH" val="2031"/>
  <p:tag name="LATEXADDIN" val="\documentclass{article}&#10;\usepackage{amsmath}&#10;\usepackage{amssymb}&#10;\pagestyle{empty}&#10;\begin{document}&#10;&#10;\begin{equation*}&#10;| x_\varepsilon(t)-x(t)|=O(\varepsilon), \qquad \forall t\geq t_0, \forall x_0&#10;\end{equation*}&#10;&#10;&#10;\end{document}"/>
  <p:tag name="IGUANATEXSIZE" val="24"/>
  <p:tag name="IGUANATEXCURSOR" val="198"/>
  <p:tag name="TRANSPARENCY" val="True"/>
  <p:tag name="FILENAME" val=""/>
  <p:tag name="INPUTTYPE" val="0"/>
  <p:tag name="LATEXENGINEID" val="0"/>
  <p:tag name="TEMPFOLDER" val="C:\Users\Davide\AppData\Local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"/>
  <p:tag name="ORIGINALWIDTH" val="192,75"/>
  <p:tag name="LATEXADDIN" val="\documentclass{article}&#10;\usepackage{amsmath}&#10;\usepackage{amssymb}&#10;\pagestyle{empty}&#10;\begin{document}&#10;&#10;\begin{equation*}&#10;y(t)&#10;\end{equation*}&#10;&#10;&#10;\end{document}"/>
  <p:tag name="IGUANATEXSIZE" val="21"/>
  <p:tag name="IGUANATEXCURSOR" val="124"/>
  <p:tag name="TRANSPARENCY" val="False"/>
  <p:tag name="FILENAME" val=""/>
  <p:tag name="INPUTTYPE" val="0"/>
  <p:tag name="LATEXENGINEID" val="0"/>
  <p:tag name="TEMPFOLDER" val="C:\Users\Davide\AppData\Local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"/>
  <p:tag name="ORIGINALWIDTH" val="258,75"/>
  <p:tag name="LATEXADDIN" val="\documentclass{article}&#10;\usepackage{amsmath}&#10;\usepackage{amssymb}&#10;\pagestyle{empty}&#10;\begin{document}&#10;&#10;\begin{equation*}&#10;f_\epsilon (x)&#10;\end{equation*}&#10;&#10;\end{document}"/>
  <p:tag name="IGUANATEXSIZE" val="24"/>
  <p:tag name="IGUANATEXCURSOR" val="133"/>
  <p:tag name="TRANSPARENCY" val="True"/>
  <p:tag name="FILENAME" val=""/>
  <p:tag name="INPUTTYPE" val="0"/>
  <p:tag name="LATEXENGINEID" val="0"/>
  <p:tag name="TEMPFOLDER" val="C:\Users\Davide\AppData\Local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"/>
  <p:tag name="ORIGINALWIDTH" val="224,25"/>
  <p:tag name="LATEXADDIN" val="\documentclass{article}&#10;\usepackage{amsmath}&#10;\usepackage{amssymb}&#10;\pagestyle{empty}&#10;\begin{document}&#10;&#10;\begin{equation*}&#10;f (x)&#10;\end{equation*}&#10;&#10;\end{document}"/>
  <p:tag name="IGUANATEXSIZE" val="24"/>
  <p:tag name="IGUANATEXCURSOR" val="121"/>
  <p:tag name="TRANSPARENCY" val="True"/>
  <p:tag name="FILENAME" val=""/>
  <p:tag name="INPUTTYPE" val="0"/>
  <p:tag name="LATEXENGINEID" val="0"/>
  <p:tag name="TEMPFOLDER" val="C:\Users\Davide\AppData\Local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,5"/>
  <p:tag name="ORIGINALWIDTH" val="110,25"/>
  <p:tag name="LATEXADDIN" val="\documentclass{article}&#10;\usepackage{amsmath}&#10;\usepackage{amssymb}&#10;\pagestyle{empty}&#10;\begin{document}&#10;&#10;\begin{equation*}&#10;2\varepsilon&#10;\end{equation*}&#10;&#10;&#10;\end{document}"/>
  <p:tag name="IGUANATEXSIZE" val="21"/>
  <p:tag name="IGUANATEXCURSOR" val="132"/>
  <p:tag name="TRANSPARENCY" val="True"/>
  <p:tag name="FILENAME" val=""/>
  <p:tag name="INPUTTYPE" val="0"/>
  <p:tag name="LATEXENGINEID" val="0"/>
  <p:tag name="TEMPFOLDER" val="C:\Users\Davide\AppData\Local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"/>
  <p:tag name="ORIGINALWIDTH" val="492"/>
  <p:tag name="LATEXADDIN" val="\documentclass{article}&#10;\usepackage{amsmath}&#10;\usepackage{amssymb}&#10;\pagestyle{empty}&#10;\begin{document}&#10;&#10;\begin{equation*}&#10;(\varepsilon=0.1).&#10;\end{equation*}&#10;&#10;&#10;\end{document}"/>
  <p:tag name="IGUANATEXSIZE" val="21"/>
  <p:tag name="IGUANATEXCURSOR" val="138"/>
  <p:tag name="TRANSPARENCY" val="True"/>
  <p:tag name="FILENAME" val=""/>
  <p:tag name="INPUTTYPE" val="0"/>
  <p:tag name="LATEXENGINEID" val="0"/>
  <p:tag name="TEMPFOLDER" val="C:\Users\Davide\AppData\Local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,25"/>
  <p:tag name="ORIGINALWIDTH" val="1562,25"/>
  <p:tag name="LATEXADDIN" val="\documentclass{article}&#10;\usepackage{amsmath}&#10;\usepackage{amssymb}&#10;\pagestyle{empty}&#10;\begin{document}&#10;&#10;\begin{equation*}&#10;\dot{x}=&#10;\begin{bmatrix}&#10;0 &amp; -1\\&#10;2 &amp; -3&#10;\end{bmatrix}&#10;x-&#10;\begin{bmatrix}&#10;1\\&#10;3&#10;\end{bmatrix}&#10;\mathrm{sgn}(x_2)&#10;\end{equation*}&#10;&#10;&#10;\end{document}"/>
  <p:tag name="IGUANATEXSIZE" val="21"/>
  <p:tag name="IGUANATEXCURSOR" val="231"/>
  <p:tag name="TRANSPARENCY" val="True"/>
  <p:tag name="FILENAME" val=""/>
  <p:tag name="INPUTTYPE" val="0"/>
  <p:tag name="LATEXENGINEID" val="0"/>
  <p:tag name="TEMPFOLDER" val="C:\Users\Davide\AppData\Local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2,25"/>
  <p:tag name="ORIGINALWIDTH" val="1828,5"/>
  <p:tag name="LATEXADDIN" val="\documentclass{article}&#10;\usepackage{amsmath}&#10;\usepackage{amssymb}&#10;\pagestyle{empty}&#10;\begin{document}&#10;&#10;\begin{equation*}&#10;\mu\left( \frac{\partial f^+}{\partial x}(x)\right) \leq -c_1, \qquad \forall x\in\bar{\mathcal{S}}^+&#10;\end{equation*}&#10;&#10;\end{document}"/>
  <p:tag name="IGUANATEXSIZE" val="22"/>
  <p:tag name="IGUANATEXCURSOR" val="146"/>
  <p:tag name="TRANSPARENCY" val="False"/>
  <p:tag name="FILENAME" val=""/>
  <p:tag name="INPUTTYPE" val="0"/>
  <p:tag name="LATEXENGINEID" val="0"/>
  <p:tag name="TEMPFOLDER" val="C:\Users\Davide\AppData\Local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4,25"/>
  <p:tag name="ORIGINALWIDTH" val="2031,75"/>
  <p:tag name="LATEXADDIN" val="\documentclass{article}&#10;\usepackage{amsmath}&#10;\usepackage{amssymb}&#10;\pagestyle{empty}&#10;\begin{document}&#10;&#10;\begin{equation*}&#10;\mu\left( \Big[ f^+(x)-f^-(x)\Big] \nabla h \right)=0, \; \forall x\in\Sigma&#10;\end{equation*}&#10;&#10;\end{document}"/>
  <p:tag name="IGUANATEXSIZE" val="22"/>
  <p:tag name="IGUANATEXCURSOR" val="163"/>
  <p:tag name="TRANSPARENCY" val="True"/>
  <p:tag name="FILENAME" val=""/>
  <p:tag name="INPUTTYPE" val="0"/>
  <p:tag name="LATEXENGINEID" val="0"/>
  <p:tag name="TEMPFOLDER" val="C:\Users\Davide\AppData\Local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,25"/>
  <p:tag name="ORIGINALWIDTH" val="1828,5"/>
  <p:tag name="LATEXADDIN" val="\documentclass{article}&#10;\usepackage{amsmath}&#10;\usepackage{amssymb}&#10;\pagestyle{empty}&#10;\begin{document}&#10;&#10;\begin{equation*}&#10;\mu\left( \frac{\partial f^-}{\partial x}(x)\right) \leq -c_2, \qquad \forall x\in\bar{\mathcal{S}}^-&#10;\end{equation*}&#10;&#10;\end{document}"/>
  <p:tag name="IGUANATEXSIZE" val="22"/>
  <p:tag name="IGUANATEXCURSOR" val="146"/>
  <p:tag name="TRANSPARENCY" val="True"/>
  <p:tag name="FILENAME" val=""/>
  <p:tag name="INPUTTYPE" val="0"/>
  <p:tag name="LATEXENGINEID" val="0"/>
  <p:tag name="TEMPFOLDER" val="C:\Users\Davide\AppData\Local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,75"/>
  <p:tag name="ORIGINALWIDTH" val="68,25"/>
  <p:tag name="LATEXADDIN" val="\documentclass{article}&#10;\usepackage{amsmath}&#10;\usepackage{amssymb}&#10;\pagestyle{empty}&#10;\begin{document}&#10;&#10;\begin{equation*}&#10;\mu&#10;\end{equation*}&#10;&#10;&#10;\end{document}"/>
  <p:tag name="IGUANATEXSIZE" val="22"/>
  <p:tag name="IGUANATEXCURSOR" val="123"/>
  <p:tag name="TRANSPARENCY" val="True"/>
  <p:tag name="FILENAME" val=""/>
  <p:tag name="INPUTTYPE" val="0"/>
  <p:tag name="LATEXENGINEID" val="0"/>
  <p:tag name="TEMPFOLDER" val="C:\Users\Davide\AppData\Local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,5"/>
  <p:tag name="ORIGINALWIDTH" val="787,5"/>
  <p:tag name="LATEXADDIN" val="\documentclass{article}&#10;\usepackage{amsmath}&#10;\usepackage{amssymb}&#10;\pagestyle{empty}&#10;\begin{document}&#10;&#10;\begin{equation*}&#10;\begin{cases}&#10;\dot{x}=f(x)\\&#10;\dot{\delta x}=\frac{\partial f(x)}{\partial x}\delta x &#10;\end{cases}&#10;\end{equation*}&#10;&#10;&#10;\end{document}"/>
  <p:tag name="IGUANATEXSIZE" val="22"/>
  <p:tag name="IGUANATEXCURSOR" val="202"/>
  <p:tag name="TRANSPARENCY" val="True"/>
  <p:tag name="FILENAME" val=""/>
  <p:tag name="INPUTTYPE" val="0"/>
  <p:tag name="LATEXENGINEID" val="0"/>
  <p:tag name="TEMPFOLDER" val="C:\Users\Davide\AppData\Local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"/>
  <p:tag name="ORIGINALWIDTH" val="198"/>
  <p:tag name="LATEXADDIN" val="\documentclass{article}&#10;\usepackage{amsmath}&#10;\usepackage{amssymb}&#10;\pagestyle{empty}&#10;\begin{document}&#10;&#10;\begin{equation*}&#10;x(t)&#10;\end{equation*}&#10;&#10;&#10;\end{document}"/>
  <p:tag name="IGUANATEXSIZE" val="21"/>
  <p:tag name="IGUANATEXCURSOR" val="121"/>
  <p:tag name="TRANSPARENCY" val="False"/>
  <p:tag name="FILENAME" val=""/>
  <p:tag name="INPUTTYPE" val="0"/>
  <p:tag name="LATEXENGINEID" val="0"/>
  <p:tag name="TEMPFOLDER" val="C:\Users\Davide\AppData\Local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,5"/>
  <p:tag name="ORIGINALWIDTH" val="133,5"/>
  <p:tag name="LATEXADDIN" val="\documentclass{article}&#10;\usepackage{amsmath}&#10;\usepackage{amssymb}&#10;\pagestyle{empty}&#10;\begin{document}&#10;&#10;\begin{equation*}&#10;C^1&#10;\end{equation*}&#10;&#10;&#10;\end{document}"/>
  <p:tag name="IGUANATEXSIZE" val="22"/>
  <p:tag name="IGUANATEXCURSOR" val="123"/>
  <p:tag name="TRANSPARENCY" val="True"/>
  <p:tag name="FILENAME" val=""/>
  <p:tag name="INPUTTYPE" val="0"/>
  <p:tag name="LATEXENGINEID" val="0"/>
  <p:tag name="TEMPFOLDER" val="C:\Users\Davide\AppData\Local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"/>
  <p:tag name="ORIGINALWIDTH" val="435,75"/>
  <p:tag name="LATEXADDIN" val="\documentclass{article}&#10;\usepackage{amsmath}&#10;\usepackage{amssymb}&#10;\pagestyle{empty}&#10;\begin{document}&#10;&#10;\begin{equation*}&#10;V(x,\delta x)&#10;\end{equation*}&#10;&#10;&#10;\end{document}"/>
  <p:tag name="IGUANATEXSIZE" val="22"/>
  <p:tag name="IGUANATEXCURSOR" val="133"/>
  <p:tag name="TRANSPARENCY" val="True"/>
  <p:tag name="FILENAME" val=""/>
  <p:tag name="INPUTTYPE" val="0"/>
  <p:tag name="LATEXENGINEID" val="0"/>
  <p:tag name="TEMPFOLDER" val="C:\Users\Davide\AppData\Local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1,75"/>
  <p:tag name="ORIGINALWIDTH" val="2158,5"/>
  <p:tag name="LATEXADDIN" val="\documentclass{article}&#10;\usepackage{amsmath}&#10;\usepackage{amssymb}&#10;\pagestyle{empty}&#10;\begin{document}&#10;&#10;\begin{equation*}&#10;\dot{V}=\frac{\partial V}{\partial x}f(x)+\frac{\partial V}{\partial \delta x}\frac{\partial f}{\partial x}\delta x\leq -cV(x,\delta x)&#10;\end{equation*}&#10;&#10;&#10;\end{document}"/>
  <p:tag name="IGUANATEXSIZE" val="22"/>
  <p:tag name="IGUANATEXCURSOR" val="255"/>
  <p:tag name="TRANSPARENCY" val="True"/>
  <p:tag name="FILENAME" val=""/>
  <p:tag name="INPUTTYPE" val="0"/>
  <p:tag name="LATEXENGINEID" val="0"/>
  <p:tag name="TEMPFOLDER" val="C:\Users\Davide\AppData\Local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"/>
  <p:tag name="ORIGINALWIDTH" val="702"/>
  <p:tag name="LATEXADDIN" val="\documentclass{article}&#10;\usepackage{amsmath}&#10;\usepackage{amssymb}&#10;\pagestyle{empty}&#10;\begin{document}&#10;&#10;for all $(x,\delta x)$&#10;&#10;&#10;\end{document}"/>
  <p:tag name="IGUANATEXSIZE" val="22"/>
  <p:tag name="IGUANATEXCURSOR" val="124"/>
  <p:tag name="TRANSPARENCY" val="True"/>
  <p:tag name="FILENAME" val=""/>
  <p:tag name="INPUTTYPE" val="0"/>
  <p:tag name="LATEXENGINEID" val="0"/>
  <p:tag name="TEMPFOLDER" val="C:\Users\Davide\AppData\Local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5"/>
  <p:tag name="ORIGINALWIDTH" val="273"/>
  <p:tag name="LATEXADDIN" val="\documentclass{article}&#10;\usepackage{amsmath}&#10;\usepackage{amssymb}&#10;\pagestyle{empty}&#10;\begin{document}&#10;&#10;\begin{equation*}&#10;c&gt;0&#10;\end{equation*}&#10;&#10;&#10;\end{document}"/>
  <p:tag name="IGUANATEXSIZE" val="22"/>
  <p:tag name="IGUANATEXCURSOR" val="123"/>
  <p:tag name="TRANSPARENCY" val="True"/>
  <p:tag name="FILENAME" val=""/>
  <p:tag name="INPUTTYPE" val="0"/>
  <p:tag name="LATEXENGINEID" val="0"/>
  <p:tag name="TEMPFOLDER" val="C:\Users\Davide\AppData\Local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,5"/>
  <p:tag name="ORIGINALWIDTH" val="787,5"/>
  <p:tag name="LATEXADDIN" val="\documentclass{article}&#10;\usepackage{amsmath}&#10;\usepackage{amssymb}&#10;\pagestyle{empty}&#10;\begin{document}&#10;&#10;\begin{equation*}&#10;\begin{cases}&#10;\dot{x}=f(x)\\&#10;\dot{\delta x}=\tfrac{\partial f(x)}{\partial x}\delta x &#10;\end{cases}&#10;\end{equation*}&#10;&#10;&#10;\end{document}"/>
  <p:tag name="IGUANATEXSIZE" val="22"/>
  <p:tag name="IGUANATEXCURSOR" val="166"/>
  <p:tag name="TRANSPARENCY" val="True"/>
  <p:tag name="FILENAME" val=""/>
  <p:tag name="INPUTTYPE" val="0"/>
  <p:tag name="LATEXENGINEID" val="0"/>
  <p:tag name="TEMPFOLDER" val="C:\Users\Davide\AppData\Local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,5"/>
  <p:tag name="ORIGINALWIDTH" val="840,75"/>
  <p:tag name="LATEXADDIN" val="\documentclass{article}&#10;\usepackage{amsmath}&#10;\usepackage{amssymb}&#10;\pagestyle{empty}&#10;\begin{document}&#10;&#10;\begin{equation*}&#10;\begin{cases}&#10;x^+=x\\&#10;\delta x^+=S(x)\delta x&#10;\end{cases}&#10;\end{equation*}&#10;&#10;&#10;\end{document}"/>
  <p:tag name="IGUANATEXSIZE" val="22"/>
  <p:tag name="IGUANATEXCURSOR" val="165"/>
  <p:tag name="TRANSPARENCY" val="True"/>
  <p:tag name="FILENAME" val=""/>
  <p:tag name="INPUTTYPE" val="0"/>
  <p:tag name="LATEXENGINEID" val="0"/>
  <p:tag name="TEMPFOLDER" val="C:\Users\Davide\AppData\Local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0"/>
  <p:tag name="ORIGINALWIDTH" val="1908"/>
  <p:tag name="LATEXADDIN" val="\documentclass{article}&#10;\usepackage{amsmath}&#10;\usepackage{amssymb}&#10;\pagestyle{empty}&#10;\begin{document}&#10;&#10;\begin{equation*}&#10;S(x)=I+\frac{(f^+(x)-f^-(x))\, \nabla h(x)}{\nabla h^T(x) f^-(x)}&#10;\end{equation*}&#10;&#10;&#10;\end{document}"/>
  <p:tag name="IGUANATEXSIZE" val="22"/>
  <p:tag name="IGUANATEXCURSOR" val="184"/>
  <p:tag name="TRANSPARENCY" val="True"/>
  <p:tag name="FILENAME" val=""/>
  <p:tag name="INPUTTYPE" val="0"/>
  <p:tag name="LATEXENGINEID" val="0"/>
  <p:tag name="TEMPFOLDER" val="C:\Users\Davide\AppData\Local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"/>
  <p:tag name="ORIGINALWIDTH" val="233,25"/>
  <p:tag name="LATEXADDIN" val="\documentclass{article}&#10;\usepackage{amsmath}&#10;\usepackage{amssymb}&#10;\pagestyle{empty}&#10;\begin{document}&#10;&#10;\begin{equation*}&#10;S(x)&#10;\end{equation*}&#10;&#10;&#10;\end{document}"/>
  <p:tag name="IGUANATEXSIZE" val="22"/>
  <p:tag name="IGUANATEXCURSOR" val="124"/>
  <p:tag name="TRANSPARENCY" val="True"/>
  <p:tag name="FILENAME" val=""/>
  <p:tag name="INPUTTYPE" val="0"/>
  <p:tag name="LATEXENGINEID" val="0"/>
  <p:tag name="TEMPFOLDER" val="C:\Users\Davide\AppData\Local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,5"/>
  <p:tag name="ORIGINALWIDTH" val="133,5"/>
  <p:tag name="LATEXADDIN" val="\documentclass{article}&#10;\usepackage{amsmath}&#10;\usepackage{amssymb}&#10;\pagestyle{empty}&#10;\begin{document}&#10;&#10;\begin{equation*}&#10;C^1&#10;\end{equation*}&#10;&#10;&#10;\end{document}"/>
  <p:tag name="IGUANATEXSIZE" val="22"/>
  <p:tag name="IGUANATEXCURSOR" val="123"/>
  <p:tag name="TRANSPARENCY" val="True"/>
  <p:tag name="FILENAME" val=""/>
  <p:tag name="INPUTTYPE" val="0"/>
  <p:tag name="LATEXENGINEID" val="0"/>
  <p:tag name="TEMPFOLDER" val="C:\Users\Davide\AppData\Local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"/>
  <p:tag name="ORIGINALWIDTH" val="464,25"/>
  <p:tag name="LATEXADDIN" val="\documentclass{article}&#10;\usepackage{amsmath}&#10;\pagestyle{empty}&#10;\begin{document}&#10;&#10;\begin{equation*}&#10;\dot{x}=f(x)&#10;\end{equation*}&#10;&#10;&#10;\end{document}"/>
  <p:tag name="IGUANATEXSIZE" val="20"/>
  <p:tag name="IGUANATEXCURSOR" val="111"/>
  <p:tag name="TRANSPARENCY" val="True"/>
  <p:tag name="FILENAME" val=""/>
  <p:tag name="INPUTTYPE" val="0"/>
  <p:tag name="LATEXENGINEID" val="0"/>
  <p:tag name="TEMPFOLDER" val="C:\Users\Davide\AppData\Local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"/>
  <p:tag name="ORIGINALWIDTH" val="435,75"/>
  <p:tag name="LATEXADDIN" val="\documentclass{article}&#10;\usepackage{amsmath}&#10;\usepackage{amssymb}&#10;\pagestyle{empty}&#10;\begin{document}&#10;&#10;\begin{equation*}&#10;V(x,\delta x)&#10;\end{equation*}&#10;&#10;&#10;\end{document}"/>
  <p:tag name="IGUANATEXSIZE" val="22"/>
  <p:tag name="IGUANATEXCURSOR" val="133"/>
  <p:tag name="TRANSPARENCY" val="True"/>
  <p:tag name="FILENAME" val=""/>
  <p:tag name="INPUTTYPE" val="0"/>
  <p:tag name="LATEXENGINEID" val="0"/>
  <p:tag name="TEMPFOLDER" val="C:\Users\Davide\AppData\Local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5,5"/>
  <p:tag name="ORIGINALWIDTH" val="1258,5"/>
  <p:tag name="LATEXADDIN" val="\documentclass{article}&#10;\usepackage{amsmath}&#10;\usepackage{amssymb}&#10;\pagestyle{empty}&#10;\begin{document}&#10;&#10;\begin{equation*}&#10;\dot{V}(x,\delta x)\leq -c_c V(x,\delta x)&#10;\end{equation*}&#10;&#10;&#10;\end{document}"/>
  <p:tag name="IGUANATEXSIZE" val="22"/>
  <p:tag name="IGUANATEXCURSOR" val="149"/>
  <p:tag name="TRANSPARENCY" val="True"/>
  <p:tag name="FILENAME" val=""/>
  <p:tag name="INPUTTYPE" val="0"/>
  <p:tag name="LATEXENGINEID" val="0"/>
  <p:tag name="TEMPFOLDER" val="C:\Users\Davide\AppData\Local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5"/>
  <p:tag name="ORIGINALWIDTH" val="1239"/>
  <p:tag name="LATEXADDIN" val="\documentclass{article}&#10;\usepackage{amsmath}&#10;\usepackage{amssymb}&#10;\pagestyle{empty}&#10;\begin{document}&#10;&#10;for all $x \notin \Sigma$, for all $\delta x$&#10;&#10;&#10;\end{document}"/>
  <p:tag name="IGUANATEXSIZE" val="22"/>
  <p:tag name="IGUANATEXCURSOR" val="146"/>
  <p:tag name="TRANSPARENCY" val="True"/>
  <p:tag name="FILENAME" val=""/>
  <p:tag name="INPUTTYPE" val="0"/>
  <p:tag name="LATEXENGINEID" val="0"/>
  <p:tag name="TEMPFOLDER" val="C:\Users\Davide\AppData\Local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,5"/>
  <p:tag name="ORIGINALWIDTH" val="1354,5"/>
  <p:tag name="LATEXADDIN" val="\documentclass{article}&#10;\usepackage{amsmath}&#10;\usepackage{amssymb}&#10;\pagestyle{empty}&#10;\begin{document}&#10;&#10;\begin{equation*}&#10;V(x^+,\delta x^+)\leq c_d\, V(x,\delta x)&#10;\end{equation*}&#10;&#10;&#10;\end{document}"/>
  <p:tag name="IGUANATEXSIZE" val="22"/>
  <p:tag name="IGUANATEXCURSOR" val="143"/>
  <p:tag name="TRANSPARENCY" val="True"/>
  <p:tag name="FILENAME" val=""/>
  <p:tag name="INPUTTYPE" val="0"/>
  <p:tag name="LATEXENGINEID" val="0"/>
  <p:tag name="TEMPFOLDER" val="C:\Users\Davide\AppData\Local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,5"/>
  <p:tag name="ORIGINALWIDTH" val="1239"/>
  <p:tag name="LATEXADDIN" val="\documentclass{article}&#10;\usepackage{amsmath}&#10;\usepackage{amssymb}&#10;\pagestyle{empty}&#10;\begin{document}&#10;&#10;for all $x \in \Sigma$, for all $\delta x$&#10;&#10;&#10;\end{document}"/>
  <p:tag name="IGUANATEXSIZE" val="22"/>
  <p:tag name="IGUANATEXCURSOR" val="114"/>
  <p:tag name="TRANSPARENCY" val="True"/>
  <p:tag name="FILENAME" val=""/>
  <p:tag name="INPUTTYPE" val="0"/>
  <p:tag name="LATEXENGINEID" val="0"/>
  <p:tag name="TEMPFOLDER" val="C:\Users\Davide\AppData\Local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"/>
  <p:tag name="ORIGINALWIDTH" val="324"/>
  <p:tag name="LATEXADDIN" val="\documentclass{article}&#10;\usepackage{amsmath}&#10;\usepackage{amssymb}&#10;\pagestyle{empty}&#10;\begin{document}&#10;&#10;\begin{equation*}&#10;c_c&gt;0&#10;\end{equation*}&#10;&#10;&#10;\end{document}"/>
  <p:tag name="IGUANATEXSIZE" val="22"/>
  <p:tag name="IGUANATEXCURSOR" val="125"/>
  <p:tag name="TRANSPARENCY" val="True"/>
  <p:tag name="FILENAME" val=""/>
  <p:tag name="INPUTTYPE" val="0"/>
  <p:tag name="LATEXENGINEID" val="0"/>
  <p:tag name="TEMPFOLDER" val="C:\Users\Davide\AppData\Local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,75"/>
  <p:tag name="ORIGINALWIDTH" val="554,25"/>
  <p:tag name="LATEXADDIN" val="\documentclass{article}&#10;\usepackage{amsmath}&#10;\usepackage{amssymb}&#10;\pagestyle{empty}&#10;\begin{document}&#10;&#10;\begin{equation*}&#10;0&lt;c_d&lt;1&#10;\end{equation*}&#10;&#10;&#10;\end{document}"/>
  <p:tag name="IGUANATEXSIZE" val="22"/>
  <p:tag name="IGUANATEXCURSOR" val="127"/>
  <p:tag name="TRANSPARENCY" val="True"/>
  <p:tag name="FILENAME" val=""/>
  <p:tag name="INPUTTYPE" val="0"/>
  <p:tag name="LATEXENGINEID" val="0"/>
  <p:tag name="TEMPFOLDER" val="C:\Users\Davide\AppData\Local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"/>
  <p:tag name="ORIGINALWIDTH" val="435,75"/>
  <p:tag name="LATEXADDIN" val="\documentclass{article}&#10;\usepackage{amsmath}&#10;\usepackage{amssymb}&#10;\pagestyle{empty}&#10;\begin{document}&#10;&#10;\begin{equation*}&#10;V(x,\delta x)&#10;\end{equation*}&#10;&#10;&#10;\end{document}"/>
  <p:tag name="IGUANATEXSIZE" val="22"/>
  <p:tag name="IGUANATEXCURSOR" val="133"/>
  <p:tag name="TRANSPARENCY" val="True"/>
  <p:tag name="FILENAME" val=""/>
  <p:tag name="INPUTTYPE" val="0"/>
  <p:tag name="LATEXENGINEID" val="0"/>
  <p:tag name="TEMPFOLDER" val="C:\Users\Davide\AppData\Local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"/>
  <p:tag name="ORIGINALWIDTH" val="564,75"/>
  <p:tag name="LATEXADDIN" val="\documentclass{article}&#10;\usepackage{amsmath}&#10;\usepackage{amssymb}&#10;\pagestyle{empty}&#10;\begin{document}&#10;&#10;\begin{equation*}&#10;\dot{x}=f(t,x)&#10;\end{equation*}&#10;&#10;&#10;\end{document}"/>
  <p:tag name="IGUANATEXSIZE" val="22"/>
  <p:tag name="IGUANATEXCURSOR" val="132"/>
  <p:tag name="TRANSPARENCY" val="True"/>
  <p:tag name="FILENAME" val=""/>
  <p:tag name="INPUTTYPE" val="0"/>
  <p:tag name="LATEXENGINEID" val="0"/>
  <p:tag name="TEMPFOLDER" val="C:\Users\Davide\AppData\Local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"/>
  <p:tag name="ORIGINALWIDTH" val="324,75"/>
  <p:tag name="LATEXADDIN" val="\documentclass{article}&#10;\usepackage{amsmath}&#10;\usepackage{amssymb}&#10;\pagestyle{empty}&#10;\begin{document}&#10;&#10;\begin{equation*}&#10;f(t,x)&#10;\end{equation*}&#10;&#10;&#10;\end{document}"/>
  <p:tag name="IGUANATEXSIZE" val="22"/>
  <p:tag name="IGUANATEXCURSOR" val="124"/>
  <p:tag name="TRANSPARENCY" val="True"/>
  <p:tag name="FILENAME" val=""/>
  <p:tag name="INPUTTYPE" val="0"/>
  <p:tag name="LATEXENGINEID" val="0"/>
  <p:tag name="TEMPFOLDER" val="C:\Users\Davide\AppData\Local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5"/>
  <p:tag name="ORIGINALWIDTH" val="76,5"/>
  <p:tag name="LATEXADDIN" val="\documentclass{article}&#10;\usepackage{amsmath}&#10;\pagestyle{empty}&#10;\begin{document}&#10;&#10;\begin{equation*}&#10;\Sigma&#10;\end{equation*}&#10;&#10;&#10;\end{document}"/>
  <p:tag name="IGUANATEXSIZE" val="22"/>
  <p:tag name="IGUANATEXCURSOR" val="105"/>
  <p:tag name="TRANSPARENCY" val="True"/>
  <p:tag name="FILENAME" val=""/>
  <p:tag name="INPUTTYPE" val="0"/>
  <p:tag name="LATEXENGINEID" val="0"/>
  <p:tag name="TEMPFOLDER" val="C:\Users\Davide\AppData\Local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1,75"/>
  <p:tag name="ORIGINALWIDTH" val="864"/>
  <p:tag name="LATEXADDIN" val="\documentclass{article}&#10;\usepackage{amsmath}&#10;\usepackage{amssymb}&#10;\pagestyle{empty}&#10;\begin{document}&#10;&#10;\begin{equation*}&#10;\dot{\delta x}=\frac{\partial f}{\partial x}(t,x)\delta x&#10;\end{equation*}&#10;&#10;&#10;\end{document}"/>
  <p:tag name="IGUANATEXSIZE" val="22"/>
  <p:tag name="IGUANATEXCURSOR" val="169"/>
  <p:tag name="TRANSPARENCY" val="True"/>
  <p:tag name="FILENAME" val=""/>
  <p:tag name="INPUTTYPE" val="0"/>
  <p:tag name="LATEXENGINEID" val="0"/>
  <p:tag name="TEMPFOLDER" val="C:\Users\Davide\AppData\Local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121,5"/>
  <p:tag name="LATEXADDIN" val="\documentclass{article}&#10;\usepackage{amsmath}&#10;\usepackage{amssymb}&#10;\pagestyle{empty}&#10;\begin{document}&#10;&#10;\begin{equation*}&#10;\delta x&#10;\end{equation*}&#10;&#10;&#10;\end{document}"/>
  <p:tag name="IGUANATEXSIZE" val="22"/>
  <p:tag name="IGUANATEXCURSOR" val="128"/>
  <p:tag name="TRANSPARENCY" val="True"/>
  <p:tag name="FILENAME" val=""/>
  <p:tag name="INPUTTYPE" val="0"/>
  <p:tag name="LATEXENGINEID" val="0"/>
  <p:tag name="TEMPFOLDER" val="C:\Users\Davide\AppData\Local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"/>
  <p:tag name="ORIGINALWIDTH" val="198"/>
  <p:tag name="LATEXADDIN" val="\documentclass{article}&#10;\usepackage{amsmath}&#10;\usepackage{amssymb}&#10;\pagestyle{empty}&#10;\begin{document}&#10;&#10;\begin{equation*}&#10;x(t)&#10;\end{equation*}&#10;&#10;&#10;\end{document}"/>
  <p:tag name="IGUANATEXSIZE" val="22"/>
  <p:tag name="IGUANATEXCURSOR" val="124"/>
  <p:tag name="TRANSPARENCY" val="True"/>
  <p:tag name="FILENAME" val=""/>
  <p:tag name="INPUTTYPE" val="0"/>
  <p:tag name="LATEXENGINEID" val="0"/>
  <p:tag name="TEMPFOLDER" val="C:\Users\Davide\AppData\Local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"/>
  <p:tag name="ORIGINALWIDTH" val="198"/>
  <p:tag name="LATEXADDIN" val="\documentclass{article}&#10;\usepackage{amsmath}&#10;\usepackage{amssymb}&#10;\pagestyle{empty}&#10;\begin{document}&#10;&#10;\begin{equation*}&#10;x(t)&#10;\end{equation*}&#10;&#10;&#10;\end{document}"/>
  <p:tag name="IGUANATEXSIZE" val="22"/>
  <p:tag name="IGUANATEXCURSOR" val="124"/>
  <p:tag name="TRANSPARENCY" val="True"/>
  <p:tag name="FILENAME" val=""/>
  <p:tag name="INPUTTYPE" val="0"/>
  <p:tag name="LATEXENGINEID" val="0"/>
  <p:tag name="TEMPFOLDER" val="C:\Users\Davide\AppData\Local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,75"/>
  <p:tag name="ORIGINALWIDTH" val="331,5"/>
  <p:tag name="LATEXADDIN" val="\documentclass{article}&#10;\usepackage{amsmath}&#10;\usepackage{amssymb}&#10;\pagestyle{empty}&#10;\begin{document}&#10;&#10;\begin{equation*}&#10;\delta x^T \delta x&#10;\end{equation*}&#10;&#10;&#10;\end{document}"/>
  <p:tag name="IGUANATEXSIZE" val="22"/>
  <p:tag name="IGUANATEXCURSOR" val="139"/>
  <p:tag name="TRANSPARENCY" val="True"/>
  <p:tag name="FILENAME" val=""/>
  <p:tag name="INPUTTYPE" val="0"/>
  <p:tag name="LATEXENGINEID" val="0"/>
  <p:tag name="TEMPFOLDER" val="C:\Users\Davide\AppData\Local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1,75"/>
  <p:tag name="ORIGINALWIDTH" val="2199,75"/>
  <p:tag name="LATEXADDIN" val="\documentclass{article}&#10;\usepackage{amsmath}&#10;\usepackage{amssymb}&#10;\pagestyle{empty}&#10;\begin{document}&#10;&#10;\begin{equation*}&#10;\frac{d}{dt}\left( \delta x^T \delta x \right)= 2\delta x^T \dot{\delta x}=2\, \delta x^T \frac{\partial f}{\partial x} (t,x) \delta x&#10;\end{equation*}&#10;&#10;&#10;\end{document}"/>
  <p:tag name="IGUANATEXSIZE" val="22"/>
  <p:tag name="IGUANATEXCURSOR" val="245"/>
  <p:tag name="TRANSPARENCY" val="True"/>
  <p:tag name="FILENAME" val=""/>
  <p:tag name="INPUTTYPE" val="0"/>
  <p:tag name="LATEXENGINEID" val="0"/>
  <p:tag name="TEMPFOLDER" val="C:\Users\Davide\AppData\Local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"/>
  <p:tag name="ORIGINALWIDTH" val="512,25"/>
  <p:tag name="LATEXADDIN" val="\documentclass{article}&#10;\usepackage{amsmath}&#10;\usepackage{amssymb}&#10;\pagestyle{empty}&#10;\begin{document}&#10;&#10;\begin{equation*}&#10;\lambda_{\max}(t,x)&#10;\end{equation*}&#10;&#10;&#10;\end{document}"/>
  <p:tag name="IGUANATEXSIZE" val="22"/>
  <p:tag name="IGUANATEXCURSOR" val="137"/>
  <p:tag name="TRANSPARENCY" val="True"/>
  <p:tag name="FILENAME" val=""/>
  <p:tag name="INPUTTYPE" val="0"/>
  <p:tag name="LATEXENGINEID" val="0"/>
  <p:tag name="TEMPFOLDER" val="C:\Users\Davide\AppData\Local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7,25"/>
  <p:tag name="ORIGINALWIDTH" val="1716"/>
  <p:tag name="LATEXADDIN" val="\documentclass{article}&#10;\usepackage{amsmath}&#10;\usepackage{amssymb}&#10;\pagestyle{empty}&#10;\begin{document}&#10;&#10;\begin{equation*}&#10;\frac{d}{dt}\left( \delta x^T \delta x\right)\leq 2\,\lambda_{\max}(t,x)\delta x^T \delta x&#10;\end{equation*}&#10;&#10;&#10;\end{document}"/>
  <p:tag name="IGUANATEXSIZE" val="22"/>
  <p:tag name="IGUANATEXCURSOR" val="173"/>
  <p:tag name="TRANSPARENCY" val="True"/>
  <p:tag name="FILENAME" val=""/>
  <p:tag name="INPUTTYPE" val="0"/>
  <p:tag name="LATEXENGINEID" val="0"/>
  <p:tag name="TEMPFOLDER" val="C:\Users\Davide\AppData\Local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,25"/>
  <p:tag name="ORIGINALWIDTH" val="1068"/>
  <p:tag name="LATEXADDIN" val="\documentclass{article}&#10;\usepackage{amsmath}&#10;\usepackage{amssymb}&#10;\pagestyle{empty}&#10;\begin{document}&#10;&#10;\begin{equation*}&#10;|\delta  x(t)|\leq |\delta x(0)| e^{-ct}&#10;\end{equation*}&#10;&#10;&#10;\end{document}"/>
  <p:tag name="IGUANATEXSIZE" val="22"/>
  <p:tag name="IGUANATEXCURSOR" val="159"/>
  <p:tag name="TRANSPARENCY" val="True"/>
  <p:tag name="FILENAME" val=""/>
  <p:tag name="INPUTTYPE" val="0"/>
  <p:tag name="LATEXENGINEID" val="0"/>
  <p:tag name="TEMPFOLDER" val="C:\Users\Davide\AppData\Local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"/>
  <p:tag name="ORIGINALWIDTH" val="1299"/>
  <p:tag name="LATEXADDIN" val="\documentclass{article}&#10;\usepackage{amsmath}&#10;\usepackage{amssymb}&#10;\pagestyle{empty}&#10;\begin{document}&#10;&#10;\begin{equation*}&#10;\lambda_{\max}(t,x)\leq -c, \quad c&gt;0&#10;\end{equation*}&#10;&#10;&#10;\end{document}"/>
  <p:tag name="IGUANATEXSIZE" val="22"/>
  <p:tag name="IGUANATEXCURSOR" val="157"/>
  <p:tag name="TRANSPARENCY" val="True"/>
  <p:tag name="FILENAME" val=""/>
  <p:tag name="INPUTTYPE" val="0"/>
  <p:tag name="LATEXENGINEID" val="0"/>
  <p:tag name="TEMPFOLDER" val="C:\Users\Davide\AppData\Local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"/>
  <p:tag name="ORIGINALWIDTH" val="1062,75"/>
  <p:tag name="LATEXADDIN" val="\documentclass{article}&#10;\usepackage{amsmath}&#10;\pagestyle{empty}&#10;\begin{document}&#10;&#10;\begin{equation*}&#10;\Sigma:=\{ x\,:h(x)=0 \}&#10;\end{equation*}&#10;&#10;&#10;\end{document}"/>
  <p:tag name="IGUANATEXSIZE" val="21"/>
  <p:tag name="IGUANATEXCURSOR" val="115"/>
  <p:tag name="TRANSPARENCY" val="True"/>
  <p:tag name="FILENAME" val=""/>
  <p:tag name="INPUTTYPE" val="0"/>
  <p:tag name="LATEXENGINEID" val="0"/>
  <p:tag name="TEMPFOLDER" val="C:\Users\Davide\AppData\Local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,25"/>
  <p:tag name="ORIGINALWIDTH" val="2471,25"/>
  <p:tag name="LATEXADDIN" val="\documentclass{article}&#10;\usepackage{amsmath}&#10;\usepackage{amssymb}&#10;\pagestyle{empty}&#10;\begin{document}&#10;&#10;\begin{equation*}&#10;|x(t)-y(t)|\leq K\, e^{-ct} |x(0)-y(0)|, \qquad \forall t\geq 0&#10;\end{equation*}&#10;&#10;&#10;\end{document}"/>
  <p:tag name="IGUANATEXSIZE" val="22"/>
  <p:tag name="IGUANATEXCURSOR" val="161"/>
  <p:tag name="TRANSPARENCY" val="True"/>
  <p:tag name="FILENAME" val=""/>
  <p:tag name="INPUTTYPE" val="0"/>
  <p:tag name="LATEXENGINEID" val="0"/>
  <p:tag name="TEMPFOLDER" val="C:\Users\Davide\AppData\Local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"/>
  <p:tag name="ORIGINALWIDTH" val="733,5"/>
  <p:tag name="LATEXADDIN" val="\documentclass{article}&#10;\usepackage{amsmath}&#10;\usepackage{amssymb}&#10;\pagestyle{empty}&#10;\begin{document}&#10;&#10;\begin{equation*}&#10;\delta x^T M(t,x) \delta x&#10;\end{equation*}&#10;&#10;&#10;\end{document}"/>
  <p:tag name="IGUANATEXSIZE" val="22"/>
  <p:tag name="IGUANATEXCURSOR" val="146"/>
  <p:tag name="TRANSPARENCY" val="True"/>
  <p:tag name="FILENAME" val=""/>
  <p:tag name="INPUTTYPE" val="0"/>
  <p:tag name="LATEXENGINEID" val="0"/>
  <p:tag name="TEMPFOLDER" val="C:\Users\Davide\AppData\Local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"/>
  <p:tag name="ORIGINALWIDTH" val="754,5"/>
  <p:tag name="LATEXADDIN" val="\documentclass{article}&#10;\usepackage{amsmath}&#10;\usepackage{amssymb}&#10;\pagestyle{empty}&#10;\begin{document}&#10;&#10;\begin{equation*}&#10;\mu:\mathbb{R}^{n\times n}\rightarrow \mathbb{R}&#10;\end{equation*}&#10;&#10;&#10;\end{document}"/>
  <p:tag name="IGUANATEXSIZE" val="24"/>
  <p:tag name="IGUANATEXCURSOR" val="168"/>
  <p:tag name="TRANSPARENCY" val="True"/>
  <p:tag name="FILENAME" val=""/>
  <p:tag name="INPUTTYPE" val="0"/>
  <p:tag name="LATEXENGINEID" val="0"/>
  <p:tag name="TEMPFOLDER" val="C:\Users\Davide\AppData\Local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,25"/>
  <p:tag name="ORIGINALWIDTH" val="86,25"/>
  <p:tag name="LATEXADDIN" val="\documentclass{article}&#10;\usepackage{amsmath}&#10;\usepackage{amssymb}&#10;\pagestyle{empty}&#10;\begin{document}&#10;&#10;\begin{equation*}&#10;A&#10;\end{equation*}&#10;&#10;&#10;\end{document}"/>
  <p:tag name="IGUANATEXSIZE" val="24"/>
  <p:tag name="IGUANATEXCURSOR" val="121"/>
  <p:tag name="TRANSPARENCY" val="True"/>
  <p:tag name="FILENAME" val=""/>
  <p:tag name="INPUTTYPE" val="0"/>
  <p:tag name="LATEXENGINEID" val="0"/>
  <p:tag name="TEMPFOLDER" val="C:\Users\Davide\AppData\Local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"/>
  <p:tag name="ORIGINALWIDTH" val="130,5"/>
  <p:tag name="LATEXADDIN" val="\documentclass{article}&#10;\usepackage{amsmath}&#10;\usepackage{amssymb}&#10;\pagestyle{empty}&#10;\begin{document}&#10;&#10;\begin{equation*}&#10;|\cdot|&#10;\end{equation*}&#10;&#10;&#10;\end{document}"/>
  <p:tag name="IGUANATEXSIZE" val="24"/>
  <p:tag name="IGUANATEXCURSOR" val="127"/>
  <p:tag name="TRANSPARENCY" val="True"/>
  <p:tag name="FILENAME" val=""/>
  <p:tag name="INPUTTYPE" val="0"/>
  <p:tag name="LATEXENGINEID" val="0"/>
  <p:tag name="TEMPFOLDER" val="C:\Users\Davide\AppData\Local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5"/>
  <p:tag name="ORIGINALWIDTH" val="182,25"/>
  <p:tag name="LATEXADDIN" val="\documentclass{article}&#10;\usepackage{amsmath}&#10;\usepackage{amssymb}&#10;\pagestyle{empty}&#10;\begin{document}&#10;&#10;\begin{equation*}&#10;\Vert \cdot \Vert&#10;\end{equation*}&#10;&#10;&#10;\end{document}"/>
  <p:tag name="IGUANATEXSIZE" val="24"/>
  <p:tag name="IGUANATEXCURSOR" val="137"/>
  <p:tag name="TRANSPARENCY" val="True"/>
  <p:tag name="FILENAME" val=""/>
  <p:tag name="INPUTTYPE" val="0"/>
  <p:tag name="LATEXENGINEID" val="0"/>
  <p:tag name="TEMPFOLDER" val="C:\Users\Davide\AppData\Local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6,25"/>
  <p:tag name="ORIGINALWIDTH" val="1496,25"/>
  <p:tag name="LATEXADDIN" val="\documentclass{article}&#10;\usepackage{amsmath}&#10;\usepackage{amssymb}&#10;\pagestyle{empty}&#10;\begin{document}&#10;&#10;\begin{equation*}&#10;\mu(A):= \lim_{h\to 0^+} \frac{\lVert I+hA\rVert -1}{h}&#10;\end{equation*}&#10;&#10;&#10;\end{document}"/>
  <p:tag name="IGUANATEXSIZE" val="24"/>
  <p:tag name="IGUANATEXCURSOR" val="174"/>
  <p:tag name="TRANSPARENCY" val="True"/>
  <p:tag name="FILENAME" val=""/>
  <p:tag name="INPUTTYPE" val="0"/>
  <p:tag name="LATEXENGINEID" val="0"/>
  <p:tag name="TEMPFOLDER" val="C:\Users\Davide\AppData\Local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"/>
  <p:tag name="ORIGINALWIDTH" val="1316,25"/>
  <p:tag name="LATEXADDIN" val="\documentclass{article}&#10;\usepackage{amsmath}&#10;\usepackage{amssymb}&#10;\pagestyle{empty}&#10;\begin{document}&#10;&#10;\begin{equation*}&#10;\mu(A)=\lambda_{\max} \left( \frac{A+A^T}{2} \right)&#10;\end{equation*}&#10;&#10;&#10;\end{document}"/>
  <p:tag name="IGUANATEXSIZE" val="22"/>
  <p:tag name="IGUANATEXCURSOR" val="163"/>
  <p:tag name="TRANSPARENCY" val="True"/>
  <p:tag name="FILENAME" val=""/>
  <p:tag name="INPUTTYPE" val="0"/>
  <p:tag name="LATEXENGINEID" val="0"/>
  <p:tag name="TEMPFOLDER" val="C:\Users\Davide\AppData\Local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,5"/>
  <p:tag name="ORIGINALWIDTH" val="1602"/>
  <p:tag name="LATEXADDIN" val="\documentclass{article}&#10;\usepackage{amsmath}&#10;\usepackage{amssymb}&#10;\pagestyle{empty}&#10;\begin{document}&#10;&#10;\begin{equation*}&#10;\mu_{1}( A )=\max_{j}\left[a_{jj}+\sum_{i\ne j}|a_{ij}|\right]&#10;\end{equation*}&#10;&#10;&#10;\end{document}"/>
  <p:tag name="IGUANATEXSIZE" val="22"/>
  <p:tag name="IGUANATEXCURSOR" val="182"/>
  <p:tag name="TRANSPARENCY" val="True"/>
  <p:tag name="FILENAME" val=""/>
  <p:tag name="INPUTTYPE" val="0"/>
  <p:tag name="LATEXENGINEID" val="0"/>
  <p:tag name="TEMPFOLDER" val="C:\Users\Davide\AppData\Local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,5"/>
  <p:tag name="ORIGINALWIDTH" val="1629,75"/>
  <p:tag name="LATEXADDIN" val="\documentclass{article}&#10;\usepackage{amsmath}&#10;\usepackage{amssymb}&#10;\pagestyle{empty}&#10;\begin{document}&#10;&#10;\begin{equation*}&#10;\mu_{\infty}( A )=\max_{i}\left[a_{ii}+\sum_{j\ne i}|a_{ij}|\right]&#10;\end{equation*}&#10;&#10;&#10;\end{document}"/>
  <p:tag name="IGUANATEXSIZE" val="22"/>
  <p:tag name="IGUANATEXCURSOR" val="187"/>
  <p:tag name="TRANSPARENCY" val="True"/>
  <p:tag name="FILENAME" val=""/>
  <p:tag name="INPUTTYPE" val="0"/>
  <p:tag name="LATEXENGINEID" val="0"/>
  <p:tag name="TEMPFOLDER" val="C:\Users\Davide\AppData\Local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,5"/>
  <p:tag name="ORIGINALWIDTH" val="1446"/>
  <p:tag name="LATEXADDIN" val="\documentclass{article}&#10;\usepackage{amsmath}&#10;\pagestyle{empty}&#10;\begin{document}&#10;&#10;\begin{equation*}&#10;f(x)=&#10;\begin{cases}&#10;f^+(x) &amp; \mbox{if } x\in\mathcal{S}^+\\&#10;f^-(x) &amp; \mbox{if } x\in\mathcal{S}^-&#10;\end{cases}&#10;\end{equation*}&#10;&#10;&#10;\end{document}"/>
  <p:tag name="IGUANATEXSIZE" val="20"/>
  <p:tag name="IGUANATEXCURSOR" val="155"/>
  <p:tag name="TRANSPARENCY" val="True"/>
  <p:tag name="FILENAME" val=""/>
  <p:tag name="INPUTTYPE" val="0"/>
  <p:tag name="LATEXENGINEID" val="0"/>
  <p:tag name="TEMPFOLDER" val="C:\Users\Davide\AppData\Local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"/>
  <p:tag name="ORIGINALWIDTH" val="564,75"/>
  <p:tag name="LATEXADDIN" val="\documentclass{article}&#10;\usepackage{amsmath}&#10;\pagestyle{empty}&#10;\begin{document}&#10;&#10;\begin{equation*}&#10;\dot{x}=f(t,x)&#10;\end{equation*}&#10;&#10;&#10;\end{document}"/>
  <p:tag name="IGUANATEXSIZE" val="20"/>
  <p:tag name="IGUANATEXCURSOR" val="111"/>
  <p:tag name="TRANSPARENCY" val="True"/>
  <p:tag name="FILENAME" val=""/>
  <p:tag name="INPUTTYPE" val="0"/>
  <p:tag name="LATEXENGINEID" val="0"/>
  <p:tag name="TEMPFOLDER" val="C:\Users\Davide\AppData\Local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,25"/>
  <p:tag name="ORIGINALWIDTH" val="2360,25"/>
  <p:tag name="LATEXADDIN" val="\documentclass{article}&#10;\usepackage{amsmath}&#10;\usepackage{amssymb}&#10;\pagestyle{empty}&#10;\begin{document}&#10;&#10;\begin{equation*}&#10;\frac{d}{dt}\left| x(t)-y(t) \right| \leq \mu\left(\frac{\partial f}{\partial x}(t,x)\right)\; \left| x(t)-y(t) \right|&#10;\end{equation*}&#10;&#10;&#10;\end{document}"/>
  <p:tag name="IGUANATEXSIZE" val="24"/>
  <p:tag name="IGUANATEXCURSOR" val="203"/>
  <p:tag name="TRANSPARENCY" val="True"/>
  <p:tag name="FILENAME" val=""/>
  <p:tag name="INPUTTYPE" val="0"/>
  <p:tag name="LATEXENGINEID" val="0"/>
  <p:tag name="TEMPFOLDER" val="C:\Users\Davide\AppData\Local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8,5"/>
  <p:tag name="ORIGINALWIDTH" val="2029,5"/>
  <p:tag name="LATEXADDIN" val="\documentclass{article}&#10;\usepackage{amsmath}&#10;\usepackage{amssymb}&#10;\pagestyle{empty}&#10;\begin{document}&#10;&#10;\begin{equation*}&#10;\left| x(t)-y(t) \right| \leq e^{\mu(J_f(t,x))t} \left| x(0)-y(0) \right|&#10;\end{equation*}&#10;&#10;&#10;\end{document}"/>
  <p:tag name="IGUANATEXSIZE" val="24"/>
  <p:tag name="IGUANATEXCURSOR" val="163"/>
  <p:tag name="TRANSPARENCY" val="True"/>
  <p:tag name="FILENAME" val=""/>
  <p:tag name="INPUTTYPE" val="0"/>
  <p:tag name="LATEXENGINEID" val="0"/>
  <p:tag name="TEMPFOLDER" val="C:\Users\Davide\AppData\Local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,25"/>
  <p:tag name="ORIGINALWIDTH" val="1701,75"/>
  <p:tag name="LATEXADDIN" val="\documentclass{article}&#10;\usepackage{amsmath}&#10;\usepackage{amssymb}&#10;\pagestyle{empty}&#10;\begin{document}&#10;&#10;\begin{equation*}&#10;\mu\left( \frac{\partial f}{\partial x}(t,x)\right)\leq -c,\qquad \forall x\in\mathcal{C}&#10;\end{equation*}&#10;&#10;&#10;\end{document}"/>
  <p:tag name="IGUANATEXSIZE" val="24"/>
  <p:tag name="IGUANATEXCURSOR" val="162"/>
  <p:tag name="TRANSPARENCY" val="True"/>
  <p:tag name="FILENAME" val=""/>
  <p:tag name="INPUTTYPE" val="0"/>
  <p:tag name="LATEXENGINEID" val="0"/>
  <p:tag name="TEMPFOLDER" val="C:\Users\Davide\AppData\Local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"/>
  <p:tag name="ORIGINALWIDTH" val="198"/>
  <p:tag name="LATEXADDIN" val="\documentclass{article}&#10;\usepackage{amsmath}&#10;\usepackage{amssymb}&#10;\pagestyle{empty}&#10;\begin{document}&#10;&#10;\begin{equation*}&#10;x(t)&#10;\end{equation*}&#10;&#10;&#10;\end{document}"/>
  <p:tag name="IGUANATEXSIZE" val="22"/>
  <p:tag name="IGUANATEXCURSOR" val="124"/>
  <p:tag name="TRANSPARENCY" val="True"/>
  <p:tag name="FILENAME" val=""/>
  <p:tag name="INPUTTYPE" val="0"/>
  <p:tag name="LATEXENGINEID" val="0"/>
  <p:tag name="TEMPFOLDER" val="C:\Users\Davide\AppData\Local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"/>
  <p:tag name="ORIGINALWIDTH" val="192,75"/>
  <p:tag name="LATEXADDIN" val="\documentclass{article}&#10;\usepackage{amsmath}&#10;\usepackage{amssymb}&#10;\pagestyle{empty}&#10;\begin{document}&#10;&#10;\begin{equation*}&#10;y(t)&#10;\end{equation*}&#10;&#10;&#10;\end{document}"/>
  <p:tag name="IGUANATEXSIZE" val="22"/>
  <p:tag name="IGUANATEXCURSOR" val="124"/>
  <p:tag name="TRANSPARENCY" val="True"/>
  <p:tag name="FILENAME" val=""/>
  <p:tag name="INPUTTYPE" val="0"/>
  <p:tag name="LATEXENGINEID" val="0"/>
  <p:tag name="TEMPFOLDER" val="C:\Users\Davide\AppData\Local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5"/>
  <p:tag name="ORIGINALWIDTH" val="76,5"/>
  <p:tag name="LATEXADDIN" val="\documentclass{article}&#10;\usepackage{amsmath}&#10;\pagestyle{empty}&#10;\begin{document}&#10;&#10;\begin{equation*}&#10;\Sigma&#10;\end{equation*}&#10;&#10;&#10;\end{document}"/>
  <p:tag name="IGUANATEXSIZE" val="22"/>
  <p:tag name="IGUANATEXCURSOR" val="105"/>
  <p:tag name="TRANSPARENCY" val="True"/>
  <p:tag name="FILENAME" val=""/>
  <p:tag name="INPUTTYPE" val="0"/>
  <p:tag name="LATEXENGINEID" val="0"/>
  <p:tag name="TEMPFOLDER" val="C:\Users\Davide\AppData\Local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"/>
  <p:tag name="ORIGINALWIDTH" val="1349,25"/>
  <p:tag name="LATEXADDIN" val="\documentclass{article}&#10;\usepackage{amsmath}&#10;\usepackage{amssymb}&#10;\pagestyle{empty}&#10;\begin{document}&#10;&#10;\begin{equation*}&#10;\dot{x}=f(x(t)),\quad x(t_0)=x_0&#10;\end{equation*}&#10;&#10;&#10;\end{document}"/>
  <p:tag name="IGUANATEXSIZE" val="24"/>
  <p:tag name="IGUANATEXCURSOR" val="146"/>
  <p:tag name="TRANSPARENCY" val="True"/>
  <p:tag name="FILENAME" val=""/>
  <p:tag name="INPUTTYPE" val="0"/>
  <p:tag name="LATEXENGINEID" val="0"/>
  <p:tag name="TEMPFOLDER" val="C:\Users\Davide\AppData\Local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1"/>
  <p:tag name="ORIGINALWIDTH" val="1987,5"/>
  <p:tag name="LATEXADDIN" val="\documentclass{article}&#10;\usepackage{amsmath}&#10;\usepackage{amssymb}&#10;\pagestyle{empty}&#10;\begin{document}&#10;&#10;\begin{equation*}&#10;x(t)=x(t_0)+\int_{t_0}^t f(x(s))ds, \quad t\geq t_0&#10;\end{equation*}&#10;&#10;&#10;\end{document}"/>
  <p:tag name="IGUANATEXSIZE" val="24"/>
  <p:tag name="IGUANATEXCURSOR" val="171"/>
  <p:tag name="TRANSPARENCY" val="True"/>
  <p:tag name="FILENAME" val=""/>
  <p:tag name="INPUTTYPE" val="0"/>
  <p:tag name="LATEXENGINEID" val="0"/>
  <p:tag name="TEMPFOLDER" val="C:\Users\Davide\AppData\Local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5"/>
  <p:tag name="ORIGINALWIDTH" val="76,5"/>
  <p:tag name="LATEXADDIN" val="\documentclass{article}&#10;\usepackage{amsmath}&#10;\pagestyle{empty}&#10;\begin{document}&#10;&#10;\begin{equation*}&#10;\Sigma&#10;\end{equation*}&#10;&#10;&#10;\end{document}"/>
  <p:tag name="IGUANATEXSIZE" val="22"/>
  <p:tag name="IGUANATEXCURSOR" val="105"/>
  <p:tag name="TRANSPARENCY" val="True"/>
  <p:tag name="FILENAME" val=""/>
  <p:tag name="INPUTTYPE" val="0"/>
  <p:tag name="LATEXENGINEID" val="0"/>
  <p:tag name="TEMPFOLDER" val="C:\Users\Davide\AppData\Local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,75"/>
  <p:tag name="ORIGINALWIDTH" val="66"/>
  <p:tag name="LATEXADDIN" val="\documentclass{article}&#10;\usepackage{amsmath}&#10;\usepackage{amssymb}&#10;\pagestyle{empty}&#10;\begin{document}&#10;&#10;\begin{equation*}&#10;\mathcal{C}&#10;\end{equation*}&#10;&#10;&#10;\end{document}"/>
  <p:tag name="IGUANATEXSIZE" val="24"/>
  <p:tag name="IGUANATEXCURSOR" val="131"/>
  <p:tag name="TRANSPARENCY" val="True"/>
  <p:tag name="FILENAME" val=""/>
  <p:tag name="INPUTTYPE" val="0"/>
  <p:tag name="LATEXENGINEID" val="0"/>
  <p:tag name="TEMPFOLDER" val="C:\Users\Davide\AppData\Local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5"/>
  <p:tag name="ORIGINALWIDTH" val="76,5"/>
  <p:tag name="LATEXADDIN" val="\documentclass{article}&#10;\usepackage{amsmath}&#10;\pagestyle{empty}&#10;\begin{document}&#10;&#10;\begin{equation*}&#10;\Sigma&#10;\end{equation*}&#10;&#10;&#10;\end{document}"/>
  <p:tag name="IGUANATEXSIZE" val="22"/>
  <p:tag name="IGUANATEXCURSOR" val="105"/>
  <p:tag name="TRANSPARENCY" val="True"/>
  <p:tag name="FILENAME" val=""/>
  <p:tag name="INPUTTYPE" val="0"/>
  <p:tag name="LATEXENGINEID" val="0"/>
  <p:tag name="TEMPFOLDER" val="C:\Users\Davide\AppData\Local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5,5"/>
  <p:tag name="ORIGINALWIDTH" val="2209,5"/>
  <p:tag name="LATEXADDIN" val="\documentclass{article}&#10;\usepackage{amsmath}&#10;\usepackage{amssymb}&#10;\pagestyle{empty}&#10;\begin{document}&#10;&#10;\begin{equation*}&#10;\mathcal{F}[f](x):=\bigcap_{\delta&gt;0} \bigcap_{m(\Sigma)=0} \overline{\mathrm{co}}\{ f\left( B(x,\delta)\setminus \Sigma \right) \}&#10;\end{equation*}&#10;&#10;&#10;\end{document}"/>
  <p:tag name="IGUANATEXSIZE" val="24"/>
  <p:tag name="IGUANATEXCURSOR" val="189"/>
  <p:tag name="TRANSPARENCY" val="True"/>
  <p:tag name="FILENAME" val=""/>
  <p:tag name="INPUTTYPE" val="0"/>
  <p:tag name="LATEXENGINEID" val="0"/>
  <p:tag name="TEMPFOLDER" val="C:\Users\Davide\AppData\Local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"/>
  <p:tag name="ORIGINALWIDTH" val="906"/>
  <p:tag name="LATEXADDIN" val="\documentclass{article}&#10;\usepackage{amsmath}&#10;\usepackage{amssymb}&#10;\pagestyle{empty}&#10;\begin{document}&#10;&#10;\begin{equation*}&#10;\dot{x}(t)\in \mathcal{F}[f](x(t))&#10;\end{equation*}&#10;&#10;&#10;\end{document}"/>
  <p:tag name="IGUANATEXSIZE" val="24"/>
  <p:tag name="IGUANATEXCURSOR" val="148"/>
  <p:tag name="TRANSPARENCY" val="True"/>
  <p:tag name="FILENAME" val=""/>
  <p:tag name="INPUTTYPE" val="0"/>
  <p:tag name="LATEXENGINEID" val="0"/>
  <p:tag name="TEMPFOLDER" val="C:\Users\Davide\AppData\Local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5"/>
  <p:tag name="ORIGINALWIDTH" val="76,5"/>
  <p:tag name="LATEXADDIN" val="\documentclass{article}&#10;\usepackage{amsmath}&#10;\pagestyle{empty}&#10;\begin{document}&#10;&#10;\begin{equation*}&#10;\Sigma&#10;\end{equation*}&#10;&#10;&#10;\end{document}"/>
  <p:tag name="IGUANATEXSIZE" val="22"/>
  <p:tag name="IGUANATEXCURSOR" val="105"/>
  <p:tag name="TRANSPARENCY" val="True"/>
  <p:tag name="FILENAME" val=""/>
  <p:tag name="INPUTTYPE" val="0"/>
  <p:tag name="LATEXENGINEID" val="0"/>
  <p:tag name="TEMPFOLDER" val="C:\Users\Davide\AppData\Local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,5"/>
  <p:tag name="ORIGINALWIDTH" val="1503,75"/>
  <p:tag name="LATEXADDIN" val="\documentclass{article}&#10;\usepackage{amsmath}&#10;\usepackage{amssymb}&#10;\pagestyle{empty}&#10;\begin{document}&#10;&#10;\begin{equation*}&#10;f^s(x)=\lambda_1 f^+(x) + \lambda_2 f^-(x)&#10;\end{equation*}&#10;&#10;&#10;\end{document}"/>
  <p:tag name="IGUANATEXSIZE" val="24"/>
  <p:tag name="IGUANATEXCURSOR" val="162"/>
  <p:tag name="TRANSPARENCY" val="True"/>
  <p:tag name="FILENAME" val=""/>
  <p:tag name="INPUTTYPE" val="0"/>
  <p:tag name="LATEXENGINEID" val="0"/>
  <p:tag name="TEMPFOLDER" val="C:\Users\Davide\AppData\Local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"/>
  <p:tag name="ORIGINALWIDTH" val="920,25"/>
  <p:tag name="LATEXADDIN" val="\documentclass{article}&#10;\usepackage{amsmath}&#10;\usepackage{amssymb}&#10;\pagestyle{empty}&#10;\begin{document}&#10;&#10;\begin{equation*}&#10;\nabla H(x)\, f^s(x)=0&#10;\end{equation*}&#10;&#10;&#10;\end{document}"/>
  <p:tag name="IGUANATEXSIZE" val="24"/>
  <p:tag name="IGUANATEXCURSOR" val="142"/>
  <p:tag name="TRANSPARENCY" val="True"/>
  <p:tag name="FILENAME" val=""/>
  <p:tag name="INPUTTYPE" val="0"/>
  <p:tag name="LATEXENGINEID" val="0"/>
  <p:tag name="TEMPFOLDER" val="C:\Users\Davide\AppData\Local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,5"/>
  <p:tag name="ORIGINALWIDTH" val="1824"/>
  <p:tag name="LATEXADDIN" val="\documentclass{article}&#10;\usepackage{amsmath}&#10;\usepackage{amssymb}&#10;\pagestyle{empty}&#10;\begin{document}&#10;&#10;\begin{equation*}&#10;\dot{x}=&#10;\begin{cases}&#10;A_1x+b_1+Bu \quad \mbox{if } h^Tx&gt;0\\&#10;A_2x+b_2+Bu \quad \mbox{if } h^Tx&lt;0&#10;\end{cases}&#10;\end{equation*}&#10;&#10;&#10;\end{document}"/>
  <p:tag name="IGUANATEXSIZE" val="20"/>
  <p:tag name="IGUANATEXCURSOR" val="228"/>
  <p:tag name="TRANSPARENCY" val="True"/>
  <p:tag name="FILENAME" val=""/>
  <p:tag name="INPUTTYPE" val="0"/>
  <p:tag name="LATEXENGINEID" val="0"/>
  <p:tag name="TEMPFOLDER" val="C:\Users\Davide\AppData\Local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0,25"/>
  <p:tag name="ORIGINALWIDTH" val="1076,25"/>
  <p:tag name="LATEXADDIN" val="\documentclass{article}&#10;\usepackage{amsmath}&#10;\usepackage{amssymb}&#10;\pagestyle{empty}&#10;\begin{document}&#10;\begin{eqnarray*}&#10;\label{eq:thm:pwa_cond1}&#10;&amp;\mu\left( A_1\right)&amp; \leq -c_1\\&#10;&amp;\mu\left( A_2\right)&amp; \leq -c_2\\&#10;\label{eq:thm:pwa_cond3}&#10;&amp;\mu\left( \Delta Axh^T \right)&amp; = 0\\&#10;\label{eq:thm:pwa_cond4}&#10;&amp;\mu\left( \Delta bh^T \right)&amp; = 0 &#10;\end{eqnarray*}&#10;&#10;&#10;\end{document}"/>
  <p:tag name="IGUANATEXSIZE" val="19"/>
  <p:tag name="IGUANATEXCURSOR" val="117"/>
  <p:tag name="TRANSPARENCY" val="True"/>
  <p:tag name="FILENAME" val=""/>
  <p:tag name="INPUTTYPE" val="0"/>
  <p:tag name="LATEXENGINEID" val="0"/>
  <p:tag name="TEMPFOLDER" val="C:\Users\Davide\AppData\Local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8,75"/>
  <p:tag name="ORIGINALWIDTH" val="1470,75"/>
  <p:tag name="LATEXADDIN" val="\documentclass{article}&#10;\usepackage{amsmath}&#10;\usepackage{amssymb}&#10;\pagestyle{empty}&#10;\begin{document}&#10;&#10;\begin{equation*}&#10;\begin{split}&#10;&amp;PA_i+A_i^TP&lt;0, \quad i=1,2,\\&#10;&amp;\Delta A=gh^T\\&#10;&amp;P\Delta b=-\gamma h&#10;\end{split}&#10;\end{equation*}&#10;&#10;&#10;\end{document}"/>
  <p:tag name="IGUANATEXSIZE" val="19"/>
  <p:tag name="IGUANATEXCURSOR" val="179"/>
  <p:tag name="TRANSPARENCY" val="True"/>
  <p:tag name="FILENAME" val=""/>
  <p:tag name="INPUTTYPE" val="0"/>
  <p:tag name="LATEXENGINEID" val="0"/>
  <p:tag name="TEMPFOLDER" val="C:\Users\Davide\AppData\Local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,75"/>
  <p:tag name="ORIGINALWIDTH" val="297"/>
  <p:tag name="LATEXADDIN" val="\documentclass{article}&#10;\usepackage{amsmath}&#10;\usepackage{amssymb}&#10;\pagestyle{empty}&#10;\begin{document}&#10;&#10;\begin{equation*}&#10;|\cdot|_{Q,2}&#10;\end{equation*}&#10;&#10;&#10;\end{document}"/>
  <p:tag name="IGUANATEXSIZE" val="24"/>
  <p:tag name="IGUANATEXCURSOR" val="133"/>
  <p:tag name="TRANSPARENCY" val="True"/>
  <p:tag name="FILENAME" val=""/>
  <p:tag name="INPUTTYPE" val="0"/>
  <p:tag name="LATEXENGINEID" val="0"/>
  <p:tag name="TEMPFOLDER" val="C:\Users\Davide\AppData\Local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"/>
  <p:tag name="ORIGINALWIDTH" val="386,25"/>
  <p:tag name="LATEXADDIN" val="\documentclass{article}&#10;\usepackage{amsmath}&#10;\usepackage{amssymb}&#10;\pagestyle{empty}&#10;\begin{document}&#10;&#10;\begin{equation*}&#10;\mathcal{C}\equiv \mathbb{R}^n&#10;\end{equation*}&#10;&#10;&#10;\end{document}"/>
  <p:tag name="IGUANATEXSIZE" val="24"/>
  <p:tag name="IGUANATEXCURSOR" val="150"/>
  <p:tag name="TRANSPARENCY" val="True"/>
  <p:tag name="FILENAME" val=""/>
  <p:tag name="INPUTTYPE" val="0"/>
  <p:tag name="LATEXENGINEID" val="0"/>
  <p:tag name="TEMPFOLDER" val="C:\Users\Davide\AppData\Local\Temp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4,75"/>
  <p:tag name="ORIGINALWIDTH" val="955,5"/>
  <p:tag name="LATEXADDIN" val="\documentclass{article}&#10;\usepackage{amsmath}&#10;\usepackage{amssymb}&#10;\pagestyle{empty}&#10;\begin{document}&#10;&#10;\begin{equation*}&#10;\begin{split}&#10;\label{eq:relay_sys}&#10;\dot{x}=&amp; \,Ax-b\;\mathrm{sgn}(y)\\&#10;y=&amp; \, c^Tx&#10;\end{split}&#10;\end{equation*}&#10;&#10;&#10;\end{document}"/>
  <p:tag name="IGUANATEXSIZE" val="20"/>
  <p:tag name="IGUANATEXCURSOR" val="214"/>
  <p:tag name="TRANSPARENCY" val="True"/>
  <p:tag name="FILENAME" val=""/>
  <p:tag name="INPUTTYPE" val="0"/>
  <p:tag name="LATEXENGINEID" val="0"/>
  <p:tag name="TEMPFOLDER" val="C:\Users\Davide\AppData\Local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4,75"/>
  <p:tag name="ORIGINALWIDTH" val="713,25"/>
  <p:tag name="LATEXADDIN" val="\documentclass{article}&#10;\usepackage{amsmath}&#10;\usepackage{amssymb}&#10;\pagestyle{empty}&#10;\begin{document}&#10;&#10;&#10;\begin{eqnarray*}&#10;\label{eq:thm:relay_cond1}&#10;\mu\left( A\right) \leq -c_1\\&#10;\label{eq:thm:relay_cond2}&#10;\mu\left( -bc^T \right) =0&#10;\end{eqnarray*}&#10;&#10;&#10;\end{document}"/>
  <p:tag name="IGUANATEXSIZE" val="20"/>
  <p:tag name="IGUANATEXCURSOR" val="176"/>
  <p:tag name="TRANSPARENCY" val="True"/>
  <p:tag name="FILENAME" val=""/>
  <p:tag name="INPUTTYPE" val="0"/>
  <p:tag name="LATEXENGINEID" val="0"/>
  <p:tag name="TEMPFOLDER" val="C:\Users\Davide\AppData\Local\Temp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7,75"/>
  <p:tag name="ORIGINALWIDTH" val="831"/>
  <p:tag name="LATEXADDIN" val="\documentclass{article}&#10;\usepackage{amsmath}&#10;\usepackage{amssymb}&#10;\pagestyle{empty}&#10;\begin{document}&#10;&#10;\begin{equation*}&#10;\begin{split}&#10;&amp;PA+A^TP&lt;0\\&#10;&amp;Pb=c&#10;\end{split}&#10;\end{equation*}&#10;&#10;&#10;\end{document}"/>
  <p:tag name="IGUANATEXSIZE" val="20"/>
  <p:tag name="IGUANATEXCURSOR" val="157"/>
  <p:tag name="TRANSPARENCY" val="True"/>
  <p:tag name="FILENAME" val=""/>
  <p:tag name="INPUTTYPE" val="0"/>
  <p:tag name="LATEXENGINEID" val="0"/>
  <p:tag name="TEMPFOLDER" val="C:\Users\Davide\AppData\Local\Temp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,75"/>
  <p:tag name="ORIGINALWIDTH" val="297"/>
  <p:tag name="LATEXADDIN" val="\documentclass{article}&#10;\usepackage{amsmath}&#10;\usepackage{amssymb}&#10;\pagestyle{empty}&#10;\begin{document}&#10;&#10;\begin{equation*}&#10;|\cdot|_{Q,2}&#10;\end{equation*}&#10;&#10;&#10;\end{document}"/>
  <p:tag name="IGUANATEXSIZE" val="24"/>
  <p:tag name="IGUANATEXCURSOR" val="133"/>
  <p:tag name="TRANSPARENCY" val="True"/>
  <p:tag name="FILENAME" val=""/>
  <p:tag name="INPUTTYPE" val="0"/>
  <p:tag name="LATEXENGINEID" val="0"/>
  <p:tag name="TEMPFOLDER" val="C:\Users\Davide\AppData\Local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"/>
  <p:tag name="ORIGINALWIDTH" val="828,75"/>
  <p:tag name="LATEXADDIN" val="\documentclass{article}&#10;\usepackage{amsmath}&#10;\usepackage{amssymb}&#10;\pagestyle{empty}&#10;\begin{document}&#10;&#10;\begin{equation*}&#10;h(x)=y=c^Tx&#10;\end{equation*}&#10;&#10;&#10;\end{document}"/>
  <p:tag name="IGUANATEXSIZE" val="24"/>
  <p:tag name="IGUANATEXCURSOR" val="121"/>
  <p:tag name="TRANSPARENCY" val="True"/>
  <p:tag name="FILENAME" val=""/>
  <p:tag name="INPUTTYPE" val="0"/>
  <p:tag name="LATEXENGINEID" val="0"/>
  <p:tag name="TEMPFOLDER" val="C:\Users\Davide\AppData\Local\Temp\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2159</TotalTime>
  <Words>1378</Words>
  <Application>Microsoft Office PowerPoint</Application>
  <PresentationFormat>On-screen Show (4:3)</PresentationFormat>
  <Paragraphs>376</Paragraphs>
  <Slides>44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Centaur</vt:lpstr>
      <vt:lpstr>Tema di Office</vt:lpstr>
      <vt:lpstr>Davide Fiore Tutor: Mario di Bernardo XXIX Cycle - III year presentation</vt:lpstr>
      <vt:lpstr>My Background</vt:lpstr>
      <vt:lpstr>Collaborations</vt:lpstr>
      <vt:lpstr>Third year</vt:lpstr>
      <vt:lpstr>Outline</vt:lpstr>
      <vt:lpstr>Incremental stability</vt:lpstr>
      <vt:lpstr>Incremental stability</vt:lpstr>
      <vt:lpstr>Switched systems – 1/2</vt:lpstr>
      <vt:lpstr>Switched systems – 2/2</vt:lpstr>
      <vt:lpstr>My work</vt:lpstr>
      <vt:lpstr>Contraction analysis</vt:lpstr>
      <vt:lpstr>Basic idea</vt:lpstr>
      <vt:lpstr>Problem statement</vt:lpstr>
      <vt:lpstr>Methodology</vt:lpstr>
      <vt:lpstr>Regularization</vt:lpstr>
      <vt:lpstr>Regularization – An example</vt:lpstr>
      <vt:lpstr>Contracting switched systems</vt:lpstr>
      <vt:lpstr>Geometrical interpretation</vt:lpstr>
      <vt:lpstr>Applications – 1/2</vt:lpstr>
      <vt:lpstr>Applications – 2/2</vt:lpstr>
      <vt:lpstr>Remarks</vt:lpstr>
      <vt:lpstr>Finsler-Lyapunov approach</vt:lpstr>
      <vt:lpstr>Differential dynamics</vt:lpstr>
      <vt:lpstr>Hybrid contraction analysis</vt:lpstr>
      <vt:lpstr>Relaxations</vt:lpstr>
      <vt:lpstr>Publications</vt:lpstr>
      <vt:lpstr>Additional slides</vt:lpstr>
      <vt:lpstr>Available literature</vt:lpstr>
      <vt:lpstr>Contraction analysis – 1/3</vt:lpstr>
      <vt:lpstr>Contraction analysis – 2/3</vt:lpstr>
      <vt:lpstr>Contraction analysis – 3/3</vt:lpstr>
      <vt:lpstr>Matrix measure – 1/3</vt:lpstr>
      <vt:lpstr>Matrix measure – 2/3</vt:lpstr>
      <vt:lpstr>Matrix measure – 3/3</vt:lpstr>
      <vt:lpstr>Carathéodory solutions</vt:lpstr>
      <vt:lpstr>Filippov solutions</vt:lpstr>
      <vt:lpstr>Sliding vector field</vt:lpstr>
      <vt:lpstr>Solutions of Filippov systems</vt:lpstr>
      <vt:lpstr>Example – 1/4 </vt:lpstr>
      <vt:lpstr>Example – 2/4 </vt:lpstr>
      <vt:lpstr>Example – 3/4 </vt:lpstr>
      <vt:lpstr>Example – 4/4 </vt:lpstr>
      <vt:lpstr>Application to PWA systems</vt:lpstr>
      <vt:lpstr>Application to Relay fb systems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Surname XXIX Cycle I year presentation</dc:title>
  <dc:creator>Daniele</dc:creator>
  <cp:lastModifiedBy>Davide Fiore</cp:lastModifiedBy>
  <cp:revision>100</cp:revision>
  <cp:lastPrinted>2015-02-18T13:08:33Z</cp:lastPrinted>
  <dcterms:created xsi:type="dcterms:W3CDTF">2015-02-18T11:42:09Z</dcterms:created>
  <dcterms:modified xsi:type="dcterms:W3CDTF">2017-02-22T23:56:33Z</dcterms:modified>
</cp:coreProperties>
</file>