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9" r:id="rId4"/>
    <p:sldId id="259" r:id="rId5"/>
    <p:sldId id="263" r:id="rId6"/>
    <p:sldId id="265" r:id="rId7"/>
    <p:sldId id="266" r:id="rId8"/>
    <p:sldId id="267" r:id="rId9"/>
    <p:sldId id="268" r:id="rId10"/>
    <p:sldId id="260" r:id="rId11"/>
    <p:sldId id="261" r:id="rId12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t>24/02/2015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25CCD-BB7A-4E24-95E6-502FDC415D7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316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25CCD-BB7A-4E24-95E6-502FDC415D7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78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25CCD-BB7A-4E24-95E6-502FDC415D7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058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25CCD-BB7A-4E24-95E6-502FDC415D7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.jpe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28550"/>
          </a:xfrm>
        </p:spPr>
        <p:txBody>
          <a:bodyPr>
            <a:normAutofit/>
          </a:bodyPr>
          <a:lstStyle/>
          <a:p>
            <a:r>
              <a:rPr lang="it-IT" dirty="0" smtClean="0"/>
              <a:t>Davide Fiore</a:t>
            </a:r>
            <a:br>
              <a:rPr lang="it-IT" dirty="0" smtClean="0"/>
            </a:br>
            <a:r>
              <a:rPr lang="it-IT" sz="3600" dirty="0" smtClean="0"/>
              <a:t>Tutor: Mario di Bernardo</a:t>
            </a:r>
            <a:br>
              <a:rPr lang="it-IT" sz="3600" dirty="0" smtClean="0"/>
            </a:br>
            <a:r>
              <a:rPr lang="it-IT" sz="2700" dirty="0" smtClean="0"/>
              <a:t>XXIX </a:t>
            </a:r>
            <a:r>
              <a:rPr lang="it-IT" sz="2700" dirty="0" err="1" smtClean="0"/>
              <a:t>Cycle</a:t>
            </a:r>
            <a:r>
              <a:rPr lang="it-IT" sz="2700" dirty="0" smtClean="0"/>
              <a:t> - I </a:t>
            </a:r>
            <a:r>
              <a:rPr lang="it-IT" sz="2700" dirty="0" err="1" smtClean="0"/>
              <a:t>year</a:t>
            </a:r>
            <a:r>
              <a:rPr lang="it-IT" sz="2700" dirty="0" smtClean="0"/>
              <a:t> </a:t>
            </a:r>
            <a:r>
              <a:rPr lang="it-IT" sz="2700" dirty="0" err="1" smtClean="0"/>
              <a:t>presentation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4293095"/>
            <a:ext cx="7772400" cy="1394073"/>
          </a:xfrm>
        </p:spPr>
        <p:txBody>
          <a:bodyPr>
            <a:normAutofit/>
          </a:bodyPr>
          <a:lstStyle/>
          <a:p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Incremental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stability</a:t>
            </a:r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 of Filippov </a:t>
            </a:r>
            <a:r>
              <a:rPr lang="it-IT" sz="3600" dirty="0" err="1" smtClean="0">
                <a:solidFill>
                  <a:schemeClr val="accent1">
                    <a:lumMod val="75000"/>
                  </a:schemeClr>
                </a:solidFill>
              </a:rPr>
              <a:t>systems</a:t>
            </a:r>
            <a:endParaRPr lang="it-IT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>
                <a:solidFill>
                  <a:schemeClr val="tx2"/>
                </a:solidFill>
              </a:rPr>
              <a:t>My </a:t>
            </a:r>
            <a:r>
              <a:rPr lang="it-IT" dirty="0" err="1" smtClean="0">
                <a:solidFill>
                  <a:schemeClr val="tx2"/>
                </a:solidFill>
              </a:rPr>
              <a:t>Products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2048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Conference </a:t>
            </a:r>
            <a:r>
              <a:rPr lang="it-IT" sz="2400" dirty="0" err="1" smtClean="0"/>
              <a:t>paper</a:t>
            </a:r>
            <a:r>
              <a:rPr lang="it-IT" sz="2400" dirty="0" smtClean="0"/>
              <a:t>:</a:t>
            </a:r>
          </a:p>
          <a:p>
            <a:pPr lvl="1"/>
            <a:r>
              <a:rPr lang="it-IT" sz="2000" dirty="0"/>
              <a:t>M. di Bernardo, D. Fiore, </a:t>
            </a:r>
            <a:br>
              <a:rPr lang="it-IT" sz="2000" dirty="0"/>
            </a:br>
            <a:r>
              <a:rPr lang="it-IT" sz="2000" dirty="0" smtClean="0"/>
              <a:t>“</a:t>
            </a:r>
            <a:r>
              <a:rPr lang="it-IT" sz="2000" dirty="0" err="1"/>
              <a:t>Incremental</a:t>
            </a:r>
            <a:r>
              <a:rPr lang="it-IT" sz="2000" dirty="0"/>
              <a:t> </a:t>
            </a:r>
            <a:r>
              <a:rPr lang="it-IT" sz="2000" dirty="0" err="1"/>
              <a:t>stability</a:t>
            </a:r>
            <a:r>
              <a:rPr lang="it-IT" sz="2000" dirty="0"/>
              <a:t> of Filippov </a:t>
            </a:r>
            <a:r>
              <a:rPr lang="it-IT" sz="2000" dirty="0" err="1"/>
              <a:t>systems</a:t>
            </a:r>
            <a:r>
              <a:rPr lang="it-IT" sz="2000" dirty="0"/>
              <a:t> in </a:t>
            </a:r>
            <a:r>
              <a:rPr lang="it-IT" sz="2000" dirty="0" err="1" smtClean="0"/>
              <a:t>Rn</a:t>
            </a:r>
            <a:r>
              <a:rPr lang="it-IT" sz="2000" dirty="0" smtClean="0"/>
              <a:t>”,</a:t>
            </a:r>
            <a:br>
              <a:rPr lang="it-IT" sz="2000" dirty="0" smtClean="0"/>
            </a:br>
            <a:r>
              <a:rPr lang="it-IT" sz="2000" dirty="0" smtClean="0"/>
              <a:t>2014 </a:t>
            </a:r>
            <a:r>
              <a:rPr lang="it-IT" sz="2000" dirty="0"/>
              <a:t>IEEE 53rd </a:t>
            </a:r>
            <a:r>
              <a:rPr lang="it-IT" sz="2000" dirty="0" err="1"/>
              <a:t>Annual</a:t>
            </a:r>
            <a:r>
              <a:rPr lang="it-IT" sz="2000" dirty="0"/>
              <a:t> Conference on </a:t>
            </a:r>
            <a:r>
              <a:rPr lang="it-IT" sz="2000" dirty="0" err="1"/>
              <a:t>Decision</a:t>
            </a:r>
            <a:r>
              <a:rPr lang="it-IT" sz="2000" dirty="0"/>
              <a:t> and Control (CDC</a:t>
            </a:r>
            <a:r>
              <a:rPr lang="it-IT" sz="2000" dirty="0" smtClean="0"/>
              <a:t>),</a:t>
            </a:r>
            <a:br>
              <a:rPr lang="it-IT" sz="2000" dirty="0" smtClean="0"/>
            </a:br>
            <a:r>
              <a:rPr lang="it-IT" sz="2000" dirty="0" smtClean="0"/>
              <a:t>p</a:t>
            </a:r>
            <a:r>
              <a:rPr lang="it-IT" sz="2000" dirty="0"/>
              <a:t>. 4679-4684, </a:t>
            </a:r>
            <a:r>
              <a:rPr lang="it-IT" sz="2000" dirty="0" smtClean="0"/>
              <a:t>Los Angeles, California, 2014</a:t>
            </a:r>
            <a:endParaRPr lang="it-IT" sz="2000" dirty="0"/>
          </a:p>
          <a:p>
            <a:pPr marL="457200" lvl="1" indent="0">
              <a:buNone/>
            </a:pPr>
            <a:endParaRPr lang="it-IT" sz="2000" dirty="0" smtClean="0"/>
          </a:p>
          <a:p>
            <a:r>
              <a:rPr lang="it-IT" sz="2400" dirty="0" smtClean="0"/>
              <a:t>In </a:t>
            </a:r>
            <a:r>
              <a:rPr lang="it-IT" sz="2400" dirty="0" err="1"/>
              <a:t>preparation</a:t>
            </a:r>
            <a:r>
              <a:rPr lang="it-IT" sz="2400" dirty="0" smtClean="0"/>
              <a:t>:</a:t>
            </a:r>
          </a:p>
          <a:p>
            <a:pPr lvl="1"/>
            <a:r>
              <a:rPr lang="it-IT" sz="2000" dirty="0"/>
              <a:t>M. di Bernardo, S.J. </a:t>
            </a:r>
            <a:r>
              <a:rPr lang="it-IT" sz="2000" dirty="0" err="1"/>
              <a:t>Hogan</a:t>
            </a:r>
            <a:r>
              <a:rPr lang="it-IT" sz="2000" dirty="0"/>
              <a:t>, D. Fiore, “</a:t>
            </a:r>
            <a:r>
              <a:rPr lang="it-IT" sz="2000" dirty="0" err="1"/>
              <a:t>Contracting</a:t>
            </a:r>
            <a:r>
              <a:rPr lang="it-IT" sz="2000" dirty="0"/>
              <a:t> Filippov </a:t>
            </a:r>
            <a:r>
              <a:rPr lang="it-IT" sz="2000" dirty="0" err="1"/>
              <a:t>systems</a:t>
            </a:r>
            <a:r>
              <a:rPr lang="it-IT" sz="2000" dirty="0"/>
              <a:t>: a </a:t>
            </a:r>
            <a:r>
              <a:rPr lang="it-IT" sz="2000" dirty="0" err="1"/>
              <a:t>regularization</a:t>
            </a:r>
            <a:r>
              <a:rPr lang="it-IT" sz="2000" dirty="0"/>
              <a:t> </a:t>
            </a:r>
            <a:r>
              <a:rPr lang="it-IT" sz="2000" dirty="0" err="1"/>
              <a:t>approach</a:t>
            </a:r>
            <a:r>
              <a:rPr lang="it-IT" sz="2000" dirty="0" smtClean="0"/>
              <a:t>”</a:t>
            </a:r>
          </a:p>
          <a:p>
            <a:pPr lvl="1"/>
            <a:r>
              <a:rPr lang="it-IT" sz="2000" dirty="0"/>
              <a:t>M. di Bernardo, M. Jeffrey, D. Fiore, “On </a:t>
            </a:r>
            <a:r>
              <a:rPr lang="it-IT" sz="2000" dirty="0" err="1"/>
              <a:t>contracting</a:t>
            </a:r>
            <a:r>
              <a:rPr lang="it-IT" sz="2000" dirty="0"/>
              <a:t> </a:t>
            </a:r>
            <a:r>
              <a:rPr lang="it-IT" sz="2000" dirty="0" err="1"/>
              <a:t>sliding</a:t>
            </a:r>
            <a:r>
              <a:rPr lang="it-IT" sz="2000" dirty="0"/>
              <a:t> </a:t>
            </a:r>
            <a:r>
              <a:rPr lang="it-IT" sz="2000" dirty="0" err="1"/>
              <a:t>vector</a:t>
            </a:r>
            <a:r>
              <a:rPr lang="it-IT" sz="2000" dirty="0"/>
              <a:t> </a:t>
            </a:r>
            <a:r>
              <a:rPr lang="it-IT" sz="2000" dirty="0" err="1"/>
              <a:t>fields</a:t>
            </a:r>
            <a:r>
              <a:rPr lang="it-IT" sz="2000" dirty="0" smtClean="0"/>
              <a:t>”</a:t>
            </a: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3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chemeClr val="tx2"/>
                </a:solidFill>
              </a:rPr>
              <a:t>Next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year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7624"/>
            <a:ext cx="8229600" cy="2961456"/>
          </a:xfrm>
        </p:spPr>
        <p:txBody>
          <a:bodyPr>
            <a:normAutofit/>
          </a:bodyPr>
          <a:lstStyle/>
          <a:p>
            <a:pPr lvl="0" algn="just"/>
            <a:r>
              <a:rPr lang="it-IT" sz="2000" dirty="0" smtClean="0">
                <a:solidFill>
                  <a:prstClr val="black"/>
                </a:solidFill>
              </a:rPr>
              <a:t>Continue the work on </a:t>
            </a:r>
            <a:r>
              <a:rPr lang="it-IT" sz="2000" dirty="0" err="1" smtClean="0">
                <a:solidFill>
                  <a:prstClr val="black"/>
                </a:solidFill>
              </a:rPr>
              <a:t>contraction</a:t>
            </a:r>
            <a:r>
              <a:rPr lang="it-IT" sz="2000" dirty="0" smtClean="0">
                <a:solidFill>
                  <a:prstClr val="black"/>
                </a:solidFill>
              </a:rPr>
              <a:t> of PWS </a:t>
            </a:r>
            <a:r>
              <a:rPr lang="it-IT" sz="2000" dirty="0" err="1" smtClean="0">
                <a:solidFill>
                  <a:prstClr val="black"/>
                </a:solidFill>
              </a:rPr>
              <a:t>systems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err="1" smtClean="0">
                <a:solidFill>
                  <a:prstClr val="black"/>
                </a:solidFill>
              </a:rPr>
              <a:t>using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err="1" smtClean="0">
                <a:solidFill>
                  <a:prstClr val="black"/>
                </a:solidFill>
              </a:rPr>
              <a:t>other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err="1" smtClean="0">
                <a:solidFill>
                  <a:prstClr val="black"/>
                </a:solidFill>
              </a:rPr>
              <a:t>analytical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err="1" smtClean="0">
                <a:solidFill>
                  <a:prstClr val="black"/>
                </a:solidFill>
              </a:rPr>
              <a:t>tools</a:t>
            </a:r>
            <a:r>
              <a:rPr lang="it-IT" sz="2000" dirty="0" smtClean="0">
                <a:solidFill>
                  <a:prstClr val="black"/>
                </a:solidFill>
              </a:rPr>
              <a:t>, </a:t>
            </a:r>
            <a:r>
              <a:rPr lang="it-IT" sz="2000" dirty="0" err="1" smtClean="0">
                <a:solidFill>
                  <a:prstClr val="black"/>
                </a:solidFill>
              </a:rPr>
              <a:t>such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err="1" smtClean="0">
                <a:solidFill>
                  <a:prstClr val="black"/>
                </a:solidFill>
              </a:rPr>
              <a:t>as</a:t>
            </a:r>
            <a:endParaRPr lang="it-IT" sz="2000" dirty="0" smtClean="0">
              <a:solidFill>
                <a:prstClr val="black"/>
              </a:solidFill>
            </a:endParaRPr>
          </a:p>
          <a:p>
            <a:pPr lvl="1" algn="just"/>
            <a:r>
              <a:rPr lang="it-IT" sz="1600" dirty="0" err="1" smtClean="0">
                <a:solidFill>
                  <a:prstClr val="black"/>
                </a:solidFill>
              </a:rPr>
              <a:t>Singular</a:t>
            </a:r>
            <a:r>
              <a:rPr lang="it-IT" sz="1600" dirty="0" smtClean="0">
                <a:solidFill>
                  <a:prstClr val="black"/>
                </a:solidFill>
              </a:rPr>
              <a:t> </a:t>
            </a:r>
            <a:r>
              <a:rPr lang="it-IT" sz="1600" dirty="0" err="1" smtClean="0">
                <a:solidFill>
                  <a:prstClr val="black"/>
                </a:solidFill>
              </a:rPr>
              <a:t>perturbation</a:t>
            </a:r>
            <a:r>
              <a:rPr lang="it-IT" sz="1600" dirty="0" smtClean="0">
                <a:solidFill>
                  <a:prstClr val="black"/>
                </a:solidFill>
              </a:rPr>
              <a:t> </a:t>
            </a:r>
            <a:r>
              <a:rPr lang="it-IT" sz="1600" dirty="0" err="1" smtClean="0">
                <a:solidFill>
                  <a:prstClr val="black"/>
                </a:solidFill>
              </a:rPr>
              <a:t>theory</a:t>
            </a:r>
            <a:r>
              <a:rPr lang="it-IT" sz="1600" dirty="0" smtClean="0">
                <a:solidFill>
                  <a:prstClr val="black"/>
                </a:solidFill>
              </a:rPr>
              <a:t> to </a:t>
            </a:r>
            <a:r>
              <a:rPr lang="it-IT" sz="1600" dirty="0" err="1" smtClean="0">
                <a:solidFill>
                  <a:prstClr val="black"/>
                </a:solidFill>
              </a:rPr>
              <a:t>regularize</a:t>
            </a:r>
            <a:r>
              <a:rPr lang="it-IT" sz="1600" dirty="0" smtClean="0">
                <a:solidFill>
                  <a:prstClr val="black"/>
                </a:solidFill>
              </a:rPr>
              <a:t> the </a:t>
            </a:r>
            <a:r>
              <a:rPr lang="it-IT" sz="1600" dirty="0" err="1" smtClean="0">
                <a:solidFill>
                  <a:prstClr val="black"/>
                </a:solidFill>
              </a:rPr>
              <a:t>discontinuities</a:t>
            </a:r>
            <a:endParaRPr lang="it-IT" sz="1600" dirty="0" smtClean="0">
              <a:solidFill>
                <a:prstClr val="black"/>
              </a:solidFill>
            </a:endParaRPr>
          </a:p>
          <a:p>
            <a:pPr lvl="1" algn="just"/>
            <a:r>
              <a:rPr lang="it-IT" sz="1600" dirty="0" err="1" smtClean="0">
                <a:solidFill>
                  <a:prstClr val="black"/>
                </a:solidFill>
              </a:rPr>
              <a:t>Utkin’s</a:t>
            </a:r>
            <a:r>
              <a:rPr lang="it-IT" sz="1600" dirty="0" smtClean="0">
                <a:solidFill>
                  <a:prstClr val="black"/>
                </a:solidFill>
              </a:rPr>
              <a:t> </a:t>
            </a:r>
            <a:r>
              <a:rPr lang="it-IT" sz="1600" dirty="0" smtClean="0">
                <a:solidFill>
                  <a:prstClr val="black"/>
                </a:solidFill>
              </a:rPr>
              <a:t>control </a:t>
            </a:r>
            <a:r>
              <a:rPr lang="it-IT" sz="1600" dirty="0" err="1" smtClean="0">
                <a:solidFill>
                  <a:prstClr val="black"/>
                </a:solidFill>
              </a:rPr>
              <a:t>approach</a:t>
            </a:r>
            <a:r>
              <a:rPr lang="it-IT" sz="1600" dirty="0" smtClean="0">
                <a:solidFill>
                  <a:prstClr val="black"/>
                </a:solidFill>
              </a:rPr>
              <a:t> to the </a:t>
            </a:r>
            <a:r>
              <a:rPr lang="it-IT" sz="1600" dirty="0" err="1" smtClean="0">
                <a:solidFill>
                  <a:prstClr val="black"/>
                </a:solidFill>
              </a:rPr>
              <a:t>sliding</a:t>
            </a:r>
            <a:r>
              <a:rPr lang="it-IT" sz="1600" dirty="0" smtClean="0">
                <a:solidFill>
                  <a:prstClr val="black"/>
                </a:solidFill>
              </a:rPr>
              <a:t> mode </a:t>
            </a:r>
            <a:r>
              <a:rPr lang="it-IT" sz="1600" dirty="0" smtClean="0">
                <a:solidFill>
                  <a:prstClr val="black"/>
                </a:solidFill>
              </a:rPr>
              <a:t>control</a:t>
            </a:r>
          </a:p>
          <a:p>
            <a:pPr lvl="1" algn="just"/>
            <a:endParaRPr lang="it-IT" sz="1600" dirty="0">
              <a:solidFill>
                <a:prstClr val="black"/>
              </a:solidFill>
            </a:endParaRPr>
          </a:p>
          <a:p>
            <a:pPr algn="just"/>
            <a:r>
              <a:rPr lang="it-IT" sz="2000" dirty="0" err="1" smtClean="0">
                <a:solidFill>
                  <a:prstClr val="black"/>
                </a:solidFill>
              </a:rPr>
              <a:t>Summary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smtClean="0">
                <a:solidFill>
                  <a:prstClr val="black"/>
                </a:solidFill>
              </a:rPr>
              <a:t>of the first </a:t>
            </a:r>
            <a:r>
              <a:rPr lang="it-IT" sz="2000" dirty="0" err="1" smtClean="0">
                <a:solidFill>
                  <a:prstClr val="black"/>
                </a:solidFill>
              </a:rPr>
              <a:t>year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err="1" smtClean="0">
                <a:solidFill>
                  <a:prstClr val="black"/>
                </a:solidFill>
              </a:rPr>
              <a:t>activity</a:t>
            </a:r>
            <a:r>
              <a:rPr lang="it-IT" sz="2000" dirty="0" smtClean="0">
                <a:solidFill>
                  <a:prstClr val="black"/>
                </a:solidFill>
              </a:rPr>
              <a:t> and </a:t>
            </a:r>
            <a:r>
              <a:rPr lang="it-IT" sz="2000" dirty="0" err="1" smtClean="0">
                <a:solidFill>
                  <a:prstClr val="black"/>
                </a:solidFill>
              </a:rPr>
              <a:t>outlook</a:t>
            </a:r>
            <a:r>
              <a:rPr lang="it-IT" sz="2000" dirty="0" smtClean="0">
                <a:solidFill>
                  <a:prstClr val="black"/>
                </a:solidFill>
              </a:rPr>
              <a:t> on the </a:t>
            </a:r>
            <a:r>
              <a:rPr lang="it-IT" sz="2000" dirty="0" err="1" smtClean="0">
                <a:solidFill>
                  <a:prstClr val="black"/>
                </a:solidFill>
              </a:rPr>
              <a:t>second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 err="1" smtClean="0">
                <a:solidFill>
                  <a:prstClr val="black"/>
                </a:solidFill>
              </a:rPr>
              <a:t>year</a:t>
            </a:r>
            <a:r>
              <a:rPr lang="it-IT" sz="2000" dirty="0" smtClean="0">
                <a:solidFill>
                  <a:prstClr val="black"/>
                </a:solidFill>
              </a:rPr>
              <a:t>: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11</a:t>
            </a:fld>
            <a:endParaRPr lang="it-IT"/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064" y="3361511"/>
            <a:ext cx="4981872" cy="231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>
                <a:solidFill>
                  <a:schemeClr val="tx2"/>
                </a:solidFill>
              </a:rPr>
              <a:t>My Background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20480"/>
          </a:xfrm>
        </p:spPr>
        <p:txBody>
          <a:bodyPr>
            <a:normAutofit/>
          </a:bodyPr>
          <a:lstStyle/>
          <a:p>
            <a:pPr lvl="0" algn="just"/>
            <a:r>
              <a:rPr lang="en-GB" sz="2000" dirty="0" smtClean="0">
                <a:solidFill>
                  <a:prstClr val="black"/>
                </a:solidFill>
              </a:rPr>
              <a:t>I received the M.Sc. degree in </a:t>
            </a:r>
            <a:r>
              <a:rPr lang="en-GB" sz="2000" dirty="0" err="1" smtClean="0">
                <a:solidFill>
                  <a:prstClr val="black"/>
                </a:solidFill>
              </a:rPr>
              <a:t>Ingegneria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</a:rPr>
              <a:t>dell’Automazione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br>
              <a:rPr lang="en-GB" sz="2000" dirty="0" smtClean="0">
                <a:solidFill>
                  <a:prstClr val="black"/>
                </a:solidFill>
              </a:rPr>
            </a:br>
            <a:r>
              <a:rPr lang="en-GB" sz="2000" dirty="0" smtClean="0">
                <a:solidFill>
                  <a:prstClr val="black"/>
                </a:solidFill>
              </a:rPr>
              <a:t>from </a:t>
            </a:r>
            <a:r>
              <a:rPr lang="en-US" sz="2000" dirty="0" smtClean="0">
                <a:solidFill>
                  <a:prstClr val="black"/>
                </a:solidFill>
              </a:rPr>
              <a:t>University of Napoli “Federico II” with the thesis “</a:t>
            </a:r>
            <a:r>
              <a:rPr lang="en-GB" sz="2000" i="1" dirty="0">
                <a:solidFill>
                  <a:prstClr val="black"/>
                </a:solidFill>
              </a:rPr>
              <a:t>Convergence analysis of Filippov </a:t>
            </a:r>
            <a:r>
              <a:rPr lang="en-GB" sz="2000" i="1" dirty="0" smtClean="0">
                <a:solidFill>
                  <a:prstClr val="black"/>
                </a:solidFill>
              </a:rPr>
              <a:t>systems via </a:t>
            </a:r>
            <a:r>
              <a:rPr lang="en-GB" sz="2000" i="1" dirty="0">
                <a:solidFill>
                  <a:prstClr val="black"/>
                </a:solidFill>
              </a:rPr>
              <a:t>contraction </a:t>
            </a:r>
            <a:r>
              <a:rPr lang="en-GB" sz="2000" i="1" dirty="0" smtClean="0">
                <a:solidFill>
                  <a:prstClr val="black"/>
                </a:solidFill>
              </a:rPr>
              <a:t>theory”</a:t>
            </a:r>
            <a:endParaRPr lang="en-US" sz="2000" i="1" dirty="0" smtClean="0">
              <a:solidFill>
                <a:prstClr val="black"/>
              </a:solidFill>
            </a:endParaRPr>
          </a:p>
          <a:p>
            <a:pPr lvl="0"/>
            <a:endParaRPr lang="en-US" sz="2000" dirty="0">
              <a:solidFill>
                <a:prstClr val="black"/>
              </a:solidFill>
            </a:endParaRPr>
          </a:p>
          <a:p>
            <a:pPr lvl="0"/>
            <a:endParaRPr lang="en-US" sz="2000" dirty="0">
              <a:solidFill>
                <a:prstClr val="black"/>
              </a:solidFill>
            </a:endParaRP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I work with the SINCRO group</a:t>
            </a:r>
            <a:endParaRPr lang="en-US" sz="2000" dirty="0">
              <a:solidFill>
                <a:prstClr val="black"/>
              </a:solidFill>
            </a:endParaRPr>
          </a:p>
          <a:p>
            <a:pPr lvl="0"/>
            <a:endParaRPr lang="en-US" sz="2000" dirty="0">
              <a:solidFill>
                <a:prstClr val="black"/>
              </a:solidFill>
            </a:endParaRPr>
          </a:p>
          <a:p>
            <a:pPr lvl="0"/>
            <a:endParaRPr lang="en-GB" sz="2000" dirty="0">
              <a:solidFill>
                <a:prstClr val="black"/>
              </a:solidFill>
            </a:endParaRPr>
          </a:p>
          <a:p>
            <a:pPr lvl="0"/>
            <a:endParaRPr lang="en-GB" sz="2000" dirty="0" smtClean="0">
              <a:solidFill>
                <a:prstClr val="black"/>
              </a:solidFill>
            </a:endParaRPr>
          </a:p>
          <a:p>
            <a:pPr lvl="0"/>
            <a:r>
              <a:rPr lang="en-GB" sz="2000" dirty="0" smtClean="0">
                <a:solidFill>
                  <a:prstClr val="black"/>
                </a:solidFill>
              </a:rPr>
              <a:t>My fellowship is “</a:t>
            </a:r>
            <a:r>
              <a:rPr lang="it-IT" sz="2000" dirty="0" smtClean="0"/>
              <a:t>Fondo </a:t>
            </a:r>
            <a:r>
              <a:rPr lang="it-IT" sz="2000" dirty="0"/>
              <a:t>Sostegno ai </a:t>
            </a:r>
            <a:r>
              <a:rPr lang="it-IT" sz="2000" dirty="0" smtClean="0"/>
              <a:t>Giovani</a:t>
            </a:r>
            <a:r>
              <a:rPr lang="en-GB" sz="2000" dirty="0" smtClean="0">
                <a:solidFill>
                  <a:prstClr val="black"/>
                </a:solidFill>
              </a:rPr>
              <a:t>“</a:t>
            </a:r>
            <a:r>
              <a:rPr lang="it-IT" sz="2000" dirty="0" smtClean="0"/>
              <a:t> </a:t>
            </a:r>
            <a:r>
              <a:rPr lang="it-IT" sz="2000" dirty="0"/>
              <a:t>- FSGDIS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2</a:t>
            </a:fld>
            <a:endParaRPr lang="it-I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636912"/>
            <a:ext cx="378989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7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chemeClr val="tx2"/>
                </a:solidFill>
              </a:rPr>
              <a:t>Outline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628800"/>
            <a:ext cx="7859216" cy="4104456"/>
          </a:xfrm>
        </p:spPr>
        <p:txBody>
          <a:bodyPr>
            <a:normAutofit/>
          </a:bodyPr>
          <a:lstStyle/>
          <a:p>
            <a:pPr lvl="0" algn="just">
              <a:spcAft>
                <a:spcPts val="2400"/>
              </a:spcAft>
            </a:pP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What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is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i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ncremental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s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tability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?</a:t>
            </a:r>
          </a:p>
          <a:p>
            <a:pPr lvl="0" algn="just">
              <a:spcAft>
                <a:spcPts val="2400"/>
              </a:spcAft>
            </a:pP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Why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is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c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ontraction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theory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useful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?</a:t>
            </a:r>
          </a:p>
          <a:p>
            <a:pPr lvl="0" algn="just">
              <a:spcAft>
                <a:spcPts val="2400"/>
              </a:spcAft>
            </a:pP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What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is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a Filippov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system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?</a:t>
            </a:r>
          </a:p>
          <a:p>
            <a:pPr lvl="0" algn="just">
              <a:spcAft>
                <a:spcPts val="2400"/>
              </a:spcAft>
            </a:pP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Our</a:t>
            </a:r>
            <a:r>
              <a:rPr lang="it-IT" sz="3600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3600" dirty="0" err="1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results</a:t>
            </a:r>
            <a:endParaRPr lang="it-IT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71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chemeClr val="tx2"/>
                </a:solidFill>
              </a:rPr>
              <a:t>Incremental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Stability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3184" y="1300200"/>
            <a:ext cx="4258816" cy="432048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GB" sz="2000" dirty="0" smtClean="0">
                <a:solidFill>
                  <a:prstClr val="black"/>
                </a:solidFill>
              </a:rPr>
              <a:t>In </a:t>
            </a:r>
            <a:r>
              <a:rPr lang="en-GB" sz="2000" dirty="0">
                <a:solidFill>
                  <a:prstClr val="black"/>
                </a:solidFill>
              </a:rPr>
              <a:t>many cases it is useful to study a system stability without having the </a:t>
            </a:r>
            <a:r>
              <a:rPr lang="en-GB" sz="2000" dirty="0" smtClean="0">
                <a:solidFill>
                  <a:prstClr val="black"/>
                </a:solidFill>
              </a:rPr>
              <a:t>exact knowledge </a:t>
            </a:r>
            <a:r>
              <a:rPr lang="en-GB" sz="2000" dirty="0">
                <a:solidFill>
                  <a:prstClr val="black"/>
                </a:solidFill>
              </a:rPr>
              <a:t>of some attractors or nominal solutions.</a:t>
            </a:r>
          </a:p>
          <a:p>
            <a:pPr lvl="0" algn="just"/>
            <a:r>
              <a:rPr lang="en-GB" sz="2000" dirty="0">
                <a:solidFill>
                  <a:prstClr val="black"/>
                </a:solidFill>
              </a:rPr>
              <a:t>It is sufficient to know that two generic trajectories of the system </a:t>
            </a:r>
            <a:r>
              <a:rPr lang="en-GB" sz="2000" dirty="0" smtClean="0">
                <a:solidFill>
                  <a:prstClr val="black"/>
                </a:solidFill>
              </a:rPr>
              <a:t>converge towards </a:t>
            </a:r>
            <a:r>
              <a:rPr lang="en-GB" sz="2000" dirty="0">
                <a:solidFill>
                  <a:prstClr val="black"/>
                </a:solidFill>
              </a:rPr>
              <a:t>each other</a:t>
            </a:r>
            <a:r>
              <a:rPr lang="en-GB" sz="2000" dirty="0" smtClean="0">
                <a:solidFill>
                  <a:prstClr val="black"/>
                </a:solidFill>
              </a:rPr>
              <a:t>.</a:t>
            </a: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en-GB" sz="2000" dirty="0" smtClean="0">
              <a:solidFill>
                <a:prstClr val="black"/>
              </a:solidFill>
            </a:endParaRPr>
          </a:p>
          <a:p>
            <a:pPr lvl="0" algn="just"/>
            <a:r>
              <a:rPr lang="en-GB" sz="2000" dirty="0"/>
              <a:t>This property is the so-called </a:t>
            </a:r>
            <a:r>
              <a:rPr lang="en-GB" sz="2000" u="sng" dirty="0">
                <a:solidFill>
                  <a:schemeClr val="accent1">
                    <a:lumMod val="75000"/>
                  </a:schemeClr>
                </a:solidFill>
              </a:rPr>
              <a:t>incremental stability</a:t>
            </a:r>
            <a:endParaRPr lang="it-IT" sz="20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4</a:t>
            </a:fld>
            <a:endParaRPr lang="it-IT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12776"/>
            <a:ext cx="4173610" cy="43204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584" y="3425283"/>
            <a:ext cx="2738048" cy="107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chemeClr val="tx2"/>
                </a:solidFill>
              </a:rPr>
              <a:t>Contraction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1635"/>
            <a:ext cx="8229600" cy="2523389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GB" sz="2000" dirty="0" smtClean="0">
                <a:solidFill>
                  <a:prstClr val="black"/>
                </a:solidFill>
              </a:rPr>
              <a:t>Contraction theory provides a sufficient condition for incremental stability.</a:t>
            </a:r>
          </a:p>
          <a:p>
            <a:pPr lvl="0" algn="just"/>
            <a:endParaRPr lang="en-GB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  <a:p>
            <a:pPr lvl="0" algn="just"/>
            <a:endParaRPr lang="en-GB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  <a:p>
            <a:pPr lvl="0" algn="just"/>
            <a:endParaRPr lang="en-GB" sz="2000" dirty="0" smtClean="0">
              <a:solidFill>
                <a:prstClr val="black"/>
              </a:solidFill>
            </a:endParaRPr>
          </a:p>
          <a:p>
            <a:pPr lvl="0" algn="just"/>
            <a:r>
              <a:rPr lang="en-GB" sz="2000" dirty="0" smtClean="0">
                <a:solidFill>
                  <a:prstClr val="black"/>
                </a:solidFill>
              </a:rPr>
              <a:t>If a </a:t>
            </a:r>
            <a:r>
              <a:rPr lang="en-GB" sz="2000" dirty="0">
                <a:solidFill>
                  <a:prstClr val="black"/>
                </a:solidFill>
              </a:rPr>
              <a:t>system is </a:t>
            </a:r>
            <a:r>
              <a:rPr lang="en-GB" sz="2000" dirty="0" smtClean="0">
                <a:solidFill>
                  <a:prstClr val="black"/>
                </a:solidFill>
              </a:rPr>
              <a:t>contracting then it is exponentially incrementally stable.</a:t>
            </a: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5</a:t>
            </a:fld>
            <a:endParaRPr lang="it-I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04" y="1628800"/>
            <a:ext cx="8003232" cy="1457994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976456" y="1916832"/>
            <a:ext cx="258743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6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chemeClr val="tx2"/>
                </a:solidFill>
              </a:rPr>
              <a:t>Contraction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1635"/>
            <a:ext cx="8229600" cy="2523389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GB" sz="2000" dirty="0" smtClean="0">
                <a:solidFill>
                  <a:prstClr val="black"/>
                </a:solidFill>
              </a:rPr>
              <a:t>Contraction theory provides a sufficient condition for incremental stability.</a:t>
            </a:r>
          </a:p>
          <a:p>
            <a:pPr lvl="0" algn="just"/>
            <a:endParaRPr lang="en-GB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  <a:p>
            <a:pPr lvl="0" algn="just"/>
            <a:endParaRPr lang="en-GB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  <a:p>
            <a:pPr lvl="0" algn="just"/>
            <a:endParaRPr lang="en-GB" sz="2000" dirty="0" smtClean="0">
              <a:solidFill>
                <a:prstClr val="black"/>
              </a:solidFill>
            </a:endParaRPr>
          </a:p>
          <a:p>
            <a:pPr lvl="0" algn="just"/>
            <a:r>
              <a:rPr lang="en-GB" sz="2000" dirty="0" smtClean="0">
                <a:solidFill>
                  <a:prstClr val="black"/>
                </a:solidFill>
              </a:rPr>
              <a:t>If a </a:t>
            </a:r>
            <a:r>
              <a:rPr lang="en-GB" sz="2000" dirty="0">
                <a:solidFill>
                  <a:prstClr val="black"/>
                </a:solidFill>
              </a:rPr>
              <a:t>system is </a:t>
            </a:r>
            <a:r>
              <a:rPr lang="en-GB" sz="2000" dirty="0" smtClean="0">
                <a:solidFill>
                  <a:prstClr val="black"/>
                </a:solidFill>
              </a:rPr>
              <a:t>contracting then it is exponentially incrementally stable.</a:t>
            </a: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6</a:t>
            </a:fld>
            <a:endParaRPr lang="it-I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04" y="1628800"/>
            <a:ext cx="8003232" cy="1457994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976456" y="1916832"/>
            <a:ext cx="258743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9552" y="3593959"/>
            <a:ext cx="42484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u="sng" dirty="0">
                <a:solidFill>
                  <a:prstClr val="black"/>
                </a:solidFill>
              </a:rPr>
              <a:t>Problem</a:t>
            </a:r>
            <a:r>
              <a:rPr lang="it-IT" sz="2000" dirty="0">
                <a:solidFill>
                  <a:prstClr val="black"/>
                </a:solidFill>
              </a:rPr>
              <a:t>: </a:t>
            </a:r>
            <a:r>
              <a:rPr lang="en-GB" sz="2000" dirty="0">
                <a:solidFill>
                  <a:prstClr val="black"/>
                </a:solidFill>
              </a:rPr>
              <a:t>Most of the available </a:t>
            </a:r>
            <a:r>
              <a:rPr lang="en-GB" sz="2000" dirty="0" smtClean="0">
                <a:solidFill>
                  <a:prstClr val="black"/>
                </a:solidFill>
              </a:rPr>
              <a:t>results </a:t>
            </a:r>
            <a:r>
              <a:rPr lang="en-GB" sz="2000" dirty="0">
                <a:solidFill>
                  <a:prstClr val="black"/>
                </a:solidFill>
              </a:rPr>
              <a:t>assumes </a:t>
            </a:r>
            <a:r>
              <a:rPr lang="en-GB" sz="2000" i="1" u="sng" dirty="0">
                <a:solidFill>
                  <a:prstClr val="black"/>
                </a:solidFill>
              </a:rPr>
              <a:t>continuous </a:t>
            </a:r>
            <a:r>
              <a:rPr lang="en-GB" sz="2000" i="1" u="sng" dirty="0" smtClean="0">
                <a:solidFill>
                  <a:prstClr val="black"/>
                </a:solidFill>
              </a:rPr>
              <a:t>differentiability</a:t>
            </a:r>
            <a:r>
              <a:rPr lang="en-GB" sz="2000" dirty="0" smtClean="0">
                <a:solidFill>
                  <a:prstClr val="black"/>
                </a:solidFill>
              </a:rPr>
              <a:t> of </a:t>
            </a:r>
            <a:r>
              <a:rPr lang="en-GB" sz="2000" dirty="0">
                <a:solidFill>
                  <a:prstClr val="black"/>
                </a:solidFill>
              </a:rPr>
              <a:t>the system vector </a:t>
            </a:r>
            <a:r>
              <a:rPr lang="en-GB" sz="2000" dirty="0" smtClean="0">
                <a:solidFill>
                  <a:prstClr val="black"/>
                </a:solidFill>
              </a:rPr>
              <a:t>field, but in m</a:t>
            </a:r>
            <a:r>
              <a:rPr lang="en-GB" sz="2000" dirty="0" smtClean="0"/>
              <a:t>any </a:t>
            </a:r>
            <a:r>
              <a:rPr lang="en-GB" sz="2000" dirty="0"/>
              <a:t>applications </a:t>
            </a:r>
            <a:r>
              <a:rPr lang="en-GB" sz="2000" dirty="0" smtClean="0"/>
              <a:t>systems are </a:t>
            </a:r>
            <a:r>
              <a:rPr lang="en-GB" sz="2000" dirty="0"/>
              <a:t>described by differential equations with </a:t>
            </a:r>
            <a:r>
              <a:rPr lang="en-GB" sz="2000" dirty="0" smtClean="0"/>
              <a:t>discontinuities.</a:t>
            </a:r>
            <a:endParaRPr lang="en-GB" sz="2000" u="sng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670" y="3503483"/>
            <a:ext cx="2586242" cy="13758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841" y="4879364"/>
            <a:ext cx="3243899" cy="147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Filippov </a:t>
            </a:r>
            <a:r>
              <a:rPr lang="it-IT" dirty="0" err="1" smtClean="0">
                <a:solidFill>
                  <a:schemeClr val="tx2"/>
                </a:solidFill>
              </a:rPr>
              <a:t>systems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1635"/>
            <a:ext cx="8229600" cy="1034159"/>
          </a:xfrm>
        </p:spPr>
        <p:txBody>
          <a:bodyPr>
            <a:normAutofit/>
          </a:bodyPr>
          <a:lstStyle/>
          <a:p>
            <a:pPr lvl="0" algn="just"/>
            <a:r>
              <a:rPr lang="en-GB" sz="2000" dirty="0"/>
              <a:t>Our research is aimed </a:t>
            </a:r>
            <a:r>
              <a:rPr lang="en-GB" sz="2000" i="1" u="sng" dirty="0"/>
              <a:t>to </a:t>
            </a:r>
            <a:r>
              <a:rPr lang="en-GB" sz="2000" i="1" u="sng" dirty="0" smtClean="0"/>
              <a:t>extend</a:t>
            </a:r>
            <a:r>
              <a:rPr lang="en-GB" sz="2000" dirty="0" smtClean="0"/>
              <a:t> </a:t>
            </a:r>
            <a:r>
              <a:rPr lang="en-GB" sz="2000" dirty="0"/>
              <a:t>contraction theory to </a:t>
            </a:r>
            <a:r>
              <a:rPr lang="en-GB" sz="2000" dirty="0" smtClean="0"/>
              <a:t>some </a:t>
            </a:r>
            <a:r>
              <a:rPr lang="en-GB" sz="2000" dirty="0"/>
              <a:t>classes of </a:t>
            </a:r>
            <a:r>
              <a:rPr lang="en-GB" sz="2000" dirty="0" smtClean="0"/>
              <a:t>switching systems, </a:t>
            </a:r>
            <a:r>
              <a:rPr lang="en-GB" sz="2000" dirty="0"/>
              <a:t>particularly those modelled by ODEs with discontinuous right-hand sides (or Filippov systems</a:t>
            </a:r>
            <a:r>
              <a:rPr lang="en-GB" sz="2000" dirty="0" smtClean="0"/>
              <a:t>).</a:t>
            </a: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7</a:t>
            </a:fld>
            <a:endParaRPr lang="it-IT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3082678"/>
            <a:ext cx="3116576" cy="9943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2228880"/>
            <a:ext cx="502315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 bimodal Filippov system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is </a:t>
            </a:r>
            <a:r>
              <a:rPr lang="en-GB" sz="2000" dirty="0"/>
              <a:t>given by</a:t>
            </a:r>
            <a:endParaRPr lang="it-IT" sz="20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522" y="2107362"/>
            <a:ext cx="3623982" cy="25583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27004" y="428918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where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691100" y="4512635"/>
            <a:ext cx="55953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 </a:t>
            </a:r>
            <a:r>
              <a:rPr lang="it-IT" sz="2000" dirty="0" smtClean="0"/>
              <a:t>           and              are </a:t>
            </a:r>
            <a:r>
              <a:rPr lang="it-IT" sz="2000" dirty="0" err="1" smtClean="0"/>
              <a:t>two</a:t>
            </a:r>
            <a:r>
              <a:rPr lang="it-IT" sz="2000" dirty="0" smtClean="0"/>
              <a:t> </a:t>
            </a:r>
            <a:r>
              <a:rPr lang="it-IT" sz="2000" dirty="0" err="1" smtClean="0"/>
              <a:t>smooth</a:t>
            </a:r>
            <a:r>
              <a:rPr lang="it-IT" sz="2000" dirty="0" smtClean="0"/>
              <a:t> </a:t>
            </a:r>
            <a:r>
              <a:rPr lang="it-IT" sz="2000" dirty="0" err="1" smtClean="0"/>
              <a:t>vector</a:t>
            </a:r>
            <a:r>
              <a:rPr lang="it-IT" sz="2000" dirty="0" smtClean="0"/>
              <a:t> </a:t>
            </a:r>
            <a:r>
              <a:rPr lang="it-IT" sz="2000" dirty="0" err="1" smtClean="0"/>
              <a:t>fields</a:t>
            </a: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            </a:t>
            </a:r>
            <a:r>
              <a:rPr lang="it-IT" sz="2000" dirty="0" err="1" smtClean="0"/>
              <a:t>is</a:t>
            </a:r>
            <a:r>
              <a:rPr lang="it-IT" sz="2000" dirty="0" smtClean="0"/>
              <a:t> the </a:t>
            </a:r>
            <a:r>
              <a:rPr lang="it-IT" sz="2000" b="1" i="1" dirty="0" smtClean="0">
                <a:solidFill>
                  <a:schemeClr val="accent1">
                    <a:lumMod val="50000"/>
                  </a:schemeClr>
                </a:solidFill>
              </a:rPr>
              <a:t>‘</a:t>
            </a:r>
            <a:r>
              <a:rPr lang="it-IT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sliding</a:t>
            </a:r>
            <a:r>
              <a:rPr lang="it-IT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vector</a:t>
            </a:r>
            <a:r>
              <a:rPr lang="it-IT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field</a:t>
            </a:r>
            <a:r>
              <a:rPr lang="it-IT" sz="2000" b="1" i="1" dirty="0" smtClean="0">
                <a:solidFill>
                  <a:schemeClr val="accent1">
                    <a:lumMod val="50000"/>
                  </a:schemeClr>
                </a:solidFill>
              </a:rPr>
              <a:t>’</a:t>
            </a:r>
            <a:r>
              <a:rPr lang="it-IT" sz="2000" dirty="0"/>
              <a:t> </a:t>
            </a:r>
            <a:r>
              <a:rPr lang="it-IT" sz="2000" dirty="0" smtClean="0"/>
              <a:t>and </a:t>
            </a:r>
            <a:br>
              <a:rPr lang="it-IT" sz="2000" dirty="0" smtClean="0"/>
            </a:br>
            <a:r>
              <a:rPr lang="it-IT" sz="2000" dirty="0" err="1" smtClean="0"/>
              <a:t>it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given</a:t>
            </a:r>
            <a:r>
              <a:rPr lang="it-IT" sz="2000" dirty="0" smtClean="0"/>
              <a:t> by</a:t>
            </a:r>
            <a:endParaRPr lang="en-GB" sz="2000" i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9712" y="4509120"/>
            <a:ext cx="706729" cy="39528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3848" y="4509120"/>
            <a:ext cx="651065" cy="39528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26540" y="5127862"/>
            <a:ext cx="659901" cy="37523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96100" y="5685062"/>
            <a:ext cx="4636887" cy="46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1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chemeClr val="tx2"/>
                </a:solidFill>
              </a:rPr>
              <a:t>Problem</a:t>
            </a:r>
            <a:r>
              <a:rPr lang="it-IT" dirty="0" smtClean="0">
                <a:solidFill>
                  <a:schemeClr val="tx2"/>
                </a:solidFill>
              </a:rPr>
              <a:t> statement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187624"/>
            <a:ext cx="8430289" cy="4545632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GB" sz="2400" i="1" u="sng" dirty="0">
                <a:solidFill>
                  <a:prstClr val="black"/>
                </a:solidFill>
              </a:rPr>
              <a:t>Under what conditions on the </a:t>
            </a:r>
            <a:r>
              <a:rPr lang="en-GB" sz="2400" i="1" u="sng" dirty="0" smtClean="0">
                <a:solidFill>
                  <a:prstClr val="black"/>
                </a:solidFill>
              </a:rPr>
              <a:t>system the </a:t>
            </a:r>
            <a:r>
              <a:rPr lang="en-GB" sz="2400" i="1" u="sng" dirty="0">
                <a:solidFill>
                  <a:prstClr val="black"/>
                </a:solidFill>
              </a:rPr>
              <a:t>sliding vector </a:t>
            </a:r>
            <a:r>
              <a:rPr lang="en-GB" sz="2400" i="1" u="sng" dirty="0" smtClean="0">
                <a:solidFill>
                  <a:prstClr val="black"/>
                </a:solidFill>
              </a:rPr>
              <a:t>field is </a:t>
            </a:r>
            <a:r>
              <a:rPr lang="en-GB" sz="2400" i="1" u="sng" dirty="0">
                <a:solidFill>
                  <a:prstClr val="black"/>
                </a:solidFill>
              </a:rPr>
              <a:t>incrementally </a:t>
            </a:r>
            <a:r>
              <a:rPr lang="en-GB" sz="2400" i="1" u="sng" dirty="0" smtClean="0">
                <a:solidFill>
                  <a:prstClr val="black"/>
                </a:solidFill>
              </a:rPr>
              <a:t>stable?</a:t>
            </a:r>
            <a:endParaRPr lang="en-GB" sz="2400" i="1" u="sng" dirty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endParaRPr lang="en-GB" sz="2000" dirty="0" smtClean="0"/>
          </a:p>
          <a:p>
            <a:pPr>
              <a:lnSpc>
                <a:spcPct val="140000"/>
              </a:lnSpc>
            </a:pPr>
            <a:r>
              <a:rPr lang="en-GB" sz="2400" dirty="0" smtClean="0"/>
              <a:t>Our </a:t>
            </a:r>
            <a:r>
              <a:rPr lang="en-GB" sz="2400" dirty="0"/>
              <a:t>idea is to </a:t>
            </a:r>
            <a:r>
              <a:rPr lang="en-GB" sz="2400" dirty="0" smtClean="0"/>
              <a:t>treat                                         as </a:t>
            </a:r>
            <a:r>
              <a:rPr lang="en-GB" sz="2400" dirty="0"/>
              <a:t>a constrained vector field </a:t>
            </a:r>
            <a:r>
              <a:rPr lang="en-GB" sz="2400" dirty="0" smtClean="0"/>
              <a:t>with                            and </a:t>
            </a:r>
            <a:r>
              <a:rPr lang="en-GB" sz="2400" dirty="0"/>
              <a:t>study its contraction properties</a:t>
            </a:r>
            <a:endParaRPr lang="it-IT" sz="24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8</a:t>
            </a:fld>
            <a:endParaRPr lang="it-IT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715" y="2060848"/>
            <a:ext cx="3254570" cy="20690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4501722"/>
            <a:ext cx="2376264" cy="4394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4" y="4941168"/>
            <a:ext cx="1481826" cy="40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>
                <a:solidFill>
                  <a:schemeClr val="tx2"/>
                </a:solidFill>
              </a:rPr>
              <a:t>Methodology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1635"/>
            <a:ext cx="8229600" cy="5634042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GB" sz="2200" dirty="0"/>
              <a:t>Find the </a:t>
            </a:r>
            <a:r>
              <a:rPr lang="en-GB" sz="2200" dirty="0" smtClean="0"/>
              <a:t>projector             onto </a:t>
            </a:r>
            <a:r>
              <a:rPr lang="en-GB" sz="2200" dirty="0"/>
              <a:t>the </a:t>
            </a:r>
            <a:r>
              <a:rPr lang="en-GB" sz="2200" dirty="0" err="1"/>
              <a:t>hyperplane</a:t>
            </a:r>
            <a:r>
              <a:rPr lang="en-GB" sz="2200" dirty="0"/>
              <a:t> </a:t>
            </a:r>
            <a:r>
              <a:rPr lang="en-GB" sz="2200" dirty="0" smtClean="0"/>
              <a:t>             tangent </a:t>
            </a:r>
            <a:r>
              <a:rPr lang="en-GB" sz="2200" dirty="0"/>
              <a:t>to 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GB" sz="2200" dirty="0" smtClean="0"/>
              <a:t>Find </a:t>
            </a:r>
            <a:r>
              <a:rPr lang="en-GB" sz="2200" dirty="0"/>
              <a:t>a change of coordinates </a:t>
            </a:r>
            <a:r>
              <a:rPr lang="en-GB" sz="2200" dirty="0" smtClean="0"/>
              <a:t>                      , with                        , </a:t>
            </a:r>
            <a:r>
              <a:rPr lang="en-GB" sz="2200" dirty="0"/>
              <a:t>embedding </a:t>
            </a:r>
            <a:r>
              <a:rPr lang="en-GB" sz="2200" dirty="0" smtClean="0"/>
              <a:t>the constraint 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GB" sz="2200" dirty="0" smtClean="0"/>
              <a:t>Obtain </a:t>
            </a:r>
            <a:r>
              <a:rPr lang="en-GB" sz="2200" dirty="0"/>
              <a:t>the reduced order </a:t>
            </a:r>
            <a:r>
              <a:rPr lang="en-GB" sz="2200" dirty="0" smtClean="0"/>
              <a:t>(n-1 dimensional</a:t>
            </a:r>
            <a:r>
              <a:rPr lang="en-GB" sz="2200" dirty="0"/>
              <a:t>) system describing the </a:t>
            </a:r>
            <a:r>
              <a:rPr lang="en-GB" sz="2200" dirty="0" smtClean="0"/>
              <a:t>Filippov system </a:t>
            </a:r>
            <a:r>
              <a:rPr lang="en-GB" sz="2200" dirty="0"/>
              <a:t>on the manifold   </a:t>
            </a:r>
            <a:r>
              <a:rPr lang="en-GB" sz="2200" dirty="0" smtClean="0"/>
              <a:t>     as   </a:t>
            </a:r>
            <a:br>
              <a:rPr lang="en-GB" sz="2200" dirty="0" smtClean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      with</a:t>
            </a:r>
            <a:endParaRPr lang="en-GB" sz="2200" dirty="0"/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GB" sz="2200" dirty="0" smtClean="0"/>
              <a:t>Then </a:t>
            </a:r>
            <a:r>
              <a:rPr lang="en-GB" sz="2200" dirty="0"/>
              <a:t>the incremental stability of the Filippov system on  </a:t>
            </a:r>
            <a:r>
              <a:rPr lang="en-GB" sz="2200" dirty="0" smtClean="0"/>
              <a:t>      can be studied evaluating </a:t>
            </a:r>
            <a:r>
              <a:rPr lang="en-GB" sz="2200" dirty="0"/>
              <a:t>the matrix measure </a:t>
            </a:r>
            <a:r>
              <a:rPr lang="en-GB" sz="2200" dirty="0" smtClean="0"/>
              <a:t>of </a:t>
            </a:r>
            <a:r>
              <a:rPr lang="en-GB" sz="2200" dirty="0"/>
              <a:t>the Jacobian given as</a:t>
            </a:r>
            <a:endParaRPr lang="it-IT" sz="22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it-IT" sz="2000" dirty="0">
              <a:solidFill>
                <a:prstClr val="black"/>
              </a:solidFill>
            </a:endParaRPr>
          </a:p>
          <a:p>
            <a:pPr lvl="0" algn="just"/>
            <a:endParaRPr lang="it-IT" sz="2000" dirty="0" smtClean="0">
              <a:solidFill>
                <a:prstClr val="black"/>
              </a:solidFill>
            </a:endParaRPr>
          </a:p>
          <a:p>
            <a:pPr lvl="0" algn="just"/>
            <a:endParaRPr lang="en-GB" sz="2000" dirty="0">
              <a:solidFill>
                <a:prstClr val="black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Davide Fiore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9</a:t>
            </a:fld>
            <a:endParaRPr lang="it-I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3824" y="2158210"/>
            <a:ext cx="1218256" cy="3346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9119" y="5248946"/>
            <a:ext cx="6245041" cy="9686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1271" y="3734447"/>
            <a:ext cx="3597178" cy="4182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8104" y="3065912"/>
            <a:ext cx="1280911" cy="4319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8542" y="1773475"/>
            <a:ext cx="1272806" cy="35938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90383" y="1772816"/>
            <a:ext cx="1261737" cy="4156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0192" y="1168106"/>
            <a:ext cx="617345" cy="3302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57427" y="1138395"/>
            <a:ext cx="329373" cy="36074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56294" y="1124744"/>
            <a:ext cx="623618" cy="40607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74675" y="3085087"/>
            <a:ext cx="329373" cy="3607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80312" y="4369505"/>
            <a:ext cx="329373" cy="36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378</Words>
  <Application>Microsoft Office PowerPoint</Application>
  <PresentationFormat>On-screen Show (4:3)</PresentationFormat>
  <Paragraphs>111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Davide Fiore Tutor: Mario di Bernardo XXIX Cycle - I year presentation</vt:lpstr>
      <vt:lpstr>My Background</vt:lpstr>
      <vt:lpstr>Outline</vt:lpstr>
      <vt:lpstr>Incremental Stability</vt:lpstr>
      <vt:lpstr>Contraction Theory</vt:lpstr>
      <vt:lpstr>Contraction Theory</vt:lpstr>
      <vt:lpstr>Filippov systems</vt:lpstr>
      <vt:lpstr>Problem statement</vt:lpstr>
      <vt:lpstr>Methodology</vt:lpstr>
      <vt:lpstr>My Products</vt:lpstr>
      <vt:lpstr>Next year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Davide Fiore</cp:lastModifiedBy>
  <cp:revision>46</cp:revision>
  <cp:lastPrinted>2015-02-18T13:08:33Z</cp:lastPrinted>
  <dcterms:created xsi:type="dcterms:W3CDTF">2015-02-18T11:42:09Z</dcterms:created>
  <dcterms:modified xsi:type="dcterms:W3CDTF">2015-02-24T13:03:03Z</dcterms:modified>
</cp:coreProperties>
</file>