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603825" cy="46805850"/>
  <p:notesSz cx="10018713" cy="144478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2">
          <p15:clr>
            <a:srgbClr val="A4A3A4"/>
          </p15:clr>
        </p15:guide>
        <p15:guide id="2" pos="96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elpi_2013"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DC00"/>
    <a:srgbClr val="971720"/>
    <a:srgbClr val="162230"/>
    <a:srgbClr val="E5B9DF"/>
    <a:srgbClr val="E5E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6380" autoAdjust="0"/>
  </p:normalViewPr>
  <p:slideViewPr>
    <p:cSldViewPr>
      <p:cViewPr varScale="1">
        <p:scale>
          <a:sx n="14" d="100"/>
          <a:sy n="14" d="100"/>
        </p:scale>
        <p:origin x="3768" y="156"/>
      </p:cViewPr>
      <p:guideLst>
        <p:guide orient="horz" pos="14742"/>
        <p:guide pos="96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41442" cy="722392"/>
          </a:xfrm>
          <a:prstGeom prst="rect">
            <a:avLst/>
          </a:prstGeom>
        </p:spPr>
        <p:txBody>
          <a:bodyPr vert="horz" lIns="139803" tIns="69901" rIns="139803" bIns="69901" rtlCol="0"/>
          <a:lstStyle>
            <a:lvl1pPr algn="l">
              <a:defRPr sz="1800"/>
            </a:lvl1pPr>
          </a:lstStyle>
          <a:p>
            <a:endParaRPr lang="it-IT"/>
          </a:p>
        </p:txBody>
      </p:sp>
      <p:sp>
        <p:nvSpPr>
          <p:cNvPr id="3" name="Segnaposto data 2"/>
          <p:cNvSpPr>
            <a:spLocks noGrp="1"/>
          </p:cNvSpPr>
          <p:nvPr>
            <p:ph type="dt" idx="1"/>
          </p:nvPr>
        </p:nvSpPr>
        <p:spPr>
          <a:xfrm>
            <a:off x="5674952" y="0"/>
            <a:ext cx="4341442" cy="722392"/>
          </a:xfrm>
          <a:prstGeom prst="rect">
            <a:avLst/>
          </a:prstGeom>
        </p:spPr>
        <p:txBody>
          <a:bodyPr vert="horz" lIns="139803" tIns="69901" rIns="139803" bIns="69901" rtlCol="0"/>
          <a:lstStyle>
            <a:lvl1pPr algn="r">
              <a:defRPr sz="1800"/>
            </a:lvl1pPr>
          </a:lstStyle>
          <a:p>
            <a:fld id="{CA9BFCF1-2300-4C38-9938-A85A259F8F6D}" type="datetimeFigureOut">
              <a:rPr lang="it-IT" smtClean="0"/>
              <a:pPr/>
              <a:t>14/02/2016</a:t>
            </a:fld>
            <a:endParaRPr lang="it-IT"/>
          </a:p>
        </p:txBody>
      </p:sp>
      <p:sp>
        <p:nvSpPr>
          <p:cNvPr id="4" name="Segnaposto immagine diapositiva 3"/>
          <p:cNvSpPr>
            <a:spLocks noGrp="1" noRot="1" noChangeAspect="1"/>
          </p:cNvSpPr>
          <p:nvPr>
            <p:ph type="sldImg" idx="2"/>
          </p:nvPr>
        </p:nvSpPr>
        <p:spPr>
          <a:xfrm>
            <a:off x="3240088" y="1084263"/>
            <a:ext cx="3538537" cy="5416550"/>
          </a:xfrm>
          <a:prstGeom prst="rect">
            <a:avLst/>
          </a:prstGeom>
          <a:noFill/>
          <a:ln w="12700">
            <a:solidFill>
              <a:prstClr val="black"/>
            </a:solidFill>
          </a:ln>
        </p:spPr>
        <p:txBody>
          <a:bodyPr vert="horz" lIns="139803" tIns="69901" rIns="139803" bIns="69901" rtlCol="0" anchor="ctr"/>
          <a:lstStyle/>
          <a:p>
            <a:endParaRPr lang="it-IT"/>
          </a:p>
        </p:txBody>
      </p:sp>
      <p:sp>
        <p:nvSpPr>
          <p:cNvPr id="5" name="Segnaposto note 4"/>
          <p:cNvSpPr>
            <a:spLocks noGrp="1"/>
          </p:cNvSpPr>
          <p:nvPr>
            <p:ph type="body" sz="quarter" idx="3"/>
          </p:nvPr>
        </p:nvSpPr>
        <p:spPr>
          <a:xfrm>
            <a:off x="1001872" y="6862723"/>
            <a:ext cx="8014970" cy="6501527"/>
          </a:xfrm>
          <a:prstGeom prst="rect">
            <a:avLst/>
          </a:prstGeom>
        </p:spPr>
        <p:txBody>
          <a:bodyPr vert="horz" lIns="139803" tIns="69901" rIns="139803" bIns="69901"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13722939"/>
            <a:ext cx="4341442" cy="722392"/>
          </a:xfrm>
          <a:prstGeom prst="rect">
            <a:avLst/>
          </a:prstGeom>
        </p:spPr>
        <p:txBody>
          <a:bodyPr vert="horz" lIns="139803" tIns="69901" rIns="139803" bIns="69901" rtlCol="0" anchor="b"/>
          <a:lstStyle>
            <a:lvl1pPr algn="l">
              <a:defRPr sz="1800"/>
            </a:lvl1pPr>
          </a:lstStyle>
          <a:p>
            <a:endParaRPr lang="it-IT"/>
          </a:p>
        </p:txBody>
      </p:sp>
      <p:sp>
        <p:nvSpPr>
          <p:cNvPr id="7" name="Segnaposto numero diapositiva 6"/>
          <p:cNvSpPr>
            <a:spLocks noGrp="1"/>
          </p:cNvSpPr>
          <p:nvPr>
            <p:ph type="sldNum" sz="quarter" idx="5"/>
          </p:nvPr>
        </p:nvSpPr>
        <p:spPr>
          <a:xfrm>
            <a:off x="5674952" y="13722939"/>
            <a:ext cx="4341442" cy="722392"/>
          </a:xfrm>
          <a:prstGeom prst="rect">
            <a:avLst/>
          </a:prstGeom>
        </p:spPr>
        <p:txBody>
          <a:bodyPr vert="horz" lIns="139803" tIns="69901" rIns="139803" bIns="69901" rtlCol="0" anchor="b"/>
          <a:lstStyle>
            <a:lvl1pPr algn="r">
              <a:defRPr sz="1800"/>
            </a:lvl1pPr>
          </a:lstStyle>
          <a:p>
            <a:fld id="{5716EBFE-B43A-4ADB-9AE4-E35FCA543246}" type="slidenum">
              <a:rPr lang="it-IT" smtClean="0"/>
              <a:pPr/>
              <a:t>‹N›</a:t>
            </a:fld>
            <a:endParaRPr lang="it-IT"/>
          </a:p>
        </p:txBody>
      </p:sp>
    </p:spTree>
    <p:extLst>
      <p:ext uri="{BB962C8B-B14F-4D97-AF65-F5344CB8AC3E}">
        <p14:creationId xmlns:p14="http://schemas.microsoft.com/office/powerpoint/2010/main" val="224496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b="1" dirty="0" err="1"/>
              <a:t>Instructions</a:t>
            </a:r>
            <a:r>
              <a:rPr lang="it-IT" sz="1800" b="1" dirty="0"/>
              <a:t> to </a:t>
            </a:r>
            <a:r>
              <a:rPr lang="it-IT" sz="1800" b="1" dirty="0" err="1"/>
              <a:t>fill</a:t>
            </a:r>
            <a:r>
              <a:rPr lang="it-IT" sz="1800" b="1" dirty="0"/>
              <a:t> the poster</a:t>
            </a:r>
          </a:p>
          <a:p>
            <a:endParaRPr lang="it-IT" sz="1800" b="1" dirty="0"/>
          </a:p>
          <a:p>
            <a:r>
              <a:rPr lang="it-IT" sz="1800" b="1" dirty="0"/>
              <a:t>Box RGB 22 34 48 </a:t>
            </a:r>
            <a:endParaRPr lang="it-IT" sz="1800" dirty="0"/>
          </a:p>
          <a:p>
            <a:pPr lvl="1"/>
            <a:r>
              <a:rPr lang="en-US" dirty="0" smtClean="0"/>
              <a:t>Context of your research activity (motivations,</a:t>
            </a:r>
            <a:r>
              <a:rPr lang="en-US" baseline="0" dirty="0" smtClean="0"/>
              <a:t> needs, trends, activity of your group (if the case)… - describe for self </a:t>
            </a:r>
            <a:r>
              <a:rPr lang="en-US" baseline="0" dirty="0" err="1" smtClean="0"/>
              <a:t>explanatpry</a:t>
            </a:r>
            <a:r>
              <a:rPr lang="en-US" dirty="0" smtClean="0"/>
              <a:t>)</a:t>
            </a:r>
          </a:p>
          <a:p>
            <a:endParaRPr lang="it-IT" sz="1800" b="1" dirty="0"/>
          </a:p>
          <a:p>
            <a:r>
              <a:rPr lang="it-IT" sz="1800" b="1" dirty="0"/>
              <a:t>Box RGB 255 220 0</a:t>
            </a:r>
            <a:endParaRPr lang="it-IT" sz="1800" dirty="0"/>
          </a:p>
          <a:p>
            <a:pPr lvl="1"/>
            <a:r>
              <a:rPr lang="en-US" dirty="0" smtClean="0"/>
              <a:t>Your research activity up to the second year (idea, methodology, developments, results, expected validation,… - insert whatever you like, text, images, photos. This box is reserved to your very specific activity, not to your group) </a:t>
            </a:r>
          </a:p>
          <a:p>
            <a:endParaRPr lang="it-IT" sz="1800" b="1" dirty="0"/>
          </a:p>
          <a:p>
            <a:r>
              <a:rPr lang="it-IT" sz="1800" b="1" dirty="0"/>
              <a:t>Box RGB 151 23 32</a:t>
            </a:r>
            <a:endParaRPr lang="it-IT" sz="1800" dirty="0"/>
          </a:p>
          <a:p>
            <a:pPr lvl="1"/>
            <a:r>
              <a:rPr lang="en-US" dirty="0" smtClean="0"/>
              <a:t>Your contacts</a:t>
            </a:r>
          </a:p>
          <a:p>
            <a:pPr lvl="2"/>
            <a:r>
              <a:rPr lang="en-US" dirty="0" err="1" smtClean="0"/>
              <a:t>Cooperations</a:t>
            </a:r>
            <a:r>
              <a:rPr lang="en-US" dirty="0" smtClean="0"/>
              <a:t> with</a:t>
            </a:r>
            <a:r>
              <a:rPr lang="en-US" baseline="0" dirty="0" smtClean="0"/>
              <a:t> Universities, companies, participations in </a:t>
            </a:r>
            <a:r>
              <a:rPr lang="en-US" baseline="0" dirty="0" err="1" smtClean="0"/>
              <a:t>progrojects</a:t>
            </a:r>
            <a:r>
              <a:rPr lang="en-US" baseline="0" dirty="0" smtClean="0"/>
              <a:t> and </a:t>
            </a:r>
            <a:r>
              <a:rPr lang="en-US" baseline="0" dirty="0" err="1" smtClean="0"/>
              <a:t>programmes</a:t>
            </a:r>
            <a:r>
              <a:rPr lang="en-US" baseline="0" dirty="0" smtClean="0"/>
              <a:t> (logos can be included)</a:t>
            </a:r>
            <a:endParaRPr lang="en-US" dirty="0" smtClean="0"/>
          </a:p>
          <a:p>
            <a:endParaRPr lang="it-IT" sz="1800" b="1" dirty="0"/>
          </a:p>
          <a:p>
            <a:r>
              <a:rPr lang="it-IT" sz="1800" b="1" dirty="0">
                <a:solidFill>
                  <a:srgbClr val="4F81BD"/>
                </a:solidFill>
              </a:rPr>
              <a:t>Box RGB 79 129 189</a:t>
            </a:r>
            <a:endParaRPr lang="it-IT" sz="1800" dirty="0">
              <a:solidFill>
                <a:srgbClr val="4F81BD"/>
              </a:solidFill>
            </a:endParaRPr>
          </a:p>
          <a:p>
            <a:pPr lvl="1"/>
            <a:r>
              <a:rPr lang="en-US" dirty="0" smtClean="0"/>
              <a:t>Next year</a:t>
            </a:r>
          </a:p>
          <a:p>
            <a:pPr lvl="2"/>
            <a:r>
              <a:rPr lang="en-US" dirty="0" smtClean="0"/>
              <a:t>Future developments of your activity</a:t>
            </a:r>
          </a:p>
          <a:p>
            <a:endParaRPr lang="it-IT" dirty="0" smtClean="0"/>
          </a:p>
          <a:p>
            <a:r>
              <a:rPr lang="it-IT" dirty="0" smtClean="0"/>
              <a:t>Box </a:t>
            </a:r>
            <a:r>
              <a:rPr lang="it-IT" dirty="0" err="1" smtClean="0"/>
              <a:t>width</a:t>
            </a:r>
            <a:r>
              <a:rPr lang="it-IT" dirty="0" smtClean="0"/>
              <a:t> </a:t>
            </a:r>
            <a:r>
              <a:rPr lang="it-IT" dirty="0" err="1" smtClean="0"/>
              <a:t>is</a:t>
            </a:r>
            <a:r>
              <a:rPr lang="it-IT" dirty="0" smtClean="0"/>
              <a:t> 80 cm</a:t>
            </a:r>
          </a:p>
          <a:p>
            <a:r>
              <a:rPr lang="it-IT" dirty="0" smtClean="0"/>
              <a:t>Box </a:t>
            </a:r>
            <a:r>
              <a:rPr lang="it-IT" dirty="0" err="1" smtClean="0"/>
              <a:t>height</a:t>
            </a:r>
            <a:r>
              <a:rPr lang="it-IT" dirty="0" smtClean="0"/>
              <a:t> can be </a:t>
            </a:r>
            <a:r>
              <a:rPr lang="it-IT" dirty="0" err="1" smtClean="0"/>
              <a:t>changed</a:t>
            </a:r>
            <a:r>
              <a:rPr lang="it-IT" baseline="0" dirty="0" smtClean="0"/>
              <a:t> </a:t>
            </a:r>
            <a:r>
              <a:rPr lang="it-IT" baseline="0" dirty="0" err="1" smtClean="0"/>
              <a:t>according</a:t>
            </a:r>
            <a:r>
              <a:rPr lang="it-IT" baseline="0" dirty="0" smtClean="0"/>
              <a:t> to </a:t>
            </a:r>
            <a:r>
              <a:rPr lang="it-IT" baseline="0" dirty="0" err="1" smtClean="0"/>
              <a:t>your</a:t>
            </a:r>
            <a:r>
              <a:rPr lang="it-IT" baseline="0" dirty="0" smtClean="0"/>
              <a:t> </a:t>
            </a:r>
            <a:r>
              <a:rPr lang="it-IT" baseline="0" dirty="0" err="1" smtClean="0"/>
              <a:t>needs</a:t>
            </a:r>
            <a:endParaRPr lang="it-IT" baseline="0" dirty="0" smtClean="0"/>
          </a:p>
          <a:p>
            <a:endParaRPr lang="it-IT" dirty="0" smtClean="0"/>
          </a:p>
          <a:p>
            <a:endParaRPr lang="it-IT" dirty="0" smtClean="0"/>
          </a:p>
          <a:p>
            <a:r>
              <a:rPr lang="it-IT" dirty="0" smtClean="0"/>
              <a:t>The text </a:t>
            </a:r>
            <a:r>
              <a:rPr lang="it-IT" dirty="0" err="1" smtClean="0"/>
              <a:t>is</a:t>
            </a:r>
            <a:r>
              <a:rPr lang="it-IT" dirty="0" smtClean="0"/>
              <a:t> </a:t>
            </a:r>
            <a:r>
              <a:rPr lang="it-IT" dirty="0" err="1" smtClean="0"/>
              <a:t>written</a:t>
            </a:r>
            <a:r>
              <a:rPr lang="it-IT" dirty="0" smtClean="0"/>
              <a:t> in Calibri font</a:t>
            </a:r>
            <a:endParaRPr lang="it-IT" dirty="0"/>
          </a:p>
        </p:txBody>
      </p:sp>
      <p:sp>
        <p:nvSpPr>
          <p:cNvPr id="4" name="Segnaposto numero diapositiva 3"/>
          <p:cNvSpPr>
            <a:spLocks noGrp="1"/>
          </p:cNvSpPr>
          <p:nvPr>
            <p:ph type="sldNum" sz="quarter" idx="10"/>
          </p:nvPr>
        </p:nvSpPr>
        <p:spPr/>
        <p:txBody>
          <a:bodyPr/>
          <a:lstStyle/>
          <a:p>
            <a:fld id="{5716EBFE-B43A-4ADB-9AE4-E35FCA543246}" type="slidenum">
              <a:rPr lang="it-IT" smtClean="0"/>
              <a:pPr/>
              <a:t>1</a:t>
            </a:fld>
            <a:endParaRPr lang="it-IT"/>
          </a:p>
        </p:txBody>
      </p:sp>
    </p:spTree>
    <p:extLst>
      <p:ext uri="{BB962C8B-B14F-4D97-AF65-F5344CB8AC3E}">
        <p14:creationId xmlns:p14="http://schemas.microsoft.com/office/powerpoint/2010/main" val="201827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295293" y="14540166"/>
            <a:ext cx="26013251" cy="1003292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4590574" y="26523315"/>
            <a:ext cx="21422678" cy="119614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32350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23482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2187786" y="1874415"/>
            <a:ext cx="6885865" cy="3993666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30195" y="1874415"/>
            <a:ext cx="20147518" cy="3993666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336149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105165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417496" y="30077098"/>
            <a:ext cx="26013251" cy="929616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2417496" y="19838328"/>
            <a:ext cx="26013251" cy="102387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302530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30193" y="10921373"/>
            <a:ext cx="13516694" cy="308896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5556942" y="10921373"/>
            <a:ext cx="13516694" cy="308896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347156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530192" y="10477158"/>
            <a:ext cx="13522003" cy="43663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530192" y="14843534"/>
            <a:ext cx="13522003" cy="269675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5546318" y="10477158"/>
            <a:ext cx="13527316" cy="43663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5546318" y="14843534"/>
            <a:ext cx="13527316" cy="269675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46293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143752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401363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30195" y="1863565"/>
            <a:ext cx="10068446" cy="793099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11965250" y="1863582"/>
            <a:ext cx="17108388" cy="3994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530195" y="9794572"/>
            <a:ext cx="10068446" cy="320165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48073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998577" y="32764097"/>
            <a:ext cx="18362295" cy="386798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5998577" y="4182193"/>
            <a:ext cx="18362295" cy="28083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5998577" y="36632085"/>
            <a:ext cx="18362295" cy="54931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EBE560-3498-4A9A-845F-0ED7E982B71C}" type="datetimeFigureOut">
              <a:rPr lang="it-IT" smtClean="0"/>
              <a:pPr/>
              <a:t>14/02/2016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42237A-665B-47E0-B1F0-2A4495555685}" type="slidenum">
              <a:rPr lang="it-IT" smtClean="0"/>
              <a:pPr/>
              <a:t>‹N›</a:t>
            </a:fld>
            <a:endParaRPr lang="it-IT"/>
          </a:p>
        </p:txBody>
      </p:sp>
    </p:spTree>
    <p:extLst>
      <p:ext uri="{BB962C8B-B14F-4D97-AF65-F5344CB8AC3E}">
        <p14:creationId xmlns:p14="http://schemas.microsoft.com/office/powerpoint/2010/main" val="156805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30197" y="1874403"/>
            <a:ext cx="27543443" cy="7800976"/>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530197" y="10921373"/>
            <a:ext cx="27543443" cy="3088969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530202" y="43382097"/>
            <a:ext cx="7140893" cy="2491980"/>
          </a:xfrm>
          <a:prstGeom prst="rect">
            <a:avLst/>
          </a:prstGeom>
        </p:spPr>
        <p:txBody>
          <a:bodyPr vert="horz" lIns="91440" tIns="45720" rIns="91440" bIns="45720" rtlCol="0" anchor="ctr"/>
          <a:lstStyle>
            <a:lvl1pPr algn="l">
              <a:defRPr sz="1200">
                <a:solidFill>
                  <a:schemeClr val="tx1">
                    <a:tint val="75000"/>
                  </a:schemeClr>
                </a:solidFill>
              </a:defRPr>
            </a:lvl1pPr>
          </a:lstStyle>
          <a:p>
            <a:fld id="{98EBE560-3498-4A9A-845F-0ED7E982B71C}" type="datetimeFigureOut">
              <a:rPr lang="it-IT" smtClean="0"/>
              <a:pPr/>
              <a:t>14/02/2016</a:t>
            </a:fld>
            <a:endParaRPr lang="it-IT"/>
          </a:p>
        </p:txBody>
      </p:sp>
      <p:sp>
        <p:nvSpPr>
          <p:cNvPr id="5" name="Segnaposto piè di pagina 4"/>
          <p:cNvSpPr>
            <a:spLocks noGrp="1"/>
          </p:cNvSpPr>
          <p:nvPr>
            <p:ph type="ftr" sz="quarter" idx="3"/>
          </p:nvPr>
        </p:nvSpPr>
        <p:spPr>
          <a:xfrm>
            <a:off x="10456313" y="43382097"/>
            <a:ext cx="9691211" cy="249198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21932752" y="43382097"/>
            <a:ext cx="7140893" cy="2491980"/>
          </a:xfrm>
          <a:prstGeom prst="rect">
            <a:avLst/>
          </a:prstGeom>
        </p:spPr>
        <p:txBody>
          <a:bodyPr vert="horz" lIns="91440" tIns="45720" rIns="91440" bIns="45720" rtlCol="0" anchor="ctr"/>
          <a:lstStyle>
            <a:lvl1pPr algn="r">
              <a:defRPr sz="1200">
                <a:solidFill>
                  <a:schemeClr val="tx1">
                    <a:tint val="75000"/>
                  </a:schemeClr>
                </a:solidFill>
              </a:defRPr>
            </a:lvl1pPr>
          </a:lstStyle>
          <a:p>
            <a:fld id="{9742237A-665B-47E0-B1F0-2A4495555685}" type="slidenum">
              <a:rPr lang="it-IT" smtClean="0"/>
              <a:pPr/>
              <a:t>‹N›</a:t>
            </a:fld>
            <a:endParaRPr lang="it-IT"/>
          </a:p>
        </p:txBody>
      </p:sp>
    </p:spTree>
    <p:extLst>
      <p:ext uri="{BB962C8B-B14F-4D97-AF65-F5344CB8AC3E}">
        <p14:creationId xmlns:p14="http://schemas.microsoft.com/office/powerpoint/2010/main" val="30277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18" Type="http://schemas.openxmlformats.org/officeDocument/2006/relationships/image" Target="../media/image14.emf"/><Relationship Id="rId3" Type="http://schemas.openxmlformats.org/officeDocument/2006/relationships/notesSlide" Target="../notesSlides/notesSlide1.xml"/><Relationship Id="rId7" Type="http://schemas.openxmlformats.org/officeDocument/2006/relationships/image" Target="../media/image5.jpeg"/><Relationship Id="rId12" Type="http://schemas.openxmlformats.org/officeDocument/2006/relationships/image" Target="../media/image10.emf"/><Relationship Id="rId17" Type="http://schemas.openxmlformats.org/officeDocument/2006/relationships/image" Target="../media/image13.wmf"/><Relationship Id="rId2" Type="http://schemas.openxmlformats.org/officeDocument/2006/relationships/slideLayout" Target="../slideLayouts/slideLayout1.xml"/><Relationship Id="rId16" Type="http://schemas.openxmlformats.org/officeDocument/2006/relationships/image" Target="../media/image1.wmf"/><Relationship Id="rId20" Type="http://schemas.openxmlformats.org/officeDocument/2006/relationships/image" Target="../media/image16.jpe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oleObject" Target="../embeddings/oleObject1.bin"/><Relationship Id="rId10" Type="http://schemas.openxmlformats.org/officeDocument/2006/relationships/image" Target="../media/image8.emf"/><Relationship Id="rId19" Type="http://schemas.openxmlformats.org/officeDocument/2006/relationships/image" Target="../media/image15.emf"/><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magine 72"/>
          <p:cNvPicPr>
            <a:picLocks noChangeAspect="1"/>
          </p:cNvPicPr>
          <p:nvPr/>
        </p:nvPicPr>
        <p:blipFill>
          <a:blip r:embed="rId4"/>
          <a:stretch>
            <a:fillRect/>
          </a:stretch>
        </p:blipFill>
        <p:spPr>
          <a:xfrm>
            <a:off x="11995615" y="27164510"/>
            <a:ext cx="15691673" cy="6651851"/>
          </a:xfrm>
          <a:prstGeom prst="rect">
            <a:avLst/>
          </a:prstGeom>
        </p:spPr>
      </p:pic>
      <p:sp>
        <p:nvSpPr>
          <p:cNvPr id="7" name="Titolo 1"/>
          <p:cNvSpPr>
            <a:spLocks noGrp="1"/>
          </p:cNvSpPr>
          <p:nvPr>
            <p:ph type="ctrTitle"/>
          </p:nvPr>
        </p:nvSpPr>
        <p:spPr>
          <a:xfrm>
            <a:off x="-32392" y="-68466"/>
            <a:ext cx="30600000" cy="7024917"/>
          </a:xfrm>
        </p:spPr>
        <p:txBody>
          <a:bodyPr>
            <a:noAutofit/>
          </a:bodyPr>
          <a:lstStyle/>
          <a:p>
            <a:r>
              <a:rPr lang="it-IT" sz="16000" dirty="0" smtClean="0"/>
              <a:t>Luigi Ferraro</a:t>
            </a:r>
            <a:r>
              <a:rPr lang="it-IT" sz="17900" dirty="0"/>
              <a:t/>
            </a:r>
            <a:br>
              <a:rPr lang="it-IT" sz="17900" dirty="0"/>
            </a:br>
            <a:r>
              <a:rPr lang="it-IT" sz="12000" dirty="0" smtClean="0"/>
              <a:t>Tutor: Diego </a:t>
            </a:r>
            <a:r>
              <a:rPr lang="it-IT" sz="12000" dirty="0" err="1" smtClean="0"/>
              <a:t>Iannuzzi</a:t>
            </a:r>
            <a:r>
              <a:rPr lang="it-IT" sz="12000" dirty="0" smtClean="0"/>
              <a:t> – co-Tutor: Stephane </a:t>
            </a:r>
            <a:r>
              <a:rPr lang="it-IT" sz="12000" dirty="0" err="1" smtClean="0"/>
              <a:t>Caux</a:t>
            </a:r>
            <a:r>
              <a:rPr lang="it-IT" sz="12800" dirty="0" smtClean="0"/>
              <a:t/>
            </a:r>
            <a:br>
              <a:rPr lang="it-IT" sz="12800" dirty="0" smtClean="0"/>
            </a:br>
            <a:r>
              <a:rPr lang="it-IT" sz="9600" dirty="0" smtClean="0"/>
              <a:t>XXIX </a:t>
            </a:r>
            <a:r>
              <a:rPr lang="it-IT" sz="9600" dirty="0" err="1" smtClean="0"/>
              <a:t>Cycle</a:t>
            </a:r>
            <a:r>
              <a:rPr lang="it-IT" sz="9600" dirty="0" smtClean="0"/>
              <a:t> - II </a:t>
            </a:r>
            <a:r>
              <a:rPr lang="it-IT" sz="9600" dirty="0" err="1" smtClean="0"/>
              <a:t>year</a:t>
            </a:r>
            <a:r>
              <a:rPr lang="it-IT" sz="9600" dirty="0" smtClean="0"/>
              <a:t> </a:t>
            </a:r>
            <a:r>
              <a:rPr lang="it-IT" sz="9600" dirty="0" err="1" smtClean="0"/>
              <a:t>presentation</a:t>
            </a:r>
            <a:endParaRPr lang="it-IT" sz="17900" dirty="0"/>
          </a:p>
        </p:txBody>
      </p:sp>
      <p:sp>
        <p:nvSpPr>
          <p:cNvPr id="9" name="Sottotitolo 2"/>
          <p:cNvSpPr>
            <a:spLocks noGrp="1"/>
          </p:cNvSpPr>
          <p:nvPr>
            <p:ph type="subTitle" idx="1"/>
          </p:nvPr>
        </p:nvSpPr>
        <p:spPr>
          <a:xfrm>
            <a:off x="-32392" y="7057109"/>
            <a:ext cx="30600000" cy="1822704"/>
          </a:xfrm>
        </p:spPr>
        <p:txBody>
          <a:bodyPr>
            <a:noAutofit/>
          </a:bodyPr>
          <a:lstStyle/>
          <a:p>
            <a:r>
              <a:rPr lang="it-IT" sz="11000" dirty="0" err="1" smtClean="0"/>
              <a:t>Inductive</a:t>
            </a:r>
            <a:r>
              <a:rPr lang="it-IT" sz="11000" dirty="0" smtClean="0"/>
              <a:t> </a:t>
            </a:r>
            <a:r>
              <a:rPr lang="it-IT" sz="11000" dirty="0" err="1" smtClean="0"/>
              <a:t>Charging</a:t>
            </a:r>
            <a:r>
              <a:rPr lang="it-IT" sz="11000" dirty="0" smtClean="0"/>
              <a:t> System For </a:t>
            </a:r>
            <a:r>
              <a:rPr lang="it-IT" sz="11000" dirty="0" err="1" smtClean="0"/>
              <a:t>Electric</a:t>
            </a:r>
            <a:r>
              <a:rPr lang="it-IT" sz="11000" dirty="0" smtClean="0"/>
              <a:t> Road </a:t>
            </a:r>
            <a:r>
              <a:rPr lang="it-IT" sz="11000" dirty="0" err="1" smtClean="0"/>
              <a:t>Vehicle</a:t>
            </a:r>
            <a:endParaRPr lang="it-IT" sz="11000" dirty="0"/>
          </a:p>
        </p:txBody>
      </p:sp>
      <p:sp>
        <p:nvSpPr>
          <p:cNvPr id="10" name="Rettangolo arrotondato 9"/>
          <p:cNvSpPr/>
          <p:nvPr/>
        </p:nvSpPr>
        <p:spPr>
          <a:xfrm>
            <a:off x="901912" y="10153453"/>
            <a:ext cx="28800000" cy="7993187"/>
          </a:xfrm>
          <a:prstGeom prst="roundRect">
            <a:avLst/>
          </a:prstGeom>
          <a:noFill/>
          <a:ln w="254000">
            <a:solidFill>
              <a:srgbClr val="162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901912" y="33916093"/>
            <a:ext cx="28800000" cy="4420254"/>
          </a:xfrm>
          <a:prstGeom prst="roundRect">
            <a:avLst/>
          </a:prstGeom>
          <a:noFill/>
          <a:ln w="254000">
            <a:solidFill>
              <a:srgbClr val="971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arrotondato 11"/>
          <p:cNvSpPr/>
          <p:nvPr/>
        </p:nvSpPr>
        <p:spPr>
          <a:xfrm>
            <a:off x="901912" y="38885445"/>
            <a:ext cx="28800000" cy="7200000"/>
          </a:xfrm>
          <a:prstGeom prst="roundRect">
            <a:avLst/>
          </a:prstGeom>
          <a:noFill/>
          <a:ln w="2540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901912" y="18650397"/>
            <a:ext cx="28800000" cy="14734670"/>
          </a:xfrm>
          <a:prstGeom prst="roundRect">
            <a:avLst/>
          </a:prstGeom>
          <a:noFill/>
          <a:ln w="254000" cap="flat">
            <a:solidFill>
              <a:srgbClr val="FFDC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 Box 885"/>
          <p:cNvSpPr txBox="1">
            <a:spLocks noChangeArrowheads="1"/>
          </p:cNvSpPr>
          <p:nvPr/>
        </p:nvSpPr>
        <p:spPr bwMode="auto">
          <a:xfrm>
            <a:off x="1908424" y="10513493"/>
            <a:ext cx="3898001" cy="615950"/>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lvl1pPr defTabSz="4197350" eaLnBrk="0" hangingPunct="0">
              <a:defRPr sz="2400">
                <a:solidFill>
                  <a:schemeClr val="tx1"/>
                </a:solidFill>
                <a:latin typeface="Times New Roman" pitchFamily="18" charset="0"/>
              </a:defRPr>
            </a:lvl1pPr>
            <a:lvl2pPr defTabSz="4197350" eaLnBrk="0" hangingPunct="0">
              <a:defRPr sz="2400">
                <a:solidFill>
                  <a:schemeClr val="tx1"/>
                </a:solidFill>
                <a:latin typeface="Times New Roman" pitchFamily="18" charset="0"/>
              </a:defRPr>
            </a:lvl2pPr>
            <a:lvl3pPr defTabSz="4197350" eaLnBrk="0" hangingPunct="0">
              <a:defRPr sz="2400">
                <a:solidFill>
                  <a:schemeClr val="tx1"/>
                </a:solidFill>
                <a:latin typeface="Times New Roman" pitchFamily="18" charset="0"/>
              </a:defRPr>
            </a:lvl3pPr>
            <a:lvl4pPr defTabSz="4197350" eaLnBrk="0" hangingPunct="0">
              <a:defRPr sz="2400">
                <a:solidFill>
                  <a:schemeClr val="tx1"/>
                </a:solidFill>
                <a:latin typeface="Times New Roman" pitchFamily="18" charset="0"/>
              </a:defRPr>
            </a:lvl4pPr>
            <a:lvl5pPr defTabSz="4197350" eaLnBrk="0" hangingPunct="0">
              <a:defRPr sz="2400">
                <a:solidFill>
                  <a:schemeClr val="tx1"/>
                </a:solidFill>
                <a:latin typeface="Times New Roman" pitchFamily="18" charset="0"/>
              </a:defRPr>
            </a:lvl5pPr>
            <a:lvl6pPr defTabSz="4197350" eaLnBrk="0" fontAlgn="base" hangingPunct="0">
              <a:spcBef>
                <a:spcPct val="0"/>
              </a:spcBef>
              <a:spcAft>
                <a:spcPct val="0"/>
              </a:spcAft>
              <a:defRPr sz="2400">
                <a:solidFill>
                  <a:schemeClr val="tx1"/>
                </a:solidFill>
                <a:latin typeface="Times New Roman" pitchFamily="18" charset="0"/>
              </a:defRPr>
            </a:lvl6pPr>
            <a:lvl7pPr defTabSz="4197350" eaLnBrk="0" fontAlgn="base" hangingPunct="0">
              <a:spcBef>
                <a:spcPct val="0"/>
              </a:spcBef>
              <a:spcAft>
                <a:spcPct val="0"/>
              </a:spcAft>
              <a:defRPr sz="2400">
                <a:solidFill>
                  <a:schemeClr val="tx1"/>
                </a:solidFill>
                <a:latin typeface="Times New Roman" pitchFamily="18" charset="0"/>
              </a:defRPr>
            </a:lvl7pPr>
            <a:lvl8pPr defTabSz="4197350" eaLnBrk="0" fontAlgn="base" hangingPunct="0">
              <a:spcBef>
                <a:spcPct val="0"/>
              </a:spcBef>
              <a:spcAft>
                <a:spcPct val="0"/>
              </a:spcAft>
              <a:defRPr sz="2400">
                <a:solidFill>
                  <a:schemeClr val="tx1"/>
                </a:solidFill>
                <a:latin typeface="Times New Roman" pitchFamily="18" charset="0"/>
              </a:defRPr>
            </a:lvl8pPr>
            <a:lvl9pPr defTabSz="419735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it-IT" sz="3400" b="1" dirty="0" smtClean="0">
                <a:latin typeface="Calibri" panose="020F0502020204030204" pitchFamily="34" charset="0"/>
              </a:rPr>
              <a:t>RESEARCH ACTIVITY</a:t>
            </a:r>
          </a:p>
        </p:txBody>
      </p:sp>
      <p:sp>
        <p:nvSpPr>
          <p:cNvPr id="14" name="Text Box 885"/>
          <p:cNvSpPr txBox="1">
            <a:spLocks noChangeArrowheads="1"/>
          </p:cNvSpPr>
          <p:nvPr/>
        </p:nvSpPr>
        <p:spPr bwMode="auto">
          <a:xfrm>
            <a:off x="1692400" y="11305581"/>
            <a:ext cx="8856984" cy="2400657"/>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defTabSz="4197350" eaLnBrk="0" hangingPunct="0">
              <a:defRPr sz="2400">
                <a:solidFill>
                  <a:schemeClr val="tx1"/>
                </a:solidFill>
                <a:latin typeface="Times New Roman" pitchFamily="18" charset="0"/>
              </a:defRPr>
            </a:lvl1pPr>
            <a:lvl2pPr defTabSz="4197350" eaLnBrk="0" hangingPunct="0">
              <a:defRPr sz="2400">
                <a:solidFill>
                  <a:schemeClr val="tx1"/>
                </a:solidFill>
                <a:latin typeface="Times New Roman" pitchFamily="18" charset="0"/>
              </a:defRPr>
            </a:lvl2pPr>
            <a:lvl3pPr defTabSz="4197350" eaLnBrk="0" hangingPunct="0">
              <a:defRPr sz="2400">
                <a:solidFill>
                  <a:schemeClr val="tx1"/>
                </a:solidFill>
                <a:latin typeface="Times New Roman" pitchFamily="18" charset="0"/>
              </a:defRPr>
            </a:lvl3pPr>
            <a:lvl4pPr defTabSz="4197350" eaLnBrk="0" hangingPunct="0">
              <a:defRPr sz="2400">
                <a:solidFill>
                  <a:schemeClr val="tx1"/>
                </a:solidFill>
                <a:latin typeface="Times New Roman" pitchFamily="18" charset="0"/>
              </a:defRPr>
            </a:lvl4pPr>
            <a:lvl5pPr defTabSz="4197350" eaLnBrk="0" hangingPunct="0">
              <a:defRPr sz="2400">
                <a:solidFill>
                  <a:schemeClr val="tx1"/>
                </a:solidFill>
                <a:latin typeface="Times New Roman" pitchFamily="18" charset="0"/>
              </a:defRPr>
            </a:lvl5pPr>
            <a:lvl6pPr defTabSz="4197350" eaLnBrk="0" fontAlgn="base" hangingPunct="0">
              <a:spcBef>
                <a:spcPct val="0"/>
              </a:spcBef>
              <a:spcAft>
                <a:spcPct val="0"/>
              </a:spcAft>
              <a:defRPr sz="2400">
                <a:solidFill>
                  <a:schemeClr val="tx1"/>
                </a:solidFill>
                <a:latin typeface="Times New Roman" pitchFamily="18" charset="0"/>
              </a:defRPr>
            </a:lvl6pPr>
            <a:lvl7pPr defTabSz="4197350" eaLnBrk="0" fontAlgn="base" hangingPunct="0">
              <a:spcBef>
                <a:spcPct val="0"/>
              </a:spcBef>
              <a:spcAft>
                <a:spcPct val="0"/>
              </a:spcAft>
              <a:defRPr sz="2400">
                <a:solidFill>
                  <a:schemeClr val="tx1"/>
                </a:solidFill>
                <a:latin typeface="Times New Roman" pitchFamily="18" charset="0"/>
              </a:defRPr>
            </a:lvl7pPr>
            <a:lvl8pPr defTabSz="4197350" eaLnBrk="0" fontAlgn="base" hangingPunct="0">
              <a:spcBef>
                <a:spcPct val="0"/>
              </a:spcBef>
              <a:spcAft>
                <a:spcPct val="0"/>
              </a:spcAft>
              <a:defRPr sz="2400">
                <a:solidFill>
                  <a:schemeClr val="tx1"/>
                </a:solidFill>
                <a:latin typeface="Times New Roman" pitchFamily="18" charset="0"/>
              </a:defRPr>
            </a:lvl8pPr>
            <a:lvl9pPr defTabSz="4197350" eaLnBrk="0" fontAlgn="base" hangingPunct="0">
              <a:spcBef>
                <a:spcPct val="0"/>
              </a:spcBef>
              <a:spcAft>
                <a:spcPct val="0"/>
              </a:spcAft>
              <a:defRPr sz="2400">
                <a:solidFill>
                  <a:schemeClr val="tx1"/>
                </a:solidFill>
                <a:latin typeface="Times New Roman" pitchFamily="18" charset="0"/>
              </a:defRPr>
            </a:lvl9pPr>
          </a:lstStyle>
          <a:p>
            <a:pPr algn="just">
              <a:defRPr/>
            </a:pPr>
            <a:r>
              <a:rPr lang="en-US" sz="3000" dirty="0">
                <a:latin typeface="Calibri" panose="020F0502020204030204" pitchFamily="34" charset="0"/>
                <a:cs typeface="Arial" pitchFamily="34" charset="0"/>
              </a:rPr>
              <a:t>The </a:t>
            </a:r>
            <a:r>
              <a:rPr lang="en-US" sz="3000" i="1" u="sng" dirty="0">
                <a:latin typeface="Calibri" panose="020F0502020204030204" pitchFamily="34" charset="0"/>
                <a:cs typeface="Arial" pitchFamily="34" charset="0"/>
              </a:rPr>
              <a:t>Induction Power Transfer </a:t>
            </a:r>
            <a:r>
              <a:rPr lang="en-US" sz="3000" b="1" dirty="0">
                <a:latin typeface="Calibri" panose="020F0502020204030204" pitchFamily="34" charset="0"/>
                <a:cs typeface="Arial" pitchFamily="34" charset="0"/>
              </a:rPr>
              <a:t>IPT </a:t>
            </a:r>
            <a:r>
              <a:rPr lang="en-US" sz="3000" dirty="0">
                <a:latin typeface="Calibri" panose="020F0502020204030204" pitchFamily="34" charset="0"/>
                <a:cs typeface="Arial" pitchFamily="34" charset="0"/>
              </a:rPr>
              <a:t>makes possible the power transfer without cables. This solution could be useful to supply an Electric Vehicle (EV). Moreover, the EV charging can occur  while the vehicle proceeds on a dedicated path. </a:t>
            </a:r>
            <a:endParaRPr lang="it-IT" sz="3000" dirty="0">
              <a:latin typeface="Calibri" panose="020F0502020204030204" pitchFamily="34" charset="0"/>
              <a:cs typeface="Arial" pitchFamily="34" charset="0"/>
            </a:endParaRPr>
          </a:p>
        </p:txBody>
      </p:sp>
      <p:pic>
        <p:nvPicPr>
          <p:cNvPr id="15" name="Picture 66"/>
          <p:cNvPicPr>
            <a:picLocks noChangeAspect="1"/>
          </p:cNvPicPr>
          <p:nvPr/>
        </p:nvPicPr>
        <p:blipFill rotWithShape="1">
          <a:blip r:embed="rId5"/>
          <a:srcRect l="918" t="7016" r="1474" b="2139"/>
          <a:stretch/>
        </p:blipFill>
        <p:spPr>
          <a:xfrm>
            <a:off x="10902570" y="11683304"/>
            <a:ext cx="8929154" cy="2565164"/>
          </a:xfrm>
          <a:prstGeom prst="rect">
            <a:avLst/>
          </a:prstGeom>
        </p:spPr>
      </p:pic>
      <p:grpSp>
        <p:nvGrpSpPr>
          <p:cNvPr id="3" name="Gruppo 2"/>
          <p:cNvGrpSpPr/>
          <p:nvPr/>
        </p:nvGrpSpPr>
        <p:grpSpPr>
          <a:xfrm>
            <a:off x="22934760" y="14761965"/>
            <a:ext cx="4652349" cy="3111538"/>
            <a:chOff x="13270791" y="12582150"/>
            <a:chExt cx="4652349" cy="3111538"/>
          </a:xfrm>
        </p:grpSpPr>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9883" t="11835" b="7899"/>
            <a:stretch/>
          </p:blipFill>
          <p:spPr bwMode="auto">
            <a:xfrm>
              <a:off x="13556326" y="12582150"/>
              <a:ext cx="4046521" cy="291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a:xfrm>
              <a:off x="17436506" y="13939914"/>
              <a:ext cx="0" cy="64807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982687" y="14983133"/>
              <a:ext cx="871783" cy="36004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891781" y="15271165"/>
              <a:ext cx="570850" cy="23045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3879974" y="14695101"/>
              <a:ext cx="0" cy="56833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3887964" y="14963870"/>
              <a:ext cx="422092" cy="3168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ectangle 2"/>
            <p:cNvSpPr txBox="1">
              <a:spLocks noChangeArrowheads="1"/>
            </p:cNvSpPr>
            <p:nvPr/>
          </p:nvSpPr>
          <p:spPr>
            <a:xfrm>
              <a:off x="14318792" y="15458339"/>
              <a:ext cx="287855" cy="23534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it-IT" sz="1200" i="1" dirty="0" smtClean="0">
                  <a:latin typeface="Times Roman" pitchFamily="18" charset="0"/>
                </a:rPr>
                <a:t>x</a:t>
              </a:r>
            </a:p>
          </p:txBody>
        </p:sp>
        <p:sp>
          <p:nvSpPr>
            <p:cNvPr id="24" name="Rectangle 2"/>
            <p:cNvSpPr txBox="1">
              <a:spLocks noChangeArrowheads="1"/>
            </p:cNvSpPr>
            <p:nvPr/>
          </p:nvSpPr>
          <p:spPr>
            <a:xfrm>
              <a:off x="14033937" y="14865245"/>
              <a:ext cx="287855" cy="23534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it-IT" sz="1200" i="1" dirty="0" smtClean="0">
                  <a:latin typeface="Times Roman" pitchFamily="18" charset="0"/>
                </a:rPr>
                <a:t>y</a:t>
              </a:r>
            </a:p>
          </p:txBody>
        </p:sp>
        <p:sp>
          <p:nvSpPr>
            <p:cNvPr id="25" name="Rectangle 2"/>
            <p:cNvSpPr txBox="1">
              <a:spLocks noChangeArrowheads="1"/>
            </p:cNvSpPr>
            <p:nvPr/>
          </p:nvSpPr>
          <p:spPr>
            <a:xfrm>
              <a:off x="13670720" y="14695101"/>
              <a:ext cx="287855" cy="23534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it-IT" sz="1200" i="1" dirty="0" smtClean="0">
                  <a:latin typeface="Times Roman" pitchFamily="18" charset="0"/>
                </a:rPr>
                <a:t>z</a:t>
              </a:r>
            </a:p>
          </p:txBody>
        </p:sp>
        <p:sp>
          <p:nvSpPr>
            <p:cNvPr id="26" name="Rectangle 2"/>
            <p:cNvSpPr txBox="1">
              <a:spLocks noChangeArrowheads="1"/>
            </p:cNvSpPr>
            <p:nvPr/>
          </p:nvSpPr>
          <p:spPr>
            <a:xfrm>
              <a:off x="13270791" y="12960644"/>
              <a:ext cx="821286" cy="28477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it-IT" sz="1800" i="1" dirty="0" smtClean="0">
                  <a:latin typeface="Arial" pitchFamily="34" charset="0"/>
                  <a:cs typeface="Arial" pitchFamily="34" charset="0"/>
                </a:rPr>
                <a:t>BP-Pad</a:t>
              </a:r>
            </a:p>
          </p:txBody>
        </p:sp>
        <p:sp>
          <p:nvSpPr>
            <p:cNvPr id="27" name="Rectangle 2"/>
            <p:cNvSpPr txBox="1">
              <a:spLocks noChangeArrowheads="1"/>
            </p:cNvSpPr>
            <p:nvPr/>
          </p:nvSpPr>
          <p:spPr>
            <a:xfrm>
              <a:off x="13310503" y="13868271"/>
              <a:ext cx="903415" cy="313249"/>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it-IT" sz="1800" i="1" dirty="0" smtClean="0">
                  <a:latin typeface="Arial" pitchFamily="34" charset="0"/>
                  <a:cs typeface="Arial" pitchFamily="34" charset="0"/>
                </a:rPr>
                <a:t>DD-Pad</a:t>
              </a:r>
            </a:p>
          </p:txBody>
        </p:sp>
        <p:sp>
          <p:nvSpPr>
            <p:cNvPr id="28" name="Rectangle 2"/>
            <p:cNvSpPr txBox="1">
              <a:spLocks noChangeArrowheads="1"/>
            </p:cNvSpPr>
            <p:nvPr/>
          </p:nvSpPr>
          <p:spPr>
            <a:xfrm rot="1319431">
              <a:off x="14814123" y="15140878"/>
              <a:ext cx="1093133" cy="2588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it-IT" sz="1200" i="1" dirty="0" smtClean="0">
                  <a:latin typeface="Arial" pitchFamily="34" charset="0"/>
                  <a:cs typeface="Arial" pitchFamily="34" charset="0"/>
                </a:rPr>
                <a:t>x-misalgnment</a:t>
              </a:r>
            </a:p>
          </p:txBody>
        </p:sp>
        <p:cxnSp>
          <p:nvCxnSpPr>
            <p:cNvPr id="29" name="Straight Arrow Connector 28"/>
            <p:cNvCxnSpPr/>
            <p:nvPr/>
          </p:nvCxnSpPr>
          <p:spPr>
            <a:xfrm flipV="1">
              <a:off x="16904870" y="14617342"/>
              <a:ext cx="714611" cy="43574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2"/>
            <p:cNvSpPr txBox="1">
              <a:spLocks noChangeArrowheads="1"/>
            </p:cNvSpPr>
            <p:nvPr/>
          </p:nvSpPr>
          <p:spPr>
            <a:xfrm rot="19676543">
              <a:off x="16830007" y="14790920"/>
              <a:ext cx="1093133" cy="2588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it-IT" sz="1200" i="1" dirty="0" smtClean="0">
                  <a:latin typeface="Arial" pitchFamily="34" charset="0"/>
                  <a:cs typeface="Arial" pitchFamily="34" charset="0"/>
                </a:rPr>
                <a:t>y-misalgnment</a:t>
              </a:r>
            </a:p>
          </p:txBody>
        </p:sp>
      </p:grpSp>
      <p:sp>
        <p:nvSpPr>
          <p:cNvPr id="45" name="Text Box 885"/>
          <p:cNvSpPr txBox="1">
            <a:spLocks noChangeArrowheads="1"/>
          </p:cNvSpPr>
          <p:nvPr/>
        </p:nvSpPr>
        <p:spPr bwMode="auto">
          <a:xfrm>
            <a:off x="11103248" y="14944516"/>
            <a:ext cx="8856984" cy="3293209"/>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defTabSz="4197350" eaLnBrk="0" hangingPunct="0">
              <a:defRPr sz="2400">
                <a:solidFill>
                  <a:schemeClr val="tx1"/>
                </a:solidFill>
                <a:latin typeface="Times New Roman" pitchFamily="18" charset="0"/>
              </a:defRPr>
            </a:lvl1pPr>
            <a:lvl2pPr defTabSz="4197350" eaLnBrk="0" hangingPunct="0">
              <a:defRPr sz="2400">
                <a:solidFill>
                  <a:schemeClr val="tx1"/>
                </a:solidFill>
                <a:latin typeface="Times New Roman" pitchFamily="18" charset="0"/>
              </a:defRPr>
            </a:lvl2pPr>
            <a:lvl3pPr defTabSz="4197350" eaLnBrk="0" hangingPunct="0">
              <a:defRPr sz="2400">
                <a:solidFill>
                  <a:schemeClr val="tx1"/>
                </a:solidFill>
                <a:latin typeface="Times New Roman" pitchFamily="18" charset="0"/>
              </a:defRPr>
            </a:lvl3pPr>
            <a:lvl4pPr defTabSz="4197350" eaLnBrk="0" hangingPunct="0">
              <a:defRPr sz="2400">
                <a:solidFill>
                  <a:schemeClr val="tx1"/>
                </a:solidFill>
                <a:latin typeface="Times New Roman" pitchFamily="18" charset="0"/>
              </a:defRPr>
            </a:lvl4pPr>
            <a:lvl5pPr defTabSz="4197350" eaLnBrk="0" hangingPunct="0">
              <a:defRPr sz="2400">
                <a:solidFill>
                  <a:schemeClr val="tx1"/>
                </a:solidFill>
                <a:latin typeface="Times New Roman" pitchFamily="18" charset="0"/>
              </a:defRPr>
            </a:lvl5pPr>
            <a:lvl6pPr defTabSz="4197350" eaLnBrk="0" fontAlgn="base" hangingPunct="0">
              <a:spcBef>
                <a:spcPct val="0"/>
              </a:spcBef>
              <a:spcAft>
                <a:spcPct val="0"/>
              </a:spcAft>
              <a:defRPr sz="2400">
                <a:solidFill>
                  <a:schemeClr val="tx1"/>
                </a:solidFill>
                <a:latin typeface="Times New Roman" pitchFamily="18" charset="0"/>
              </a:defRPr>
            </a:lvl6pPr>
            <a:lvl7pPr defTabSz="4197350" eaLnBrk="0" fontAlgn="base" hangingPunct="0">
              <a:spcBef>
                <a:spcPct val="0"/>
              </a:spcBef>
              <a:spcAft>
                <a:spcPct val="0"/>
              </a:spcAft>
              <a:defRPr sz="2400">
                <a:solidFill>
                  <a:schemeClr val="tx1"/>
                </a:solidFill>
                <a:latin typeface="Times New Roman" pitchFamily="18" charset="0"/>
              </a:defRPr>
            </a:lvl7pPr>
            <a:lvl8pPr defTabSz="4197350" eaLnBrk="0" fontAlgn="base" hangingPunct="0">
              <a:spcBef>
                <a:spcPct val="0"/>
              </a:spcBef>
              <a:spcAft>
                <a:spcPct val="0"/>
              </a:spcAft>
              <a:defRPr sz="2400">
                <a:solidFill>
                  <a:schemeClr val="tx1"/>
                </a:solidFill>
                <a:latin typeface="Times New Roman" pitchFamily="18" charset="0"/>
              </a:defRPr>
            </a:lvl8pPr>
            <a:lvl9pPr defTabSz="4197350" eaLnBrk="0" fontAlgn="base" hangingPunct="0">
              <a:spcBef>
                <a:spcPct val="0"/>
              </a:spcBef>
              <a:spcAft>
                <a:spcPct val="0"/>
              </a:spcAft>
              <a:defRPr sz="2400">
                <a:solidFill>
                  <a:schemeClr val="tx1"/>
                </a:solidFill>
                <a:latin typeface="Times New Roman" pitchFamily="18" charset="0"/>
              </a:defRPr>
            </a:lvl9pPr>
          </a:lstStyle>
          <a:p>
            <a:pPr algn="just">
              <a:defRPr/>
            </a:pPr>
            <a:r>
              <a:rPr lang="en-US" sz="3000" dirty="0">
                <a:latin typeface="Calibri" panose="020F0502020204030204" pitchFamily="34" charset="0"/>
                <a:cs typeface="Arial" pitchFamily="34" charset="0"/>
              </a:rPr>
              <a:t>An IPT system is essentially </a:t>
            </a:r>
            <a:r>
              <a:rPr lang="en-US" sz="3000" dirty="0" smtClean="0">
                <a:latin typeface="Calibri" panose="020F0502020204030204" pitchFamily="34" charset="0"/>
                <a:cs typeface="Arial" pitchFamily="34" charset="0"/>
              </a:rPr>
              <a:t>constituted </a:t>
            </a:r>
            <a:r>
              <a:rPr lang="en-US" sz="3000" dirty="0">
                <a:latin typeface="Calibri" panose="020F0502020204030204" pitchFamily="34" charset="0"/>
                <a:cs typeface="Arial" pitchFamily="34" charset="0"/>
              </a:rPr>
              <a:t>of two electric systems magnetically coupled and powered by a high frequency converter. </a:t>
            </a:r>
            <a:r>
              <a:rPr lang="it-IT" sz="3000" dirty="0">
                <a:latin typeface="Calibri" panose="020F0502020204030204" pitchFamily="34" charset="0"/>
                <a:cs typeface="Arial" pitchFamily="34" charset="0"/>
              </a:rPr>
              <a:t>In </a:t>
            </a:r>
            <a:r>
              <a:rPr lang="it-IT" sz="3000" dirty="0" err="1">
                <a:latin typeface="Calibri" panose="020F0502020204030204" pitchFamily="34" charset="0"/>
                <a:cs typeface="Arial" pitchFamily="34" charset="0"/>
              </a:rPr>
              <a:t>order</a:t>
            </a:r>
            <a:r>
              <a:rPr lang="it-IT" sz="3000" dirty="0">
                <a:latin typeface="Calibri" panose="020F0502020204030204" pitchFamily="34" charset="0"/>
                <a:cs typeface="Arial" pitchFamily="34" charset="0"/>
              </a:rPr>
              <a:t> to </a:t>
            </a:r>
            <a:r>
              <a:rPr lang="it-IT" sz="3000" dirty="0" err="1">
                <a:latin typeface="Calibri" panose="020F0502020204030204" pitchFamily="34" charset="0"/>
                <a:cs typeface="Arial" pitchFamily="34" charset="0"/>
              </a:rPr>
              <a:t>realize</a:t>
            </a:r>
            <a:r>
              <a:rPr lang="it-IT" sz="3000" dirty="0">
                <a:latin typeface="Calibri" panose="020F0502020204030204" pitchFamily="34" charset="0"/>
                <a:cs typeface="Arial" pitchFamily="34" charset="0"/>
              </a:rPr>
              <a:t> a </a:t>
            </a:r>
            <a:r>
              <a:rPr lang="it-IT" sz="3000" dirty="0" err="1">
                <a:latin typeface="Calibri" panose="020F0502020204030204" pitchFamily="34" charset="0"/>
                <a:cs typeface="Arial" pitchFamily="34" charset="0"/>
              </a:rPr>
              <a:t>laboratory</a:t>
            </a:r>
            <a:r>
              <a:rPr lang="it-IT" sz="3000" dirty="0">
                <a:latin typeface="Calibri" panose="020F0502020204030204" pitchFamily="34" charset="0"/>
                <a:cs typeface="Arial" pitchFamily="34" charset="0"/>
              </a:rPr>
              <a:t> </a:t>
            </a:r>
            <a:r>
              <a:rPr lang="it-IT" sz="3000" dirty="0" err="1">
                <a:latin typeface="Calibri" panose="020F0502020204030204" pitchFamily="34" charset="0"/>
                <a:cs typeface="Arial" pitchFamily="34" charset="0"/>
              </a:rPr>
              <a:t>prototype</a:t>
            </a:r>
            <a:r>
              <a:rPr lang="it-IT" sz="3000" dirty="0">
                <a:latin typeface="Calibri" panose="020F0502020204030204" pitchFamily="34" charset="0"/>
                <a:cs typeface="Arial" pitchFamily="34" charset="0"/>
              </a:rPr>
              <a:t> </a:t>
            </a:r>
            <a:r>
              <a:rPr lang="it-IT" sz="3000" dirty="0" err="1">
                <a:latin typeface="Calibri" panose="020F0502020204030204" pitchFamily="34" charset="0"/>
                <a:cs typeface="Arial" pitchFamily="34" charset="0"/>
              </a:rPr>
              <a:t>suitable</a:t>
            </a:r>
            <a:r>
              <a:rPr lang="it-IT" sz="3000" dirty="0">
                <a:latin typeface="Calibri" panose="020F0502020204030204" pitchFamily="34" charset="0"/>
                <a:cs typeface="Arial" pitchFamily="34" charset="0"/>
              </a:rPr>
              <a:t> for </a:t>
            </a:r>
            <a:r>
              <a:rPr lang="it-IT" sz="3000" dirty="0" err="1">
                <a:latin typeface="Calibri" panose="020F0502020204030204" pitchFamily="34" charset="0"/>
                <a:cs typeface="Arial" pitchFamily="34" charset="0"/>
              </a:rPr>
              <a:t>both</a:t>
            </a:r>
            <a:r>
              <a:rPr lang="it-IT" sz="3000" dirty="0">
                <a:latin typeface="Calibri" panose="020F0502020204030204" pitchFamily="34" charset="0"/>
                <a:cs typeface="Arial" pitchFamily="34" charset="0"/>
              </a:rPr>
              <a:t> </a:t>
            </a:r>
            <a:r>
              <a:rPr lang="it-IT" sz="3000" dirty="0" err="1">
                <a:latin typeface="Calibri" panose="020F0502020204030204" pitchFamily="34" charset="0"/>
                <a:cs typeface="Arial" pitchFamily="34" charset="0"/>
              </a:rPr>
              <a:t>stationary</a:t>
            </a:r>
            <a:r>
              <a:rPr lang="it-IT" sz="3000" dirty="0">
                <a:latin typeface="Calibri" panose="020F0502020204030204" pitchFamily="34" charset="0"/>
                <a:cs typeface="Arial" pitchFamily="34" charset="0"/>
              </a:rPr>
              <a:t> and </a:t>
            </a:r>
            <a:r>
              <a:rPr lang="it-IT" sz="3000" dirty="0" err="1">
                <a:latin typeface="Calibri" panose="020F0502020204030204" pitchFamily="34" charset="0"/>
                <a:cs typeface="Arial" pitchFamily="34" charset="0"/>
              </a:rPr>
              <a:t>dynamic</a:t>
            </a:r>
            <a:r>
              <a:rPr lang="it-IT" sz="3000" dirty="0">
                <a:latin typeface="Calibri" panose="020F0502020204030204" pitchFamily="34" charset="0"/>
                <a:cs typeface="Arial" pitchFamily="34" charset="0"/>
              </a:rPr>
              <a:t> </a:t>
            </a:r>
            <a:r>
              <a:rPr lang="it-IT" sz="3000" dirty="0" err="1">
                <a:latin typeface="Calibri" panose="020F0502020204030204" pitchFamily="34" charset="0"/>
                <a:cs typeface="Arial" pitchFamily="34" charset="0"/>
              </a:rPr>
              <a:t>charging</a:t>
            </a:r>
            <a:r>
              <a:rPr lang="it-IT" sz="3000" dirty="0">
                <a:latin typeface="Calibri" panose="020F0502020204030204" pitchFamily="34" charset="0"/>
                <a:cs typeface="Arial" pitchFamily="34" charset="0"/>
              </a:rPr>
              <a:t>, </a:t>
            </a:r>
            <a:r>
              <a:rPr lang="it-IT" sz="3000" dirty="0" smtClean="0">
                <a:latin typeface="Calibri" panose="020F0502020204030204" pitchFamily="34" charset="0"/>
                <a:cs typeface="Arial" pitchFamily="34" charset="0"/>
              </a:rPr>
              <a:t>a </a:t>
            </a:r>
            <a:r>
              <a:rPr lang="it-IT" sz="3000" dirty="0" err="1" smtClean="0">
                <a:latin typeface="Calibri" panose="020F0502020204030204" pitchFamily="34" charset="0"/>
                <a:cs typeface="Arial" pitchFamily="34" charset="0"/>
              </a:rPr>
              <a:t>combination</a:t>
            </a:r>
            <a:r>
              <a:rPr lang="it-IT" sz="3000" dirty="0" smtClean="0">
                <a:latin typeface="Calibri" panose="020F0502020204030204" pitchFamily="34" charset="0"/>
                <a:cs typeface="Arial" pitchFamily="34" charset="0"/>
              </a:rPr>
              <a:t> Double D - </a:t>
            </a:r>
            <a:r>
              <a:rPr lang="it-IT" sz="3000" dirty="0" err="1" smtClean="0">
                <a:latin typeface="Calibri" panose="020F0502020204030204" pitchFamily="34" charset="0"/>
                <a:cs typeface="Arial" pitchFamily="34" charset="0"/>
              </a:rPr>
              <a:t>Bipolar</a:t>
            </a:r>
            <a:r>
              <a:rPr lang="it-IT" sz="3000" dirty="0" smtClean="0">
                <a:latin typeface="Calibri" panose="020F0502020204030204" pitchFamily="34" charset="0"/>
                <a:cs typeface="Arial" pitchFamily="34" charset="0"/>
              </a:rPr>
              <a:t> coils </a:t>
            </a:r>
            <a:r>
              <a:rPr lang="it-IT" sz="3000" dirty="0" err="1" smtClean="0">
                <a:latin typeface="Calibri" panose="020F0502020204030204" pitchFamily="34" charset="0"/>
                <a:cs typeface="Arial" pitchFamily="34" charset="0"/>
              </a:rPr>
              <a:t>has</a:t>
            </a:r>
            <a:r>
              <a:rPr lang="it-IT" sz="3000" dirty="0" smtClean="0">
                <a:latin typeface="Calibri" panose="020F0502020204030204" pitchFamily="34" charset="0"/>
                <a:cs typeface="Arial" pitchFamily="34" charset="0"/>
              </a:rPr>
              <a:t> </a:t>
            </a:r>
            <a:r>
              <a:rPr lang="it-IT" sz="3000" dirty="0" err="1" smtClean="0">
                <a:latin typeface="Calibri" panose="020F0502020204030204" pitchFamily="34" charset="0"/>
                <a:cs typeface="Arial" pitchFamily="34" charset="0"/>
              </a:rPr>
              <a:t>been</a:t>
            </a:r>
            <a:r>
              <a:rPr lang="it-IT" sz="3000" dirty="0" smtClean="0">
                <a:latin typeface="Calibri" panose="020F0502020204030204" pitchFamily="34" charset="0"/>
                <a:cs typeface="Arial" pitchFamily="34" charset="0"/>
              </a:rPr>
              <a:t> </a:t>
            </a:r>
            <a:r>
              <a:rPr lang="en-US" sz="3000" dirty="0" smtClean="0">
                <a:latin typeface="Calibri" panose="020F0502020204030204" pitchFamily="34" charset="0"/>
                <a:cs typeface="Arial" pitchFamily="34" charset="0"/>
              </a:rPr>
              <a:t>chosen</a:t>
            </a:r>
            <a:r>
              <a:rPr lang="it-IT" sz="3000" dirty="0" smtClean="0">
                <a:latin typeface="Calibri" panose="020F0502020204030204" pitchFamily="34" charset="0"/>
                <a:cs typeface="Arial" pitchFamily="34" charset="0"/>
              </a:rPr>
              <a:t>. </a:t>
            </a:r>
            <a:endParaRPr lang="it-IT" sz="3000" dirty="0">
              <a:latin typeface="Calibri" panose="020F0502020204030204" pitchFamily="34" charset="0"/>
              <a:cs typeface="Arial" pitchFamily="34" charset="0"/>
            </a:endParaRPr>
          </a:p>
          <a:p>
            <a:pPr algn="just">
              <a:defRPr/>
            </a:pPr>
            <a:endParaRPr lang="it-IT" sz="2800" dirty="0">
              <a:latin typeface="Calibri" panose="020F0502020204030204" pitchFamily="34" charset="0"/>
              <a:cs typeface="Arial" pitchFamily="34" charset="0"/>
            </a:endParaRPr>
          </a:p>
        </p:txBody>
      </p:sp>
      <p:sp>
        <p:nvSpPr>
          <p:cNvPr id="46" name="Text Box 885"/>
          <p:cNvSpPr txBox="1">
            <a:spLocks noChangeArrowheads="1"/>
          </p:cNvSpPr>
          <p:nvPr/>
        </p:nvSpPr>
        <p:spPr bwMode="auto">
          <a:xfrm>
            <a:off x="20184911" y="11233573"/>
            <a:ext cx="8856984" cy="4216539"/>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defTabSz="4197350" eaLnBrk="0" hangingPunct="0">
              <a:defRPr sz="2400">
                <a:solidFill>
                  <a:schemeClr val="tx1"/>
                </a:solidFill>
                <a:latin typeface="Times New Roman" pitchFamily="18" charset="0"/>
              </a:defRPr>
            </a:lvl1pPr>
            <a:lvl2pPr defTabSz="4197350" eaLnBrk="0" hangingPunct="0">
              <a:defRPr sz="2400">
                <a:solidFill>
                  <a:schemeClr val="tx1"/>
                </a:solidFill>
                <a:latin typeface="Times New Roman" pitchFamily="18" charset="0"/>
              </a:defRPr>
            </a:lvl2pPr>
            <a:lvl3pPr defTabSz="4197350" eaLnBrk="0" hangingPunct="0">
              <a:defRPr sz="2400">
                <a:solidFill>
                  <a:schemeClr val="tx1"/>
                </a:solidFill>
                <a:latin typeface="Times New Roman" pitchFamily="18" charset="0"/>
              </a:defRPr>
            </a:lvl3pPr>
            <a:lvl4pPr defTabSz="4197350" eaLnBrk="0" hangingPunct="0">
              <a:defRPr sz="2400">
                <a:solidFill>
                  <a:schemeClr val="tx1"/>
                </a:solidFill>
                <a:latin typeface="Times New Roman" pitchFamily="18" charset="0"/>
              </a:defRPr>
            </a:lvl4pPr>
            <a:lvl5pPr defTabSz="4197350" eaLnBrk="0" hangingPunct="0">
              <a:defRPr sz="2400">
                <a:solidFill>
                  <a:schemeClr val="tx1"/>
                </a:solidFill>
                <a:latin typeface="Times New Roman" pitchFamily="18" charset="0"/>
              </a:defRPr>
            </a:lvl5pPr>
            <a:lvl6pPr defTabSz="4197350" eaLnBrk="0" fontAlgn="base" hangingPunct="0">
              <a:spcBef>
                <a:spcPct val="0"/>
              </a:spcBef>
              <a:spcAft>
                <a:spcPct val="0"/>
              </a:spcAft>
              <a:defRPr sz="2400">
                <a:solidFill>
                  <a:schemeClr val="tx1"/>
                </a:solidFill>
                <a:latin typeface="Times New Roman" pitchFamily="18" charset="0"/>
              </a:defRPr>
            </a:lvl6pPr>
            <a:lvl7pPr defTabSz="4197350" eaLnBrk="0" fontAlgn="base" hangingPunct="0">
              <a:spcBef>
                <a:spcPct val="0"/>
              </a:spcBef>
              <a:spcAft>
                <a:spcPct val="0"/>
              </a:spcAft>
              <a:defRPr sz="2400">
                <a:solidFill>
                  <a:schemeClr val="tx1"/>
                </a:solidFill>
                <a:latin typeface="Times New Roman" pitchFamily="18" charset="0"/>
              </a:defRPr>
            </a:lvl7pPr>
            <a:lvl8pPr defTabSz="4197350" eaLnBrk="0" fontAlgn="base" hangingPunct="0">
              <a:spcBef>
                <a:spcPct val="0"/>
              </a:spcBef>
              <a:spcAft>
                <a:spcPct val="0"/>
              </a:spcAft>
              <a:defRPr sz="2400">
                <a:solidFill>
                  <a:schemeClr val="tx1"/>
                </a:solidFill>
                <a:latin typeface="Times New Roman" pitchFamily="18" charset="0"/>
              </a:defRPr>
            </a:lvl8pPr>
            <a:lvl9pPr defTabSz="4197350" eaLnBrk="0" fontAlgn="base" hangingPunct="0">
              <a:spcBef>
                <a:spcPct val="0"/>
              </a:spcBef>
              <a:spcAft>
                <a:spcPct val="0"/>
              </a:spcAft>
              <a:defRPr sz="2400">
                <a:solidFill>
                  <a:schemeClr val="tx1"/>
                </a:solidFill>
                <a:latin typeface="Times New Roman" pitchFamily="18" charset="0"/>
              </a:defRPr>
            </a:lvl9pPr>
          </a:lstStyle>
          <a:p>
            <a:pPr algn="just">
              <a:defRPr/>
            </a:pPr>
            <a:r>
              <a:rPr lang="en-US" sz="3000" dirty="0" smtClean="0">
                <a:latin typeface="Calibri" panose="020F0502020204030204" pitchFamily="34" charset="0"/>
                <a:cs typeface="Arial" pitchFamily="34" charset="0"/>
              </a:rPr>
              <a:t>The </a:t>
            </a:r>
            <a:r>
              <a:rPr lang="en-US" sz="3000" u="sng" dirty="0" smtClean="0">
                <a:latin typeface="Calibri" panose="020F0502020204030204" pitchFamily="34" charset="0"/>
                <a:cs typeface="Arial" pitchFamily="34" charset="0"/>
              </a:rPr>
              <a:t>main goal </a:t>
            </a:r>
            <a:r>
              <a:rPr lang="en-US" sz="3000" dirty="0" smtClean="0">
                <a:latin typeface="Calibri" panose="020F0502020204030204" pitchFamily="34" charset="0"/>
                <a:cs typeface="Arial" pitchFamily="34" charset="0"/>
              </a:rPr>
              <a:t>is to realize a laboratory prototype suitable for both stationary and dynamic charging. This latter issues can be addressed by using different pads topologies. In particular, the single-phase double D primary pad, buried under path and coupled with a bipolar (BP) secondary pad, installed on vehicle chassis, seems to be a promising solution in order to meet our requirements.</a:t>
            </a:r>
            <a:endParaRPr lang="en-US" sz="3000" dirty="0">
              <a:latin typeface="Calibri" panose="020F0502020204030204" pitchFamily="34" charset="0"/>
              <a:cs typeface="Arial" pitchFamily="34" charset="0"/>
            </a:endParaRPr>
          </a:p>
          <a:p>
            <a:pPr algn="just">
              <a:defRPr/>
            </a:pPr>
            <a:endParaRPr lang="it-IT" sz="2800" dirty="0">
              <a:latin typeface="Calibri" panose="020F0502020204030204" pitchFamily="34" charset="0"/>
              <a:cs typeface="Arial" pitchFamily="34" charset="0"/>
            </a:endParaRPr>
          </a:p>
        </p:txBody>
      </p:sp>
      <p:pic>
        <p:nvPicPr>
          <p:cNvPr id="47"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5860" y="14518006"/>
            <a:ext cx="4666618" cy="2258041"/>
          </a:xfrm>
          <a:prstGeom prst="rect">
            <a:avLst/>
          </a:prstGeom>
        </p:spPr>
      </p:pic>
      <p:pic>
        <p:nvPicPr>
          <p:cNvPr id="48" name="Image 9"/>
          <p:cNvPicPr>
            <a:picLocks noChangeAspect="1"/>
          </p:cNvPicPr>
          <p:nvPr/>
        </p:nvPicPr>
        <p:blipFill rotWithShape="1">
          <a:blip r:embed="rId8">
            <a:extLst>
              <a:ext uri="{28A0092B-C50C-407E-A947-70E740481C1C}">
                <a14:useLocalDpi xmlns:a14="http://schemas.microsoft.com/office/drawing/2010/main" val="0"/>
              </a:ext>
            </a:extLst>
          </a:blip>
          <a:srcRect l="45109" t="27380" r="33580"/>
          <a:stretch/>
        </p:blipFill>
        <p:spPr>
          <a:xfrm>
            <a:off x="2543804" y="14068972"/>
            <a:ext cx="1955542" cy="3025475"/>
          </a:xfrm>
          <a:prstGeom prst="rect">
            <a:avLst/>
          </a:prstGeom>
        </p:spPr>
      </p:pic>
      <p:sp>
        <p:nvSpPr>
          <p:cNvPr id="49" name="Text Box 885"/>
          <p:cNvSpPr txBox="1">
            <a:spLocks noChangeArrowheads="1"/>
          </p:cNvSpPr>
          <p:nvPr/>
        </p:nvSpPr>
        <p:spPr bwMode="auto">
          <a:xfrm>
            <a:off x="1548384" y="19097678"/>
            <a:ext cx="9191282" cy="704847"/>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lvl1pPr defTabSz="4197350" eaLnBrk="0" hangingPunct="0">
              <a:defRPr sz="2400">
                <a:solidFill>
                  <a:schemeClr val="tx1"/>
                </a:solidFill>
                <a:latin typeface="Times New Roman" pitchFamily="18" charset="0"/>
              </a:defRPr>
            </a:lvl1pPr>
            <a:lvl2pPr defTabSz="4197350" eaLnBrk="0" hangingPunct="0">
              <a:defRPr sz="2400">
                <a:solidFill>
                  <a:schemeClr val="tx1"/>
                </a:solidFill>
                <a:latin typeface="Times New Roman" pitchFamily="18" charset="0"/>
              </a:defRPr>
            </a:lvl2pPr>
            <a:lvl3pPr defTabSz="4197350" eaLnBrk="0" hangingPunct="0">
              <a:defRPr sz="2400">
                <a:solidFill>
                  <a:schemeClr val="tx1"/>
                </a:solidFill>
                <a:latin typeface="Times New Roman" pitchFamily="18" charset="0"/>
              </a:defRPr>
            </a:lvl3pPr>
            <a:lvl4pPr defTabSz="4197350" eaLnBrk="0" hangingPunct="0">
              <a:defRPr sz="2400">
                <a:solidFill>
                  <a:schemeClr val="tx1"/>
                </a:solidFill>
                <a:latin typeface="Times New Roman" pitchFamily="18" charset="0"/>
              </a:defRPr>
            </a:lvl4pPr>
            <a:lvl5pPr defTabSz="4197350" eaLnBrk="0" hangingPunct="0">
              <a:defRPr sz="2400">
                <a:solidFill>
                  <a:schemeClr val="tx1"/>
                </a:solidFill>
                <a:latin typeface="Times New Roman" pitchFamily="18" charset="0"/>
              </a:defRPr>
            </a:lvl5pPr>
            <a:lvl6pPr defTabSz="4197350" eaLnBrk="0" fontAlgn="base" hangingPunct="0">
              <a:spcBef>
                <a:spcPct val="0"/>
              </a:spcBef>
              <a:spcAft>
                <a:spcPct val="0"/>
              </a:spcAft>
              <a:defRPr sz="2400">
                <a:solidFill>
                  <a:schemeClr val="tx1"/>
                </a:solidFill>
                <a:latin typeface="Times New Roman" pitchFamily="18" charset="0"/>
              </a:defRPr>
            </a:lvl6pPr>
            <a:lvl7pPr defTabSz="4197350" eaLnBrk="0" fontAlgn="base" hangingPunct="0">
              <a:spcBef>
                <a:spcPct val="0"/>
              </a:spcBef>
              <a:spcAft>
                <a:spcPct val="0"/>
              </a:spcAft>
              <a:defRPr sz="2400">
                <a:solidFill>
                  <a:schemeClr val="tx1"/>
                </a:solidFill>
                <a:latin typeface="Times New Roman" pitchFamily="18" charset="0"/>
              </a:defRPr>
            </a:lvl7pPr>
            <a:lvl8pPr defTabSz="4197350" eaLnBrk="0" fontAlgn="base" hangingPunct="0">
              <a:spcBef>
                <a:spcPct val="0"/>
              </a:spcBef>
              <a:spcAft>
                <a:spcPct val="0"/>
              </a:spcAft>
              <a:defRPr sz="2400">
                <a:solidFill>
                  <a:schemeClr val="tx1"/>
                </a:solidFill>
                <a:latin typeface="Times New Roman" pitchFamily="18" charset="0"/>
              </a:defRPr>
            </a:lvl8pPr>
            <a:lvl9pPr defTabSz="419735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it-IT" sz="3400" b="1" dirty="0" smtClean="0">
                <a:latin typeface="Calibri" panose="020F0502020204030204" pitchFamily="34" charset="0"/>
              </a:rPr>
              <a:t>RESEARCH ACTIVITY UP TO THE SECOND YEAR</a:t>
            </a:r>
          </a:p>
        </p:txBody>
      </p:sp>
      <p:sp>
        <p:nvSpPr>
          <p:cNvPr id="50" name="Text Box 859"/>
          <p:cNvSpPr txBox="1">
            <a:spLocks noChangeArrowheads="1"/>
          </p:cNvSpPr>
          <p:nvPr/>
        </p:nvSpPr>
        <p:spPr bwMode="auto">
          <a:xfrm>
            <a:off x="1818171" y="19784809"/>
            <a:ext cx="9012957"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4197350" eaLnBrk="0" hangingPunct="0">
              <a:defRPr sz="11000">
                <a:solidFill>
                  <a:schemeClr val="tx1"/>
                </a:solidFill>
                <a:latin typeface="Times New Roman" panose="02020603050405020304" pitchFamily="18" charset="0"/>
                <a:ea typeface="MS PGothic" panose="020B0600070205080204" pitchFamily="34" charset="-128"/>
              </a:defRPr>
            </a:lvl1pPr>
            <a:lvl2pPr marL="742950" indent="-285750" defTabSz="4197350" eaLnBrk="0" hangingPunct="0">
              <a:defRPr sz="11000">
                <a:solidFill>
                  <a:schemeClr val="tx1"/>
                </a:solidFill>
                <a:latin typeface="Times New Roman" panose="02020603050405020304" pitchFamily="18" charset="0"/>
                <a:ea typeface="MS PGothic" panose="020B0600070205080204" pitchFamily="34" charset="-128"/>
              </a:defRPr>
            </a:lvl2pPr>
            <a:lvl3pPr marL="1143000" indent="-228600" defTabSz="4197350" eaLnBrk="0" hangingPunct="0">
              <a:defRPr sz="11000">
                <a:solidFill>
                  <a:schemeClr val="tx1"/>
                </a:solidFill>
                <a:latin typeface="Times New Roman" panose="02020603050405020304" pitchFamily="18" charset="0"/>
                <a:ea typeface="MS PGothic" panose="020B0600070205080204" pitchFamily="34" charset="-128"/>
              </a:defRPr>
            </a:lvl3pPr>
            <a:lvl4pPr marL="1600200" indent="-228600" defTabSz="4197350" eaLnBrk="0" hangingPunct="0">
              <a:defRPr sz="11000">
                <a:solidFill>
                  <a:schemeClr val="tx1"/>
                </a:solidFill>
                <a:latin typeface="Times New Roman" panose="02020603050405020304" pitchFamily="18" charset="0"/>
                <a:ea typeface="MS PGothic" panose="020B0600070205080204" pitchFamily="34" charset="-128"/>
              </a:defRPr>
            </a:lvl4pPr>
            <a:lvl5pPr marL="2057400" indent="-228600" defTabSz="4197350" eaLnBrk="0" hangingPunct="0">
              <a:defRPr sz="11000">
                <a:solidFill>
                  <a:schemeClr val="tx1"/>
                </a:solidFill>
                <a:latin typeface="Times New Roman" panose="02020603050405020304" pitchFamily="18" charset="0"/>
                <a:ea typeface="MS PGothic" panose="020B0600070205080204" pitchFamily="34" charset="-128"/>
              </a:defRPr>
            </a:lvl5pPr>
            <a:lvl6pPr marL="25146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6pPr>
            <a:lvl7pPr marL="29718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7pPr>
            <a:lvl8pPr marL="34290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8pPr>
            <a:lvl9pPr marL="38862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9pPr>
          </a:lstStyle>
          <a:p>
            <a:pPr algn="just">
              <a:spcAft>
                <a:spcPts val="600"/>
              </a:spcAft>
            </a:pPr>
            <a:r>
              <a:rPr lang="en-GB" altLang="it-IT" sz="3000" i="1" u="sng" dirty="0" smtClean="0">
                <a:latin typeface="Calibri" panose="020F0502020204030204" pitchFamily="34" charset="0"/>
              </a:rPr>
              <a:t>PAD Design:</a:t>
            </a:r>
          </a:p>
          <a:p>
            <a:pPr algn="just"/>
            <a:r>
              <a:rPr lang="en-GB" altLang="it-IT" sz="3000" dirty="0">
                <a:latin typeface="Calibri" panose="020F0502020204030204" pitchFamily="34" charset="0"/>
              </a:rPr>
              <a:t>A </a:t>
            </a:r>
            <a:r>
              <a:rPr lang="en-GB" altLang="it-IT" sz="3000" dirty="0" smtClean="0">
                <a:latin typeface="Calibri" panose="020F0502020204030204" pitchFamily="34" charset="0"/>
              </a:rPr>
              <a:t>FEM (Finite Element Method) </a:t>
            </a:r>
            <a:r>
              <a:rPr lang="en-GB" altLang="it-IT" sz="3000" dirty="0">
                <a:latin typeface="Calibri" panose="020F0502020204030204" pitchFamily="34" charset="0"/>
              </a:rPr>
              <a:t>simulation </a:t>
            </a:r>
            <a:r>
              <a:rPr lang="en-GB" altLang="it-IT" sz="3000" dirty="0" smtClean="0">
                <a:latin typeface="Calibri" panose="020F0502020204030204" pitchFamily="34" charset="0"/>
              </a:rPr>
              <a:t>tool has been used to model and test the pad design. By means of a 3D finite element analysis, it has been possible to determine the numerical value of the main system parameters for different combinations of air gap and misalignment.</a:t>
            </a:r>
            <a:endParaRPr lang="it-IT" altLang="it-IT" sz="3000" dirty="0">
              <a:latin typeface="Calibri" panose="020F0502020204030204" pitchFamily="34" charset="0"/>
            </a:endParaRPr>
          </a:p>
        </p:txBody>
      </p:sp>
      <p:sp>
        <p:nvSpPr>
          <p:cNvPr id="51" name="Text Box 859"/>
          <p:cNvSpPr txBox="1">
            <a:spLocks noChangeArrowheads="1"/>
          </p:cNvSpPr>
          <p:nvPr/>
        </p:nvSpPr>
        <p:spPr bwMode="auto">
          <a:xfrm>
            <a:off x="1827266" y="22898869"/>
            <a:ext cx="41386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197350" eaLnBrk="0" hangingPunct="0">
              <a:defRPr sz="11000">
                <a:solidFill>
                  <a:schemeClr val="tx1"/>
                </a:solidFill>
                <a:latin typeface="Times New Roman" panose="02020603050405020304" pitchFamily="18" charset="0"/>
                <a:ea typeface="MS PGothic" panose="020B0600070205080204" pitchFamily="34" charset="-128"/>
              </a:defRPr>
            </a:lvl1pPr>
            <a:lvl2pPr marL="742950" indent="-285750" defTabSz="4197350" eaLnBrk="0" hangingPunct="0">
              <a:defRPr sz="11000">
                <a:solidFill>
                  <a:schemeClr val="tx1"/>
                </a:solidFill>
                <a:latin typeface="Times New Roman" panose="02020603050405020304" pitchFamily="18" charset="0"/>
                <a:ea typeface="MS PGothic" panose="020B0600070205080204" pitchFamily="34" charset="-128"/>
              </a:defRPr>
            </a:lvl2pPr>
            <a:lvl3pPr marL="1143000" indent="-228600" defTabSz="4197350" eaLnBrk="0" hangingPunct="0">
              <a:defRPr sz="11000">
                <a:solidFill>
                  <a:schemeClr val="tx1"/>
                </a:solidFill>
                <a:latin typeface="Times New Roman" panose="02020603050405020304" pitchFamily="18" charset="0"/>
                <a:ea typeface="MS PGothic" panose="020B0600070205080204" pitchFamily="34" charset="-128"/>
              </a:defRPr>
            </a:lvl3pPr>
            <a:lvl4pPr marL="1600200" indent="-228600" defTabSz="4197350" eaLnBrk="0" hangingPunct="0">
              <a:defRPr sz="11000">
                <a:solidFill>
                  <a:schemeClr val="tx1"/>
                </a:solidFill>
                <a:latin typeface="Times New Roman" panose="02020603050405020304" pitchFamily="18" charset="0"/>
                <a:ea typeface="MS PGothic" panose="020B0600070205080204" pitchFamily="34" charset="-128"/>
              </a:defRPr>
            </a:lvl4pPr>
            <a:lvl5pPr marL="2057400" indent="-228600" defTabSz="4197350" eaLnBrk="0" hangingPunct="0">
              <a:defRPr sz="11000">
                <a:solidFill>
                  <a:schemeClr val="tx1"/>
                </a:solidFill>
                <a:latin typeface="Times New Roman" panose="02020603050405020304" pitchFamily="18" charset="0"/>
                <a:ea typeface="MS PGothic" panose="020B0600070205080204" pitchFamily="34" charset="-128"/>
              </a:defRPr>
            </a:lvl5pPr>
            <a:lvl6pPr marL="25146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6pPr>
            <a:lvl7pPr marL="29718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7pPr>
            <a:lvl8pPr marL="34290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8pPr>
            <a:lvl9pPr marL="38862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9pPr>
          </a:lstStyle>
          <a:p>
            <a:r>
              <a:rPr lang="en-GB" altLang="it-IT" sz="3000" i="1" u="sng" dirty="0">
                <a:latin typeface="Calibri" panose="020F0502020204030204" pitchFamily="34" charset="0"/>
              </a:rPr>
              <a:t>Mathematical </a:t>
            </a:r>
            <a:r>
              <a:rPr lang="en-GB" altLang="it-IT" sz="3000" i="1" u="sng" dirty="0" smtClean="0">
                <a:latin typeface="Calibri" panose="020F0502020204030204" pitchFamily="34" charset="0"/>
              </a:rPr>
              <a:t>Model:</a:t>
            </a:r>
            <a:endParaRPr lang="it-IT" altLang="it-IT" sz="3000" i="1" dirty="0">
              <a:latin typeface="Calibri" panose="020F0502020204030204" pitchFamily="34" charset="0"/>
            </a:endParaRPr>
          </a:p>
        </p:txBody>
      </p:sp>
      <p:pic>
        <p:nvPicPr>
          <p:cNvPr id="53"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053440" y="19676490"/>
            <a:ext cx="3793016" cy="2844760"/>
          </a:xfrm>
          <a:prstGeom prst="rect">
            <a:avLst/>
          </a:prstGeom>
          <a:noFill/>
          <a:ln>
            <a:noFill/>
          </a:ln>
        </p:spPr>
      </p:pic>
      <p:pic>
        <p:nvPicPr>
          <p:cNvPr id="54"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653840" y="19696944"/>
            <a:ext cx="3789184" cy="2841885"/>
          </a:xfrm>
          <a:prstGeom prst="rect">
            <a:avLst/>
          </a:prstGeom>
          <a:noFill/>
          <a:ln>
            <a:noFill/>
          </a:ln>
        </p:spPr>
      </p:pic>
      <p:pic>
        <p:nvPicPr>
          <p:cNvPr id="55"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182232" y="19586501"/>
            <a:ext cx="3913357" cy="2935016"/>
          </a:xfrm>
          <a:prstGeom prst="rect">
            <a:avLst/>
          </a:prstGeom>
          <a:noFill/>
          <a:ln>
            <a:noFill/>
          </a:ln>
        </p:spPr>
      </p:pic>
      <p:pic>
        <p:nvPicPr>
          <p:cNvPr id="56" name="Picture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1926648" y="19511875"/>
            <a:ext cx="4007514" cy="3005635"/>
          </a:xfrm>
          <a:prstGeom prst="rect">
            <a:avLst/>
          </a:prstGeom>
          <a:noFill/>
          <a:ln>
            <a:noFill/>
          </a:ln>
        </p:spPr>
      </p:pic>
      <p:pic>
        <p:nvPicPr>
          <p:cNvPr id="57" name="Pictur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671064" y="19514493"/>
            <a:ext cx="4007516" cy="3005635"/>
          </a:xfrm>
          <a:prstGeom prst="rect">
            <a:avLst/>
          </a:prstGeom>
          <a:noFill/>
          <a:ln>
            <a:noFill/>
          </a:ln>
        </p:spPr>
      </p:pic>
      <p:pic>
        <p:nvPicPr>
          <p:cNvPr id="59" name="Immagine 58"/>
          <p:cNvPicPr>
            <a:picLocks noChangeAspect="1"/>
          </p:cNvPicPr>
          <p:nvPr/>
        </p:nvPicPr>
        <p:blipFill rotWithShape="1">
          <a:blip r:embed="rId14" cstate="print">
            <a:extLst>
              <a:ext uri="{28A0092B-C50C-407E-A947-70E740481C1C}">
                <a14:useLocalDpi xmlns:a14="http://schemas.microsoft.com/office/drawing/2010/main" val="0"/>
              </a:ext>
            </a:extLst>
          </a:blip>
          <a:srcRect t="17197" b="22923"/>
          <a:stretch/>
        </p:blipFill>
        <p:spPr bwMode="auto">
          <a:xfrm>
            <a:off x="11376783" y="22826861"/>
            <a:ext cx="17174601" cy="5404077"/>
          </a:xfrm>
          <a:prstGeom prst="rect">
            <a:avLst/>
          </a:prstGeom>
          <a:noFill/>
          <a:ln>
            <a:noFill/>
          </a:ln>
          <a:extLst>
            <a:ext uri="{53640926-AAD7-44D8-BBD7-CCE9431645EC}">
              <a14:shadowObscured xmlns:a14="http://schemas.microsoft.com/office/drawing/2010/main"/>
            </a:ext>
          </a:extLst>
        </p:spPr>
      </p:pic>
      <p:sp>
        <p:nvSpPr>
          <p:cNvPr id="4" name="Rectangle 2"/>
          <p:cNvSpPr>
            <a:spLocks noChangeArrowheads="1"/>
          </p:cNvSpPr>
          <p:nvPr/>
        </p:nvSpPr>
        <p:spPr bwMode="auto">
          <a:xfrm>
            <a:off x="290208" y="3911949"/>
            <a:ext cx="30603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249165573"/>
              </p:ext>
            </p:extLst>
          </p:nvPr>
        </p:nvGraphicFramePr>
        <p:xfrm>
          <a:off x="1818171" y="23549496"/>
          <a:ext cx="5765281" cy="6766197"/>
        </p:xfrm>
        <a:graphic>
          <a:graphicData uri="http://schemas.openxmlformats.org/presentationml/2006/ole">
            <mc:AlternateContent xmlns:mc="http://schemas.openxmlformats.org/markup-compatibility/2006">
              <mc:Choice xmlns:v="urn:schemas-microsoft-com:vml" Requires="v">
                <p:oleObj spid="_x0000_s1066" name="Equation" r:id="rId15" imgW="2920680" imgH="3429000" progId="Equation.DSMT4">
                  <p:embed/>
                </p:oleObj>
              </mc:Choice>
              <mc:Fallback>
                <p:oleObj name="Equation" r:id="rId15" imgW="2920680" imgH="3429000" progId="Equation.DSMT4">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8171" y="23549496"/>
                        <a:ext cx="5765281" cy="6766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7654899" y="26418300"/>
            <a:ext cx="30603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1" name="Text Box 859"/>
          <p:cNvSpPr txBox="1">
            <a:spLocks noChangeArrowheads="1"/>
          </p:cNvSpPr>
          <p:nvPr/>
        </p:nvSpPr>
        <p:spPr bwMode="auto">
          <a:xfrm>
            <a:off x="1764408" y="40277710"/>
            <a:ext cx="1580390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4197350" eaLnBrk="0" hangingPunct="0">
              <a:defRPr sz="11000">
                <a:solidFill>
                  <a:schemeClr val="tx1"/>
                </a:solidFill>
                <a:latin typeface="Times New Roman" panose="02020603050405020304" pitchFamily="18" charset="0"/>
                <a:ea typeface="MS PGothic" panose="020B0600070205080204" pitchFamily="34" charset="-128"/>
              </a:defRPr>
            </a:lvl1pPr>
            <a:lvl2pPr marL="742950" indent="-285750" defTabSz="4197350" eaLnBrk="0" hangingPunct="0">
              <a:defRPr sz="11000">
                <a:solidFill>
                  <a:schemeClr val="tx1"/>
                </a:solidFill>
                <a:latin typeface="Times New Roman" panose="02020603050405020304" pitchFamily="18" charset="0"/>
                <a:ea typeface="MS PGothic" panose="020B0600070205080204" pitchFamily="34" charset="-128"/>
              </a:defRPr>
            </a:lvl2pPr>
            <a:lvl3pPr marL="1143000" indent="-228600" defTabSz="4197350" eaLnBrk="0" hangingPunct="0">
              <a:defRPr sz="11000">
                <a:solidFill>
                  <a:schemeClr val="tx1"/>
                </a:solidFill>
                <a:latin typeface="Times New Roman" panose="02020603050405020304" pitchFamily="18" charset="0"/>
                <a:ea typeface="MS PGothic" panose="020B0600070205080204" pitchFamily="34" charset="-128"/>
              </a:defRPr>
            </a:lvl3pPr>
            <a:lvl4pPr marL="1600200" indent="-228600" defTabSz="4197350" eaLnBrk="0" hangingPunct="0">
              <a:defRPr sz="11000">
                <a:solidFill>
                  <a:schemeClr val="tx1"/>
                </a:solidFill>
                <a:latin typeface="Times New Roman" panose="02020603050405020304" pitchFamily="18" charset="0"/>
                <a:ea typeface="MS PGothic" panose="020B0600070205080204" pitchFamily="34" charset="-128"/>
              </a:defRPr>
            </a:lvl4pPr>
            <a:lvl5pPr marL="2057400" indent="-228600" defTabSz="4197350" eaLnBrk="0" hangingPunct="0">
              <a:defRPr sz="11000">
                <a:solidFill>
                  <a:schemeClr val="tx1"/>
                </a:solidFill>
                <a:latin typeface="Times New Roman" panose="02020603050405020304" pitchFamily="18" charset="0"/>
                <a:ea typeface="MS PGothic" panose="020B0600070205080204" pitchFamily="34" charset="-128"/>
              </a:defRPr>
            </a:lvl5pPr>
            <a:lvl6pPr marL="25146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6pPr>
            <a:lvl7pPr marL="29718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7pPr>
            <a:lvl8pPr marL="34290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8pPr>
            <a:lvl9pPr marL="38862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9pPr>
          </a:lstStyle>
          <a:p>
            <a:pPr algn="just"/>
            <a:r>
              <a:rPr lang="en-GB" altLang="it-IT" sz="3000" i="1" u="sng" dirty="0" smtClean="0">
                <a:latin typeface="Calibri" panose="020F0502020204030204" pitchFamily="34" charset="0"/>
              </a:rPr>
              <a:t>Control Model:</a:t>
            </a:r>
          </a:p>
          <a:p>
            <a:pPr algn="just"/>
            <a:r>
              <a:rPr lang="en-GB" altLang="it-IT" sz="3000" dirty="0" smtClean="0">
                <a:latin typeface="Calibri" panose="020F0502020204030204" pitchFamily="34" charset="0"/>
              </a:rPr>
              <a:t>The mathematical model must be linearized by means of small-signal linearization to obtain a linear dynamic model, starting from a steady-state operating point. Thus, it will be possible to develop a suitable control algorithm.</a:t>
            </a:r>
            <a:endParaRPr lang="it-IT" altLang="it-IT" sz="3000" dirty="0">
              <a:latin typeface="Calibri" panose="020F0502020204030204" pitchFamily="34" charset="0"/>
            </a:endParaRPr>
          </a:p>
        </p:txBody>
      </p:sp>
      <p:sp>
        <p:nvSpPr>
          <p:cNvPr id="62" name="Rectangle 8"/>
          <p:cNvSpPr>
            <a:spLocks noChangeArrowheads="1"/>
          </p:cNvSpPr>
          <p:nvPr/>
        </p:nvSpPr>
        <p:spPr bwMode="auto">
          <a:xfrm>
            <a:off x="7776863" y="29739629"/>
            <a:ext cx="30603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4" name="Rectangle 10"/>
          <p:cNvSpPr>
            <a:spLocks noChangeArrowheads="1"/>
          </p:cNvSpPr>
          <p:nvPr/>
        </p:nvSpPr>
        <p:spPr bwMode="auto">
          <a:xfrm>
            <a:off x="0" y="0"/>
            <a:ext cx="30603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6" name="Rectangle 2"/>
          <p:cNvSpPr txBox="1">
            <a:spLocks noChangeArrowheads="1"/>
          </p:cNvSpPr>
          <p:nvPr/>
        </p:nvSpPr>
        <p:spPr>
          <a:xfrm>
            <a:off x="1816024" y="35088202"/>
            <a:ext cx="27061463" cy="30848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Aft>
                <a:spcPts val="600"/>
              </a:spcAft>
              <a:defRPr/>
            </a:pPr>
            <a:r>
              <a:rPr lang="it-IT" sz="2800" dirty="0" smtClean="0">
                <a:cs typeface="Arial" pitchFamily="34" charset="0"/>
              </a:rPr>
              <a:t>- Group of Power Converters Electrical Machines and </a:t>
            </a:r>
            <a:r>
              <a:rPr lang="it-IT" sz="2800" dirty="0" err="1" smtClean="0">
                <a:cs typeface="Arial" pitchFamily="34" charset="0"/>
              </a:rPr>
              <a:t>Drives</a:t>
            </a:r>
            <a:r>
              <a:rPr lang="it-IT" sz="2800" dirty="0" smtClean="0">
                <a:cs typeface="Arial" pitchFamily="34" charset="0"/>
              </a:rPr>
              <a:t> </a:t>
            </a:r>
            <a:r>
              <a:rPr lang="it-IT" sz="2800" smtClean="0">
                <a:cs typeface="Arial" pitchFamily="34" charset="0"/>
              </a:rPr>
              <a:t>– DIETI - UNINA </a:t>
            </a:r>
            <a:endParaRPr lang="it-IT" sz="2800" dirty="0" smtClean="0">
              <a:cs typeface="Arial" pitchFamily="34" charset="0"/>
            </a:endParaRPr>
          </a:p>
          <a:p>
            <a:pPr algn="just" defTabSz="179388">
              <a:spcAft>
                <a:spcPts val="600"/>
              </a:spcAft>
              <a:defRPr/>
            </a:pPr>
            <a:r>
              <a:rPr lang="it-IT" sz="2800" dirty="0" smtClean="0">
                <a:cs typeface="Arial" pitchFamily="34" charset="0"/>
              </a:rPr>
              <a:t>- </a:t>
            </a:r>
            <a:r>
              <a:rPr lang="it-IT" sz="2800" dirty="0" err="1" smtClean="0">
                <a:cs typeface="Arial" pitchFamily="34" charset="0"/>
              </a:rPr>
              <a:t>PhD</a:t>
            </a:r>
            <a:r>
              <a:rPr lang="it-IT" sz="2800" dirty="0" smtClean="0">
                <a:cs typeface="Arial" pitchFamily="34" charset="0"/>
              </a:rPr>
              <a:t> Jointly </a:t>
            </a:r>
            <a:r>
              <a:rPr lang="fr-FR" sz="2800" dirty="0">
                <a:cs typeface="Arial" pitchFamily="34" charset="0"/>
              </a:rPr>
              <a:t>ENSEEIHT – “École nationale supérieure d'électrotechnique, d'électronique, d'informatique, d'hydraulique et des télécommunications” Toulouse – France – GEET – “</a:t>
            </a:r>
            <a:r>
              <a:rPr lang="fr-FR" sz="2800" dirty="0" err="1">
                <a:cs typeface="Arial" pitchFamily="34" charset="0"/>
              </a:rPr>
              <a:t>Genie</a:t>
            </a:r>
            <a:r>
              <a:rPr lang="fr-FR" sz="2800" dirty="0">
                <a:cs typeface="Arial" pitchFamily="34" charset="0"/>
              </a:rPr>
              <a:t> </a:t>
            </a:r>
            <a:r>
              <a:rPr lang="fr-FR" sz="2800" dirty="0" smtClean="0">
                <a:cs typeface="Arial" pitchFamily="34" charset="0"/>
              </a:rPr>
              <a:t> 	</a:t>
            </a:r>
            <a:r>
              <a:rPr lang="fr-FR" sz="2800" dirty="0" err="1" smtClean="0">
                <a:cs typeface="Arial" pitchFamily="34" charset="0"/>
              </a:rPr>
              <a:t>electrique</a:t>
            </a:r>
            <a:r>
              <a:rPr lang="fr-FR" sz="2800" dirty="0" smtClean="0">
                <a:cs typeface="Arial" pitchFamily="34" charset="0"/>
              </a:rPr>
              <a:t> </a:t>
            </a:r>
            <a:r>
              <a:rPr lang="fr-FR" sz="2800" dirty="0" err="1">
                <a:cs typeface="Arial" pitchFamily="34" charset="0"/>
              </a:rPr>
              <a:t>electronique</a:t>
            </a:r>
            <a:r>
              <a:rPr lang="fr-FR" sz="2800" dirty="0">
                <a:cs typeface="Arial" pitchFamily="34" charset="0"/>
              </a:rPr>
              <a:t> de Toulouse” </a:t>
            </a:r>
            <a:r>
              <a:rPr lang="it-IT" sz="2800" dirty="0" smtClean="0">
                <a:cs typeface="Arial" pitchFamily="34" charset="0"/>
              </a:rPr>
              <a:t> </a:t>
            </a:r>
          </a:p>
          <a:p>
            <a:pPr algn="just" defTabSz="261938">
              <a:spcAft>
                <a:spcPts val="600"/>
              </a:spcAft>
              <a:defRPr/>
            </a:pPr>
            <a:r>
              <a:rPr lang="it-IT" sz="2800" dirty="0" smtClean="0">
                <a:cs typeface="Arial" pitchFamily="34" charset="0"/>
              </a:rPr>
              <a:t>- PROGETTO M.I.C.C.A  - “</a:t>
            </a:r>
            <a:r>
              <a:rPr lang="it-IT" sz="2800" dirty="0" err="1">
                <a:cs typeface="Arial" pitchFamily="34" charset="0"/>
              </a:rPr>
              <a:t>Microgrid</a:t>
            </a:r>
            <a:r>
              <a:rPr lang="it-IT" sz="2800" dirty="0">
                <a:cs typeface="Arial" pitchFamily="34" charset="0"/>
              </a:rPr>
              <a:t> Ibride in Corrente Continua e Corrente Alternata” - PON03PE_00178_1 Titolo Borsa di Studio</a:t>
            </a:r>
            <a:r>
              <a:rPr lang="it-IT" sz="2800" dirty="0" smtClean="0">
                <a:cs typeface="Arial" pitchFamily="34" charset="0"/>
              </a:rPr>
              <a:t>: “</a:t>
            </a:r>
            <a:r>
              <a:rPr lang="it-IT" sz="2800" dirty="0">
                <a:cs typeface="Arial" pitchFamily="34" charset="0"/>
              </a:rPr>
              <a:t>Sistemi di ricarica rapida ed ultrarapida per batterie di </a:t>
            </a:r>
            <a:r>
              <a:rPr lang="it-IT" sz="2800" dirty="0" smtClean="0">
                <a:cs typeface="Arial" pitchFamily="34" charset="0"/>
              </a:rPr>
              <a:t>      	veicoli </a:t>
            </a:r>
            <a:r>
              <a:rPr lang="it-IT" sz="2800" dirty="0">
                <a:cs typeface="Arial" pitchFamily="34" charset="0"/>
              </a:rPr>
              <a:t>elettrici stradali</a:t>
            </a:r>
            <a:r>
              <a:rPr lang="it-IT" sz="2800" dirty="0" smtClean="0">
                <a:cs typeface="Arial" pitchFamily="34" charset="0"/>
              </a:rPr>
              <a:t>”</a:t>
            </a:r>
          </a:p>
          <a:p>
            <a:pPr algn="just">
              <a:spcAft>
                <a:spcPts val="600"/>
              </a:spcAft>
              <a:defRPr/>
            </a:pPr>
            <a:r>
              <a:rPr lang="it-IT" sz="2800" dirty="0" smtClean="0">
                <a:cs typeface="Arial" pitchFamily="34" charset="0"/>
              </a:rPr>
              <a:t>- Bando </a:t>
            </a:r>
            <a:r>
              <a:rPr lang="it-IT" sz="2800" dirty="0">
                <a:cs typeface="Arial" pitchFamily="34" charset="0"/>
              </a:rPr>
              <a:t>Vinci 2015 - Contributi di mobilità per tesi di Dottorato in </a:t>
            </a:r>
            <a:r>
              <a:rPr lang="it-IT" sz="2800" dirty="0" err="1">
                <a:cs typeface="Arial" pitchFamily="34" charset="0"/>
              </a:rPr>
              <a:t>cotutela</a:t>
            </a:r>
            <a:endParaRPr lang="it-IT" sz="2800" dirty="0">
              <a:cs typeface="Arial" pitchFamily="34" charset="0"/>
            </a:endParaRPr>
          </a:p>
          <a:p>
            <a:pPr algn="just">
              <a:defRPr/>
            </a:pPr>
            <a:endParaRPr lang="it-IT" sz="2000" dirty="0">
              <a:cs typeface="Arial" pitchFamily="34" charset="0"/>
            </a:endParaRPr>
          </a:p>
        </p:txBody>
      </p:sp>
      <p:sp>
        <p:nvSpPr>
          <p:cNvPr id="67" name="Text Box 885"/>
          <p:cNvSpPr txBox="1">
            <a:spLocks noChangeArrowheads="1"/>
          </p:cNvSpPr>
          <p:nvPr/>
        </p:nvSpPr>
        <p:spPr bwMode="auto">
          <a:xfrm>
            <a:off x="1818171" y="34236644"/>
            <a:ext cx="2322501" cy="615553"/>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defTabSz="4197350" eaLnBrk="0" hangingPunct="0">
              <a:defRPr sz="2400">
                <a:solidFill>
                  <a:schemeClr val="tx1"/>
                </a:solidFill>
                <a:latin typeface="Times New Roman" pitchFamily="18" charset="0"/>
              </a:defRPr>
            </a:lvl1pPr>
            <a:lvl2pPr defTabSz="4197350" eaLnBrk="0" hangingPunct="0">
              <a:defRPr sz="2400">
                <a:solidFill>
                  <a:schemeClr val="tx1"/>
                </a:solidFill>
                <a:latin typeface="Times New Roman" pitchFamily="18" charset="0"/>
              </a:defRPr>
            </a:lvl2pPr>
            <a:lvl3pPr defTabSz="4197350" eaLnBrk="0" hangingPunct="0">
              <a:defRPr sz="2400">
                <a:solidFill>
                  <a:schemeClr val="tx1"/>
                </a:solidFill>
                <a:latin typeface="Times New Roman" pitchFamily="18" charset="0"/>
              </a:defRPr>
            </a:lvl3pPr>
            <a:lvl4pPr defTabSz="4197350" eaLnBrk="0" hangingPunct="0">
              <a:defRPr sz="2400">
                <a:solidFill>
                  <a:schemeClr val="tx1"/>
                </a:solidFill>
                <a:latin typeface="Times New Roman" pitchFamily="18" charset="0"/>
              </a:defRPr>
            </a:lvl4pPr>
            <a:lvl5pPr defTabSz="4197350" eaLnBrk="0" hangingPunct="0">
              <a:defRPr sz="2400">
                <a:solidFill>
                  <a:schemeClr val="tx1"/>
                </a:solidFill>
                <a:latin typeface="Times New Roman" pitchFamily="18" charset="0"/>
              </a:defRPr>
            </a:lvl5pPr>
            <a:lvl6pPr defTabSz="4197350" eaLnBrk="0" fontAlgn="base" hangingPunct="0">
              <a:spcBef>
                <a:spcPct val="0"/>
              </a:spcBef>
              <a:spcAft>
                <a:spcPct val="0"/>
              </a:spcAft>
              <a:defRPr sz="2400">
                <a:solidFill>
                  <a:schemeClr val="tx1"/>
                </a:solidFill>
                <a:latin typeface="Times New Roman" pitchFamily="18" charset="0"/>
              </a:defRPr>
            </a:lvl6pPr>
            <a:lvl7pPr defTabSz="4197350" eaLnBrk="0" fontAlgn="base" hangingPunct="0">
              <a:spcBef>
                <a:spcPct val="0"/>
              </a:spcBef>
              <a:spcAft>
                <a:spcPct val="0"/>
              </a:spcAft>
              <a:defRPr sz="2400">
                <a:solidFill>
                  <a:schemeClr val="tx1"/>
                </a:solidFill>
                <a:latin typeface="Times New Roman" pitchFamily="18" charset="0"/>
              </a:defRPr>
            </a:lvl7pPr>
            <a:lvl8pPr defTabSz="4197350" eaLnBrk="0" fontAlgn="base" hangingPunct="0">
              <a:spcBef>
                <a:spcPct val="0"/>
              </a:spcBef>
              <a:spcAft>
                <a:spcPct val="0"/>
              </a:spcAft>
              <a:defRPr sz="2400">
                <a:solidFill>
                  <a:schemeClr val="tx1"/>
                </a:solidFill>
                <a:latin typeface="Times New Roman" pitchFamily="18" charset="0"/>
              </a:defRPr>
            </a:lvl8pPr>
            <a:lvl9pPr defTabSz="419735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it-IT" sz="3400" b="1" dirty="0" smtClean="0">
                <a:latin typeface="Calibri" panose="020F0502020204030204" pitchFamily="34" charset="0"/>
              </a:rPr>
              <a:t>CONTACTS</a:t>
            </a:r>
            <a:endParaRPr lang="it-IT" sz="3400" b="1" dirty="0">
              <a:latin typeface="Calibri" panose="020F0502020204030204" pitchFamily="34" charset="0"/>
            </a:endParaRPr>
          </a:p>
        </p:txBody>
      </p:sp>
      <p:sp>
        <p:nvSpPr>
          <p:cNvPr id="68" name="Text Box 885"/>
          <p:cNvSpPr txBox="1">
            <a:spLocks noChangeArrowheads="1"/>
          </p:cNvSpPr>
          <p:nvPr/>
        </p:nvSpPr>
        <p:spPr bwMode="auto">
          <a:xfrm>
            <a:off x="1913087" y="39261319"/>
            <a:ext cx="6905546" cy="615553"/>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lvl1pPr defTabSz="4197350" eaLnBrk="0" hangingPunct="0">
              <a:defRPr sz="2400">
                <a:solidFill>
                  <a:schemeClr val="tx1"/>
                </a:solidFill>
                <a:latin typeface="Times New Roman" pitchFamily="18" charset="0"/>
              </a:defRPr>
            </a:lvl1pPr>
            <a:lvl2pPr defTabSz="4197350" eaLnBrk="0" hangingPunct="0">
              <a:defRPr sz="2400">
                <a:solidFill>
                  <a:schemeClr val="tx1"/>
                </a:solidFill>
                <a:latin typeface="Times New Roman" pitchFamily="18" charset="0"/>
              </a:defRPr>
            </a:lvl2pPr>
            <a:lvl3pPr defTabSz="4197350" eaLnBrk="0" hangingPunct="0">
              <a:defRPr sz="2400">
                <a:solidFill>
                  <a:schemeClr val="tx1"/>
                </a:solidFill>
                <a:latin typeface="Times New Roman" pitchFamily="18" charset="0"/>
              </a:defRPr>
            </a:lvl3pPr>
            <a:lvl4pPr defTabSz="4197350" eaLnBrk="0" hangingPunct="0">
              <a:defRPr sz="2400">
                <a:solidFill>
                  <a:schemeClr val="tx1"/>
                </a:solidFill>
                <a:latin typeface="Times New Roman" pitchFamily="18" charset="0"/>
              </a:defRPr>
            </a:lvl4pPr>
            <a:lvl5pPr defTabSz="4197350" eaLnBrk="0" hangingPunct="0">
              <a:defRPr sz="2400">
                <a:solidFill>
                  <a:schemeClr val="tx1"/>
                </a:solidFill>
                <a:latin typeface="Times New Roman" pitchFamily="18" charset="0"/>
              </a:defRPr>
            </a:lvl5pPr>
            <a:lvl6pPr defTabSz="4197350" eaLnBrk="0" fontAlgn="base" hangingPunct="0">
              <a:spcBef>
                <a:spcPct val="0"/>
              </a:spcBef>
              <a:spcAft>
                <a:spcPct val="0"/>
              </a:spcAft>
              <a:defRPr sz="2400">
                <a:solidFill>
                  <a:schemeClr val="tx1"/>
                </a:solidFill>
                <a:latin typeface="Times New Roman" pitchFamily="18" charset="0"/>
              </a:defRPr>
            </a:lvl6pPr>
            <a:lvl7pPr defTabSz="4197350" eaLnBrk="0" fontAlgn="base" hangingPunct="0">
              <a:spcBef>
                <a:spcPct val="0"/>
              </a:spcBef>
              <a:spcAft>
                <a:spcPct val="0"/>
              </a:spcAft>
              <a:defRPr sz="2400">
                <a:solidFill>
                  <a:schemeClr val="tx1"/>
                </a:solidFill>
                <a:latin typeface="Times New Roman" pitchFamily="18" charset="0"/>
              </a:defRPr>
            </a:lvl7pPr>
            <a:lvl8pPr defTabSz="4197350" eaLnBrk="0" fontAlgn="base" hangingPunct="0">
              <a:spcBef>
                <a:spcPct val="0"/>
              </a:spcBef>
              <a:spcAft>
                <a:spcPct val="0"/>
              </a:spcAft>
              <a:defRPr sz="2400">
                <a:solidFill>
                  <a:schemeClr val="tx1"/>
                </a:solidFill>
                <a:latin typeface="Times New Roman" pitchFamily="18" charset="0"/>
              </a:defRPr>
            </a:lvl8pPr>
            <a:lvl9pPr defTabSz="419735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it-IT" sz="3400" b="1" dirty="0" smtClean="0">
                <a:latin typeface="Calibri" panose="020F0502020204030204" pitchFamily="34" charset="0"/>
              </a:rPr>
              <a:t>RESEARCH ACTIVITY FOR NEXT YEAR</a:t>
            </a:r>
          </a:p>
        </p:txBody>
      </p:sp>
      <p:sp>
        <p:nvSpPr>
          <p:cNvPr id="69" name="Text Box 859"/>
          <p:cNvSpPr txBox="1">
            <a:spLocks noChangeArrowheads="1"/>
          </p:cNvSpPr>
          <p:nvPr/>
        </p:nvSpPr>
        <p:spPr bwMode="auto">
          <a:xfrm>
            <a:off x="1764408" y="42544273"/>
            <a:ext cx="1378768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4197350" eaLnBrk="0" hangingPunct="0">
              <a:defRPr sz="11000">
                <a:solidFill>
                  <a:schemeClr val="tx1"/>
                </a:solidFill>
                <a:latin typeface="Times New Roman" panose="02020603050405020304" pitchFamily="18" charset="0"/>
                <a:ea typeface="MS PGothic" panose="020B0600070205080204" pitchFamily="34" charset="-128"/>
              </a:defRPr>
            </a:lvl1pPr>
            <a:lvl2pPr marL="742950" indent="-285750" defTabSz="4197350" eaLnBrk="0" hangingPunct="0">
              <a:defRPr sz="11000">
                <a:solidFill>
                  <a:schemeClr val="tx1"/>
                </a:solidFill>
                <a:latin typeface="Times New Roman" panose="02020603050405020304" pitchFamily="18" charset="0"/>
                <a:ea typeface="MS PGothic" panose="020B0600070205080204" pitchFamily="34" charset="-128"/>
              </a:defRPr>
            </a:lvl2pPr>
            <a:lvl3pPr marL="1143000" indent="-228600" defTabSz="4197350" eaLnBrk="0" hangingPunct="0">
              <a:defRPr sz="11000">
                <a:solidFill>
                  <a:schemeClr val="tx1"/>
                </a:solidFill>
                <a:latin typeface="Times New Roman" panose="02020603050405020304" pitchFamily="18" charset="0"/>
                <a:ea typeface="MS PGothic" panose="020B0600070205080204" pitchFamily="34" charset="-128"/>
              </a:defRPr>
            </a:lvl3pPr>
            <a:lvl4pPr marL="1600200" indent="-228600" defTabSz="4197350" eaLnBrk="0" hangingPunct="0">
              <a:defRPr sz="11000">
                <a:solidFill>
                  <a:schemeClr val="tx1"/>
                </a:solidFill>
                <a:latin typeface="Times New Roman" panose="02020603050405020304" pitchFamily="18" charset="0"/>
                <a:ea typeface="MS PGothic" panose="020B0600070205080204" pitchFamily="34" charset="-128"/>
              </a:defRPr>
            </a:lvl4pPr>
            <a:lvl5pPr marL="2057400" indent="-228600" defTabSz="4197350" eaLnBrk="0" hangingPunct="0">
              <a:defRPr sz="11000">
                <a:solidFill>
                  <a:schemeClr val="tx1"/>
                </a:solidFill>
                <a:latin typeface="Times New Roman" panose="02020603050405020304" pitchFamily="18" charset="0"/>
                <a:ea typeface="MS PGothic" panose="020B0600070205080204" pitchFamily="34" charset="-128"/>
              </a:defRPr>
            </a:lvl5pPr>
            <a:lvl6pPr marL="25146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6pPr>
            <a:lvl7pPr marL="29718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7pPr>
            <a:lvl8pPr marL="34290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8pPr>
            <a:lvl9pPr marL="38862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9pPr>
          </a:lstStyle>
          <a:p>
            <a:pPr algn="just"/>
            <a:r>
              <a:rPr lang="en-US" sz="3000" i="1" u="sng" dirty="0" smtClean="0">
                <a:latin typeface="Calibri" panose="020F0502020204030204" pitchFamily="34" charset="0"/>
                <a:cs typeface="Arial" pitchFamily="34" charset="0"/>
              </a:rPr>
              <a:t>Laboratory prototype:</a:t>
            </a:r>
          </a:p>
          <a:p>
            <a:pPr algn="just"/>
            <a:r>
              <a:rPr lang="en-US" sz="3000" dirty="0" smtClean="0">
                <a:latin typeface="Calibri" panose="020F0502020204030204" pitchFamily="34" charset="0"/>
                <a:cs typeface="Arial" pitchFamily="34" charset="0"/>
              </a:rPr>
              <a:t>A laboratory prototype will be realized with the aim of evaluating the system performance. In particular, the main issues regarding the power supply connection, the inductive charging method, the size and weight of the static converter will be properly addressed.</a:t>
            </a:r>
          </a:p>
          <a:p>
            <a:pPr algn="just"/>
            <a:endParaRPr lang="it-IT" altLang="it-IT" sz="3200" i="1" u="sng" dirty="0">
              <a:latin typeface="Calibri" panose="020F0502020204030204" pitchFamily="34" charset="0"/>
            </a:endParaRPr>
          </a:p>
        </p:txBody>
      </p:sp>
      <p:sp>
        <p:nvSpPr>
          <p:cNvPr id="70" name="Text Box 859"/>
          <p:cNvSpPr txBox="1">
            <a:spLocks noChangeArrowheads="1"/>
          </p:cNvSpPr>
          <p:nvPr/>
        </p:nvSpPr>
        <p:spPr bwMode="auto">
          <a:xfrm>
            <a:off x="1830345" y="30603725"/>
            <a:ext cx="9272903"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defTabSz="4197350" eaLnBrk="0" hangingPunct="0">
              <a:defRPr sz="11000">
                <a:solidFill>
                  <a:schemeClr val="tx1"/>
                </a:solidFill>
                <a:latin typeface="Times New Roman" panose="02020603050405020304" pitchFamily="18" charset="0"/>
                <a:ea typeface="MS PGothic" panose="020B0600070205080204" pitchFamily="34" charset="-128"/>
              </a:defRPr>
            </a:lvl1pPr>
            <a:lvl2pPr marL="742950" indent="-285750" defTabSz="4197350" eaLnBrk="0" hangingPunct="0">
              <a:defRPr sz="11000">
                <a:solidFill>
                  <a:schemeClr val="tx1"/>
                </a:solidFill>
                <a:latin typeface="Times New Roman" panose="02020603050405020304" pitchFamily="18" charset="0"/>
                <a:ea typeface="MS PGothic" panose="020B0600070205080204" pitchFamily="34" charset="-128"/>
              </a:defRPr>
            </a:lvl2pPr>
            <a:lvl3pPr marL="1143000" indent="-228600" defTabSz="4197350" eaLnBrk="0" hangingPunct="0">
              <a:defRPr sz="11000">
                <a:solidFill>
                  <a:schemeClr val="tx1"/>
                </a:solidFill>
                <a:latin typeface="Times New Roman" panose="02020603050405020304" pitchFamily="18" charset="0"/>
                <a:ea typeface="MS PGothic" panose="020B0600070205080204" pitchFamily="34" charset="-128"/>
              </a:defRPr>
            </a:lvl3pPr>
            <a:lvl4pPr marL="1600200" indent="-228600" defTabSz="4197350" eaLnBrk="0" hangingPunct="0">
              <a:defRPr sz="11000">
                <a:solidFill>
                  <a:schemeClr val="tx1"/>
                </a:solidFill>
                <a:latin typeface="Times New Roman" panose="02020603050405020304" pitchFamily="18" charset="0"/>
                <a:ea typeface="MS PGothic" panose="020B0600070205080204" pitchFamily="34" charset="-128"/>
              </a:defRPr>
            </a:lvl4pPr>
            <a:lvl5pPr marL="2057400" indent="-228600" defTabSz="4197350" eaLnBrk="0" hangingPunct="0">
              <a:defRPr sz="11000">
                <a:solidFill>
                  <a:schemeClr val="tx1"/>
                </a:solidFill>
                <a:latin typeface="Times New Roman" panose="02020603050405020304" pitchFamily="18" charset="0"/>
                <a:ea typeface="MS PGothic" panose="020B0600070205080204" pitchFamily="34" charset="-128"/>
              </a:defRPr>
            </a:lvl5pPr>
            <a:lvl6pPr marL="25146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6pPr>
            <a:lvl7pPr marL="29718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7pPr>
            <a:lvl8pPr marL="34290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8pPr>
            <a:lvl9pPr marL="3886200" indent="-228600" defTabSz="4197350" eaLnBrk="0" fontAlgn="base" hangingPunct="0">
              <a:spcBef>
                <a:spcPct val="0"/>
              </a:spcBef>
              <a:spcAft>
                <a:spcPct val="0"/>
              </a:spcAft>
              <a:defRPr sz="11000">
                <a:solidFill>
                  <a:schemeClr val="tx1"/>
                </a:solidFill>
                <a:latin typeface="Times New Roman" panose="02020603050405020304" pitchFamily="18" charset="0"/>
                <a:ea typeface="MS PGothic" panose="020B0600070205080204" pitchFamily="34" charset="-128"/>
              </a:defRPr>
            </a:lvl9pPr>
          </a:lstStyle>
          <a:p>
            <a:r>
              <a:rPr lang="en-GB" altLang="it-IT" sz="3000" i="1" u="sng" dirty="0" smtClean="0">
                <a:latin typeface="Calibri" panose="020F0502020204030204" pitchFamily="34" charset="0"/>
              </a:rPr>
              <a:t>Numerical Model:</a:t>
            </a:r>
          </a:p>
          <a:p>
            <a:pPr algn="just"/>
            <a:r>
              <a:rPr lang="en-GB" altLang="it-IT" sz="3000" dirty="0" smtClean="0">
                <a:latin typeface="Calibri" panose="020F0502020204030204" pitchFamily="34" charset="0"/>
              </a:rPr>
              <a:t>In order to verify the effectiveness of the developed analytical model, a set of simulations has been performed by using PSIM tool.</a:t>
            </a:r>
            <a:endParaRPr lang="it-IT" altLang="it-IT" sz="3000" dirty="0">
              <a:latin typeface="Calibri" panose="020F0502020204030204" pitchFamily="34" charset="0"/>
            </a:endParaRPr>
          </a:p>
        </p:txBody>
      </p:sp>
      <p:pic>
        <p:nvPicPr>
          <p:cNvPr id="74" name="Immagine 73"/>
          <p:cNvPicPr/>
          <p:nvPr/>
        </p:nvPicPr>
        <p:blipFill rotWithShape="1">
          <a:blip r:embed="rId17" cstate="print">
            <a:extLst>
              <a:ext uri="{28A0092B-C50C-407E-A947-70E740481C1C}">
                <a14:useLocalDpi xmlns:a14="http://schemas.microsoft.com/office/drawing/2010/main" val="0"/>
              </a:ext>
            </a:extLst>
          </a:blip>
          <a:srcRect l="29066" t="32092" r="25000" b="27494"/>
          <a:stretch/>
        </p:blipFill>
        <p:spPr bwMode="auto">
          <a:xfrm>
            <a:off x="18502215" y="39811016"/>
            <a:ext cx="5584673" cy="2818045"/>
          </a:xfrm>
          <a:prstGeom prst="rect">
            <a:avLst/>
          </a:prstGeom>
          <a:noFill/>
          <a:ln>
            <a:noFill/>
          </a:ln>
          <a:extLst>
            <a:ext uri="{53640926-AAD7-44D8-BBD7-CCE9431645EC}">
              <a14:shadowObscured xmlns:a14="http://schemas.microsoft.com/office/drawing/2010/main"/>
            </a:ext>
          </a:extLst>
        </p:spPr>
      </p:pic>
      <p:pic>
        <p:nvPicPr>
          <p:cNvPr id="75" name="Immagine 74"/>
          <p:cNvPicPr/>
          <p:nvPr/>
        </p:nvPicPr>
        <p:blipFill rotWithShape="1">
          <a:blip r:embed="rId18">
            <a:extLst>
              <a:ext uri="{28A0092B-C50C-407E-A947-70E740481C1C}">
                <a14:useLocalDpi xmlns:a14="http://schemas.microsoft.com/office/drawing/2010/main" val="0"/>
              </a:ext>
            </a:extLst>
          </a:blip>
          <a:srcRect l="27901" t="73445" r="41306" b="9330"/>
          <a:stretch/>
        </p:blipFill>
        <p:spPr bwMode="auto">
          <a:xfrm>
            <a:off x="24613403" y="39898041"/>
            <a:ext cx="3721958" cy="1218852"/>
          </a:xfrm>
          <a:prstGeom prst="rect">
            <a:avLst/>
          </a:prstGeom>
          <a:noFill/>
          <a:ln>
            <a:noFill/>
          </a:ln>
          <a:extLst>
            <a:ext uri="{53640926-AAD7-44D8-BBD7-CCE9431645EC}">
              <a14:shadowObscured xmlns:a14="http://schemas.microsoft.com/office/drawing/2010/main"/>
            </a:ext>
          </a:extLst>
        </p:spPr>
      </p:pic>
      <p:pic>
        <p:nvPicPr>
          <p:cNvPr id="76" name="Immagine 75"/>
          <p:cNvPicPr/>
          <p:nvPr/>
        </p:nvPicPr>
        <p:blipFill rotWithShape="1">
          <a:blip r:embed="rId19">
            <a:extLst>
              <a:ext uri="{28A0092B-C50C-407E-A947-70E740481C1C}">
                <a14:useLocalDpi xmlns:a14="http://schemas.microsoft.com/office/drawing/2010/main" val="0"/>
              </a:ext>
            </a:extLst>
          </a:blip>
          <a:srcRect b="8402"/>
          <a:stretch/>
        </p:blipFill>
        <p:spPr bwMode="auto">
          <a:xfrm>
            <a:off x="19478376" y="42783851"/>
            <a:ext cx="5224288" cy="2509506"/>
          </a:xfrm>
          <a:prstGeom prst="rect">
            <a:avLst/>
          </a:prstGeom>
          <a:noFill/>
          <a:ln>
            <a:noFill/>
          </a:ln>
        </p:spPr>
      </p:pic>
      <p:pic>
        <p:nvPicPr>
          <p:cNvPr id="77" name="Immagine 7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527048" y="43226322"/>
            <a:ext cx="2072809" cy="2011843"/>
          </a:xfrm>
          <a:prstGeom prst="rect">
            <a:avLst/>
          </a:prstGeom>
        </p:spPr>
      </p:pic>
    </p:spTree>
    <p:extLst>
      <p:ext uri="{BB962C8B-B14F-4D97-AF65-F5344CB8AC3E}">
        <p14:creationId xmlns:p14="http://schemas.microsoft.com/office/powerpoint/2010/main" val="29440844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552</Words>
  <Application>Microsoft Office PowerPoint</Application>
  <PresentationFormat>Personalizzato</PresentationFormat>
  <Paragraphs>51</Paragraphs>
  <Slides>1</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1</vt:i4>
      </vt:variant>
    </vt:vector>
  </HeadingPairs>
  <TitlesOfParts>
    <vt:vector size="7" baseType="lpstr">
      <vt:lpstr>MS PGothic</vt:lpstr>
      <vt:lpstr>Arial</vt:lpstr>
      <vt:lpstr>Calibri</vt:lpstr>
      <vt:lpstr>Times Roman</vt:lpstr>
      <vt:lpstr>Tema di Office</vt:lpstr>
      <vt:lpstr>Equation</vt:lpstr>
      <vt:lpstr>Luigi Ferraro Tutor: Diego Iannuzzi – co-Tutor: Stephane Caux XXIX Cycle - II year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dc:creator>
  <cp:lastModifiedBy>Luigi ferraro</cp:lastModifiedBy>
  <cp:revision>47</cp:revision>
  <cp:lastPrinted>2016-02-13T12:39:15Z</cp:lastPrinted>
  <dcterms:created xsi:type="dcterms:W3CDTF">2016-02-10T16:35:08Z</dcterms:created>
  <dcterms:modified xsi:type="dcterms:W3CDTF">2016-02-14T19:53:29Z</dcterms:modified>
</cp:coreProperties>
</file>