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9" r:id="rId10"/>
    <p:sldId id="265" r:id="rId11"/>
    <p:sldId id="266" r:id="rId12"/>
    <p:sldId id="267" r:id="rId13"/>
    <p:sldId id="268" r:id="rId14"/>
  </p:sldIdLst>
  <p:sldSz cx="9144000" cy="6858000" type="screen4x3"/>
  <p:notesSz cx="6761163" cy="99425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A64C9-3627-415C-AAFA-C3176265E098}" type="datetimeFigureOut">
              <a:rPr lang="it-IT" smtClean="0"/>
              <a:pPr/>
              <a:t>23/02/2015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25CCD-BB7A-4E24-95E6-502FDC415D7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314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74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0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509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9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91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648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980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16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082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09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33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25/02/2015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48A72-3DD7-42C3-AB6C-2FF2861DA9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284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Darjn</a:t>
            </a:r>
            <a:r>
              <a:rPr lang="it-IT" dirty="0" smtClean="0"/>
              <a:t> Esposito</a:t>
            </a:r>
            <a:br>
              <a:rPr lang="it-IT" dirty="0" smtClean="0"/>
            </a:br>
            <a:r>
              <a:rPr lang="it-IT" sz="3600" dirty="0" smtClean="0"/>
              <a:t>Tutor: Prof. Antonio Strollo</a:t>
            </a:r>
            <a:br>
              <a:rPr lang="it-IT" sz="3600" dirty="0" smtClean="0"/>
            </a:br>
            <a:r>
              <a:rPr lang="it-IT" sz="2700" dirty="0" smtClean="0"/>
              <a:t>XXIX </a:t>
            </a:r>
            <a:r>
              <a:rPr lang="it-IT" sz="2700" dirty="0" err="1" smtClean="0"/>
              <a:t>Cycle</a:t>
            </a:r>
            <a:r>
              <a:rPr lang="it-IT" sz="2700" dirty="0" smtClean="0"/>
              <a:t> - I </a:t>
            </a:r>
            <a:r>
              <a:rPr lang="it-IT" sz="2700" dirty="0" err="1" smtClean="0"/>
              <a:t>year</a:t>
            </a:r>
            <a:r>
              <a:rPr lang="it-IT" sz="2700" dirty="0" smtClean="0"/>
              <a:t> </a:t>
            </a:r>
            <a:r>
              <a:rPr lang="it-IT" sz="2700" dirty="0" err="1" smtClean="0"/>
              <a:t>presentation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Speculative </a:t>
            </a:r>
            <a:r>
              <a:rPr lang="it-IT" dirty="0" err="1" smtClean="0">
                <a:solidFill>
                  <a:schemeClr val="tx2"/>
                </a:solidFill>
              </a:rPr>
              <a:t>Parallel-Prefix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Adders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16632"/>
            <a:ext cx="2857500" cy="1631633"/>
          </a:xfrm>
          <a:prstGeom prst="rect">
            <a:avLst/>
          </a:prstGeom>
        </p:spPr>
      </p:pic>
      <p:pic>
        <p:nvPicPr>
          <p:cNvPr id="3074" name="Picture 2" descr="C:\Users\Daniele\Desktop\Daniele\Università\Dottorato\Dottorato ITEE\Sito Web\logo un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70" y="6021288"/>
            <a:ext cx="2308860" cy="70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74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Some </a:t>
            </a:r>
            <a:r>
              <a:rPr lang="it-IT" dirty="0" err="1" smtClean="0">
                <a:solidFill>
                  <a:schemeClr val="tx2"/>
                </a:solidFill>
              </a:rPr>
              <a:t>Results</a:t>
            </a:r>
            <a:r>
              <a:rPr lang="it-IT" dirty="0" smtClean="0">
                <a:solidFill>
                  <a:schemeClr val="tx2"/>
                </a:solidFill>
              </a:rPr>
              <a:t> (2)</a:t>
            </a:r>
            <a:endParaRPr lang="it-IT" sz="3100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36504"/>
          </a:xfrm>
        </p:spPr>
        <p:txBody>
          <a:bodyPr>
            <a:normAutofit/>
          </a:bodyPr>
          <a:lstStyle/>
          <a:p>
            <a:pPr algn="just"/>
            <a:r>
              <a:rPr lang="en-US" sz="2000" dirty="0" err="1" smtClean="0"/>
              <a:t>Synthesys</a:t>
            </a:r>
            <a:r>
              <a:rPr lang="en-US" sz="2000" dirty="0" smtClean="0"/>
              <a:t> result in UMC 65nm library, varying timing constraint (64 bit adder):</a:t>
            </a:r>
          </a:p>
          <a:p>
            <a:pPr algn="just"/>
            <a:endParaRPr lang="en-US" sz="2000" i="1" dirty="0"/>
          </a:p>
          <a:p>
            <a:pPr algn="just"/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endParaRPr lang="en-US" sz="2000" dirty="0" smtClean="0"/>
          </a:p>
          <a:p>
            <a:pPr algn="just"/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 err="1" smtClean="0"/>
              <a:t>Darjn</a:t>
            </a:r>
            <a:r>
              <a:rPr lang="it-IT" sz="2000" dirty="0" smtClean="0"/>
              <a:t> Esposito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10</a:t>
            </a:fld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772816"/>
            <a:ext cx="4641012" cy="344801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51520" y="2636912"/>
            <a:ext cx="30358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Proposed Han-Carlson </a:t>
            </a:r>
            <a:r>
              <a:rPr lang="en-US" dirty="0">
                <a:solidFill>
                  <a:srgbClr val="FF0000"/>
                </a:solidFill>
              </a:rPr>
              <a:t>speculative </a:t>
            </a:r>
            <a:r>
              <a:rPr lang="en-US" dirty="0" smtClean="0">
                <a:solidFill>
                  <a:srgbClr val="FF0000"/>
                </a:solidFill>
              </a:rPr>
              <a:t>adder yields best performances (18% minimum delay reduction, compared to non-speculative counterparts).</a:t>
            </a:r>
            <a:endParaRPr lang="en-US" dirty="0"/>
          </a:p>
          <a:p>
            <a:endParaRPr lang="it-IT" dirty="0"/>
          </a:p>
        </p:txBody>
      </p:sp>
      <p:cxnSp>
        <p:nvCxnSpPr>
          <p:cNvPr id="11" name="Connettore 2 10"/>
          <p:cNvCxnSpPr/>
          <p:nvPr/>
        </p:nvCxnSpPr>
        <p:spPr>
          <a:xfrm>
            <a:off x="4355976" y="3042295"/>
            <a:ext cx="504056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22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err="1" smtClean="0">
                <a:solidFill>
                  <a:schemeClr val="tx2"/>
                </a:solidFill>
              </a:rPr>
              <a:t>Products</a:t>
            </a:r>
            <a:endParaRPr lang="it-IT" sz="3100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3650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Journal papers:</a:t>
            </a:r>
          </a:p>
          <a:p>
            <a:pPr marL="914400" lvl="1" indent="-514350" algn="just">
              <a:buFont typeface="+mj-lt"/>
              <a:buAutoNum type="romanUcPeriod"/>
            </a:pPr>
            <a:r>
              <a:rPr lang="en-US" sz="1400" dirty="0" smtClean="0"/>
              <a:t>D</a:t>
            </a:r>
            <a:r>
              <a:rPr lang="en-US" sz="1400" dirty="0"/>
              <a:t>. Esposito, D. De Caro, E. Napoli, N. Petra, A. G. M. Strollo, “Variable Latency </a:t>
            </a:r>
            <a:r>
              <a:rPr lang="en-US" sz="1400" dirty="0" smtClean="0"/>
              <a:t>Speculative Han-Carlson </a:t>
            </a:r>
            <a:r>
              <a:rPr lang="en-US" sz="1400" dirty="0"/>
              <a:t>Adder”, </a:t>
            </a:r>
            <a:r>
              <a:rPr lang="en-US" sz="1400" i="1" dirty="0"/>
              <a:t>Circuits and Systems I: Regular Papers, IEEE Transactions on</a:t>
            </a:r>
            <a:r>
              <a:rPr lang="en-US" sz="1400" dirty="0"/>
              <a:t>, </a:t>
            </a:r>
            <a:r>
              <a:rPr lang="en-US" sz="1400" dirty="0" smtClean="0"/>
              <a:t>accepted for </a:t>
            </a:r>
            <a:r>
              <a:rPr lang="en-US" sz="1400" dirty="0" err="1" smtClean="0"/>
              <a:t>pubblication</a:t>
            </a:r>
            <a:r>
              <a:rPr lang="en-US" sz="1400" dirty="0" smtClean="0"/>
              <a:t>, in </a:t>
            </a:r>
            <a:r>
              <a:rPr lang="en-US" sz="1400" dirty="0"/>
              <a:t>press</a:t>
            </a:r>
            <a:r>
              <a:rPr lang="en-US" sz="1400" dirty="0" smtClean="0"/>
              <a:t>.</a:t>
            </a:r>
          </a:p>
          <a:p>
            <a:pPr marL="400050" lvl="1" indent="0" algn="just">
              <a:buNone/>
            </a:pPr>
            <a:endParaRPr lang="en-US" sz="1600" dirty="0"/>
          </a:p>
          <a:p>
            <a:pPr marL="400050" lvl="1" indent="0">
              <a:buNone/>
            </a:pPr>
            <a:endParaRPr lang="en-US" sz="16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 err="1" smtClean="0"/>
              <a:t>Darjn</a:t>
            </a:r>
            <a:r>
              <a:rPr lang="it-IT" sz="2000" dirty="0" smtClean="0"/>
              <a:t> Esposito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67544" y="2060848"/>
            <a:ext cx="828092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dirty="0" smtClean="0"/>
              <a:t>Conference </a:t>
            </a:r>
            <a:r>
              <a:rPr lang="it-IT" dirty="0" err="1" smtClean="0"/>
              <a:t>papers</a:t>
            </a:r>
            <a:r>
              <a:rPr lang="it-IT" dirty="0" smtClean="0"/>
              <a:t>:</a:t>
            </a:r>
          </a:p>
          <a:p>
            <a:pPr marL="857250" lvl="1" indent="-400050" algn="just">
              <a:buFont typeface="+mj-lt"/>
              <a:buAutoNum type="romanUcPeriod"/>
            </a:pPr>
            <a:r>
              <a:rPr lang="it-IT" sz="1400" dirty="0" smtClean="0"/>
              <a:t>D</a:t>
            </a:r>
            <a:r>
              <a:rPr lang="it-IT" sz="1400" dirty="0"/>
              <a:t>. Esposito, D. De Caro, A. G. M. Strollo, “Speculative </a:t>
            </a:r>
            <a:r>
              <a:rPr lang="it-IT" sz="1400" dirty="0" err="1"/>
              <a:t>Parallel-Prefix</a:t>
            </a:r>
            <a:r>
              <a:rPr lang="it-IT" sz="1400" dirty="0"/>
              <a:t> </a:t>
            </a:r>
            <a:r>
              <a:rPr lang="it-IT" sz="1400" dirty="0" err="1"/>
              <a:t>Adders</a:t>
            </a:r>
            <a:r>
              <a:rPr lang="it-IT" sz="1400" dirty="0"/>
              <a:t>", </a:t>
            </a:r>
            <a:r>
              <a:rPr lang="it-IT" sz="1400" i="1" dirty="0" err="1"/>
              <a:t>Proceedings</a:t>
            </a:r>
            <a:r>
              <a:rPr lang="it-IT" sz="1400" i="1" dirty="0"/>
              <a:t> of 46th GE Conference</a:t>
            </a:r>
            <a:r>
              <a:rPr lang="it-IT" sz="1400" dirty="0"/>
              <a:t>, ISBN: 978-88-905519-2-5.</a:t>
            </a:r>
          </a:p>
          <a:p>
            <a:pPr marL="857250" lvl="1" indent="-400050" algn="just">
              <a:buFont typeface="+mj-lt"/>
              <a:buAutoNum type="romanUcPeriod"/>
            </a:pPr>
            <a:r>
              <a:rPr lang="it-IT" sz="1400" dirty="0" smtClean="0"/>
              <a:t>D</a:t>
            </a:r>
            <a:r>
              <a:rPr lang="it-IT" sz="1400" dirty="0"/>
              <a:t>. Esposito, D. De Caro, M. De Martino, A. G. M. Strollo, “Error Detection in </a:t>
            </a:r>
            <a:r>
              <a:rPr lang="it-IT" sz="1400" dirty="0" err="1"/>
              <a:t>Variable</a:t>
            </a:r>
            <a:r>
              <a:rPr lang="it-IT" sz="1400" dirty="0"/>
              <a:t> </a:t>
            </a:r>
            <a:r>
              <a:rPr lang="it-IT" sz="1400" dirty="0" err="1"/>
              <a:t>Latency</a:t>
            </a:r>
            <a:r>
              <a:rPr lang="it-IT" sz="1400" dirty="0"/>
              <a:t> </a:t>
            </a:r>
            <a:r>
              <a:rPr lang="it-IT" sz="1400" dirty="0" err="1"/>
              <a:t>Parallel-Prefix</a:t>
            </a:r>
            <a:r>
              <a:rPr lang="it-IT" sz="1400" dirty="0"/>
              <a:t> Speculative </a:t>
            </a:r>
            <a:r>
              <a:rPr lang="it-IT" sz="1400" dirty="0" err="1"/>
              <a:t>Adders</a:t>
            </a:r>
            <a:r>
              <a:rPr lang="it-IT" sz="1400" dirty="0"/>
              <a:t>”, </a:t>
            </a:r>
            <a:r>
              <a:rPr lang="it-IT" sz="1400" i="1" dirty="0" smtClean="0"/>
              <a:t>13th </a:t>
            </a:r>
            <a:r>
              <a:rPr lang="it-IT" sz="1400" i="1" dirty="0"/>
              <a:t>IEEE International NEW </a:t>
            </a:r>
            <a:r>
              <a:rPr lang="it-IT" sz="1400" i="1" dirty="0" err="1"/>
              <a:t>Circuits</a:t>
            </a:r>
            <a:r>
              <a:rPr lang="it-IT" sz="1400" i="1" dirty="0"/>
              <a:t> And Systems (NEWCAS) </a:t>
            </a:r>
            <a:r>
              <a:rPr lang="it-IT" sz="1400" i="1" dirty="0" smtClean="0"/>
              <a:t>conference</a:t>
            </a:r>
            <a:r>
              <a:rPr lang="it-IT" sz="1400" dirty="0"/>
              <a:t>,</a:t>
            </a:r>
            <a:r>
              <a:rPr lang="it-IT" sz="1400" dirty="0" smtClean="0"/>
              <a:t> </a:t>
            </a:r>
            <a:r>
              <a:rPr lang="it-IT" sz="1400" dirty="0" err="1" smtClean="0"/>
              <a:t>submitted</a:t>
            </a:r>
            <a:r>
              <a:rPr lang="it-IT" sz="1400" dirty="0" smtClean="0"/>
              <a:t>.</a:t>
            </a:r>
            <a:endParaRPr lang="it-IT" sz="1400" dirty="0"/>
          </a:p>
          <a:p>
            <a:pPr marL="857250" lvl="1" indent="-400050" algn="just">
              <a:buFont typeface="+mj-lt"/>
              <a:buAutoNum type="romanUcPeriod"/>
            </a:pPr>
            <a:r>
              <a:rPr lang="it-IT" sz="1400" dirty="0" smtClean="0"/>
              <a:t>D</a:t>
            </a:r>
            <a:r>
              <a:rPr lang="it-IT" sz="1400" dirty="0"/>
              <a:t>. Esposito, D. De Caro, M. De Martino, A. G. M. Strollo, “</a:t>
            </a:r>
            <a:r>
              <a:rPr lang="it-IT" sz="1400" dirty="0" err="1"/>
              <a:t>Variable</a:t>
            </a:r>
            <a:r>
              <a:rPr lang="it-IT" sz="1400" dirty="0"/>
              <a:t> </a:t>
            </a:r>
            <a:r>
              <a:rPr lang="it-IT" sz="1400" dirty="0" err="1"/>
              <a:t>Latency</a:t>
            </a:r>
            <a:r>
              <a:rPr lang="it-IT" sz="1400" dirty="0"/>
              <a:t> Speculative Han–</a:t>
            </a:r>
            <a:r>
              <a:rPr lang="it-IT" sz="1400" dirty="0" err="1"/>
              <a:t>Carlson</a:t>
            </a:r>
            <a:r>
              <a:rPr lang="it-IT" sz="1400" dirty="0"/>
              <a:t> </a:t>
            </a:r>
            <a:r>
              <a:rPr lang="it-IT" sz="1400" dirty="0" err="1"/>
              <a:t>Adders</a:t>
            </a:r>
            <a:r>
              <a:rPr lang="it-IT" sz="1400" dirty="0"/>
              <a:t> </a:t>
            </a:r>
            <a:r>
              <a:rPr lang="it-IT" sz="1400" dirty="0" err="1"/>
              <a:t>Topologies</a:t>
            </a:r>
            <a:r>
              <a:rPr lang="it-IT" sz="1400" dirty="0"/>
              <a:t>”, </a:t>
            </a:r>
            <a:r>
              <a:rPr lang="it-IT" sz="1400" i="1" dirty="0" smtClean="0"/>
              <a:t>11th </a:t>
            </a:r>
            <a:r>
              <a:rPr lang="it-IT" sz="1400" i="1" dirty="0"/>
              <a:t>Conference on </a:t>
            </a:r>
            <a:r>
              <a:rPr lang="it-IT" sz="1400" i="1" dirty="0" err="1"/>
              <a:t>PhD</a:t>
            </a:r>
            <a:r>
              <a:rPr lang="it-IT" sz="1400" i="1" dirty="0"/>
              <a:t> </a:t>
            </a:r>
            <a:r>
              <a:rPr lang="it-IT" sz="1400" i="1" dirty="0" err="1"/>
              <a:t>Research</a:t>
            </a:r>
            <a:r>
              <a:rPr lang="it-IT" sz="1400" i="1" dirty="0"/>
              <a:t> in Microelectronics and </a:t>
            </a:r>
            <a:r>
              <a:rPr lang="it-IT" sz="1400" i="1" dirty="0" err="1"/>
              <a:t>Electronics</a:t>
            </a:r>
            <a:r>
              <a:rPr lang="it-IT" sz="1400" i="1" dirty="0"/>
              <a:t> (IEEE PRIME 2015</a:t>
            </a:r>
            <a:r>
              <a:rPr lang="it-IT" sz="1400" i="1" dirty="0" smtClean="0"/>
              <a:t>),</a:t>
            </a:r>
            <a:r>
              <a:rPr lang="it-IT" sz="1400" dirty="0" smtClean="0"/>
              <a:t> </a:t>
            </a:r>
            <a:r>
              <a:rPr lang="it-IT" sz="1400" dirty="0" err="1" smtClean="0"/>
              <a:t>submitted</a:t>
            </a:r>
            <a:r>
              <a:rPr lang="it-IT" sz="1400" dirty="0" smtClean="0"/>
              <a:t>.</a:t>
            </a:r>
            <a:endParaRPr lang="it-IT" sz="1400" dirty="0"/>
          </a:p>
          <a:p>
            <a:pPr marL="857250" lvl="1" indent="-400050" algn="just">
              <a:buFont typeface="+mj-lt"/>
              <a:buAutoNum type="romanUcPeriod"/>
            </a:pPr>
            <a:r>
              <a:rPr lang="it-IT" sz="1400" dirty="0" smtClean="0"/>
              <a:t>M</a:t>
            </a:r>
            <a:r>
              <a:rPr lang="it-IT" sz="1400" dirty="0"/>
              <a:t>. De Martino, D. Esposito, D. De Caro, N. Petra, A. G. M. Strollo, “Easy Clock </a:t>
            </a:r>
            <a:r>
              <a:rPr lang="it-IT" sz="1400" dirty="0" err="1"/>
              <a:t>Synchronization</a:t>
            </a:r>
            <a:r>
              <a:rPr lang="it-IT" sz="1400" dirty="0"/>
              <a:t> in Multi-domain Spread </a:t>
            </a:r>
            <a:r>
              <a:rPr lang="it-IT" sz="1400" dirty="0" err="1"/>
              <a:t>Spectrum</a:t>
            </a:r>
            <a:r>
              <a:rPr lang="it-IT" sz="1400" dirty="0"/>
              <a:t> </a:t>
            </a:r>
            <a:r>
              <a:rPr lang="it-IT" sz="1400" dirty="0" err="1"/>
              <a:t>Clocking</a:t>
            </a:r>
            <a:r>
              <a:rPr lang="it-IT" sz="1400" dirty="0"/>
              <a:t> Systems”, </a:t>
            </a:r>
            <a:r>
              <a:rPr lang="it-IT" sz="1400" i="1" dirty="0" smtClean="0"/>
              <a:t>13th </a:t>
            </a:r>
            <a:r>
              <a:rPr lang="it-IT" sz="1400" i="1" dirty="0"/>
              <a:t>IEEE International NEW </a:t>
            </a:r>
            <a:r>
              <a:rPr lang="it-IT" sz="1400" i="1" dirty="0" err="1"/>
              <a:t>Circuits</a:t>
            </a:r>
            <a:r>
              <a:rPr lang="it-IT" sz="1400" i="1" dirty="0"/>
              <a:t> And Systems (NEWCAS) </a:t>
            </a:r>
            <a:r>
              <a:rPr lang="it-IT" sz="1400" i="1" dirty="0" smtClean="0"/>
              <a:t>conference,</a:t>
            </a:r>
            <a:r>
              <a:rPr lang="it-IT" sz="1400" dirty="0" smtClean="0"/>
              <a:t> </a:t>
            </a:r>
            <a:r>
              <a:rPr lang="it-IT" sz="1400" dirty="0" err="1" smtClean="0"/>
              <a:t>submitted</a:t>
            </a:r>
            <a:r>
              <a:rPr lang="it-IT" sz="1400" dirty="0" smtClean="0"/>
              <a:t>.</a:t>
            </a:r>
            <a:endParaRPr lang="it-IT" sz="1400" dirty="0"/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240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err="1" smtClean="0">
                <a:solidFill>
                  <a:schemeClr val="tx2"/>
                </a:solidFill>
              </a:rPr>
              <a:t>Next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year</a:t>
            </a:r>
            <a:r>
              <a:rPr lang="it-IT" dirty="0" smtClean="0">
                <a:solidFill>
                  <a:schemeClr val="tx2"/>
                </a:solidFill>
              </a:rPr>
              <a:t>…</a:t>
            </a:r>
            <a:endParaRPr lang="it-IT" sz="3100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36504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/>
              <a:t>Extend the speculative approach to other parallel-prefix topologies (e.g. Brent-Kung, Carry-Increment, etc..).</a:t>
            </a:r>
          </a:p>
          <a:p>
            <a:pPr algn="just"/>
            <a:r>
              <a:rPr lang="en-US" sz="2000" dirty="0" smtClean="0"/>
              <a:t>Develop an effective </a:t>
            </a:r>
            <a:r>
              <a:rPr lang="en-US" sz="2000" dirty="0"/>
              <a:t>implementation of </a:t>
            </a:r>
            <a:r>
              <a:rPr lang="en-US" sz="2000" dirty="0" smtClean="0"/>
              <a:t>speculative adders for </a:t>
            </a:r>
            <a:r>
              <a:rPr lang="en-US" sz="2000" dirty="0"/>
              <a:t>applications where </a:t>
            </a:r>
            <a:r>
              <a:rPr lang="en-US" sz="2000" dirty="0" smtClean="0"/>
              <a:t>long </a:t>
            </a:r>
            <a:r>
              <a:rPr lang="en-US" sz="2000" dirty="0"/>
              <a:t>propagation </a:t>
            </a:r>
            <a:r>
              <a:rPr lang="en-US" sz="2000" dirty="0" smtClean="0"/>
              <a:t>chains </a:t>
            </a:r>
            <a:r>
              <a:rPr lang="en-US" sz="2000" dirty="0"/>
              <a:t>due to sign </a:t>
            </a:r>
            <a:r>
              <a:rPr lang="en-US" sz="2000" dirty="0" smtClean="0"/>
              <a:t>extension occur.</a:t>
            </a:r>
          </a:p>
          <a:p>
            <a:pPr algn="just"/>
            <a:endParaRPr lang="en-US" sz="2000" dirty="0" smtClean="0"/>
          </a:p>
          <a:p>
            <a:r>
              <a:rPr lang="en-US" sz="2000" dirty="0" smtClean="0"/>
              <a:t>Summary of credits: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 err="1" smtClean="0"/>
              <a:t>Darjn</a:t>
            </a:r>
            <a:r>
              <a:rPr lang="it-IT" sz="2000" dirty="0" smtClean="0"/>
              <a:t> Esposito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12</a:t>
            </a:fld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824865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00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36504"/>
          </a:xfrm>
        </p:spPr>
        <p:txBody>
          <a:bodyPr>
            <a:normAutofit/>
          </a:bodyPr>
          <a:lstStyle/>
          <a:p>
            <a:pPr algn="ctr"/>
            <a:endParaRPr lang="it-IT" altLang="it-IT" sz="2000" b="1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 algn="ctr"/>
            <a:endParaRPr lang="it-IT" altLang="it-IT" sz="2000" b="1" dirty="0">
              <a:solidFill>
                <a:srgbClr val="00B050"/>
              </a:solidFill>
              <a:cs typeface="Times New Roman" pitchFamily="18" charset="0"/>
            </a:endParaRPr>
          </a:p>
          <a:p>
            <a:pPr algn="ctr"/>
            <a:endParaRPr lang="it-IT" altLang="it-IT" sz="2000" b="1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 marL="0" indent="0" algn="ctr">
              <a:buNone/>
            </a:pPr>
            <a:endParaRPr lang="it-IT" altLang="it-IT" sz="2000" b="1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it-IT" altLang="it-IT" sz="4000" b="1" dirty="0" err="1" smtClean="0">
                <a:solidFill>
                  <a:schemeClr val="tx2"/>
                </a:solidFill>
                <a:cs typeface="Times New Roman" pitchFamily="18" charset="0"/>
              </a:rPr>
              <a:t>Thank</a:t>
            </a:r>
            <a:r>
              <a:rPr lang="it-IT" altLang="it-IT" sz="40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it-IT" altLang="it-IT" sz="4000" b="1" dirty="0" err="1">
                <a:solidFill>
                  <a:schemeClr val="tx2"/>
                </a:solidFill>
                <a:cs typeface="Times New Roman" pitchFamily="18" charset="0"/>
              </a:rPr>
              <a:t>you</a:t>
            </a:r>
            <a:r>
              <a:rPr lang="it-IT" altLang="it-IT" sz="4000" b="1" dirty="0">
                <a:solidFill>
                  <a:schemeClr val="tx2"/>
                </a:solidFill>
                <a:cs typeface="Times New Roman" pitchFamily="18" charset="0"/>
              </a:rPr>
              <a:t> for </a:t>
            </a:r>
            <a:r>
              <a:rPr lang="it-IT" altLang="it-IT" sz="4000" b="1" dirty="0" err="1">
                <a:solidFill>
                  <a:schemeClr val="tx2"/>
                </a:solidFill>
                <a:cs typeface="Times New Roman" pitchFamily="18" charset="0"/>
              </a:rPr>
              <a:t>your</a:t>
            </a:r>
            <a:r>
              <a:rPr lang="it-IT" altLang="it-IT" sz="40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it-IT" altLang="it-IT" sz="4000" b="1" dirty="0" err="1">
                <a:solidFill>
                  <a:schemeClr val="tx2"/>
                </a:solidFill>
                <a:cs typeface="Times New Roman" pitchFamily="18" charset="0"/>
              </a:rPr>
              <a:t>attention</a:t>
            </a:r>
            <a:r>
              <a:rPr lang="it-IT" altLang="it-IT" sz="4000" b="1" dirty="0">
                <a:solidFill>
                  <a:schemeClr val="tx2"/>
                </a:solidFill>
                <a:cs typeface="Times New Roman" pitchFamily="18" charset="0"/>
              </a:rPr>
              <a:t>!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 err="1" smtClean="0"/>
              <a:t>Darjn</a:t>
            </a:r>
            <a:r>
              <a:rPr lang="it-IT" sz="2000" dirty="0" smtClean="0"/>
              <a:t> Esposito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703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chemeClr val="tx2"/>
                </a:solidFill>
              </a:rPr>
              <a:t>My Background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36504"/>
          </a:xfrm>
        </p:spPr>
        <p:txBody>
          <a:bodyPr>
            <a:normAutofit/>
          </a:bodyPr>
          <a:lstStyle/>
          <a:p>
            <a:endParaRPr lang="en-GB" sz="2000" dirty="0" smtClean="0"/>
          </a:p>
          <a:p>
            <a:pPr algn="just"/>
            <a:r>
              <a:rPr lang="en-GB" sz="2000" dirty="0" smtClean="0"/>
              <a:t>I </a:t>
            </a:r>
            <a:r>
              <a:rPr lang="en-GB" sz="2000" dirty="0"/>
              <a:t>received the M. S. degree in Electronic Engineering from </a:t>
            </a:r>
            <a:r>
              <a:rPr lang="en-US" sz="2000" dirty="0"/>
              <a:t>University of Napoli “Federico II</a:t>
            </a:r>
            <a:r>
              <a:rPr lang="en-US" sz="2000" dirty="0" smtClean="0"/>
              <a:t>”.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I work within the VLSI DIETI group.</a:t>
            </a:r>
          </a:p>
          <a:p>
            <a:endParaRPr lang="en-US" sz="2000" dirty="0"/>
          </a:p>
          <a:p>
            <a:endParaRPr lang="en-GB" sz="2000" dirty="0" smtClean="0"/>
          </a:p>
          <a:p>
            <a:r>
              <a:rPr lang="en-GB" sz="2000" dirty="0" smtClean="0"/>
              <a:t>My </a:t>
            </a:r>
            <a:r>
              <a:rPr lang="en-GB" sz="2000" dirty="0"/>
              <a:t>fellowship is financed by DIETI for research in VLSI systems.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 err="1" smtClean="0"/>
              <a:t>Darjn</a:t>
            </a:r>
            <a:r>
              <a:rPr lang="it-IT" sz="2000" dirty="0" smtClean="0"/>
              <a:t> Esposito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2</a:t>
            </a:fld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653136"/>
            <a:ext cx="3267075" cy="1400175"/>
          </a:xfrm>
          <a:prstGeom prst="rect">
            <a:avLst/>
          </a:prstGeom>
        </p:spPr>
      </p:pic>
      <p:sp>
        <p:nvSpPr>
          <p:cNvPr id="8" name="Parentesi graffa aperta 7"/>
          <p:cNvSpPr/>
          <p:nvPr/>
        </p:nvSpPr>
        <p:spPr>
          <a:xfrm>
            <a:off x="4572000" y="2482785"/>
            <a:ext cx="1538883" cy="1368152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5940152" y="2566696"/>
            <a:ext cx="2419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Prof. Antonio Strollo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Prof. Davide De Caro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Prof. Nicola Petra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Prof. Ettore Napoli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440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Speculative </a:t>
            </a:r>
            <a:r>
              <a:rPr lang="it-IT" dirty="0" err="1" smtClean="0">
                <a:solidFill>
                  <a:schemeClr val="tx2"/>
                </a:solidFill>
              </a:rPr>
              <a:t>Parallel-Prefix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 err="1" smtClean="0">
                <a:solidFill>
                  <a:schemeClr val="tx2"/>
                </a:solidFill>
              </a:rPr>
              <a:t>Adders</a:t>
            </a:r>
            <a:r>
              <a:rPr lang="it-IT" dirty="0" smtClean="0">
                <a:solidFill>
                  <a:schemeClr val="tx2"/>
                </a:solidFill>
              </a:rPr>
              <a:t/>
            </a:r>
            <a:br>
              <a:rPr lang="it-IT" dirty="0" smtClean="0">
                <a:solidFill>
                  <a:schemeClr val="tx2"/>
                </a:solidFill>
              </a:rPr>
            </a:br>
            <a:r>
              <a:rPr lang="it-IT" sz="3100" dirty="0" err="1" smtClean="0">
                <a:solidFill>
                  <a:schemeClr val="tx2"/>
                </a:solidFill>
              </a:rPr>
              <a:t>Motivations</a:t>
            </a:r>
            <a:endParaRPr lang="it-IT" sz="3100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36504"/>
          </a:xfrm>
        </p:spPr>
        <p:txBody>
          <a:bodyPr>
            <a:normAutofit lnSpcReduction="10000"/>
          </a:bodyPr>
          <a:lstStyle/>
          <a:p>
            <a:endParaRPr lang="en-GB" sz="2000" dirty="0" smtClean="0"/>
          </a:p>
          <a:p>
            <a:pPr algn="just"/>
            <a:r>
              <a:rPr lang="en-US" sz="2000" dirty="0" smtClean="0"/>
              <a:t>Adders </a:t>
            </a:r>
            <a:r>
              <a:rPr lang="en-US" sz="2000" dirty="0"/>
              <a:t>are wide used in microprocessors for address calculations as well as for floating point division and multiplication.</a:t>
            </a:r>
          </a:p>
          <a:p>
            <a:endParaRPr lang="en-US" sz="2000" dirty="0" smtClean="0"/>
          </a:p>
          <a:p>
            <a:pPr algn="just"/>
            <a:r>
              <a:rPr lang="en-US" sz="2000" dirty="0" smtClean="0"/>
              <a:t>In high-performance applications (</a:t>
            </a:r>
            <a:r>
              <a:rPr lang="en-US" sz="2000" dirty="0" err="1" smtClean="0"/>
              <a:t>es</a:t>
            </a:r>
            <a:r>
              <a:rPr lang="en-US" sz="2000" dirty="0" smtClean="0"/>
              <a:t>. CPU, GPU) Parallel-Prefix adders are used.</a:t>
            </a:r>
          </a:p>
          <a:p>
            <a:endParaRPr lang="en-US" sz="2000" dirty="0"/>
          </a:p>
          <a:p>
            <a:pPr algn="just"/>
            <a:r>
              <a:rPr lang="en-US" sz="2000" dirty="0" smtClean="0"/>
              <a:t>Their delay goes as </a:t>
            </a:r>
            <a:r>
              <a:rPr lang="en-US" sz="2000" i="1" dirty="0"/>
              <a:t>O</a:t>
            </a:r>
            <a:r>
              <a:rPr lang="en-US" sz="2000" dirty="0"/>
              <a:t>(</a:t>
            </a:r>
            <a:r>
              <a:rPr lang="en-US" sz="2000" i="1" dirty="0"/>
              <a:t>log</a:t>
            </a:r>
            <a:r>
              <a:rPr lang="en-US" sz="2000" i="1" baseline="-25000" dirty="0"/>
              <a:t>2</a:t>
            </a:r>
            <a:r>
              <a:rPr lang="en-US" sz="2000" i="1" dirty="0"/>
              <a:t>(n</a:t>
            </a:r>
            <a:r>
              <a:rPr lang="en-US" sz="2000" i="1" dirty="0" smtClean="0"/>
              <a:t>)), </a:t>
            </a:r>
            <a:r>
              <a:rPr lang="en-US" sz="2000" dirty="0" smtClean="0"/>
              <a:t>which is the theoretical limit [1].</a:t>
            </a:r>
            <a:r>
              <a:rPr lang="en-US" sz="2000" i="1" dirty="0" smtClean="0"/>
              <a:t> </a:t>
            </a:r>
            <a:endParaRPr lang="en-US" sz="2000" dirty="0"/>
          </a:p>
          <a:p>
            <a:endParaRPr lang="en-GB" sz="2000" dirty="0" smtClean="0"/>
          </a:p>
          <a:p>
            <a:pPr algn="just"/>
            <a:r>
              <a:rPr lang="en-US" sz="2000" b="1" dirty="0" smtClean="0"/>
              <a:t>How can we overcome this delay bound?</a:t>
            </a:r>
          </a:p>
          <a:p>
            <a:endParaRPr lang="en-US" sz="2000" dirty="0" smtClean="0"/>
          </a:p>
          <a:p>
            <a:pPr algn="just"/>
            <a:r>
              <a:rPr lang="en-US" sz="2000" dirty="0" smtClean="0"/>
              <a:t>The answer to this question represents </a:t>
            </a:r>
            <a:r>
              <a:rPr lang="en-US" sz="2000" dirty="0"/>
              <a:t>one of the major challenges in </a:t>
            </a:r>
            <a:r>
              <a:rPr lang="en-US" sz="2000" dirty="0" smtClean="0"/>
              <a:t>arithmetic circuit design.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 err="1" smtClean="0"/>
              <a:t>Darjn</a:t>
            </a:r>
            <a:r>
              <a:rPr lang="it-IT" sz="2000" dirty="0" smtClean="0"/>
              <a:t> Esposito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339752" y="5805263"/>
            <a:ext cx="50405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[</a:t>
            </a:r>
            <a:r>
              <a:rPr lang="en-US" sz="1100" dirty="0" smtClean="0"/>
              <a:t>1]</a:t>
            </a:r>
            <a:r>
              <a:rPr lang="en-US" sz="1100" dirty="0"/>
              <a:t> </a:t>
            </a:r>
            <a:r>
              <a:rPr lang="en-US" sz="1100" dirty="0" smtClean="0"/>
              <a:t>I</a:t>
            </a:r>
            <a:r>
              <a:rPr lang="en-US" sz="1100" dirty="0"/>
              <a:t>. </a:t>
            </a:r>
            <a:r>
              <a:rPr lang="en-US" sz="1100" dirty="0" err="1"/>
              <a:t>Koren</a:t>
            </a:r>
            <a:r>
              <a:rPr lang="en-US" sz="1100" dirty="0"/>
              <a:t>, Computer Arithmetic Algorithms. A K Peters, 2002</a:t>
            </a:r>
            <a:r>
              <a:rPr lang="en-US" sz="1200" dirty="0"/>
              <a:t>.</a:t>
            </a:r>
            <a:endParaRPr lang="it-IT" sz="12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940152" y="378904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the </a:t>
            </a:r>
            <a:r>
              <a:rPr lang="it-IT" dirty="0" err="1" smtClean="0"/>
              <a:t>adder</a:t>
            </a:r>
            <a:r>
              <a:rPr lang="it-IT" dirty="0" smtClean="0"/>
              <a:t> bit </a:t>
            </a:r>
            <a:r>
              <a:rPr lang="it-IT" dirty="0" err="1" smtClean="0"/>
              <a:t>number</a:t>
            </a:r>
            <a:endParaRPr lang="it-IT" dirty="0"/>
          </a:p>
        </p:txBody>
      </p:sp>
      <p:cxnSp>
        <p:nvCxnSpPr>
          <p:cNvPr id="11" name="Connettore 2 10"/>
          <p:cNvCxnSpPr/>
          <p:nvPr/>
        </p:nvCxnSpPr>
        <p:spPr>
          <a:xfrm>
            <a:off x="3707904" y="3717032"/>
            <a:ext cx="2160240" cy="25667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20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err="1" smtClean="0">
                <a:solidFill>
                  <a:schemeClr val="tx2"/>
                </a:solidFill>
              </a:rPr>
              <a:t>Main</a:t>
            </a:r>
            <a:r>
              <a:rPr lang="it-IT" dirty="0" smtClean="0">
                <a:solidFill>
                  <a:schemeClr val="tx2"/>
                </a:solidFill>
              </a:rPr>
              <a:t> Idea</a:t>
            </a:r>
            <a:endParaRPr lang="it-IT" sz="3100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453650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000" dirty="0" smtClean="0"/>
                  <a:t>The critical path is rarely activated in traditional adders.</a:t>
                </a:r>
              </a:p>
              <a:p>
                <a:endParaRPr lang="en-US" sz="2000" dirty="0" smtClean="0"/>
              </a:p>
              <a:p>
                <a:pPr algn="just"/>
                <a:r>
                  <a:rPr lang="en-US" sz="2000" dirty="0" smtClean="0"/>
                  <a:t>The average carry length goes as </a:t>
                </a:r>
                <a14:m>
                  <m:oMath xmlns:m="http://schemas.openxmlformats.org/officeDocument/2006/math">
                    <m:r>
                      <a:rPr lang="it-IT" altLang="it-IT" sz="2000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𝐾</m:t>
                    </m:r>
                    <m:r>
                      <a:rPr lang="it-IT" altLang="it-IT" sz="20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~</m:t>
                    </m:r>
                    <m:func>
                      <m:funcPr>
                        <m:ctrlPr>
                          <a:rPr lang="it-IT" altLang="it-IT" sz="20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it-IT" altLang="it-IT" sz="20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it-IT" altLang="it-IT" sz="20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it-IT" altLang="it-IT" sz="20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it-IT" altLang="it-IT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000" dirty="0" smtClean="0"/>
                  <a:t> [2]. </a:t>
                </a:r>
                <a:r>
                  <a:rPr lang="en-US" sz="2000" u="sng" dirty="0" smtClean="0"/>
                  <a:t>This allows </a:t>
                </a:r>
                <a:r>
                  <a:rPr lang="en-US" sz="2000" i="1" u="sng" dirty="0" smtClean="0"/>
                  <a:t>speculating</a:t>
                </a:r>
                <a:r>
                  <a:rPr lang="en-US" sz="2000" u="sng" dirty="0" smtClean="0"/>
                  <a:t> on the carries that generate/propagate in an adder:</a:t>
                </a:r>
                <a:r>
                  <a:rPr lang="it-IT" sz="2000" dirty="0" smtClean="0"/>
                  <a:t> </a:t>
                </a:r>
                <a:r>
                  <a:rPr lang="it-IT" sz="2000" dirty="0" err="1"/>
                  <a:t>we</a:t>
                </a:r>
                <a:r>
                  <a:rPr lang="it-IT" sz="2000" dirty="0"/>
                  <a:t> assume </a:t>
                </a:r>
                <a:r>
                  <a:rPr lang="it-IT" sz="2000" dirty="0" err="1"/>
                  <a:t>that</a:t>
                </a:r>
                <a:r>
                  <a:rPr lang="it-IT" sz="2000" dirty="0"/>
                  <a:t> </a:t>
                </a:r>
                <a:r>
                  <a:rPr lang="it-IT" sz="2000" dirty="0" err="1"/>
                  <a:t>there</a:t>
                </a:r>
                <a:r>
                  <a:rPr lang="it-IT" sz="2000" dirty="0"/>
                  <a:t> are no </a:t>
                </a:r>
                <a:r>
                  <a:rPr lang="it-IT" sz="2000" dirty="0" err="1"/>
                  <a:t>carry</a:t>
                </a:r>
                <a:r>
                  <a:rPr lang="it-IT" sz="2000" dirty="0"/>
                  <a:t> </a:t>
                </a:r>
                <a:r>
                  <a:rPr lang="it-IT" sz="2000" dirty="0" err="1" smtClean="0"/>
                  <a:t>chains</a:t>
                </a:r>
                <a:r>
                  <a:rPr lang="it-IT" sz="2000" dirty="0" smtClean="0"/>
                  <a:t> </a:t>
                </a:r>
                <a:r>
                  <a:rPr lang="it-IT" sz="2000" dirty="0" err="1"/>
                  <a:t>longer</a:t>
                </a:r>
                <a:r>
                  <a:rPr lang="it-IT" sz="2000" dirty="0"/>
                  <a:t> </a:t>
                </a:r>
                <a:r>
                  <a:rPr lang="it-IT" sz="2000" dirty="0" err="1"/>
                  <a:t>than</a:t>
                </a:r>
                <a:r>
                  <a:rPr lang="it-IT" sz="2000" dirty="0"/>
                  <a:t> </a:t>
                </a:r>
                <a:r>
                  <a:rPr lang="it-IT" sz="2000" i="1" dirty="0"/>
                  <a:t>K</a:t>
                </a:r>
                <a:r>
                  <a:rPr lang="it-IT" sz="2000" dirty="0"/>
                  <a:t> (</a:t>
                </a:r>
                <a:r>
                  <a:rPr lang="it-IT" sz="2000" dirty="0" err="1"/>
                  <a:t>speculation</a:t>
                </a:r>
                <a:r>
                  <a:rPr lang="it-IT" sz="2000" dirty="0"/>
                  <a:t>) and </a:t>
                </a:r>
                <a:r>
                  <a:rPr lang="it-IT" sz="2000" dirty="0" err="1"/>
                  <a:t>we</a:t>
                </a:r>
                <a:r>
                  <a:rPr lang="it-IT" sz="2000" dirty="0"/>
                  <a:t> compute </a:t>
                </a:r>
                <a:r>
                  <a:rPr lang="it-IT" sz="2000" dirty="0" err="1"/>
                  <a:t>adder</a:t>
                </a:r>
                <a:r>
                  <a:rPr lang="it-IT" sz="2000" dirty="0"/>
                  <a:t> </a:t>
                </a:r>
                <a:r>
                  <a:rPr lang="it-IT" sz="2000" dirty="0" err="1"/>
                  <a:t>result</a:t>
                </a:r>
                <a:r>
                  <a:rPr lang="it-IT" sz="2000" dirty="0"/>
                  <a:t> in </a:t>
                </a:r>
                <a:r>
                  <a:rPr lang="it-IT" sz="2000" dirty="0" err="1"/>
                  <a:t>this</a:t>
                </a:r>
                <a:r>
                  <a:rPr lang="it-IT" sz="2000" dirty="0"/>
                  <a:t> </a:t>
                </a:r>
                <a:r>
                  <a:rPr lang="it-IT" sz="2000" dirty="0" err="1"/>
                  <a:t>simplifying</a:t>
                </a:r>
                <a:r>
                  <a:rPr lang="it-IT" sz="2000" dirty="0"/>
                  <a:t> </a:t>
                </a:r>
                <a:r>
                  <a:rPr lang="it-IT" sz="2000" dirty="0" err="1"/>
                  <a:t>assumption</a:t>
                </a:r>
                <a:r>
                  <a:rPr lang="it-IT" sz="2000" dirty="0"/>
                  <a:t>.</a:t>
                </a:r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This </a:t>
                </a:r>
                <a:r>
                  <a:rPr lang="en-US" sz="2000" dirty="0"/>
                  <a:t>approach allows a </a:t>
                </a:r>
                <a:r>
                  <a:rPr lang="en-US" sz="2000" u="sng" dirty="0"/>
                  <a:t>faster</a:t>
                </a:r>
                <a:r>
                  <a:rPr lang="en-US" sz="2000" dirty="0"/>
                  <a:t> computation, but in some rare cases provides an incorrect results (</a:t>
                </a:r>
                <a:r>
                  <a:rPr lang="en-US" sz="2000" dirty="0" err="1"/>
                  <a:t>misprediction</a:t>
                </a:r>
                <a:r>
                  <a:rPr lang="en-US" sz="2000" dirty="0" smtClean="0"/>
                  <a:t>).</a:t>
                </a:r>
              </a:p>
              <a:p>
                <a:endParaRPr lang="en-US" sz="2000" dirty="0" smtClean="0"/>
              </a:p>
              <a:p>
                <a:r>
                  <a:rPr lang="en-US" sz="2000" dirty="0" smtClean="0"/>
                  <a:t>In </a:t>
                </a:r>
                <a:r>
                  <a:rPr lang="en-US" sz="2000" dirty="0"/>
                  <a:t>case of </a:t>
                </a:r>
                <a:r>
                  <a:rPr lang="en-US" sz="2000" dirty="0" err="1"/>
                  <a:t>misprediction</a:t>
                </a:r>
                <a:r>
                  <a:rPr lang="en-US" sz="2000" dirty="0"/>
                  <a:t> a two-cycle error correction circuit is used.</a:t>
                </a:r>
              </a:p>
              <a:p>
                <a:pPr marL="0" indent="0" algn="ctr">
                  <a:buNone/>
                </a:pPr>
                <a:endParaRPr lang="en-US" sz="2000" dirty="0" smtClean="0"/>
              </a:p>
              <a:p>
                <a:pPr marL="0" indent="0" algn="ctr">
                  <a:buNone/>
                </a:pPr>
                <a:r>
                  <a:rPr lang="en-US" sz="2000" i="1" dirty="0" smtClean="0"/>
                  <a:t>make </a:t>
                </a:r>
                <a:r>
                  <a:rPr lang="en-US" sz="2000" i="1" dirty="0"/>
                  <a:t>the common case fast </a:t>
                </a:r>
                <a:r>
                  <a:rPr lang="en-US" sz="2000" i="1" dirty="0" smtClean="0"/>
                  <a:t>.... </a:t>
                </a:r>
                <a:r>
                  <a:rPr lang="en-US" sz="2000" dirty="0" smtClean="0"/>
                  <a:t>[3]</a:t>
                </a:r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endParaRPr lang="it-IT" sz="2000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4536504"/>
              </a:xfrm>
              <a:blipFill rotWithShape="1">
                <a:blip r:embed="rId3"/>
                <a:stretch>
                  <a:fillRect l="-593" t="-1344" r="-7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 err="1" smtClean="0"/>
              <a:t>Darjn</a:t>
            </a:r>
            <a:r>
              <a:rPr lang="it-IT" sz="2000" dirty="0" smtClean="0"/>
              <a:t> Esposito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4</a:t>
            </a:fld>
            <a:endParaRPr lang="it-IT" dirty="0"/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6089"/>
              </p:ext>
            </p:extLst>
          </p:nvPr>
        </p:nvGraphicFramePr>
        <p:xfrm>
          <a:off x="3059832" y="4653136"/>
          <a:ext cx="3154558" cy="35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1" name="Equation" r:id="rId5" imgW="1892160" imgH="215640" progId="Equation.DSMT4">
                  <p:embed/>
                </p:oleObj>
              </mc:Choice>
              <mc:Fallback>
                <p:oleObj name="Equation" r:id="rId5" imgW="1892160" imgH="215640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4653136"/>
                        <a:ext cx="3154558" cy="3599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2339752" y="5705891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 smtClean="0"/>
              <a:t>[2] </a:t>
            </a:r>
            <a:r>
              <a:rPr lang="en-US" sz="1100" dirty="0" err="1" smtClean="0"/>
              <a:t>Verma</a:t>
            </a:r>
            <a:r>
              <a:rPr lang="en-US" sz="1100" dirty="0"/>
              <a:t>, A.K.; Brisk, P.; </a:t>
            </a:r>
            <a:r>
              <a:rPr lang="en-US" sz="1100" dirty="0" err="1"/>
              <a:t>Ienne</a:t>
            </a:r>
            <a:r>
              <a:rPr lang="en-US" sz="1100" dirty="0"/>
              <a:t>, P., "Variable Latency Speculative Addition: A New Paradigm for Arithmetic Circuit Design," </a:t>
            </a:r>
            <a:r>
              <a:rPr lang="en-US" sz="1100" i="1" dirty="0"/>
              <a:t>Design, Automation and Test in Europe, 2008. DATE '08 </a:t>
            </a:r>
            <a:r>
              <a:rPr lang="en-US" sz="1100" dirty="0"/>
              <a:t>, pp.1250-1255, March 2008</a:t>
            </a:r>
            <a:r>
              <a:rPr lang="en-US" sz="1100" dirty="0" smtClean="0"/>
              <a:t>.</a:t>
            </a:r>
          </a:p>
          <a:p>
            <a:pPr algn="just"/>
            <a:r>
              <a:rPr lang="it-IT" sz="1100" dirty="0" smtClean="0"/>
              <a:t>[</a:t>
            </a:r>
            <a:r>
              <a:rPr lang="it-IT" sz="1100" dirty="0"/>
              <a:t>3</a:t>
            </a:r>
            <a:r>
              <a:rPr lang="it-IT" sz="1100" dirty="0" smtClean="0"/>
              <a:t>] J</a:t>
            </a:r>
            <a:r>
              <a:rPr lang="it-IT" sz="1100" dirty="0"/>
              <a:t>. L. </a:t>
            </a:r>
            <a:r>
              <a:rPr lang="it-IT" sz="1100" dirty="0" err="1"/>
              <a:t>Hennessy</a:t>
            </a:r>
            <a:r>
              <a:rPr lang="it-IT" sz="1100" dirty="0"/>
              <a:t> and D. A. </a:t>
            </a:r>
            <a:r>
              <a:rPr lang="it-IT" sz="1100" dirty="0" err="1"/>
              <a:t>Patterson</a:t>
            </a:r>
            <a:r>
              <a:rPr lang="it-IT" sz="1100" dirty="0"/>
              <a:t>, Computer Architecture: A Quantitative </a:t>
            </a:r>
            <a:r>
              <a:rPr lang="it-IT" sz="1100" dirty="0" err="1"/>
              <a:t>Approach</a:t>
            </a:r>
            <a:r>
              <a:rPr lang="it-IT" sz="1100" dirty="0"/>
              <a:t>. San Francisco, CA: Morgan Kaufmann, 1996.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960" y="3284984"/>
            <a:ext cx="960512" cy="96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8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A General </a:t>
            </a:r>
            <a:r>
              <a:rPr lang="it-IT" dirty="0" err="1" smtClean="0">
                <a:solidFill>
                  <a:schemeClr val="tx2"/>
                </a:solidFill>
              </a:rPr>
              <a:t>Overview</a:t>
            </a:r>
            <a:endParaRPr lang="it-IT" sz="3100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36504"/>
          </a:xfrm>
        </p:spPr>
        <p:txBody>
          <a:bodyPr>
            <a:normAutofit/>
          </a:bodyPr>
          <a:lstStyle/>
          <a:p>
            <a:endParaRPr lang="en-GB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 err="1" smtClean="0"/>
              <a:t>Darjn</a:t>
            </a:r>
            <a:r>
              <a:rPr lang="it-IT" sz="2000" dirty="0" smtClean="0"/>
              <a:t> Esposito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5</a:t>
            </a:fld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56" y="1124744"/>
            <a:ext cx="7558279" cy="4536504"/>
          </a:xfrm>
          <a:prstGeom prst="rect">
            <a:avLst/>
          </a:prstGeom>
        </p:spPr>
      </p:pic>
      <p:cxnSp>
        <p:nvCxnSpPr>
          <p:cNvPr id="26" name="Connettore 4 25"/>
          <p:cNvCxnSpPr/>
          <p:nvPr/>
        </p:nvCxnSpPr>
        <p:spPr>
          <a:xfrm rot="5400000">
            <a:off x="1264454" y="2596453"/>
            <a:ext cx="2655383" cy="288033"/>
          </a:xfrm>
          <a:prstGeom prst="bentConnector3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3419872" y="1412778"/>
            <a:ext cx="0" cy="1368150"/>
          </a:xfrm>
          <a:prstGeom prst="line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/>
          <p:nvPr/>
        </p:nvCxnSpPr>
        <p:spPr>
          <a:xfrm>
            <a:off x="3419872" y="2780928"/>
            <a:ext cx="3240360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12"/>
          <p:cNvSpPr txBox="1">
            <a:spLocks noChangeArrowheads="1"/>
          </p:cNvSpPr>
          <p:nvPr/>
        </p:nvSpPr>
        <p:spPr bwMode="auto">
          <a:xfrm>
            <a:off x="4067944" y="4105917"/>
            <a:ext cx="26449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it-IT" sz="1400" b="1" i="1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T</a:t>
            </a:r>
            <a:r>
              <a:rPr lang="en-GB" altLang="it-IT" sz="1400" b="1" i="1" baseline="-250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clk</a:t>
            </a:r>
            <a:r>
              <a:rPr lang="en-GB" altLang="it-IT" sz="14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= </a:t>
            </a:r>
            <a:r>
              <a:rPr lang="en-GB" altLang="it-IT" sz="14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max(</a:t>
            </a:r>
            <a:r>
              <a:rPr lang="en-GB" altLang="it-IT" sz="1400" b="1" i="1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T</a:t>
            </a:r>
            <a:r>
              <a:rPr lang="en-GB" altLang="it-IT" sz="1400" b="1" i="1" baseline="-25000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S_spec</a:t>
            </a:r>
            <a:r>
              <a:rPr lang="en-GB" altLang="it-IT" sz="1400" b="1" i="1" baseline="-250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altLang="it-IT" sz="14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, T</a:t>
            </a:r>
            <a:r>
              <a:rPr lang="en-GB" altLang="it-IT" sz="1400" b="1" i="1" baseline="-25000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error</a:t>
            </a:r>
            <a:r>
              <a:rPr lang="en-GB" altLang="it-IT" sz="1400" b="1" i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)</a:t>
            </a:r>
            <a:endParaRPr lang="it-IT" altLang="it-IT" sz="1400" b="1" i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cxnSp>
        <p:nvCxnSpPr>
          <p:cNvPr id="45" name="Straight Arrow Connector 12"/>
          <p:cNvCxnSpPr/>
          <p:nvPr/>
        </p:nvCxnSpPr>
        <p:spPr>
          <a:xfrm>
            <a:off x="2448844" y="3933056"/>
            <a:ext cx="2123156" cy="25531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15"/>
          <p:cNvCxnSpPr/>
          <p:nvPr/>
        </p:nvCxnSpPr>
        <p:spPr>
          <a:xfrm flipH="1">
            <a:off x="6228184" y="4188368"/>
            <a:ext cx="400524" cy="7143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/>
          <p:cNvCxnSpPr/>
          <p:nvPr/>
        </p:nvCxnSpPr>
        <p:spPr>
          <a:xfrm>
            <a:off x="6660232" y="2780928"/>
            <a:ext cx="0" cy="1478878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46"/>
          <p:cNvCxnSpPr/>
          <p:nvPr/>
        </p:nvCxnSpPr>
        <p:spPr>
          <a:xfrm>
            <a:off x="5732685" y="1442425"/>
            <a:ext cx="1000125" cy="1587"/>
          </a:xfrm>
          <a:prstGeom prst="line">
            <a:avLst/>
          </a:prstGeom>
          <a:ln w="25400"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48"/>
          <p:cNvSpPr txBox="1">
            <a:spLocks noChangeArrowheads="1"/>
          </p:cNvSpPr>
          <p:nvPr/>
        </p:nvSpPr>
        <p:spPr bwMode="auto">
          <a:xfrm>
            <a:off x="6804248" y="1228112"/>
            <a:ext cx="1643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Critical path</a:t>
            </a:r>
          </a:p>
        </p:txBody>
      </p:sp>
    </p:spTree>
    <p:extLst>
      <p:ext uri="{BB962C8B-B14F-4D97-AF65-F5344CB8AC3E}">
        <p14:creationId xmlns:p14="http://schemas.microsoft.com/office/powerpoint/2010/main" val="310533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Analysis of the </a:t>
            </a:r>
            <a:r>
              <a:rPr lang="it-IT" dirty="0" err="1" smtClean="0">
                <a:solidFill>
                  <a:schemeClr val="tx2"/>
                </a:solidFill>
              </a:rPr>
              <a:t>literature</a:t>
            </a:r>
            <a:endParaRPr lang="it-IT" sz="3100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36504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/>
              <a:t>Speculative adders proposed in Literature use carry-select or some form of carry-</a:t>
            </a:r>
            <a:r>
              <a:rPr lang="en-US" sz="2000" dirty="0" err="1" smtClean="0"/>
              <a:t>lookahead</a:t>
            </a:r>
            <a:r>
              <a:rPr lang="en-US" sz="2000" dirty="0" smtClean="0"/>
              <a:t> [4]-[7].</a:t>
            </a:r>
          </a:p>
          <a:p>
            <a:pPr algn="just"/>
            <a:r>
              <a:rPr lang="en-US" sz="2000" dirty="0" smtClean="0"/>
              <a:t>Main issue of these topologies: error </a:t>
            </a:r>
            <a:r>
              <a:rPr lang="en-US" sz="2000" dirty="0"/>
              <a:t>detection </a:t>
            </a:r>
            <a:r>
              <a:rPr lang="en-US" sz="2000" dirty="0" smtClean="0"/>
              <a:t>delay is comparable to (or even dominates) speculative sum delay. </a:t>
            </a:r>
            <a:r>
              <a:rPr lang="en-US" sz="2000" dirty="0" smtClean="0">
                <a:sym typeface="Wingdings" panose="05000000000000000000" pitchFamily="2" charset="2"/>
              </a:rPr>
              <a:t></a:t>
            </a:r>
            <a:endParaRPr lang="en-US" sz="2000" dirty="0" smtClean="0"/>
          </a:p>
          <a:p>
            <a:pPr algn="just"/>
            <a:r>
              <a:rPr lang="en-US" sz="2000" dirty="0" smtClean="0"/>
              <a:t>Lack in literature of speculative adders based on parallel-prefix </a:t>
            </a:r>
            <a:r>
              <a:rPr lang="en-US" sz="2000" dirty="0" err="1" smtClean="0"/>
              <a:t>architecures</a:t>
            </a:r>
            <a:r>
              <a:rPr lang="en-US" sz="2000" dirty="0" smtClean="0"/>
              <a:t> (well established as the most effective – fastest – standard adders topologies).</a:t>
            </a:r>
            <a:endParaRPr lang="en-US" sz="2000" dirty="0"/>
          </a:p>
          <a:p>
            <a:r>
              <a:rPr lang="en-US" sz="2000" dirty="0" smtClean="0"/>
              <a:t>My research focused on</a:t>
            </a:r>
          </a:p>
          <a:p>
            <a:pPr lvl="1" algn="just"/>
            <a:r>
              <a:rPr lang="en-US" sz="1800" dirty="0" smtClean="0"/>
              <a:t>(</a:t>
            </a:r>
            <a:r>
              <a:rPr lang="en-US" sz="1800" dirty="0" err="1" smtClean="0"/>
              <a:t>i</a:t>
            </a:r>
            <a:r>
              <a:rPr lang="en-US" sz="1800" dirty="0" smtClean="0"/>
              <a:t>)  develop novel speculative adders based on modified, speculative, parallel-prefix topologies</a:t>
            </a:r>
            <a:r>
              <a:rPr lang="en-US" sz="1600" dirty="0" smtClean="0"/>
              <a:t>.</a:t>
            </a:r>
          </a:p>
          <a:p>
            <a:pPr lvl="1"/>
            <a:r>
              <a:rPr lang="en-US" sz="1800" dirty="0" smtClean="0"/>
              <a:t>(ii) develop more effective error detection circuits.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 err="1" smtClean="0"/>
              <a:t>Darjn</a:t>
            </a:r>
            <a:r>
              <a:rPr lang="it-IT" sz="2000" dirty="0" smtClean="0"/>
              <a:t> Esposito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960531" y="4941168"/>
            <a:ext cx="685994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100" dirty="0" smtClean="0"/>
              <a:t>[4] </a:t>
            </a:r>
            <a:r>
              <a:rPr lang="it-IT" sz="1100" dirty="0" err="1" smtClean="0"/>
              <a:t>Nowick</a:t>
            </a:r>
            <a:r>
              <a:rPr lang="it-IT" sz="1100" dirty="0"/>
              <a:t>, S.M., "Design of a </a:t>
            </a:r>
            <a:r>
              <a:rPr lang="it-IT" sz="1100" dirty="0" err="1"/>
              <a:t>low-latency</a:t>
            </a:r>
            <a:r>
              <a:rPr lang="it-IT" sz="1100" dirty="0"/>
              <a:t> </a:t>
            </a:r>
            <a:r>
              <a:rPr lang="it-IT" sz="1100" dirty="0" err="1"/>
              <a:t>asynchronous</a:t>
            </a:r>
            <a:r>
              <a:rPr lang="it-IT" sz="1100" dirty="0"/>
              <a:t> </a:t>
            </a:r>
            <a:r>
              <a:rPr lang="it-IT" sz="1100" dirty="0" err="1"/>
              <a:t>adder</a:t>
            </a:r>
            <a:r>
              <a:rPr lang="it-IT" sz="1100" dirty="0"/>
              <a:t> </a:t>
            </a:r>
            <a:r>
              <a:rPr lang="it-IT" sz="1100" dirty="0" err="1"/>
              <a:t>using</a:t>
            </a:r>
            <a:r>
              <a:rPr lang="it-IT" sz="1100" dirty="0"/>
              <a:t> speculative </a:t>
            </a:r>
            <a:r>
              <a:rPr lang="it-IT" sz="1100" dirty="0" err="1"/>
              <a:t>completion</a:t>
            </a:r>
            <a:r>
              <a:rPr lang="it-IT" sz="1100" dirty="0"/>
              <a:t>," </a:t>
            </a:r>
            <a:r>
              <a:rPr lang="it-IT" sz="1100" i="1" dirty="0" err="1"/>
              <a:t>Computers</a:t>
            </a:r>
            <a:r>
              <a:rPr lang="it-IT" sz="1100" i="1" dirty="0"/>
              <a:t> and Digital </a:t>
            </a:r>
            <a:r>
              <a:rPr lang="it-IT" sz="1100" i="1" dirty="0" err="1"/>
              <a:t>Techniques</a:t>
            </a:r>
            <a:r>
              <a:rPr lang="it-IT" sz="1100" i="1" dirty="0"/>
              <a:t>, IEE </a:t>
            </a:r>
            <a:r>
              <a:rPr lang="it-IT" sz="1100" i="1" dirty="0" err="1"/>
              <a:t>Proceedings</a:t>
            </a:r>
            <a:r>
              <a:rPr lang="it-IT" sz="1100" i="1" dirty="0"/>
              <a:t> </a:t>
            </a:r>
            <a:r>
              <a:rPr lang="it-IT" sz="1100" dirty="0"/>
              <a:t>- , vol.143, no.5, pp.301,307, </a:t>
            </a:r>
            <a:r>
              <a:rPr lang="it-IT" sz="1100" dirty="0" err="1"/>
              <a:t>Sep</a:t>
            </a:r>
            <a:r>
              <a:rPr lang="it-IT" sz="1100" dirty="0"/>
              <a:t> 1996.</a:t>
            </a:r>
          </a:p>
          <a:p>
            <a:pPr algn="just"/>
            <a:r>
              <a:rPr lang="it-IT" sz="1100" dirty="0" smtClean="0"/>
              <a:t>[</a:t>
            </a:r>
            <a:r>
              <a:rPr lang="it-IT" sz="1100" dirty="0"/>
              <a:t>5</a:t>
            </a:r>
            <a:r>
              <a:rPr lang="it-IT" sz="1100" dirty="0" smtClean="0"/>
              <a:t>] </a:t>
            </a:r>
            <a:r>
              <a:rPr lang="it-IT" sz="1100" dirty="0" err="1" smtClean="0"/>
              <a:t>Verma</a:t>
            </a:r>
            <a:r>
              <a:rPr lang="it-IT" sz="1100" dirty="0"/>
              <a:t>, A.K.; </a:t>
            </a:r>
            <a:r>
              <a:rPr lang="it-IT" sz="1100" dirty="0" err="1"/>
              <a:t>Brisk</a:t>
            </a:r>
            <a:r>
              <a:rPr lang="it-IT" sz="1100" dirty="0"/>
              <a:t>, P.; Ienne, P., "</a:t>
            </a:r>
            <a:r>
              <a:rPr lang="it-IT" sz="1100" dirty="0" err="1"/>
              <a:t>Variable</a:t>
            </a:r>
            <a:r>
              <a:rPr lang="it-IT" sz="1100" dirty="0"/>
              <a:t> </a:t>
            </a:r>
            <a:r>
              <a:rPr lang="it-IT" sz="1100" dirty="0" err="1"/>
              <a:t>Latency</a:t>
            </a:r>
            <a:r>
              <a:rPr lang="it-IT" sz="1100" dirty="0"/>
              <a:t> Speculative </a:t>
            </a:r>
            <a:r>
              <a:rPr lang="it-IT" sz="1100" dirty="0" err="1"/>
              <a:t>Addition</a:t>
            </a:r>
            <a:r>
              <a:rPr lang="it-IT" sz="1100" dirty="0"/>
              <a:t>: A New </a:t>
            </a:r>
            <a:r>
              <a:rPr lang="it-IT" sz="1100" dirty="0" err="1"/>
              <a:t>Paradigm</a:t>
            </a:r>
            <a:r>
              <a:rPr lang="it-IT" sz="1100" dirty="0"/>
              <a:t> for </a:t>
            </a:r>
            <a:r>
              <a:rPr lang="it-IT" sz="1100" dirty="0" err="1"/>
              <a:t>Arithmetic</a:t>
            </a:r>
            <a:r>
              <a:rPr lang="it-IT" sz="1100" dirty="0"/>
              <a:t> Circuit Design," </a:t>
            </a:r>
            <a:r>
              <a:rPr lang="it-IT" sz="1100" i="1" dirty="0"/>
              <a:t>Design, Automation and Test in Europe, 2008. DATE '08 </a:t>
            </a:r>
            <a:r>
              <a:rPr lang="it-IT" sz="1100" dirty="0"/>
              <a:t>, pp.1250-1255, March 2008.</a:t>
            </a:r>
          </a:p>
          <a:p>
            <a:pPr algn="just"/>
            <a:r>
              <a:rPr lang="it-IT" sz="1100" dirty="0" smtClean="0"/>
              <a:t>[6] </a:t>
            </a:r>
            <a:r>
              <a:rPr lang="it-IT" sz="1100" dirty="0" err="1" smtClean="0"/>
              <a:t>Cilardo</a:t>
            </a:r>
            <a:r>
              <a:rPr lang="it-IT" sz="1100" dirty="0"/>
              <a:t>, A., "A new speculative </a:t>
            </a:r>
            <a:r>
              <a:rPr lang="it-IT" sz="1100" dirty="0" err="1"/>
              <a:t>addition</a:t>
            </a:r>
            <a:r>
              <a:rPr lang="it-IT" sz="1100" dirty="0"/>
              <a:t> </a:t>
            </a:r>
            <a:r>
              <a:rPr lang="it-IT" sz="1100" dirty="0" err="1"/>
              <a:t>architecture</a:t>
            </a:r>
            <a:r>
              <a:rPr lang="it-IT" sz="1100" dirty="0"/>
              <a:t> </a:t>
            </a:r>
            <a:r>
              <a:rPr lang="it-IT" sz="1100" dirty="0" err="1"/>
              <a:t>suitable</a:t>
            </a:r>
            <a:r>
              <a:rPr lang="it-IT" sz="1100" dirty="0"/>
              <a:t> for </a:t>
            </a:r>
            <a:r>
              <a:rPr lang="it-IT" sz="1100" dirty="0" err="1"/>
              <a:t>two's</a:t>
            </a:r>
            <a:r>
              <a:rPr lang="it-IT" sz="1100" dirty="0"/>
              <a:t> </a:t>
            </a:r>
            <a:r>
              <a:rPr lang="it-IT" sz="1100" dirty="0" err="1"/>
              <a:t>complement</a:t>
            </a:r>
            <a:r>
              <a:rPr lang="it-IT" sz="1100" dirty="0"/>
              <a:t> </a:t>
            </a:r>
            <a:r>
              <a:rPr lang="it-IT" sz="1100" dirty="0" err="1"/>
              <a:t>operations</a:t>
            </a:r>
            <a:r>
              <a:rPr lang="it-IT" sz="1100" dirty="0"/>
              <a:t>," </a:t>
            </a:r>
            <a:r>
              <a:rPr lang="it-IT" sz="1100" i="1" dirty="0"/>
              <a:t>Design, Automation &amp; Test in Europe Conference &amp; </a:t>
            </a:r>
            <a:r>
              <a:rPr lang="it-IT" sz="1100" i="1" dirty="0" err="1"/>
              <a:t>Exhibition</a:t>
            </a:r>
            <a:r>
              <a:rPr lang="it-IT" sz="1100" i="1" dirty="0"/>
              <a:t>, 2009. DATE '09</a:t>
            </a:r>
            <a:r>
              <a:rPr lang="it-IT" sz="1100" dirty="0"/>
              <a:t>, pp.664-669, April 2009.</a:t>
            </a:r>
          </a:p>
          <a:p>
            <a:pPr algn="just"/>
            <a:r>
              <a:rPr lang="it-IT" sz="1100" dirty="0" smtClean="0"/>
              <a:t>[7] </a:t>
            </a:r>
            <a:r>
              <a:rPr lang="it-IT" sz="1100" dirty="0" err="1" smtClean="0"/>
              <a:t>Kai</a:t>
            </a:r>
            <a:r>
              <a:rPr lang="it-IT" sz="1100" dirty="0" smtClean="0"/>
              <a:t> </a:t>
            </a:r>
            <a:r>
              <a:rPr lang="it-IT" sz="1100" dirty="0" err="1"/>
              <a:t>Du</a:t>
            </a:r>
            <a:r>
              <a:rPr lang="it-IT" sz="1100" dirty="0"/>
              <a:t>; </a:t>
            </a:r>
            <a:r>
              <a:rPr lang="it-IT" sz="1100" dirty="0" err="1"/>
              <a:t>Varman</a:t>
            </a:r>
            <a:r>
              <a:rPr lang="it-IT" sz="1100" dirty="0"/>
              <a:t>, P.; </a:t>
            </a:r>
            <a:r>
              <a:rPr lang="it-IT" sz="1100" dirty="0" err="1"/>
              <a:t>Mohanram</a:t>
            </a:r>
            <a:r>
              <a:rPr lang="it-IT" sz="1100" dirty="0"/>
              <a:t>, K., "High performance </a:t>
            </a:r>
            <a:r>
              <a:rPr lang="it-IT" sz="1100" dirty="0" err="1"/>
              <a:t>reliable</a:t>
            </a:r>
            <a:r>
              <a:rPr lang="it-IT" sz="1100" dirty="0"/>
              <a:t> </a:t>
            </a:r>
            <a:r>
              <a:rPr lang="it-IT" sz="1100" dirty="0" err="1"/>
              <a:t>variable</a:t>
            </a:r>
            <a:r>
              <a:rPr lang="it-IT" sz="1100" dirty="0"/>
              <a:t> </a:t>
            </a:r>
            <a:r>
              <a:rPr lang="it-IT" sz="1100" dirty="0" err="1"/>
              <a:t>latency</a:t>
            </a:r>
            <a:r>
              <a:rPr lang="it-IT" sz="1100" dirty="0"/>
              <a:t> </a:t>
            </a:r>
            <a:r>
              <a:rPr lang="it-IT" sz="1100" dirty="0" err="1"/>
              <a:t>carry</a:t>
            </a:r>
            <a:r>
              <a:rPr lang="it-IT" sz="1100" dirty="0"/>
              <a:t> </a:t>
            </a:r>
            <a:r>
              <a:rPr lang="it-IT" sz="1100" dirty="0" err="1"/>
              <a:t>select</a:t>
            </a:r>
            <a:r>
              <a:rPr lang="it-IT" sz="1100" dirty="0"/>
              <a:t> </a:t>
            </a:r>
            <a:r>
              <a:rPr lang="it-IT" sz="1100" dirty="0" err="1"/>
              <a:t>addition</a:t>
            </a:r>
            <a:r>
              <a:rPr lang="it-IT" sz="1100" dirty="0"/>
              <a:t>," </a:t>
            </a:r>
            <a:r>
              <a:rPr lang="it-IT" sz="1100" i="1" dirty="0"/>
              <a:t>Design, Automation &amp; Test in Europe Conference &amp; </a:t>
            </a:r>
            <a:r>
              <a:rPr lang="it-IT" sz="1100" i="1" dirty="0" err="1"/>
              <a:t>Exhibition</a:t>
            </a:r>
            <a:r>
              <a:rPr lang="it-IT" sz="1100" i="1" dirty="0"/>
              <a:t> (DATE), 2012</a:t>
            </a:r>
            <a:r>
              <a:rPr lang="it-IT" sz="1100" dirty="0"/>
              <a:t>, pp.1257-1262, March 2012.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089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Han-</a:t>
            </a:r>
            <a:r>
              <a:rPr lang="it-IT" dirty="0" err="1" smtClean="0">
                <a:solidFill>
                  <a:schemeClr val="tx2"/>
                </a:solidFill>
              </a:rPr>
              <a:t>Carlson</a:t>
            </a:r>
            <a:r>
              <a:rPr lang="it-IT" dirty="0" smtClean="0">
                <a:solidFill>
                  <a:schemeClr val="tx2"/>
                </a:solidFill>
              </a:rPr>
              <a:t> Speculative </a:t>
            </a:r>
            <a:r>
              <a:rPr lang="it-IT" dirty="0" err="1" smtClean="0">
                <a:solidFill>
                  <a:schemeClr val="tx2"/>
                </a:solidFill>
              </a:rPr>
              <a:t>Adder</a:t>
            </a:r>
            <a:endParaRPr lang="it-IT" sz="3100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3650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An example: Han-Carlson parallel-prefix topology.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 err="1" smtClean="0"/>
              <a:t>Darjn</a:t>
            </a:r>
            <a:r>
              <a:rPr lang="it-IT" sz="2000" dirty="0" smtClean="0"/>
              <a:t> Esposito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7</a:t>
            </a:fld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66"/>
          <a:stretch/>
        </p:blipFill>
        <p:spPr>
          <a:xfrm>
            <a:off x="2494120" y="1505789"/>
            <a:ext cx="4458300" cy="2392070"/>
          </a:xfrm>
          <a:prstGeom prst="rect">
            <a:avLst/>
          </a:prstGeom>
        </p:spPr>
      </p:pic>
      <p:sp>
        <p:nvSpPr>
          <p:cNvPr id="10" name="Ovale 9"/>
          <p:cNvSpPr/>
          <p:nvPr/>
        </p:nvSpPr>
        <p:spPr>
          <a:xfrm rot="5400000">
            <a:off x="1123543" y="2785348"/>
            <a:ext cx="1080120" cy="943684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8131" y="2907610"/>
            <a:ext cx="690944" cy="694710"/>
          </a:xfrm>
          <a:prstGeom prst="rect">
            <a:avLst/>
          </a:prstGeom>
        </p:spPr>
      </p:pic>
      <p:sp>
        <p:nvSpPr>
          <p:cNvPr id="12" name="Ovale 11"/>
          <p:cNvSpPr/>
          <p:nvPr/>
        </p:nvSpPr>
        <p:spPr>
          <a:xfrm rot="5400000">
            <a:off x="2495485" y="3127122"/>
            <a:ext cx="216024" cy="216024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B050"/>
              </a:solidFill>
            </a:endParaRPr>
          </a:p>
        </p:txBody>
      </p:sp>
      <p:cxnSp>
        <p:nvCxnSpPr>
          <p:cNvPr id="13" name="Connettore 1 12"/>
          <p:cNvCxnSpPr>
            <a:stCxn id="12" idx="3"/>
          </p:cNvCxnSpPr>
          <p:nvPr/>
        </p:nvCxnSpPr>
        <p:spPr>
          <a:xfrm rot="5400000" flipH="1">
            <a:off x="2299729" y="2931366"/>
            <a:ext cx="63108" cy="391676"/>
          </a:xfrm>
          <a:prstGeom prst="line">
            <a:avLst/>
          </a:prstGeom>
          <a:ln w="254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rot="5400000">
            <a:off x="2280452" y="3166151"/>
            <a:ext cx="76716" cy="366730"/>
          </a:xfrm>
          <a:prstGeom prst="line">
            <a:avLst/>
          </a:prstGeom>
          <a:ln w="254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po 18"/>
          <p:cNvGrpSpPr/>
          <p:nvPr/>
        </p:nvGrpSpPr>
        <p:grpSpPr>
          <a:xfrm rot="16200000">
            <a:off x="7005334" y="1920564"/>
            <a:ext cx="576064" cy="1310414"/>
            <a:chOff x="6143085" y="3417932"/>
            <a:chExt cx="576064" cy="1310414"/>
          </a:xfrm>
        </p:grpSpPr>
        <p:sp>
          <p:nvSpPr>
            <p:cNvPr id="9" name="Ovale 8"/>
            <p:cNvSpPr/>
            <p:nvPr/>
          </p:nvSpPr>
          <p:spPr>
            <a:xfrm>
              <a:off x="6143085" y="4216710"/>
              <a:ext cx="576064" cy="5116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323105" y="4276394"/>
              <a:ext cx="237298" cy="392268"/>
            </a:xfrm>
            <a:prstGeom prst="rect">
              <a:avLst/>
            </a:prstGeom>
          </p:spPr>
        </p:pic>
        <p:sp>
          <p:nvSpPr>
            <p:cNvPr id="16" name="Ovale 15"/>
            <p:cNvSpPr/>
            <p:nvPr/>
          </p:nvSpPr>
          <p:spPr>
            <a:xfrm>
              <a:off x="6323105" y="3417932"/>
              <a:ext cx="216024" cy="216024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00B050"/>
                </a:solidFill>
              </a:endParaRPr>
            </a:p>
          </p:txBody>
        </p:sp>
        <p:cxnSp>
          <p:nvCxnSpPr>
            <p:cNvPr id="17" name="Connettore 1 16"/>
            <p:cNvCxnSpPr>
              <a:stCxn id="16" idx="5"/>
              <a:endCxn id="9" idx="7"/>
            </p:cNvCxnSpPr>
            <p:nvPr/>
          </p:nvCxnSpPr>
          <p:spPr>
            <a:xfrm>
              <a:off x="6507493" y="3602320"/>
              <a:ext cx="127293" cy="689317"/>
            </a:xfrm>
            <a:prstGeom prst="line">
              <a:avLst/>
            </a:prstGeom>
            <a:ln w="254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>
              <a:endCxn id="9" idx="1"/>
            </p:cNvCxnSpPr>
            <p:nvPr/>
          </p:nvCxnSpPr>
          <p:spPr>
            <a:xfrm flipH="1">
              <a:off x="6227448" y="3620877"/>
              <a:ext cx="118431" cy="670760"/>
            </a:xfrm>
            <a:prstGeom prst="line">
              <a:avLst/>
            </a:prstGeom>
            <a:ln w="254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Left Brace 20"/>
          <p:cNvSpPr/>
          <p:nvPr/>
        </p:nvSpPr>
        <p:spPr>
          <a:xfrm flipH="1">
            <a:off x="6779037" y="2787895"/>
            <a:ext cx="71437" cy="508701"/>
          </a:xfrm>
          <a:prstGeom prst="leftBrac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it-IT" sz="2000"/>
          </a:p>
        </p:txBody>
      </p:sp>
      <p:sp>
        <p:nvSpPr>
          <p:cNvPr id="25" name="TextBox 21"/>
          <p:cNvSpPr txBox="1">
            <a:spLocks noChangeArrowheads="1"/>
          </p:cNvSpPr>
          <p:nvPr/>
        </p:nvSpPr>
        <p:spPr bwMode="auto">
          <a:xfrm>
            <a:off x="6952420" y="3696600"/>
            <a:ext cx="9284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Deleted</a:t>
            </a:r>
            <a:endParaRPr lang="it-IT" altLang="it-IT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Connettore 2 27"/>
          <p:cNvCxnSpPr>
            <a:stCxn id="24" idx="1"/>
          </p:cNvCxnSpPr>
          <p:nvPr/>
        </p:nvCxnSpPr>
        <p:spPr>
          <a:xfrm>
            <a:off x="6850474" y="3042246"/>
            <a:ext cx="518827" cy="724276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7"/>
          <a:stretch/>
        </p:blipFill>
        <p:spPr>
          <a:xfrm>
            <a:off x="2494120" y="4058292"/>
            <a:ext cx="4280731" cy="2392070"/>
          </a:xfrm>
          <a:prstGeom prst="rect">
            <a:avLst/>
          </a:prstGeom>
        </p:spPr>
      </p:pic>
      <p:sp>
        <p:nvSpPr>
          <p:cNvPr id="26" name="Oval 27"/>
          <p:cNvSpPr/>
          <p:nvPr/>
        </p:nvSpPr>
        <p:spPr>
          <a:xfrm>
            <a:off x="2449915" y="3436222"/>
            <a:ext cx="295805" cy="317965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27" name="Straight Arrow Connector 28"/>
          <p:cNvCxnSpPr/>
          <p:nvPr/>
        </p:nvCxnSpPr>
        <p:spPr>
          <a:xfrm rot="16200000" flipH="1">
            <a:off x="2938458" y="3496550"/>
            <a:ext cx="184150" cy="563562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9"/>
          <p:cNvSpPr txBox="1">
            <a:spLocks noChangeArrowheads="1"/>
          </p:cNvSpPr>
          <p:nvPr/>
        </p:nvSpPr>
        <p:spPr bwMode="auto">
          <a:xfrm>
            <a:off x="3320252" y="3686256"/>
            <a:ext cx="1214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b="1" i="1" dirty="0">
                <a:latin typeface="+mn-lt"/>
                <a:cs typeface="Times New Roman" pitchFamily="18" charset="0"/>
              </a:rPr>
              <a:t>K</a:t>
            </a:r>
            <a:r>
              <a:rPr lang="it-IT" altLang="it-IT" b="1" dirty="0">
                <a:latin typeface="+mn-lt"/>
                <a:cs typeface="Times New Roman" pitchFamily="18" charset="0"/>
              </a:rPr>
              <a:t>=16</a:t>
            </a:r>
          </a:p>
        </p:txBody>
      </p:sp>
      <p:cxnSp>
        <p:nvCxnSpPr>
          <p:cNvPr id="30" name="Straight Connector 31"/>
          <p:cNvCxnSpPr/>
          <p:nvPr/>
        </p:nvCxnSpPr>
        <p:spPr>
          <a:xfrm flipV="1">
            <a:off x="2502175" y="1765911"/>
            <a:ext cx="4369229" cy="396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48"/>
          <p:cNvCxnSpPr/>
          <p:nvPr/>
        </p:nvCxnSpPr>
        <p:spPr>
          <a:xfrm rot="5400000">
            <a:off x="6800760" y="1765118"/>
            <a:ext cx="142875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48"/>
          <p:cNvCxnSpPr/>
          <p:nvPr/>
        </p:nvCxnSpPr>
        <p:spPr>
          <a:xfrm rot="5400000">
            <a:off x="2444284" y="1769085"/>
            <a:ext cx="142875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22"/>
          <p:cNvSpPr/>
          <p:nvPr/>
        </p:nvSpPr>
        <p:spPr>
          <a:xfrm>
            <a:off x="2448197" y="5698136"/>
            <a:ext cx="365125" cy="28575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34" name="Straight Arrow Connector 24"/>
          <p:cNvCxnSpPr>
            <a:stCxn id="33" idx="5"/>
          </p:cNvCxnSpPr>
          <p:nvPr/>
        </p:nvCxnSpPr>
        <p:spPr>
          <a:xfrm>
            <a:off x="2759851" y="5942039"/>
            <a:ext cx="617034" cy="184722"/>
          </a:xfrm>
          <a:prstGeom prst="straightConnector1">
            <a:avLst/>
          </a:prstGeom>
          <a:ln w="1905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26"/>
          <p:cNvSpPr txBox="1">
            <a:spLocks noChangeArrowheads="1"/>
          </p:cNvSpPr>
          <p:nvPr/>
        </p:nvSpPr>
        <p:spPr bwMode="auto">
          <a:xfrm>
            <a:off x="3289573" y="5952946"/>
            <a:ext cx="1214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b="1" i="1" dirty="0">
                <a:latin typeface="+mn-lt"/>
                <a:cs typeface="Times New Roman" pitchFamily="18" charset="0"/>
              </a:rPr>
              <a:t>K</a:t>
            </a:r>
            <a:r>
              <a:rPr lang="it-IT" altLang="it-IT" b="1" dirty="0">
                <a:latin typeface="+mn-lt"/>
                <a:cs typeface="Times New Roman" pitchFamily="18" charset="0"/>
              </a:rPr>
              <a:t>=8</a:t>
            </a:r>
          </a:p>
        </p:txBody>
      </p:sp>
      <p:cxnSp>
        <p:nvCxnSpPr>
          <p:cNvPr id="36" name="Straight Connector 43"/>
          <p:cNvCxnSpPr/>
          <p:nvPr/>
        </p:nvCxnSpPr>
        <p:spPr>
          <a:xfrm>
            <a:off x="2588106" y="4293096"/>
            <a:ext cx="2046379" cy="476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49"/>
          <p:cNvCxnSpPr/>
          <p:nvPr/>
        </p:nvCxnSpPr>
        <p:spPr>
          <a:xfrm rot="5400000">
            <a:off x="2517462" y="4292303"/>
            <a:ext cx="1428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48"/>
          <p:cNvCxnSpPr/>
          <p:nvPr/>
        </p:nvCxnSpPr>
        <p:spPr>
          <a:xfrm rot="5400000">
            <a:off x="4563841" y="4292302"/>
            <a:ext cx="142875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6952420" y="5337555"/>
            <a:ext cx="2084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chemeClr val="tx2"/>
                </a:solidFill>
              </a:rPr>
              <a:t>Faster</a:t>
            </a:r>
            <a:r>
              <a:rPr lang="it-IT" b="1" dirty="0" smtClean="0">
                <a:solidFill>
                  <a:schemeClr val="tx2"/>
                </a:solidFill>
              </a:rPr>
              <a:t> </a:t>
            </a:r>
            <a:r>
              <a:rPr lang="it-IT" b="1" dirty="0" err="1" smtClean="0">
                <a:solidFill>
                  <a:schemeClr val="tx2"/>
                </a:solidFill>
              </a:rPr>
              <a:t>computation</a:t>
            </a:r>
            <a:r>
              <a:rPr lang="it-IT" b="1" dirty="0" smtClean="0">
                <a:solidFill>
                  <a:schemeClr val="tx2"/>
                </a:solidFill>
              </a:rPr>
              <a:t>! 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39" name="TextBox 50"/>
          <p:cNvSpPr txBox="1">
            <a:spLocks noChangeArrowheads="1"/>
          </p:cNvSpPr>
          <p:nvPr/>
        </p:nvSpPr>
        <p:spPr bwMode="auto">
          <a:xfrm>
            <a:off x="412920" y="1600726"/>
            <a:ext cx="19183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1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Carry</a:t>
            </a:r>
            <a:r>
              <a:rPr lang="it-IT" altLang="it-IT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length</a:t>
            </a:r>
            <a:r>
              <a:rPr lang="it-IT" altLang="it-IT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(K</a:t>
            </a:r>
            <a:r>
              <a:rPr lang="it-IT" altLang="it-IT" sz="1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)=16</a:t>
            </a:r>
            <a:endParaRPr lang="it-IT" altLang="it-IT" sz="1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50"/>
          <p:cNvSpPr txBox="1">
            <a:spLocks noChangeArrowheads="1"/>
          </p:cNvSpPr>
          <p:nvPr/>
        </p:nvSpPr>
        <p:spPr bwMode="auto">
          <a:xfrm>
            <a:off x="529834" y="4139206"/>
            <a:ext cx="17379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it-IT" sz="1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Carry</a:t>
            </a:r>
            <a:r>
              <a:rPr lang="it-IT" altLang="it-IT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4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length</a:t>
            </a:r>
            <a:r>
              <a:rPr lang="it-IT" altLang="it-IT" sz="1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altLang="it-IT" sz="14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(K</a:t>
            </a:r>
            <a:r>
              <a:rPr lang="it-IT" altLang="it-IT" sz="1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)=8</a:t>
            </a:r>
            <a:endParaRPr lang="it-IT" altLang="it-IT" sz="1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Connettore 2 43"/>
          <p:cNvCxnSpPr/>
          <p:nvPr/>
        </p:nvCxnSpPr>
        <p:spPr>
          <a:xfrm>
            <a:off x="2135445" y="4293094"/>
            <a:ext cx="360040" cy="1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/>
          <p:cNvCxnSpPr/>
          <p:nvPr/>
        </p:nvCxnSpPr>
        <p:spPr>
          <a:xfrm>
            <a:off x="2108097" y="1769879"/>
            <a:ext cx="360040" cy="1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99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err="1" smtClean="0">
                <a:solidFill>
                  <a:schemeClr val="tx2"/>
                </a:solidFill>
              </a:rPr>
              <a:t>Error</a:t>
            </a:r>
            <a:r>
              <a:rPr lang="it-IT" dirty="0" smtClean="0">
                <a:solidFill>
                  <a:schemeClr val="tx2"/>
                </a:solidFill>
              </a:rPr>
              <a:t> detection</a:t>
            </a:r>
            <a:endParaRPr lang="it-IT" sz="3100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36504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/>
              <a:t>In the literature, speculative adders error detection circuitry is based on simplifying assumptions -&gt; “false positive” errors, increasing average delay. </a:t>
            </a:r>
            <a:r>
              <a:rPr lang="en-US" sz="2000" dirty="0" smtClean="0">
                <a:sym typeface="Wingdings" panose="05000000000000000000" pitchFamily="2" charset="2"/>
              </a:rPr>
              <a:t>.</a:t>
            </a:r>
            <a:endParaRPr lang="en-US" sz="2000" dirty="0" smtClean="0"/>
          </a:p>
          <a:p>
            <a:endParaRPr lang="en-US" sz="2000" dirty="0" smtClean="0"/>
          </a:p>
          <a:p>
            <a:pPr algn="just"/>
            <a:endParaRPr lang="en-US" sz="2000" dirty="0" smtClean="0"/>
          </a:p>
          <a:p>
            <a:pPr marL="0" indent="0" algn="just">
              <a:buNone/>
            </a:pPr>
            <a:endParaRPr lang="en-US" sz="2000" dirty="0" smtClean="0"/>
          </a:p>
          <a:p>
            <a:pPr algn="just"/>
            <a:r>
              <a:rPr lang="en-US" sz="2000" dirty="0" smtClean="0"/>
              <a:t>I have developed a rigorous derivation of error condition in speculative parallel-prefix adders, resulting in a novel error detection network, without “</a:t>
            </a:r>
            <a:r>
              <a:rPr lang="en-US" sz="2000" dirty="0" smtClean="0">
                <a:sym typeface="Wingdings" panose="05000000000000000000" pitchFamily="2" charset="2"/>
              </a:rPr>
              <a:t>false positive</a:t>
            </a:r>
            <a:r>
              <a:rPr lang="en-US" sz="2000" dirty="0" smtClean="0">
                <a:sym typeface="Wingdings" panose="05000000000000000000" pitchFamily="2" charset="2"/>
              </a:rPr>
              <a:t>” errors. </a:t>
            </a:r>
            <a:r>
              <a:rPr lang="en-US" sz="2000" dirty="0" smtClean="0">
                <a:sym typeface="Wingdings" panose="05000000000000000000" pitchFamily="2" charset="2"/>
              </a:rPr>
              <a:t></a:t>
            </a:r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 err="1" smtClean="0"/>
              <a:t>Darjn</a:t>
            </a:r>
            <a:r>
              <a:rPr lang="it-IT" sz="2000" dirty="0" smtClean="0"/>
              <a:t> Esposito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691680" y="2357507"/>
            <a:ext cx="604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e.g. 2+2=4 </a:t>
            </a:r>
            <a:r>
              <a:rPr lang="it-IT" sz="1600" dirty="0" smtClean="0">
                <a:sym typeface="Wingdings" panose="05000000000000000000" pitchFamily="2" charset="2"/>
              </a:rPr>
              <a:t></a:t>
            </a:r>
            <a:r>
              <a:rPr lang="it-IT" sz="1600" dirty="0" smtClean="0"/>
              <a:t>, </a:t>
            </a:r>
            <a:r>
              <a:rPr lang="it-IT" sz="1600" dirty="0" err="1" smtClean="0"/>
              <a:t>but</a:t>
            </a:r>
            <a:r>
              <a:rPr lang="it-IT" sz="1600" dirty="0" smtClean="0"/>
              <a:t> </a:t>
            </a:r>
            <a:r>
              <a:rPr lang="it-IT" sz="1600" dirty="0" err="1" smtClean="0"/>
              <a:t>error</a:t>
            </a:r>
            <a:r>
              <a:rPr lang="it-IT" sz="1600" dirty="0" smtClean="0"/>
              <a:t> </a:t>
            </a:r>
            <a:r>
              <a:rPr lang="it-IT" sz="1600" dirty="0" err="1" smtClean="0"/>
              <a:t>detection</a:t>
            </a:r>
            <a:r>
              <a:rPr lang="it-IT" sz="1600" dirty="0" smtClean="0"/>
              <a:t> </a:t>
            </a:r>
            <a:r>
              <a:rPr lang="it-IT" sz="1600" dirty="0" err="1" smtClean="0"/>
              <a:t>circuitry</a:t>
            </a:r>
            <a:r>
              <a:rPr lang="it-IT" sz="1600" dirty="0" smtClean="0"/>
              <a:t> </a:t>
            </a:r>
            <a:r>
              <a:rPr lang="it-IT" sz="1600" u="sng" dirty="0" err="1" smtClean="0"/>
              <a:t>flags</a:t>
            </a:r>
            <a:r>
              <a:rPr lang="it-IT" sz="1600" u="sng" dirty="0" smtClean="0"/>
              <a:t> the </a:t>
            </a:r>
            <a:r>
              <a:rPr lang="it-IT" sz="1600" u="sng" dirty="0" err="1" smtClean="0"/>
              <a:t>result</a:t>
            </a:r>
            <a:r>
              <a:rPr lang="it-IT" sz="1600" u="sng" dirty="0" smtClean="0"/>
              <a:t> </a:t>
            </a:r>
            <a:r>
              <a:rPr lang="it-IT" sz="1600" u="sng" dirty="0" err="1" smtClean="0"/>
              <a:t>as</a:t>
            </a:r>
            <a:r>
              <a:rPr lang="it-IT" sz="1600" u="sng" dirty="0" smtClean="0"/>
              <a:t> </a:t>
            </a:r>
            <a:r>
              <a:rPr lang="it-IT" sz="1600" u="sng" dirty="0" err="1" smtClean="0"/>
              <a:t>wrong</a:t>
            </a:r>
            <a:r>
              <a:rPr lang="it-IT" sz="1600" u="sng" dirty="0" smtClean="0"/>
              <a:t> </a:t>
            </a:r>
            <a:r>
              <a:rPr lang="it-IT" sz="1600" dirty="0" smtClean="0">
                <a:sym typeface="Wingdings" panose="05000000000000000000" pitchFamily="2" charset="2"/>
              </a:rPr>
              <a:t></a:t>
            </a:r>
            <a:endParaRPr lang="it-IT" sz="1600" dirty="0"/>
          </a:p>
        </p:txBody>
      </p:sp>
      <p:cxnSp>
        <p:nvCxnSpPr>
          <p:cNvPr id="9" name="Connettore 2 8"/>
          <p:cNvCxnSpPr/>
          <p:nvPr/>
        </p:nvCxnSpPr>
        <p:spPr>
          <a:xfrm>
            <a:off x="4716016" y="1700808"/>
            <a:ext cx="0" cy="67333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8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tx2"/>
                </a:solidFill>
              </a:rPr>
              <a:t>Some </a:t>
            </a:r>
            <a:r>
              <a:rPr lang="it-IT" dirty="0" err="1" smtClean="0">
                <a:solidFill>
                  <a:schemeClr val="tx2"/>
                </a:solidFill>
              </a:rPr>
              <a:t>Results</a:t>
            </a:r>
            <a:r>
              <a:rPr lang="it-IT" dirty="0" smtClean="0">
                <a:solidFill>
                  <a:schemeClr val="tx2"/>
                </a:solidFill>
              </a:rPr>
              <a:t> (1)</a:t>
            </a:r>
            <a:endParaRPr lang="it-IT" sz="3100" dirty="0">
              <a:solidFill>
                <a:schemeClr val="tx2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3568" y="4149080"/>
            <a:ext cx="8229600" cy="136815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000" dirty="0" smtClean="0"/>
              <a:t>Matlab script have been developed which generate </a:t>
            </a:r>
            <a:r>
              <a:rPr lang="en-US" sz="2000" dirty="0" err="1" smtClean="0"/>
              <a:t>Verilog</a:t>
            </a:r>
            <a:r>
              <a:rPr lang="en-US" sz="2000" dirty="0" smtClean="0"/>
              <a:t> HDL descriptions </a:t>
            </a:r>
            <a:r>
              <a:rPr lang="en-US" sz="2000" dirty="0"/>
              <a:t>of proposed adders.</a:t>
            </a:r>
          </a:p>
          <a:p>
            <a:pPr algn="just"/>
            <a:r>
              <a:rPr lang="en-US" sz="2000" dirty="0" smtClean="0"/>
              <a:t>Monte </a:t>
            </a:r>
            <a:r>
              <a:rPr lang="en-US" sz="2000" dirty="0"/>
              <a:t>Carlo simulations have been run to verify the circuits and to obtain error probability values</a:t>
            </a:r>
            <a:r>
              <a:rPr lang="en-US" sz="2000" dirty="0" smtClean="0"/>
              <a:t>.</a:t>
            </a:r>
          </a:p>
          <a:p>
            <a:pPr algn="just">
              <a:buNone/>
            </a:pPr>
            <a:endParaRPr lang="en-US" sz="2000" i="1" dirty="0"/>
          </a:p>
          <a:p>
            <a:pPr algn="just"/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endParaRPr lang="en-US" sz="2000" dirty="0" smtClean="0"/>
          </a:p>
          <a:p>
            <a:pPr algn="just"/>
            <a:endParaRPr lang="en-US" sz="2000" dirty="0"/>
          </a:p>
          <a:p>
            <a:pPr algn="just"/>
            <a:endParaRPr lang="en-US" sz="2000" dirty="0" smtClean="0"/>
          </a:p>
          <a:p>
            <a:pPr algn="just"/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 err="1" smtClean="0"/>
              <a:t>Darjn</a:t>
            </a:r>
            <a:r>
              <a:rPr lang="it-IT" sz="2000" dirty="0" smtClean="0"/>
              <a:t> Esposito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pPr/>
              <a:t>9</a:t>
            </a:fld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96752"/>
            <a:ext cx="6295645" cy="284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2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1115</Words>
  <Application>Microsoft Office PowerPoint</Application>
  <PresentationFormat>Presentazione su schermo (4:3)</PresentationFormat>
  <Paragraphs>237</Paragraphs>
  <Slides>13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5" baseType="lpstr">
      <vt:lpstr>Tema di Office</vt:lpstr>
      <vt:lpstr>Equation</vt:lpstr>
      <vt:lpstr>Darjn Esposito Tutor: Prof. Antonio Strollo XXIX Cycle - I year presentation</vt:lpstr>
      <vt:lpstr>My Background</vt:lpstr>
      <vt:lpstr>Speculative Parallel-Prefix Adders Motivations</vt:lpstr>
      <vt:lpstr>Main Idea</vt:lpstr>
      <vt:lpstr>A General Overview</vt:lpstr>
      <vt:lpstr>Analysis of the literature</vt:lpstr>
      <vt:lpstr>Han-Carlson Speculative Adder</vt:lpstr>
      <vt:lpstr>Error detection</vt:lpstr>
      <vt:lpstr>Some Results (1)</vt:lpstr>
      <vt:lpstr>Some Results (2)</vt:lpstr>
      <vt:lpstr>Products</vt:lpstr>
      <vt:lpstr>Next year…</vt:lpstr>
      <vt:lpstr>Presentazione standard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Darjn Esposito XXIX Cycle I year presentation</dc:title>
  <dc:creator>Darjn Esposito</dc:creator>
  <cp:lastModifiedBy>Darjn</cp:lastModifiedBy>
  <cp:revision>90</cp:revision>
  <cp:lastPrinted>2015-02-18T13:08:33Z</cp:lastPrinted>
  <dcterms:created xsi:type="dcterms:W3CDTF">2015-02-18T11:42:09Z</dcterms:created>
  <dcterms:modified xsi:type="dcterms:W3CDTF">2015-02-23T14:30:53Z</dcterms:modified>
</cp:coreProperties>
</file>