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279" r:id="rId3"/>
    <p:sldId id="280" r:id="rId4"/>
    <p:sldId id="257" r:id="rId5"/>
    <p:sldId id="258" r:id="rId6"/>
    <p:sldId id="259" r:id="rId7"/>
    <p:sldId id="260" r:id="rId8"/>
    <p:sldId id="261" r:id="rId9"/>
    <p:sldId id="262" r:id="rId10"/>
    <p:sldId id="263" r:id="rId11"/>
    <p:sldId id="281" r:id="rId12"/>
    <p:sldId id="282" r:id="rId13"/>
    <p:sldId id="266" r:id="rId14"/>
    <p:sldId id="267" r:id="rId15"/>
    <p:sldId id="269" r:id="rId16"/>
    <p:sldId id="268" r:id="rId17"/>
    <p:sldId id="283" r:id="rId18"/>
    <p:sldId id="287" r:id="rId19"/>
    <p:sldId id="285" r:id="rId20"/>
    <p:sldId id="286" r:id="rId21"/>
    <p:sldId id="288" r:id="rId22"/>
    <p:sldId id="289" r:id="rId23"/>
    <p:sldId id="272" r:id="rId24"/>
    <p:sldId id="291" r:id="rId25"/>
    <p:sldId id="290" r:id="rId26"/>
    <p:sldId id="292" r:id="rId27"/>
    <p:sldId id="293" r:id="rId28"/>
    <p:sldId id="295" r:id="rId29"/>
    <p:sldId id="296" r:id="rId30"/>
    <p:sldId id="297" r:id="rId31"/>
    <p:sldId id="298" r:id="rId32"/>
    <p:sldId id="299" r:id="rId33"/>
    <p:sldId id="300" r:id="rId34"/>
    <p:sldId id="327" r:id="rId35"/>
    <p:sldId id="328" r:id="rId36"/>
    <p:sldId id="329" r:id="rId37"/>
    <p:sldId id="330" r:id="rId38"/>
    <p:sldId id="331" r:id="rId39"/>
    <p:sldId id="270" r:id="rId40"/>
    <p:sldId id="301" r:id="rId41"/>
    <p:sldId id="271" r:id="rId42"/>
    <p:sldId id="302" r:id="rId43"/>
    <p:sldId id="273" r:id="rId44"/>
    <p:sldId id="303" r:id="rId45"/>
    <p:sldId id="304" r:id="rId46"/>
    <p:sldId id="332" r:id="rId47"/>
    <p:sldId id="307" r:id="rId48"/>
    <p:sldId id="308" r:id="rId49"/>
    <p:sldId id="333" r:id="rId50"/>
    <p:sldId id="334" r:id="rId51"/>
    <p:sldId id="313" r:id="rId52"/>
    <p:sldId id="310" r:id="rId53"/>
    <p:sldId id="311" r:id="rId54"/>
    <p:sldId id="312" r:id="rId55"/>
    <p:sldId id="316" r:id="rId56"/>
    <p:sldId id="314" r:id="rId57"/>
    <p:sldId id="315" r:id="rId58"/>
    <p:sldId id="317" r:id="rId59"/>
    <p:sldId id="318" r:id="rId60"/>
    <p:sldId id="319" r:id="rId61"/>
    <p:sldId id="320" r:id="rId62"/>
    <p:sldId id="321" r:id="rId63"/>
    <p:sldId id="322" r:id="rId64"/>
    <p:sldId id="323" r:id="rId65"/>
    <p:sldId id="324" r:id="rId66"/>
    <p:sldId id="325" r:id="rId67"/>
    <p:sldId id="326" r:id="rId68"/>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2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23/02/2017</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13</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18</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19</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20</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21</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22</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23</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http://cpudb.stanford.edu</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27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28</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29</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http://cpudb.stanford.edu</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30</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http://cpudb.stanford.edu</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31</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http://cpudb.stanford.edu</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32</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mark</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33</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38</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39</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40</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41</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42</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43</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48</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49</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50</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51</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52</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8</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53</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58</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59</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60</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61</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62</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9</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63</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64</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65</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66</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67</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10</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11</a:t>
            </a:fld>
            <a:endParaRPr lang="it-IT"/>
          </a:p>
        </p:txBody>
      </p:sp>
    </p:spTree>
    <p:extLst>
      <p:ext uri="{BB962C8B-B14F-4D97-AF65-F5344CB8AC3E}">
        <p14:creationId xmlns:p14="http://schemas.microsoft.com/office/powerpoint/2010/main" val="3825628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http://cpudb.stanford.edu</a:t>
            </a:r>
            <a:endParaRPr lang="it-IT"/>
          </a:p>
        </p:txBody>
      </p:sp>
      <p:sp>
        <p:nvSpPr>
          <p:cNvPr id="4" name="Segnaposto numero diapositiva 3"/>
          <p:cNvSpPr>
            <a:spLocks noGrp="1"/>
          </p:cNvSpPr>
          <p:nvPr>
            <p:ph type="sldNum" sz="quarter" idx="10"/>
          </p:nvPr>
        </p:nvSpPr>
        <p:spPr/>
        <p:txBody>
          <a:bodyPr/>
          <a:lstStyle/>
          <a:p>
            <a:fld id="{27025CCD-BB7A-4E24-95E6-502FDC415D78}" type="slidenum">
              <a:rPr lang="it-IT" smtClean="0"/>
              <a:t>12</a:t>
            </a:fld>
            <a:endParaRPr lang="it-IT"/>
          </a:p>
        </p:txBody>
      </p:sp>
    </p:spTree>
    <p:extLst>
      <p:ext uri="{BB962C8B-B14F-4D97-AF65-F5344CB8AC3E}">
        <p14:creationId xmlns:p14="http://schemas.microsoft.com/office/powerpoint/2010/main" val="382562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r>
              <a:rPr lang="it-IT" smtClean="0"/>
              <a:t>Darjn Esposito</a:t>
            </a:r>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r>
              <a:rPr lang="it-IT" smtClean="0"/>
              <a:t>Darjn Esposito</a:t>
            </a:r>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r>
              <a:rPr lang="it-IT" smtClean="0"/>
              <a:t>Darjn Esposito</a:t>
            </a:r>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r>
              <a:rPr lang="it-IT" smtClean="0"/>
              <a:t>Darjn Esposito</a:t>
            </a:r>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r>
              <a:rPr lang="it-IT" smtClean="0"/>
              <a:t>Darjn Esposito</a:t>
            </a:r>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r>
              <a:rPr lang="it-IT" smtClean="0"/>
              <a:t>Darjn Esposito</a:t>
            </a:r>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25/02/2015</a:t>
            </a:r>
            <a:endParaRPr lang="it-IT"/>
          </a:p>
        </p:txBody>
      </p:sp>
      <p:sp>
        <p:nvSpPr>
          <p:cNvPr id="8" name="Segnaposto piè di pagina 7"/>
          <p:cNvSpPr>
            <a:spLocks noGrp="1"/>
          </p:cNvSpPr>
          <p:nvPr>
            <p:ph type="ftr" sz="quarter" idx="11"/>
          </p:nvPr>
        </p:nvSpPr>
        <p:spPr/>
        <p:txBody>
          <a:bodyPr/>
          <a:lstStyle/>
          <a:p>
            <a:r>
              <a:rPr lang="it-IT" smtClean="0"/>
              <a:t>Darjn Esposito</a:t>
            </a:r>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25/02/2015</a:t>
            </a:r>
            <a:endParaRPr lang="it-IT"/>
          </a:p>
        </p:txBody>
      </p:sp>
      <p:sp>
        <p:nvSpPr>
          <p:cNvPr id="4" name="Segnaposto piè di pagina 3"/>
          <p:cNvSpPr>
            <a:spLocks noGrp="1"/>
          </p:cNvSpPr>
          <p:nvPr>
            <p:ph type="ftr" sz="quarter" idx="11"/>
          </p:nvPr>
        </p:nvSpPr>
        <p:spPr/>
        <p:txBody>
          <a:bodyPr/>
          <a:lstStyle/>
          <a:p>
            <a:r>
              <a:rPr lang="it-IT" smtClean="0"/>
              <a:t>Darjn Esposito</a:t>
            </a:r>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25/02/2015</a:t>
            </a:r>
            <a:endParaRPr lang="it-IT"/>
          </a:p>
        </p:txBody>
      </p:sp>
      <p:sp>
        <p:nvSpPr>
          <p:cNvPr id="3" name="Segnaposto piè di pagina 2"/>
          <p:cNvSpPr>
            <a:spLocks noGrp="1"/>
          </p:cNvSpPr>
          <p:nvPr>
            <p:ph type="ftr" sz="quarter" idx="11"/>
          </p:nvPr>
        </p:nvSpPr>
        <p:spPr/>
        <p:txBody>
          <a:bodyPr/>
          <a:lstStyle/>
          <a:p>
            <a:r>
              <a:rPr lang="it-IT" smtClean="0"/>
              <a:t>Darjn Esposito</a:t>
            </a:r>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r>
              <a:rPr lang="it-IT" smtClean="0"/>
              <a:t>Darjn Esposito</a:t>
            </a:r>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r>
              <a:rPr lang="it-IT" smtClean="0"/>
              <a:t>Darjn Esposito</a:t>
            </a:r>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25/02/2015</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Darjn Esposito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wmf"/><Relationship Id="rId5" Type="http://schemas.openxmlformats.org/officeDocument/2006/relationships/oleObject" Target="../embeddings/oleObject7.bin"/><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4.jpe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wmf"/><Relationship Id="rId9" Type="http://schemas.openxmlformats.org/officeDocument/2006/relationships/image" Target="../media/image310.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0.png"/><Relationship Id="rId3" Type="http://schemas.openxmlformats.org/officeDocument/2006/relationships/image" Target="../media/image4.jpe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0.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png"/><Relationship Id="rId4" Type="http://schemas.openxmlformats.org/officeDocument/2006/relationships/image" Target="../media/image4.jpe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6.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7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9.wmf"/><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5" Type="http://schemas.openxmlformats.org/officeDocument/2006/relationships/image" Target="../media/image4.jpeg"/><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wmf"/><Relationship Id="rId14"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4.jpeg"/><Relationship Id="rId9" Type="http://schemas.openxmlformats.org/officeDocument/2006/relationships/image" Target="../media/image16.wmf"/></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err="1" smtClean="0"/>
              <a:t>Darjn</a:t>
            </a:r>
            <a:r>
              <a:rPr lang="it-IT" dirty="0" smtClean="0"/>
              <a:t> Esposito</a:t>
            </a:r>
            <a:br>
              <a:rPr lang="it-IT" dirty="0" smtClean="0"/>
            </a:br>
            <a:r>
              <a:rPr lang="it-IT" sz="3600" dirty="0" smtClean="0"/>
              <a:t>Tutor: Prof. Antonio Strollo</a:t>
            </a:r>
            <a:br>
              <a:rPr lang="it-IT" sz="3600" dirty="0" smtClean="0"/>
            </a:br>
            <a:r>
              <a:rPr lang="it-IT" sz="2700" dirty="0" smtClean="0"/>
              <a:t>XXIX </a:t>
            </a:r>
            <a:r>
              <a:rPr lang="it-IT" sz="2700" dirty="0" err="1" smtClean="0"/>
              <a:t>Cycle</a:t>
            </a:r>
            <a:r>
              <a:rPr lang="it-IT" sz="2700" dirty="0" smtClean="0"/>
              <a:t> - III </a:t>
            </a:r>
            <a:r>
              <a:rPr lang="it-IT" sz="2700" dirty="0" err="1" smtClean="0"/>
              <a:t>year</a:t>
            </a:r>
            <a:r>
              <a:rPr lang="it-IT" sz="2700" dirty="0" smtClean="0"/>
              <a:t> </a:t>
            </a:r>
            <a:r>
              <a:rPr lang="it-IT" sz="2700" dirty="0" err="1" smtClean="0"/>
              <a:t>presentation</a:t>
            </a:r>
            <a:endParaRPr lang="it-IT" dirty="0"/>
          </a:p>
        </p:txBody>
      </p:sp>
      <p:sp>
        <p:nvSpPr>
          <p:cNvPr id="3" name="Sottotitolo 2"/>
          <p:cNvSpPr>
            <a:spLocks noGrp="1"/>
          </p:cNvSpPr>
          <p:nvPr>
            <p:ph type="subTitle" idx="1"/>
          </p:nvPr>
        </p:nvSpPr>
        <p:spPr>
          <a:xfrm>
            <a:off x="539552" y="3770007"/>
            <a:ext cx="8064896" cy="1752600"/>
          </a:xfrm>
        </p:spPr>
        <p:txBody>
          <a:bodyPr/>
          <a:lstStyle/>
          <a:p>
            <a:r>
              <a:rPr lang="it-IT" b="1" dirty="0" smtClean="0">
                <a:solidFill>
                  <a:srgbClr val="0070C0"/>
                </a:solidFill>
              </a:rPr>
              <a:t>VLSI </a:t>
            </a:r>
            <a:r>
              <a:rPr lang="it-IT" b="1" dirty="0" err="1" smtClean="0">
                <a:solidFill>
                  <a:srgbClr val="0070C0"/>
                </a:solidFill>
              </a:rPr>
              <a:t>Circuits</a:t>
            </a:r>
            <a:r>
              <a:rPr lang="it-IT" b="1" dirty="0" smtClean="0">
                <a:solidFill>
                  <a:srgbClr val="0070C0"/>
                </a:solidFill>
              </a:rPr>
              <a:t> for </a:t>
            </a:r>
            <a:r>
              <a:rPr lang="it-IT" b="1" dirty="0" err="1" smtClean="0">
                <a:solidFill>
                  <a:srgbClr val="0070C0"/>
                </a:solidFill>
              </a:rPr>
              <a:t>Approximate</a:t>
            </a:r>
            <a:r>
              <a:rPr lang="it-IT" b="1" dirty="0" smtClean="0">
                <a:solidFill>
                  <a:srgbClr val="0070C0"/>
                </a:solidFill>
              </a:rPr>
              <a:t> Computing</a:t>
            </a:r>
            <a:endParaRPr lang="it-IT" b="1" dirty="0">
              <a:solidFill>
                <a:srgbClr val="0070C0"/>
              </a:solidFill>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5920" y="4374129"/>
            <a:ext cx="2327278" cy="1618567"/>
          </a:xfrm>
          <a:prstGeom prst="rect">
            <a:avLst/>
          </a:prstGeom>
        </p:spPr>
      </p:pic>
    </p:spTree>
    <p:extLst>
      <p:ext uri="{BB962C8B-B14F-4D97-AF65-F5344CB8AC3E}">
        <p14:creationId xmlns:p14="http://schemas.microsoft.com/office/powerpoint/2010/main" val="278474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Approximate computing relaxes the requisite of error-free computation to </a:t>
            </a:r>
            <a:r>
              <a:rPr lang="en-US" sz="2400" u="sng" dirty="0" smtClean="0">
                <a:solidFill>
                  <a:srgbClr val="0070C0"/>
                </a:solidFill>
              </a:rPr>
              <a:t>improve circuit performance</a:t>
            </a:r>
            <a:r>
              <a:rPr lang="en-US" sz="2400" dirty="0" smtClean="0">
                <a:solidFill>
                  <a:srgbClr val="0070C0"/>
                </a:solidFill>
              </a:rPr>
              <a:t>.</a:t>
            </a:r>
          </a:p>
          <a:p>
            <a:pPr>
              <a:buFont typeface="Wingdings" panose="05000000000000000000" pitchFamily="2" charset="2"/>
              <a:buChar char="v"/>
            </a:pPr>
            <a:r>
              <a:rPr lang="en-US" sz="2400" dirty="0" smtClean="0">
                <a:solidFill>
                  <a:srgbClr val="0070C0"/>
                </a:solidFill>
              </a:rPr>
              <a:t>Error resilient applications characteristics [3],[5]:</a:t>
            </a:r>
          </a:p>
          <a:p>
            <a:pPr lvl="1">
              <a:buFont typeface="Courier New" panose="02070309020205020404" pitchFamily="49" charset="0"/>
              <a:buChar char="o"/>
            </a:pPr>
            <a:r>
              <a:rPr lang="en-US" sz="2000" dirty="0" smtClean="0">
                <a:solidFill>
                  <a:srgbClr val="0070C0"/>
                </a:solidFill>
              </a:rPr>
              <a:t>Redundancy in dataset they process</a:t>
            </a:r>
          </a:p>
          <a:p>
            <a:pPr lvl="1">
              <a:buFont typeface="Courier New" panose="02070309020205020404" pitchFamily="49" charset="0"/>
              <a:buChar char="o"/>
            </a:pPr>
            <a:r>
              <a:rPr lang="en-US" sz="2000" dirty="0" smtClean="0">
                <a:solidFill>
                  <a:srgbClr val="0070C0"/>
                </a:solidFill>
              </a:rPr>
              <a:t>Provide range of output that are equivalent</a:t>
            </a:r>
          </a:p>
          <a:p>
            <a:pPr lvl="1">
              <a:buFont typeface="Courier New" panose="02070309020205020404" pitchFamily="49" charset="0"/>
              <a:buChar char="o"/>
            </a:pPr>
            <a:r>
              <a:rPr lang="en-US" sz="2000" dirty="0" smtClean="0">
                <a:solidFill>
                  <a:srgbClr val="0070C0"/>
                </a:solidFill>
              </a:rPr>
              <a:t>Small errors cannot be perceived by users</a:t>
            </a:r>
          </a:p>
          <a:p>
            <a:pPr lvl="1">
              <a:buFont typeface="Courier New" panose="02070309020205020404" pitchFamily="49" charset="0"/>
              <a:buChar char="o"/>
            </a:pPr>
            <a:r>
              <a:rPr lang="en-US" sz="2000" dirty="0" smtClean="0">
                <a:solidFill>
                  <a:srgbClr val="0070C0"/>
                </a:solidFill>
              </a:rPr>
              <a:t>Manage signals intrinsically imprecise</a:t>
            </a:r>
          </a:p>
          <a:p>
            <a:pPr marL="342000" lvl="1" indent="-342000">
              <a:spcBef>
                <a:spcPts val="576"/>
              </a:spcBef>
              <a:buFont typeface="Wingdings" panose="05000000000000000000" pitchFamily="2" charset="2"/>
              <a:buChar char="v"/>
            </a:pPr>
            <a:r>
              <a:rPr lang="en-US" sz="2400" dirty="0" smtClean="0">
                <a:solidFill>
                  <a:srgbClr val="0070C0"/>
                </a:solidFill>
              </a:rPr>
              <a:t>Typical error-resilient applications:</a:t>
            </a:r>
          </a:p>
          <a:p>
            <a:pPr marL="742950" lvl="2" indent="-342900">
              <a:spcBef>
                <a:spcPts val="576"/>
              </a:spcBef>
              <a:buFont typeface="Courier New" panose="02070309020205020404" pitchFamily="49" charset="0"/>
              <a:buChar char="o"/>
            </a:pPr>
            <a:r>
              <a:rPr lang="en-US" sz="2000" dirty="0" smtClean="0">
                <a:solidFill>
                  <a:srgbClr val="0070C0"/>
                </a:solidFill>
              </a:rPr>
              <a:t>Multimedia processing (</a:t>
            </a:r>
            <a:r>
              <a:rPr lang="en-US" sz="2000" dirty="0" err="1" smtClean="0">
                <a:solidFill>
                  <a:srgbClr val="0070C0"/>
                </a:solidFill>
              </a:rPr>
              <a:t>image,audio,video</a:t>
            </a:r>
            <a:r>
              <a:rPr lang="en-US" sz="20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Recognition, Mining, Synthesis (e.g. Machine learning)</a:t>
            </a:r>
          </a:p>
          <a:p>
            <a:pPr marL="342000" lvl="2" indent="-342900">
              <a:spcBef>
                <a:spcPts val="576"/>
              </a:spcBef>
              <a:buFont typeface="Wingdings" panose="05000000000000000000" pitchFamily="2" charset="2"/>
              <a:buChar char="v"/>
            </a:pPr>
            <a:r>
              <a:rPr lang="en-US" dirty="0" smtClean="0">
                <a:solidFill>
                  <a:srgbClr val="0070C0"/>
                </a:solidFill>
              </a:rPr>
              <a:t>Design space is enlarged: </a:t>
            </a:r>
            <a:r>
              <a:rPr lang="en-US" u="sng" dirty="0" smtClean="0">
                <a:solidFill>
                  <a:srgbClr val="0070C0"/>
                </a:solidFill>
              </a:rPr>
              <a:t>quality</a:t>
            </a:r>
            <a:r>
              <a:rPr lang="en-US" dirty="0" smtClean="0">
                <a:solidFill>
                  <a:srgbClr val="0070C0"/>
                </a:solidFill>
              </a:rPr>
              <a:t>, energy, delay, area</a:t>
            </a:r>
            <a:endParaRPr lang="en-US" dirty="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10</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Error tolerant applications</a:t>
            </a:r>
            <a:r>
              <a:rPr lang="en-US" dirty="0" smtClean="0">
                <a:solidFill>
                  <a:srgbClr val="0070C0"/>
                </a:solidFill>
              </a:rPr>
              <a:t/>
            </a:r>
            <a:br>
              <a:rPr lang="en-US" dirty="0" smtClean="0">
                <a:solidFill>
                  <a:srgbClr val="0070C0"/>
                </a:solidFill>
              </a:rPr>
            </a:br>
            <a:endParaRPr lang="it-IT" dirty="0">
              <a:solidFill>
                <a:srgbClr val="0070C0"/>
              </a:solidFill>
            </a:endParaRPr>
          </a:p>
        </p:txBody>
      </p:sp>
    </p:spTree>
    <p:extLst>
      <p:ext uri="{BB962C8B-B14F-4D97-AF65-F5344CB8AC3E}">
        <p14:creationId xmlns:p14="http://schemas.microsoft.com/office/powerpoint/2010/main" val="3594538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I Investigated approximate topologies of the fundamental digital blocks:</a:t>
            </a:r>
            <a:endParaRPr lang="en-US" sz="2400" dirty="0">
              <a:solidFill>
                <a:srgbClr val="0070C0"/>
              </a:solidFill>
            </a:endParaRPr>
          </a:p>
          <a:p>
            <a:pPr lvl="1" algn="just">
              <a:buFont typeface="Courier New" panose="02070309020205020404" pitchFamily="49" charset="0"/>
              <a:buChar char="o"/>
            </a:pPr>
            <a:r>
              <a:rPr lang="en-US" sz="1900" dirty="0" smtClean="0">
                <a:solidFill>
                  <a:srgbClr val="0070C0"/>
                </a:solidFill>
              </a:rPr>
              <a:t>Approximate Adders</a:t>
            </a:r>
            <a:endParaRPr lang="en-US" sz="1900" dirty="0">
              <a:solidFill>
                <a:srgbClr val="0070C0"/>
              </a:solidFill>
            </a:endParaRPr>
          </a:p>
          <a:p>
            <a:pPr lvl="1" algn="just">
              <a:buFont typeface="Courier New" panose="02070309020205020404" pitchFamily="49" charset="0"/>
              <a:buChar char="o"/>
            </a:pPr>
            <a:r>
              <a:rPr lang="en-US" sz="1900" dirty="0">
                <a:solidFill>
                  <a:srgbClr val="0070C0"/>
                </a:solidFill>
              </a:rPr>
              <a:t>Approximate </a:t>
            </a:r>
            <a:r>
              <a:rPr lang="en-US" sz="1900" dirty="0" smtClean="0">
                <a:solidFill>
                  <a:srgbClr val="0070C0"/>
                </a:solidFill>
              </a:rPr>
              <a:t>Multipliers</a:t>
            </a:r>
            <a:endParaRPr lang="en-US" sz="1900" dirty="0">
              <a:solidFill>
                <a:srgbClr val="0070C0"/>
              </a:solidFill>
            </a:endParaRPr>
          </a:p>
          <a:p>
            <a:pPr lvl="1" algn="just">
              <a:buFont typeface="Courier New" panose="02070309020205020404" pitchFamily="49" charset="0"/>
              <a:buChar char="o"/>
            </a:pPr>
            <a:r>
              <a:rPr lang="en-US" sz="1900" dirty="0">
                <a:solidFill>
                  <a:srgbClr val="0070C0"/>
                </a:solidFill>
              </a:rPr>
              <a:t>Approximate </a:t>
            </a:r>
            <a:r>
              <a:rPr lang="en-US" sz="1900" dirty="0" smtClean="0">
                <a:solidFill>
                  <a:srgbClr val="0070C0"/>
                </a:solidFill>
              </a:rPr>
              <a:t>Memories</a:t>
            </a:r>
          </a:p>
          <a:p>
            <a:pPr marL="342000" lvl="1" indent="-342000" algn="just">
              <a:spcBef>
                <a:spcPts val="579"/>
              </a:spcBef>
              <a:buFont typeface="Wingdings" panose="05000000000000000000" pitchFamily="2" charset="2"/>
              <a:buChar char="v"/>
            </a:pPr>
            <a:r>
              <a:rPr lang="en-US" sz="2400" dirty="0" smtClean="0">
                <a:solidFill>
                  <a:srgbClr val="0070C0"/>
                </a:solidFill>
              </a:rPr>
              <a:t>The proposed topologies have been employed in computer vision applications, to prove their feasibility.</a:t>
            </a:r>
          </a:p>
          <a:p>
            <a:pPr marL="342000" lvl="1" indent="-342000" algn="just">
              <a:spcBef>
                <a:spcPts val="579"/>
              </a:spcBef>
              <a:buFont typeface="Wingdings" panose="05000000000000000000" pitchFamily="2" charset="2"/>
              <a:buChar char="v"/>
            </a:pPr>
            <a:r>
              <a:rPr lang="en-US" sz="2400" dirty="0" smtClean="0">
                <a:solidFill>
                  <a:srgbClr val="0070C0"/>
                </a:solidFill>
              </a:rPr>
              <a:t>The energy-quality tradeoff has been investigated.</a:t>
            </a:r>
            <a:endParaRPr lang="en-US" sz="2400" dirty="0">
              <a:solidFill>
                <a:srgbClr val="0070C0"/>
              </a:solidFill>
            </a:endParaRPr>
          </a:p>
          <a:p>
            <a:pPr marL="457200" lvl="1" indent="0">
              <a:buNone/>
            </a:pPr>
            <a:endParaRPr lang="en-US" sz="1900" dirty="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11</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My research activity</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114" y="4509120"/>
            <a:ext cx="1905771" cy="144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388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Outline</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buFont typeface="Wingdings" panose="05000000000000000000" pitchFamily="2" charset="2"/>
              <a:buChar char="v"/>
            </a:pPr>
            <a:r>
              <a:rPr lang="en-US" sz="2400" dirty="0" smtClean="0">
                <a:solidFill>
                  <a:srgbClr val="0070C0"/>
                </a:solidFill>
              </a:rPr>
              <a:t>VLSI circuits for Approximate computing</a:t>
            </a:r>
          </a:p>
          <a:p>
            <a:pPr lvl="1">
              <a:buFont typeface="Courier New" panose="02070309020205020404" pitchFamily="49" charset="0"/>
              <a:buChar char="o"/>
            </a:pPr>
            <a:r>
              <a:rPr lang="en-US" sz="2000" dirty="0" smtClean="0">
                <a:solidFill>
                  <a:srgbClr val="0070C0"/>
                </a:solidFill>
              </a:rPr>
              <a:t>Motivations </a:t>
            </a:r>
          </a:p>
          <a:p>
            <a:pPr lvl="1">
              <a:buFont typeface="Courier New" panose="02070309020205020404" pitchFamily="49" charset="0"/>
              <a:buChar char="o"/>
            </a:pPr>
            <a:r>
              <a:rPr lang="en-US" sz="2000" dirty="0" smtClean="0">
                <a:solidFill>
                  <a:srgbClr val="0070C0"/>
                </a:solidFill>
              </a:rPr>
              <a:t>My Activity</a:t>
            </a:r>
          </a:p>
          <a:p>
            <a:pPr marL="342900" lvl="1" indent="-342900">
              <a:spcBef>
                <a:spcPts val="576"/>
              </a:spcBef>
              <a:buFont typeface="Wingdings" panose="05000000000000000000" pitchFamily="2" charset="2"/>
              <a:buChar char="v"/>
            </a:pPr>
            <a:r>
              <a:rPr lang="en-US" sz="2400" b="1" u="sng" dirty="0" smtClean="0">
                <a:solidFill>
                  <a:srgbClr val="0070C0"/>
                </a:solidFill>
              </a:rPr>
              <a:t>Technical details</a:t>
            </a:r>
            <a:r>
              <a:rPr lang="en-US" sz="24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Variable-latency speculative Parallel-Prefix adders</a:t>
            </a:r>
          </a:p>
          <a:p>
            <a:pPr marL="742950" lvl="2" indent="-342900">
              <a:spcBef>
                <a:spcPts val="576"/>
              </a:spcBef>
              <a:buFont typeface="Courier New" panose="02070309020205020404" pitchFamily="49" charset="0"/>
              <a:buChar char="o"/>
            </a:pPr>
            <a:r>
              <a:rPr lang="en-US" sz="2000" dirty="0" smtClean="0">
                <a:solidFill>
                  <a:srgbClr val="0070C0"/>
                </a:solidFill>
              </a:rPr>
              <a:t>Approximate adders for error tolerant applications</a:t>
            </a:r>
          </a:p>
          <a:p>
            <a:pPr marL="742950" lvl="2" indent="-342900">
              <a:spcBef>
                <a:spcPts val="576"/>
              </a:spcBef>
              <a:buFont typeface="Courier New" panose="02070309020205020404" pitchFamily="49" charset="0"/>
              <a:buChar char="o"/>
            </a:pPr>
            <a:r>
              <a:rPr lang="en-US" sz="2000" dirty="0" smtClean="0">
                <a:solidFill>
                  <a:srgbClr val="0070C0"/>
                </a:solidFill>
              </a:rPr>
              <a:t>Multiply-and-Accumulate (MAC) Unit employing speculative adders</a:t>
            </a:r>
          </a:p>
          <a:p>
            <a:pPr marL="742950" lvl="2" indent="-342900">
              <a:spcBef>
                <a:spcPts val="576"/>
              </a:spcBef>
              <a:buFont typeface="Courier New" panose="02070309020205020404" pitchFamily="49" charset="0"/>
              <a:buChar char="o"/>
            </a:pPr>
            <a:r>
              <a:rPr lang="en-US" sz="2000" dirty="0">
                <a:solidFill>
                  <a:srgbClr val="0070C0"/>
                </a:solidFill>
              </a:rPr>
              <a:t>Precision-Scalable Latch-Memory</a:t>
            </a:r>
          </a:p>
          <a:p>
            <a:pPr marL="742950" lvl="2" indent="-342900">
              <a:spcBef>
                <a:spcPts val="576"/>
              </a:spcBef>
              <a:buFont typeface="Courier New" panose="02070309020205020404" pitchFamily="49" charset="0"/>
              <a:buChar char="o"/>
            </a:pPr>
            <a:r>
              <a:rPr lang="en-US" sz="2000" dirty="0">
                <a:solidFill>
                  <a:srgbClr val="0070C0"/>
                </a:solidFill>
              </a:rPr>
              <a:t>Precision-Scalable MAC Units</a:t>
            </a:r>
          </a:p>
          <a:p>
            <a:pPr marL="342000" lvl="2" indent="-342000">
              <a:spcBef>
                <a:spcPts val="576"/>
              </a:spcBef>
              <a:buFont typeface="Wingdings" panose="05000000000000000000" pitchFamily="2" charset="2"/>
              <a:buChar char="v"/>
            </a:pPr>
            <a:r>
              <a:rPr lang="en-US" dirty="0">
                <a:solidFill>
                  <a:srgbClr val="0070C0"/>
                </a:solidFill>
              </a:rPr>
              <a:t>Publications and Questions</a:t>
            </a:r>
          </a:p>
          <a:p>
            <a:pPr marL="0" lvl="2" indent="0">
              <a:spcBef>
                <a:spcPts val="576"/>
              </a:spcBef>
              <a:buNone/>
            </a:pPr>
            <a:endParaRPr lang="en-US"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12</a:t>
            </a:fld>
            <a:endParaRPr lang="it-IT"/>
          </a:p>
        </p:txBody>
      </p:sp>
      <p:sp>
        <p:nvSpPr>
          <p:cNvPr id="5" name="Freccia a destra 4"/>
          <p:cNvSpPr/>
          <p:nvPr/>
        </p:nvSpPr>
        <p:spPr>
          <a:xfrm>
            <a:off x="27386" y="2496640"/>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p:cNvSpPr/>
          <p:nvPr/>
        </p:nvSpPr>
        <p:spPr>
          <a:xfrm>
            <a:off x="470974" y="2924944"/>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2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3" y="3425056"/>
            <a:ext cx="90963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Adders are </a:t>
                </a:r>
                <a:r>
                  <a:rPr lang="it-IT" sz="2400" dirty="0" err="1">
                    <a:solidFill>
                      <a:srgbClr val="0070C0"/>
                    </a:solidFill>
                  </a:rPr>
                  <a:t>ubiquitous</a:t>
                </a:r>
                <a:r>
                  <a:rPr lang="en-US" sz="2400" dirty="0" smtClean="0">
                    <a:solidFill>
                      <a:srgbClr val="0070C0"/>
                    </a:solidFill>
                  </a:rPr>
                  <a:t> in digital systems.</a:t>
                </a:r>
              </a:p>
              <a:p>
                <a:pPr algn="just">
                  <a:buFont typeface="Wingdings" panose="05000000000000000000" pitchFamily="2" charset="2"/>
                  <a:buChar char="v"/>
                </a:pPr>
                <a:r>
                  <a:rPr lang="en-US" sz="2400" dirty="0" smtClean="0">
                    <a:solidFill>
                      <a:srgbClr val="0070C0"/>
                    </a:solidFill>
                  </a:rPr>
                  <a:t>Improving their performance is really challenging.</a:t>
                </a:r>
              </a:p>
              <a:p>
                <a:pPr algn="just">
                  <a:buFont typeface="Wingdings" panose="05000000000000000000" pitchFamily="2" charset="2"/>
                  <a:buChar char="v"/>
                </a:pPr>
                <a:r>
                  <a:rPr lang="en-US" sz="2400" dirty="0" smtClean="0">
                    <a:solidFill>
                      <a:srgbClr val="0070C0"/>
                    </a:solidFill>
                  </a:rPr>
                  <a:t>Theoretical speed bound </a:t>
                </a:r>
                <a:r>
                  <a:rPr lang="en-US" sz="2400" i="1" dirty="0" smtClean="0">
                    <a:solidFill>
                      <a:srgbClr val="0070C0"/>
                    </a:solidFill>
                  </a:rPr>
                  <a:t>O(</a:t>
                </a:r>
                <a14:m>
                  <m:oMath xmlns:m="http://schemas.openxmlformats.org/officeDocument/2006/math">
                    <m:func>
                      <m:funcPr>
                        <m:ctrlPr>
                          <a:rPr lang="it-IT" altLang="it-IT" sz="2400" i="1" smtClean="0">
                            <a:solidFill>
                              <a:srgbClr val="0070C0"/>
                            </a:solidFill>
                            <a:latin typeface="Cambria Math"/>
                            <a:cs typeface="Times New Roman" pitchFamily="18" charset="0"/>
                          </a:rPr>
                        </m:ctrlPr>
                      </m:funcPr>
                      <m:fName>
                        <m:sSub>
                          <m:sSubPr>
                            <m:ctrlPr>
                              <a:rPr lang="it-IT" altLang="it-IT" sz="2400" i="1">
                                <a:solidFill>
                                  <a:srgbClr val="0070C0"/>
                                </a:solidFill>
                                <a:latin typeface="Cambria Math"/>
                                <a:cs typeface="Times New Roman" pitchFamily="18" charset="0"/>
                              </a:rPr>
                            </m:ctrlPr>
                          </m:sSubPr>
                          <m:e>
                            <m:r>
                              <a:rPr lang="it-IT" altLang="it-IT" sz="2400" b="0" i="1">
                                <a:solidFill>
                                  <a:srgbClr val="0070C0"/>
                                </a:solidFill>
                                <a:latin typeface="Cambria Math"/>
                                <a:cs typeface="Times New Roman" pitchFamily="18" charset="0"/>
                              </a:rPr>
                              <m:t>𝑙𝑜𝑔</m:t>
                            </m:r>
                          </m:e>
                          <m:sub>
                            <m:r>
                              <a:rPr lang="it-IT" altLang="it-IT" sz="2400" b="0" i="1">
                                <a:solidFill>
                                  <a:srgbClr val="0070C0"/>
                                </a:solidFill>
                                <a:latin typeface="Cambria Math"/>
                                <a:cs typeface="Times New Roman" pitchFamily="18" charset="0"/>
                              </a:rPr>
                              <m:t>2</m:t>
                            </m:r>
                          </m:sub>
                        </m:sSub>
                      </m:fName>
                      <m:e>
                        <m:r>
                          <a:rPr lang="it-IT" altLang="it-IT" sz="2400" b="0" i="1">
                            <a:solidFill>
                              <a:srgbClr val="0070C0"/>
                            </a:solidFill>
                            <a:latin typeface="Cambria Math"/>
                            <a:cs typeface="Times New Roman" pitchFamily="18" charset="0"/>
                          </a:rPr>
                          <m:t>𝑁</m:t>
                        </m:r>
                      </m:e>
                    </m:func>
                  </m:oMath>
                </a14:m>
                <a:r>
                  <a:rPr lang="en-US" sz="2400" i="1" dirty="0" smtClean="0">
                    <a:solidFill>
                      <a:srgbClr val="0070C0"/>
                    </a:solidFill>
                  </a:rPr>
                  <a:t>), </a:t>
                </a:r>
                <a:r>
                  <a:rPr lang="en-US" sz="2400" dirty="0" smtClean="0">
                    <a:solidFill>
                      <a:srgbClr val="0070C0"/>
                    </a:solidFill>
                  </a:rPr>
                  <a:t>where </a:t>
                </a:r>
                <a:r>
                  <a:rPr lang="en-US" sz="2400" i="1" dirty="0" smtClean="0">
                    <a:solidFill>
                      <a:srgbClr val="0070C0"/>
                    </a:solidFill>
                  </a:rPr>
                  <a:t>N</a:t>
                </a:r>
                <a:r>
                  <a:rPr lang="en-US" sz="2400" dirty="0" smtClean="0">
                    <a:solidFill>
                      <a:srgbClr val="0070C0"/>
                    </a:solidFill>
                  </a:rPr>
                  <a:t> is the bit size</a:t>
                </a:r>
              </a:p>
              <a:p>
                <a:pPr algn="just">
                  <a:buFont typeface="Wingdings" panose="05000000000000000000" pitchFamily="2" charset="2"/>
                  <a:buChar char="v"/>
                </a:pPr>
                <a:r>
                  <a:rPr lang="en-US" sz="2400" i="1" dirty="0" smtClean="0">
                    <a:solidFill>
                      <a:srgbClr val="0070C0"/>
                    </a:solidFill>
                  </a:rPr>
                  <a:t>How to overcome the bound? </a:t>
                </a: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1196752"/>
                <a:ext cx="8229600" cy="4680520"/>
              </a:xfrm>
              <a:blipFill rotWithShape="1">
                <a:blip r:embed="rId4"/>
                <a:stretch>
                  <a:fillRect l="-963" t="-1042"/>
                </a:stretch>
              </a:blipFill>
            </p:spPr>
            <p:txBody>
              <a:bodyPr/>
              <a:lstStyle/>
              <a:p>
                <a:r>
                  <a:rPr lang="it-IT">
                    <a:noFill/>
                  </a:rPr>
                  <a:t> </a:t>
                </a:r>
              </a:p>
            </p:txBody>
          </p:sp>
        </mc:Fallback>
      </mc:AlternateContent>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56" y="5909857"/>
            <a:ext cx="1595716" cy="911154"/>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13</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Speculative Adders-idea</a:t>
            </a: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sp>
        <p:nvSpPr>
          <p:cNvPr id="2" name="CasellaDiTesto 1"/>
          <p:cNvSpPr txBox="1"/>
          <p:nvPr/>
        </p:nvSpPr>
        <p:spPr>
          <a:xfrm>
            <a:off x="827584" y="2996952"/>
            <a:ext cx="5112568" cy="461665"/>
          </a:xfrm>
          <a:prstGeom prst="rect">
            <a:avLst/>
          </a:prstGeom>
          <a:noFill/>
        </p:spPr>
        <p:txBody>
          <a:bodyPr wrap="square" rtlCol="0">
            <a:spAutoFit/>
          </a:bodyPr>
          <a:lstStyle/>
          <a:p>
            <a:r>
              <a:rPr lang="it-IT" sz="2400" b="1" i="1" dirty="0" err="1" smtClean="0">
                <a:solidFill>
                  <a:srgbClr val="FF0000"/>
                </a:solidFill>
              </a:rPr>
              <a:t>Better</a:t>
            </a:r>
            <a:r>
              <a:rPr lang="it-IT" sz="2400" b="1" i="1" dirty="0" smtClean="0">
                <a:solidFill>
                  <a:srgbClr val="FF0000"/>
                </a:solidFill>
              </a:rPr>
              <a:t> </a:t>
            </a:r>
            <a:r>
              <a:rPr lang="it-IT" sz="2400" b="1" i="1" dirty="0" err="1" smtClean="0">
                <a:solidFill>
                  <a:srgbClr val="FF0000"/>
                </a:solidFill>
              </a:rPr>
              <a:t>than</a:t>
            </a:r>
            <a:r>
              <a:rPr lang="it-IT" sz="2400" b="1" i="1" dirty="0" smtClean="0">
                <a:solidFill>
                  <a:srgbClr val="FF0000"/>
                </a:solidFill>
              </a:rPr>
              <a:t> </a:t>
            </a:r>
            <a:r>
              <a:rPr lang="it-IT" sz="2400" b="1" i="1" dirty="0" err="1" smtClean="0">
                <a:solidFill>
                  <a:srgbClr val="FF0000"/>
                </a:solidFill>
              </a:rPr>
              <a:t>worst</a:t>
            </a:r>
            <a:r>
              <a:rPr lang="it-IT" sz="2400" b="1" i="1" dirty="0" smtClean="0">
                <a:solidFill>
                  <a:srgbClr val="FF0000"/>
                </a:solidFill>
              </a:rPr>
              <a:t> case </a:t>
            </a:r>
            <a:r>
              <a:rPr lang="it-IT" sz="2400" b="1" i="1" dirty="0" err="1" smtClean="0">
                <a:solidFill>
                  <a:srgbClr val="FF0000"/>
                </a:solidFill>
              </a:rPr>
              <a:t>approach</a:t>
            </a:r>
            <a:endParaRPr lang="it-IT" sz="2400" b="1" i="1" dirty="0">
              <a:solidFill>
                <a:srgbClr val="FF0000"/>
              </a:solidFill>
            </a:endParaRPr>
          </a:p>
        </p:txBody>
      </p:sp>
    </p:spTree>
    <p:extLst>
      <p:ext uri="{BB962C8B-B14F-4D97-AF65-F5344CB8AC3E}">
        <p14:creationId xmlns:p14="http://schemas.microsoft.com/office/powerpoint/2010/main" val="1415422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500680"/>
            <a:ext cx="65722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it-IT" sz="2400" dirty="0" err="1" smtClean="0">
                <a:solidFill>
                  <a:srgbClr val="0070C0"/>
                </a:solidFill>
              </a:rPr>
              <a:t>Adders</a:t>
            </a:r>
            <a:r>
              <a:rPr lang="it-IT" sz="2400" dirty="0" smtClean="0">
                <a:solidFill>
                  <a:srgbClr val="0070C0"/>
                </a:solidFill>
              </a:rPr>
              <a:t> </a:t>
            </a:r>
            <a:r>
              <a:rPr lang="it-IT" sz="2400" dirty="0" err="1" smtClean="0">
                <a:solidFill>
                  <a:srgbClr val="0070C0"/>
                </a:solidFill>
              </a:rPr>
              <a:t>critical</a:t>
            </a:r>
            <a:r>
              <a:rPr lang="it-IT" sz="2400" dirty="0" smtClean="0">
                <a:solidFill>
                  <a:srgbClr val="0070C0"/>
                </a:solidFill>
              </a:rPr>
              <a:t> </a:t>
            </a:r>
            <a:r>
              <a:rPr lang="it-IT" sz="2400" dirty="0" err="1" smtClean="0">
                <a:solidFill>
                  <a:srgbClr val="0070C0"/>
                </a:solidFill>
              </a:rPr>
              <a:t>path</a:t>
            </a:r>
            <a:r>
              <a:rPr lang="it-IT" sz="2400" dirty="0" smtClean="0">
                <a:solidFill>
                  <a:srgbClr val="0070C0"/>
                </a:solidFill>
              </a:rPr>
              <a:t> </a:t>
            </a:r>
            <a:r>
              <a:rPr lang="it-IT" sz="2400" dirty="0" err="1" smtClean="0">
                <a:solidFill>
                  <a:srgbClr val="0070C0"/>
                </a:solidFill>
              </a:rPr>
              <a:t>is</a:t>
            </a:r>
            <a:r>
              <a:rPr lang="it-IT" sz="2400" dirty="0" smtClean="0">
                <a:solidFill>
                  <a:srgbClr val="0070C0"/>
                </a:solidFill>
              </a:rPr>
              <a:t> </a:t>
            </a:r>
            <a:r>
              <a:rPr lang="it-IT" sz="2400" dirty="0" err="1" smtClean="0">
                <a:solidFill>
                  <a:srgbClr val="0070C0"/>
                </a:solidFill>
              </a:rPr>
              <a:t>rarely</a:t>
            </a:r>
            <a:r>
              <a:rPr lang="it-IT" sz="2400" dirty="0" smtClean="0">
                <a:solidFill>
                  <a:srgbClr val="0070C0"/>
                </a:solidFill>
              </a:rPr>
              <a:t> </a:t>
            </a:r>
            <a:r>
              <a:rPr lang="it-IT" sz="2400" dirty="0" err="1" smtClean="0">
                <a:solidFill>
                  <a:srgbClr val="0070C0"/>
                </a:solidFill>
              </a:rPr>
              <a:t>activated</a:t>
            </a:r>
            <a:r>
              <a:rPr lang="it-IT" sz="2400" dirty="0" smtClean="0">
                <a:solidFill>
                  <a:srgbClr val="0070C0"/>
                </a:solidFill>
              </a:rPr>
              <a:t>.</a:t>
            </a:r>
          </a:p>
          <a:p>
            <a:pPr algn="just">
              <a:buFont typeface="Wingdings" panose="05000000000000000000" pitchFamily="2" charset="2"/>
              <a:buChar char="v"/>
            </a:pPr>
            <a:r>
              <a:rPr lang="it-IT" sz="2400" dirty="0" err="1" smtClean="0">
                <a:solidFill>
                  <a:srgbClr val="0070C0"/>
                </a:solidFill>
              </a:rPr>
              <a:t>It</a:t>
            </a:r>
            <a:r>
              <a:rPr lang="it-IT" sz="2400" dirty="0" smtClean="0">
                <a:solidFill>
                  <a:srgbClr val="0070C0"/>
                </a:solidFill>
              </a:rPr>
              <a:t> </a:t>
            </a:r>
            <a:r>
              <a:rPr lang="it-IT" sz="2400" dirty="0" err="1" smtClean="0">
                <a:solidFill>
                  <a:srgbClr val="0070C0"/>
                </a:solidFill>
              </a:rPr>
              <a:t>is</a:t>
            </a:r>
            <a:r>
              <a:rPr lang="it-IT" sz="2400" dirty="0" smtClean="0">
                <a:solidFill>
                  <a:srgbClr val="0070C0"/>
                </a:solidFill>
              </a:rPr>
              <a:t> </a:t>
            </a:r>
            <a:r>
              <a:rPr lang="it-IT" sz="2400" dirty="0" err="1" smtClean="0">
                <a:solidFill>
                  <a:srgbClr val="0070C0"/>
                </a:solidFill>
              </a:rPr>
              <a:t>possible</a:t>
            </a:r>
            <a:r>
              <a:rPr lang="it-IT" sz="2400" dirty="0" smtClean="0">
                <a:solidFill>
                  <a:srgbClr val="0070C0"/>
                </a:solidFill>
              </a:rPr>
              <a:t> to «speculate» </a:t>
            </a:r>
            <a:r>
              <a:rPr lang="it-IT" sz="2400" dirty="0" err="1" smtClean="0">
                <a:solidFill>
                  <a:srgbClr val="0070C0"/>
                </a:solidFill>
              </a:rPr>
              <a:t>about</a:t>
            </a:r>
            <a:r>
              <a:rPr lang="it-IT" sz="2400" dirty="0" smtClean="0">
                <a:solidFill>
                  <a:srgbClr val="0070C0"/>
                </a:solidFill>
              </a:rPr>
              <a:t> </a:t>
            </a:r>
            <a:r>
              <a:rPr lang="it-IT" sz="2400" dirty="0" err="1" smtClean="0">
                <a:solidFill>
                  <a:srgbClr val="0070C0"/>
                </a:solidFill>
              </a:rPr>
              <a:t>carry</a:t>
            </a:r>
            <a:r>
              <a:rPr lang="it-IT" sz="2400" dirty="0" smtClean="0">
                <a:solidFill>
                  <a:srgbClr val="0070C0"/>
                </a:solidFill>
              </a:rPr>
              <a:t> </a:t>
            </a:r>
            <a:r>
              <a:rPr lang="it-IT" sz="2400" dirty="0" err="1" smtClean="0">
                <a:solidFill>
                  <a:srgbClr val="0070C0"/>
                </a:solidFill>
              </a:rPr>
              <a:t>propagation</a:t>
            </a:r>
            <a:r>
              <a:rPr lang="it-IT" sz="2400" dirty="0">
                <a:solidFill>
                  <a:srgbClr val="0070C0"/>
                </a:solidFill>
              </a:rPr>
              <a:t> </a:t>
            </a:r>
            <a:r>
              <a:rPr lang="it-IT" sz="2400" dirty="0" smtClean="0">
                <a:solidFill>
                  <a:srgbClr val="0070C0"/>
                </a:solidFill>
              </a:rPr>
              <a:t>(i.e. </a:t>
            </a:r>
            <a:r>
              <a:rPr lang="it-IT" sz="2400" dirty="0" err="1" smtClean="0">
                <a:solidFill>
                  <a:srgbClr val="0070C0"/>
                </a:solidFill>
              </a:rPr>
              <a:t>carry</a:t>
            </a:r>
            <a:r>
              <a:rPr lang="it-IT" sz="2400" dirty="0" smtClean="0">
                <a:solidFill>
                  <a:srgbClr val="0070C0"/>
                </a:solidFill>
              </a:rPr>
              <a:t> </a:t>
            </a:r>
            <a:r>
              <a:rPr lang="it-IT" sz="2400" dirty="0" err="1" smtClean="0">
                <a:solidFill>
                  <a:srgbClr val="0070C0"/>
                </a:solidFill>
              </a:rPr>
              <a:t>propagates</a:t>
            </a:r>
            <a:r>
              <a:rPr lang="it-IT" sz="2400" dirty="0" smtClean="0">
                <a:solidFill>
                  <a:srgbClr val="0070C0"/>
                </a:solidFill>
              </a:rPr>
              <a:t> for no more </a:t>
            </a:r>
            <a:r>
              <a:rPr lang="it-IT" sz="2400" dirty="0" err="1" smtClean="0">
                <a:solidFill>
                  <a:srgbClr val="0070C0"/>
                </a:solidFill>
              </a:rPr>
              <a:t>than</a:t>
            </a:r>
            <a:r>
              <a:rPr lang="it-IT" sz="2400" dirty="0" smtClean="0">
                <a:solidFill>
                  <a:srgbClr val="0070C0"/>
                </a:solidFill>
              </a:rPr>
              <a:t> 5 bits in 32 bits </a:t>
            </a:r>
            <a:r>
              <a:rPr lang="it-IT" sz="2400" dirty="0" err="1" smtClean="0">
                <a:solidFill>
                  <a:srgbClr val="0070C0"/>
                </a:solidFill>
              </a:rPr>
              <a:t>adders</a:t>
            </a:r>
            <a:r>
              <a:rPr lang="it-IT" sz="2400" dirty="0" smtClean="0">
                <a:solidFill>
                  <a:srgbClr val="0070C0"/>
                </a:solidFill>
              </a:rPr>
              <a:t>).</a:t>
            </a:r>
          </a:p>
          <a:p>
            <a:pPr algn="just">
              <a:buFont typeface="Wingdings" panose="05000000000000000000" pitchFamily="2" charset="2"/>
              <a:buChar char="v"/>
            </a:pPr>
            <a:r>
              <a:rPr lang="it-IT" sz="2400" dirty="0" smtClean="0">
                <a:solidFill>
                  <a:srgbClr val="0070C0"/>
                </a:solidFill>
              </a:rPr>
              <a:t>Critical </a:t>
            </a:r>
            <a:r>
              <a:rPr lang="it-IT" sz="2400" dirty="0" err="1" smtClean="0">
                <a:solidFill>
                  <a:srgbClr val="0070C0"/>
                </a:solidFill>
              </a:rPr>
              <a:t>path</a:t>
            </a:r>
            <a:r>
              <a:rPr lang="it-IT" sz="2400" dirty="0" smtClean="0">
                <a:solidFill>
                  <a:srgbClr val="0070C0"/>
                </a:solidFill>
              </a:rPr>
              <a:t> </a:t>
            </a:r>
            <a:r>
              <a:rPr lang="it-IT" sz="2400" dirty="0" err="1" smtClean="0">
                <a:solidFill>
                  <a:srgbClr val="0070C0"/>
                </a:solidFill>
              </a:rPr>
              <a:t>is</a:t>
            </a:r>
            <a:r>
              <a:rPr lang="it-IT" sz="2400" dirty="0" smtClean="0">
                <a:solidFill>
                  <a:srgbClr val="0070C0"/>
                </a:solidFill>
              </a:rPr>
              <a:t> </a:t>
            </a:r>
            <a:r>
              <a:rPr lang="it-IT" sz="2400" u="sng" dirty="0" err="1" smtClean="0">
                <a:solidFill>
                  <a:srgbClr val="0070C0"/>
                </a:solidFill>
              </a:rPr>
              <a:t>significantly</a:t>
            </a:r>
            <a:r>
              <a:rPr lang="it-IT" sz="2400" u="sng" dirty="0" smtClean="0">
                <a:solidFill>
                  <a:srgbClr val="0070C0"/>
                </a:solidFill>
              </a:rPr>
              <a:t> </a:t>
            </a:r>
            <a:r>
              <a:rPr lang="it-IT" sz="2400" u="sng" dirty="0" err="1" smtClean="0">
                <a:solidFill>
                  <a:srgbClr val="0070C0"/>
                </a:solidFill>
              </a:rPr>
              <a:t>reduced</a:t>
            </a:r>
            <a:endParaRPr lang="en-US" sz="2400" u="sng"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14</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Speculation</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372" y="2957630"/>
            <a:ext cx="680085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212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fontScale="92500" lnSpcReduction="10000"/>
          </a:bodyPr>
          <a:lstStyle/>
          <a:p>
            <a:pPr algn="just">
              <a:buFont typeface="Wingdings" panose="05000000000000000000" pitchFamily="2" charset="2"/>
              <a:buChar char="v"/>
            </a:pPr>
            <a:r>
              <a:rPr lang="en-US" sz="2400" dirty="0" smtClean="0">
                <a:solidFill>
                  <a:srgbClr val="0070C0"/>
                </a:solidFill>
              </a:rPr>
              <a:t>Two types of speculative adders have been investigated:</a:t>
            </a:r>
          </a:p>
          <a:p>
            <a:pPr lvl="1" algn="just">
              <a:buFont typeface="Courier New" panose="02070309020205020404" pitchFamily="49" charset="0"/>
              <a:buChar char="o"/>
            </a:pPr>
            <a:r>
              <a:rPr lang="en-US" sz="2000" dirty="0" smtClean="0">
                <a:solidFill>
                  <a:srgbClr val="0070C0"/>
                </a:solidFill>
              </a:rPr>
              <a:t>In case of </a:t>
            </a:r>
            <a:r>
              <a:rPr lang="en-US" sz="2000" u="sng" dirty="0" smtClean="0">
                <a:solidFill>
                  <a:srgbClr val="0070C0"/>
                </a:solidFill>
              </a:rPr>
              <a:t>non-error tolerant</a:t>
            </a:r>
            <a:r>
              <a:rPr lang="en-US" sz="2000" dirty="0" smtClean="0">
                <a:solidFill>
                  <a:srgbClr val="0070C0"/>
                </a:solidFill>
              </a:rPr>
              <a:t> applications the adder is augmented with error detection and correction networks (</a:t>
            </a:r>
            <a:r>
              <a:rPr lang="en-US" sz="2000" u="sng" dirty="0" smtClean="0">
                <a:solidFill>
                  <a:srgbClr val="0070C0"/>
                </a:solidFill>
              </a:rPr>
              <a:t>Variable Latency Speculative Adder</a:t>
            </a:r>
            <a:r>
              <a:rPr lang="en-US" sz="2000" dirty="0" smtClean="0">
                <a:solidFill>
                  <a:srgbClr val="0070C0"/>
                </a:solidFill>
              </a:rPr>
              <a:t>), </a:t>
            </a:r>
            <a:r>
              <a:rPr lang="en-US" sz="2000" u="sng" dirty="0" smtClean="0">
                <a:solidFill>
                  <a:srgbClr val="0070C0"/>
                </a:solidFill>
              </a:rPr>
              <a:t>providing always an error free result</a:t>
            </a:r>
            <a:r>
              <a:rPr lang="en-US" sz="2000" dirty="0" smtClean="0">
                <a:solidFill>
                  <a:srgbClr val="0070C0"/>
                </a:solidFill>
              </a:rPr>
              <a:t>: [6]</a:t>
            </a:r>
          </a:p>
          <a:p>
            <a:pPr lvl="1" algn="just">
              <a:buFont typeface="Courier New" panose="02070309020205020404" pitchFamily="49" charset="0"/>
              <a:buChar char="o"/>
            </a:pPr>
            <a:endParaRPr lang="en-US" sz="1800" dirty="0">
              <a:solidFill>
                <a:srgbClr val="0070C0"/>
              </a:solidFill>
            </a:endParaRPr>
          </a:p>
          <a:p>
            <a:pPr lvl="1" algn="just">
              <a:buFont typeface="Courier New" panose="02070309020205020404" pitchFamily="49" charset="0"/>
              <a:buChar char="o"/>
            </a:pPr>
            <a:endParaRPr lang="en-US" sz="1800" dirty="0" smtClean="0">
              <a:solidFill>
                <a:srgbClr val="0070C0"/>
              </a:solidFill>
            </a:endParaRPr>
          </a:p>
          <a:p>
            <a:pPr lvl="1" algn="just">
              <a:buFont typeface="Courier New" panose="02070309020205020404" pitchFamily="49" charset="0"/>
              <a:buChar char="o"/>
            </a:pPr>
            <a:endParaRPr lang="en-US" sz="1800" dirty="0">
              <a:solidFill>
                <a:srgbClr val="0070C0"/>
              </a:solidFill>
            </a:endParaRPr>
          </a:p>
          <a:p>
            <a:pPr lvl="1" algn="just">
              <a:buFont typeface="Courier New" panose="02070309020205020404" pitchFamily="49" charset="0"/>
              <a:buChar char="o"/>
            </a:pPr>
            <a:endParaRPr lang="en-US" sz="1800" dirty="0" smtClean="0">
              <a:solidFill>
                <a:srgbClr val="0070C0"/>
              </a:solidFill>
            </a:endParaRPr>
          </a:p>
          <a:p>
            <a:pPr lvl="1" algn="just">
              <a:buFont typeface="Courier New" panose="02070309020205020404" pitchFamily="49" charset="0"/>
              <a:buChar char="o"/>
            </a:pPr>
            <a:endParaRPr lang="en-US" sz="1800" dirty="0">
              <a:solidFill>
                <a:srgbClr val="0070C0"/>
              </a:solidFill>
            </a:endParaRPr>
          </a:p>
          <a:p>
            <a:pPr lvl="1" algn="just">
              <a:buFont typeface="Courier New" panose="02070309020205020404" pitchFamily="49" charset="0"/>
              <a:buChar char="o"/>
            </a:pPr>
            <a:endParaRPr lang="en-US" sz="1800" dirty="0" smtClean="0">
              <a:solidFill>
                <a:srgbClr val="0070C0"/>
              </a:solidFill>
            </a:endParaRPr>
          </a:p>
          <a:p>
            <a:pPr lvl="1" algn="just">
              <a:buFont typeface="Courier New" panose="02070309020205020404" pitchFamily="49" charset="0"/>
              <a:buChar char="o"/>
            </a:pPr>
            <a:endParaRPr lang="en-US" sz="1800" dirty="0">
              <a:solidFill>
                <a:srgbClr val="0070C0"/>
              </a:solidFill>
            </a:endParaRPr>
          </a:p>
          <a:p>
            <a:pPr lvl="1" algn="just">
              <a:buFont typeface="Courier New" panose="02070309020205020404" pitchFamily="49" charset="0"/>
              <a:buChar char="o"/>
            </a:pPr>
            <a:endParaRPr lang="en-US" sz="1800" dirty="0" smtClean="0">
              <a:solidFill>
                <a:srgbClr val="0070C0"/>
              </a:solidFill>
            </a:endParaRPr>
          </a:p>
          <a:p>
            <a:pPr lvl="1" algn="just">
              <a:buFont typeface="Courier New" panose="02070309020205020404" pitchFamily="49" charset="0"/>
              <a:buChar char="o"/>
            </a:pPr>
            <a:endParaRPr lang="en-US" sz="1800" dirty="0" smtClean="0">
              <a:solidFill>
                <a:srgbClr val="0070C0"/>
              </a:solidFill>
            </a:endParaRPr>
          </a:p>
          <a:p>
            <a:pPr lvl="1" algn="just">
              <a:buFont typeface="Courier New" panose="02070309020205020404" pitchFamily="49" charset="0"/>
              <a:buChar char="o"/>
            </a:pPr>
            <a:r>
              <a:rPr lang="en-US" sz="2000" dirty="0" smtClean="0">
                <a:solidFill>
                  <a:srgbClr val="0070C0"/>
                </a:solidFill>
              </a:rPr>
              <a:t>For </a:t>
            </a:r>
            <a:r>
              <a:rPr lang="en-US" sz="2000" u="sng" dirty="0" smtClean="0">
                <a:solidFill>
                  <a:srgbClr val="0070C0"/>
                </a:solidFill>
              </a:rPr>
              <a:t>error tolerant</a:t>
            </a:r>
            <a:r>
              <a:rPr lang="en-US" sz="2000" dirty="0" smtClean="0">
                <a:solidFill>
                  <a:srgbClr val="0070C0"/>
                </a:solidFill>
              </a:rPr>
              <a:t> applications the erroneous output is provided to the remaining systems.</a:t>
            </a:r>
          </a:p>
          <a:p>
            <a:pPr marL="3657600" lvl="8" indent="0">
              <a:buNone/>
            </a:pPr>
            <a:r>
              <a:rPr lang="en-US" sz="1200" dirty="0">
                <a:solidFill>
                  <a:srgbClr val="0070C0"/>
                </a:solidFill>
              </a:rPr>
              <a:t> </a:t>
            </a:r>
            <a:r>
              <a:rPr lang="en-US" sz="1200" dirty="0" smtClean="0">
                <a:solidFill>
                  <a:srgbClr val="0070C0"/>
                </a:solidFill>
              </a:rPr>
              <a:t>         </a:t>
            </a: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15</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a:solidFill>
                  <a:srgbClr val="0070C0"/>
                </a:solidFill>
              </a:rPr>
              <a:t>Investigated </a:t>
            </a:r>
            <a:r>
              <a:rPr lang="en-US" i="1" dirty="0" smtClean="0">
                <a:solidFill>
                  <a:srgbClr val="0070C0"/>
                </a:solidFill>
              </a:rPr>
              <a:t>Approximate </a:t>
            </a:r>
            <a:r>
              <a:rPr lang="en-US" i="1" dirty="0">
                <a:solidFill>
                  <a:srgbClr val="0070C0"/>
                </a:solidFill>
              </a:rPr>
              <a:t>Adders</a:t>
            </a:r>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75" y="2497435"/>
            <a:ext cx="40576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9739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Hypothesis are done on the maximum carry-length</a:t>
            </a:r>
            <a:r>
              <a:rPr lang="en-US" sz="2400" dirty="0">
                <a:solidFill>
                  <a:srgbClr val="0070C0"/>
                </a:solidFill>
              </a:rPr>
              <a:t>. (speculation)</a:t>
            </a:r>
            <a:endParaRPr lang="en-US" sz="2400" dirty="0" smtClean="0">
              <a:solidFill>
                <a:srgbClr val="0070C0"/>
              </a:solidFill>
            </a:endParaRPr>
          </a:p>
          <a:p>
            <a:pPr algn="just">
              <a:buFont typeface="Wingdings" panose="05000000000000000000" pitchFamily="2" charset="2"/>
              <a:buChar char="v"/>
            </a:pPr>
            <a:r>
              <a:rPr lang="en-US" sz="2400" dirty="0" smtClean="0">
                <a:solidFill>
                  <a:srgbClr val="0070C0"/>
                </a:solidFill>
              </a:rPr>
              <a:t>When the hypothesis fails, an error occurs.</a:t>
            </a:r>
          </a:p>
          <a:p>
            <a:pPr algn="just">
              <a:buFont typeface="Wingdings" panose="05000000000000000000" pitchFamily="2" charset="2"/>
              <a:buChar char="v"/>
            </a:pPr>
            <a:r>
              <a:rPr lang="en-US" sz="2400" dirty="0" smtClean="0">
                <a:solidFill>
                  <a:srgbClr val="0070C0"/>
                </a:solidFill>
              </a:rPr>
              <a:t>In case of error a two-cycle error correction is employed:</a:t>
            </a: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a:solidFill>
                <a:srgbClr val="0070C0"/>
              </a:solidFill>
            </a:endParaRPr>
          </a:p>
          <a:p>
            <a:pPr algn="just">
              <a:buFont typeface="Wingdings" panose="05000000000000000000" pitchFamily="2" charset="2"/>
              <a:buChar char="v"/>
            </a:pPr>
            <a:endParaRPr lang="en-US" sz="2400" dirty="0">
              <a:solidFill>
                <a:srgbClr val="0070C0"/>
              </a:solidFill>
            </a:endParaRPr>
          </a:p>
          <a:p>
            <a:pPr algn="just">
              <a:buFont typeface="Wingdings" panose="05000000000000000000" pitchFamily="2" charset="2"/>
              <a:buChar char="v"/>
            </a:pPr>
            <a:r>
              <a:rPr lang="en-US" sz="2400" dirty="0" smtClean="0">
                <a:solidFill>
                  <a:srgbClr val="0070C0"/>
                </a:solidFill>
              </a:rPr>
              <a:t>Rationale: make the common case fast…</a:t>
            </a:r>
          </a:p>
          <a:p>
            <a:pPr algn="just">
              <a:buFont typeface="Wingdings" panose="05000000000000000000" pitchFamily="2" charset="2"/>
              <a:buChar char="v"/>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16</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2799758196"/>
              </p:ext>
            </p:extLst>
          </p:nvPr>
        </p:nvGraphicFramePr>
        <p:xfrm>
          <a:off x="1180679" y="3032956"/>
          <a:ext cx="6782642" cy="792088"/>
        </p:xfrm>
        <a:graphic>
          <a:graphicData uri="http://schemas.openxmlformats.org/presentationml/2006/ole">
            <mc:AlternateContent xmlns:mc="http://schemas.openxmlformats.org/markup-compatibility/2006">
              <mc:Choice xmlns:v="urn:schemas-microsoft-com:vml" Requires="v">
                <p:oleObj spid="_x0000_s3147" name="Equation" r:id="rId5" imgW="2070000" imgH="241200" progId="Equation.DSMT4">
                  <p:embed/>
                </p:oleObj>
              </mc:Choice>
              <mc:Fallback>
                <p:oleObj name="Equation" r:id="rId5" imgW="2070000" imgH="241200" progId="Equation.DSMT4">
                  <p:embed/>
                  <p:pic>
                    <p:nvPicPr>
                      <p:cNvPr id="0" name="Oggetto 8"/>
                      <p:cNvPicPr>
                        <a:picLocks noChangeAspect="1" noChangeArrowheads="1"/>
                      </p:cNvPicPr>
                      <p:nvPr/>
                    </p:nvPicPr>
                    <p:blipFill>
                      <a:blip r:embed="rId6"/>
                      <a:srcRect/>
                      <a:stretch>
                        <a:fillRect/>
                      </a:stretch>
                    </p:blipFill>
                    <p:spPr bwMode="auto">
                      <a:xfrm>
                        <a:off x="1180679" y="3032956"/>
                        <a:ext cx="6782642" cy="7920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2411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a:solidFill>
                  <a:srgbClr val="0070C0"/>
                </a:solidFill>
              </a:rPr>
              <a:t>Lack in literature of speculative adders based on parallel-prefix </a:t>
            </a:r>
            <a:r>
              <a:rPr lang="en-US" sz="2400" dirty="0" smtClean="0">
                <a:solidFill>
                  <a:srgbClr val="0070C0"/>
                </a:solidFill>
              </a:rPr>
              <a:t>architectures </a:t>
            </a:r>
            <a:r>
              <a:rPr lang="en-US" sz="2400" dirty="0">
                <a:solidFill>
                  <a:srgbClr val="0070C0"/>
                </a:solidFill>
              </a:rPr>
              <a:t>(well established as the most effective – fastest – standard adders topologies</a:t>
            </a:r>
            <a:r>
              <a:rPr lang="en-US" sz="2400" dirty="0" smtClean="0">
                <a:solidFill>
                  <a:srgbClr val="0070C0"/>
                </a:solidFill>
              </a:rPr>
              <a:t>).</a:t>
            </a:r>
          </a:p>
          <a:p>
            <a:pPr marL="0" indent="0" algn="just">
              <a:buNone/>
            </a:pPr>
            <a:endParaRPr lang="en-US" sz="2400" dirty="0">
              <a:solidFill>
                <a:srgbClr val="0070C0"/>
              </a:solidFill>
            </a:endParaRPr>
          </a:p>
          <a:p>
            <a:pPr algn="just">
              <a:buFont typeface="Wingdings" panose="05000000000000000000" pitchFamily="2" charset="2"/>
              <a:buChar char="v"/>
            </a:pPr>
            <a:r>
              <a:rPr lang="en-US" sz="2400" dirty="0">
                <a:solidFill>
                  <a:srgbClr val="0070C0"/>
                </a:solidFill>
              </a:rPr>
              <a:t>My research focused on</a:t>
            </a:r>
          </a:p>
          <a:p>
            <a:pPr lvl="1" algn="just">
              <a:buFont typeface="Courier New" panose="02070309020205020404" pitchFamily="49" charset="0"/>
              <a:buChar char="o"/>
            </a:pPr>
            <a:r>
              <a:rPr lang="en-US" sz="2000" dirty="0">
                <a:solidFill>
                  <a:srgbClr val="0070C0"/>
                </a:solidFill>
              </a:rPr>
              <a:t>(</a:t>
            </a:r>
            <a:r>
              <a:rPr lang="en-US" sz="2000" dirty="0" err="1">
                <a:solidFill>
                  <a:srgbClr val="0070C0"/>
                </a:solidFill>
              </a:rPr>
              <a:t>i</a:t>
            </a:r>
            <a:r>
              <a:rPr lang="en-US" sz="2000" dirty="0">
                <a:solidFill>
                  <a:srgbClr val="0070C0"/>
                </a:solidFill>
              </a:rPr>
              <a:t>)  develop novel speculative adders based on modified, speculative, parallel-prefix topologies.</a:t>
            </a:r>
          </a:p>
          <a:p>
            <a:pPr lvl="1" algn="just">
              <a:buFont typeface="Courier New" panose="02070309020205020404" pitchFamily="49" charset="0"/>
              <a:buChar char="o"/>
            </a:pPr>
            <a:r>
              <a:rPr lang="en-US" sz="2000" dirty="0">
                <a:solidFill>
                  <a:srgbClr val="0070C0"/>
                </a:solidFill>
              </a:rPr>
              <a:t>(ii) develop more effective error detection circuits.</a:t>
            </a:r>
          </a:p>
          <a:p>
            <a:pPr algn="just">
              <a:buFont typeface="Wingdings" panose="05000000000000000000" pitchFamily="2" charset="2"/>
              <a:buChar char="v"/>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17</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spTree>
    <p:extLst>
      <p:ext uri="{BB962C8B-B14F-4D97-AF65-F5344CB8AC3E}">
        <p14:creationId xmlns:p14="http://schemas.microsoft.com/office/powerpoint/2010/main" val="1250519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General structure of parallel-prefix adders</a:t>
            </a:r>
          </a:p>
          <a:p>
            <a:pPr marL="0" indent="0" algn="just">
              <a:buNone/>
            </a:pPr>
            <a:endParaRPr lang="en-US" sz="2400" dirty="0">
              <a:solidFill>
                <a:srgbClr val="0070C0"/>
              </a:solidFill>
            </a:endParaRP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18</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Parallel-Prefix Adders Briefly revised</a:t>
            </a:r>
            <a:r>
              <a:rPr lang="en-US" dirty="0" smtClean="0">
                <a:solidFill>
                  <a:srgbClr val="0070C0"/>
                </a:solidFill>
              </a:rPr>
              <a:t/>
            </a:r>
            <a:br>
              <a:rPr lang="en-US" dirty="0" smtClean="0">
                <a:solidFill>
                  <a:srgbClr val="0070C0"/>
                </a:solidFill>
              </a:rPr>
            </a:br>
            <a:endParaRPr lang="it-IT" dirty="0">
              <a:solidFill>
                <a:srgbClr val="0070C0"/>
              </a:solidFill>
            </a:endParaRPr>
          </a:p>
        </p:txBody>
      </p:sp>
      <p:sp>
        <p:nvSpPr>
          <p:cNvPr id="8" name="Ovale 7"/>
          <p:cNvSpPr/>
          <p:nvPr/>
        </p:nvSpPr>
        <p:spPr>
          <a:xfrm>
            <a:off x="7829552" y="5162572"/>
            <a:ext cx="576064" cy="511636"/>
          </a:xfrm>
          <a:prstGeom prst="ellipse">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6416828" y="4946548"/>
            <a:ext cx="1080120" cy="943684"/>
          </a:xfrm>
          <a:prstGeom prst="ellipse">
            <a:avLst/>
          </a:prstGeom>
          <a:solidFill>
            <a:schemeClr val="bg1"/>
          </a:solid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rotWithShape="1">
          <a:blip r:embed="rId4" cstate="print">
            <a:extLst>
              <a:ext uri="{28A0092B-C50C-407E-A947-70E740481C1C}">
                <a14:useLocalDpi xmlns:a14="http://schemas.microsoft.com/office/drawing/2010/main" val="0"/>
              </a:ext>
            </a:extLst>
          </a:blip>
          <a:srcRect r="51010"/>
          <a:stretch/>
        </p:blipFill>
        <p:spPr>
          <a:xfrm>
            <a:off x="5399968" y="2858316"/>
            <a:ext cx="3758400" cy="1794165"/>
          </a:xfrm>
          <a:prstGeom prst="rect">
            <a:avLst/>
          </a:prstGeo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611416" y="5043926"/>
            <a:ext cx="690944" cy="694710"/>
          </a:xfrm>
          <a:prstGeom prst="rect">
            <a:avLst/>
          </a:prstGeom>
        </p:spPr>
      </p:pic>
      <p:sp>
        <p:nvSpPr>
          <p:cNvPr id="12" name="Ovale 11"/>
          <p:cNvSpPr/>
          <p:nvPr/>
        </p:nvSpPr>
        <p:spPr>
          <a:xfrm>
            <a:off x="6826820" y="4370484"/>
            <a:ext cx="216024"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cxnSp>
        <p:nvCxnSpPr>
          <p:cNvPr id="13" name="Connettore 1 12"/>
          <p:cNvCxnSpPr>
            <a:stCxn id="12" idx="3"/>
          </p:cNvCxnSpPr>
          <p:nvPr/>
        </p:nvCxnSpPr>
        <p:spPr>
          <a:xfrm flipH="1">
            <a:off x="6795348" y="4554872"/>
            <a:ext cx="63108" cy="391676"/>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7010856" y="4579818"/>
            <a:ext cx="76716" cy="366730"/>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pic>
        <p:nvPicPr>
          <p:cNvPr id="16" name="Immagine 15"/>
          <p:cNvPicPr>
            <a:picLocks noChangeAspect="1"/>
          </p:cNvPicPr>
          <p:nvPr/>
        </p:nvPicPr>
        <p:blipFill rotWithShape="1">
          <a:blip r:embed="rId6" cstate="print">
            <a:extLst>
              <a:ext uri="{28A0092B-C50C-407E-A947-70E740481C1C}">
                <a14:useLocalDpi xmlns:a14="http://schemas.microsoft.com/office/drawing/2010/main" val="0"/>
              </a:ext>
            </a:extLst>
          </a:blip>
          <a:srcRect l="3557"/>
          <a:stretch/>
        </p:blipFill>
        <p:spPr>
          <a:xfrm>
            <a:off x="-32" y="2335613"/>
            <a:ext cx="5090400" cy="3333215"/>
          </a:xfrm>
          <a:prstGeom prst="rect">
            <a:avLst/>
          </a:prstGeom>
        </p:spPr>
      </p:pic>
      <p:sp>
        <p:nvSpPr>
          <p:cNvPr id="17" name="Right Arrow 10"/>
          <p:cNvSpPr/>
          <p:nvPr/>
        </p:nvSpPr>
        <p:spPr>
          <a:xfrm>
            <a:off x="3419872" y="3541085"/>
            <a:ext cx="1872208" cy="214313"/>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8" name="Immagin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9572" y="5214919"/>
            <a:ext cx="237298" cy="392268"/>
          </a:xfrm>
          <a:prstGeom prst="rect">
            <a:avLst/>
          </a:prstGeom>
        </p:spPr>
      </p:pic>
      <p:sp>
        <p:nvSpPr>
          <p:cNvPr id="19" name="Ovale 18"/>
          <p:cNvSpPr/>
          <p:nvPr/>
        </p:nvSpPr>
        <p:spPr>
          <a:xfrm>
            <a:off x="8009572" y="4363794"/>
            <a:ext cx="216024" cy="21602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B050"/>
              </a:solidFill>
            </a:endParaRPr>
          </a:p>
        </p:txBody>
      </p:sp>
      <p:cxnSp>
        <p:nvCxnSpPr>
          <p:cNvPr id="20" name="Connettore 1 19"/>
          <p:cNvCxnSpPr>
            <a:stCxn id="19" idx="5"/>
            <a:endCxn id="8" idx="7"/>
          </p:cNvCxnSpPr>
          <p:nvPr/>
        </p:nvCxnSpPr>
        <p:spPr>
          <a:xfrm>
            <a:off x="8193960" y="4548182"/>
            <a:ext cx="127293" cy="689317"/>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21" name="Connettore 1 20"/>
          <p:cNvCxnSpPr>
            <a:endCxn id="8" idx="1"/>
          </p:cNvCxnSpPr>
          <p:nvPr/>
        </p:nvCxnSpPr>
        <p:spPr>
          <a:xfrm flipH="1">
            <a:off x="7913915" y="4566739"/>
            <a:ext cx="118431" cy="670760"/>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22" name="Right Brace 16"/>
          <p:cNvSpPr/>
          <p:nvPr/>
        </p:nvSpPr>
        <p:spPr>
          <a:xfrm flipH="1">
            <a:off x="5283264" y="3293944"/>
            <a:ext cx="179574" cy="1272796"/>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2000" b="1" dirty="0">
              <a:latin typeface="Times New Roman" pitchFamily="18" charset="0"/>
              <a:cs typeface="Times New Roman" pitchFamily="18" charset="0"/>
            </a:endParaRPr>
          </a:p>
        </p:txBody>
      </p:sp>
      <p:cxnSp>
        <p:nvCxnSpPr>
          <p:cNvPr id="23" name="Connettore 2 22"/>
          <p:cNvCxnSpPr>
            <a:stCxn id="22" idx="1"/>
          </p:cNvCxnSpPr>
          <p:nvPr/>
        </p:nvCxnSpPr>
        <p:spPr>
          <a:xfrm>
            <a:off x="5283264" y="3930342"/>
            <a:ext cx="8816" cy="1307157"/>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asellaDiTesto 23"/>
              <p:cNvSpPr txBox="1"/>
              <p:nvPr/>
            </p:nvSpPr>
            <p:spPr>
              <a:xfrm>
                <a:off x="4680012" y="5269594"/>
                <a:ext cx="1224136" cy="7398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it-IT" sz="2000" b="1" i="1" smtClean="0">
                              <a:solidFill>
                                <a:srgbClr val="00B050"/>
                              </a:solidFill>
                              <a:latin typeface="Cambria Math"/>
                            </a:rPr>
                          </m:ctrlPr>
                        </m:funcPr>
                        <m:fName>
                          <m:sSub>
                            <m:sSubPr>
                              <m:ctrlPr>
                                <a:rPr lang="it-IT" sz="2000" b="1" i="1" smtClean="0">
                                  <a:solidFill>
                                    <a:srgbClr val="00B050"/>
                                  </a:solidFill>
                                  <a:latin typeface="Cambria Math"/>
                                </a:rPr>
                              </m:ctrlPr>
                            </m:sSubPr>
                            <m:e>
                              <m:r>
                                <a:rPr lang="it-IT" sz="2000" b="1" i="0" smtClean="0">
                                  <a:solidFill>
                                    <a:srgbClr val="00B050"/>
                                  </a:solidFill>
                                  <a:latin typeface="Cambria Math"/>
                                </a:rPr>
                                <m:t>𝐥𝐨𝐠</m:t>
                              </m:r>
                            </m:e>
                            <m:sub>
                              <m:r>
                                <a:rPr lang="it-IT" sz="2000" b="1" i="1" smtClean="0">
                                  <a:solidFill>
                                    <a:srgbClr val="00B050"/>
                                  </a:solidFill>
                                  <a:latin typeface="Cambria Math"/>
                                </a:rPr>
                                <m:t>𝟐</m:t>
                              </m:r>
                            </m:sub>
                          </m:sSub>
                        </m:fName>
                        <m:e>
                          <m:r>
                            <a:rPr lang="it-IT" sz="2000" b="1" i="1" smtClean="0">
                              <a:solidFill>
                                <a:srgbClr val="00B050"/>
                              </a:solidFill>
                              <a:latin typeface="Cambria Math"/>
                            </a:rPr>
                            <m:t>𝑵</m:t>
                          </m:r>
                        </m:e>
                      </m:func>
                    </m:oMath>
                  </m:oMathPara>
                </a14:m>
                <a:endParaRPr lang="it-IT" sz="2000" b="1" dirty="0" smtClean="0">
                  <a:solidFill>
                    <a:srgbClr val="00B050"/>
                  </a:solidFill>
                  <a:latin typeface="+mj-lt"/>
                </a:endParaRPr>
              </a:p>
              <a:p>
                <a:pPr algn="ctr"/>
                <a:r>
                  <a:rPr lang="it-IT" sz="2000" b="1" dirty="0" err="1" smtClean="0">
                    <a:solidFill>
                      <a:srgbClr val="00B050"/>
                    </a:solidFill>
                    <a:latin typeface="+mj-lt"/>
                  </a:rPr>
                  <a:t>levels</a:t>
                </a:r>
                <a:endParaRPr lang="it-IT" sz="2000" b="1" dirty="0">
                  <a:solidFill>
                    <a:srgbClr val="00B050"/>
                  </a:solidFill>
                  <a:latin typeface="+mj-lt"/>
                </a:endParaRPr>
              </a:p>
            </p:txBody>
          </p:sp>
        </mc:Choice>
        <mc:Fallback xmlns="">
          <p:sp>
            <p:nvSpPr>
              <p:cNvPr id="24" name="CasellaDiTesto 23"/>
              <p:cNvSpPr txBox="1">
                <a:spLocks noRot="1" noChangeAspect="1" noMove="1" noResize="1" noEditPoints="1" noAdjustHandles="1" noChangeArrowheads="1" noChangeShapeType="1" noTextEdit="1"/>
              </p:cNvSpPr>
              <p:nvPr/>
            </p:nvSpPr>
            <p:spPr>
              <a:xfrm>
                <a:off x="4680012" y="5269594"/>
                <a:ext cx="1224136" cy="739818"/>
              </a:xfrm>
              <a:prstGeom prst="rect">
                <a:avLst/>
              </a:prstGeom>
              <a:blipFill rotWithShape="1">
                <a:blip r:embed="rId8"/>
                <a:stretch>
                  <a:fillRect b="-901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5" name="CasellaDiTesto 24"/>
              <p:cNvSpPr txBox="1"/>
              <p:nvPr/>
            </p:nvSpPr>
            <p:spPr>
              <a:xfrm>
                <a:off x="3275856" y="5639503"/>
                <a:ext cx="2366714" cy="369332"/>
              </a:xfrm>
              <a:prstGeom prst="rect">
                <a:avLst/>
              </a:prstGeom>
              <a:noFill/>
            </p:spPr>
            <p:txBody>
              <a:bodyPr wrap="square" rtlCol="0">
                <a:spAutoFit/>
              </a:bodyPr>
              <a:lstStyle/>
              <a:p>
                <a:r>
                  <a:rPr lang="it-IT" b="1" dirty="0" smtClean="0">
                    <a:solidFill>
                      <a:srgbClr val="00B050"/>
                    </a:solidFill>
                  </a:rPr>
                  <a:t>N</a:t>
                </a:r>
                <a14:m>
                  <m:oMath xmlns:m="http://schemas.openxmlformats.org/officeDocument/2006/math">
                    <m:r>
                      <a:rPr lang="it-IT" b="1" i="1" smtClean="0">
                        <a:solidFill>
                          <a:srgbClr val="00B050"/>
                        </a:solidFill>
                        <a:latin typeface="Cambria Math"/>
                      </a:rPr>
                      <m:t>≜</m:t>
                    </m:r>
                  </m:oMath>
                </a14:m>
                <a:r>
                  <a:rPr lang="it-IT" b="1" dirty="0" err="1" smtClean="0">
                    <a:solidFill>
                      <a:srgbClr val="00B050"/>
                    </a:solidFill>
                  </a:rPr>
                  <a:t>Adder</a:t>
                </a:r>
                <a:r>
                  <a:rPr lang="it-IT" b="1" dirty="0" smtClean="0">
                    <a:solidFill>
                      <a:srgbClr val="00B050"/>
                    </a:solidFill>
                  </a:rPr>
                  <a:t> </a:t>
                </a:r>
                <a:r>
                  <a:rPr lang="it-IT" b="1" dirty="0" err="1" smtClean="0">
                    <a:solidFill>
                      <a:srgbClr val="00B050"/>
                    </a:solidFill>
                  </a:rPr>
                  <a:t>Size</a:t>
                </a:r>
                <a:endParaRPr lang="it-IT" dirty="0"/>
              </a:p>
            </p:txBody>
          </p:sp>
        </mc:Choice>
        <mc:Fallback xmlns="">
          <p:sp>
            <p:nvSpPr>
              <p:cNvPr id="25" name="CasellaDiTesto 24"/>
              <p:cNvSpPr txBox="1">
                <a:spLocks noRot="1" noChangeAspect="1" noMove="1" noResize="1" noEditPoints="1" noAdjustHandles="1" noChangeArrowheads="1" noChangeShapeType="1" noTextEdit="1"/>
              </p:cNvSpPr>
              <p:nvPr/>
            </p:nvSpPr>
            <p:spPr>
              <a:xfrm>
                <a:off x="3275856" y="5639503"/>
                <a:ext cx="2366714" cy="369332"/>
              </a:xfrm>
              <a:prstGeom prst="rect">
                <a:avLst/>
              </a:prstGeom>
              <a:blipFill rotWithShape="1">
                <a:blip r:embed="rId9"/>
                <a:stretch>
                  <a:fillRect l="-2057" t="-8197" b="-24590"/>
                </a:stretch>
              </a:blipFill>
            </p:spPr>
            <p:txBody>
              <a:bodyPr/>
              <a:lstStyle/>
              <a:p>
                <a:r>
                  <a:rPr lang="it-IT">
                    <a:noFill/>
                  </a:rPr>
                  <a:t> </a:t>
                </a:r>
              </a:p>
            </p:txBody>
          </p:sp>
        </mc:Fallback>
      </mc:AlternateContent>
    </p:spTree>
    <p:extLst>
      <p:ext uri="{BB962C8B-B14F-4D97-AF65-F5344CB8AC3E}">
        <p14:creationId xmlns:p14="http://schemas.microsoft.com/office/powerpoint/2010/main" val="506754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Variable latency speculative adder basic structure:</a:t>
            </a:r>
          </a:p>
          <a:p>
            <a:pPr marL="0" indent="0" algn="ctr">
              <a:buNone/>
            </a:pPr>
            <a:endParaRPr lang="en-US" sz="2000" dirty="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19</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756" y="1760016"/>
            <a:ext cx="6624488" cy="3973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518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smtClean="0">
                <a:solidFill>
                  <a:srgbClr val="0070C0"/>
                </a:solidFill>
              </a:rPr>
              <a:t>My Background</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endParaRPr lang="en-GB" sz="2000" dirty="0" smtClean="0"/>
          </a:p>
          <a:p>
            <a:pPr algn="just"/>
            <a:r>
              <a:rPr lang="en-GB" sz="2000" dirty="0" smtClean="0"/>
              <a:t>I </a:t>
            </a:r>
            <a:r>
              <a:rPr lang="en-GB" sz="2000" dirty="0"/>
              <a:t>received the M. S. degree in Electronic Engineering from </a:t>
            </a:r>
            <a:r>
              <a:rPr lang="en-US" sz="2000" dirty="0"/>
              <a:t>University of Napoli “Federico II</a:t>
            </a:r>
            <a:r>
              <a:rPr lang="en-US" sz="2000" dirty="0" smtClean="0"/>
              <a:t>”.</a:t>
            </a:r>
          </a:p>
          <a:p>
            <a:endParaRPr lang="en-US" sz="2000" dirty="0"/>
          </a:p>
          <a:p>
            <a:endParaRPr lang="en-US" sz="2000" dirty="0" smtClean="0"/>
          </a:p>
          <a:p>
            <a:r>
              <a:rPr lang="en-US" sz="2000" dirty="0" smtClean="0"/>
              <a:t>I work within the VLSI DIETI group.</a:t>
            </a:r>
          </a:p>
          <a:p>
            <a:endParaRPr lang="en-US" sz="2000" dirty="0"/>
          </a:p>
          <a:p>
            <a:endParaRPr lang="en-GB" sz="2000" dirty="0" smtClean="0"/>
          </a:p>
          <a:p>
            <a:r>
              <a:rPr lang="en-GB" sz="2000" dirty="0" smtClean="0"/>
              <a:t>My </a:t>
            </a:r>
            <a:r>
              <a:rPr lang="en-GB" sz="2000" dirty="0"/>
              <a:t>fellowship is financed by DIETI for research in VLSI systems.</a:t>
            </a:r>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pPr/>
              <a:t>2</a:t>
            </a:fld>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653136"/>
            <a:ext cx="3267075" cy="1400175"/>
          </a:xfrm>
          <a:prstGeom prst="rect">
            <a:avLst/>
          </a:prstGeom>
        </p:spPr>
      </p:pic>
      <p:sp>
        <p:nvSpPr>
          <p:cNvPr id="8" name="Parentesi graffa aperta 7"/>
          <p:cNvSpPr/>
          <p:nvPr/>
        </p:nvSpPr>
        <p:spPr>
          <a:xfrm>
            <a:off x="4572000" y="2482785"/>
            <a:ext cx="1538883" cy="136815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p:cNvSpPr txBox="1"/>
          <p:nvPr/>
        </p:nvSpPr>
        <p:spPr>
          <a:xfrm>
            <a:off x="5940152" y="2566696"/>
            <a:ext cx="2419208" cy="120032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Prof. Antonio Strollo</a:t>
            </a:r>
          </a:p>
          <a:p>
            <a:pPr marL="285750" indent="-285750">
              <a:buFont typeface="Arial" panose="020B0604020202020204" pitchFamily="34" charset="0"/>
              <a:buChar char="•"/>
            </a:pPr>
            <a:r>
              <a:rPr lang="it-IT" dirty="0" smtClean="0"/>
              <a:t>Prof. Davide De Caro</a:t>
            </a:r>
          </a:p>
          <a:p>
            <a:pPr marL="285750" indent="-285750">
              <a:buFont typeface="Arial" panose="020B0604020202020204" pitchFamily="34" charset="0"/>
              <a:buChar char="•"/>
            </a:pPr>
            <a:r>
              <a:rPr lang="it-IT" dirty="0" smtClean="0"/>
              <a:t>Prof. Nicola Petra</a:t>
            </a:r>
          </a:p>
          <a:p>
            <a:pPr marL="285750" indent="-285750">
              <a:buFont typeface="Arial" panose="020B0604020202020204" pitchFamily="34" charset="0"/>
              <a:buChar char="•"/>
            </a:pPr>
            <a:r>
              <a:rPr lang="it-IT" dirty="0" smtClean="0"/>
              <a:t>Prof. Ettore Napoli</a:t>
            </a:r>
            <a:endParaRPr lang="it-IT" dirty="0"/>
          </a:p>
        </p:txBody>
      </p:sp>
    </p:spTree>
    <p:extLst>
      <p:ext uri="{BB962C8B-B14F-4D97-AF65-F5344CB8AC3E}">
        <p14:creationId xmlns:p14="http://schemas.microsoft.com/office/powerpoint/2010/main" val="1304170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Previously proposed VLSA [6]:</a:t>
            </a:r>
          </a:p>
          <a:p>
            <a:pPr marL="0" indent="0" algn="ctr">
              <a:buNone/>
            </a:pPr>
            <a:endParaRPr lang="en-US" sz="2000" dirty="0">
              <a:solidFill>
                <a:srgbClr val="0070C0"/>
              </a:solidFill>
            </a:endParaRP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20</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sp>
        <p:nvSpPr>
          <p:cNvPr id="8" name="CasellaDiTesto 7"/>
          <p:cNvSpPr txBox="1"/>
          <p:nvPr/>
        </p:nvSpPr>
        <p:spPr>
          <a:xfrm>
            <a:off x="251520" y="916271"/>
            <a:ext cx="8640960" cy="3970318"/>
          </a:xfrm>
          <a:prstGeom prst="rect">
            <a:avLst/>
          </a:prstGeom>
          <a:noFill/>
        </p:spPr>
        <p:txBody>
          <a:bodyPr wrap="square" rtlCol="0">
            <a:spAutoFit/>
          </a:bodyPr>
          <a:lstStyle/>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algn="ctr"/>
            <a:endParaRPr lang="it-IT" dirty="0"/>
          </a:p>
        </p:txBody>
      </p:sp>
      <p:pic>
        <p:nvPicPr>
          <p:cNvPr id="24" name="Immagine 23"/>
          <p:cNvPicPr>
            <a:picLocks noChangeAspect="1"/>
          </p:cNvPicPr>
          <p:nvPr/>
        </p:nvPicPr>
        <p:blipFill rotWithShape="1">
          <a:blip r:embed="rId4" cstate="print">
            <a:extLst>
              <a:ext uri="{28A0092B-C50C-407E-A947-70E740481C1C}">
                <a14:useLocalDpi xmlns:a14="http://schemas.microsoft.com/office/drawing/2010/main" val="0"/>
              </a:ext>
            </a:extLst>
          </a:blip>
          <a:srcRect r="50000"/>
          <a:stretch/>
        </p:blipFill>
        <p:spPr>
          <a:xfrm>
            <a:off x="2382069" y="2119752"/>
            <a:ext cx="4536000" cy="2121627"/>
          </a:xfrm>
          <a:prstGeom prst="rect">
            <a:avLst/>
          </a:prstGeom>
        </p:spPr>
      </p:pic>
      <p:sp>
        <p:nvSpPr>
          <p:cNvPr id="25" name="Left Brace 20"/>
          <p:cNvSpPr/>
          <p:nvPr/>
        </p:nvSpPr>
        <p:spPr>
          <a:xfrm flipH="1">
            <a:off x="4807079" y="3487904"/>
            <a:ext cx="142875" cy="610509"/>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2000"/>
          </a:p>
        </p:txBody>
      </p:sp>
      <p:sp>
        <p:nvSpPr>
          <p:cNvPr id="26" name="TextBox 21"/>
          <p:cNvSpPr txBox="1">
            <a:spLocks noChangeArrowheads="1"/>
          </p:cNvSpPr>
          <p:nvPr/>
        </p:nvSpPr>
        <p:spPr bwMode="auto">
          <a:xfrm>
            <a:off x="4949957" y="3589712"/>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b="1" dirty="0" err="1">
                <a:solidFill>
                  <a:srgbClr val="FF0000"/>
                </a:solidFill>
                <a:latin typeface="Times New Roman" pitchFamily="18" charset="0"/>
                <a:cs typeface="Times New Roman" pitchFamily="18" charset="0"/>
              </a:rPr>
              <a:t>Deleted</a:t>
            </a:r>
            <a:endParaRPr lang="it-IT" altLang="it-IT" b="1" dirty="0">
              <a:solidFill>
                <a:srgbClr val="FF0000"/>
              </a:solidFill>
              <a:latin typeface="Times New Roman" pitchFamily="18" charset="0"/>
              <a:cs typeface="Times New Roman" pitchFamily="18" charset="0"/>
            </a:endParaRPr>
          </a:p>
        </p:txBody>
      </p:sp>
      <p:sp>
        <p:nvSpPr>
          <p:cNvPr id="27" name="CasellaDiTesto 26"/>
          <p:cNvSpPr txBox="1"/>
          <p:nvPr/>
        </p:nvSpPr>
        <p:spPr>
          <a:xfrm>
            <a:off x="462496" y="2995899"/>
            <a:ext cx="1584176" cy="369332"/>
          </a:xfrm>
          <a:prstGeom prst="rect">
            <a:avLst/>
          </a:prstGeom>
          <a:noFill/>
        </p:spPr>
        <p:txBody>
          <a:bodyPr wrap="square" rtlCol="0">
            <a:spAutoFit/>
          </a:bodyPr>
          <a:lstStyle/>
          <a:p>
            <a:r>
              <a:rPr lang="it-IT" b="1" dirty="0" err="1" smtClean="0">
                <a:solidFill>
                  <a:srgbClr val="FF0000"/>
                </a:solidFill>
              </a:rPr>
              <a:t>Speculation</a:t>
            </a:r>
            <a:r>
              <a:rPr lang="it-IT" b="1" dirty="0" smtClean="0">
                <a:solidFill>
                  <a:srgbClr val="FF0000"/>
                </a:solidFill>
              </a:rPr>
              <a:t>!</a:t>
            </a:r>
            <a:endParaRPr lang="it-IT" b="1" dirty="0">
              <a:solidFill>
                <a:srgbClr val="FF0000"/>
              </a:solidFill>
            </a:endParaRPr>
          </a:p>
        </p:txBody>
      </p:sp>
      <p:pic>
        <p:nvPicPr>
          <p:cNvPr id="28" name="Immagin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9455" y="2119752"/>
            <a:ext cx="4392000" cy="1563356"/>
          </a:xfrm>
          <a:prstGeom prst="rect">
            <a:avLst/>
          </a:prstGeom>
        </p:spPr>
      </p:pic>
      <p:cxnSp>
        <p:nvCxnSpPr>
          <p:cNvPr id="29" name="Straight Connector 43"/>
          <p:cNvCxnSpPr/>
          <p:nvPr/>
        </p:nvCxnSpPr>
        <p:spPr>
          <a:xfrm>
            <a:off x="2396409" y="2305970"/>
            <a:ext cx="2150273" cy="4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49"/>
          <p:cNvCxnSpPr/>
          <p:nvPr/>
        </p:nvCxnSpPr>
        <p:spPr>
          <a:xfrm rot="5400000">
            <a:off x="2325765" y="2305177"/>
            <a:ext cx="142875"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48"/>
          <p:cNvCxnSpPr/>
          <p:nvPr/>
        </p:nvCxnSpPr>
        <p:spPr>
          <a:xfrm rot="5400000">
            <a:off x="4474451" y="2326799"/>
            <a:ext cx="142875"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27"/>
          <p:cNvSpPr/>
          <p:nvPr/>
        </p:nvSpPr>
        <p:spPr>
          <a:xfrm>
            <a:off x="2250094" y="3430729"/>
            <a:ext cx="372642" cy="317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33" name="Immagin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9455" y="2119752"/>
            <a:ext cx="4392000" cy="1563356"/>
          </a:xfrm>
          <a:prstGeom prst="rect">
            <a:avLst/>
          </a:prstGeom>
        </p:spPr>
      </p:pic>
      <p:pic>
        <p:nvPicPr>
          <p:cNvPr id="34" name="Immagin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249" y="3748694"/>
            <a:ext cx="913414" cy="1174184"/>
          </a:xfrm>
          <a:prstGeom prst="rect">
            <a:avLst/>
          </a:prstGeom>
        </p:spPr>
      </p:pic>
      <mc:AlternateContent xmlns:mc="http://schemas.openxmlformats.org/markup-compatibility/2006" xmlns:a14="http://schemas.microsoft.com/office/drawing/2010/main">
        <mc:Choice Requires="a14">
          <p:sp>
            <p:nvSpPr>
              <p:cNvPr id="35" name="Rettangolo 34"/>
              <p:cNvSpPr/>
              <p:nvPr/>
            </p:nvSpPr>
            <p:spPr>
              <a:xfrm>
                <a:off x="281272" y="4995276"/>
                <a:ext cx="6955024" cy="707886"/>
              </a:xfrm>
              <a:prstGeom prst="rect">
                <a:avLst/>
              </a:prstGeom>
            </p:spPr>
            <p:txBody>
              <a:bodyPr wrap="square">
                <a:spAutoFit/>
              </a:bodyPr>
              <a:lstStyle/>
              <a:p>
                <a:pPr marL="285750" indent="-285750">
                  <a:buFont typeface="Courier New" panose="02070309020205020404" pitchFamily="49" charset="0"/>
                  <a:buChar char="o"/>
                </a:pPr>
                <a:r>
                  <a:rPr lang="it-IT" altLang="it-IT" sz="2000" b="1" dirty="0" smtClean="0">
                    <a:solidFill>
                      <a:srgbClr val="0070C0"/>
                    </a:solidFill>
                    <a:cs typeface="Times New Roman" pitchFamily="18" charset="0"/>
                  </a:rPr>
                  <a:t>Fast speculative sum (</a:t>
                </a:r>
                <a:r>
                  <a:rPr lang="it-IT" altLang="it-IT" sz="2000" b="1" i="1" dirty="0">
                    <a:solidFill>
                      <a:srgbClr val="0070C0"/>
                    </a:solidFill>
                    <a:cs typeface="Times New Roman" pitchFamily="18" charset="0"/>
                  </a:rPr>
                  <a:t>Delay</a:t>
                </a:r>
                <a14:m>
                  <m:oMath xmlns:m="http://schemas.openxmlformats.org/officeDocument/2006/math">
                    <m:r>
                      <a:rPr lang="it-IT" altLang="it-IT" sz="2000" b="1" i="1">
                        <a:solidFill>
                          <a:srgbClr val="0070C0"/>
                        </a:solidFill>
                        <a:latin typeface="Cambria Math"/>
                        <a:ea typeface="Cambria Math"/>
                        <a:cs typeface="Times New Roman" pitchFamily="18" charset="0"/>
                      </a:rPr>
                      <m:t>~</m:t>
                    </m:r>
                    <m:func>
                      <m:funcPr>
                        <m:ctrlPr>
                          <a:rPr lang="it-IT" altLang="it-IT" sz="2000" b="1" i="1">
                            <a:solidFill>
                              <a:srgbClr val="0070C0"/>
                            </a:solidFill>
                            <a:latin typeface="Cambria Math"/>
                            <a:ea typeface="Cambria Math"/>
                            <a:cs typeface="Times New Roman" pitchFamily="18" charset="0"/>
                          </a:rPr>
                        </m:ctrlPr>
                      </m:funcPr>
                      <m:fName>
                        <m:sSub>
                          <m:sSubPr>
                            <m:ctrlPr>
                              <a:rPr lang="it-IT" altLang="it-IT" sz="2000" b="1" i="1">
                                <a:solidFill>
                                  <a:srgbClr val="0070C0"/>
                                </a:solidFill>
                                <a:latin typeface="Cambria Math"/>
                                <a:ea typeface="Cambria Math"/>
                                <a:cs typeface="Times New Roman" pitchFamily="18" charset="0"/>
                              </a:rPr>
                            </m:ctrlPr>
                          </m:sSubPr>
                          <m:e>
                            <m:r>
                              <a:rPr lang="it-IT" altLang="it-IT" sz="2000" b="1">
                                <a:solidFill>
                                  <a:srgbClr val="0070C0"/>
                                </a:solidFill>
                                <a:latin typeface="Cambria Math"/>
                                <a:ea typeface="Cambria Math"/>
                                <a:cs typeface="Times New Roman" pitchFamily="18" charset="0"/>
                              </a:rPr>
                              <m:t>𝐥𝐨𝐠</m:t>
                            </m:r>
                          </m:e>
                          <m:sub>
                            <m:r>
                              <a:rPr lang="it-IT" altLang="it-IT" sz="2000" b="1" i="1">
                                <a:solidFill>
                                  <a:srgbClr val="0070C0"/>
                                </a:solidFill>
                                <a:latin typeface="Cambria Math"/>
                                <a:ea typeface="Cambria Math"/>
                                <a:cs typeface="Times New Roman" pitchFamily="18" charset="0"/>
                              </a:rPr>
                              <m:t>𝟐</m:t>
                            </m:r>
                          </m:sub>
                        </m:sSub>
                      </m:fName>
                      <m:e>
                        <m:r>
                          <a:rPr lang="it-IT" altLang="it-IT" sz="2000" b="1" i="1">
                            <a:solidFill>
                              <a:srgbClr val="0070C0"/>
                            </a:solidFill>
                            <a:latin typeface="Cambria Math"/>
                            <a:ea typeface="Cambria Math"/>
                            <a:cs typeface="Times New Roman" pitchFamily="18" charset="0"/>
                          </a:rPr>
                          <m:t>𝑲</m:t>
                        </m:r>
                      </m:e>
                    </m:func>
                  </m:oMath>
                </a14:m>
                <a:r>
                  <a:rPr lang="it-IT" altLang="it-IT" sz="2000" b="1" dirty="0">
                    <a:solidFill>
                      <a:srgbClr val="0070C0"/>
                    </a:solidFill>
                    <a:cs typeface="Times New Roman" pitchFamily="18" charset="0"/>
                  </a:rPr>
                  <a:t>). </a:t>
                </a:r>
                <a:r>
                  <a:rPr lang="it-IT" altLang="it-IT" sz="2000" b="1" dirty="0">
                    <a:solidFill>
                      <a:srgbClr val="0070C0"/>
                    </a:solidFill>
                    <a:cs typeface="Times New Roman" pitchFamily="18" charset="0"/>
                    <a:sym typeface="Wingdings" pitchFamily="2" charset="2"/>
                  </a:rPr>
                  <a:t></a:t>
                </a:r>
                <a:endParaRPr lang="it-IT" altLang="it-IT" sz="2000" b="1" dirty="0">
                  <a:solidFill>
                    <a:srgbClr val="0070C0"/>
                  </a:solidFill>
                  <a:cs typeface="Times New Roman" pitchFamily="18" charset="0"/>
                </a:endParaRPr>
              </a:p>
              <a:p>
                <a:pPr marL="342900" indent="-342900">
                  <a:buFont typeface="Courier New" panose="02070309020205020404" pitchFamily="49" charset="0"/>
                  <a:buChar char="o"/>
                </a:pPr>
                <a:r>
                  <a:rPr lang="it-IT" altLang="it-IT" sz="2000" b="1" dirty="0">
                    <a:solidFill>
                      <a:srgbClr val="0070C0"/>
                    </a:solidFill>
                    <a:cs typeface="Times New Roman" pitchFamily="18" charset="0"/>
                  </a:rPr>
                  <a:t>Slow Error </a:t>
                </a:r>
                <a:r>
                  <a:rPr lang="it-IT" altLang="it-IT" sz="2000" b="1" dirty="0" err="1">
                    <a:solidFill>
                      <a:srgbClr val="0070C0"/>
                    </a:solidFill>
                    <a:cs typeface="Times New Roman" pitchFamily="18" charset="0"/>
                  </a:rPr>
                  <a:t>detection</a:t>
                </a:r>
                <a:r>
                  <a:rPr lang="it-IT" altLang="it-IT" sz="2000" b="1" dirty="0">
                    <a:solidFill>
                      <a:srgbClr val="0070C0"/>
                    </a:solidFill>
                    <a:cs typeface="Times New Roman" pitchFamily="18" charset="0"/>
                  </a:rPr>
                  <a:t> stage (</a:t>
                </a:r>
                <a:r>
                  <a:rPr lang="it-IT" altLang="it-IT" sz="2000" b="1" i="1" dirty="0">
                    <a:solidFill>
                      <a:srgbClr val="0070C0"/>
                    </a:solidFill>
                    <a:cs typeface="Times New Roman" pitchFamily="18" charset="0"/>
                  </a:rPr>
                  <a:t>N-K</a:t>
                </a:r>
                <a:r>
                  <a:rPr lang="it-IT" altLang="it-IT" sz="2000" b="1" dirty="0">
                    <a:solidFill>
                      <a:srgbClr val="0070C0"/>
                    </a:solidFill>
                    <a:cs typeface="Times New Roman" pitchFamily="18" charset="0"/>
                  </a:rPr>
                  <a:t> </a:t>
                </a:r>
                <a:r>
                  <a:rPr lang="it-IT" altLang="it-IT" sz="2000" b="1" dirty="0" err="1">
                    <a:solidFill>
                      <a:srgbClr val="0070C0"/>
                    </a:solidFill>
                    <a:cs typeface="Times New Roman" pitchFamily="18" charset="0"/>
                  </a:rPr>
                  <a:t>nodes</a:t>
                </a:r>
                <a:r>
                  <a:rPr lang="it-IT" altLang="it-IT" sz="2000" b="1" dirty="0">
                    <a:solidFill>
                      <a:srgbClr val="0070C0"/>
                    </a:solidFill>
                    <a:cs typeface="Times New Roman" pitchFamily="18" charset="0"/>
                  </a:rPr>
                  <a:t> to be </a:t>
                </a:r>
                <a:r>
                  <a:rPr lang="en-US" altLang="it-IT" sz="2000" b="1" dirty="0">
                    <a:solidFill>
                      <a:srgbClr val="0070C0"/>
                    </a:solidFill>
                    <a:cs typeface="Times New Roman" pitchFamily="18" charset="0"/>
                  </a:rPr>
                  <a:t>checked</a:t>
                </a:r>
                <a:r>
                  <a:rPr lang="it-IT" altLang="it-IT" sz="2000" b="1" dirty="0">
                    <a:solidFill>
                      <a:srgbClr val="0070C0"/>
                    </a:solidFill>
                    <a:cs typeface="Times New Roman" pitchFamily="18" charset="0"/>
                  </a:rPr>
                  <a:t>). </a:t>
                </a:r>
                <a:r>
                  <a:rPr lang="it-IT" altLang="it-IT" sz="2000" b="1" dirty="0">
                    <a:solidFill>
                      <a:srgbClr val="0070C0"/>
                    </a:solidFill>
                    <a:cs typeface="Times New Roman" pitchFamily="18" charset="0"/>
                    <a:sym typeface="Wingdings" pitchFamily="2" charset="2"/>
                  </a:rPr>
                  <a:t></a:t>
                </a:r>
              </a:p>
            </p:txBody>
          </p:sp>
        </mc:Choice>
        <mc:Fallback xmlns="">
          <p:sp>
            <p:nvSpPr>
              <p:cNvPr id="35" name="Rettangolo 34"/>
              <p:cNvSpPr>
                <a:spLocks noRot="1" noChangeAspect="1" noMove="1" noResize="1" noEditPoints="1" noAdjustHandles="1" noChangeArrowheads="1" noChangeShapeType="1" noTextEdit="1"/>
              </p:cNvSpPr>
              <p:nvPr/>
            </p:nvSpPr>
            <p:spPr>
              <a:xfrm>
                <a:off x="281272" y="4995276"/>
                <a:ext cx="6955024" cy="707886"/>
              </a:xfrm>
              <a:prstGeom prst="rect">
                <a:avLst/>
              </a:prstGeom>
              <a:blipFill rotWithShape="1">
                <a:blip r:embed="rId8"/>
                <a:stretch>
                  <a:fillRect l="-789" t="-5128" b="-14530"/>
                </a:stretch>
              </a:blipFill>
            </p:spPr>
            <p:txBody>
              <a:bodyPr/>
              <a:lstStyle/>
              <a:p>
                <a:r>
                  <a:rPr lang="it-IT">
                    <a:noFill/>
                  </a:rPr>
                  <a:t> </a:t>
                </a:r>
              </a:p>
            </p:txBody>
          </p:sp>
        </mc:Fallback>
      </mc:AlternateContent>
      <p:sp>
        <p:nvSpPr>
          <p:cNvPr id="36" name="CasellaDiTesto 35"/>
          <p:cNvSpPr txBox="1"/>
          <p:nvPr/>
        </p:nvSpPr>
        <p:spPr>
          <a:xfrm>
            <a:off x="6151128" y="4445824"/>
            <a:ext cx="2664296" cy="954107"/>
          </a:xfrm>
          <a:prstGeom prst="rect">
            <a:avLst/>
          </a:prstGeom>
          <a:noFill/>
        </p:spPr>
        <p:txBody>
          <a:bodyPr wrap="square" rtlCol="0">
            <a:spAutoFit/>
          </a:bodyPr>
          <a:lstStyle/>
          <a:p>
            <a:pPr algn="just"/>
            <a:r>
              <a:rPr lang="it-IT" b="1" dirty="0" smtClean="0">
                <a:solidFill>
                  <a:srgbClr val="FF0000"/>
                </a:solidFill>
              </a:rPr>
              <a:t>e.g. </a:t>
            </a:r>
            <a:r>
              <a:rPr lang="it-IT" sz="2000" b="1" u="sng" dirty="0" smtClean="0">
                <a:solidFill>
                  <a:srgbClr val="FF0000"/>
                </a:solidFill>
              </a:rPr>
              <a:t>56</a:t>
            </a:r>
            <a:r>
              <a:rPr lang="it-IT" b="1" dirty="0" smtClean="0">
                <a:solidFill>
                  <a:srgbClr val="FF0000"/>
                </a:solidFill>
              </a:rPr>
              <a:t> </a:t>
            </a:r>
            <a:r>
              <a:rPr lang="it-IT" b="1" dirty="0" err="1" smtClean="0">
                <a:solidFill>
                  <a:srgbClr val="FF0000"/>
                </a:solidFill>
              </a:rPr>
              <a:t>terms</a:t>
            </a:r>
            <a:r>
              <a:rPr lang="it-IT" b="1" dirty="0" smtClean="0">
                <a:solidFill>
                  <a:srgbClr val="FF0000"/>
                </a:solidFill>
              </a:rPr>
              <a:t> to be or-ed in a 64 bit speculative </a:t>
            </a:r>
            <a:r>
              <a:rPr lang="it-IT" b="1" dirty="0" err="1" smtClean="0">
                <a:solidFill>
                  <a:srgbClr val="FF0000"/>
                </a:solidFill>
              </a:rPr>
              <a:t>adder</a:t>
            </a:r>
            <a:r>
              <a:rPr lang="it-IT" b="1" dirty="0" smtClean="0">
                <a:solidFill>
                  <a:srgbClr val="FF0000"/>
                </a:solidFill>
              </a:rPr>
              <a:t> with K=8.</a:t>
            </a:r>
            <a:endParaRPr lang="it-IT" b="1" dirty="0">
              <a:solidFill>
                <a:srgbClr val="FF0000"/>
              </a:solidFill>
            </a:endParaRPr>
          </a:p>
        </p:txBody>
      </p:sp>
      <p:cxnSp>
        <p:nvCxnSpPr>
          <p:cNvPr id="37" name="Connettore 2 36"/>
          <p:cNvCxnSpPr/>
          <p:nvPr/>
        </p:nvCxnSpPr>
        <p:spPr>
          <a:xfrm flipV="1">
            <a:off x="5479103" y="4995277"/>
            <a:ext cx="672025" cy="3539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6"/>
                                        </p:tgtEl>
                                      </p:cBhvr>
                                    </p:animEffect>
                                    <p:set>
                                      <p:cBhvr>
                                        <p:cTn id="20" dur="1" fill="hold">
                                          <p:stCondLst>
                                            <p:cond delay="499"/>
                                          </p:stCondLst>
                                        </p:cTn>
                                        <p:tgtEl>
                                          <p:spTgt spid="2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ppt_x"/>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par>
                                <p:cTn id="57" presetID="16" presetClass="entr" presetSubtype="21"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arn(inVertical)">
                                      <p:cBhvr>
                                        <p:cTn id="59" dur="500"/>
                                        <p:tgtEl>
                                          <p:spTgt spid="34"/>
                                        </p:tgtEl>
                                      </p:cBhvr>
                                    </p:animEffect>
                                  </p:childTnLst>
                                </p:cTn>
                              </p:par>
                              <p:par>
                                <p:cTn id="60" presetID="16" presetClass="exit" presetSubtype="21" fill="hold" grpId="1" nodeType="withEffect">
                                  <p:stCondLst>
                                    <p:cond delay="0"/>
                                  </p:stCondLst>
                                  <p:childTnLst>
                                    <p:animEffect transition="out" filter="barn(inVertical)">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6" presetClass="exit" presetSubtype="21" fill="hold" grpId="1" nodeType="withEffect">
                                  <p:stCondLst>
                                    <p:cond delay="0"/>
                                  </p:stCondLst>
                                  <p:childTnLst>
                                    <p:animEffect transition="out" filter="barn(inVertical)">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par>
                                <p:cTn id="71" presetID="10"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p:bldP spid="26" grpId="1"/>
      <p:bldP spid="27" grpId="0"/>
      <p:bldP spid="27" grpId="1"/>
      <p:bldP spid="32" grpId="0" animBg="1"/>
      <p:bldP spid="32" grpId="1" animBg="1"/>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CasellaDiTesto 48"/>
              <p:cNvSpPr txBox="1"/>
              <p:nvPr/>
            </p:nvSpPr>
            <p:spPr>
              <a:xfrm>
                <a:off x="266628" y="4863421"/>
                <a:ext cx="9129907" cy="1118768"/>
              </a:xfrm>
              <a:prstGeom prst="rect">
                <a:avLst/>
              </a:prstGeom>
              <a:noFill/>
            </p:spPr>
            <p:txBody>
              <a:bodyPr wrap="square" rtlCol="0">
                <a:spAutoFit/>
              </a:bodyPr>
              <a:lstStyle/>
              <a:p>
                <a:pPr marL="449263" indent="-449263" algn="just">
                  <a:buFont typeface="Courier New" panose="02070309020205020404" pitchFamily="49" charset="0"/>
                  <a:buChar char="o"/>
                </a:pPr>
                <a:r>
                  <a:rPr lang="en-US" altLang="it-IT" sz="2000" b="1" dirty="0" smtClean="0">
                    <a:solidFill>
                      <a:srgbClr val="0070C0"/>
                    </a:solidFill>
                    <a:cs typeface="Times New Roman" pitchFamily="18" charset="0"/>
                  </a:rPr>
                  <a:t>Added 1 level respect than Speculative Kogge-Stone (Delay</a:t>
                </a:r>
                <a14:m>
                  <m:oMath xmlns:m="http://schemas.openxmlformats.org/officeDocument/2006/math">
                    <m:r>
                      <a:rPr lang="it-IT" altLang="it-IT" sz="2000" b="1" i="1">
                        <a:solidFill>
                          <a:srgbClr val="0070C0"/>
                        </a:solidFill>
                        <a:latin typeface="Cambria Math"/>
                        <a:ea typeface="Cambria Math"/>
                        <a:cs typeface="Times New Roman" pitchFamily="18" charset="0"/>
                      </a:rPr>
                      <m:t>~</m:t>
                    </m:r>
                    <m:func>
                      <m:funcPr>
                        <m:ctrlPr>
                          <a:rPr lang="it-IT" altLang="it-IT" sz="2000" b="1" i="1">
                            <a:solidFill>
                              <a:srgbClr val="0070C0"/>
                            </a:solidFill>
                            <a:latin typeface="Cambria Math"/>
                            <a:ea typeface="Cambria Math"/>
                            <a:cs typeface="Times New Roman" pitchFamily="18" charset="0"/>
                          </a:rPr>
                        </m:ctrlPr>
                      </m:funcPr>
                      <m:fName>
                        <m:sSub>
                          <m:sSubPr>
                            <m:ctrlPr>
                              <a:rPr lang="it-IT" altLang="it-IT" sz="2000" b="1" i="1">
                                <a:solidFill>
                                  <a:srgbClr val="0070C0"/>
                                </a:solidFill>
                                <a:latin typeface="Cambria Math"/>
                                <a:ea typeface="Cambria Math"/>
                                <a:cs typeface="Times New Roman" pitchFamily="18" charset="0"/>
                              </a:rPr>
                            </m:ctrlPr>
                          </m:sSubPr>
                          <m:e>
                            <m:r>
                              <a:rPr lang="it-IT" altLang="it-IT" sz="2000" b="1">
                                <a:solidFill>
                                  <a:srgbClr val="0070C0"/>
                                </a:solidFill>
                                <a:latin typeface="Cambria Math"/>
                                <a:ea typeface="Cambria Math"/>
                                <a:cs typeface="Times New Roman" pitchFamily="18" charset="0"/>
                              </a:rPr>
                              <m:t>𝐥𝐨𝐠</m:t>
                            </m:r>
                          </m:e>
                          <m:sub>
                            <m:r>
                              <a:rPr lang="it-IT" altLang="it-IT" sz="2000" b="1" i="1">
                                <a:solidFill>
                                  <a:srgbClr val="0070C0"/>
                                </a:solidFill>
                                <a:latin typeface="Cambria Math"/>
                                <a:ea typeface="Cambria Math"/>
                                <a:cs typeface="Times New Roman" pitchFamily="18" charset="0"/>
                              </a:rPr>
                              <m:t>𝟐</m:t>
                            </m:r>
                          </m:sub>
                        </m:sSub>
                      </m:fName>
                      <m:e>
                        <m:r>
                          <a:rPr lang="it-IT" altLang="it-IT" sz="2000" b="1" i="1">
                            <a:solidFill>
                              <a:srgbClr val="0070C0"/>
                            </a:solidFill>
                            <a:latin typeface="Cambria Math"/>
                            <a:ea typeface="Cambria Math"/>
                            <a:cs typeface="Times New Roman" pitchFamily="18" charset="0"/>
                          </a:rPr>
                          <m:t>𝑲</m:t>
                        </m:r>
                      </m:e>
                    </m:func>
                    <m:r>
                      <a:rPr lang="it-IT" altLang="it-IT" sz="2000" b="1">
                        <a:solidFill>
                          <a:srgbClr val="0070C0"/>
                        </a:solidFill>
                        <a:latin typeface="Cambria Math"/>
                        <a:ea typeface="Cambria Math"/>
                        <a:cs typeface="Times New Roman" pitchFamily="18" charset="0"/>
                      </a:rPr>
                      <m:t>+</m:t>
                    </m:r>
                    <m:r>
                      <a:rPr lang="it-IT" altLang="it-IT" sz="2000" b="1">
                        <a:solidFill>
                          <a:srgbClr val="0070C0"/>
                        </a:solidFill>
                        <a:latin typeface="Cambria Math"/>
                        <a:ea typeface="Cambria Math"/>
                        <a:cs typeface="Times New Roman" pitchFamily="18" charset="0"/>
                      </a:rPr>
                      <m:t>𝟏</m:t>
                    </m:r>
                  </m:oMath>
                </a14:m>
                <a:r>
                  <a:rPr lang="en-US" altLang="it-IT" sz="2000" b="1" dirty="0">
                    <a:solidFill>
                      <a:srgbClr val="0070C0"/>
                    </a:solidFill>
                    <a:cs typeface="Times New Roman" pitchFamily="18" charset="0"/>
                  </a:rPr>
                  <a:t>).</a:t>
                </a:r>
                <a:r>
                  <a:rPr lang="en-US" altLang="it-IT" sz="2000" b="1" dirty="0">
                    <a:solidFill>
                      <a:srgbClr val="0070C0"/>
                    </a:solidFill>
                    <a:cs typeface="Times New Roman" pitchFamily="18" charset="0"/>
                    <a:sym typeface="Wingdings" panose="05000000000000000000" pitchFamily="2" charset="2"/>
                  </a:rPr>
                  <a:t></a:t>
                </a:r>
                <a:endParaRPr lang="en-US" altLang="it-IT" sz="2000" b="1" dirty="0">
                  <a:solidFill>
                    <a:srgbClr val="0070C0"/>
                  </a:solidFill>
                  <a:cs typeface="Times New Roman" pitchFamily="18" charset="0"/>
                </a:endParaRPr>
              </a:p>
              <a:p>
                <a:pPr marL="449263" indent="-449263" algn="just">
                  <a:buFont typeface="Courier New" panose="02070309020205020404" pitchFamily="49" charset="0"/>
                  <a:buChar char="o"/>
                </a:pPr>
                <a:r>
                  <a:rPr lang="en-US" altLang="it-IT" sz="2000" b="1" dirty="0">
                    <a:solidFill>
                      <a:srgbClr val="0070C0"/>
                    </a:solidFill>
                    <a:cs typeface="Times New Roman" pitchFamily="18" charset="0"/>
                  </a:rPr>
                  <a:t>Fast Error detection stage (</a:t>
                </a:r>
                <a14:m>
                  <m:oMath xmlns:m="http://schemas.openxmlformats.org/officeDocument/2006/math">
                    <m:f>
                      <m:fPr>
                        <m:ctrlPr>
                          <a:rPr lang="en-US" altLang="it-IT" sz="2000" b="1" i="1">
                            <a:solidFill>
                              <a:srgbClr val="0070C0"/>
                            </a:solidFill>
                            <a:latin typeface="Cambria Math"/>
                            <a:cs typeface="Times New Roman" pitchFamily="18" charset="0"/>
                          </a:rPr>
                        </m:ctrlPr>
                      </m:fPr>
                      <m:num>
                        <m:r>
                          <a:rPr lang="it-IT" altLang="it-IT" sz="2000" b="1" i="1">
                            <a:solidFill>
                              <a:srgbClr val="0070C0"/>
                            </a:solidFill>
                            <a:latin typeface="Cambria Math"/>
                            <a:cs typeface="Times New Roman" pitchFamily="18" charset="0"/>
                          </a:rPr>
                          <m:t>𝑵</m:t>
                        </m:r>
                        <m:r>
                          <a:rPr lang="it-IT" altLang="it-IT" sz="2000" b="1" i="1">
                            <a:solidFill>
                              <a:srgbClr val="0070C0"/>
                            </a:solidFill>
                            <a:latin typeface="Cambria Math"/>
                            <a:cs typeface="Times New Roman" pitchFamily="18" charset="0"/>
                          </a:rPr>
                          <m:t>−</m:t>
                        </m:r>
                        <m:r>
                          <a:rPr lang="it-IT" altLang="it-IT" sz="2000" b="1" i="1">
                            <a:solidFill>
                              <a:srgbClr val="0070C0"/>
                            </a:solidFill>
                            <a:latin typeface="Cambria Math"/>
                            <a:cs typeface="Times New Roman" pitchFamily="18" charset="0"/>
                          </a:rPr>
                          <m:t>𝑲</m:t>
                        </m:r>
                      </m:num>
                      <m:den>
                        <m:r>
                          <a:rPr lang="it-IT" altLang="it-IT" sz="2000" b="1" i="1">
                            <a:solidFill>
                              <a:srgbClr val="0070C0"/>
                            </a:solidFill>
                            <a:latin typeface="Cambria Math"/>
                            <a:cs typeface="Times New Roman" pitchFamily="18" charset="0"/>
                          </a:rPr>
                          <m:t>𝟐</m:t>
                        </m:r>
                      </m:den>
                    </m:f>
                  </m:oMath>
                </a14:m>
                <a:r>
                  <a:rPr lang="en-US" altLang="it-IT" sz="2000" b="1" dirty="0">
                    <a:solidFill>
                      <a:srgbClr val="0070C0"/>
                    </a:solidFill>
                    <a:cs typeface="Times New Roman" pitchFamily="18" charset="0"/>
                  </a:rPr>
                  <a:t> nodes to be checked). </a:t>
                </a:r>
                <a:r>
                  <a:rPr lang="en-US" altLang="it-IT" sz="2000" b="1" dirty="0">
                    <a:solidFill>
                      <a:srgbClr val="0070C0"/>
                    </a:solidFill>
                    <a:cs typeface="Times New Roman" pitchFamily="18" charset="0"/>
                    <a:sym typeface="Wingdings" panose="05000000000000000000" pitchFamily="2" charset="2"/>
                  </a:rPr>
                  <a:t></a:t>
                </a:r>
              </a:p>
              <a:p>
                <a:endParaRPr lang="it-IT" dirty="0"/>
              </a:p>
            </p:txBody>
          </p:sp>
        </mc:Choice>
        <mc:Fallback xmlns="">
          <p:sp>
            <p:nvSpPr>
              <p:cNvPr id="49" name="CasellaDiTesto 48"/>
              <p:cNvSpPr txBox="1">
                <a:spLocks noRot="1" noChangeAspect="1" noMove="1" noResize="1" noEditPoints="1" noAdjustHandles="1" noChangeArrowheads="1" noChangeShapeType="1" noTextEdit="1"/>
              </p:cNvSpPr>
              <p:nvPr/>
            </p:nvSpPr>
            <p:spPr>
              <a:xfrm>
                <a:off x="266628" y="4863421"/>
                <a:ext cx="9129907" cy="1118768"/>
              </a:xfrm>
              <a:prstGeom prst="rect">
                <a:avLst/>
              </a:prstGeom>
              <a:blipFill rotWithShape="1">
                <a:blip r:embed="rId3"/>
                <a:stretch>
                  <a:fillRect l="-668" t="-3279"/>
                </a:stretch>
              </a:blipFill>
            </p:spPr>
            <p:txBody>
              <a:bodyPr/>
              <a:lstStyle/>
              <a:p>
                <a:r>
                  <a:rPr lang="it-IT">
                    <a:noFill/>
                  </a:rPr>
                  <a:t> </a:t>
                </a:r>
              </a:p>
            </p:txBody>
          </p:sp>
        </mc:Fallback>
      </mc:AlternateContent>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Proposed speculative Han-Carlson topology:</a:t>
            </a:r>
          </a:p>
          <a:p>
            <a:pPr marL="0" indent="0" algn="ctr">
              <a:buNone/>
            </a:pPr>
            <a:endParaRPr lang="en-US" sz="2000" dirty="0">
              <a:solidFill>
                <a:srgbClr val="0070C0"/>
              </a:solidFill>
            </a:endParaRP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21</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sp>
        <p:nvSpPr>
          <p:cNvPr id="8" name="CasellaDiTesto 7"/>
          <p:cNvSpPr txBox="1"/>
          <p:nvPr/>
        </p:nvSpPr>
        <p:spPr>
          <a:xfrm>
            <a:off x="251520" y="916271"/>
            <a:ext cx="8640960" cy="3970318"/>
          </a:xfrm>
          <a:prstGeom prst="rect">
            <a:avLst/>
          </a:prstGeom>
          <a:noFill/>
        </p:spPr>
        <p:txBody>
          <a:bodyPr wrap="square" rtlCol="0">
            <a:spAutoFit/>
          </a:bodyPr>
          <a:lstStyle/>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marL="449263" indent="-449263" algn="just">
              <a:buFont typeface="Arial" charset="0"/>
              <a:buChar char="•"/>
            </a:pPr>
            <a:endParaRPr lang="en-US" altLang="it-IT" b="1" dirty="0" smtClean="0">
              <a:solidFill>
                <a:srgbClr val="00B050"/>
              </a:solidFill>
              <a:cs typeface="Times New Roman" pitchFamily="18" charset="0"/>
            </a:endParaRPr>
          </a:p>
          <a:p>
            <a:pPr algn="ctr"/>
            <a:endParaRPr lang="it-IT" dirty="0"/>
          </a:p>
        </p:txBody>
      </p:sp>
      <p:pic>
        <p:nvPicPr>
          <p:cNvPr id="22" name="Immagin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873" y="3733974"/>
            <a:ext cx="1378886" cy="727711"/>
          </a:xfrm>
          <a:prstGeom prst="rect">
            <a:avLst/>
          </a:prstGeom>
        </p:spPr>
      </p:pic>
      <p:pic>
        <p:nvPicPr>
          <p:cNvPr id="23" name="Immagine 22"/>
          <p:cNvPicPr>
            <a:picLocks noChangeAspect="1"/>
          </p:cNvPicPr>
          <p:nvPr/>
        </p:nvPicPr>
        <p:blipFill rotWithShape="1">
          <a:blip r:embed="rId6" cstate="print">
            <a:extLst>
              <a:ext uri="{28A0092B-C50C-407E-A947-70E740481C1C}">
                <a14:useLocalDpi xmlns:a14="http://schemas.microsoft.com/office/drawing/2010/main" val="0"/>
              </a:ext>
            </a:extLst>
          </a:blip>
          <a:srcRect r="50335"/>
          <a:stretch/>
        </p:blipFill>
        <p:spPr>
          <a:xfrm>
            <a:off x="2368054" y="1721916"/>
            <a:ext cx="4407892" cy="2392070"/>
          </a:xfrm>
          <a:prstGeom prst="rect">
            <a:avLst/>
          </a:prstGeom>
        </p:spPr>
      </p:pic>
      <p:cxnSp>
        <p:nvCxnSpPr>
          <p:cNvPr id="38" name="Straight Arrow Connector 18"/>
          <p:cNvCxnSpPr/>
          <p:nvPr/>
        </p:nvCxnSpPr>
        <p:spPr>
          <a:xfrm>
            <a:off x="3563888" y="3515668"/>
            <a:ext cx="611028" cy="2183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CasellaDiTesto 38"/>
          <p:cNvSpPr txBox="1">
            <a:spLocks noChangeArrowheads="1"/>
          </p:cNvSpPr>
          <p:nvPr/>
        </p:nvSpPr>
        <p:spPr bwMode="auto">
          <a:xfrm>
            <a:off x="5160652" y="4093385"/>
            <a:ext cx="2351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it-IT" altLang="it-IT" b="1" dirty="0">
                <a:solidFill>
                  <a:srgbClr val="FF0000"/>
                </a:solidFill>
                <a:latin typeface="+mj-lt"/>
                <a:cs typeface="Times New Roman" pitchFamily="18" charset="0"/>
              </a:rPr>
              <a:t>2 </a:t>
            </a:r>
            <a:r>
              <a:rPr lang="it-IT" altLang="it-IT" b="1" dirty="0" err="1" smtClean="0">
                <a:solidFill>
                  <a:srgbClr val="FF0000"/>
                </a:solidFill>
                <a:latin typeface="+mj-lt"/>
                <a:cs typeface="Times New Roman" pitchFamily="18" charset="0"/>
              </a:rPr>
              <a:t>children</a:t>
            </a:r>
            <a:r>
              <a:rPr lang="it-IT" altLang="it-IT" b="1" dirty="0" smtClean="0">
                <a:solidFill>
                  <a:srgbClr val="FF0000"/>
                </a:solidFill>
                <a:latin typeface="+mj-lt"/>
                <a:cs typeface="Times New Roman" pitchFamily="18" charset="0"/>
              </a:rPr>
              <a:t> </a:t>
            </a:r>
            <a:r>
              <a:rPr lang="it-IT" altLang="it-IT" b="1" dirty="0">
                <a:solidFill>
                  <a:srgbClr val="FF0000"/>
                </a:solidFill>
                <a:latin typeface="+mj-lt"/>
                <a:cs typeface="Times New Roman" pitchFamily="18" charset="0"/>
              </a:rPr>
              <a:t>per </a:t>
            </a:r>
            <a:r>
              <a:rPr lang="it-IT" altLang="it-IT" b="1" dirty="0" err="1">
                <a:solidFill>
                  <a:srgbClr val="FF0000"/>
                </a:solidFill>
                <a:latin typeface="+mj-lt"/>
                <a:cs typeface="Times New Roman" pitchFamily="18" charset="0"/>
              </a:rPr>
              <a:t>parent</a:t>
            </a:r>
            <a:endParaRPr lang="it-IT" altLang="it-IT" b="1" dirty="0">
              <a:solidFill>
                <a:srgbClr val="FF0000"/>
              </a:solidFill>
              <a:latin typeface="+mj-lt"/>
              <a:cs typeface="Times New Roman" pitchFamily="18" charset="0"/>
            </a:endParaRPr>
          </a:p>
        </p:txBody>
      </p:sp>
      <p:cxnSp>
        <p:nvCxnSpPr>
          <p:cNvPr id="40" name="Connettore 1 39"/>
          <p:cNvCxnSpPr/>
          <p:nvPr/>
        </p:nvCxnSpPr>
        <p:spPr>
          <a:xfrm>
            <a:off x="7356958" y="4293450"/>
            <a:ext cx="167953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9036496" y="4293450"/>
            <a:ext cx="0" cy="12729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flipH="1">
            <a:off x="3967485" y="5579718"/>
            <a:ext cx="506901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Left Brace 20"/>
          <p:cNvSpPr/>
          <p:nvPr/>
        </p:nvSpPr>
        <p:spPr>
          <a:xfrm flipH="1">
            <a:off x="5220072" y="3178892"/>
            <a:ext cx="160736" cy="268366"/>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sz="2000"/>
          </a:p>
        </p:txBody>
      </p:sp>
      <p:sp>
        <p:nvSpPr>
          <p:cNvPr id="44" name="TextBox 21"/>
          <p:cNvSpPr txBox="1">
            <a:spLocks noChangeArrowheads="1"/>
          </p:cNvSpPr>
          <p:nvPr/>
        </p:nvSpPr>
        <p:spPr bwMode="auto">
          <a:xfrm>
            <a:off x="5508104" y="3092184"/>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it-IT" altLang="it-IT" b="1" dirty="0" err="1">
                <a:solidFill>
                  <a:srgbClr val="FF0000"/>
                </a:solidFill>
                <a:latin typeface="Times New Roman" pitchFamily="18" charset="0"/>
                <a:cs typeface="Times New Roman" pitchFamily="18" charset="0"/>
              </a:rPr>
              <a:t>Deleted</a:t>
            </a:r>
            <a:endParaRPr lang="it-IT" altLang="it-IT" b="1" dirty="0">
              <a:solidFill>
                <a:srgbClr val="FF0000"/>
              </a:solidFill>
              <a:latin typeface="Times New Roman" pitchFamily="18" charset="0"/>
              <a:cs typeface="Times New Roman" pitchFamily="18" charset="0"/>
            </a:endParaRPr>
          </a:p>
        </p:txBody>
      </p:sp>
      <p:pic>
        <p:nvPicPr>
          <p:cNvPr id="45" name="Immagin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9945" y="1721916"/>
            <a:ext cx="4259589" cy="1793752"/>
          </a:xfrm>
          <a:prstGeom prst="rect">
            <a:avLst/>
          </a:prstGeom>
        </p:spPr>
      </p:pic>
      <p:sp>
        <p:nvSpPr>
          <p:cNvPr id="46" name="Oval 15"/>
          <p:cNvSpPr/>
          <p:nvPr/>
        </p:nvSpPr>
        <p:spPr>
          <a:xfrm>
            <a:off x="3131840" y="2831283"/>
            <a:ext cx="640086" cy="7177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47" name="Immagin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9945" y="1721916"/>
            <a:ext cx="4259589" cy="1793752"/>
          </a:xfrm>
          <a:prstGeom prst="rect">
            <a:avLst/>
          </a:prstGeom>
        </p:spPr>
      </p:pic>
      <p:pic>
        <p:nvPicPr>
          <p:cNvPr id="48" name="Immagin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03409" y="3211113"/>
            <a:ext cx="1947262" cy="1652308"/>
          </a:xfrm>
          <a:prstGeom prst="rect">
            <a:avLst/>
          </a:prstGeom>
        </p:spPr>
      </p:pic>
    </p:spTree>
    <p:extLst>
      <p:ext uri="{BB962C8B-B14F-4D97-AF65-F5344CB8AC3E}">
        <p14:creationId xmlns:p14="http://schemas.microsoft.com/office/powerpoint/2010/main" val="177853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3"/>
                                        </p:tgtEl>
                                      </p:cBhvr>
                                    </p:animEffect>
                                    <p:set>
                                      <p:cBhvr>
                                        <p:cTn id="17" dur="1" fill="hold">
                                          <p:stCondLst>
                                            <p:cond delay="499"/>
                                          </p:stCondLst>
                                        </p:cTn>
                                        <p:tgtEl>
                                          <p:spTgt spid="23"/>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3"/>
                                        </p:tgtEl>
                                      </p:cBhvr>
                                    </p:animEffect>
                                    <p:set>
                                      <p:cBhvr>
                                        <p:cTn id="20" dur="1" fill="hold">
                                          <p:stCondLst>
                                            <p:cond delay="499"/>
                                          </p:stCondLst>
                                        </p:cTn>
                                        <p:tgtEl>
                                          <p:spTgt spid="43"/>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44"/>
                                        </p:tgtEl>
                                      </p:cBhvr>
                                    </p:animEffect>
                                    <p:set>
                                      <p:cBhvr>
                                        <p:cTn id="23" dur="1" fill="hold">
                                          <p:stCondLst>
                                            <p:cond delay="499"/>
                                          </p:stCondLst>
                                        </p:cTn>
                                        <p:tgtEl>
                                          <p:spTgt spid="4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xit" presetSubtype="21" fill="hold" grpId="1" nodeType="clickEffect">
                                  <p:stCondLst>
                                    <p:cond delay="0"/>
                                  </p:stCondLst>
                                  <p:childTnLst>
                                    <p:animEffect transition="out" filter="barn(inVertical)">
                                      <p:cBhvr>
                                        <p:cTn id="56" dur="500"/>
                                        <p:tgtEl>
                                          <p:spTgt spid="46"/>
                                        </p:tgtEl>
                                      </p:cBhvr>
                                    </p:animEffect>
                                    <p:set>
                                      <p:cBhvr>
                                        <p:cTn id="57" dur="1" fill="hold">
                                          <p:stCondLst>
                                            <p:cond delay="499"/>
                                          </p:stCondLst>
                                        </p:cTn>
                                        <p:tgtEl>
                                          <p:spTgt spid="46"/>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6" presetClass="exit" presetSubtype="21" fill="hold" nodeType="withEffect">
                                  <p:stCondLst>
                                    <p:cond delay="0"/>
                                  </p:stCondLst>
                                  <p:childTnLst>
                                    <p:animEffect transition="out" filter="barn(inVertical)">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6" presetClass="exit" presetSubtype="21" fill="hold" grpId="1" nodeType="withEffect">
                                  <p:stCondLst>
                                    <p:cond delay="0"/>
                                  </p:stCondLst>
                                  <p:childTnLst>
                                    <p:animEffect transition="out" filter="barn(inVertical)">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par>
                                <p:cTn id="67" presetID="16" presetClass="exit" presetSubtype="21" fill="hold" nodeType="withEffect">
                                  <p:stCondLst>
                                    <p:cond delay="0"/>
                                  </p:stCondLst>
                                  <p:childTnLst>
                                    <p:animEffect transition="out" filter="barn(inVertical)">
                                      <p:cBhvr>
                                        <p:cTn id="68" dur="500"/>
                                        <p:tgtEl>
                                          <p:spTgt spid="40"/>
                                        </p:tgtEl>
                                      </p:cBhvr>
                                    </p:animEffect>
                                    <p:set>
                                      <p:cBhvr>
                                        <p:cTn id="69" dur="1" fill="hold">
                                          <p:stCondLst>
                                            <p:cond delay="499"/>
                                          </p:stCondLst>
                                        </p:cTn>
                                        <p:tgtEl>
                                          <p:spTgt spid="40"/>
                                        </p:tgtEl>
                                        <p:attrNameLst>
                                          <p:attrName>style.visibility</p:attrName>
                                        </p:attrNameLst>
                                      </p:cBhvr>
                                      <p:to>
                                        <p:strVal val="hidden"/>
                                      </p:to>
                                    </p:set>
                                  </p:childTnLst>
                                </p:cTn>
                              </p:par>
                              <p:par>
                                <p:cTn id="70" presetID="16" presetClass="exit" presetSubtype="21" fill="hold" nodeType="withEffect">
                                  <p:stCondLst>
                                    <p:cond delay="0"/>
                                  </p:stCondLst>
                                  <p:childTnLst>
                                    <p:animEffect transition="out" filter="barn(inVertical)">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par>
                                <p:cTn id="73" presetID="16" presetClass="exit" presetSubtype="21" fill="hold" nodeType="withEffect">
                                  <p:stCondLst>
                                    <p:cond delay="0"/>
                                  </p:stCondLst>
                                  <p:childTnLst>
                                    <p:animEffect transition="out" filter="barn(inVertical)">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par>
                                <p:cTn id="76" presetID="16" presetClass="entr" presetSubtype="21"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barn(inVertical)">
                                      <p:cBhvr>
                                        <p:cTn id="78" dur="500"/>
                                        <p:tgtEl>
                                          <p:spTgt spid="47"/>
                                        </p:tgtEl>
                                      </p:cBhvr>
                                    </p:animEffect>
                                  </p:childTnLst>
                                </p:cTn>
                              </p:par>
                              <p:par>
                                <p:cTn id="79" presetID="16" presetClass="entr" presetSubtype="21"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barn(inVertical)">
                                      <p:cBhvr>
                                        <p:cTn id="8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39" grpId="0"/>
      <p:bldP spid="39" grpId="1"/>
      <p:bldP spid="43" grpId="0" animBg="1"/>
      <p:bldP spid="43" grpId="1" animBg="1"/>
      <p:bldP spid="44" grpId="0"/>
      <p:bldP spid="44" grpId="1"/>
      <p:bldP spid="46" grpId="0" animBg="1"/>
      <p:bldP spid="4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Many others speculative topologies have been proposed:</a:t>
            </a:r>
          </a:p>
          <a:p>
            <a:pPr lvl="1" algn="just">
              <a:buFont typeface="Courier New" panose="02070309020205020404" pitchFamily="49" charset="0"/>
              <a:buChar char="o"/>
            </a:pPr>
            <a:r>
              <a:rPr lang="en-US" sz="2400" dirty="0" smtClean="0">
                <a:solidFill>
                  <a:srgbClr val="0070C0"/>
                </a:solidFill>
              </a:rPr>
              <a:t>Speculative Hybrid Han-Carlson</a:t>
            </a:r>
          </a:p>
          <a:p>
            <a:pPr lvl="1" algn="just">
              <a:buFont typeface="Courier New" panose="02070309020205020404" pitchFamily="49" charset="0"/>
              <a:buChar char="o"/>
            </a:pPr>
            <a:r>
              <a:rPr lang="en-US" sz="2400" dirty="0" smtClean="0">
                <a:solidFill>
                  <a:srgbClr val="0070C0"/>
                </a:solidFill>
              </a:rPr>
              <a:t>Speculative Brent-Kung</a:t>
            </a:r>
          </a:p>
          <a:p>
            <a:pPr lvl="1" algn="just">
              <a:buFont typeface="Courier New" panose="02070309020205020404" pitchFamily="49" charset="0"/>
              <a:buChar char="o"/>
            </a:pPr>
            <a:r>
              <a:rPr lang="en-US" sz="2400" dirty="0" smtClean="0">
                <a:solidFill>
                  <a:srgbClr val="0070C0"/>
                </a:solidFill>
              </a:rPr>
              <a:t>Speculative Carry-Increment</a:t>
            </a:r>
          </a:p>
          <a:p>
            <a:pPr lvl="1" algn="just">
              <a:buFont typeface="Courier New" panose="02070309020205020404" pitchFamily="49" charset="0"/>
              <a:buChar char="o"/>
            </a:pPr>
            <a:r>
              <a:rPr lang="en-US" sz="2400" dirty="0" smtClean="0">
                <a:solidFill>
                  <a:srgbClr val="0070C0"/>
                </a:solidFill>
              </a:rPr>
              <a:t>Speculative Ladner-Fisher</a:t>
            </a:r>
          </a:p>
          <a:p>
            <a:pPr lvl="1" algn="just">
              <a:buFont typeface="Courier New" panose="02070309020205020404" pitchFamily="49" charset="0"/>
              <a:buChar char="o"/>
            </a:pPr>
            <a:r>
              <a:rPr lang="en-US" sz="2400" dirty="0" smtClean="0">
                <a:solidFill>
                  <a:srgbClr val="0070C0"/>
                </a:solidFill>
              </a:rPr>
              <a:t>Speculative </a:t>
            </a:r>
            <a:r>
              <a:rPr lang="en-US" sz="2400" dirty="0" err="1" smtClean="0">
                <a:solidFill>
                  <a:srgbClr val="0070C0"/>
                </a:solidFill>
              </a:rPr>
              <a:t>Sklansky</a:t>
            </a:r>
            <a:endParaRPr lang="en-US" sz="2400" dirty="0" smtClean="0">
              <a:solidFill>
                <a:srgbClr val="0070C0"/>
              </a:solidFill>
            </a:endParaRPr>
          </a:p>
          <a:p>
            <a:pPr lvl="1" algn="just">
              <a:buFont typeface="Courier New" panose="02070309020205020404" pitchFamily="49" charset="0"/>
              <a:buChar char="o"/>
            </a:pPr>
            <a:endParaRPr lang="en-US" sz="2400" dirty="0" smtClean="0">
              <a:solidFill>
                <a:srgbClr val="0070C0"/>
              </a:solidFill>
            </a:endParaRPr>
          </a:p>
          <a:p>
            <a:pPr marL="0" indent="0" algn="ctr">
              <a:buNone/>
            </a:pPr>
            <a:endParaRPr lang="en-US" sz="2000" dirty="0">
              <a:solidFill>
                <a:srgbClr val="0070C0"/>
              </a:solidFill>
            </a:endParaRP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22</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spTree>
    <p:extLst>
      <p:ext uri="{BB962C8B-B14F-4D97-AF65-F5344CB8AC3E}">
        <p14:creationId xmlns:p14="http://schemas.microsoft.com/office/powerpoint/2010/main" val="1730419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Unfortunately, as observed in literature, when speculative adders deal with </a:t>
            </a:r>
            <a:r>
              <a:rPr lang="en-US" sz="2400" u="sng" dirty="0" smtClean="0">
                <a:solidFill>
                  <a:srgbClr val="0070C0"/>
                </a:solidFill>
              </a:rPr>
              <a:t>2’complement numbers</a:t>
            </a:r>
            <a:r>
              <a:rPr lang="en-US" sz="2400" dirty="0" smtClean="0">
                <a:solidFill>
                  <a:srgbClr val="0070C0"/>
                </a:solidFill>
              </a:rPr>
              <a:t>, the </a:t>
            </a:r>
            <a:r>
              <a:rPr lang="en-US" sz="2400" u="sng" dirty="0" smtClean="0">
                <a:solidFill>
                  <a:srgbClr val="0070C0"/>
                </a:solidFill>
              </a:rPr>
              <a:t>expected carry propagation length significantly increases [7]</a:t>
            </a:r>
            <a:r>
              <a:rPr lang="en-US" sz="2400" dirty="0" smtClean="0">
                <a:solidFill>
                  <a:srgbClr val="0070C0"/>
                </a:solidFill>
              </a:rPr>
              <a:t>:</a:t>
            </a:r>
          </a:p>
          <a:p>
            <a:pPr marL="0" indent="0" algn="just">
              <a:buNone/>
            </a:pPr>
            <a:endParaRPr lang="en-US" sz="2400" dirty="0" smtClean="0">
              <a:solidFill>
                <a:srgbClr val="0070C0"/>
              </a:solidFill>
            </a:endParaRPr>
          </a:p>
          <a:p>
            <a:pPr marL="0" indent="0" algn="ctr">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23</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4568" y="2410022"/>
            <a:ext cx="5014863" cy="352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4860032" y="2708920"/>
            <a:ext cx="648072" cy="394731"/>
          </a:xfrm>
          <a:prstGeom prst="rect">
            <a:avLst/>
          </a:prstGeom>
          <a:solidFill>
            <a:schemeClr val="bg1"/>
          </a:solidFill>
        </p:spPr>
        <p:txBody>
          <a:bodyPr wrap="square" rtlCol="0">
            <a:spAutoFit/>
          </a:bodyPr>
          <a:lstStyle/>
          <a:p>
            <a:endParaRPr lang="it-IT" dirty="0"/>
          </a:p>
        </p:txBody>
      </p:sp>
      <p:sp>
        <p:nvSpPr>
          <p:cNvPr id="9" name="Ovale 8"/>
          <p:cNvSpPr/>
          <p:nvPr/>
        </p:nvSpPr>
        <p:spPr>
          <a:xfrm>
            <a:off x="5364088" y="4653136"/>
            <a:ext cx="1512168" cy="127742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6" name="Connettore 2 15"/>
          <p:cNvCxnSpPr>
            <a:stCxn id="9" idx="7"/>
          </p:cNvCxnSpPr>
          <p:nvPr/>
        </p:nvCxnSpPr>
        <p:spPr>
          <a:xfrm flipV="1">
            <a:off x="6654804" y="3861048"/>
            <a:ext cx="424627" cy="97916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7079431" y="3103651"/>
            <a:ext cx="1669033" cy="1754326"/>
          </a:xfrm>
          <a:prstGeom prst="rect">
            <a:avLst/>
          </a:prstGeom>
          <a:noFill/>
        </p:spPr>
        <p:txBody>
          <a:bodyPr wrap="square" rtlCol="0">
            <a:spAutoFit/>
          </a:bodyPr>
          <a:lstStyle/>
          <a:p>
            <a:pPr algn="ctr"/>
            <a:r>
              <a:rPr lang="it-IT" b="1" dirty="0" smtClean="0"/>
              <a:t>With 2’s </a:t>
            </a:r>
            <a:r>
              <a:rPr lang="it-IT" b="1" dirty="0" err="1" smtClean="0"/>
              <a:t>complement</a:t>
            </a:r>
            <a:r>
              <a:rPr lang="it-IT" b="1" dirty="0" smtClean="0"/>
              <a:t> </a:t>
            </a:r>
            <a:r>
              <a:rPr lang="it-IT" b="1" dirty="0" err="1" smtClean="0"/>
              <a:t>number</a:t>
            </a:r>
            <a:r>
              <a:rPr lang="it-IT" b="1" dirty="0" smtClean="0"/>
              <a:t> </a:t>
            </a:r>
            <a:r>
              <a:rPr lang="it-IT" b="1" dirty="0" err="1" smtClean="0"/>
              <a:t>error</a:t>
            </a:r>
            <a:r>
              <a:rPr lang="it-IT" b="1" dirty="0" smtClean="0"/>
              <a:t> </a:t>
            </a:r>
            <a:r>
              <a:rPr lang="it-IT" b="1" dirty="0" err="1" smtClean="0"/>
              <a:t>probability</a:t>
            </a:r>
            <a:r>
              <a:rPr lang="it-IT" b="1" dirty="0" smtClean="0"/>
              <a:t> </a:t>
            </a:r>
            <a:r>
              <a:rPr lang="it-IT" b="1" dirty="0" err="1" smtClean="0"/>
              <a:t>approaches</a:t>
            </a:r>
            <a:r>
              <a:rPr lang="it-IT" b="1" dirty="0" smtClean="0"/>
              <a:t> to 25%</a:t>
            </a:r>
            <a:endParaRPr lang="it-IT" b="1" dirty="0"/>
          </a:p>
        </p:txBody>
      </p:sp>
    </p:spTree>
    <p:extLst>
      <p:ext uri="{BB962C8B-B14F-4D97-AF65-F5344CB8AC3E}">
        <p14:creationId xmlns:p14="http://schemas.microsoft.com/office/powerpoint/2010/main" val="3104267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 reformulation of the speculative assumption has been proposed when operating with 2’s complement numbers.</a:t>
            </a:r>
          </a:p>
          <a:p>
            <a:pPr algn="just">
              <a:buFont typeface="Wingdings" panose="05000000000000000000" pitchFamily="2" charset="2"/>
              <a:buChar char="v"/>
            </a:pPr>
            <a:r>
              <a:rPr lang="en-US" sz="2400" dirty="0" smtClean="0">
                <a:solidFill>
                  <a:srgbClr val="0070C0"/>
                </a:solidFill>
              </a:rPr>
              <a:t>This results in a novel error detection network and in a novel VLSA architecture:</a:t>
            </a: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marL="0" indent="0" algn="ctr">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24</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sp>
        <p:nvSpPr>
          <p:cNvPr id="15" name="CasellaDiTesto 14"/>
          <p:cNvSpPr txBox="1"/>
          <p:nvPr/>
        </p:nvSpPr>
        <p:spPr>
          <a:xfrm>
            <a:off x="4860032" y="2708920"/>
            <a:ext cx="648072" cy="394731"/>
          </a:xfrm>
          <a:prstGeom prst="rect">
            <a:avLst/>
          </a:prstGeom>
          <a:solidFill>
            <a:schemeClr val="bg1"/>
          </a:solidFill>
        </p:spPr>
        <p:txBody>
          <a:bodyPr wrap="square" rtlCol="0">
            <a:spAutoFit/>
          </a:bodyPr>
          <a:lstStyle/>
          <a:p>
            <a:endParaRPr lang="it-IT"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413" y="2764583"/>
            <a:ext cx="5061173" cy="28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100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Proposed speculative adders are faster than non-speculative adders. (note that the speed can be traded with a power, performing voltage-scaling)</a:t>
            </a: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25</a:t>
            </a:fld>
            <a:endParaRPr lang="it-IT" dirty="0"/>
          </a:p>
        </p:txBody>
      </p:sp>
      <p:grpSp>
        <p:nvGrpSpPr>
          <p:cNvPr id="9" name="Gruppo 8"/>
          <p:cNvGrpSpPr/>
          <p:nvPr/>
        </p:nvGrpSpPr>
        <p:grpSpPr>
          <a:xfrm>
            <a:off x="2458390" y="2310746"/>
            <a:ext cx="4227220" cy="2774438"/>
            <a:chOff x="1976846" y="2025453"/>
            <a:chExt cx="5052988" cy="3690910"/>
          </a:xfrm>
        </p:grpSpPr>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049"/>
            <a:stretch/>
          </p:blipFill>
          <p:spPr bwMode="auto">
            <a:xfrm>
              <a:off x="1976846" y="2152828"/>
              <a:ext cx="5052988" cy="356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716016" y="2531408"/>
              <a:ext cx="288032" cy="369332"/>
            </a:xfrm>
            <a:prstGeom prst="rect">
              <a:avLst/>
            </a:prstGeom>
            <a:solidFill>
              <a:schemeClr val="bg1"/>
            </a:solidFill>
          </p:spPr>
          <p:txBody>
            <a:bodyPr wrap="square" rtlCol="0">
              <a:spAutoFit/>
            </a:bodyPr>
            <a:lstStyle/>
            <a:p>
              <a:endParaRPr lang="it-IT" dirty="0"/>
            </a:p>
          </p:txBody>
        </p:sp>
        <p:sp>
          <p:nvSpPr>
            <p:cNvPr id="10" name="CasellaDiTesto 9"/>
            <p:cNvSpPr txBox="1"/>
            <p:nvPr/>
          </p:nvSpPr>
          <p:spPr>
            <a:xfrm>
              <a:off x="4283968" y="2683808"/>
              <a:ext cx="576064" cy="369332"/>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4279889" y="2423617"/>
              <a:ext cx="1679294" cy="777942"/>
            </a:xfrm>
            <a:prstGeom prst="rect">
              <a:avLst/>
            </a:prstGeom>
            <a:noFill/>
          </p:spPr>
          <p:txBody>
            <a:bodyPr wrap="square" rtlCol="0">
              <a:spAutoFit/>
            </a:bodyPr>
            <a:lstStyle/>
            <a:p>
              <a:r>
                <a:rPr lang="it-IT" sz="1600" i="1" dirty="0" err="1" smtClean="0"/>
                <a:t>Previously</a:t>
              </a:r>
              <a:r>
                <a:rPr lang="it-IT" sz="1600" i="1" dirty="0" smtClean="0"/>
                <a:t> </a:t>
              </a:r>
            </a:p>
            <a:p>
              <a:r>
                <a:rPr lang="it-IT" sz="1600" i="1" dirty="0" err="1" smtClean="0"/>
                <a:t>Proposed</a:t>
              </a:r>
              <a:endParaRPr lang="it-IT" sz="1600" i="1" dirty="0"/>
            </a:p>
          </p:txBody>
        </p:sp>
        <p:sp>
          <p:nvSpPr>
            <p:cNvPr id="12" name="CasellaDiTesto 11"/>
            <p:cNvSpPr txBox="1"/>
            <p:nvPr/>
          </p:nvSpPr>
          <p:spPr>
            <a:xfrm>
              <a:off x="5724128" y="3010847"/>
              <a:ext cx="720080" cy="789461"/>
            </a:xfrm>
            <a:prstGeom prst="rect">
              <a:avLst/>
            </a:prstGeom>
            <a:solidFill>
              <a:schemeClr val="bg1"/>
            </a:solidFill>
          </p:spPr>
          <p:txBody>
            <a:bodyPr wrap="square" rtlCol="0">
              <a:spAutoFit/>
            </a:bodyPr>
            <a:lstStyle/>
            <a:p>
              <a:endParaRPr lang="it-IT" dirty="0"/>
            </a:p>
          </p:txBody>
        </p:sp>
        <p:sp>
          <p:nvSpPr>
            <p:cNvPr id="13" name="CasellaDiTesto 12"/>
            <p:cNvSpPr txBox="1"/>
            <p:nvPr/>
          </p:nvSpPr>
          <p:spPr>
            <a:xfrm>
              <a:off x="2085063" y="2025453"/>
              <a:ext cx="494222" cy="394731"/>
            </a:xfrm>
            <a:prstGeom prst="rect">
              <a:avLst/>
            </a:prstGeom>
            <a:solidFill>
              <a:schemeClr val="bg1"/>
            </a:solidFill>
          </p:spPr>
          <p:txBody>
            <a:bodyPr wrap="square" rtlCol="0">
              <a:spAutoFit/>
            </a:bodyPr>
            <a:lstStyle/>
            <a:p>
              <a:endParaRPr lang="it-IT" dirty="0"/>
            </a:p>
          </p:txBody>
        </p:sp>
      </p:grpSp>
      <p:sp>
        <p:nvSpPr>
          <p:cNvPr id="16"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Variable-Latency Speculative Adders</a:t>
            </a:r>
            <a:r>
              <a:rPr lang="en-US" dirty="0" smtClean="0">
                <a:solidFill>
                  <a:srgbClr val="0070C0"/>
                </a:solidFill>
              </a:rPr>
              <a:t/>
            </a:r>
            <a:br>
              <a:rPr lang="en-US" dirty="0" smtClean="0">
                <a:solidFill>
                  <a:srgbClr val="0070C0"/>
                </a:solidFill>
              </a:rPr>
            </a:br>
            <a:endParaRPr lang="it-IT" dirty="0">
              <a:solidFill>
                <a:srgbClr val="0070C0"/>
              </a:solidFill>
            </a:endParaRPr>
          </a:p>
        </p:txBody>
      </p:sp>
      <p:sp>
        <p:nvSpPr>
          <p:cNvPr id="14" name="Rettangolo 13"/>
          <p:cNvSpPr/>
          <p:nvPr/>
        </p:nvSpPr>
        <p:spPr>
          <a:xfrm>
            <a:off x="2077295" y="5101522"/>
            <a:ext cx="6534472" cy="1631216"/>
          </a:xfrm>
          <a:prstGeom prst="rect">
            <a:avLst/>
          </a:prstGeom>
        </p:spPr>
        <p:txBody>
          <a:bodyPr wrap="square">
            <a:spAutoFit/>
          </a:bodyPr>
          <a:lstStyle/>
          <a:p>
            <a:pPr lvl="0" algn="just"/>
            <a:r>
              <a:rPr lang="en-US" sz="1000" b="1" dirty="0" smtClean="0"/>
              <a:t>[J]  D</a:t>
            </a:r>
            <a:r>
              <a:rPr lang="en-US" sz="1000" b="1" dirty="0"/>
              <a:t>. Esposito</a:t>
            </a:r>
            <a:r>
              <a:rPr lang="en-US" sz="1000" dirty="0"/>
              <a:t>, D. De Caro, E. Napoli, N. Petra, A. G. M. Strollo, “Variable Latency Speculative Han-Carlson Adder”, </a:t>
            </a:r>
            <a:r>
              <a:rPr lang="en-US" sz="1000" i="1" dirty="0"/>
              <a:t>IEEE Trans. on Circuits and Systems I: Regular Papers, </a:t>
            </a:r>
            <a:r>
              <a:rPr lang="en-US" sz="1000" dirty="0"/>
              <a:t>vol.62, no.5, pp.1353-1361, 2015.</a:t>
            </a:r>
            <a:endParaRPr lang="it-IT" sz="1000" dirty="0"/>
          </a:p>
          <a:p>
            <a:pPr lvl="0" algn="just"/>
            <a:r>
              <a:rPr lang="en-US" sz="1000" b="1" dirty="0" smtClean="0"/>
              <a:t>[J]  D</a:t>
            </a:r>
            <a:r>
              <a:rPr lang="en-US" sz="1000" b="1" dirty="0"/>
              <a:t>. Esposito</a:t>
            </a:r>
            <a:r>
              <a:rPr lang="en-US" sz="1000" dirty="0"/>
              <a:t>, D. De Caro and A. G. M. Strollo</a:t>
            </a:r>
            <a:r>
              <a:rPr lang="en-US" sz="1000" i="1" dirty="0"/>
              <a:t>, "Variable Latency Speculative Parallel Prefix Adders for Unsigned and Signed Operands," in IEEE Transactions on Circuits and Systems I: Regular Papers, </a:t>
            </a:r>
            <a:r>
              <a:rPr lang="en-US" sz="1000" dirty="0"/>
              <a:t>vol. 63, no. 8, pp. 1200-1209, Aug. 2016</a:t>
            </a:r>
            <a:r>
              <a:rPr lang="en-US" sz="1000" dirty="0" smtClean="0"/>
              <a:t>.</a:t>
            </a:r>
          </a:p>
          <a:p>
            <a:pPr lvl="0" algn="just"/>
            <a:r>
              <a:rPr lang="en-US" sz="1000" b="1" dirty="0" smtClean="0"/>
              <a:t>[C]  D</a:t>
            </a:r>
            <a:r>
              <a:rPr lang="en-US" sz="1000" b="1" dirty="0"/>
              <a:t>. Esposito</a:t>
            </a:r>
            <a:r>
              <a:rPr lang="en-US" sz="1000" dirty="0"/>
              <a:t>, D. De Caro, A. G. M. Strollo, “Speculative Parallel-Prefix Adders", </a:t>
            </a:r>
            <a:r>
              <a:rPr lang="en-US" sz="1000" i="1" dirty="0"/>
              <a:t>Proceedings of 46th GE Conference</a:t>
            </a:r>
            <a:r>
              <a:rPr lang="en-US" sz="1000" dirty="0"/>
              <a:t>, ISBN: 978-88-905519-2-5.</a:t>
            </a:r>
            <a:endParaRPr lang="it-IT" sz="1000" dirty="0"/>
          </a:p>
          <a:p>
            <a:pPr lvl="0" algn="just"/>
            <a:r>
              <a:rPr lang="en-US" sz="1000" b="1" dirty="0" smtClean="0"/>
              <a:t>[C] D</a:t>
            </a:r>
            <a:r>
              <a:rPr lang="en-US" sz="1000" b="1" dirty="0"/>
              <a:t>. Esposito</a:t>
            </a:r>
            <a:r>
              <a:rPr lang="en-US" sz="1000" dirty="0"/>
              <a:t>, D. De Caro, M. De Martino, A. G. M. Strollo, “Variable Latency Speculative Han–Carlson Adders Topologies”, </a:t>
            </a:r>
            <a:r>
              <a:rPr lang="en-US" sz="1000" i="1" dirty="0"/>
              <a:t>11th Conference on PhD Research in Microelectronics and Electronics (IEEE PRIME 2015)</a:t>
            </a:r>
            <a:r>
              <a:rPr lang="en-US" sz="1000" dirty="0"/>
              <a:t>, pp.45-48, 2015.</a:t>
            </a:r>
            <a:endParaRPr lang="it-IT" sz="1000" dirty="0"/>
          </a:p>
          <a:p>
            <a:pPr lvl="0" algn="just"/>
            <a:endParaRPr lang="en-US" sz="1000" dirty="0" smtClean="0"/>
          </a:p>
          <a:p>
            <a:pPr lvl="0" algn="just"/>
            <a:endParaRPr lang="it-IT" sz="1000" dirty="0"/>
          </a:p>
        </p:txBody>
      </p:sp>
    </p:spTree>
    <p:extLst>
      <p:ext uri="{BB962C8B-B14F-4D97-AF65-F5344CB8AC3E}">
        <p14:creationId xmlns:p14="http://schemas.microsoft.com/office/powerpoint/2010/main" val="1273630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Outline</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buFont typeface="Wingdings" panose="05000000000000000000" pitchFamily="2" charset="2"/>
              <a:buChar char="v"/>
            </a:pPr>
            <a:r>
              <a:rPr lang="en-US" sz="2400" dirty="0" smtClean="0">
                <a:solidFill>
                  <a:srgbClr val="0070C0"/>
                </a:solidFill>
              </a:rPr>
              <a:t>VLSI circuits for Approximate computing</a:t>
            </a:r>
          </a:p>
          <a:p>
            <a:pPr lvl="1">
              <a:buFont typeface="Courier New" panose="02070309020205020404" pitchFamily="49" charset="0"/>
              <a:buChar char="o"/>
            </a:pPr>
            <a:r>
              <a:rPr lang="en-US" sz="2000" dirty="0" smtClean="0">
                <a:solidFill>
                  <a:srgbClr val="0070C0"/>
                </a:solidFill>
              </a:rPr>
              <a:t>Motivations </a:t>
            </a:r>
          </a:p>
          <a:p>
            <a:pPr lvl="1">
              <a:buFont typeface="Courier New" panose="02070309020205020404" pitchFamily="49" charset="0"/>
              <a:buChar char="o"/>
            </a:pPr>
            <a:r>
              <a:rPr lang="en-US" sz="2000" dirty="0" smtClean="0">
                <a:solidFill>
                  <a:srgbClr val="0070C0"/>
                </a:solidFill>
              </a:rPr>
              <a:t>My Activity</a:t>
            </a:r>
          </a:p>
          <a:p>
            <a:pPr marL="342900" lvl="1" indent="-342900">
              <a:spcBef>
                <a:spcPts val="576"/>
              </a:spcBef>
              <a:buFont typeface="Wingdings" panose="05000000000000000000" pitchFamily="2" charset="2"/>
              <a:buChar char="v"/>
            </a:pPr>
            <a:r>
              <a:rPr lang="en-US" sz="2400" b="1" u="sng" dirty="0" smtClean="0">
                <a:solidFill>
                  <a:srgbClr val="0070C0"/>
                </a:solidFill>
              </a:rPr>
              <a:t>Technical details</a:t>
            </a:r>
            <a:r>
              <a:rPr lang="en-US" sz="24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Variable-latency speculative Parallel-Prefix adders</a:t>
            </a:r>
          </a:p>
          <a:p>
            <a:pPr marL="742950" lvl="2" indent="-342900">
              <a:spcBef>
                <a:spcPts val="576"/>
              </a:spcBef>
              <a:buFont typeface="Courier New" panose="02070309020205020404" pitchFamily="49" charset="0"/>
              <a:buChar char="o"/>
            </a:pPr>
            <a:r>
              <a:rPr lang="en-US" sz="2000" dirty="0" smtClean="0">
                <a:solidFill>
                  <a:srgbClr val="0070C0"/>
                </a:solidFill>
              </a:rPr>
              <a:t>Approximate adders for signed operands</a:t>
            </a:r>
          </a:p>
          <a:p>
            <a:pPr marL="742950" lvl="2" indent="-342900">
              <a:spcBef>
                <a:spcPts val="576"/>
              </a:spcBef>
              <a:buFont typeface="Courier New" panose="02070309020205020404" pitchFamily="49" charset="0"/>
              <a:buChar char="o"/>
            </a:pPr>
            <a:r>
              <a:rPr lang="en-US" sz="2000" dirty="0" smtClean="0">
                <a:solidFill>
                  <a:srgbClr val="0070C0"/>
                </a:solidFill>
              </a:rPr>
              <a:t>Multiply-and-Accumulate (MAC) Unit employing speculative adders</a:t>
            </a:r>
          </a:p>
          <a:p>
            <a:pPr marL="742950" lvl="2" indent="-342900">
              <a:spcBef>
                <a:spcPts val="576"/>
              </a:spcBef>
              <a:buFont typeface="Courier New" panose="02070309020205020404" pitchFamily="49" charset="0"/>
              <a:buChar char="o"/>
            </a:pPr>
            <a:r>
              <a:rPr lang="en-US" sz="2000" dirty="0">
                <a:solidFill>
                  <a:srgbClr val="0070C0"/>
                </a:solidFill>
              </a:rPr>
              <a:t>Precision-Scalable Latch-Memory</a:t>
            </a:r>
          </a:p>
          <a:p>
            <a:pPr marL="742950" lvl="2" indent="-342900">
              <a:spcBef>
                <a:spcPts val="576"/>
              </a:spcBef>
              <a:buFont typeface="Courier New" panose="02070309020205020404" pitchFamily="49" charset="0"/>
              <a:buChar char="o"/>
            </a:pPr>
            <a:r>
              <a:rPr lang="en-US" sz="2000" dirty="0">
                <a:solidFill>
                  <a:srgbClr val="0070C0"/>
                </a:solidFill>
              </a:rPr>
              <a:t>Precision-Scalable MAC Units</a:t>
            </a:r>
          </a:p>
          <a:p>
            <a:pPr marL="342000" lvl="2" indent="-342000">
              <a:spcBef>
                <a:spcPts val="576"/>
              </a:spcBef>
              <a:buFont typeface="Wingdings" panose="05000000000000000000" pitchFamily="2" charset="2"/>
              <a:buChar char="v"/>
            </a:pPr>
            <a:r>
              <a:rPr lang="en-US" dirty="0">
                <a:solidFill>
                  <a:srgbClr val="0070C0"/>
                </a:solidFill>
              </a:rPr>
              <a:t>Publications and Questions</a:t>
            </a:r>
          </a:p>
          <a:p>
            <a:pPr marL="0" lvl="2" indent="0">
              <a:spcBef>
                <a:spcPts val="576"/>
              </a:spcBef>
              <a:buNone/>
            </a:pPr>
            <a:endParaRPr lang="en-US"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26</a:t>
            </a:fld>
            <a:endParaRPr lang="it-IT"/>
          </a:p>
        </p:txBody>
      </p:sp>
      <p:sp>
        <p:nvSpPr>
          <p:cNvPr id="8" name="Freccia a destra 7"/>
          <p:cNvSpPr/>
          <p:nvPr/>
        </p:nvSpPr>
        <p:spPr>
          <a:xfrm>
            <a:off x="470974" y="3320988"/>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5420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As discussed before, error probability of speculative adders significantly increases when operating with signed number.</a:t>
            </a:r>
          </a:p>
          <a:p>
            <a:pPr algn="just">
              <a:buFont typeface="Wingdings" panose="05000000000000000000" pitchFamily="2" charset="2"/>
              <a:buChar char="v"/>
            </a:pPr>
            <a:r>
              <a:rPr lang="en-US" sz="2400" dirty="0" smtClean="0">
                <a:solidFill>
                  <a:srgbClr val="0070C0"/>
                </a:solidFill>
              </a:rPr>
              <a:t>An error correction has been proposed, based on the following observations:</a:t>
            </a:r>
          </a:p>
          <a:p>
            <a:pPr marL="0" indent="0" algn="just">
              <a:buNone/>
            </a:pPr>
            <a:r>
              <a:rPr lang="en-US" sz="2400" dirty="0" smtClean="0">
                <a:solidFill>
                  <a:srgbClr val="0070C0"/>
                </a:solidFill>
              </a:rPr>
              <a:t>-operands A and B have opposite sign</a:t>
            </a:r>
          </a:p>
          <a:p>
            <a:pPr marL="0" indent="0" algn="just">
              <a:buNone/>
            </a:pPr>
            <a:r>
              <a:rPr lang="en-US" sz="2400" dirty="0" smtClean="0">
                <a:solidFill>
                  <a:srgbClr val="0070C0"/>
                </a:solidFill>
              </a:rPr>
              <a:t>-A+B &gt;0</a:t>
            </a:r>
          </a:p>
          <a:p>
            <a:pPr marL="0" indent="0" algn="just">
              <a:buNone/>
            </a:pPr>
            <a:r>
              <a:rPr lang="en-US" sz="2400" dirty="0" smtClean="0">
                <a:solidFill>
                  <a:srgbClr val="0070C0"/>
                </a:solidFill>
              </a:rPr>
              <a:t>-|A| and |B| are sufficiently small</a:t>
            </a:r>
          </a:p>
          <a:p>
            <a:pPr algn="just">
              <a:buFont typeface="Wingdings" panose="05000000000000000000" pitchFamily="2" charset="2"/>
              <a:buChar char="v"/>
            </a:pPr>
            <a:r>
              <a:rPr lang="en-US" sz="2400" dirty="0" smtClean="0">
                <a:solidFill>
                  <a:srgbClr val="0070C0"/>
                </a:solidFill>
              </a:rPr>
              <a:t>If these conditions are </a:t>
            </a:r>
            <a:r>
              <a:rPr lang="en-US" sz="2400" dirty="0" err="1" smtClean="0">
                <a:solidFill>
                  <a:srgbClr val="0070C0"/>
                </a:solidFill>
              </a:rPr>
              <a:t>catched</a:t>
            </a:r>
            <a:r>
              <a:rPr lang="en-US" sz="2400" dirty="0" smtClean="0">
                <a:solidFill>
                  <a:srgbClr val="0070C0"/>
                </a:solidFill>
              </a:rPr>
              <a:t> we assume that an error happens, therefore the output is corrected using a simple network.</a:t>
            </a: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27</a:t>
            </a:fld>
            <a:endParaRPr lang="it-IT" dirty="0"/>
          </a:p>
        </p:txBody>
      </p:sp>
      <p:sp>
        <p:nvSpPr>
          <p:cNvPr id="16"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Approximate adder for signed operands</a:t>
            </a:r>
            <a:endParaRPr lang="it-IT" dirty="0">
              <a:solidFill>
                <a:srgbClr val="0070C0"/>
              </a:solidFill>
            </a:endParaRPr>
          </a:p>
        </p:txBody>
      </p:sp>
    </p:spTree>
    <p:extLst>
      <p:ext uri="{BB962C8B-B14F-4D97-AF65-F5344CB8AC3E}">
        <p14:creationId xmlns:p14="http://schemas.microsoft.com/office/powerpoint/2010/main" val="156688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Resulting circuit:</a:t>
            </a:r>
          </a:p>
          <a:p>
            <a:pPr algn="just">
              <a:buFont typeface="Wingdings" panose="05000000000000000000" pitchFamily="2" charset="2"/>
              <a:buChar char="v"/>
            </a:pPr>
            <a:endParaRPr lang="en-US" sz="2400" dirty="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endParaRPr lang="en-US" sz="2400" dirty="0">
              <a:solidFill>
                <a:srgbClr val="0070C0"/>
              </a:solidFill>
            </a:endParaRPr>
          </a:p>
          <a:p>
            <a:pPr algn="just">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r>
              <a:rPr lang="en-US" sz="2400" dirty="0" smtClean="0">
                <a:solidFill>
                  <a:srgbClr val="0070C0"/>
                </a:solidFill>
              </a:rPr>
              <a:t>Results:</a:t>
            </a: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28</a:t>
            </a:fld>
            <a:endParaRPr lang="it-IT" dirty="0"/>
          </a:p>
        </p:txBody>
      </p:sp>
      <p:sp>
        <p:nvSpPr>
          <p:cNvPr id="16"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Approximate adder for signed operands</a:t>
            </a:r>
            <a:endParaRPr lang="it-IT" dirty="0">
              <a:solidFill>
                <a:srgbClr val="0070C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775" y="1628800"/>
            <a:ext cx="51244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63" y="3933056"/>
            <a:ext cx="5046862" cy="1700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729" y="3998658"/>
            <a:ext cx="4173736" cy="149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123728" y="5700052"/>
            <a:ext cx="6462464" cy="577081"/>
          </a:xfrm>
          <a:prstGeom prst="rect">
            <a:avLst/>
          </a:prstGeom>
        </p:spPr>
        <p:txBody>
          <a:bodyPr wrap="square">
            <a:spAutoFit/>
          </a:bodyPr>
          <a:lstStyle/>
          <a:p>
            <a:pPr lvl="0" algn="just"/>
            <a:r>
              <a:rPr lang="en-US" sz="1050" b="1" dirty="0" smtClean="0"/>
              <a:t>[C]  D</a:t>
            </a:r>
            <a:r>
              <a:rPr lang="en-US" sz="1050" b="1" dirty="0"/>
              <a:t>. Esposito</a:t>
            </a:r>
            <a:r>
              <a:rPr lang="en-US" sz="1050" dirty="0"/>
              <a:t>, G. Castellano, D. De Caro, E. Napoli, N. Petra and A. G. M. Strollo, "Approximate adder with output correction for error tolerant applications and Gaussian distributed inputs," 2016 IEEE International Symposium on Circuits and Systems (ISCAS), Montreal, QC, 2016, pp. 1970-1973.</a:t>
            </a:r>
            <a:endParaRPr lang="it-IT" sz="1050" dirty="0"/>
          </a:p>
        </p:txBody>
      </p:sp>
    </p:spTree>
    <p:extLst>
      <p:ext uri="{BB962C8B-B14F-4D97-AF65-F5344CB8AC3E}">
        <p14:creationId xmlns:p14="http://schemas.microsoft.com/office/powerpoint/2010/main" val="27528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Outline</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buFont typeface="Wingdings" panose="05000000000000000000" pitchFamily="2" charset="2"/>
              <a:buChar char="v"/>
            </a:pPr>
            <a:r>
              <a:rPr lang="en-US" sz="2400" dirty="0" smtClean="0">
                <a:solidFill>
                  <a:srgbClr val="0070C0"/>
                </a:solidFill>
              </a:rPr>
              <a:t>VLSI circuits for Approximate computing</a:t>
            </a:r>
          </a:p>
          <a:p>
            <a:pPr lvl="1">
              <a:buFont typeface="Courier New" panose="02070309020205020404" pitchFamily="49" charset="0"/>
              <a:buChar char="o"/>
            </a:pPr>
            <a:r>
              <a:rPr lang="en-US" sz="2000" dirty="0" smtClean="0">
                <a:solidFill>
                  <a:srgbClr val="0070C0"/>
                </a:solidFill>
              </a:rPr>
              <a:t>Motivations </a:t>
            </a:r>
          </a:p>
          <a:p>
            <a:pPr lvl="1">
              <a:buFont typeface="Courier New" panose="02070309020205020404" pitchFamily="49" charset="0"/>
              <a:buChar char="o"/>
            </a:pPr>
            <a:r>
              <a:rPr lang="en-US" sz="2000" dirty="0" smtClean="0">
                <a:solidFill>
                  <a:srgbClr val="0070C0"/>
                </a:solidFill>
              </a:rPr>
              <a:t>My Activity</a:t>
            </a:r>
          </a:p>
          <a:p>
            <a:pPr marL="342900" lvl="1" indent="-342900">
              <a:spcBef>
                <a:spcPts val="576"/>
              </a:spcBef>
              <a:buFont typeface="Wingdings" panose="05000000000000000000" pitchFamily="2" charset="2"/>
              <a:buChar char="v"/>
            </a:pPr>
            <a:r>
              <a:rPr lang="en-US" sz="2400" b="1" u="sng" dirty="0" smtClean="0">
                <a:solidFill>
                  <a:srgbClr val="0070C0"/>
                </a:solidFill>
              </a:rPr>
              <a:t>Technical details</a:t>
            </a:r>
            <a:r>
              <a:rPr lang="en-US" sz="24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Variable-latency speculative Parallel-Prefix adders</a:t>
            </a:r>
          </a:p>
          <a:p>
            <a:pPr marL="742950" lvl="2" indent="-342900">
              <a:spcBef>
                <a:spcPts val="576"/>
              </a:spcBef>
              <a:buFont typeface="Courier New" panose="02070309020205020404" pitchFamily="49" charset="0"/>
              <a:buChar char="o"/>
            </a:pPr>
            <a:r>
              <a:rPr lang="en-US" sz="2000" dirty="0" smtClean="0">
                <a:solidFill>
                  <a:srgbClr val="0070C0"/>
                </a:solidFill>
              </a:rPr>
              <a:t>Approximate adders for signed operands</a:t>
            </a:r>
          </a:p>
          <a:p>
            <a:pPr marL="742950" lvl="2" indent="-342900">
              <a:spcBef>
                <a:spcPts val="576"/>
              </a:spcBef>
              <a:buFont typeface="Courier New" panose="02070309020205020404" pitchFamily="49" charset="0"/>
              <a:buChar char="o"/>
            </a:pPr>
            <a:r>
              <a:rPr lang="en-US" sz="2000" dirty="0" smtClean="0">
                <a:solidFill>
                  <a:srgbClr val="0070C0"/>
                </a:solidFill>
              </a:rPr>
              <a:t>Multiply-and-Accumulate (MAC) Unit employing speculative adders</a:t>
            </a:r>
          </a:p>
          <a:p>
            <a:pPr marL="742950" lvl="2" indent="-342900">
              <a:spcBef>
                <a:spcPts val="576"/>
              </a:spcBef>
              <a:buFont typeface="Courier New" panose="02070309020205020404" pitchFamily="49" charset="0"/>
              <a:buChar char="o"/>
            </a:pPr>
            <a:r>
              <a:rPr lang="en-US" sz="2000" dirty="0" smtClean="0">
                <a:solidFill>
                  <a:srgbClr val="0070C0"/>
                </a:solidFill>
              </a:rPr>
              <a:t>Precision-Scalable MAC Units</a:t>
            </a:r>
          </a:p>
          <a:p>
            <a:pPr marL="742950" lvl="2" indent="-342900">
              <a:spcBef>
                <a:spcPts val="576"/>
              </a:spcBef>
              <a:buFont typeface="Courier New" panose="02070309020205020404" pitchFamily="49" charset="0"/>
              <a:buChar char="o"/>
            </a:pPr>
            <a:r>
              <a:rPr lang="en-US" sz="2000" dirty="0" smtClean="0">
                <a:solidFill>
                  <a:srgbClr val="0070C0"/>
                </a:solidFill>
              </a:rPr>
              <a:t>Precision-Scalable Latch-Memory</a:t>
            </a:r>
          </a:p>
          <a:p>
            <a:pPr marL="342000" lvl="2" indent="-342000">
              <a:spcBef>
                <a:spcPts val="576"/>
              </a:spcBef>
              <a:buFont typeface="Wingdings" panose="05000000000000000000" pitchFamily="2" charset="2"/>
              <a:buChar char="v"/>
            </a:pPr>
            <a:r>
              <a:rPr lang="en-US" dirty="0">
                <a:solidFill>
                  <a:srgbClr val="0070C0"/>
                </a:solidFill>
              </a:rPr>
              <a:t>Publications and Questions</a:t>
            </a:r>
          </a:p>
          <a:p>
            <a:pPr marL="0" lvl="2" indent="0">
              <a:spcBef>
                <a:spcPts val="576"/>
              </a:spcBef>
              <a:buNone/>
            </a:pPr>
            <a:endParaRPr lang="en-US"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29</a:t>
            </a:fld>
            <a:endParaRPr lang="it-IT"/>
          </a:p>
        </p:txBody>
      </p:sp>
      <p:sp>
        <p:nvSpPr>
          <p:cNvPr id="8" name="Freccia a destra 7"/>
          <p:cNvSpPr/>
          <p:nvPr/>
        </p:nvSpPr>
        <p:spPr>
          <a:xfrm>
            <a:off x="464550" y="3645024"/>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701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Credits</a:t>
            </a:r>
            <a:r>
              <a:rPr lang="it-IT" dirty="0" smtClean="0">
                <a:solidFill>
                  <a:srgbClr val="0070C0"/>
                </a:solidFill>
              </a:rPr>
              <a:t> </a:t>
            </a:r>
            <a:r>
              <a:rPr lang="it-IT" dirty="0" err="1" smtClean="0">
                <a:solidFill>
                  <a:srgbClr val="0070C0"/>
                </a:solidFill>
              </a:rPr>
              <a:t>Summary</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endParaRPr lang="en-GB" sz="2000" dirty="0" smtClean="0"/>
          </a:p>
          <a:p>
            <a:pPr algn="just"/>
            <a:r>
              <a:rPr lang="it-IT" sz="2000" dirty="0" err="1" smtClean="0"/>
              <a:t>Credits</a:t>
            </a:r>
            <a:r>
              <a:rPr lang="it-IT" sz="2000" dirty="0" smtClean="0"/>
              <a:t> </a:t>
            </a:r>
            <a:r>
              <a:rPr lang="it-IT" sz="2000" dirty="0" err="1" smtClean="0"/>
              <a:t>Table</a:t>
            </a:r>
            <a:endParaRPr lang="it-IT" sz="2000" dirty="0" smtClean="0"/>
          </a:p>
          <a:p>
            <a:pPr algn="just"/>
            <a:endParaRPr lang="it-IT" sz="2000" b="1" u="sng" dirty="0"/>
          </a:p>
          <a:p>
            <a:pPr algn="just"/>
            <a:endParaRPr lang="it-IT" sz="2000" b="1" u="sng" dirty="0" smtClean="0"/>
          </a:p>
          <a:p>
            <a:pPr algn="just"/>
            <a:endParaRPr lang="it-IT" sz="2000" b="1" u="sng" dirty="0"/>
          </a:p>
          <a:p>
            <a:pPr algn="just"/>
            <a:endParaRPr lang="it-IT" sz="2000" b="1" u="sng" dirty="0" smtClean="0"/>
          </a:p>
          <a:p>
            <a:pPr algn="just"/>
            <a:endParaRPr lang="it-IT" sz="2000" b="1" u="sng" dirty="0"/>
          </a:p>
          <a:p>
            <a:pPr algn="just"/>
            <a:endParaRPr lang="it-IT" sz="2000" b="1" u="sng" dirty="0" smtClean="0"/>
          </a:p>
          <a:p>
            <a:pPr algn="just"/>
            <a:r>
              <a:rPr lang="it-IT" sz="2000" dirty="0" smtClean="0"/>
              <a:t>I </a:t>
            </a:r>
            <a:r>
              <a:rPr lang="it-IT" sz="2000" dirty="0" err="1" smtClean="0"/>
              <a:t>have</a:t>
            </a:r>
            <a:r>
              <a:rPr lang="it-IT" sz="2000" dirty="0" smtClean="0"/>
              <a:t> </a:t>
            </a:r>
            <a:r>
              <a:rPr lang="it-IT" sz="2000" dirty="0" err="1" smtClean="0"/>
              <a:t>spent</a:t>
            </a:r>
            <a:r>
              <a:rPr lang="it-IT" sz="2000" dirty="0" smtClean="0"/>
              <a:t> 6-months (</a:t>
            </a:r>
            <a:r>
              <a:rPr lang="it-IT" sz="2000" dirty="0" err="1" smtClean="0"/>
              <a:t>January</a:t>
            </a:r>
            <a:r>
              <a:rPr lang="it-IT" sz="2000" dirty="0" smtClean="0"/>
              <a:t> 2016 to </a:t>
            </a:r>
            <a:r>
              <a:rPr lang="it-IT" sz="2000" dirty="0" err="1" smtClean="0"/>
              <a:t>July</a:t>
            </a:r>
            <a:r>
              <a:rPr lang="it-IT" sz="2000" dirty="0" smtClean="0"/>
              <a:t> 2016) </a:t>
            </a:r>
            <a:r>
              <a:rPr lang="it-IT" sz="2000" dirty="0" err="1" smtClean="0"/>
              <a:t>as</a:t>
            </a:r>
            <a:r>
              <a:rPr lang="it-IT" sz="2000" dirty="0" smtClean="0"/>
              <a:t> </a:t>
            </a:r>
            <a:r>
              <a:rPr lang="it-IT" sz="2000" dirty="0" err="1" smtClean="0"/>
              <a:t>visiting</a:t>
            </a:r>
            <a:r>
              <a:rPr lang="it-IT" sz="2000" dirty="0" smtClean="0"/>
              <a:t> </a:t>
            </a:r>
            <a:r>
              <a:rPr lang="it-IT" sz="2000" dirty="0" err="1" smtClean="0"/>
              <a:t>PhD</a:t>
            </a:r>
            <a:r>
              <a:rPr lang="it-IT" sz="2000" dirty="0" smtClean="0"/>
              <a:t> </a:t>
            </a:r>
            <a:r>
              <a:rPr lang="it-IT" sz="2000" dirty="0" err="1" smtClean="0"/>
              <a:t>student</a:t>
            </a:r>
            <a:r>
              <a:rPr lang="it-IT" sz="2000" dirty="0" smtClean="0"/>
              <a:t> </a:t>
            </a:r>
            <a:r>
              <a:rPr lang="it-IT" sz="2000" dirty="0" err="1" smtClean="0"/>
              <a:t>at</a:t>
            </a:r>
            <a:r>
              <a:rPr lang="it-IT" sz="2000" dirty="0" smtClean="0"/>
              <a:t> National </a:t>
            </a:r>
            <a:r>
              <a:rPr lang="it-IT" sz="2000" dirty="0" err="1" smtClean="0"/>
              <a:t>University</a:t>
            </a:r>
            <a:r>
              <a:rPr lang="it-IT" sz="2000" dirty="0" smtClean="0"/>
              <a:t> of Singapore, Green IC </a:t>
            </a:r>
            <a:r>
              <a:rPr lang="it-IT" sz="2000" dirty="0" err="1" smtClean="0"/>
              <a:t>group</a:t>
            </a:r>
            <a:r>
              <a:rPr lang="it-IT" sz="2000" dirty="0"/>
              <a:t>.</a:t>
            </a:r>
            <a:endParaRPr lang="en-US" sz="2000" dirty="0" smtClean="0"/>
          </a:p>
          <a:p>
            <a:endParaRPr lang="en-US" sz="2000" dirty="0" smtClean="0"/>
          </a:p>
          <a:p>
            <a:endParaRPr lang="en-US" sz="2000" dirty="0"/>
          </a:p>
          <a:p>
            <a:endParaRPr lang="en-US" sz="2000" dirty="0" smtClean="0"/>
          </a:p>
          <a:p>
            <a:endParaRPr lang="en-US" sz="2000" dirty="0"/>
          </a:p>
          <a:p>
            <a:endParaRPr lang="it-IT" sz="2000"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pPr/>
              <a:t>3</a:t>
            </a:fld>
            <a:endParaRPr lang="it-IT" dirty="0"/>
          </a:p>
        </p:txBody>
      </p:sp>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4808249"/>
            <a:ext cx="1152128" cy="1524354"/>
          </a:xfrm>
          <a:prstGeom prst="rect">
            <a:avLst/>
          </a:prstGeom>
        </p:spPr>
      </p:pic>
      <p:pic>
        <p:nvPicPr>
          <p:cNvPr id="12" name="Immagine 11"/>
          <p:cNvPicPr>
            <a:picLocks noChangeAspect="1"/>
          </p:cNvPicPr>
          <p:nvPr/>
        </p:nvPicPr>
        <p:blipFill rotWithShape="1">
          <a:blip r:embed="rId4">
            <a:extLst>
              <a:ext uri="{28A0092B-C50C-407E-A947-70E740481C1C}">
                <a14:useLocalDpi xmlns:a14="http://schemas.microsoft.com/office/drawing/2010/main" val="0"/>
              </a:ext>
            </a:extLst>
          </a:blip>
          <a:srcRect r="77940"/>
          <a:stretch/>
        </p:blipFill>
        <p:spPr>
          <a:xfrm>
            <a:off x="5292079" y="5158395"/>
            <a:ext cx="1443533" cy="581025"/>
          </a:xfrm>
          <a:prstGeom prst="rect">
            <a:avLst/>
          </a:prstGeom>
        </p:spPr>
      </p:pic>
      <p:pic>
        <p:nvPicPr>
          <p:cNvPr id="9" name="Immagine 8"/>
          <p:cNvPicPr/>
          <p:nvPr/>
        </p:nvPicPr>
        <p:blipFill>
          <a:blip r:embed="rId5">
            <a:extLst>
              <a:ext uri="{28A0092B-C50C-407E-A947-70E740481C1C}">
                <a14:useLocalDpi xmlns:a14="http://schemas.microsoft.com/office/drawing/2010/main" val="0"/>
              </a:ext>
            </a:extLst>
          </a:blip>
          <a:srcRect/>
          <a:stretch>
            <a:fillRect/>
          </a:stretch>
        </p:blipFill>
        <p:spPr bwMode="auto">
          <a:xfrm>
            <a:off x="1511935" y="2060848"/>
            <a:ext cx="6120130" cy="1547495"/>
          </a:xfrm>
          <a:prstGeom prst="rect">
            <a:avLst/>
          </a:prstGeom>
          <a:noFill/>
          <a:ln>
            <a:noFill/>
          </a:ln>
        </p:spPr>
      </p:pic>
    </p:spTree>
    <p:extLst>
      <p:ext uri="{BB962C8B-B14F-4D97-AF65-F5344CB8AC3E}">
        <p14:creationId xmlns:p14="http://schemas.microsoft.com/office/powerpoint/2010/main" val="1198891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The use of speculative adders as last stage of Multiply-and-accumulate adders have been investigated.</a:t>
            </a: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30</a:t>
            </a:fld>
            <a:endParaRPr lang="it-IT" dirty="0"/>
          </a:p>
        </p:txBody>
      </p:sp>
      <p:sp>
        <p:nvSpPr>
          <p:cNvPr id="16" name="Titolo 1"/>
          <p:cNvSpPr>
            <a:spLocks noGrp="1"/>
          </p:cNvSpPr>
          <p:nvPr>
            <p:ph type="title"/>
          </p:nvPr>
        </p:nvSpPr>
        <p:spPr>
          <a:xfrm>
            <a:off x="457200" y="44624"/>
            <a:ext cx="8229600" cy="1008112"/>
          </a:xfrm>
        </p:spPr>
        <p:txBody>
          <a:bodyPr>
            <a:normAutofit fontScale="90000"/>
          </a:bodyPr>
          <a:lstStyle/>
          <a:p>
            <a:r>
              <a:rPr lang="en-US" dirty="0">
                <a:solidFill>
                  <a:srgbClr val="0070C0"/>
                </a:solidFill>
              </a:rPr>
              <a:t>Multiply-and-Accumulate (MAC) Unit employing speculative adders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76872"/>
            <a:ext cx="22860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2771800" y="3670573"/>
            <a:ext cx="360040" cy="694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Connettore 2 8"/>
          <p:cNvCxnSpPr/>
          <p:nvPr/>
        </p:nvCxnSpPr>
        <p:spPr>
          <a:xfrm>
            <a:off x="4788024" y="4914456"/>
            <a:ext cx="576064"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364088" y="4914456"/>
            <a:ext cx="2376264" cy="369332"/>
          </a:xfrm>
          <a:prstGeom prst="rect">
            <a:avLst/>
          </a:prstGeom>
          <a:noFill/>
        </p:spPr>
        <p:txBody>
          <a:bodyPr wrap="square" rtlCol="0">
            <a:spAutoFit/>
          </a:bodyPr>
          <a:lstStyle/>
          <a:p>
            <a:r>
              <a:rPr lang="it-IT" i="1" dirty="0" smtClean="0"/>
              <a:t>Speculative </a:t>
            </a:r>
            <a:r>
              <a:rPr lang="it-IT" i="1" dirty="0" err="1" smtClean="0"/>
              <a:t>adder</a:t>
            </a:r>
            <a:endParaRPr lang="it-IT" i="1" dirty="0"/>
          </a:p>
        </p:txBody>
      </p:sp>
    </p:spTree>
    <p:extLst>
      <p:ext uri="{BB962C8B-B14F-4D97-AF65-F5344CB8AC3E}">
        <p14:creationId xmlns:p14="http://schemas.microsoft.com/office/powerpoint/2010/main" val="2282867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Speculative adders performance are strongly related to operands statistic.</a:t>
            </a:r>
          </a:p>
          <a:p>
            <a:pPr algn="just">
              <a:buFont typeface="Wingdings" panose="05000000000000000000" pitchFamily="2" charset="2"/>
              <a:buChar char="v"/>
            </a:pPr>
            <a:r>
              <a:rPr lang="en-US" sz="2400" dirty="0" smtClean="0">
                <a:solidFill>
                  <a:srgbClr val="0070C0"/>
                </a:solidFill>
              </a:rPr>
              <a:t>A design flow is proposed to optimize the speculative adder in carry-save MAC.</a:t>
            </a:r>
          </a:p>
          <a:p>
            <a:pPr marL="0" indent="0" algn="just">
              <a:buNone/>
            </a:pPr>
            <a:r>
              <a:rPr lang="en-US" sz="2400" dirty="0" smtClean="0">
                <a:solidFill>
                  <a:srgbClr val="0070C0"/>
                </a:solidFill>
              </a:rPr>
              <a:t>Employed kernels:</a:t>
            </a:r>
            <a:endParaRPr lang="en-US" sz="2400" dirty="0">
              <a:solidFill>
                <a:srgbClr val="0070C0"/>
              </a:solidFill>
            </a:endParaRP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31</a:t>
            </a:fld>
            <a:endParaRPr lang="it-IT" dirty="0"/>
          </a:p>
        </p:txBody>
      </p:sp>
      <p:sp>
        <p:nvSpPr>
          <p:cNvPr id="16" name="Titolo 1"/>
          <p:cNvSpPr>
            <a:spLocks noGrp="1"/>
          </p:cNvSpPr>
          <p:nvPr>
            <p:ph type="title"/>
          </p:nvPr>
        </p:nvSpPr>
        <p:spPr>
          <a:xfrm>
            <a:off x="457200" y="44624"/>
            <a:ext cx="8229600" cy="1008112"/>
          </a:xfrm>
        </p:spPr>
        <p:txBody>
          <a:bodyPr>
            <a:normAutofit fontScale="90000"/>
          </a:bodyPr>
          <a:lstStyle/>
          <a:p>
            <a:r>
              <a:rPr lang="en-US" dirty="0">
                <a:solidFill>
                  <a:srgbClr val="0070C0"/>
                </a:solidFill>
              </a:rPr>
              <a:t>Multiply-and-Accumulate (MAC) Unit employing speculative adders</a:t>
            </a:r>
          </a:p>
        </p:txBody>
      </p:sp>
      <p:sp>
        <p:nvSpPr>
          <p:cNvPr id="5" name="Rettangolo 4"/>
          <p:cNvSpPr/>
          <p:nvPr/>
        </p:nvSpPr>
        <p:spPr>
          <a:xfrm>
            <a:off x="2771800" y="3670573"/>
            <a:ext cx="360040" cy="694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894" y="2420888"/>
            <a:ext cx="2543441" cy="418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43" y="3236391"/>
            <a:ext cx="29432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557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Quality results:			Implementation results:</a:t>
            </a:r>
          </a:p>
          <a:p>
            <a:pPr marL="0" indent="0" algn="just">
              <a:buNone/>
            </a:pPr>
            <a:r>
              <a:rPr lang="en-US" sz="2400" dirty="0" smtClean="0">
                <a:solidFill>
                  <a:srgbClr val="0070C0"/>
                </a:solidFill>
              </a:rPr>
              <a:t>					</a:t>
            </a:r>
          </a:p>
          <a:p>
            <a:pPr marL="0" indent="0" algn="just">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400" dirty="0" smtClean="0">
              <a:solidFill>
                <a:srgbClr val="0070C0"/>
              </a:solidFill>
            </a:endParaRPr>
          </a:p>
          <a:p>
            <a:pPr marL="457200" lvl="1" indent="0">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6074323"/>
            <a:ext cx="1307684" cy="746688"/>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32</a:t>
            </a:fld>
            <a:endParaRPr lang="it-IT" dirty="0"/>
          </a:p>
        </p:txBody>
      </p:sp>
      <p:sp>
        <p:nvSpPr>
          <p:cNvPr id="16" name="Titolo 1"/>
          <p:cNvSpPr>
            <a:spLocks noGrp="1"/>
          </p:cNvSpPr>
          <p:nvPr>
            <p:ph type="title"/>
          </p:nvPr>
        </p:nvSpPr>
        <p:spPr>
          <a:xfrm>
            <a:off x="457200" y="44624"/>
            <a:ext cx="8229600" cy="1008112"/>
          </a:xfrm>
        </p:spPr>
        <p:txBody>
          <a:bodyPr>
            <a:normAutofit fontScale="90000"/>
          </a:bodyPr>
          <a:lstStyle/>
          <a:p>
            <a:r>
              <a:rPr lang="en-US" dirty="0">
                <a:solidFill>
                  <a:srgbClr val="0070C0"/>
                </a:solidFill>
              </a:rPr>
              <a:t>Multiply-and-Accumulate (MAC) Unit employing speculative adders</a:t>
            </a:r>
          </a:p>
        </p:txBody>
      </p:sp>
      <p:sp>
        <p:nvSpPr>
          <p:cNvPr id="5" name="Rettangolo 4"/>
          <p:cNvSpPr/>
          <p:nvPr/>
        </p:nvSpPr>
        <p:spPr>
          <a:xfrm>
            <a:off x="2771800" y="3670573"/>
            <a:ext cx="360040" cy="694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798" y="1660943"/>
            <a:ext cx="4128709" cy="440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498656"/>
            <a:ext cx="20955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ttore 2 7"/>
          <p:cNvCxnSpPr>
            <a:endCxn id="13315" idx="1"/>
          </p:cNvCxnSpPr>
          <p:nvPr/>
        </p:nvCxnSpPr>
        <p:spPr>
          <a:xfrm>
            <a:off x="4499992" y="5160643"/>
            <a:ext cx="122413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572000" y="5301208"/>
            <a:ext cx="1080120" cy="646331"/>
          </a:xfrm>
          <a:prstGeom prst="rect">
            <a:avLst/>
          </a:prstGeom>
          <a:noFill/>
        </p:spPr>
        <p:txBody>
          <a:bodyPr wrap="square" rtlCol="0">
            <a:spAutoFit/>
          </a:bodyPr>
          <a:lstStyle/>
          <a:p>
            <a:r>
              <a:rPr lang="it-IT" dirty="0" smtClean="0"/>
              <a:t>Pixel </a:t>
            </a:r>
            <a:r>
              <a:rPr lang="it-IT" dirty="0" err="1" smtClean="0"/>
              <a:t>skipping</a:t>
            </a:r>
            <a:endParaRPr lang="it-IT" dirty="0"/>
          </a:p>
        </p:txBody>
      </p:sp>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671237"/>
            <a:ext cx="4519613"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619672" y="6049957"/>
            <a:ext cx="6696744" cy="577081"/>
          </a:xfrm>
          <a:prstGeom prst="rect">
            <a:avLst/>
          </a:prstGeom>
        </p:spPr>
        <p:txBody>
          <a:bodyPr wrap="square">
            <a:spAutoFit/>
          </a:bodyPr>
          <a:lstStyle/>
          <a:p>
            <a:pPr lvl="0" algn="just"/>
            <a:r>
              <a:rPr lang="en-US" sz="1050" b="1" dirty="0" smtClean="0"/>
              <a:t>[C] D</a:t>
            </a:r>
            <a:r>
              <a:rPr lang="en-US" sz="1050" b="1" dirty="0"/>
              <a:t>. Esposito</a:t>
            </a:r>
            <a:r>
              <a:rPr lang="en-US" sz="1050" dirty="0"/>
              <a:t>, D. De Caro, E. Napoli, N. Petra, A. G. M. Strollo, “On the Use of Approximate Adders in Carry-Save Multiplier-Accumulators”, accepted at 2017 IEEE International Symposium on Circuits and Systems (ISCAS), Baltimore, MD, USA.</a:t>
            </a:r>
            <a:endParaRPr lang="it-IT" sz="1050" dirty="0"/>
          </a:p>
        </p:txBody>
      </p:sp>
    </p:spTree>
    <p:extLst>
      <p:ext uri="{BB962C8B-B14F-4D97-AF65-F5344CB8AC3E}">
        <p14:creationId xmlns:p14="http://schemas.microsoft.com/office/powerpoint/2010/main" val="4191656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Outline</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buFont typeface="Wingdings" panose="05000000000000000000" pitchFamily="2" charset="2"/>
              <a:buChar char="v"/>
            </a:pPr>
            <a:r>
              <a:rPr lang="en-US" sz="2400" dirty="0" smtClean="0">
                <a:solidFill>
                  <a:srgbClr val="0070C0"/>
                </a:solidFill>
              </a:rPr>
              <a:t>VLSI circuits for Approximate computing</a:t>
            </a:r>
          </a:p>
          <a:p>
            <a:pPr lvl="1">
              <a:buFont typeface="Courier New" panose="02070309020205020404" pitchFamily="49" charset="0"/>
              <a:buChar char="o"/>
            </a:pPr>
            <a:r>
              <a:rPr lang="en-US" sz="2000" dirty="0" smtClean="0">
                <a:solidFill>
                  <a:srgbClr val="0070C0"/>
                </a:solidFill>
              </a:rPr>
              <a:t>Motivations </a:t>
            </a:r>
          </a:p>
          <a:p>
            <a:pPr lvl="1">
              <a:buFont typeface="Courier New" panose="02070309020205020404" pitchFamily="49" charset="0"/>
              <a:buChar char="o"/>
            </a:pPr>
            <a:r>
              <a:rPr lang="en-US" sz="2000" dirty="0" smtClean="0">
                <a:solidFill>
                  <a:srgbClr val="0070C0"/>
                </a:solidFill>
              </a:rPr>
              <a:t>My Activity</a:t>
            </a:r>
          </a:p>
          <a:p>
            <a:pPr marL="342900" lvl="1" indent="-342900">
              <a:spcBef>
                <a:spcPts val="576"/>
              </a:spcBef>
              <a:buFont typeface="Wingdings" panose="05000000000000000000" pitchFamily="2" charset="2"/>
              <a:buChar char="v"/>
            </a:pPr>
            <a:r>
              <a:rPr lang="en-US" sz="2400" b="1" u="sng" dirty="0" smtClean="0">
                <a:solidFill>
                  <a:srgbClr val="0070C0"/>
                </a:solidFill>
              </a:rPr>
              <a:t>Technical details</a:t>
            </a:r>
            <a:r>
              <a:rPr lang="en-US" sz="24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Variable-latency speculative Parallel-Prefix adders</a:t>
            </a:r>
          </a:p>
          <a:p>
            <a:pPr marL="742950" lvl="2" indent="-342900">
              <a:spcBef>
                <a:spcPts val="576"/>
              </a:spcBef>
              <a:buFont typeface="Courier New" panose="02070309020205020404" pitchFamily="49" charset="0"/>
              <a:buChar char="o"/>
            </a:pPr>
            <a:r>
              <a:rPr lang="en-US" sz="2000" dirty="0" smtClean="0">
                <a:solidFill>
                  <a:srgbClr val="0070C0"/>
                </a:solidFill>
              </a:rPr>
              <a:t>Approximate adders for signed operands</a:t>
            </a:r>
          </a:p>
          <a:p>
            <a:pPr marL="742950" lvl="2" indent="-342900">
              <a:spcBef>
                <a:spcPts val="576"/>
              </a:spcBef>
              <a:buFont typeface="Courier New" panose="02070309020205020404" pitchFamily="49" charset="0"/>
              <a:buChar char="o"/>
            </a:pPr>
            <a:r>
              <a:rPr lang="en-US" sz="2000" dirty="0" smtClean="0">
                <a:solidFill>
                  <a:srgbClr val="0070C0"/>
                </a:solidFill>
              </a:rPr>
              <a:t>Multiply-and-Accumulate (MAC) Unit employing speculative adders</a:t>
            </a:r>
          </a:p>
          <a:p>
            <a:pPr marL="742950" lvl="2" indent="-342900">
              <a:spcBef>
                <a:spcPts val="576"/>
              </a:spcBef>
              <a:buFont typeface="Courier New" panose="02070309020205020404" pitchFamily="49" charset="0"/>
              <a:buChar char="o"/>
            </a:pPr>
            <a:r>
              <a:rPr lang="en-US" sz="2000" dirty="0">
                <a:solidFill>
                  <a:srgbClr val="0070C0"/>
                </a:solidFill>
              </a:rPr>
              <a:t>Precision-Scalable Latch-Memory</a:t>
            </a:r>
          </a:p>
          <a:p>
            <a:pPr marL="742950" lvl="2" indent="-342900">
              <a:spcBef>
                <a:spcPts val="576"/>
              </a:spcBef>
              <a:buFont typeface="Courier New" panose="02070309020205020404" pitchFamily="49" charset="0"/>
              <a:buChar char="o"/>
            </a:pPr>
            <a:r>
              <a:rPr lang="en-US" sz="2000" dirty="0">
                <a:solidFill>
                  <a:srgbClr val="0070C0"/>
                </a:solidFill>
              </a:rPr>
              <a:t>Precision-Scalable MAC Units</a:t>
            </a:r>
          </a:p>
          <a:p>
            <a:pPr marL="342000" lvl="2" indent="-342000">
              <a:spcBef>
                <a:spcPts val="576"/>
              </a:spcBef>
              <a:buFont typeface="Wingdings" panose="05000000000000000000" pitchFamily="2" charset="2"/>
              <a:buChar char="v"/>
            </a:pPr>
            <a:r>
              <a:rPr lang="en-US" dirty="0">
                <a:solidFill>
                  <a:srgbClr val="0070C0"/>
                </a:solidFill>
              </a:rPr>
              <a:t>Publications and Questions</a:t>
            </a:r>
          </a:p>
          <a:p>
            <a:pPr marL="0" lvl="2" indent="0">
              <a:spcBef>
                <a:spcPts val="576"/>
              </a:spcBef>
              <a:buNone/>
            </a:pPr>
            <a:endParaRPr lang="en-US"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33</a:t>
            </a:fld>
            <a:endParaRPr lang="it-IT"/>
          </a:p>
        </p:txBody>
      </p:sp>
      <p:sp>
        <p:nvSpPr>
          <p:cNvPr id="8" name="Freccia a destra 7"/>
          <p:cNvSpPr/>
          <p:nvPr/>
        </p:nvSpPr>
        <p:spPr>
          <a:xfrm>
            <a:off x="464550" y="4098652"/>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8974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Memories occupy a significant portion of system energy.</a:t>
            </a:r>
          </a:p>
          <a:p>
            <a:pPr algn="just">
              <a:buFont typeface="Wingdings" panose="05000000000000000000" pitchFamily="2" charset="2"/>
              <a:buChar char="v"/>
            </a:pPr>
            <a:r>
              <a:rPr lang="en-US" sz="2400" dirty="0" smtClean="0">
                <a:solidFill>
                  <a:srgbClr val="0070C0"/>
                </a:solidFill>
              </a:rPr>
              <a:t>Standard Cell Memories (SCM) constitutes a valid alternative to SRAM </a:t>
            </a:r>
            <a:r>
              <a:rPr lang="en-US" sz="2400" dirty="0" err="1" smtClean="0">
                <a:solidFill>
                  <a:srgbClr val="0070C0"/>
                </a:solidFill>
              </a:rPr>
              <a:t>macrocelles</a:t>
            </a:r>
            <a:r>
              <a:rPr lang="en-US" sz="2400" dirty="0" smtClean="0">
                <a:solidFill>
                  <a:srgbClr val="0070C0"/>
                </a:solidFill>
              </a:rPr>
              <a:t> for embedded memories (up to 4-6 Kbits).[8]</a:t>
            </a:r>
          </a:p>
          <a:p>
            <a:pPr algn="just">
              <a:buFont typeface="Wingdings" panose="05000000000000000000" pitchFamily="2" charset="2"/>
              <a:buChar char="v"/>
            </a:pPr>
            <a:r>
              <a:rPr lang="en-US" sz="2400" dirty="0" smtClean="0">
                <a:solidFill>
                  <a:srgbClr val="0070C0"/>
                </a:solidFill>
              </a:rPr>
              <a:t>High design flexibility (described in HDL language)</a:t>
            </a: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34</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i="1" dirty="0" smtClean="0">
                <a:solidFill>
                  <a:srgbClr val="0070C0"/>
                </a:solidFill>
              </a:rPr>
              <a:t/>
            </a:r>
            <a:br>
              <a:rPr lang="en-US" i="1" dirty="0" smtClean="0">
                <a:solidFill>
                  <a:srgbClr val="0070C0"/>
                </a:solidFill>
              </a:rPr>
            </a:br>
            <a:r>
              <a:rPr lang="en-US" i="1" dirty="0" smtClean="0">
                <a:solidFill>
                  <a:srgbClr val="0070C0"/>
                </a:solidFill>
              </a:rPr>
              <a:t>Precision-Scalable </a:t>
            </a:r>
            <a:r>
              <a:rPr lang="en-US" i="1" dirty="0">
                <a:solidFill>
                  <a:srgbClr val="0070C0"/>
                </a:solidFill>
              </a:rPr>
              <a:t>Latch-Memory</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6952" y="3426295"/>
            <a:ext cx="3150096" cy="280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5161829"/>
            <a:ext cx="1152128" cy="1524354"/>
          </a:xfrm>
          <a:prstGeom prst="rect">
            <a:avLst/>
          </a:prstGeom>
        </p:spPr>
      </p:pic>
      <p:pic>
        <p:nvPicPr>
          <p:cNvPr id="9" name="Immagine 8"/>
          <p:cNvPicPr>
            <a:picLocks noChangeAspect="1"/>
          </p:cNvPicPr>
          <p:nvPr/>
        </p:nvPicPr>
        <p:blipFill rotWithShape="1">
          <a:blip r:embed="rId6">
            <a:extLst>
              <a:ext uri="{28A0092B-C50C-407E-A947-70E740481C1C}">
                <a14:useLocalDpi xmlns:a14="http://schemas.microsoft.com/office/drawing/2010/main" val="0"/>
              </a:ext>
            </a:extLst>
          </a:blip>
          <a:srcRect r="77940"/>
          <a:stretch/>
        </p:blipFill>
        <p:spPr>
          <a:xfrm>
            <a:off x="7591513" y="5517232"/>
            <a:ext cx="1443533" cy="581025"/>
          </a:xfrm>
          <a:prstGeom prst="rect">
            <a:avLst/>
          </a:prstGeom>
        </p:spPr>
      </p:pic>
    </p:spTree>
    <p:extLst>
      <p:ext uri="{BB962C8B-B14F-4D97-AF65-F5344CB8AC3E}">
        <p14:creationId xmlns:p14="http://schemas.microsoft.com/office/powerpoint/2010/main" val="438692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 precision-scalable SCM has been proposed for the first time.</a:t>
            </a:r>
          </a:p>
          <a:p>
            <a:pPr algn="just">
              <a:buFont typeface="Wingdings" panose="05000000000000000000" pitchFamily="2" charset="2"/>
              <a:buChar char="v"/>
            </a:pPr>
            <a:r>
              <a:rPr lang="en-US" sz="2400" dirty="0" smtClean="0">
                <a:solidFill>
                  <a:srgbClr val="0070C0"/>
                </a:solidFill>
              </a:rPr>
              <a:t>Energy-quality scalability for SCM is shown.</a:t>
            </a:r>
          </a:p>
          <a:p>
            <a:pPr algn="just">
              <a:buFont typeface="Wingdings" panose="05000000000000000000" pitchFamily="2" charset="2"/>
              <a:buChar char="v"/>
            </a:pPr>
            <a:r>
              <a:rPr lang="en-US" sz="2400" dirty="0" smtClean="0">
                <a:solidFill>
                  <a:srgbClr val="0070C0"/>
                </a:solidFill>
              </a:rPr>
              <a:t>It requires modifications to both writing and reading parts.</a:t>
            </a:r>
          </a:p>
          <a:p>
            <a:pPr algn="just">
              <a:buFont typeface="Wingdings" panose="05000000000000000000" pitchFamily="2" charset="2"/>
              <a:buChar char="v"/>
            </a:pPr>
            <a:r>
              <a:rPr lang="en-US" sz="2400" dirty="0" smtClean="0">
                <a:solidFill>
                  <a:srgbClr val="0070C0"/>
                </a:solidFill>
              </a:rPr>
              <a:t>Proposed approximate writing architecture:</a:t>
            </a: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35</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Precision-Scalable </a:t>
            </a:r>
            <a:r>
              <a:rPr lang="en-US" i="1" dirty="0">
                <a:solidFill>
                  <a:srgbClr val="0070C0"/>
                </a:solidFill>
              </a:rPr>
              <a:t>Latch-Memory</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195015"/>
            <a:ext cx="5549056" cy="308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98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Proposed approximate reading part:</a:t>
            </a: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36</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Precision-Scalable </a:t>
            </a:r>
            <a:r>
              <a:rPr lang="en-US" i="1" dirty="0">
                <a:solidFill>
                  <a:srgbClr val="0070C0"/>
                </a:solidFill>
              </a:rPr>
              <a:t>Latch-Memory</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020" y="1880245"/>
            <a:ext cx="6027960" cy="240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971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marL="0" indent="0" algn="ctr">
              <a:buNone/>
            </a:pPr>
            <a:endParaRPr lang="en-US" sz="2400" dirty="0" smtClean="0">
              <a:solidFill>
                <a:srgbClr val="0070C0"/>
              </a:solidFill>
            </a:endParaRPr>
          </a:p>
          <a:p>
            <a:pPr marL="0" indent="0" algn="just">
              <a:buNone/>
            </a:pPr>
            <a:r>
              <a:rPr lang="en-US" sz="2400" dirty="0" smtClean="0">
                <a:solidFill>
                  <a:srgbClr val="0070C0"/>
                </a:solidFill>
              </a:rPr>
              <a:t>					</a:t>
            </a: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37</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Precision-Scalable </a:t>
            </a:r>
            <a:r>
              <a:rPr lang="en-US" i="1" dirty="0">
                <a:solidFill>
                  <a:srgbClr val="0070C0"/>
                </a:solidFill>
              </a:rPr>
              <a:t>Latch-Memory</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641083"/>
            <a:ext cx="3735404" cy="3961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6625" y="1641083"/>
            <a:ext cx="50768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123728" y="5846246"/>
            <a:ext cx="6480720" cy="430887"/>
          </a:xfrm>
          <a:prstGeom prst="rect">
            <a:avLst/>
          </a:prstGeom>
        </p:spPr>
        <p:txBody>
          <a:bodyPr wrap="square">
            <a:spAutoFit/>
          </a:bodyPr>
          <a:lstStyle/>
          <a:p>
            <a:pPr lvl="0" algn="just"/>
            <a:r>
              <a:rPr lang="en-US" sz="1100" b="1" dirty="0" smtClean="0"/>
              <a:t>[C] D</a:t>
            </a:r>
            <a:r>
              <a:rPr lang="en-US" sz="1100" b="1" dirty="0"/>
              <a:t>. Esposito</a:t>
            </a:r>
            <a:r>
              <a:rPr lang="en-US" sz="1100" dirty="0"/>
              <a:t>, A. G. M. Strollo, M. Alioto, “Power-Precision Scalable Latch Memories”, accepted at 2017 IEEE International Symposium on Circuits and Systems (ISCAS), Baltimore, MD, USA.</a:t>
            </a:r>
            <a:endParaRPr lang="it-IT" sz="1100" dirty="0"/>
          </a:p>
        </p:txBody>
      </p:sp>
      <p:sp>
        <p:nvSpPr>
          <p:cNvPr id="10" name="CasellaDiTesto 9"/>
          <p:cNvSpPr txBox="1"/>
          <p:nvPr/>
        </p:nvSpPr>
        <p:spPr>
          <a:xfrm>
            <a:off x="3946625" y="4554745"/>
            <a:ext cx="5112568" cy="830997"/>
          </a:xfrm>
          <a:prstGeom prst="rect">
            <a:avLst/>
          </a:prstGeom>
          <a:noFill/>
        </p:spPr>
        <p:txBody>
          <a:bodyPr wrap="square" rtlCol="0">
            <a:spAutoFit/>
          </a:bodyPr>
          <a:lstStyle/>
          <a:p>
            <a:pPr algn="ctr"/>
            <a:r>
              <a:rPr lang="it-IT" sz="2400" b="1" i="1" dirty="0" smtClean="0">
                <a:solidFill>
                  <a:srgbClr val="FF0000"/>
                </a:solidFill>
              </a:rPr>
              <a:t>Up to 66% of </a:t>
            </a:r>
            <a:r>
              <a:rPr lang="it-IT" sz="2400" b="1" i="1" dirty="0" err="1" smtClean="0">
                <a:solidFill>
                  <a:srgbClr val="FF0000"/>
                </a:solidFill>
              </a:rPr>
              <a:t>dissipated</a:t>
            </a:r>
            <a:r>
              <a:rPr lang="it-IT" sz="2400" b="1" i="1" dirty="0" smtClean="0">
                <a:solidFill>
                  <a:srgbClr val="FF0000"/>
                </a:solidFill>
              </a:rPr>
              <a:t> </a:t>
            </a:r>
            <a:r>
              <a:rPr lang="it-IT" sz="2400" b="1" i="1" dirty="0" err="1" smtClean="0">
                <a:solidFill>
                  <a:srgbClr val="FF0000"/>
                </a:solidFill>
              </a:rPr>
              <a:t>power</a:t>
            </a:r>
            <a:r>
              <a:rPr lang="it-IT" sz="2400" b="1" i="1" dirty="0" smtClean="0">
                <a:solidFill>
                  <a:srgbClr val="FF0000"/>
                </a:solidFill>
              </a:rPr>
              <a:t> </a:t>
            </a:r>
            <a:r>
              <a:rPr lang="it-IT" sz="2400" b="1" i="1" dirty="0" err="1" smtClean="0">
                <a:solidFill>
                  <a:srgbClr val="FF0000"/>
                </a:solidFill>
              </a:rPr>
              <a:t>improvement</a:t>
            </a:r>
            <a:endParaRPr lang="it-IT" sz="2400" b="1" i="1" dirty="0">
              <a:solidFill>
                <a:srgbClr val="FF0000"/>
              </a:solidFill>
            </a:endParaRPr>
          </a:p>
        </p:txBody>
      </p:sp>
    </p:spTree>
    <p:extLst>
      <p:ext uri="{BB962C8B-B14F-4D97-AF65-F5344CB8AC3E}">
        <p14:creationId xmlns:p14="http://schemas.microsoft.com/office/powerpoint/2010/main" val="1816962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Outline</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buFont typeface="Wingdings" panose="05000000000000000000" pitchFamily="2" charset="2"/>
              <a:buChar char="v"/>
            </a:pPr>
            <a:r>
              <a:rPr lang="en-US" sz="2400" dirty="0" smtClean="0">
                <a:solidFill>
                  <a:srgbClr val="0070C0"/>
                </a:solidFill>
              </a:rPr>
              <a:t>VLSI circuits for Approximate computing</a:t>
            </a:r>
          </a:p>
          <a:p>
            <a:pPr lvl="1">
              <a:buFont typeface="Courier New" panose="02070309020205020404" pitchFamily="49" charset="0"/>
              <a:buChar char="o"/>
            </a:pPr>
            <a:r>
              <a:rPr lang="en-US" sz="2000" dirty="0" smtClean="0">
                <a:solidFill>
                  <a:srgbClr val="0070C0"/>
                </a:solidFill>
              </a:rPr>
              <a:t>Motivations </a:t>
            </a:r>
          </a:p>
          <a:p>
            <a:pPr lvl="1">
              <a:buFont typeface="Courier New" panose="02070309020205020404" pitchFamily="49" charset="0"/>
              <a:buChar char="o"/>
            </a:pPr>
            <a:r>
              <a:rPr lang="en-US" sz="2000" dirty="0" smtClean="0">
                <a:solidFill>
                  <a:srgbClr val="0070C0"/>
                </a:solidFill>
              </a:rPr>
              <a:t>My Activity</a:t>
            </a:r>
          </a:p>
          <a:p>
            <a:pPr marL="342900" lvl="1" indent="-342900">
              <a:spcBef>
                <a:spcPts val="576"/>
              </a:spcBef>
              <a:buFont typeface="Wingdings" panose="05000000000000000000" pitchFamily="2" charset="2"/>
              <a:buChar char="v"/>
            </a:pPr>
            <a:r>
              <a:rPr lang="en-US" sz="2400" b="1" u="sng" dirty="0" smtClean="0">
                <a:solidFill>
                  <a:srgbClr val="0070C0"/>
                </a:solidFill>
              </a:rPr>
              <a:t>Technical details</a:t>
            </a:r>
            <a:r>
              <a:rPr lang="en-US" sz="24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Variable-latency speculative Parallel-Prefix adders</a:t>
            </a:r>
          </a:p>
          <a:p>
            <a:pPr marL="742950" lvl="2" indent="-342900">
              <a:spcBef>
                <a:spcPts val="576"/>
              </a:spcBef>
              <a:buFont typeface="Courier New" panose="02070309020205020404" pitchFamily="49" charset="0"/>
              <a:buChar char="o"/>
            </a:pPr>
            <a:r>
              <a:rPr lang="en-US" sz="2000" dirty="0" smtClean="0">
                <a:solidFill>
                  <a:srgbClr val="0070C0"/>
                </a:solidFill>
              </a:rPr>
              <a:t>Approximate adders for signed operands</a:t>
            </a:r>
          </a:p>
          <a:p>
            <a:pPr marL="742950" lvl="2" indent="-342900">
              <a:spcBef>
                <a:spcPts val="576"/>
              </a:spcBef>
              <a:buFont typeface="Courier New" panose="02070309020205020404" pitchFamily="49" charset="0"/>
              <a:buChar char="o"/>
            </a:pPr>
            <a:r>
              <a:rPr lang="en-US" sz="2000" dirty="0" smtClean="0">
                <a:solidFill>
                  <a:srgbClr val="0070C0"/>
                </a:solidFill>
              </a:rPr>
              <a:t>Multiply-and-Accumulate (MAC) Unit employing speculative adders</a:t>
            </a:r>
          </a:p>
          <a:p>
            <a:pPr marL="742950" lvl="2" indent="-342900">
              <a:spcBef>
                <a:spcPts val="576"/>
              </a:spcBef>
              <a:buFont typeface="Courier New" panose="02070309020205020404" pitchFamily="49" charset="0"/>
              <a:buChar char="o"/>
            </a:pPr>
            <a:r>
              <a:rPr lang="en-US" sz="2000" dirty="0">
                <a:solidFill>
                  <a:srgbClr val="0070C0"/>
                </a:solidFill>
              </a:rPr>
              <a:t>Precision-Scalable Latch-Memory</a:t>
            </a:r>
          </a:p>
          <a:p>
            <a:pPr marL="742950" lvl="2" indent="-342900">
              <a:spcBef>
                <a:spcPts val="576"/>
              </a:spcBef>
              <a:buFont typeface="Courier New" panose="02070309020205020404" pitchFamily="49" charset="0"/>
              <a:buChar char="o"/>
            </a:pPr>
            <a:r>
              <a:rPr lang="en-US" sz="2000" dirty="0">
                <a:solidFill>
                  <a:srgbClr val="0070C0"/>
                </a:solidFill>
              </a:rPr>
              <a:t>Precision-Scalable MAC Units</a:t>
            </a:r>
          </a:p>
          <a:p>
            <a:pPr marL="342000" lvl="2" indent="-342000">
              <a:spcBef>
                <a:spcPts val="576"/>
              </a:spcBef>
              <a:buFont typeface="Wingdings" panose="05000000000000000000" pitchFamily="2" charset="2"/>
              <a:buChar char="v"/>
            </a:pPr>
            <a:r>
              <a:rPr lang="en-US" dirty="0">
                <a:solidFill>
                  <a:srgbClr val="0070C0"/>
                </a:solidFill>
              </a:rPr>
              <a:t>Publications and Questions</a:t>
            </a:r>
          </a:p>
          <a:p>
            <a:pPr marL="0" lvl="2" indent="0">
              <a:spcBef>
                <a:spcPts val="576"/>
              </a:spcBef>
              <a:buNone/>
            </a:pPr>
            <a:endParaRPr lang="en-US"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38</a:t>
            </a:fld>
            <a:endParaRPr lang="it-IT"/>
          </a:p>
        </p:txBody>
      </p:sp>
      <p:sp>
        <p:nvSpPr>
          <p:cNvPr id="8" name="Freccia a destra 7"/>
          <p:cNvSpPr/>
          <p:nvPr/>
        </p:nvSpPr>
        <p:spPr>
          <a:xfrm>
            <a:off x="464550" y="4478052"/>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855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a:solidFill>
                  <a:srgbClr val="0070C0"/>
                </a:solidFill>
              </a:rPr>
              <a:t>Multipliers constitute one of the most energy-hungry fundamental digital block </a:t>
            </a:r>
            <a:r>
              <a:rPr lang="en-US" sz="2400" dirty="0" smtClean="0">
                <a:solidFill>
                  <a:srgbClr val="0070C0"/>
                </a:solidFill>
              </a:rPr>
              <a:t>.</a:t>
            </a:r>
          </a:p>
          <a:p>
            <a:pPr algn="just">
              <a:buFont typeface="Wingdings" panose="05000000000000000000" pitchFamily="2" charset="2"/>
              <a:buChar char="v"/>
            </a:pPr>
            <a:r>
              <a:rPr lang="en-US" sz="2400" dirty="0" smtClean="0">
                <a:solidFill>
                  <a:srgbClr val="0070C0"/>
                </a:solidFill>
              </a:rPr>
              <a:t>They are used to implement </a:t>
            </a:r>
            <a:r>
              <a:rPr lang="en-US" sz="2400" dirty="0">
                <a:solidFill>
                  <a:srgbClr val="0070C0"/>
                </a:solidFill>
              </a:rPr>
              <a:t>in hardware the </a:t>
            </a:r>
            <a:r>
              <a:rPr lang="en-US" sz="2400" u="sng" dirty="0">
                <a:solidFill>
                  <a:srgbClr val="0070C0"/>
                </a:solidFill>
              </a:rPr>
              <a:t>2D-convolution</a:t>
            </a:r>
            <a:r>
              <a:rPr lang="en-US" sz="2400" dirty="0">
                <a:solidFill>
                  <a:srgbClr val="0070C0"/>
                </a:solidFill>
              </a:rPr>
              <a:t> operation, which is a basic and compute intensive operation in many </a:t>
            </a:r>
            <a:r>
              <a:rPr lang="en-US" sz="2400" u="sng" dirty="0">
                <a:solidFill>
                  <a:srgbClr val="0070C0"/>
                </a:solidFill>
              </a:rPr>
              <a:t>image processing </a:t>
            </a:r>
            <a:r>
              <a:rPr lang="en-US" sz="2400" dirty="0">
                <a:solidFill>
                  <a:srgbClr val="0070C0"/>
                </a:solidFill>
              </a:rPr>
              <a:t>and </a:t>
            </a:r>
            <a:r>
              <a:rPr lang="en-US" sz="2400" u="sng" dirty="0">
                <a:solidFill>
                  <a:srgbClr val="0070C0"/>
                </a:solidFill>
              </a:rPr>
              <a:t>machine learning </a:t>
            </a:r>
            <a:r>
              <a:rPr lang="en-US" sz="2400" dirty="0" smtClean="0">
                <a:solidFill>
                  <a:srgbClr val="0070C0"/>
                </a:solidFill>
              </a:rPr>
              <a:t>tasks.</a:t>
            </a: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39</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7" y="3256756"/>
            <a:ext cx="75152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e 7"/>
          <p:cNvSpPr/>
          <p:nvPr/>
        </p:nvSpPr>
        <p:spPr>
          <a:xfrm>
            <a:off x="5868144" y="4495006"/>
            <a:ext cx="504056" cy="230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cxnSp>
        <p:nvCxnSpPr>
          <p:cNvPr id="10" name="Connettore 2 9"/>
          <p:cNvCxnSpPr>
            <a:stCxn id="8" idx="5"/>
          </p:cNvCxnSpPr>
          <p:nvPr/>
        </p:nvCxnSpPr>
        <p:spPr>
          <a:xfrm>
            <a:off x="6298383" y="4691441"/>
            <a:ext cx="433857" cy="1777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6521363" y="4696541"/>
            <a:ext cx="1368152" cy="646331"/>
          </a:xfrm>
          <a:prstGeom prst="rect">
            <a:avLst/>
          </a:prstGeom>
          <a:noFill/>
        </p:spPr>
        <p:txBody>
          <a:bodyPr wrap="square" rtlCol="0">
            <a:spAutoFit/>
          </a:bodyPr>
          <a:lstStyle/>
          <a:p>
            <a:pPr algn="ctr"/>
            <a:r>
              <a:rPr lang="it-IT" b="1" dirty="0" err="1" smtClean="0">
                <a:solidFill>
                  <a:srgbClr val="FF0000"/>
                </a:solidFill>
              </a:rPr>
              <a:t>Partial</a:t>
            </a:r>
            <a:r>
              <a:rPr lang="it-IT" b="1" dirty="0" smtClean="0">
                <a:solidFill>
                  <a:srgbClr val="FF0000"/>
                </a:solidFill>
              </a:rPr>
              <a:t> </a:t>
            </a:r>
            <a:r>
              <a:rPr lang="it-IT" b="1" dirty="0" err="1" smtClean="0">
                <a:solidFill>
                  <a:srgbClr val="FF0000"/>
                </a:solidFill>
              </a:rPr>
              <a:t>products</a:t>
            </a:r>
            <a:endParaRPr lang="it-IT" b="1" dirty="0">
              <a:solidFill>
                <a:srgbClr val="FF0000"/>
              </a:solidFill>
            </a:endParaRPr>
          </a:p>
        </p:txBody>
      </p:sp>
    </p:spTree>
    <p:extLst>
      <p:ext uri="{BB962C8B-B14F-4D97-AF65-F5344CB8AC3E}">
        <p14:creationId xmlns:p14="http://schemas.microsoft.com/office/powerpoint/2010/main" val="174312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smtClean="0">
                <a:solidFill>
                  <a:srgbClr val="0070C0"/>
                </a:solidFill>
              </a:rPr>
              <a:t>Outline</a:t>
            </a:r>
            <a:endParaRPr lang="it-IT" dirty="0">
              <a:solidFill>
                <a:srgbClr val="0070C0"/>
              </a:solidFill>
            </a:endParaRPr>
          </a:p>
        </p:txBody>
      </p:sp>
      <p:sp>
        <p:nvSpPr>
          <p:cNvPr id="3" name="Segnaposto contenuto 2"/>
          <p:cNvSpPr>
            <a:spLocks noGrp="1"/>
          </p:cNvSpPr>
          <p:nvPr>
            <p:ph idx="1"/>
          </p:nvPr>
        </p:nvSpPr>
        <p:spPr>
          <a:xfrm>
            <a:off x="457200" y="1196752"/>
            <a:ext cx="8229600" cy="4536504"/>
          </a:xfrm>
        </p:spPr>
        <p:txBody>
          <a:bodyPr>
            <a:normAutofit/>
          </a:bodyPr>
          <a:lstStyle/>
          <a:p>
            <a:pPr>
              <a:buFont typeface="Wingdings" panose="05000000000000000000" pitchFamily="2" charset="2"/>
              <a:buChar char="v"/>
            </a:pPr>
            <a:r>
              <a:rPr lang="en-US" sz="2400" dirty="0" smtClean="0">
                <a:solidFill>
                  <a:srgbClr val="0070C0"/>
                </a:solidFill>
              </a:rPr>
              <a:t>VLSI circuits for Approximate computing</a:t>
            </a:r>
          </a:p>
          <a:p>
            <a:pPr lvl="1">
              <a:buFont typeface="Courier New" panose="02070309020205020404" pitchFamily="49" charset="0"/>
              <a:buChar char="o"/>
            </a:pPr>
            <a:r>
              <a:rPr lang="en-US" sz="2000" dirty="0" smtClean="0">
                <a:solidFill>
                  <a:srgbClr val="0070C0"/>
                </a:solidFill>
              </a:rPr>
              <a:t>Motivations </a:t>
            </a:r>
          </a:p>
          <a:p>
            <a:pPr lvl="1">
              <a:buFont typeface="Courier New" panose="02070309020205020404" pitchFamily="49" charset="0"/>
              <a:buChar char="o"/>
            </a:pPr>
            <a:r>
              <a:rPr lang="en-US" sz="2000" dirty="0" smtClean="0">
                <a:solidFill>
                  <a:srgbClr val="0070C0"/>
                </a:solidFill>
              </a:rPr>
              <a:t>My Activity</a:t>
            </a:r>
          </a:p>
          <a:p>
            <a:pPr marL="342900" lvl="1" indent="-342900">
              <a:spcBef>
                <a:spcPts val="576"/>
              </a:spcBef>
              <a:buFont typeface="Wingdings" panose="05000000000000000000" pitchFamily="2" charset="2"/>
              <a:buChar char="v"/>
            </a:pPr>
            <a:r>
              <a:rPr lang="en-US" sz="2400" b="1" u="sng" dirty="0" smtClean="0">
                <a:solidFill>
                  <a:srgbClr val="0070C0"/>
                </a:solidFill>
              </a:rPr>
              <a:t>Technical details</a:t>
            </a:r>
            <a:r>
              <a:rPr lang="en-US" sz="2400" dirty="0" smtClean="0">
                <a:solidFill>
                  <a:srgbClr val="0070C0"/>
                </a:solidFill>
              </a:rPr>
              <a:t>:</a:t>
            </a:r>
          </a:p>
          <a:p>
            <a:pPr marL="742950" lvl="2" indent="-342900">
              <a:spcBef>
                <a:spcPts val="576"/>
              </a:spcBef>
              <a:buFont typeface="Courier New" panose="02070309020205020404" pitchFamily="49" charset="0"/>
              <a:buChar char="o"/>
            </a:pPr>
            <a:r>
              <a:rPr lang="en-US" sz="2000" dirty="0" smtClean="0">
                <a:solidFill>
                  <a:srgbClr val="0070C0"/>
                </a:solidFill>
              </a:rPr>
              <a:t>Variable-latency speculative adders</a:t>
            </a:r>
          </a:p>
          <a:p>
            <a:pPr marL="742950" lvl="2" indent="-342900">
              <a:spcBef>
                <a:spcPts val="576"/>
              </a:spcBef>
              <a:buFont typeface="Courier New" panose="02070309020205020404" pitchFamily="49" charset="0"/>
              <a:buChar char="o"/>
            </a:pPr>
            <a:r>
              <a:rPr lang="en-US" sz="2000" dirty="0" smtClean="0">
                <a:solidFill>
                  <a:srgbClr val="0070C0"/>
                </a:solidFill>
              </a:rPr>
              <a:t>Approximate adders for signed operands</a:t>
            </a:r>
          </a:p>
          <a:p>
            <a:pPr marL="742950" lvl="2" indent="-342900">
              <a:spcBef>
                <a:spcPts val="576"/>
              </a:spcBef>
              <a:buFont typeface="Courier New" panose="02070309020205020404" pitchFamily="49" charset="0"/>
              <a:buChar char="o"/>
            </a:pPr>
            <a:r>
              <a:rPr lang="en-US" sz="2000" dirty="0" smtClean="0">
                <a:solidFill>
                  <a:srgbClr val="0070C0"/>
                </a:solidFill>
              </a:rPr>
              <a:t>Multiply-and-Accumulate (MAC) Unit employing speculative adders</a:t>
            </a:r>
          </a:p>
          <a:p>
            <a:pPr marL="742950" lvl="2" indent="-342900">
              <a:spcBef>
                <a:spcPts val="576"/>
              </a:spcBef>
              <a:buFont typeface="Courier New" panose="02070309020205020404" pitchFamily="49" charset="0"/>
              <a:buChar char="o"/>
            </a:pPr>
            <a:r>
              <a:rPr lang="en-US" sz="2000" dirty="0" smtClean="0">
                <a:solidFill>
                  <a:srgbClr val="0070C0"/>
                </a:solidFill>
              </a:rPr>
              <a:t>Precision-Scalable Latch-Memory</a:t>
            </a:r>
          </a:p>
          <a:p>
            <a:pPr marL="742950" lvl="2" indent="-342900">
              <a:spcBef>
                <a:spcPts val="576"/>
              </a:spcBef>
              <a:buFont typeface="Courier New" panose="02070309020205020404" pitchFamily="49" charset="0"/>
              <a:buChar char="o"/>
            </a:pPr>
            <a:r>
              <a:rPr lang="en-US" sz="2000" dirty="0">
                <a:solidFill>
                  <a:srgbClr val="0070C0"/>
                </a:solidFill>
              </a:rPr>
              <a:t>Precision-Scalable MAC Units</a:t>
            </a:r>
          </a:p>
          <a:p>
            <a:pPr marL="342000" lvl="2" indent="-342000">
              <a:spcBef>
                <a:spcPts val="576"/>
              </a:spcBef>
              <a:buFont typeface="Wingdings" panose="05000000000000000000" pitchFamily="2" charset="2"/>
              <a:buChar char="v"/>
            </a:pPr>
            <a:r>
              <a:rPr lang="en-US" dirty="0" smtClean="0">
                <a:solidFill>
                  <a:srgbClr val="0070C0"/>
                </a:solidFill>
              </a:rPr>
              <a:t>Publications and Questions</a:t>
            </a: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a:t>
            </a:fld>
            <a:endParaRPr lang="it-IT"/>
          </a:p>
        </p:txBody>
      </p:sp>
      <p:sp>
        <p:nvSpPr>
          <p:cNvPr id="5" name="Freccia a destra 4"/>
          <p:cNvSpPr/>
          <p:nvPr/>
        </p:nvSpPr>
        <p:spPr>
          <a:xfrm>
            <a:off x="23956" y="1292995"/>
            <a:ext cx="4435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5977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a:solidFill>
                  <a:srgbClr val="0070C0"/>
                </a:solidFill>
              </a:rPr>
              <a:t>My activity focused on precision-scalable (@ run-time) MAC units</a:t>
            </a:r>
            <a:r>
              <a:rPr lang="en-US" sz="2400" dirty="0" smtClean="0">
                <a:solidFill>
                  <a:srgbClr val="0070C0"/>
                </a:solidFill>
              </a:rPr>
              <a:t>.</a:t>
            </a:r>
          </a:p>
          <a:p>
            <a:pPr algn="just">
              <a:buFont typeface="Wingdings" panose="05000000000000000000" pitchFamily="2" charset="2"/>
              <a:buChar char="v"/>
            </a:pPr>
            <a:r>
              <a:rPr lang="en-US" sz="2400" dirty="0" smtClean="0">
                <a:solidFill>
                  <a:srgbClr val="0070C0"/>
                </a:solidFill>
              </a:rPr>
              <a:t>An additional input allows disabling the switching of the columns of the PPM (saving dynamic power) [9]:</a:t>
            </a:r>
            <a:endParaRPr lang="en-US" sz="2400" dirty="0">
              <a:solidFill>
                <a:srgbClr val="0070C0"/>
              </a:solidFill>
            </a:endParaRPr>
          </a:p>
          <a:p>
            <a:pPr marL="0" indent="0" algn="just">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40</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7" y="3256756"/>
            <a:ext cx="75152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542330" y="3829690"/>
            <a:ext cx="396044" cy="369332"/>
          </a:xfrm>
          <a:prstGeom prst="rect">
            <a:avLst/>
          </a:prstGeom>
          <a:noFill/>
        </p:spPr>
        <p:txBody>
          <a:bodyPr wrap="square" rtlCol="0">
            <a:spAutoFit/>
          </a:bodyPr>
          <a:lstStyle/>
          <a:p>
            <a:r>
              <a:rPr lang="it-IT" b="1" dirty="0" smtClean="0">
                <a:solidFill>
                  <a:srgbClr val="FF0000"/>
                </a:solidFill>
              </a:rPr>
              <a:t>X</a:t>
            </a:r>
            <a:endParaRPr lang="it-IT" b="1" dirty="0">
              <a:solidFill>
                <a:srgbClr val="FF0000"/>
              </a:solidFill>
            </a:endParaRPr>
          </a:p>
        </p:txBody>
      </p:sp>
      <p:sp>
        <p:nvSpPr>
          <p:cNvPr id="12" name="CasellaDiTesto 11"/>
          <p:cNvSpPr txBox="1"/>
          <p:nvPr/>
        </p:nvSpPr>
        <p:spPr>
          <a:xfrm>
            <a:off x="7146286" y="3829690"/>
            <a:ext cx="396044" cy="523220"/>
          </a:xfrm>
          <a:prstGeom prst="rect">
            <a:avLst/>
          </a:prstGeom>
          <a:noFill/>
        </p:spPr>
        <p:txBody>
          <a:bodyPr wrap="square" rtlCol="0">
            <a:spAutoFit/>
          </a:bodyPr>
          <a:lstStyle/>
          <a:p>
            <a:r>
              <a:rPr lang="it-IT" sz="2800" b="1" dirty="0" smtClean="0">
                <a:solidFill>
                  <a:srgbClr val="FF0000"/>
                </a:solidFill>
              </a:rPr>
              <a:t>X</a:t>
            </a:r>
            <a:endParaRPr lang="it-IT" sz="2800" b="1" dirty="0">
              <a:solidFill>
                <a:srgbClr val="FF0000"/>
              </a:solidFill>
            </a:endParaRPr>
          </a:p>
        </p:txBody>
      </p:sp>
      <p:sp>
        <p:nvSpPr>
          <p:cNvPr id="15" name="CasellaDiTesto 14"/>
          <p:cNvSpPr txBox="1"/>
          <p:nvPr/>
        </p:nvSpPr>
        <p:spPr>
          <a:xfrm>
            <a:off x="6660232" y="3783930"/>
            <a:ext cx="486054" cy="707886"/>
          </a:xfrm>
          <a:prstGeom prst="rect">
            <a:avLst/>
          </a:prstGeom>
          <a:noFill/>
        </p:spPr>
        <p:txBody>
          <a:bodyPr wrap="square" rtlCol="0">
            <a:spAutoFit/>
          </a:bodyPr>
          <a:lstStyle/>
          <a:p>
            <a:r>
              <a:rPr lang="it-IT" sz="4000" b="1" dirty="0" smtClean="0">
                <a:solidFill>
                  <a:srgbClr val="FF0000"/>
                </a:solidFill>
              </a:rPr>
              <a:t>X</a:t>
            </a:r>
            <a:endParaRPr lang="it-IT" sz="4000" b="1" dirty="0">
              <a:solidFill>
                <a:srgbClr val="FF0000"/>
              </a:solidFill>
            </a:endParaRPr>
          </a:p>
        </p:txBody>
      </p:sp>
      <p:sp>
        <p:nvSpPr>
          <p:cNvPr id="16" name="CasellaDiTesto 15"/>
          <p:cNvSpPr txBox="1"/>
          <p:nvPr/>
        </p:nvSpPr>
        <p:spPr>
          <a:xfrm>
            <a:off x="6192310" y="3737357"/>
            <a:ext cx="486054" cy="1015663"/>
          </a:xfrm>
          <a:prstGeom prst="rect">
            <a:avLst/>
          </a:prstGeom>
          <a:noFill/>
        </p:spPr>
        <p:txBody>
          <a:bodyPr wrap="square" rtlCol="0">
            <a:spAutoFit/>
          </a:bodyPr>
          <a:lstStyle/>
          <a:p>
            <a:r>
              <a:rPr lang="it-IT" sz="6000" b="1" dirty="0" smtClean="0">
                <a:solidFill>
                  <a:srgbClr val="FF0000"/>
                </a:solidFill>
              </a:rPr>
              <a:t>X</a:t>
            </a:r>
            <a:endParaRPr lang="it-IT" sz="6000" b="1" dirty="0">
              <a:solidFill>
                <a:srgbClr val="FF0000"/>
              </a:solidFill>
            </a:endParaRPr>
          </a:p>
        </p:txBody>
      </p:sp>
      <p:sp>
        <p:nvSpPr>
          <p:cNvPr id="5" name="CasellaDiTesto 4"/>
          <p:cNvSpPr txBox="1"/>
          <p:nvPr/>
        </p:nvSpPr>
        <p:spPr>
          <a:xfrm>
            <a:off x="6435337" y="4653136"/>
            <a:ext cx="2169111" cy="646331"/>
          </a:xfrm>
          <a:prstGeom prst="rect">
            <a:avLst/>
          </a:prstGeom>
          <a:noFill/>
        </p:spPr>
        <p:txBody>
          <a:bodyPr wrap="square" rtlCol="0">
            <a:spAutoFit/>
          </a:bodyPr>
          <a:lstStyle/>
          <a:p>
            <a:r>
              <a:rPr lang="it-IT" b="1" dirty="0" smtClean="0">
                <a:solidFill>
                  <a:srgbClr val="FF0000"/>
                </a:solidFill>
              </a:rPr>
              <a:t>e.g. 4 </a:t>
            </a:r>
            <a:r>
              <a:rPr lang="it-IT" b="1" dirty="0" err="1" smtClean="0">
                <a:solidFill>
                  <a:srgbClr val="FF0000"/>
                </a:solidFill>
              </a:rPr>
              <a:t>disabled</a:t>
            </a:r>
            <a:r>
              <a:rPr lang="it-IT" b="1" dirty="0" smtClean="0">
                <a:solidFill>
                  <a:srgbClr val="FF0000"/>
                </a:solidFill>
              </a:rPr>
              <a:t> </a:t>
            </a:r>
            <a:r>
              <a:rPr lang="it-IT" b="1" dirty="0" err="1" smtClean="0">
                <a:solidFill>
                  <a:srgbClr val="FF0000"/>
                </a:solidFill>
              </a:rPr>
              <a:t>columns</a:t>
            </a:r>
            <a:endParaRPr lang="it-IT" b="1" dirty="0">
              <a:solidFill>
                <a:srgbClr val="FF0000"/>
              </a:solidFill>
            </a:endParaRPr>
          </a:p>
        </p:txBody>
      </p:sp>
    </p:spTree>
    <p:extLst>
      <p:ext uri="{BB962C8B-B14F-4D97-AF65-F5344CB8AC3E}">
        <p14:creationId xmlns:p14="http://schemas.microsoft.com/office/powerpoint/2010/main" val="1418134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060848"/>
            <a:ext cx="3815951" cy="449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 real-time, data-aware error compensation circuit, at negligible energy overhead has been proposed.</a:t>
            </a:r>
          </a:p>
          <a:p>
            <a:pPr marL="0" indent="0" algn="just">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6195565"/>
            <a:ext cx="1095352" cy="625446"/>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41</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917136"/>
            <a:ext cx="3528392" cy="428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p:cNvCxnSpPr/>
          <p:nvPr/>
        </p:nvCxnSpPr>
        <p:spPr>
          <a:xfrm>
            <a:off x="4865737" y="4653136"/>
            <a:ext cx="71437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2744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Quality results:</a:t>
            </a:r>
          </a:p>
          <a:p>
            <a:pPr marL="0" indent="0" algn="just">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6195565"/>
            <a:ext cx="1095352" cy="625446"/>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42</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6450" y="1628800"/>
            <a:ext cx="49911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e 1"/>
          <p:cNvSpPr/>
          <p:nvPr/>
        </p:nvSpPr>
        <p:spPr>
          <a:xfrm>
            <a:off x="2339752" y="1916832"/>
            <a:ext cx="5760640" cy="187220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043608" y="2668270"/>
            <a:ext cx="1296144" cy="369332"/>
          </a:xfrm>
          <a:prstGeom prst="rect">
            <a:avLst/>
          </a:prstGeom>
          <a:noFill/>
        </p:spPr>
        <p:txBody>
          <a:bodyPr wrap="square" rtlCol="0">
            <a:spAutoFit/>
          </a:bodyPr>
          <a:lstStyle/>
          <a:p>
            <a:r>
              <a:rPr lang="it-IT" b="1" dirty="0" err="1" smtClean="0">
                <a:solidFill>
                  <a:srgbClr val="0070C0"/>
                </a:solidFill>
              </a:rPr>
              <a:t>proposed</a:t>
            </a:r>
            <a:endParaRPr lang="it-IT" b="1" dirty="0">
              <a:solidFill>
                <a:srgbClr val="0070C0"/>
              </a:solidFill>
            </a:endParaRPr>
          </a:p>
        </p:txBody>
      </p:sp>
    </p:spTree>
    <p:extLst>
      <p:ext uri="{BB962C8B-B14F-4D97-AF65-F5344CB8AC3E}">
        <p14:creationId xmlns:p14="http://schemas.microsoft.com/office/powerpoint/2010/main" val="4226676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824" y="1152524"/>
            <a:ext cx="60960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idx="1"/>
          </p:nvPr>
        </p:nvSpPr>
        <p:spPr>
          <a:xfrm>
            <a:off x="457200" y="1196752"/>
            <a:ext cx="8229600" cy="4680520"/>
          </a:xfrm>
        </p:spPr>
        <p:txBody>
          <a:bodyPr>
            <a:normAutofit/>
          </a:bodyPr>
          <a:lstStyle/>
          <a:p>
            <a:pPr marL="457200" lvl="1" indent="0">
              <a:buNone/>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43</a:t>
            </a:fld>
            <a:endParaRPr lang="it-IT" dirty="0"/>
          </a:p>
        </p:txBody>
      </p:sp>
      <p:sp>
        <p:nvSpPr>
          <p:cNvPr id="14" name="Titolo 1"/>
          <p:cNvSpPr>
            <a:spLocks noGrp="1"/>
          </p:cNvSpPr>
          <p:nvPr>
            <p:ph type="title"/>
          </p:nvPr>
        </p:nvSpPr>
        <p:spPr>
          <a:xfrm>
            <a:off x="457200" y="44624"/>
            <a:ext cx="8229600" cy="1008112"/>
          </a:xfrm>
        </p:spPr>
        <p:txBody>
          <a:bodyPr>
            <a:normAutofit/>
          </a:bodyPr>
          <a:lstStyle/>
          <a:p>
            <a:r>
              <a:rPr lang="en-US" i="1" dirty="0">
                <a:solidFill>
                  <a:srgbClr val="0070C0"/>
                </a:solidFill>
              </a:rPr>
              <a:t>Precision-scalable MAC Units</a:t>
            </a:r>
            <a:endParaRPr lang="it-IT" dirty="0">
              <a:solidFill>
                <a:srgbClr val="0070C0"/>
              </a:solidFill>
            </a:endParaRPr>
          </a:p>
        </p:txBody>
      </p:sp>
      <p:cxnSp>
        <p:nvCxnSpPr>
          <p:cNvPr id="5" name="Connettore 2 4"/>
          <p:cNvCxnSpPr/>
          <p:nvPr/>
        </p:nvCxnSpPr>
        <p:spPr>
          <a:xfrm flipH="1" flipV="1">
            <a:off x="2585173" y="2132856"/>
            <a:ext cx="3787027" cy="165618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flipV="1">
            <a:off x="2483768" y="4005064"/>
            <a:ext cx="4032448"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668" y="1093588"/>
            <a:ext cx="2053404" cy="4471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0193" y="5391928"/>
            <a:ext cx="1080120" cy="1429082"/>
          </a:xfrm>
          <a:prstGeom prst="rect">
            <a:avLst/>
          </a:prstGeom>
        </p:spPr>
      </p:pic>
      <p:pic>
        <p:nvPicPr>
          <p:cNvPr id="12" name="Immagine 11"/>
          <p:cNvPicPr>
            <a:picLocks noChangeAspect="1"/>
          </p:cNvPicPr>
          <p:nvPr/>
        </p:nvPicPr>
        <p:blipFill rotWithShape="1">
          <a:blip r:embed="rId7">
            <a:extLst>
              <a:ext uri="{28A0092B-C50C-407E-A947-70E740481C1C}">
                <a14:useLocalDpi xmlns:a14="http://schemas.microsoft.com/office/drawing/2010/main" val="0"/>
              </a:ext>
            </a:extLst>
          </a:blip>
          <a:srcRect r="77940"/>
          <a:stretch/>
        </p:blipFill>
        <p:spPr>
          <a:xfrm>
            <a:off x="7447498" y="5688374"/>
            <a:ext cx="1353312" cy="544711"/>
          </a:xfrm>
          <a:prstGeom prst="rect">
            <a:avLst/>
          </a:prstGeom>
        </p:spPr>
      </p:pic>
    </p:spTree>
    <p:extLst>
      <p:ext uri="{BB962C8B-B14F-4D97-AF65-F5344CB8AC3E}">
        <p14:creationId xmlns:p14="http://schemas.microsoft.com/office/powerpoint/2010/main" val="1055485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Moreover an approximate Precision-Scalable MAC Units has also been proposed.</a:t>
            </a:r>
          </a:p>
          <a:p>
            <a:pPr algn="just">
              <a:buFont typeface="Wingdings" panose="05000000000000000000" pitchFamily="2" charset="2"/>
              <a:buChar char="v"/>
            </a:pPr>
            <a:r>
              <a:rPr lang="en-US" sz="2400" dirty="0" smtClean="0">
                <a:solidFill>
                  <a:srgbClr val="0070C0"/>
                </a:solidFill>
              </a:rPr>
              <a:t>A recoding of the PPM is employed to separate low probability and high probability terms.</a:t>
            </a:r>
          </a:p>
          <a:p>
            <a:pPr algn="just">
              <a:buFont typeface="Wingdings" panose="05000000000000000000" pitchFamily="2" charset="2"/>
              <a:buChar char="v"/>
            </a:pPr>
            <a:r>
              <a:rPr lang="en-US" sz="2400" dirty="0" smtClean="0">
                <a:solidFill>
                  <a:srgbClr val="0070C0"/>
                </a:solidFill>
              </a:rPr>
              <a:t>The low probability terms are neglected.</a:t>
            </a:r>
          </a:p>
          <a:p>
            <a:pPr algn="just">
              <a:buFont typeface="Wingdings" panose="05000000000000000000" pitchFamily="2" charset="2"/>
              <a:buChar char="v"/>
            </a:pPr>
            <a:r>
              <a:rPr lang="en-US" sz="2400" dirty="0" smtClean="0">
                <a:solidFill>
                  <a:srgbClr val="0070C0"/>
                </a:solidFill>
              </a:rPr>
              <a:t>The high probability terms are approximately summed using an OR gate in place of an half-adder.</a:t>
            </a:r>
          </a:p>
          <a:p>
            <a:pPr marL="0" indent="0" algn="just">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6195565"/>
            <a:ext cx="1095352" cy="625446"/>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44</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603" y="3740680"/>
            <a:ext cx="4425076" cy="271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783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Resulting circuit:			Energy-quality tradeoff:</a:t>
            </a:r>
          </a:p>
          <a:p>
            <a:pPr marL="0" indent="0" algn="just">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6195565"/>
            <a:ext cx="1095352" cy="625446"/>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45</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269529"/>
            <a:ext cx="3312000" cy="5021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856" y="1412777"/>
            <a:ext cx="3736058" cy="473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Immagin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2135" y="5301208"/>
            <a:ext cx="1080120" cy="1429082"/>
          </a:xfrm>
          <a:prstGeom prst="rect">
            <a:avLst/>
          </a:prstGeom>
        </p:spPr>
      </p:pic>
      <p:pic>
        <p:nvPicPr>
          <p:cNvPr id="11" name="Immagine 10"/>
          <p:cNvPicPr>
            <a:picLocks noChangeAspect="1"/>
          </p:cNvPicPr>
          <p:nvPr/>
        </p:nvPicPr>
        <p:blipFill rotWithShape="1">
          <a:blip r:embed="rId7">
            <a:extLst>
              <a:ext uri="{28A0092B-C50C-407E-A947-70E740481C1C}">
                <a14:useLocalDpi xmlns:a14="http://schemas.microsoft.com/office/drawing/2010/main" val="0"/>
              </a:ext>
            </a:extLst>
          </a:blip>
          <a:srcRect r="77940"/>
          <a:stretch/>
        </p:blipFill>
        <p:spPr>
          <a:xfrm>
            <a:off x="3439440" y="5597654"/>
            <a:ext cx="1353312" cy="544711"/>
          </a:xfrm>
          <a:prstGeom prst="rect">
            <a:avLst/>
          </a:prstGeom>
        </p:spPr>
      </p:pic>
    </p:spTree>
    <p:extLst>
      <p:ext uri="{BB962C8B-B14F-4D97-AF65-F5344CB8AC3E}">
        <p14:creationId xmlns:p14="http://schemas.microsoft.com/office/powerpoint/2010/main" val="1982500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Test-chip in CMOS 28nm, actually in design phase:</a:t>
            </a:r>
          </a:p>
          <a:p>
            <a:pPr marL="0" indent="0" algn="just">
              <a:buNone/>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6195565"/>
            <a:ext cx="1095352" cy="625446"/>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46</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Precision-scalable MAC Units</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5155468"/>
            <a:ext cx="1080120" cy="1429082"/>
          </a:xfrm>
          <a:prstGeom prst="rect">
            <a:avLst/>
          </a:prstGeom>
        </p:spPr>
      </p:pic>
      <p:pic>
        <p:nvPicPr>
          <p:cNvPr id="11" name="Immagine 10"/>
          <p:cNvPicPr>
            <a:picLocks noChangeAspect="1"/>
          </p:cNvPicPr>
          <p:nvPr/>
        </p:nvPicPr>
        <p:blipFill rotWithShape="1">
          <a:blip r:embed="rId5">
            <a:extLst>
              <a:ext uri="{28A0092B-C50C-407E-A947-70E740481C1C}">
                <a14:useLocalDpi xmlns:a14="http://schemas.microsoft.com/office/drawing/2010/main" val="0"/>
              </a:ext>
            </a:extLst>
          </a:blip>
          <a:srcRect r="77940"/>
          <a:stretch/>
        </p:blipFill>
        <p:spPr>
          <a:xfrm>
            <a:off x="7159465" y="5451914"/>
            <a:ext cx="1353312" cy="544711"/>
          </a:xfrm>
          <a:prstGeom prst="rect">
            <a:avLst/>
          </a:prstGeom>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230" y="1517503"/>
            <a:ext cx="4104456" cy="321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magine 14"/>
          <p:cNvPicPr>
            <a:picLocks noChangeAspect="1"/>
          </p:cNvPicPr>
          <p:nvPr/>
        </p:nvPicPr>
        <p:blipFill rotWithShape="1">
          <a:blip r:embed="rId7" cstate="print">
            <a:extLst>
              <a:ext uri="{28A0092B-C50C-407E-A947-70E740481C1C}">
                <a14:useLocalDpi xmlns:a14="http://schemas.microsoft.com/office/drawing/2010/main" val="0"/>
              </a:ext>
            </a:extLst>
          </a:blip>
          <a:srcRect l="21264" t="12626" r="30387" b="7257"/>
          <a:stretch/>
        </p:blipFill>
        <p:spPr>
          <a:xfrm>
            <a:off x="5072185" y="1556792"/>
            <a:ext cx="3102707" cy="3213378"/>
          </a:xfrm>
          <a:prstGeom prst="rect">
            <a:avLst/>
          </a:prstGeom>
        </p:spPr>
      </p:pic>
      <p:sp>
        <p:nvSpPr>
          <p:cNvPr id="2" name="Ovale 1"/>
          <p:cNvSpPr/>
          <p:nvPr/>
        </p:nvSpPr>
        <p:spPr>
          <a:xfrm>
            <a:off x="395536" y="3717032"/>
            <a:ext cx="5040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a:stCxn id="2" idx="4"/>
          </p:cNvCxnSpPr>
          <p:nvPr/>
        </p:nvCxnSpPr>
        <p:spPr>
          <a:xfrm>
            <a:off x="647564" y="4149080"/>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1500" y="4941168"/>
            <a:ext cx="1152128" cy="954107"/>
          </a:xfrm>
          <a:prstGeom prst="rect">
            <a:avLst/>
          </a:prstGeom>
          <a:noFill/>
        </p:spPr>
        <p:txBody>
          <a:bodyPr wrap="square" rtlCol="0">
            <a:spAutoFit/>
          </a:bodyPr>
          <a:lstStyle/>
          <a:p>
            <a:pPr algn="ctr"/>
            <a:r>
              <a:rPr lang="it-IT" sz="1400" i="1" dirty="0" smtClean="0">
                <a:solidFill>
                  <a:srgbClr val="0070C0"/>
                </a:solidFill>
              </a:rPr>
              <a:t>Precision-</a:t>
            </a:r>
            <a:r>
              <a:rPr lang="it-IT" sz="1400" i="1" dirty="0" err="1" smtClean="0">
                <a:solidFill>
                  <a:srgbClr val="0070C0"/>
                </a:solidFill>
              </a:rPr>
              <a:t>scalable</a:t>
            </a:r>
            <a:endParaRPr lang="it-IT" sz="1400" i="1" dirty="0" smtClean="0">
              <a:solidFill>
                <a:srgbClr val="0070C0"/>
              </a:solidFill>
            </a:endParaRPr>
          </a:p>
          <a:p>
            <a:pPr algn="ctr"/>
            <a:r>
              <a:rPr lang="it-IT" sz="1400" i="1" dirty="0" smtClean="0">
                <a:solidFill>
                  <a:srgbClr val="0070C0"/>
                </a:solidFill>
              </a:rPr>
              <a:t>Latch-Memory</a:t>
            </a:r>
            <a:endParaRPr lang="it-IT" sz="1400" i="1" dirty="0">
              <a:solidFill>
                <a:srgbClr val="0070C0"/>
              </a:solidFill>
            </a:endParaRPr>
          </a:p>
        </p:txBody>
      </p:sp>
      <p:sp>
        <p:nvSpPr>
          <p:cNvPr id="19" name="Ovale 18"/>
          <p:cNvSpPr/>
          <p:nvPr/>
        </p:nvSpPr>
        <p:spPr>
          <a:xfrm>
            <a:off x="2565278" y="3717032"/>
            <a:ext cx="56656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0" name="Connettore 2 19"/>
          <p:cNvCxnSpPr>
            <a:stCxn id="19" idx="4"/>
          </p:cNvCxnSpPr>
          <p:nvPr/>
        </p:nvCxnSpPr>
        <p:spPr>
          <a:xfrm flipH="1">
            <a:off x="2817306" y="4077072"/>
            <a:ext cx="31253"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1691680" y="4941168"/>
            <a:ext cx="2088232" cy="523220"/>
          </a:xfrm>
          <a:prstGeom prst="rect">
            <a:avLst/>
          </a:prstGeom>
          <a:noFill/>
        </p:spPr>
        <p:txBody>
          <a:bodyPr wrap="square" rtlCol="0">
            <a:spAutoFit/>
          </a:bodyPr>
          <a:lstStyle/>
          <a:p>
            <a:pPr algn="ctr"/>
            <a:r>
              <a:rPr lang="it-IT" sz="1400" i="1" dirty="0" smtClean="0">
                <a:solidFill>
                  <a:srgbClr val="0070C0"/>
                </a:solidFill>
              </a:rPr>
              <a:t>Precision-</a:t>
            </a:r>
            <a:r>
              <a:rPr lang="it-IT" sz="1400" i="1" dirty="0" err="1" smtClean="0">
                <a:solidFill>
                  <a:srgbClr val="0070C0"/>
                </a:solidFill>
              </a:rPr>
              <a:t>scalable</a:t>
            </a:r>
            <a:endParaRPr lang="it-IT" sz="1400" i="1" dirty="0" smtClean="0">
              <a:solidFill>
                <a:srgbClr val="0070C0"/>
              </a:solidFill>
            </a:endParaRPr>
          </a:p>
          <a:p>
            <a:pPr algn="ctr"/>
            <a:r>
              <a:rPr lang="it-IT" sz="1400" i="1" dirty="0" smtClean="0">
                <a:solidFill>
                  <a:srgbClr val="0070C0"/>
                </a:solidFill>
              </a:rPr>
              <a:t>MAC Unit</a:t>
            </a:r>
            <a:endParaRPr lang="it-IT" sz="1400" i="1" dirty="0">
              <a:solidFill>
                <a:srgbClr val="0070C0"/>
              </a:solidFill>
            </a:endParaRPr>
          </a:p>
        </p:txBody>
      </p:sp>
      <p:sp>
        <p:nvSpPr>
          <p:cNvPr id="5" name="Ovale 4"/>
          <p:cNvSpPr/>
          <p:nvPr/>
        </p:nvSpPr>
        <p:spPr>
          <a:xfrm>
            <a:off x="2525458" y="2420888"/>
            <a:ext cx="60638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p:cNvSpPr/>
          <p:nvPr/>
        </p:nvSpPr>
        <p:spPr>
          <a:xfrm>
            <a:off x="5796136" y="2333038"/>
            <a:ext cx="827402" cy="879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7725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4968552"/>
          </a:xfrm>
        </p:spPr>
        <p:txBody>
          <a:bodyPr>
            <a:normAutofit fontScale="70000" lnSpcReduction="20000"/>
          </a:bodyPr>
          <a:lstStyle/>
          <a:p>
            <a:pPr algn="just">
              <a:buFont typeface="Wingdings" panose="05000000000000000000" pitchFamily="2" charset="2"/>
              <a:buChar char="v"/>
            </a:pPr>
            <a:r>
              <a:rPr lang="en-US" sz="2400" dirty="0" smtClean="0">
                <a:solidFill>
                  <a:srgbClr val="0070C0"/>
                </a:solidFill>
              </a:rPr>
              <a:t>Journal papers:</a:t>
            </a:r>
          </a:p>
          <a:p>
            <a:pPr marL="514350" lvl="0" indent="-514350">
              <a:buFont typeface="+mj-lt"/>
              <a:buAutoNum type="romanUcPeriod"/>
            </a:pPr>
            <a:r>
              <a:rPr lang="en-US" sz="2400" b="1" dirty="0"/>
              <a:t>D. Esposito</a:t>
            </a:r>
            <a:r>
              <a:rPr lang="en-US" sz="2400" dirty="0"/>
              <a:t>, D. De Caro, E. Napoli, N. Petra, A. G. M. Strollo, “Variable Latency Speculative Han-Carlson Adder”, </a:t>
            </a:r>
            <a:r>
              <a:rPr lang="en-US" sz="2400" i="1" dirty="0"/>
              <a:t>IEEE Trans. on Circuits and Systems I: Regular Papers, </a:t>
            </a:r>
            <a:r>
              <a:rPr lang="en-US" sz="2400" dirty="0"/>
              <a:t>vol.62, no.5, pp.1353-1361, 2015.</a:t>
            </a:r>
            <a:endParaRPr lang="it-IT" sz="2400" dirty="0"/>
          </a:p>
          <a:p>
            <a:pPr marL="514350" lvl="0" indent="-514350">
              <a:buFont typeface="+mj-lt"/>
              <a:buAutoNum type="romanUcPeriod"/>
            </a:pPr>
            <a:r>
              <a:rPr lang="en-US" sz="2400" b="1" dirty="0"/>
              <a:t>D. Esposito</a:t>
            </a:r>
            <a:r>
              <a:rPr lang="en-US" sz="2400" dirty="0"/>
              <a:t>, D. De Caro and A. G. M. Strollo</a:t>
            </a:r>
            <a:r>
              <a:rPr lang="en-US" sz="2400" i="1" dirty="0"/>
              <a:t>, "Variable Latency Speculative Parallel Prefix Adders for Unsigned and Signed Operands," in IEEE Transactions on Circuits and Systems I: Regular Papers, </a:t>
            </a:r>
            <a:r>
              <a:rPr lang="en-US" sz="2400" dirty="0"/>
              <a:t>vol. 63, no. 8, pp. 1200-1209, Aug. 2016.</a:t>
            </a:r>
            <a:endParaRPr lang="it-IT" sz="2400" dirty="0"/>
          </a:p>
          <a:p>
            <a:pPr marL="514350" lvl="0" indent="-514350">
              <a:buFont typeface="+mj-lt"/>
              <a:buAutoNum type="romanUcPeriod"/>
            </a:pPr>
            <a:r>
              <a:rPr lang="en-US" sz="2400" dirty="0"/>
              <a:t>E. Napoli, G. Castellano, D. De Caro, </a:t>
            </a:r>
            <a:r>
              <a:rPr lang="en-US" sz="2400" b="1" dirty="0"/>
              <a:t>D. Esposito</a:t>
            </a:r>
            <a:r>
              <a:rPr lang="en-US" sz="2400" dirty="0"/>
              <a:t>, N. Petra and A. G. M. Strollo</a:t>
            </a:r>
            <a:r>
              <a:rPr lang="en-US" sz="2400" i="1" dirty="0"/>
              <a:t>, "A SISO Register Circuit Tailored for Input Data with Low Transition Probability," in IEEE Transactions on Computers, </a:t>
            </a:r>
            <a:r>
              <a:rPr lang="en-US" sz="2400" dirty="0"/>
              <a:t>vol. 66, no. 1, pp. 45-51, Jan. 1 2017.</a:t>
            </a:r>
            <a:endParaRPr lang="it-IT" sz="2400" dirty="0"/>
          </a:p>
          <a:p>
            <a:pPr marL="514350" lvl="0" indent="-514350">
              <a:buFont typeface="+mj-lt"/>
              <a:buAutoNum type="romanUcPeriod"/>
            </a:pPr>
            <a:r>
              <a:rPr lang="en-US" sz="2400" dirty="0"/>
              <a:t>E. Napoli; G. Castellano; D. De Caro</a:t>
            </a:r>
            <a:r>
              <a:rPr lang="en-US" sz="2400" b="1" dirty="0"/>
              <a:t>; D. Esposito</a:t>
            </a:r>
            <a:r>
              <a:rPr lang="en-US" sz="2400" dirty="0"/>
              <a:t>; N. Petra; A. G. M. Strollo</a:t>
            </a:r>
            <a:r>
              <a:rPr lang="en-US" sz="2400" i="1" dirty="0"/>
              <a:t>, "Single Bit Filtering Circuit Implemented in a System for the Generation of Colored Noise," in IEEE Transactions on Circuits and Systems I: Regular Papers , </a:t>
            </a:r>
            <a:r>
              <a:rPr lang="en-US" sz="2400" dirty="0" err="1"/>
              <a:t>vol.PP</a:t>
            </a:r>
            <a:r>
              <a:rPr lang="en-US" sz="2400" dirty="0"/>
              <a:t>, no.99, pp.1-11.</a:t>
            </a:r>
            <a:endParaRPr lang="it-IT" sz="2400" dirty="0"/>
          </a:p>
          <a:p>
            <a:pPr marL="514350" lvl="0" indent="-514350">
              <a:buFont typeface="+mj-lt"/>
              <a:buAutoNum type="romanUcPeriod"/>
            </a:pPr>
            <a:r>
              <a:rPr lang="en-US" sz="2400" dirty="0"/>
              <a:t>D. De Caro; E. Napoli; </a:t>
            </a:r>
            <a:r>
              <a:rPr lang="en-US" sz="2400" b="1" dirty="0"/>
              <a:t>D. Esposito</a:t>
            </a:r>
            <a:r>
              <a:rPr lang="en-US" sz="2400" dirty="0"/>
              <a:t>; G. Castellano; N. Petra; A. G. M. Strollo</a:t>
            </a:r>
            <a:r>
              <a:rPr lang="en-US" sz="2400" i="1" dirty="0"/>
              <a:t>, "Minimizing Coefficients </a:t>
            </a:r>
            <a:r>
              <a:rPr lang="en-US" sz="2400" i="1" dirty="0" err="1"/>
              <a:t>Wordlength</a:t>
            </a:r>
            <a:r>
              <a:rPr lang="en-US" sz="2400" i="1" dirty="0"/>
              <a:t> for Piecewise-Polynomial Hardware Function Evaluation With Exact or Faithful Rounding," in IEEE Transactions on Circuits and Systems I: Regular Papers , </a:t>
            </a:r>
            <a:r>
              <a:rPr lang="en-US" sz="2400" dirty="0" err="1"/>
              <a:t>vol.PP</a:t>
            </a:r>
            <a:r>
              <a:rPr lang="en-US" sz="2400" dirty="0"/>
              <a:t>, no.99, pp.1-14.</a:t>
            </a:r>
            <a:endParaRPr lang="it-IT" sz="2400" dirty="0"/>
          </a:p>
          <a:p>
            <a:pPr marL="514350" lvl="0" indent="-514350">
              <a:buFont typeface="+mj-lt"/>
              <a:buAutoNum type="romanUcPeriod"/>
            </a:pPr>
            <a:r>
              <a:rPr lang="en-US" sz="2400" dirty="0"/>
              <a:t>G. Castellano, D. De Caro, </a:t>
            </a:r>
            <a:r>
              <a:rPr lang="en-US" sz="2400" b="1" dirty="0"/>
              <a:t>D. Esposito</a:t>
            </a:r>
            <a:r>
              <a:rPr lang="en-US" sz="2400" dirty="0"/>
              <a:t>, P. </a:t>
            </a:r>
            <a:r>
              <a:rPr lang="en-US" sz="2400" dirty="0" err="1"/>
              <a:t>Bifulco</a:t>
            </a:r>
            <a:r>
              <a:rPr lang="en-US" sz="2400" dirty="0"/>
              <a:t>, E. Napoli, N. Petra, M. Romano, M. </a:t>
            </a:r>
            <a:r>
              <a:rPr lang="en-US" sz="2400" dirty="0" err="1"/>
              <a:t>Cesarelli</a:t>
            </a:r>
            <a:r>
              <a:rPr lang="en-US" sz="2400" dirty="0"/>
              <a:t>, A.G.M. Strollo,</a:t>
            </a:r>
            <a:r>
              <a:rPr lang="en-US" sz="2400" i="1" dirty="0"/>
              <a:t> </a:t>
            </a:r>
            <a:r>
              <a:rPr lang="en-US" sz="2400" dirty="0"/>
              <a:t>" A Hardware Oriented Real Time Filter for Poisson Video </a:t>
            </a:r>
            <a:r>
              <a:rPr lang="en-US" sz="2400" dirty="0" err="1"/>
              <a:t>Denoising</a:t>
            </a:r>
            <a:r>
              <a:rPr lang="en-US" sz="2400" dirty="0"/>
              <a:t> with Application to X-ray Fluoroscopy", </a:t>
            </a:r>
            <a:r>
              <a:rPr lang="en-US" sz="2400" u="sng" dirty="0"/>
              <a:t>submitted</a:t>
            </a:r>
            <a:r>
              <a:rPr lang="en-US" sz="2400" dirty="0"/>
              <a:t> to</a:t>
            </a:r>
            <a:r>
              <a:rPr lang="en-US" sz="2400" i="1" dirty="0"/>
              <a:t> IEEE Trans. on IEEE Transactions on Circuits and Systems for Video Technology</a:t>
            </a:r>
            <a:endParaRPr lang="it-IT" sz="2400" dirty="0"/>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47</a:t>
            </a:fld>
            <a:endParaRPr lang="it-IT" dirty="0"/>
          </a:p>
        </p:txBody>
      </p:sp>
      <p:sp>
        <p:nvSpPr>
          <p:cNvPr id="14" name="Titolo 1"/>
          <p:cNvSpPr>
            <a:spLocks noGrp="1"/>
          </p:cNvSpPr>
          <p:nvPr>
            <p:ph type="title"/>
          </p:nvPr>
        </p:nvSpPr>
        <p:spPr>
          <a:xfrm>
            <a:off x="457200" y="44624"/>
            <a:ext cx="8229600" cy="1008112"/>
          </a:xfrm>
        </p:spPr>
        <p:txBody>
          <a:bodyPr>
            <a:normAutofit/>
          </a:bodyPr>
          <a:lstStyle/>
          <a:p>
            <a:r>
              <a:rPr lang="en-US" dirty="0" smtClean="0">
                <a:solidFill>
                  <a:srgbClr val="0070C0"/>
                </a:solidFill>
              </a:rPr>
              <a:t>Products</a:t>
            </a:r>
            <a:endParaRPr lang="it-IT" dirty="0">
              <a:solidFill>
                <a:srgbClr val="0070C0"/>
              </a:solidFill>
            </a:endParaRPr>
          </a:p>
        </p:txBody>
      </p:sp>
    </p:spTree>
    <p:extLst>
      <p:ext uri="{BB962C8B-B14F-4D97-AF65-F5344CB8AC3E}">
        <p14:creationId xmlns:p14="http://schemas.microsoft.com/office/powerpoint/2010/main" val="174881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4968552"/>
          </a:xfrm>
        </p:spPr>
        <p:txBody>
          <a:bodyPr>
            <a:normAutofit fontScale="47500" lnSpcReduction="20000"/>
          </a:bodyPr>
          <a:lstStyle/>
          <a:p>
            <a:pPr algn="just">
              <a:buFont typeface="Wingdings" panose="05000000000000000000" pitchFamily="2" charset="2"/>
              <a:buChar char="v"/>
            </a:pPr>
            <a:r>
              <a:rPr lang="en-US" sz="3300" dirty="0" smtClean="0">
                <a:solidFill>
                  <a:srgbClr val="0070C0"/>
                </a:solidFill>
              </a:rPr>
              <a:t>International Conference papers:</a:t>
            </a:r>
          </a:p>
          <a:p>
            <a:pPr marL="514350" lvl="0" indent="-514350">
              <a:buFont typeface="+mj-lt"/>
              <a:buAutoNum type="romanUcPeriod"/>
            </a:pPr>
            <a:r>
              <a:rPr lang="en-US" sz="3300" b="1" dirty="0"/>
              <a:t>D. Esposito</a:t>
            </a:r>
            <a:r>
              <a:rPr lang="en-US" sz="3300" dirty="0"/>
              <a:t>, D. De Caro, A. G. M. Strollo, “Speculative Parallel-Prefix Adders", </a:t>
            </a:r>
            <a:r>
              <a:rPr lang="en-US" sz="3300" i="1" dirty="0"/>
              <a:t>Proceedings of 46th GE Conference</a:t>
            </a:r>
            <a:r>
              <a:rPr lang="en-US" sz="3300" dirty="0"/>
              <a:t>, ISBN: 978-88-905519-2-5.</a:t>
            </a:r>
            <a:endParaRPr lang="it-IT" sz="3300" dirty="0"/>
          </a:p>
          <a:p>
            <a:pPr marL="514350" lvl="0" indent="-514350">
              <a:buFont typeface="+mj-lt"/>
              <a:buAutoNum type="romanUcPeriod"/>
            </a:pPr>
            <a:r>
              <a:rPr lang="en-US" sz="3300" b="1" dirty="0"/>
              <a:t>D. Esposito</a:t>
            </a:r>
            <a:r>
              <a:rPr lang="en-US" sz="3300" dirty="0"/>
              <a:t>, D. De Caro, M. De Martino, A. G. M. Strollo, “Variable Latency Speculative Han–Carlson Adders Topologies”, </a:t>
            </a:r>
            <a:r>
              <a:rPr lang="en-US" sz="3300" i="1" dirty="0"/>
              <a:t>11th Conference on PhD Research in Microelectronics and Electronics (IEEE PRIME 2015)</a:t>
            </a:r>
            <a:r>
              <a:rPr lang="en-US" sz="3300" dirty="0"/>
              <a:t>, pp.45-48, 2015.</a:t>
            </a:r>
            <a:endParaRPr lang="it-IT" sz="3300" dirty="0"/>
          </a:p>
          <a:p>
            <a:pPr marL="514350" lvl="0" indent="-514350">
              <a:buFont typeface="+mj-lt"/>
              <a:buAutoNum type="romanUcPeriod"/>
            </a:pPr>
            <a:r>
              <a:rPr lang="en-US" sz="3300" b="1" dirty="0"/>
              <a:t>D. Esposito</a:t>
            </a:r>
            <a:r>
              <a:rPr lang="en-US" sz="3300" dirty="0"/>
              <a:t>, G. Castellano, D. De Caro, E. Napoli, N. Petra and A. G. M. Strollo, "Approximate adder with output correction for error tolerant applications and Gaussian distributed inputs," 2016 IEEE International Symposium on Circuits and Systems (ISCAS), Montreal, QC, 2016, pp. 1970-1973.</a:t>
            </a:r>
            <a:endParaRPr lang="it-IT" sz="3300" dirty="0"/>
          </a:p>
          <a:p>
            <a:pPr marL="514350" lvl="0" indent="-514350">
              <a:buFont typeface="+mj-lt"/>
              <a:buAutoNum type="romanUcPeriod"/>
            </a:pPr>
            <a:r>
              <a:rPr lang="en-US" sz="3300" dirty="0"/>
              <a:t>E. Napoli, G. Castellano, </a:t>
            </a:r>
            <a:r>
              <a:rPr lang="en-US" sz="3300" b="1" dirty="0"/>
              <a:t>D. Esposito </a:t>
            </a:r>
            <a:r>
              <a:rPr lang="en-US" sz="3300" dirty="0"/>
              <a:t>and A. G. M. Strollo, "Digital circuit for the generation of colored noise exploiting single bit pseudo random sequence," </a:t>
            </a:r>
            <a:r>
              <a:rPr lang="en-US" sz="3300" i="1" dirty="0"/>
              <a:t>2016 IEEE 7th Latin American Symposium on Circuits &amp; Systems (LASCAS)</a:t>
            </a:r>
            <a:r>
              <a:rPr lang="en-US" sz="3300" dirty="0"/>
              <a:t>, Florianopolis, 2016, pp. 23-26.</a:t>
            </a:r>
            <a:endParaRPr lang="it-IT" sz="3300" dirty="0"/>
          </a:p>
          <a:p>
            <a:pPr marL="514350" lvl="0" indent="-514350">
              <a:buFont typeface="+mj-lt"/>
              <a:buAutoNum type="romanUcPeriod"/>
            </a:pPr>
            <a:r>
              <a:rPr lang="en-US" sz="3300" b="1" dirty="0"/>
              <a:t>D. Esposito</a:t>
            </a:r>
            <a:r>
              <a:rPr lang="en-US" sz="3300" dirty="0"/>
              <a:t>, A. G. M. Strollo, M. Alioto, “Power-Precision Scalable Latch Memories”, accepted at 2017 IEEE International Symposium on Circuits and Systems (ISCAS), Baltimore, MD, USA.</a:t>
            </a:r>
            <a:endParaRPr lang="it-IT" sz="3300" dirty="0"/>
          </a:p>
          <a:p>
            <a:pPr marL="514350" lvl="0" indent="-514350">
              <a:buFont typeface="+mj-lt"/>
              <a:buAutoNum type="romanUcPeriod"/>
            </a:pPr>
            <a:r>
              <a:rPr lang="en-US" sz="3300" b="1" dirty="0"/>
              <a:t>D. Esposito</a:t>
            </a:r>
            <a:r>
              <a:rPr lang="en-US" sz="3300" dirty="0"/>
              <a:t>, D. De Caro, E. Napoli, N. Petra, A. G. M. Strollo, “On the Use of Approximate Adders in Carry-Save Multiplier-Accumulators”, accepted at 2017 IEEE International Symposium on Circuits and Systems (ISCAS), Baltimore, MD, USA.</a:t>
            </a:r>
            <a:endParaRPr lang="it-IT" sz="3300" dirty="0"/>
          </a:p>
          <a:p>
            <a:pPr marL="514350" lvl="0" indent="-514350">
              <a:buFont typeface="+mj-lt"/>
              <a:buAutoNum type="romanUcPeriod"/>
            </a:pPr>
            <a:r>
              <a:rPr lang="en-US" sz="3300" b="1" dirty="0"/>
              <a:t>D. Esposito</a:t>
            </a:r>
            <a:r>
              <a:rPr lang="en-US" sz="3300" dirty="0"/>
              <a:t>, A. G. M. Strollo, M. Alioto, </a:t>
            </a:r>
            <a:r>
              <a:rPr lang="en-US" sz="3300" dirty="0" smtClean="0"/>
              <a:t>“Low-Power </a:t>
            </a:r>
            <a:r>
              <a:rPr lang="en-US" sz="3300" dirty="0"/>
              <a:t>Approximate MAC Unit”, </a:t>
            </a:r>
            <a:r>
              <a:rPr lang="en-US" sz="3300" u="sng" dirty="0" smtClean="0"/>
              <a:t>submitted</a:t>
            </a:r>
            <a:r>
              <a:rPr lang="en-US" sz="3300" dirty="0" smtClean="0"/>
              <a:t> at </a:t>
            </a:r>
            <a:r>
              <a:rPr lang="en-US" sz="3300" i="1" dirty="0"/>
              <a:t>13th Conference on PhD Research in Microelectronics and Electronics (IEEE PRIME 2017).</a:t>
            </a:r>
            <a:endParaRPr lang="it-IT" sz="3300" dirty="0"/>
          </a:p>
          <a:p>
            <a:pPr marL="0" indent="0" algn="just">
              <a:buNone/>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48</a:t>
            </a:fld>
            <a:endParaRPr lang="it-IT" dirty="0"/>
          </a:p>
        </p:txBody>
      </p:sp>
      <p:sp>
        <p:nvSpPr>
          <p:cNvPr id="14" name="Titolo 1"/>
          <p:cNvSpPr>
            <a:spLocks noGrp="1"/>
          </p:cNvSpPr>
          <p:nvPr>
            <p:ph type="title"/>
          </p:nvPr>
        </p:nvSpPr>
        <p:spPr>
          <a:xfrm>
            <a:off x="457200" y="44624"/>
            <a:ext cx="8229600" cy="1008112"/>
          </a:xfrm>
        </p:spPr>
        <p:txBody>
          <a:bodyPr>
            <a:normAutofit/>
          </a:bodyPr>
          <a:lstStyle/>
          <a:p>
            <a:r>
              <a:rPr lang="en-US" dirty="0" smtClean="0">
                <a:solidFill>
                  <a:srgbClr val="0070C0"/>
                </a:solidFill>
              </a:rPr>
              <a:t>Products</a:t>
            </a:r>
            <a:endParaRPr lang="it-IT" dirty="0">
              <a:solidFill>
                <a:srgbClr val="0070C0"/>
              </a:solidFill>
            </a:endParaRPr>
          </a:p>
        </p:txBody>
      </p:sp>
    </p:spTree>
    <p:extLst>
      <p:ext uri="{BB962C8B-B14F-4D97-AF65-F5344CB8AC3E}">
        <p14:creationId xmlns:p14="http://schemas.microsoft.com/office/powerpoint/2010/main" val="10142722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4680520"/>
          </a:xfrm>
        </p:spPr>
        <p:txBody>
          <a:bodyPr>
            <a:normAutofit/>
          </a:bodyPr>
          <a:lstStyle/>
          <a:p>
            <a:pPr marL="0" indent="0" algn="just">
              <a:buNone/>
            </a:pPr>
            <a:endParaRPr lang="en-US" sz="2000" dirty="0" smtClean="0">
              <a:solidFill>
                <a:srgbClr val="0070C0"/>
              </a:solidFill>
            </a:endParaRPr>
          </a:p>
          <a:p>
            <a:pPr lvl="8">
              <a:buFont typeface="Courier New" panose="02070309020205020404" pitchFamily="49" charset="0"/>
              <a:buChar char="o"/>
            </a:pPr>
            <a:endParaRPr lang="en-US" sz="12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marL="0" indent="0" algn="ctr">
              <a:buNone/>
            </a:pPr>
            <a:r>
              <a:rPr lang="en-US" sz="4400" dirty="0" smtClean="0">
                <a:solidFill>
                  <a:srgbClr val="0070C0"/>
                </a:solidFill>
              </a:rPr>
              <a:t>Thank you for your attention!</a:t>
            </a:r>
          </a:p>
          <a:p>
            <a:pPr marL="0" indent="0" algn="ctr">
              <a:buNone/>
            </a:pPr>
            <a:endParaRPr lang="en-US" sz="4400" dirty="0">
              <a:solidFill>
                <a:srgbClr val="0070C0"/>
              </a:solidFill>
            </a:endParaRPr>
          </a:p>
          <a:p>
            <a:pPr marL="0" indent="0" algn="ctr">
              <a:buNone/>
            </a:pPr>
            <a:r>
              <a:rPr lang="en-US" sz="4400" dirty="0" smtClean="0">
                <a:solidFill>
                  <a:srgbClr val="0070C0"/>
                </a:solidFill>
              </a:rPr>
              <a:t>Questions?</a:t>
            </a:r>
            <a:endParaRPr lang="en-US" sz="4400" dirty="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6195565"/>
            <a:ext cx="1095352" cy="625446"/>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49</a:t>
            </a:fld>
            <a:endParaRPr lang="it-IT" dirty="0"/>
          </a:p>
        </p:txBody>
      </p:sp>
    </p:spTree>
    <p:extLst>
      <p:ext uri="{BB962C8B-B14F-4D97-AF65-F5344CB8AC3E}">
        <p14:creationId xmlns:p14="http://schemas.microsoft.com/office/powerpoint/2010/main" val="3201314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4" name="Picture 5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315" y="6559466"/>
            <a:ext cx="1712190" cy="28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Power density scaling</a:t>
            </a:r>
            <a:r>
              <a:rPr lang="en-US" dirty="0">
                <a:solidFill>
                  <a:srgbClr val="0070C0"/>
                </a:solidFill>
              </a:rPr>
              <a:t/>
            </a:r>
            <a:br>
              <a:rPr lang="en-US" dirty="0">
                <a:solidFill>
                  <a:srgbClr val="0070C0"/>
                </a:solidFill>
              </a:rPr>
            </a:br>
            <a:endParaRPr lang="it-IT" dirty="0">
              <a:solidFill>
                <a:srgbClr val="0070C0"/>
              </a:solidFill>
            </a:endParaRPr>
          </a:p>
        </p:txBody>
      </p:sp>
      <p:sp>
        <p:nvSpPr>
          <p:cNvPr id="3" name="Segnaposto contenuto 2"/>
          <p:cNvSpPr>
            <a:spLocks noGrp="1"/>
          </p:cNvSpPr>
          <p:nvPr>
            <p:ph idx="1"/>
          </p:nvPr>
        </p:nvSpPr>
        <p:spPr>
          <a:xfrm>
            <a:off x="457200" y="1038103"/>
            <a:ext cx="8229600" cy="4680520"/>
          </a:xfrm>
        </p:spPr>
        <p:txBody>
          <a:bodyPr>
            <a:normAutofit/>
          </a:bodyPr>
          <a:lstStyle/>
          <a:p>
            <a:pPr>
              <a:buFont typeface="Wingdings" panose="05000000000000000000" pitchFamily="2" charset="2"/>
              <a:buChar char="v"/>
            </a:pPr>
            <a:r>
              <a:rPr lang="en-US" sz="2400" dirty="0" smtClean="0">
                <a:solidFill>
                  <a:srgbClr val="0070C0"/>
                </a:solidFill>
              </a:rPr>
              <a:t>Dennard scaling (“constant field scaling”)[1]</a:t>
            </a: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r>
              <a:rPr lang="en-US" sz="2400" dirty="0" smtClean="0">
                <a:solidFill>
                  <a:srgbClr val="0070C0"/>
                </a:solidFill>
              </a:rPr>
              <a:t>Reality:</a:t>
            </a: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r>
              <a:rPr lang="en-US" sz="2400" dirty="0" smtClean="0">
                <a:solidFill>
                  <a:srgbClr val="0070C0"/>
                </a:solidFill>
              </a:rPr>
              <a:t>Power density doubled from generation to generation!</a:t>
            </a: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a:t>
            </a:fld>
            <a:endParaRPr lang="it-IT"/>
          </a:p>
        </p:txBody>
      </p:sp>
      <p:graphicFrame>
        <p:nvGraphicFramePr>
          <p:cNvPr id="11" name="Oggetto 10"/>
          <p:cNvGraphicFramePr>
            <a:graphicFrameLocks noChangeAspect="1"/>
          </p:cNvGraphicFramePr>
          <p:nvPr>
            <p:extLst>
              <p:ext uri="{D42A27DB-BD31-4B8C-83A1-F6EECF244321}">
                <p14:modId xmlns:p14="http://schemas.microsoft.com/office/powerpoint/2010/main" val="1315307045"/>
              </p:ext>
            </p:extLst>
          </p:nvPr>
        </p:nvGraphicFramePr>
        <p:xfrm>
          <a:off x="1547664" y="1700808"/>
          <a:ext cx="5765478" cy="1252150"/>
        </p:xfrm>
        <a:graphic>
          <a:graphicData uri="http://schemas.openxmlformats.org/presentationml/2006/ole">
            <mc:AlternateContent xmlns:mc="http://schemas.openxmlformats.org/markup-compatibility/2006">
              <mc:Choice xmlns:v="urn:schemas-microsoft-com:vml" Requires="v">
                <p:oleObj spid="_x0000_s1615" name="Equation" r:id="rId6" imgW="2984400" imgH="647640" progId="Equation.DSMT4">
                  <p:embed/>
                </p:oleObj>
              </mc:Choice>
              <mc:Fallback>
                <p:oleObj name="Equation" r:id="rId6" imgW="2984400" imgH="647640" progId="Equation.DSMT4">
                  <p:embed/>
                  <p:pic>
                    <p:nvPicPr>
                      <p:cNvPr id="0" name=""/>
                      <p:cNvPicPr/>
                      <p:nvPr/>
                    </p:nvPicPr>
                    <p:blipFill>
                      <a:blip r:embed="rId7"/>
                      <a:stretch>
                        <a:fillRect/>
                      </a:stretch>
                    </p:blipFill>
                    <p:spPr>
                      <a:xfrm>
                        <a:off x="1547664" y="1700808"/>
                        <a:ext cx="5765478" cy="1252150"/>
                      </a:xfrm>
                      <a:prstGeom prst="rect">
                        <a:avLst/>
                      </a:prstGeom>
                    </p:spPr>
                  </p:pic>
                </p:oleObj>
              </mc:Fallback>
            </mc:AlternateContent>
          </a:graphicData>
        </a:graphic>
      </p:graphicFrame>
      <p:graphicFrame>
        <p:nvGraphicFramePr>
          <p:cNvPr id="24" name="Oggetto 23"/>
          <p:cNvGraphicFramePr>
            <a:graphicFrameLocks noChangeAspect="1"/>
          </p:cNvGraphicFramePr>
          <p:nvPr>
            <p:extLst>
              <p:ext uri="{D42A27DB-BD31-4B8C-83A1-F6EECF244321}">
                <p14:modId xmlns:p14="http://schemas.microsoft.com/office/powerpoint/2010/main" val="2447338767"/>
              </p:ext>
            </p:extLst>
          </p:nvPr>
        </p:nvGraphicFramePr>
        <p:xfrm>
          <a:off x="1971675" y="2997200"/>
          <a:ext cx="5200650" cy="1252538"/>
        </p:xfrm>
        <a:graphic>
          <a:graphicData uri="http://schemas.openxmlformats.org/presentationml/2006/ole">
            <mc:AlternateContent xmlns:mc="http://schemas.openxmlformats.org/markup-compatibility/2006">
              <mc:Choice xmlns:v="urn:schemas-microsoft-com:vml" Requires="v">
                <p:oleObj spid="_x0000_s1616" name="Equation" r:id="rId8" imgW="2692080" imgH="647640" progId="Equation.DSMT4">
                  <p:embed/>
                </p:oleObj>
              </mc:Choice>
              <mc:Fallback>
                <p:oleObj name="Equation" r:id="rId8" imgW="2692080" imgH="647640" progId="Equation.DSMT4">
                  <p:embed/>
                  <p:pic>
                    <p:nvPicPr>
                      <p:cNvPr id="0" name=""/>
                      <p:cNvPicPr/>
                      <p:nvPr/>
                    </p:nvPicPr>
                    <p:blipFill>
                      <a:blip r:embed="rId9"/>
                      <a:stretch>
                        <a:fillRect/>
                      </a:stretch>
                    </p:blipFill>
                    <p:spPr>
                      <a:xfrm>
                        <a:off x="1971675" y="2997200"/>
                        <a:ext cx="5200650" cy="1252538"/>
                      </a:xfrm>
                      <a:prstGeom prst="rect">
                        <a:avLst/>
                      </a:prstGeom>
                    </p:spPr>
                  </p:pic>
                </p:oleObj>
              </mc:Fallback>
            </mc:AlternateContent>
          </a:graphicData>
        </a:graphic>
      </p:graphicFrame>
      <p:pic>
        <p:nvPicPr>
          <p:cNvPr id="2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4546630"/>
            <a:ext cx="2867694" cy="20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Oggetto 21"/>
          <p:cNvGraphicFramePr>
            <a:graphicFrameLocks noChangeAspect="1"/>
          </p:cNvGraphicFramePr>
          <p:nvPr>
            <p:extLst>
              <p:ext uri="{D42A27DB-BD31-4B8C-83A1-F6EECF244321}">
                <p14:modId xmlns:p14="http://schemas.microsoft.com/office/powerpoint/2010/main" val="354470493"/>
              </p:ext>
            </p:extLst>
          </p:nvPr>
        </p:nvGraphicFramePr>
        <p:xfrm>
          <a:off x="3794572" y="5364262"/>
          <a:ext cx="1713532" cy="368994"/>
        </p:xfrm>
        <a:graphic>
          <a:graphicData uri="http://schemas.openxmlformats.org/presentationml/2006/ole">
            <mc:AlternateContent xmlns:mc="http://schemas.openxmlformats.org/markup-compatibility/2006">
              <mc:Choice xmlns:v="urn:schemas-microsoft-com:vml" Requires="v">
                <p:oleObj spid="_x0000_s1617" name="Equation" r:id="rId11" imgW="825480" imgH="177480" progId="Equation.DSMT4">
                  <p:embed/>
                </p:oleObj>
              </mc:Choice>
              <mc:Fallback>
                <p:oleObj name="Equation" r:id="rId11" imgW="825480" imgH="177480" progId="Equation.DSMT4">
                  <p:embed/>
                  <p:pic>
                    <p:nvPicPr>
                      <p:cNvPr id="0" name="Oggetto 4"/>
                      <p:cNvPicPr>
                        <a:picLocks noChangeAspect="1" noChangeArrowheads="1"/>
                      </p:cNvPicPr>
                      <p:nvPr/>
                    </p:nvPicPr>
                    <p:blipFill>
                      <a:blip r:embed="rId12"/>
                      <a:srcRect/>
                      <a:stretch>
                        <a:fillRect/>
                      </a:stretch>
                    </p:blipFill>
                    <p:spPr bwMode="auto">
                      <a:xfrm>
                        <a:off x="3794572" y="5364262"/>
                        <a:ext cx="1713532" cy="368994"/>
                      </a:xfrm>
                      <a:prstGeom prst="rect">
                        <a:avLst/>
                      </a:prstGeom>
                      <a:noFill/>
                      <a:ln>
                        <a:noFill/>
                      </a:ln>
                    </p:spPr>
                  </p:pic>
                </p:oleObj>
              </mc:Fallback>
            </mc:AlternateContent>
          </a:graphicData>
        </a:graphic>
      </p:graphicFrame>
      <p:graphicFrame>
        <p:nvGraphicFramePr>
          <p:cNvPr id="27" name="Oggetto 26"/>
          <p:cNvGraphicFramePr>
            <a:graphicFrameLocks noChangeAspect="1"/>
          </p:cNvGraphicFramePr>
          <p:nvPr>
            <p:extLst>
              <p:ext uri="{D42A27DB-BD31-4B8C-83A1-F6EECF244321}">
                <p14:modId xmlns:p14="http://schemas.microsoft.com/office/powerpoint/2010/main" val="1771261052"/>
              </p:ext>
            </p:extLst>
          </p:nvPr>
        </p:nvGraphicFramePr>
        <p:xfrm>
          <a:off x="6732240" y="6500813"/>
          <a:ext cx="688975" cy="357187"/>
        </p:xfrm>
        <a:graphic>
          <a:graphicData uri="http://schemas.openxmlformats.org/presentationml/2006/ole">
            <mc:AlternateContent xmlns:mc="http://schemas.openxmlformats.org/markup-compatibility/2006">
              <mc:Choice xmlns:v="urn:schemas-microsoft-com:vml" Requires="v">
                <p:oleObj spid="_x0000_s1618" name="Equation" r:id="rId13" imgW="291960" imgH="152280" progId="Equation.DSMT4">
                  <p:embed/>
                </p:oleObj>
              </mc:Choice>
              <mc:Fallback>
                <p:oleObj name="Equation" r:id="rId13" imgW="291960" imgH="152280" progId="Equation.DSMT4">
                  <p:embed/>
                  <p:pic>
                    <p:nvPicPr>
                      <p:cNvPr id="0" name="Oggetto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240" y="6500813"/>
                        <a:ext cx="6889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5021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4968552"/>
          </a:xfrm>
        </p:spPr>
        <p:txBody>
          <a:bodyPr>
            <a:normAutofit lnSpcReduction="10000"/>
          </a:bodyPr>
          <a:lstStyle/>
          <a:p>
            <a:pPr marL="514350" indent="-514350" algn="just">
              <a:buFont typeface="+mj-lt"/>
              <a:buAutoNum type="romanUcPeriod"/>
            </a:pPr>
            <a:r>
              <a:rPr lang="en-US" sz="1400" dirty="0"/>
              <a:t>R. H. Dennard, F. H. </a:t>
            </a:r>
            <a:r>
              <a:rPr lang="en-US" sz="1400" dirty="0" err="1"/>
              <a:t>Gaensslen</a:t>
            </a:r>
            <a:r>
              <a:rPr lang="en-US" sz="1400" dirty="0"/>
              <a:t>, V. L. </a:t>
            </a:r>
            <a:r>
              <a:rPr lang="en-US" sz="1400" dirty="0" err="1"/>
              <a:t>Rideout</a:t>
            </a:r>
            <a:r>
              <a:rPr lang="en-US" sz="1400" dirty="0"/>
              <a:t>, E. </a:t>
            </a:r>
            <a:r>
              <a:rPr lang="en-US" sz="1400" dirty="0" err="1"/>
              <a:t>Bassous</a:t>
            </a:r>
            <a:r>
              <a:rPr lang="en-US" sz="1400" dirty="0"/>
              <a:t> and A. R. LeBlanc, "Design of ion-implanted MOSFET's with very small physical dimensions," in </a:t>
            </a:r>
            <a:r>
              <a:rPr lang="en-US" sz="1400" i="1" dirty="0"/>
              <a:t>IEEE Journal of Solid-State Circuits</a:t>
            </a:r>
            <a:r>
              <a:rPr lang="en-US" sz="1400" dirty="0"/>
              <a:t>, vol. 9, no. 5, pp. 256-268, Oct 1974</a:t>
            </a:r>
            <a:r>
              <a:rPr lang="en-US" sz="1400" dirty="0" smtClean="0"/>
              <a:t>.</a:t>
            </a:r>
          </a:p>
          <a:p>
            <a:pPr marL="514350" indent="-514350" algn="just">
              <a:buFont typeface="+mj-lt"/>
              <a:buAutoNum type="romanUcPeriod"/>
            </a:pPr>
            <a:r>
              <a:rPr lang="en-US" sz="1400" dirty="0" smtClean="0"/>
              <a:t>M</a:t>
            </a:r>
            <a:r>
              <a:rPr lang="en-US" sz="1400" dirty="0"/>
              <a:t>. Horowitz, "1.1 Computing's energy problem (and what we can do about it)," 2014 IEEE International Solid-State Circuits Conference (ISSCC), San Francisco, CA, 2014, pp. 10-14</a:t>
            </a:r>
            <a:r>
              <a:rPr lang="en-US" sz="1400" dirty="0" smtClean="0"/>
              <a:t>.</a:t>
            </a:r>
          </a:p>
          <a:p>
            <a:pPr marL="514350" indent="-514350" algn="just">
              <a:buFont typeface="+mj-lt"/>
              <a:buAutoNum type="romanUcPeriod"/>
            </a:pPr>
            <a:r>
              <a:rPr lang="en-US" sz="1400" dirty="0" smtClean="0"/>
              <a:t>K</a:t>
            </a:r>
            <a:r>
              <a:rPr lang="en-US" sz="1400" dirty="0"/>
              <a:t>. Roy, A. </a:t>
            </a:r>
            <a:r>
              <a:rPr lang="en-US" sz="1400" dirty="0" err="1"/>
              <a:t>Raghunathan</a:t>
            </a:r>
            <a:r>
              <a:rPr lang="en-US" sz="1400" dirty="0"/>
              <a:t>, “Approximate Computing: An Energy-Efficient Computing Technique for Error Resilient Applications”, IEEE Computer Society Annual Symposium on VLSI (ISVLSI), Montpellier, 2015, pp. 473-475</a:t>
            </a:r>
            <a:r>
              <a:rPr lang="en-US" sz="1400" dirty="0" smtClean="0"/>
              <a:t>.</a:t>
            </a:r>
          </a:p>
          <a:p>
            <a:pPr marL="514350" lvl="0" indent="-514350" algn="just">
              <a:buFont typeface="+mj-lt"/>
              <a:buAutoNum type="romanUcPeriod"/>
            </a:pPr>
            <a:r>
              <a:rPr lang="en-US" sz="1400" dirty="0"/>
              <a:t>J. Han, M. </a:t>
            </a:r>
            <a:r>
              <a:rPr lang="en-US" sz="1400" dirty="0" err="1"/>
              <a:t>Orshansky</a:t>
            </a:r>
            <a:r>
              <a:rPr lang="en-US" sz="1400" dirty="0"/>
              <a:t>, "Approximate computing: an emerging paradigm for energy-efficient design", proc. 18th IEEE </a:t>
            </a:r>
            <a:r>
              <a:rPr lang="en-US" sz="1400" dirty="0" err="1"/>
              <a:t>Europ</a:t>
            </a:r>
            <a:r>
              <a:rPr lang="en-US" sz="1400" dirty="0"/>
              <a:t>. Test </a:t>
            </a:r>
            <a:r>
              <a:rPr lang="en-US" sz="1400" dirty="0" err="1"/>
              <a:t>Symp</a:t>
            </a:r>
            <a:r>
              <a:rPr lang="en-US" sz="1400" dirty="0"/>
              <a:t>., pp. 1-6, May 2013.</a:t>
            </a:r>
            <a:endParaRPr lang="it-IT" sz="1400" dirty="0"/>
          </a:p>
          <a:p>
            <a:pPr marL="514350" lvl="0" indent="-514350" algn="just">
              <a:buFont typeface="+mj-lt"/>
              <a:buAutoNum type="romanUcPeriod"/>
            </a:pPr>
            <a:r>
              <a:rPr lang="en-US" sz="1400" dirty="0"/>
              <a:t>Q. Xu, N. S. Kim, T. </a:t>
            </a:r>
            <a:r>
              <a:rPr lang="en-US" sz="1400" dirty="0" err="1"/>
              <a:t>Mytkowicz</a:t>
            </a:r>
            <a:r>
              <a:rPr lang="en-US" sz="1400" dirty="0"/>
              <a:t>, "Approximate Computing: A Survey," in </a:t>
            </a:r>
            <a:r>
              <a:rPr lang="en-US" sz="1400" i="1" dirty="0"/>
              <a:t>IEEE Design &amp; Test</a:t>
            </a:r>
            <a:r>
              <a:rPr lang="en-US" sz="1400" dirty="0"/>
              <a:t>, vol. 33, no. 1, pp. 8-22, Feb. 2016</a:t>
            </a:r>
            <a:r>
              <a:rPr lang="en-US" sz="1400" dirty="0" smtClean="0"/>
              <a:t>.</a:t>
            </a:r>
          </a:p>
          <a:p>
            <a:pPr marL="514350" indent="-514350" algn="just">
              <a:buFont typeface="+mj-lt"/>
              <a:buAutoNum type="romanUcPeriod"/>
            </a:pPr>
            <a:r>
              <a:rPr lang="en-US" sz="1400" dirty="0"/>
              <a:t>A. K. </a:t>
            </a:r>
            <a:r>
              <a:rPr lang="en-US" sz="1400" dirty="0" err="1"/>
              <a:t>Verma,P</a:t>
            </a:r>
            <a:r>
              <a:rPr lang="en-US" sz="1400" dirty="0"/>
              <a:t>. Brisk, P. </a:t>
            </a:r>
            <a:r>
              <a:rPr lang="en-US" sz="1400" dirty="0" err="1"/>
              <a:t>Ienne</a:t>
            </a:r>
            <a:r>
              <a:rPr lang="en-US" sz="1400" dirty="0"/>
              <a:t>, "Variable Latency Speculative Addition: A New Paradigm for Arithmetic Circuit Design," </a:t>
            </a:r>
            <a:r>
              <a:rPr lang="en-US" sz="1400" i="1" dirty="0"/>
              <a:t>Design, Automation and Test in Europe, 2008. DATE '08</a:t>
            </a:r>
            <a:r>
              <a:rPr lang="en-US" sz="1400" dirty="0"/>
              <a:t> , pp.1250-1255, March 2008</a:t>
            </a:r>
            <a:r>
              <a:rPr lang="en-US" sz="1400" dirty="0" smtClean="0"/>
              <a:t>.</a:t>
            </a:r>
          </a:p>
          <a:p>
            <a:pPr marL="514350" lvl="0" indent="-514350" algn="just">
              <a:buFont typeface="+mj-lt"/>
              <a:buAutoNum type="romanUcPeriod"/>
            </a:pPr>
            <a:r>
              <a:rPr lang="en-US" sz="1400" dirty="0"/>
              <a:t>A. </a:t>
            </a:r>
            <a:r>
              <a:rPr lang="en-US" sz="1400" dirty="0" err="1"/>
              <a:t>Cilardo</a:t>
            </a:r>
            <a:r>
              <a:rPr lang="en-US" sz="1400" dirty="0"/>
              <a:t>, "A new speculative addition architecture suitable for two's complement operations," </a:t>
            </a:r>
            <a:r>
              <a:rPr lang="en-US" sz="1400" i="1" dirty="0"/>
              <a:t>Design, Automation &amp; Test in Europe Conference &amp; Exhibition, 2009. DATE '09</a:t>
            </a:r>
            <a:r>
              <a:rPr lang="en-US" sz="1400" dirty="0"/>
              <a:t>, pp.664-669, April 2009</a:t>
            </a:r>
            <a:r>
              <a:rPr lang="en-US" sz="1400" dirty="0" smtClean="0"/>
              <a:t>.</a:t>
            </a:r>
          </a:p>
          <a:p>
            <a:pPr marL="514350" indent="-514350" algn="just">
              <a:buFont typeface="+mj-lt"/>
              <a:buAutoNum type="romanUcPeriod"/>
            </a:pPr>
            <a:r>
              <a:rPr lang="en-US" sz="1400" dirty="0"/>
              <a:t>P. </a:t>
            </a:r>
            <a:r>
              <a:rPr lang="en-US" sz="1400" dirty="0" err="1"/>
              <a:t>Meinerzhagen</a:t>
            </a:r>
            <a:r>
              <a:rPr lang="en-US" sz="1400" dirty="0"/>
              <a:t>, S. M. Y. </a:t>
            </a:r>
            <a:r>
              <a:rPr lang="en-US" sz="1400" dirty="0" err="1"/>
              <a:t>Sherazi</a:t>
            </a:r>
            <a:r>
              <a:rPr lang="en-US" sz="1400" dirty="0"/>
              <a:t>, A. Burg and J. N. Rodrigues, "Benchmarking of Standard-Cell Based Memories in the Sub- </a:t>
            </a:r>
            <a:r>
              <a:rPr lang="en-US" sz="1400" dirty="0" err="1"/>
              <a:t>Vt</a:t>
            </a:r>
            <a:r>
              <a:rPr lang="en-US" sz="1400" dirty="0"/>
              <a:t> Domain in 65-nm CMOS Technology," in IEEE Journal on Emerging and Selected Topics in Circuits and Systems, vol. 1, no. 2, pp. 173-182, June 2011</a:t>
            </a:r>
            <a:r>
              <a:rPr lang="en-US" sz="1400" dirty="0" smtClean="0"/>
              <a:t>.</a:t>
            </a:r>
          </a:p>
          <a:p>
            <a:pPr marL="514350" lvl="0" indent="-514350" algn="just">
              <a:buFont typeface="+mj-lt"/>
              <a:buAutoNum type="romanUcPeriod"/>
            </a:pPr>
            <a:r>
              <a:rPr lang="en-US" sz="1400" dirty="0"/>
              <a:t>M. de la </a:t>
            </a:r>
            <a:r>
              <a:rPr lang="en-US" sz="1400" dirty="0" err="1"/>
              <a:t>Guia</a:t>
            </a:r>
            <a:r>
              <a:rPr lang="en-US" sz="1400" dirty="0"/>
              <a:t> </a:t>
            </a:r>
            <a:r>
              <a:rPr lang="en-US" sz="1400" dirty="0" err="1"/>
              <a:t>Solaz</a:t>
            </a:r>
            <a:r>
              <a:rPr lang="en-US" sz="1400" dirty="0"/>
              <a:t>, W. Han and R. Conway, "A Flexible Low Power DSP With a Programmable Truncated Multiplier," in IEEE Transactions on Circuits and Systems I: Regular Papers, vol. 59, no. 11, pp. 2555-2568, Nov. 2012.</a:t>
            </a:r>
            <a:endParaRPr lang="it-IT" sz="1400" dirty="0"/>
          </a:p>
          <a:p>
            <a:pPr marL="514350" indent="-514350" algn="just">
              <a:buFont typeface="+mj-lt"/>
              <a:buAutoNum type="romanUcPeriod"/>
            </a:pPr>
            <a:endParaRPr lang="it-IT" sz="1400" dirty="0"/>
          </a:p>
          <a:p>
            <a:pPr marL="514350" lvl="0" indent="-514350" algn="just">
              <a:buFont typeface="+mj-lt"/>
              <a:buAutoNum type="romanUcPeriod"/>
            </a:pPr>
            <a:endParaRPr lang="it-IT" sz="1400" dirty="0"/>
          </a:p>
          <a:p>
            <a:pPr marL="514350" indent="-514350" algn="just">
              <a:buFont typeface="+mj-lt"/>
              <a:buAutoNum type="romanUcPeriod"/>
            </a:pPr>
            <a:endParaRPr lang="it-IT" sz="1600" dirty="0"/>
          </a:p>
          <a:p>
            <a:pPr marL="514350" lvl="0" indent="-514350" algn="just">
              <a:buFont typeface="+mj-lt"/>
              <a:buAutoNum type="romanUcPeriod"/>
            </a:pPr>
            <a:endParaRPr lang="it-IT" sz="1600" dirty="0"/>
          </a:p>
          <a:p>
            <a:pPr marL="514350" indent="-514350" algn="just">
              <a:buFont typeface="+mj-lt"/>
              <a:buAutoNum type="romanUcPeriod"/>
            </a:pPr>
            <a:endParaRPr lang="en-US" sz="1600" dirty="0" smtClean="0"/>
          </a:p>
          <a:p>
            <a:pPr marL="514350" indent="-514350" algn="just">
              <a:buFont typeface="+mj-lt"/>
              <a:buAutoNum type="romanUcPeriod"/>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50</a:t>
            </a:fld>
            <a:endParaRPr lang="it-IT" dirty="0"/>
          </a:p>
        </p:txBody>
      </p:sp>
      <p:sp>
        <p:nvSpPr>
          <p:cNvPr id="14" name="Titolo 1"/>
          <p:cNvSpPr>
            <a:spLocks noGrp="1"/>
          </p:cNvSpPr>
          <p:nvPr>
            <p:ph type="title"/>
          </p:nvPr>
        </p:nvSpPr>
        <p:spPr>
          <a:xfrm>
            <a:off x="457200" y="44624"/>
            <a:ext cx="8229600" cy="1008112"/>
          </a:xfrm>
        </p:spPr>
        <p:txBody>
          <a:bodyPr>
            <a:normAutofit/>
          </a:bodyPr>
          <a:lstStyle/>
          <a:p>
            <a:r>
              <a:rPr lang="en-US" dirty="0" smtClean="0">
                <a:solidFill>
                  <a:srgbClr val="0070C0"/>
                </a:solidFill>
              </a:rPr>
              <a:t>References</a:t>
            </a:r>
            <a:endParaRPr lang="it-IT" dirty="0">
              <a:solidFill>
                <a:srgbClr val="0070C0"/>
              </a:solidFill>
            </a:endParaRPr>
          </a:p>
        </p:txBody>
      </p:sp>
    </p:spTree>
    <p:extLst>
      <p:ext uri="{BB962C8B-B14F-4D97-AF65-F5344CB8AC3E}">
        <p14:creationId xmlns:p14="http://schemas.microsoft.com/office/powerpoint/2010/main" val="30158608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Example of signed speculative sum:</a:t>
            </a: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51</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956" y="1916831"/>
            <a:ext cx="5256584" cy="405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6732240" y="2420888"/>
            <a:ext cx="2411760" cy="646331"/>
          </a:xfrm>
          <a:prstGeom prst="rect">
            <a:avLst/>
          </a:prstGeom>
          <a:noFill/>
        </p:spPr>
        <p:txBody>
          <a:bodyPr wrap="square" rtlCol="0">
            <a:spAutoFit/>
          </a:bodyPr>
          <a:lstStyle/>
          <a:p>
            <a:r>
              <a:rPr lang="it-IT" dirty="0" smtClean="0">
                <a:solidFill>
                  <a:srgbClr val="FF0000"/>
                </a:solidFill>
              </a:rPr>
              <a:t>Negative sum: no </a:t>
            </a:r>
            <a:r>
              <a:rPr lang="it-IT" dirty="0" err="1">
                <a:solidFill>
                  <a:srgbClr val="FF0000"/>
                </a:solidFill>
              </a:rPr>
              <a:t>c</a:t>
            </a:r>
            <a:r>
              <a:rPr lang="it-IT" dirty="0" err="1" smtClean="0">
                <a:solidFill>
                  <a:srgbClr val="FF0000"/>
                </a:solidFill>
              </a:rPr>
              <a:t>arry</a:t>
            </a:r>
            <a:r>
              <a:rPr lang="it-IT" dirty="0" smtClean="0">
                <a:solidFill>
                  <a:srgbClr val="FF0000"/>
                </a:solidFill>
              </a:rPr>
              <a:t> </a:t>
            </a:r>
            <a:r>
              <a:rPr lang="it-IT" dirty="0" err="1" smtClean="0">
                <a:solidFill>
                  <a:srgbClr val="FF0000"/>
                </a:solidFill>
              </a:rPr>
              <a:t>propagation</a:t>
            </a:r>
            <a:r>
              <a:rPr lang="it-IT" dirty="0" smtClean="0">
                <a:solidFill>
                  <a:srgbClr val="FF0000"/>
                </a:solidFill>
              </a:rPr>
              <a:t>=&gt;no </a:t>
            </a:r>
            <a:r>
              <a:rPr lang="it-IT" dirty="0" err="1" smtClean="0">
                <a:solidFill>
                  <a:srgbClr val="FF0000"/>
                </a:solidFill>
              </a:rPr>
              <a:t>errors</a:t>
            </a:r>
            <a:endParaRPr lang="it-IT" dirty="0">
              <a:solidFill>
                <a:srgbClr val="FF0000"/>
              </a:solidFill>
            </a:endParaRPr>
          </a:p>
        </p:txBody>
      </p:sp>
      <p:sp>
        <p:nvSpPr>
          <p:cNvPr id="10" name="CasellaDiTesto 9"/>
          <p:cNvSpPr txBox="1"/>
          <p:nvPr/>
        </p:nvSpPr>
        <p:spPr>
          <a:xfrm>
            <a:off x="6516216" y="4005064"/>
            <a:ext cx="2627784" cy="923330"/>
          </a:xfrm>
          <a:prstGeom prst="rect">
            <a:avLst/>
          </a:prstGeom>
          <a:noFill/>
        </p:spPr>
        <p:txBody>
          <a:bodyPr wrap="square" rtlCol="0">
            <a:spAutoFit/>
          </a:bodyPr>
          <a:lstStyle/>
          <a:p>
            <a:r>
              <a:rPr lang="it-IT" dirty="0" smtClean="0">
                <a:solidFill>
                  <a:srgbClr val="FF0000"/>
                </a:solidFill>
              </a:rPr>
              <a:t>Positive sum: </a:t>
            </a:r>
            <a:r>
              <a:rPr lang="it-IT" dirty="0" err="1" smtClean="0">
                <a:solidFill>
                  <a:srgbClr val="FF0000"/>
                </a:solidFill>
              </a:rPr>
              <a:t>carry</a:t>
            </a:r>
            <a:r>
              <a:rPr lang="it-IT" dirty="0" smtClean="0">
                <a:solidFill>
                  <a:srgbClr val="FF0000"/>
                </a:solidFill>
              </a:rPr>
              <a:t> </a:t>
            </a:r>
            <a:r>
              <a:rPr lang="it-IT" dirty="0" err="1" smtClean="0">
                <a:solidFill>
                  <a:srgbClr val="FF0000"/>
                </a:solidFill>
              </a:rPr>
              <a:t>propagation</a:t>
            </a:r>
            <a:r>
              <a:rPr lang="it-IT" dirty="0" smtClean="0">
                <a:solidFill>
                  <a:srgbClr val="FF0000"/>
                </a:solidFill>
              </a:rPr>
              <a:t>=&gt;</a:t>
            </a:r>
            <a:r>
              <a:rPr lang="it-IT" dirty="0" err="1" smtClean="0">
                <a:solidFill>
                  <a:srgbClr val="FF0000"/>
                </a:solidFill>
              </a:rPr>
              <a:t>speculation</a:t>
            </a:r>
            <a:r>
              <a:rPr lang="it-IT" dirty="0" smtClean="0">
                <a:solidFill>
                  <a:srgbClr val="FF0000"/>
                </a:solidFill>
              </a:rPr>
              <a:t> </a:t>
            </a:r>
            <a:r>
              <a:rPr lang="it-IT" dirty="0" err="1" smtClean="0">
                <a:solidFill>
                  <a:srgbClr val="FF0000"/>
                </a:solidFill>
              </a:rPr>
              <a:t>fails</a:t>
            </a:r>
            <a:endParaRPr lang="it-IT" dirty="0">
              <a:solidFill>
                <a:srgbClr val="FF0000"/>
              </a:solidFill>
            </a:endParaRPr>
          </a:p>
        </p:txBody>
      </p:sp>
    </p:spTree>
    <p:extLst>
      <p:ext uri="{BB962C8B-B14F-4D97-AF65-F5344CB8AC3E}">
        <p14:creationId xmlns:p14="http://schemas.microsoft.com/office/powerpoint/2010/main" val="4190115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Novel speculative assumption:</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52</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1762978"/>
            <a:ext cx="60388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763688" y="2564904"/>
            <a:ext cx="5827737" cy="1160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81" y="4006208"/>
            <a:ext cx="5469062" cy="22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914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Novel speculative assumption:</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53</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1762978"/>
            <a:ext cx="60388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1763688" y="2564904"/>
            <a:ext cx="5827737" cy="1160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381" y="4006208"/>
            <a:ext cx="5469062" cy="227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96" y="3763320"/>
            <a:ext cx="40767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ttangolo 14"/>
          <p:cNvSpPr/>
          <p:nvPr/>
        </p:nvSpPr>
        <p:spPr>
          <a:xfrm>
            <a:off x="251520" y="3820386"/>
            <a:ext cx="3744416" cy="4287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extLst>
      <p:ext uri="{BB962C8B-B14F-4D97-AF65-F5344CB8AC3E}">
        <p14:creationId xmlns:p14="http://schemas.microsoft.com/office/powerpoint/2010/main" val="16272035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Signed operands model:</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54</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956" y="2129433"/>
            <a:ext cx="52768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30" y="3197906"/>
            <a:ext cx="8040340" cy="2542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214525"/>
            <a:ext cx="2696859" cy="1833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4000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Error probabilities for generic speculative adders with signed operands:</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55</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7" y="1700808"/>
            <a:ext cx="4810125"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36" y="4105782"/>
            <a:ext cx="2952328" cy="220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545427"/>
            <a:ext cx="23812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031" y="4115892"/>
            <a:ext cx="13049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986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Error probability </a:t>
            </a:r>
            <a:r>
              <a:rPr lang="en-US" sz="2400" dirty="0">
                <a:solidFill>
                  <a:srgbClr val="0070C0"/>
                </a:solidFill>
              </a:rPr>
              <a:t>v</a:t>
            </a:r>
            <a:r>
              <a:rPr lang="en-US" sz="2400" dirty="0" smtClean="0">
                <a:solidFill>
                  <a:srgbClr val="0070C0"/>
                </a:solidFill>
              </a:rPr>
              <a:t>alues:</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56</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859" y="1556792"/>
            <a:ext cx="3158282" cy="482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1223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Synthesis results:</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57</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404" y="1628800"/>
            <a:ext cx="5141192" cy="477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403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Error probability (</a:t>
            </a:r>
            <a:r>
              <a:rPr lang="en-US" sz="2400" dirty="0" err="1" smtClean="0">
                <a:solidFill>
                  <a:srgbClr val="0070C0"/>
                </a:solidFill>
              </a:rPr>
              <a:t>approx</a:t>
            </a:r>
            <a:r>
              <a:rPr lang="en-US" sz="2400" dirty="0" smtClean="0">
                <a:solidFill>
                  <a:srgbClr val="0070C0"/>
                </a:solidFill>
              </a:rPr>
              <a:t> adder):</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58</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5" y="1871663"/>
            <a:ext cx="474345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913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Statistic of carry-save operands:</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59</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136" y="1628800"/>
            <a:ext cx="4597896" cy="425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02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Frequencies scaled faster than dictated by constant-field scaling.</a:t>
            </a:r>
          </a:p>
          <a:p>
            <a:pPr>
              <a:buFont typeface="Wingdings" panose="05000000000000000000" pitchFamily="2" charset="2"/>
              <a:buChar char="v"/>
            </a:pPr>
            <a:r>
              <a:rPr lang="en-US" sz="2400" dirty="0" smtClean="0">
                <a:solidFill>
                  <a:srgbClr val="0070C0"/>
                </a:solidFill>
              </a:rPr>
              <a:t>Voltage scaled slower!</a:t>
            </a:r>
          </a:p>
          <a:p>
            <a:pPr>
              <a:buFont typeface="Wingdings" panose="05000000000000000000" pitchFamily="2" charset="2"/>
              <a:buChar char="v"/>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a:t>
            </a:fld>
            <a:endParaRPr lang="it-IT"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636" y="2420888"/>
            <a:ext cx="3969817" cy="294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ggetto 4"/>
          <p:cNvGraphicFramePr>
            <a:graphicFrameLocks noChangeAspect="1"/>
          </p:cNvGraphicFramePr>
          <p:nvPr>
            <p:extLst>
              <p:ext uri="{D42A27DB-BD31-4B8C-83A1-F6EECF244321}">
                <p14:modId xmlns:p14="http://schemas.microsoft.com/office/powerpoint/2010/main" val="3533581019"/>
              </p:ext>
            </p:extLst>
          </p:nvPr>
        </p:nvGraphicFramePr>
        <p:xfrm>
          <a:off x="1928956" y="3501008"/>
          <a:ext cx="554900" cy="520219"/>
        </p:xfrm>
        <a:graphic>
          <a:graphicData uri="http://schemas.openxmlformats.org/presentationml/2006/ole">
            <mc:AlternateContent xmlns:mc="http://schemas.openxmlformats.org/markup-compatibility/2006">
              <mc:Choice xmlns:v="urn:schemas-microsoft-com:vml" Requires="v">
                <p:oleObj spid="_x0000_s2323" name="Equation" r:id="rId6" imgW="203040" imgH="190440" progId="Equation.DSMT4">
                  <p:embed/>
                </p:oleObj>
              </mc:Choice>
              <mc:Fallback>
                <p:oleObj name="Equation" r:id="rId6" imgW="203040" imgH="190440" progId="Equation.DSMT4">
                  <p:embed/>
                  <p:pic>
                    <p:nvPicPr>
                      <p:cNvPr id="0" name=""/>
                      <p:cNvPicPr/>
                      <p:nvPr/>
                    </p:nvPicPr>
                    <p:blipFill>
                      <a:blip r:embed="rId7"/>
                      <a:stretch>
                        <a:fillRect/>
                      </a:stretch>
                    </p:blipFill>
                    <p:spPr>
                      <a:xfrm>
                        <a:off x="1928956" y="3501008"/>
                        <a:ext cx="554900" cy="520219"/>
                      </a:xfrm>
                      <a:prstGeom prst="rect">
                        <a:avLst/>
                      </a:prstGeom>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994257586"/>
              </p:ext>
            </p:extLst>
          </p:nvPr>
        </p:nvGraphicFramePr>
        <p:xfrm>
          <a:off x="4205503" y="5386288"/>
          <a:ext cx="688082" cy="357693"/>
        </p:xfrm>
        <a:graphic>
          <a:graphicData uri="http://schemas.openxmlformats.org/presentationml/2006/ole">
            <mc:AlternateContent xmlns:mc="http://schemas.openxmlformats.org/markup-compatibility/2006">
              <mc:Choice xmlns:v="urn:schemas-microsoft-com:vml" Requires="v">
                <p:oleObj spid="_x0000_s2324" name="Equation" r:id="rId8" imgW="291960" imgH="152280" progId="Equation.DSMT4">
                  <p:embed/>
                </p:oleObj>
              </mc:Choice>
              <mc:Fallback>
                <p:oleObj name="Equation" r:id="rId8" imgW="291960" imgH="152280" progId="Equation.DSMT4">
                  <p:embed/>
                  <p:pic>
                    <p:nvPicPr>
                      <p:cNvPr id="0" name=""/>
                      <p:cNvPicPr/>
                      <p:nvPr/>
                    </p:nvPicPr>
                    <p:blipFill>
                      <a:blip r:embed="rId9"/>
                      <a:stretch>
                        <a:fillRect/>
                      </a:stretch>
                    </p:blipFill>
                    <p:spPr>
                      <a:xfrm>
                        <a:off x="4205503" y="5386288"/>
                        <a:ext cx="688082" cy="357693"/>
                      </a:xfrm>
                      <a:prstGeom prst="rect">
                        <a:avLst/>
                      </a:prstGeom>
                    </p:spPr>
                  </p:pic>
                </p:oleObj>
              </mc:Fallback>
            </mc:AlternateContent>
          </a:graphicData>
        </a:graphic>
      </p:graphicFrame>
      <p:cxnSp>
        <p:nvCxnSpPr>
          <p:cNvPr id="9" name="Connettore 2 8"/>
          <p:cNvCxnSpPr/>
          <p:nvPr/>
        </p:nvCxnSpPr>
        <p:spPr>
          <a:xfrm flipV="1">
            <a:off x="6156176" y="4149080"/>
            <a:ext cx="792088"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6948264" y="3923764"/>
            <a:ext cx="1944216" cy="369332"/>
          </a:xfrm>
          <a:prstGeom prst="rect">
            <a:avLst/>
          </a:prstGeom>
          <a:noFill/>
        </p:spPr>
        <p:txBody>
          <a:bodyPr wrap="square" rtlCol="0">
            <a:spAutoFit/>
          </a:bodyPr>
          <a:lstStyle/>
          <a:p>
            <a:r>
              <a:rPr lang="it-IT" dirty="0" smtClean="0"/>
              <a:t>Voltage vs </a:t>
            </a:r>
            <a:r>
              <a:rPr lang="it-IT" dirty="0" err="1" smtClean="0"/>
              <a:t>year</a:t>
            </a:r>
            <a:endParaRPr lang="it-IT" dirty="0"/>
          </a:p>
        </p:txBody>
      </p:sp>
      <p:sp>
        <p:nvSpPr>
          <p:cNvPr id="13" name="Ovale 12"/>
          <p:cNvSpPr/>
          <p:nvPr/>
        </p:nvSpPr>
        <p:spPr>
          <a:xfrm>
            <a:off x="5765334" y="4566810"/>
            <a:ext cx="64807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p:cNvCxnSpPr/>
          <p:nvPr/>
        </p:nvCxnSpPr>
        <p:spPr>
          <a:xfrm flipV="1">
            <a:off x="6012160" y="3629036"/>
            <a:ext cx="720080" cy="9377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6660232" y="3259704"/>
            <a:ext cx="1584176" cy="369332"/>
          </a:xfrm>
          <a:prstGeom prst="rect">
            <a:avLst/>
          </a:prstGeom>
          <a:noFill/>
        </p:spPr>
        <p:txBody>
          <a:bodyPr wrap="square" rtlCol="0">
            <a:spAutoFit/>
          </a:bodyPr>
          <a:lstStyle/>
          <a:p>
            <a:r>
              <a:rPr lang="it-IT" b="1" dirty="0" err="1" smtClean="0">
                <a:solidFill>
                  <a:srgbClr val="FF0000"/>
                </a:solidFill>
              </a:rPr>
              <a:t>Saturation</a:t>
            </a:r>
            <a:endParaRPr lang="it-IT" b="1" dirty="0">
              <a:solidFill>
                <a:srgbClr val="FF0000"/>
              </a:solidFill>
            </a:endParaRPr>
          </a:p>
        </p:txBody>
      </p:sp>
      <p:sp>
        <p:nvSpPr>
          <p:cNvPr id="20" name="Ovale 19"/>
          <p:cNvSpPr/>
          <p:nvPr/>
        </p:nvSpPr>
        <p:spPr>
          <a:xfrm>
            <a:off x="4886212" y="5154470"/>
            <a:ext cx="50405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2 21"/>
          <p:cNvCxnSpPr/>
          <p:nvPr/>
        </p:nvCxnSpPr>
        <p:spPr>
          <a:xfrm>
            <a:off x="5765334" y="3259704"/>
            <a:ext cx="887542" cy="21374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Ovale 24"/>
          <p:cNvSpPr/>
          <p:nvPr/>
        </p:nvSpPr>
        <p:spPr>
          <a:xfrm>
            <a:off x="5066231" y="2492896"/>
            <a:ext cx="1102755" cy="766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p:cNvSpPr txBox="1"/>
          <p:nvPr/>
        </p:nvSpPr>
        <p:spPr>
          <a:xfrm>
            <a:off x="4934641" y="1916832"/>
            <a:ext cx="3451182" cy="646331"/>
          </a:xfrm>
          <a:prstGeom prst="rect">
            <a:avLst/>
          </a:prstGeom>
          <a:noFill/>
        </p:spPr>
        <p:txBody>
          <a:bodyPr wrap="square" rtlCol="0">
            <a:spAutoFit/>
          </a:bodyPr>
          <a:lstStyle/>
          <a:p>
            <a:r>
              <a:rPr lang="it-IT" b="1" i="1" dirty="0" smtClean="0">
                <a:solidFill>
                  <a:srgbClr val="FF0000"/>
                </a:solidFill>
              </a:rPr>
              <a:t>«</a:t>
            </a:r>
            <a:r>
              <a:rPr lang="it-IT" b="1" i="1" dirty="0" err="1" smtClean="0">
                <a:solidFill>
                  <a:srgbClr val="FF0000"/>
                </a:solidFill>
              </a:rPr>
              <a:t>Power</a:t>
            </a:r>
            <a:r>
              <a:rPr lang="it-IT" b="1" i="1" dirty="0" smtClean="0">
                <a:solidFill>
                  <a:srgbClr val="FF0000"/>
                </a:solidFill>
              </a:rPr>
              <a:t> </a:t>
            </a:r>
            <a:r>
              <a:rPr lang="it-IT" b="1" i="1" dirty="0" err="1" smtClean="0">
                <a:solidFill>
                  <a:srgbClr val="FF0000"/>
                </a:solidFill>
              </a:rPr>
              <a:t>wall</a:t>
            </a:r>
            <a:r>
              <a:rPr lang="it-IT" b="1" i="1" dirty="0" smtClean="0">
                <a:solidFill>
                  <a:srgbClr val="FF0000"/>
                </a:solidFill>
              </a:rPr>
              <a:t>» for air-</a:t>
            </a:r>
            <a:r>
              <a:rPr lang="it-IT" b="1" i="1" dirty="0" err="1" smtClean="0">
                <a:solidFill>
                  <a:srgbClr val="FF0000"/>
                </a:solidFill>
              </a:rPr>
              <a:t>cooling</a:t>
            </a:r>
            <a:r>
              <a:rPr lang="it-IT" b="1" i="1" dirty="0" smtClean="0">
                <a:solidFill>
                  <a:srgbClr val="FF0000"/>
                </a:solidFill>
              </a:rPr>
              <a:t> (</a:t>
            </a:r>
            <a:r>
              <a:rPr lang="it-IT" b="1" i="1" dirty="0" err="1" smtClean="0">
                <a:solidFill>
                  <a:srgbClr val="FF0000"/>
                </a:solidFill>
              </a:rPr>
              <a:t>about</a:t>
            </a:r>
            <a:r>
              <a:rPr lang="it-IT" b="1" i="1" dirty="0" smtClean="0">
                <a:solidFill>
                  <a:srgbClr val="FF0000"/>
                </a:solidFill>
              </a:rPr>
              <a:t> 100W)</a:t>
            </a:r>
            <a:endParaRPr lang="it-IT" b="1" i="1" dirty="0">
              <a:solidFill>
                <a:srgbClr val="FF0000"/>
              </a:solidFill>
            </a:endParaRPr>
          </a:p>
        </p:txBody>
      </p:sp>
      <p:sp>
        <p:nvSpPr>
          <p:cNvPr id="29" name="CasellaDiTesto 28"/>
          <p:cNvSpPr txBox="1"/>
          <p:nvPr/>
        </p:nvSpPr>
        <p:spPr>
          <a:xfrm>
            <a:off x="6534453" y="4684124"/>
            <a:ext cx="2025866" cy="1200329"/>
          </a:xfrm>
          <a:prstGeom prst="rect">
            <a:avLst/>
          </a:prstGeom>
          <a:noFill/>
        </p:spPr>
        <p:txBody>
          <a:bodyPr wrap="square" rtlCol="0">
            <a:spAutoFit/>
          </a:bodyPr>
          <a:lstStyle/>
          <a:p>
            <a:r>
              <a:rPr lang="it-IT" b="1" i="1" dirty="0" smtClean="0">
                <a:solidFill>
                  <a:srgbClr val="FF0000"/>
                </a:solidFill>
              </a:rPr>
              <a:t>No </a:t>
            </a:r>
            <a:r>
              <a:rPr lang="it-IT" b="1" i="1" dirty="0" err="1" smtClean="0">
                <a:solidFill>
                  <a:srgbClr val="FF0000"/>
                </a:solidFill>
              </a:rPr>
              <a:t>further</a:t>
            </a:r>
            <a:r>
              <a:rPr lang="it-IT" b="1" i="1" dirty="0" smtClean="0">
                <a:solidFill>
                  <a:srgbClr val="FF0000"/>
                </a:solidFill>
              </a:rPr>
              <a:t> </a:t>
            </a:r>
            <a:r>
              <a:rPr lang="it-IT" b="1" i="1" dirty="0" err="1" smtClean="0">
                <a:solidFill>
                  <a:srgbClr val="FF0000"/>
                </a:solidFill>
              </a:rPr>
              <a:t>scaling</a:t>
            </a:r>
            <a:r>
              <a:rPr lang="it-IT" b="1" i="1" dirty="0" smtClean="0">
                <a:solidFill>
                  <a:srgbClr val="FF0000"/>
                </a:solidFill>
              </a:rPr>
              <a:t> of </a:t>
            </a:r>
            <a:r>
              <a:rPr lang="it-IT" b="1" i="1" dirty="0" err="1" smtClean="0">
                <a:solidFill>
                  <a:srgbClr val="FF0000"/>
                </a:solidFill>
              </a:rPr>
              <a:t>Threshold</a:t>
            </a:r>
            <a:r>
              <a:rPr lang="it-IT" b="1" i="1" dirty="0" smtClean="0">
                <a:solidFill>
                  <a:srgbClr val="FF0000"/>
                </a:solidFill>
              </a:rPr>
              <a:t> </a:t>
            </a:r>
            <a:r>
              <a:rPr lang="it-IT" b="1" i="1" dirty="0" err="1" smtClean="0">
                <a:solidFill>
                  <a:srgbClr val="FF0000"/>
                </a:solidFill>
              </a:rPr>
              <a:t>voltage</a:t>
            </a:r>
            <a:r>
              <a:rPr lang="it-IT" b="1" i="1" dirty="0" smtClean="0">
                <a:solidFill>
                  <a:srgbClr val="FF0000"/>
                </a:solidFill>
              </a:rPr>
              <a:t>, due to </a:t>
            </a:r>
            <a:r>
              <a:rPr lang="it-IT" b="1" i="1" dirty="0" err="1" smtClean="0">
                <a:solidFill>
                  <a:srgbClr val="FF0000"/>
                </a:solidFill>
              </a:rPr>
              <a:t>leakage</a:t>
            </a:r>
            <a:r>
              <a:rPr lang="it-IT" b="1" i="1" dirty="0" smtClean="0">
                <a:solidFill>
                  <a:srgbClr val="FF0000"/>
                </a:solidFill>
              </a:rPr>
              <a:t> </a:t>
            </a:r>
            <a:r>
              <a:rPr lang="it-IT" b="1" i="1" dirty="0" err="1" smtClean="0">
                <a:solidFill>
                  <a:srgbClr val="FF0000"/>
                </a:solidFill>
              </a:rPr>
              <a:t>currents</a:t>
            </a:r>
            <a:r>
              <a:rPr lang="it-IT" b="1" i="1" dirty="0" smtClean="0">
                <a:solidFill>
                  <a:srgbClr val="FF0000"/>
                </a:solidFill>
              </a:rPr>
              <a:t>.</a:t>
            </a:r>
            <a:endParaRPr lang="it-IT" b="1" i="1" dirty="0">
              <a:solidFill>
                <a:srgbClr val="FF0000"/>
              </a:solidFill>
            </a:endParaRPr>
          </a:p>
        </p:txBody>
      </p:sp>
      <p:cxnSp>
        <p:nvCxnSpPr>
          <p:cNvPr id="30" name="Connettore 2 29"/>
          <p:cNvCxnSpPr/>
          <p:nvPr/>
        </p:nvCxnSpPr>
        <p:spPr>
          <a:xfrm>
            <a:off x="5188555" y="5284288"/>
            <a:ext cx="0" cy="6001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3866564" y="5907801"/>
            <a:ext cx="2667889" cy="369332"/>
          </a:xfrm>
          <a:prstGeom prst="rect">
            <a:avLst/>
          </a:prstGeom>
          <a:noFill/>
        </p:spPr>
        <p:txBody>
          <a:bodyPr wrap="square" rtlCol="0">
            <a:spAutoFit/>
          </a:bodyPr>
          <a:lstStyle/>
          <a:p>
            <a:r>
              <a:rPr lang="it-IT" b="1" i="1" dirty="0" smtClean="0">
                <a:solidFill>
                  <a:srgbClr val="FF0000"/>
                </a:solidFill>
              </a:rPr>
              <a:t>End of </a:t>
            </a:r>
            <a:r>
              <a:rPr lang="it-IT" b="1" i="1" dirty="0" err="1" smtClean="0">
                <a:solidFill>
                  <a:srgbClr val="FF0000"/>
                </a:solidFill>
              </a:rPr>
              <a:t>Dennard</a:t>
            </a:r>
            <a:r>
              <a:rPr lang="it-IT" b="1" i="1" dirty="0" smtClean="0">
                <a:solidFill>
                  <a:srgbClr val="FF0000"/>
                </a:solidFill>
              </a:rPr>
              <a:t> </a:t>
            </a:r>
            <a:r>
              <a:rPr lang="it-IT" b="1" i="1" dirty="0" err="1" smtClean="0">
                <a:solidFill>
                  <a:srgbClr val="FF0000"/>
                </a:solidFill>
              </a:rPr>
              <a:t>scaling</a:t>
            </a:r>
            <a:r>
              <a:rPr lang="it-IT" b="1" i="1" dirty="0" smtClean="0">
                <a:solidFill>
                  <a:srgbClr val="FF0000"/>
                </a:solidFill>
              </a:rPr>
              <a:t>!</a:t>
            </a:r>
            <a:endParaRPr lang="it-IT" b="1" i="1" dirty="0">
              <a:solidFill>
                <a:srgbClr val="FF0000"/>
              </a:solidFill>
            </a:endParaRPr>
          </a:p>
        </p:txBody>
      </p:sp>
      <p:sp>
        <p:nvSpPr>
          <p:cNvPr id="2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End of Dennard scaling (2005)</a:t>
            </a:r>
            <a:r>
              <a:rPr lang="en-US" dirty="0">
                <a:solidFill>
                  <a:srgbClr val="0070C0"/>
                </a:solidFill>
              </a:rPr>
              <a:t/>
            </a:r>
            <a:br>
              <a:rPr lang="en-US" dirty="0">
                <a:solidFill>
                  <a:srgbClr val="0070C0"/>
                </a:solidFill>
              </a:rPr>
            </a:br>
            <a:endParaRPr lang="it-IT" dirty="0">
              <a:solidFill>
                <a:srgbClr val="0070C0"/>
              </a:solidFill>
            </a:endParaRPr>
          </a:p>
        </p:txBody>
      </p:sp>
      <p:pic>
        <p:nvPicPr>
          <p:cNvPr id="23" name="Picture 5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752" y="5440730"/>
            <a:ext cx="1712190" cy="28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6314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Control:</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60</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956" y="1844824"/>
            <a:ext cx="5258718" cy="978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78111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Average kernel:</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61</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99" y="1537281"/>
            <a:ext cx="4527401" cy="473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7941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Average kernel:</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62</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756" y="1556792"/>
            <a:ext cx="4392488" cy="491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84736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Average kernel:</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63</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510" y="1628800"/>
            <a:ext cx="4202980" cy="471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7091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Area &amp; Leakage:</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64</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1700808"/>
            <a:ext cx="34004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530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VGG kernel:</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65</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00808"/>
            <a:ext cx="3229414" cy="4751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7421"/>
          <a:stretch/>
        </p:blipFill>
        <p:spPr bwMode="auto">
          <a:xfrm>
            <a:off x="2252710" y="1700809"/>
            <a:ext cx="2971554" cy="457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565108"/>
            <a:ext cx="2659385" cy="746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1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err="1" smtClean="0">
                <a:solidFill>
                  <a:srgbClr val="0070C0"/>
                </a:solidFill>
              </a:rPr>
              <a:t>Approx</a:t>
            </a:r>
            <a:r>
              <a:rPr lang="en-US" sz="2400" dirty="0" smtClean="0">
                <a:solidFill>
                  <a:srgbClr val="0070C0"/>
                </a:solidFill>
              </a:rPr>
              <a:t> MAC, Area &amp; Leakage:</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66</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19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631" y="1844824"/>
            <a:ext cx="5975573" cy="2037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3072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err="1" smtClean="0">
                <a:solidFill>
                  <a:srgbClr val="0070C0"/>
                </a:solidFill>
              </a:rPr>
              <a:t>Approx</a:t>
            </a:r>
            <a:r>
              <a:rPr lang="en-US" sz="2400" dirty="0" smtClean="0">
                <a:solidFill>
                  <a:srgbClr val="0070C0"/>
                </a:solidFill>
              </a:rPr>
              <a:t> SCM, Area &amp; Leakage:</a:t>
            </a:r>
          </a:p>
          <a:p>
            <a:pPr algn="just">
              <a:buFont typeface="Wingdings" panose="05000000000000000000" pitchFamily="2" charset="2"/>
              <a:buChar char="v"/>
            </a:pPr>
            <a:endParaRPr lang="en-US" sz="2400" dirty="0" smtClean="0">
              <a:solidFill>
                <a:srgbClr val="0070C0"/>
              </a:solidFill>
            </a:endParaRPr>
          </a:p>
          <a:p>
            <a:pPr marL="0" indent="0" algn="ctr">
              <a:buNone/>
            </a:pPr>
            <a:endParaRPr lang="en-US" sz="2400" dirty="0" smtClean="0">
              <a:solidFill>
                <a:srgbClr val="0070C0"/>
              </a:solidFill>
            </a:endParaRPr>
          </a:p>
          <a:p>
            <a:pPr marL="0" indent="0" algn="just">
              <a:buNone/>
            </a:pPr>
            <a:endParaRPr lang="en-US" sz="2400" dirty="0" smtClean="0">
              <a:solidFill>
                <a:srgbClr val="0070C0"/>
              </a:solidFill>
            </a:endParaRPr>
          </a:p>
          <a:p>
            <a:pPr algn="just">
              <a:buFont typeface="Wingdings" panose="05000000000000000000" pitchFamily="2" charset="2"/>
              <a:buChar char="v"/>
            </a:pPr>
            <a:endParaRPr lang="en-US" sz="2000" dirty="0" smtClean="0">
              <a:solidFill>
                <a:srgbClr val="0070C0"/>
              </a:solidFill>
            </a:endParaRPr>
          </a:p>
          <a:p>
            <a:pPr lvl="1">
              <a:buFont typeface="Courier New" panose="02070309020205020404" pitchFamily="49" charset="0"/>
              <a:buChar char="o"/>
            </a:pPr>
            <a:endParaRPr lang="en-US" sz="2000" dirty="0" smtClean="0">
              <a:solidFill>
                <a:srgbClr val="0070C0"/>
              </a:solidFill>
            </a:endParaRPr>
          </a:p>
          <a:p>
            <a:pPr marL="0" indent="0" algn="just">
              <a:buNone/>
            </a:pPr>
            <a:endParaRPr lang="en-US" sz="2400" dirty="0" smtClean="0">
              <a:solidFill>
                <a:srgbClr val="0070C0"/>
              </a:solidFill>
            </a:endParaRP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67</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dirty="0" smtClean="0">
                <a:solidFill>
                  <a:srgbClr val="0070C0"/>
                </a:solidFill>
              </a:rPr>
              <a:t/>
            </a:r>
            <a:br>
              <a:rPr lang="en-US" dirty="0" smtClean="0">
                <a:solidFill>
                  <a:srgbClr val="0070C0"/>
                </a:solidFill>
              </a:rPr>
            </a:br>
            <a:r>
              <a:rPr lang="en-US" i="1" dirty="0" smtClean="0">
                <a:solidFill>
                  <a:srgbClr val="0070C0"/>
                </a:solidFill>
              </a:rPr>
              <a:t>Extra Slides</a:t>
            </a:r>
            <a:r>
              <a:rPr lang="en-US" i="1" dirty="0">
                <a:solidFill>
                  <a:srgbClr val="0070C0"/>
                </a:solidFill>
              </a:rPr>
              <a:t/>
            </a:r>
            <a:br>
              <a:rPr lang="en-US" i="1" dirty="0">
                <a:solidFill>
                  <a:srgbClr val="0070C0"/>
                </a:solidFill>
              </a:rPr>
            </a:b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20" y="1873674"/>
            <a:ext cx="7812360" cy="340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8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lnSpcReduction="10000"/>
          </a:bodyPr>
          <a:lstStyle/>
          <a:p>
            <a:pPr>
              <a:buFont typeface="Wingdings" panose="05000000000000000000" pitchFamily="2" charset="2"/>
              <a:buChar char="v"/>
            </a:pPr>
            <a:r>
              <a:rPr lang="en-US" sz="2400" dirty="0" smtClean="0">
                <a:solidFill>
                  <a:srgbClr val="0070C0"/>
                </a:solidFill>
              </a:rPr>
              <a:t>Passage to multi-core architecture.</a:t>
            </a:r>
          </a:p>
          <a:p>
            <a:pPr>
              <a:buFont typeface="Wingdings" panose="05000000000000000000" pitchFamily="2" charset="2"/>
              <a:buChar char="v"/>
            </a:pPr>
            <a:r>
              <a:rPr lang="en-US" sz="2400" dirty="0" smtClean="0">
                <a:solidFill>
                  <a:srgbClr val="0070C0"/>
                </a:solidFill>
              </a:rPr>
              <a:t>Higher throughput with lower power!</a:t>
            </a: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r>
              <a:rPr lang="en-US" sz="2400" dirty="0" smtClean="0">
                <a:solidFill>
                  <a:srgbClr val="0070C0"/>
                </a:solidFill>
              </a:rPr>
              <a:t>Sequential applications running slower than before, using a single, slower, core!=&gt;Voltage and frequency of core are increased (DVFS), while the others are in idle to balance the power budget. </a:t>
            </a:r>
            <a:r>
              <a:rPr lang="en-US" sz="2400" b="1" i="1" dirty="0" smtClean="0">
                <a:solidFill>
                  <a:srgbClr val="FF0000"/>
                </a:solidFill>
              </a:rPr>
              <a:t>“Dark silicon”</a:t>
            </a:r>
            <a:endParaRPr lang="en-US" sz="2400" b="1" dirty="0" smtClean="0">
              <a:solidFill>
                <a:srgbClr val="FF000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7</a:t>
            </a:fld>
            <a:endParaRPr lang="it-IT"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28651"/>
            <a:ext cx="38957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5" y="2204864"/>
            <a:ext cx="42195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Multi-core architectures</a:t>
            </a:r>
            <a:r>
              <a:rPr lang="en-US" dirty="0">
                <a:solidFill>
                  <a:srgbClr val="0070C0"/>
                </a:solidFill>
              </a:rPr>
              <a:t/>
            </a:r>
            <a:br>
              <a:rPr lang="en-US" dirty="0">
                <a:solidFill>
                  <a:srgbClr val="0070C0"/>
                </a:solidFill>
              </a:rPr>
            </a:br>
            <a:endParaRPr lang="it-IT" dirty="0">
              <a:solidFill>
                <a:srgbClr val="0070C0"/>
              </a:solidFill>
            </a:endParaRPr>
          </a:p>
        </p:txBody>
      </p:sp>
    </p:spTree>
    <p:extLst>
      <p:ext uri="{BB962C8B-B14F-4D97-AF65-F5344CB8AC3E}">
        <p14:creationId xmlns:p14="http://schemas.microsoft.com/office/powerpoint/2010/main" val="2337845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83" y="1671818"/>
            <a:ext cx="4980097" cy="384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Multi-core is not the solution to keep the performance scaling trend:</a:t>
            </a: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8</a:t>
            </a:fld>
            <a:endParaRPr lang="it-IT" dirty="0"/>
          </a:p>
        </p:txBody>
      </p:sp>
      <p:sp>
        <p:nvSpPr>
          <p:cNvPr id="15" name="CasellaDiTesto 14"/>
          <p:cNvSpPr txBox="1"/>
          <p:nvPr/>
        </p:nvSpPr>
        <p:spPr>
          <a:xfrm>
            <a:off x="2267744" y="5548590"/>
            <a:ext cx="6876256" cy="923330"/>
          </a:xfrm>
          <a:prstGeom prst="rect">
            <a:avLst/>
          </a:prstGeom>
          <a:noFill/>
        </p:spPr>
        <p:txBody>
          <a:bodyPr wrap="square" rtlCol="0">
            <a:spAutoFit/>
          </a:bodyPr>
          <a:lstStyle/>
          <a:p>
            <a:r>
              <a:rPr lang="it-IT" dirty="0" smtClean="0">
                <a:solidFill>
                  <a:srgbClr val="FF0000"/>
                </a:solidFill>
              </a:rPr>
              <a:t>(i)  Energy per </a:t>
            </a:r>
            <a:r>
              <a:rPr lang="it-IT" dirty="0" err="1" smtClean="0">
                <a:solidFill>
                  <a:srgbClr val="FF0000"/>
                </a:solidFill>
              </a:rPr>
              <a:t>operation</a:t>
            </a:r>
            <a:r>
              <a:rPr lang="it-IT" dirty="0" smtClean="0">
                <a:solidFill>
                  <a:srgbClr val="FF0000"/>
                </a:solidFill>
              </a:rPr>
              <a:t> </a:t>
            </a:r>
            <a:r>
              <a:rPr lang="it-IT" dirty="0" err="1" smtClean="0">
                <a:solidFill>
                  <a:srgbClr val="FF0000"/>
                </a:solidFill>
              </a:rPr>
              <a:t>continues</a:t>
            </a:r>
            <a:r>
              <a:rPr lang="it-IT" dirty="0" smtClean="0">
                <a:solidFill>
                  <a:srgbClr val="FF0000"/>
                </a:solidFill>
              </a:rPr>
              <a:t> to </a:t>
            </a:r>
            <a:r>
              <a:rPr lang="it-IT" dirty="0" err="1" smtClean="0">
                <a:solidFill>
                  <a:srgbClr val="FF0000"/>
                </a:solidFill>
              </a:rPr>
              <a:t>increase</a:t>
            </a:r>
            <a:r>
              <a:rPr lang="it-IT" dirty="0" smtClean="0">
                <a:solidFill>
                  <a:srgbClr val="FF0000"/>
                </a:solidFill>
              </a:rPr>
              <a:t>.</a:t>
            </a:r>
          </a:p>
          <a:p>
            <a:r>
              <a:rPr lang="it-IT" dirty="0" smtClean="0">
                <a:solidFill>
                  <a:srgbClr val="FF0000"/>
                </a:solidFill>
              </a:rPr>
              <a:t>(ii) Device </a:t>
            </a:r>
            <a:r>
              <a:rPr lang="it-IT" dirty="0" err="1" smtClean="0">
                <a:solidFill>
                  <a:srgbClr val="FF0000"/>
                </a:solidFill>
              </a:rPr>
              <a:t>scaling</a:t>
            </a:r>
            <a:r>
              <a:rPr lang="it-IT" dirty="0" smtClean="0">
                <a:solidFill>
                  <a:srgbClr val="FF0000"/>
                </a:solidFill>
              </a:rPr>
              <a:t> </a:t>
            </a:r>
            <a:r>
              <a:rPr lang="it-IT" dirty="0" err="1" smtClean="0">
                <a:solidFill>
                  <a:srgbClr val="FF0000"/>
                </a:solidFill>
              </a:rPr>
              <a:t>is</a:t>
            </a:r>
            <a:r>
              <a:rPr lang="it-IT" dirty="0" smtClean="0">
                <a:solidFill>
                  <a:srgbClr val="FF0000"/>
                </a:solidFill>
              </a:rPr>
              <a:t> </a:t>
            </a:r>
            <a:r>
              <a:rPr lang="it-IT" dirty="0" err="1" smtClean="0">
                <a:solidFill>
                  <a:srgbClr val="FF0000"/>
                </a:solidFill>
              </a:rPr>
              <a:t>providing</a:t>
            </a:r>
            <a:r>
              <a:rPr lang="it-IT" dirty="0" smtClean="0">
                <a:solidFill>
                  <a:srgbClr val="FF0000"/>
                </a:solidFill>
              </a:rPr>
              <a:t> </a:t>
            </a:r>
            <a:r>
              <a:rPr lang="it-IT" dirty="0" err="1" smtClean="0">
                <a:solidFill>
                  <a:srgbClr val="FF0000"/>
                </a:solidFill>
              </a:rPr>
              <a:t>always</a:t>
            </a:r>
            <a:r>
              <a:rPr lang="it-IT" dirty="0" smtClean="0">
                <a:solidFill>
                  <a:srgbClr val="FF0000"/>
                </a:solidFill>
              </a:rPr>
              <a:t> </a:t>
            </a:r>
            <a:r>
              <a:rPr lang="it-IT" dirty="0" err="1" smtClean="0">
                <a:solidFill>
                  <a:srgbClr val="FF0000"/>
                </a:solidFill>
              </a:rPr>
              <a:t>smaller</a:t>
            </a:r>
            <a:r>
              <a:rPr lang="it-IT" dirty="0" smtClean="0">
                <a:solidFill>
                  <a:srgbClr val="FF0000"/>
                </a:solidFill>
              </a:rPr>
              <a:t> </a:t>
            </a:r>
            <a:r>
              <a:rPr lang="it-IT" dirty="0" err="1" smtClean="0">
                <a:solidFill>
                  <a:srgbClr val="FF0000"/>
                </a:solidFill>
              </a:rPr>
              <a:t>energy</a:t>
            </a:r>
            <a:r>
              <a:rPr lang="it-IT" dirty="0" smtClean="0">
                <a:solidFill>
                  <a:srgbClr val="FF0000"/>
                </a:solidFill>
              </a:rPr>
              <a:t> </a:t>
            </a:r>
            <a:r>
              <a:rPr lang="it-IT" dirty="0" err="1" smtClean="0">
                <a:solidFill>
                  <a:srgbClr val="FF0000"/>
                </a:solidFill>
              </a:rPr>
              <a:t>gains</a:t>
            </a:r>
            <a:r>
              <a:rPr lang="it-IT" dirty="0" smtClean="0">
                <a:solidFill>
                  <a:srgbClr val="FF0000"/>
                </a:solidFill>
              </a:rPr>
              <a:t>.</a:t>
            </a:r>
            <a:endParaRPr lang="it-IT" dirty="0">
              <a:solidFill>
                <a:srgbClr val="FF0000"/>
              </a:solidFill>
            </a:endParaRPr>
          </a:p>
          <a:p>
            <a:r>
              <a:rPr lang="it-IT" dirty="0" smtClean="0">
                <a:solidFill>
                  <a:srgbClr val="FF0000"/>
                </a:solidFill>
              </a:rPr>
              <a:t>=&gt;</a:t>
            </a:r>
            <a:r>
              <a:rPr lang="it-IT" dirty="0" err="1" smtClean="0">
                <a:solidFill>
                  <a:srgbClr val="FF0000"/>
                </a:solidFill>
              </a:rPr>
              <a:t>These</a:t>
            </a:r>
            <a:r>
              <a:rPr lang="it-IT" dirty="0" smtClean="0">
                <a:solidFill>
                  <a:srgbClr val="FF0000"/>
                </a:solidFill>
              </a:rPr>
              <a:t> </a:t>
            </a:r>
            <a:r>
              <a:rPr lang="it-IT" dirty="0" err="1" smtClean="0">
                <a:solidFill>
                  <a:srgbClr val="FF0000"/>
                </a:solidFill>
              </a:rPr>
              <a:t>reasons</a:t>
            </a:r>
            <a:r>
              <a:rPr lang="it-IT" dirty="0" smtClean="0">
                <a:solidFill>
                  <a:srgbClr val="FF0000"/>
                </a:solidFill>
              </a:rPr>
              <a:t> </a:t>
            </a:r>
            <a:r>
              <a:rPr lang="it-IT" dirty="0" err="1" smtClean="0">
                <a:solidFill>
                  <a:srgbClr val="FF0000"/>
                </a:solidFill>
              </a:rPr>
              <a:t>limit</a:t>
            </a:r>
            <a:r>
              <a:rPr lang="it-IT" dirty="0" smtClean="0">
                <a:solidFill>
                  <a:srgbClr val="FF0000"/>
                </a:solidFill>
              </a:rPr>
              <a:t> the </a:t>
            </a:r>
            <a:r>
              <a:rPr lang="it-IT" dirty="0" err="1" smtClean="0">
                <a:solidFill>
                  <a:srgbClr val="FF0000"/>
                </a:solidFill>
              </a:rPr>
              <a:t>cores</a:t>
            </a:r>
            <a:r>
              <a:rPr lang="it-IT" dirty="0" smtClean="0">
                <a:solidFill>
                  <a:srgbClr val="FF0000"/>
                </a:solidFill>
              </a:rPr>
              <a:t> </a:t>
            </a:r>
            <a:r>
              <a:rPr lang="it-IT" dirty="0" err="1" smtClean="0">
                <a:solidFill>
                  <a:srgbClr val="FF0000"/>
                </a:solidFill>
              </a:rPr>
              <a:t>number</a:t>
            </a:r>
            <a:r>
              <a:rPr lang="it-IT" dirty="0" smtClean="0">
                <a:solidFill>
                  <a:srgbClr val="FF0000"/>
                </a:solidFill>
              </a:rPr>
              <a:t>.</a:t>
            </a:r>
            <a:endParaRPr lang="it-IT" dirty="0">
              <a:solidFill>
                <a:srgbClr val="FF0000"/>
              </a:solidFill>
            </a:endParaRPr>
          </a:p>
        </p:txBody>
      </p:sp>
      <p:sp>
        <p:nvSpPr>
          <p:cNvPr id="17"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Limits of multi-core</a:t>
            </a:r>
            <a:r>
              <a:rPr lang="en-US" dirty="0">
                <a:solidFill>
                  <a:srgbClr val="0070C0"/>
                </a:solidFill>
              </a:rPr>
              <a:t/>
            </a:r>
            <a:br>
              <a:rPr lang="en-US" dirty="0">
                <a:solidFill>
                  <a:srgbClr val="0070C0"/>
                </a:solidFill>
              </a:rPr>
            </a:br>
            <a:endParaRPr lang="it-IT" dirty="0">
              <a:solidFill>
                <a:srgbClr val="0070C0"/>
              </a:solidFill>
            </a:endParaRPr>
          </a:p>
        </p:txBody>
      </p:sp>
    </p:spTree>
    <p:extLst>
      <p:ext uri="{BB962C8B-B14F-4D97-AF65-F5344CB8AC3E}">
        <p14:creationId xmlns:p14="http://schemas.microsoft.com/office/powerpoint/2010/main" val="25977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96752"/>
            <a:ext cx="8229600" cy="4680520"/>
          </a:xfrm>
        </p:spPr>
        <p:txBody>
          <a:bodyPr>
            <a:normAutofit/>
          </a:bodyPr>
          <a:lstStyle/>
          <a:p>
            <a:pPr algn="just">
              <a:buFont typeface="Wingdings" panose="05000000000000000000" pitchFamily="2" charset="2"/>
              <a:buChar char="v"/>
            </a:pPr>
            <a:r>
              <a:rPr lang="en-US" sz="2400" dirty="0" smtClean="0">
                <a:solidFill>
                  <a:srgbClr val="0070C0"/>
                </a:solidFill>
              </a:rPr>
              <a:t>Dedicated hardware allows a 100-1000X increase in energy efficiency [2]</a:t>
            </a: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lgn="just">
              <a:buFont typeface="Wingdings" panose="05000000000000000000" pitchFamily="2" charset="2"/>
              <a:buChar char="v"/>
            </a:pPr>
            <a:r>
              <a:rPr lang="en-US" sz="2400" dirty="0" smtClean="0">
                <a:solidFill>
                  <a:srgbClr val="0070C0"/>
                </a:solidFill>
              </a:rPr>
              <a:t>Approximate computing represents a valid “dedicated” solution.</a:t>
            </a:r>
          </a:p>
          <a:p>
            <a:pPr marL="0" indent="0">
              <a:buNone/>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a:buFont typeface="Wingdings" panose="05000000000000000000" pitchFamily="2" charset="2"/>
              <a:buChar char="v"/>
            </a:pPr>
            <a:endParaRPr lang="en-US" sz="2400" dirty="0">
              <a:solidFill>
                <a:srgbClr val="0070C0"/>
              </a:solidFill>
            </a:endParaRPr>
          </a:p>
          <a:p>
            <a:pPr>
              <a:buFont typeface="Wingdings" panose="05000000000000000000" pitchFamily="2" charset="2"/>
              <a:buChar char="v"/>
            </a:pPr>
            <a:endParaRPr lang="en-US" sz="2400" dirty="0" smtClean="0">
              <a:solidFill>
                <a:srgbClr val="0070C0"/>
              </a:solidFill>
            </a:endParaRPr>
          </a:p>
          <a:p>
            <a:pPr marL="0" indent="0">
              <a:buNone/>
            </a:pPr>
            <a:endParaRPr lang="en-US" sz="2400" dirty="0">
              <a:solidFill>
                <a:srgbClr val="0070C0"/>
              </a:solidFill>
            </a:endParaRPr>
          </a:p>
          <a:p>
            <a:pPr marL="0" indent="0">
              <a:buNone/>
            </a:pPr>
            <a:endParaRPr lang="en-US" sz="2400" dirty="0" smtClean="0">
              <a:solidFill>
                <a:srgbClr val="0070C0"/>
              </a:solidFill>
            </a:endParaRPr>
          </a:p>
          <a:p>
            <a:pPr marL="400050" lvl="2" indent="0">
              <a:spcBef>
                <a:spcPts val="576"/>
              </a:spcBef>
              <a:buNone/>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742950" lvl="2" indent="-342900">
              <a:spcBef>
                <a:spcPts val="576"/>
              </a:spcBef>
              <a:buFont typeface="Courier New" panose="02070309020205020404" pitchFamily="49" charset="0"/>
              <a:buChar char="o"/>
            </a:pPr>
            <a:endParaRPr lang="en-US" sz="1600" dirty="0" smtClean="0">
              <a:solidFill>
                <a:srgbClr val="0070C0"/>
              </a:solidFill>
            </a:endParaRPr>
          </a:p>
          <a:p>
            <a:pPr marL="742950" lvl="2" indent="-342900">
              <a:spcBef>
                <a:spcPts val="576"/>
              </a:spcBef>
              <a:buFont typeface="Courier New" panose="02070309020205020404" pitchFamily="49" charset="0"/>
              <a:buChar char="o"/>
            </a:pPr>
            <a:endParaRPr lang="en-US" sz="1600" dirty="0">
              <a:solidFill>
                <a:srgbClr val="0070C0"/>
              </a:solidFill>
            </a:endParaRPr>
          </a:p>
          <a:p>
            <a:pPr marL="457200" lvl="1" indent="0">
              <a:buNone/>
            </a:pPr>
            <a:endParaRPr lang="en-US" sz="2000" dirty="0" smtClean="0">
              <a:solidFill>
                <a:srgbClr val="0070C0"/>
              </a:solidFill>
            </a:endParaRPr>
          </a:p>
          <a:p>
            <a:pPr marL="0" indent="0">
              <a:buNone/>
            </a:pP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err="1" smtClean="0"/>
              <a:t>Darjn</a:t>
            </a:r>
            <a:r>
              <a:rPr lang="it-IT" sz="2000" dirty="0" smtClean="0"/>
              <a:t> Esposito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9</a:t>
            </a:fld>
            <a:endParaRPr lang="it-IT" dirty="0"/>
          </a:p>
        </p:txBody>
      </p:sp>
      <p:sp>
        <p:nvSpPr>
          <p:cNvPr id="14" name="Titolo 1"/>
          <p:cNvSpPr>
            <a:spLocks noGrp="1"/>
          </p:cNvSpPr>
          <p:nvPr>
            <p:ph type="title"/>
          </p:nvPr>
        </p:nvSpPr>
        <p:spPr>
          <a:xfrm>
            <a:off x="457200" y="44624"/>
            <a:ext cx="8229600" cy="1008112"/>
          </a:xfrm>
        </p:spPr>
        <p:txBody>
          <a:bodyPr>
            <a:normAutofit fontScale="90000"/>
          </a:bodyPr>
          <a:lstStyle/>
          <a:p>
            <a:r>
              <a:rPr lang="en-US" dirty="0" smtClean="0">
                <a:solidFill>
                  <a:srgbClr val="0070C0"/>
                </a:solidFill>
              </a:rPr>
              <a:t/>
            </a:r>
            <a:br>
              <a:rPr lang="en-US" dirty="0" smtClean="0">
                <a:solidFill>
                  <a:srgbClr val="0070C0"/>
                </a:solidFill>
              </a:rPr>
            </a:br>
            <a:r>
              <a:rPr lang="en-US" i="1" dirty="0" smtClean="0">
                <a:solidFill>
                  <a:srgbClr val="0070C0"/>
                </a:solidFill>
              </a:rPr>
              <a:t>Motivations</a:t>
            </a:r>
            <a:r>
              <a:rPr lang="en-US" dirty="0" smtClean="0">
                <a:solidFill>
                  <a:srgbClr val="0070C0"/>
                </a:solidFill>
              </a:rPr>
              <a:t/>
            </a:r>
            <a:br>
              <a:rPr lang="en-US" dirty="0" smtClean="0">
                <a:solidFill>
                  <a:srgbClr val="0070C0"/>
                </a:solidFill>
              </a:rPr>
            </a:br>
            <a:r>
              <a:rPr lang="en-US" sz="2700" u="sng" dirty="0" smtClean="0">
                <a:solidFill>
                  <a:srgbClr val="0070C0"/>
                </a:solidFill>
              </a:rPr>
              <a:t>A possible </a:t>
            </a:r>
            <a:r>
              <a:rPr lang="en-US" sz="2700" u="sng" dirty="0" err="1" smtClean="0">
                <a:solidFill>
                  <a:srgbClr val="0070C0"/>
                </a:solidFill>
              </a:rPr>
              <a:t>solution:specialized</a:t>
            </a:r>
            <a:r>
              <a:rPr lang="en-US" sz="2700" u="sng" dirty="0" smtClean="0">
                <a:solidFill>
                  <a:srgbClr val="0070C0"/>
                </a:solidFill>
              </a:rPr>
              <a:t> hardware</a:t>
            </a:r>
            <a:r>
              <a:rPr lang="en-US" dirty="0" smtClean="0">
                <a:solidFill>
                  <a:srgbClr val="0070C0"/>
                </a:solidFill>
              </a:rPr>
              <a:t/>
            </a:r>
            <a:br>
              <a:rPr lang="en-US" dirty="0" smtClean="0">
                <a:solidFill>
                  <a:srgbClr val="0070C0"/>
                </a:solidFill>
              </a:rPr>
            </a:br>
            <a:endParaRPr lang="it-IT" dirty="0">
              <a:solidFill>
                <a:srgbClr val="0070C0"/>
              </a:solidFill>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465"/>
          <a:stretch/>
        </p:blipFill>
        <p:spPr bwMode="auto">
          <a:xfrm>
            <a:off x="1519238" y="2202954"/>
            <a:ext cx="6105525" cy="219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148064" y="4381528"/>
            <a:ext cx="792088" cy="369332"/>
          </a:xfrm>
          <a:prstGeom prst="rect">
            <a:avLst/>
          </a:prstGeom>
          <a:noFill/>
        </p:spPr>
        <p:txBody>
          <a:bodyPr wrap="square" rtlCol="0">
            <a:spAutoFit/>
          </a:bodyPr>
          <a:lstStyle/>
          <a:p>
            <a:pPr algn="ctr"/>
            <a:r>
              <a:rPr lang="it-IT" b="1" i="1" dirty="0" smtClean="0"/>
              <a:t>time</a:t>
            </a:r>
            <a:endParaRPr lang="it-IT" b="1" i="1"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8314" y="4400062"/>
            <a:ext cx="2701280" cy="30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220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TotalTime>
  <Words>2783</Words>
  <Application>Microsoft Office PowerPoint</Application>
  <PresentationFormat>Presentazione su schermo (4:3)</PresentationFormat>
  <Paragraphs>1915</Paragraphs>
  <Slides>67</Slides>
  <Notes>64</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67</vt:i4>
      </vt:variant>
    </vt:vector>
  </HeadingPairs>
  <TitlesOfParts>
    <vt:vector size="69" baseType="lpstr">
      <vt:lpstr>Tema di Office</vt:lpstr>
      <vt:lpstr>Equation</vt:lpstr>
      <vt:lpstr>Darjn Esposito Tutor: Prof. Antonio Strollo XXIX Cycle - III year presentation</vt:lpstr>
      <vt:lpstr>My Background</vt:lpstr>
      <vt:lpstr>Credits Summary</vt:lpstr>
      <vt:lpstr>Outline</vt:lpstr>
      <vt:lpstr> Motivations Power density scaling </vt:lpstr>
      <vt:lpstr> Motivations End of Dennard scaling (2005) </vt:lpstr>
      <vt:lpstr> Motivations Multi-core architectures </vt:lpstr>
      <vt:lpstr> Motivations Limits of multi-core </vt:lpstr>
      <vt:lpstr> Motivations A possible solution:specialized hardware </vt:lpstr>
      <vt:lpstr> Motivations Error tolerant applications </vt:lpstr>
      <vt:lpstr> Motivations My research activity </vt:lpstr>
      <vt:lpstr>Outline</vt:lpstr>
      <vt:lpstr>  Speculative Adders-idea  </vt:lpstr>
      <vt:lpstr> Speculation </vt:lpstr>
      <vt:lpstr>  Investigated Approximate Adders  </vt:lpstr>
      <vt:lpstr> Variable-Latency Speculative Adders </vt:lpstr>
      <vt:lpstr> Variable-Latency Speculative Adders </vt:lpstr>
      <vt:lpstr> Parallel-Prefix Adders Briefly revised </vt:lpstr>
      <vt:lpstr> Variable-Latency Speculative Adders </vt:lpstr>
      <vt:lpstr> Variable-Latency Speculative Adders </vt:lpstr>
      <vt:lpstr> Variable-Latency Speculative Adders </vt:lpstr>
      <vt:lpstr> Variable-Latency Speculative Adders </vt:lpstr>
      <vt:lpstr> Variable-Latency Speculative Adders </vt:lpstr>
      <vt:lpstr> Variable-Latency Speculative Adders </vt:lpstr>
      <vt:lpstr> Variable-Latency Speculative Adders </vt:lpstr>
      <vt:lpstr>Outline</vt:lpstr>
      <vt:lpstr>Approximate adder for signed operands</vt:lpstr>
      <vt:lpstr>Approximate adder for signed operands</vt:lpstr>
      <vt:lpstr>Outline</vt:lpstr>
      <vt:lpstr>Multiply-and-Accumulate (MAC) Unit employing speculative adders</vt:lpstr>
      <vt:lpstr>Multiply-and-Accumulate (MAC) Unit employing speculative adders</vt:lpstr>
      <vt:lpstr>Multiply-and-Accumulate (MAC) Unit employing speculative adders</vt:lpstr>
      <vt:lpstr>Outline</vt:lpstr>
      <vt:lpstr> Precision-Scalable Latch-Memory </vt:lpstr>
      <vt:lpstr>  Precision-Scalable Latch-Memory  </vt:lpstr>
      <vt:lpstr>  Precision-Scalable Latch-Memory  </vt:lpstr>
      <vt:lpstr>  Precision-Scalable Latch-Memory  </vt:lpstr>
      <vt:lpstr>Outline</vt:lpstr>
      <vt:lpstr> Precision-scalable MAC Units </vt:lpstr>
      <vt:lpstr> Precision-scalable MAC Units </vt:lpstr>
      <vt:lpstr> Precision-scalable MAC Units </vt:lpstr>
      <vt:lpstr> Precision-scalable MAC Units </vt:lpstr>
      <vt:lpstr>Precision-scalable MAC Units</vt:lpstr>
      <vt:lpstr> Precision-scalable MAC Units </vt:lpstr>
      <vt:lpstr> Precision-scalable MAC Units </vt:lpstr>
      <vt:lpstr> Precision-scalable MAC Units </vt:lpstr>
      <vt:lpstr>Products</vt:lpstr>
      <vt:lpstr>Products</vt:lpstr>
      <vt:lpstr>Presentazione standard di PowerPoint</vt:lpstr>
      <vt:lpstr>References</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lpstr>  Extra Slides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darjesp@gmail.com</cp:lastModifiedBy>
  <cp:revision>166</cp:revision>
  <cp:lastPrinted>2015-02-18T13:08:33Z</cp:lastPrinted>
  <dcterms:created xsi:type="dcterms:W3CDTF">2015-02-18T11:42:09Z</dcterms:created>
  <dcterms:modified xsi:type="dcterms:W3CDTF">2017-02-23T16:50:09Z</dcterms:modified>
</cp:coreProperties>
</file>