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603825" cy="4680585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2">
          <p15:clr>
            <a:srgbClr val="A4A3A4"/>
          </p15:clr>
        </p15:guide>
        <p15:guide id="2" pos="96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0CC"/>
    <a:srgbClr val="162230"/>
    <a:srgbClr val="4F81BD"/>
    <a:srgbClr val="FFDC00"/>
    <a:srgbClr val="971720"/>
    <a:srgbClr val="E5B9DF"/>
    <a:srgbClr val="E5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2133" autoAdjust="0"/>
  </p:normalViewPr>
  <p:slideViewPr>
    <p:cSldViewPr>
      <p:cViewPr varScale="1">
        <p:scale>
          <a:sx n="15" d="100"/>
          <a:sy n="15" d="100"/>
        </p:scale>
        <p:origin x="2580" y="90"/>
      </p:cViewPr>
      <p:guideLst>
        <p:guide orient="horz" pos="14742"/>
        <p:guide pos="9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2232C-1ECA-4781-AC89-7FEE8A9FD77E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18DB39-F1CF-4C37-B21C-967112C80A52}">
      <dgm:prSet phldrT="[Testo]" custT="1"/>
      <dgm:spPr/>
      <dgm:t>
        <a:bodyPr/>
        <a:lstStyle/>
        <a:p>
          <a:r>
            <a:rPr lang="it-IT" sz="3200" dirty="0" smtClean="0"/>
            <a:t>SAR Image Model</a:t>
          </a:r>
          <a:endParaRPr lang="it-IT" sz="3200" dirty="0"/>
        </a:p>
      </dgm:t>
    </dgm:pt>
    <dgm:pt modelId="{6F275175-9794-46E9-867C-8A0A9F6A0CA0}" type="parTrans" cxnId="{75CDDDE9-C113-412C-810F-A76A0C0B37A9}">
      <dgm:prSet/>
      <dgm:spPr/>
      <dgm:t>
        <a:bodyPr/>
        <a:lstStyle/>
        <a:p>
          <a:endParaRPr lang="it-IT"/>
        </a:p>
      </dgm:t>
    </dgm:pt>
    <dgm:pt modelId="{D097D095-5CBC-4024-8958-77B9DCD47995}" type="sibTrans" cxnId="{75CDDDE9-C113-412C-810F-A76A0C0B37A9}">
      <dgm:prSet/>
      <dgm:spPr/>
      <dgm:t>
        <a:bodyPr/>
        <a:lstStyle/>
        <a:p>
          <a:endParaRPr lang="it-IT"/>
        </a:p>
      </dgm:t>
    </dgm:pt>
    <dgm:pt modelId="{AE48277A-3550-47FE-B5E6-85694A0CB6F5}" type="pres">
      <dgm:prSet presAssocID="{2D42232C-1ECA-4781-AC89-7FEE8A9FD7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33CD0F8-6F7F-4706-859C-C29B6393CE1D}" type="pres">
      <dgm:prSet presAssocID="{F818DB39-F1CF-4C37-B21C-967112C80A52}" presName="node" presStyleLbl="node1" presStyleIdx="0" presStyleCnt="1" custScaleX="85885" custScaleY="12219" custLinFactNeighborX="22402" custLinFactNeighborY="59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281810D-FE00-4171-B5E6-43A4BDD5D929}" type="presOf" srcId="{F818DB39-F1CF-4C37-B21C-967112C80A52}" destId="{733CD0F8-6F7F-4706-859C-C29B6393CE1D}" srcOrd="0" destOrd="0" presId="urn:microsoft.com/office/officeart/2005/8/layout/default"/>
    <dgm:cxn modelId="{44BDDF9E-4CA6-4A35-A5C9-A902981D4AF8}" type="presOf" srcId="{2D42232C-1ECA-4781-AC89-7FEE8A9FD77E}" destId="{AE48277A-3550-47FE-B5E6-85694A0CB6F5}" srcOrd="0" destOrd="0" presId="urn:microsoft.com/office/officeart/2005/8/layout/default"/>
    <dgm:cxn modelId="{75CDDDE9-C113-412C-810F-A76A0C0B37A9}" srcId="{2D42232C-1ECA-4781-AC89-7FEE8A9FD77E}" destId="{F818DB39-F1CF-4C37-B21C-967112C80A52}" srcOrd="0" destOrd="0" parTransId="{6F275175-9794-46E9-867C-8A0A9F6A0CA0}" sibTransId="{D097D095-5CBC-4024-8958-77B9DCD47995}"/>
    <dgm:cxn modelId="{EA8EE6F5-11D0-48E5-BEC9-5C6BA531CFE2}" type="presParOf" srcId="{AE48277A-3550-47FE-B5E6-85694A0CB6F5}" destId="{733CD0F8-6F7F-4706-859C-C29B6393CE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CD0F8-6F7F-4706-859C-C29B6393CE1D}">
      <dsp:nvSpPr>
        <dsp:cNvPr id="0" name=""/>
        <dsp:cNvSpPr/>
      </dsp:nvSpPr>
      <dsp:spPr>
        <a:xfrm>
          <a:off x="1096765" y="120052"/>
          <a:ext cx="6627547" cy="565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SAR Image Model</a:t>
          </a:r>
          <a:endParaRPr lang="it-IT" sz="3200" kern="1200" dirty="0"/>
        </a:p>
      </dsp:txBody>
      <dsp:txXfrm>
        <a:off x="1096765" y="120052"/>
        <a:ext cx="6627547" cy="565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FCF1-2300-4C38-9938-A85A259F8F6D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685800"/>
            <a:ext cx="2241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EBFE-B43A-4ADB-9AE4-E35FCA5432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9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poster</a:t>
            </a:r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22 34 48 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Context of your research activity (motivations,</a:t>
            </a:r>
            <a:r>
              <a:rPr lang="en-US" baseline="0" dirty="0" smtClean="0"/>
              <a:t> needs, trends, activity of your group (if the case)… - describe for self </a:t>
            </a:r>
            <a:r>
              <a:rPr lang="en-US" baseline="0" dirty="0" err="1" smtClean="0"/>
              <a:t>explanatpry</a:t>
            </a:r>
            <a:r>
              <a:rPr lang="en-US" dirty="0" smtClean="0"/>
              <a:t>)</a:t>
            </a:r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255 220 0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Your research activity up to the second year (idea, methodology, developments, results, expected validation,… - insert whatever you like, text, images, photos. This box is reserved to your very specific activity, not to your group) </a:t>
            </a:r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151 23 32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Your contacts</a:t>
            </a:r>
          </a:p>
          <a:p>
            <a:pPr lvl="2"/>
            <a:r>
              <a:rPr lang="en-US" dirty="0" err="1" smtClean="0"/>
              <a:t>Cooperations</a:t>
            </a:r>
            <a:r>
              <a:rPr lang="en-US" dirty="0" smtClean="0"/>
              <a:t> with</a:t>
            </a:r>
            <a:r>
              <a:rPr lang="en-US" baseline="0" dirty="0" smtClean="0"/>
              <a:t> Universities, companies, participations in </a:t>
            </a:r>
            <a:r>
              <a:rPr lang="en-US" baseline="0" dirty="0" err="1" smtClean="0"/>
              <a:t>progrojects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(logos can be included)</a:t>
            </a:r>
            <a:endParaRPr lang="en-US" dirty="0" smtClean="0"/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rgbClr val="4F81BD"/>
                </a:solidFill>
                <a:effectLst/>
                <a:latin typeface="+mn-lt"/>
                <a:ea typeface="+mn-ea"/>
                <a:cs typeface="+mn-cs"/>
              </a:rPr>
              <a:t>Box RGB 79 129 189</a:t>
            </a:r>
            <a:endParaRPr lang="it-IT" sz="1200" kern="1200" dirty="0" smtClean="0">
              <a:solidFill>
                <a:srgbClr val="4F81BD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Future developments of your activity</a:t>
            </a:r>
          </a:p>
          <a:p>
            <a:endParaRPr lang="it-IT" dirty="0" smtClean="0"/>
          </a:p>
          <a:p>
            <a:r>
              <a:rPr lang="it-IT" dirty="0" smtClean="0"/>
              <a:t>Box </a:t>
            </a:r>
            <a:r>
              <a:rPr lang="it-IT" dirty="0" err="1" smtClean="0"/>
              <a:t>width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80 cm</a:t>
            </a:r>
          </a:p>
          <a:p>
            <a:r>
              <a:rPr lang="it-IT" dirty="0" smtClean="0"/>
              <a:t>Box </a:t>
            </a:r>
            <a:r>
              <a:rPr lang="it-IT" dirty="0" err="1" smtClean="0"/>
              <a:t>height</a:t>
            </a:r>
            <a:r>
              <a:rPr lang="it-IT" dirty="0" smtClean="0"/>
              <a:t> can be </a:t>
            </a:r>
            <a:r>
              <a:rPr lang="it-IT" dirty="0" err="1" smtClean="0"/>
              <a:t>changed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according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needs</a:t>
            </a:r>
            <a:endParaRPr lang="it-IT" baseline="0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The text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written</a:t>
            </a:r>
            <a:r>
              <a:rPr lang="it-IT" dirty="0" smtClean="0"/>
              <a:t> in Calibri font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EBFE-B43A-4ADB-9AE4-E35FCA54324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2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95293" y="14540166"/>
            <a:ext cx="26013251" cy="1003292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0574" y="26523315"/>
            <a:ext cx="21422678" cy="119614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2187786" y="1874415"/>
            <a:ext cx="6885865" cy="399366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0195" y="1874415"/>
            <a:ext cx="20147518" cy="3993666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6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7496" y="30077098"/>
            <a:ext cx="26013251" cy="92961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7496" y="19838328"/>
            <a:ext cx="26013251" cy="102387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0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30193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556942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5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2" y="10477158"/>
            <a:ext cx="13522003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30192" y="14843534"/>
            <a:ext cx="13522003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5546318" y="10477158"/>
            <a:ext cx="13527316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5546318" y="14843534"/>
            <a:ext cx="13527316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93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52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63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0195" y="1863565"/>
            <a:ext cx="10068446" cy="79309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65250" y="1863582"/>
            <a:ext cx="17108388" cy="3994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30195" y="9794572"/>
            <a:ext cx="10068446" cy="32016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8577" y="32764097"/>
            <a:ext cx="18362295" cy="3867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998577" y="4182193"/>
            <a:ext cx="18362295" cy="28083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998577" y="36632085"/>
            <a:ext cx="18362295" cy="5493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30197" y="1874403"/>
            <a:ext cx="27543443" cy="780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7" y="10921373"/>
            <a:ext cx="27543443" cy="3088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3020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E560-3498-4A9A-845F-0ED7E982B71C}" type="datetimeFigureOut">
              <a:rPr lang="it-IT" smtClean="0"/>
              <a:t>16/02/2016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456313" y="43382097"/>
            <a:ext cx="9691211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193275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237A-665B-47E0-B1F0-2A4495555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image" Target="../media/image31.png"/><Relationship Id="rId21" Type="http://schemas.openxmlformats.org/officeDocument/2006/relationships/image" Target="../media/image14.png"/><Relationship Id="rId34" Type="http://schemas.openxmlformats.org/officeDocument/2006/relationships/image" Target="../media/image22.jpeg"/><Relationship Id="rId42" Type="http://schemas.openxmlformats.org/officeDocument/2006/relationships/image" Target="../media/image3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29.jpeg"/><Relationship Id="rId40" Type="http://schemas.openxmlformats.org/officeDocument/2006/relationships/image" Target="../media/image32.png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8.jpe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ttangolo arrotondato 121"/>
          <p:cNvSpPr/>
          <p:nvPr/>
        </p:nvSpPr>
        <p:spPr>
          <a:xfrm>
            <a:off x="11048821" y="43173347"/>
            <a:ext cx="8317293" cy="1731296"/>
          </a:xfrm>
          <a:prstGeom prst="roundRect">
            <a:avLst/>
          </a:prstGeom>
          <a:solidFill>
            <a:srgbClr val="E5E0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ttangolo arrotondato 120"/>
          <p:cNvSpPr/>
          <p:nvPr/>
        </p:nvSpPr>
        <p:spPr>
          <a:xfrm>
            <a:off x="20333236" y="43165442"/>
            <a:ext cx="8660663" cy="17392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arrotondato 14"/>
          <p:cNvSpPr/>
          <p:nvPr/>
        </p:nvSpPr>
        <p:spPr>
          <a:xfrm>
            <a:off x="1764407" y="43173347"/>
            <a:ext cx="8317293" cy="1731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arrotondato 28"/>
          <p:cNvSpPr/>
          <p:nvPr/>
        </p:nvSpPr>
        <p:spPr>
          <a:xfrm>
            <a:off x="1801701" y="21110356"/>
            <a:ext cx="8280000" cy="15807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2179247" y="21762227"/>
            <a:ext cx="738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provided scattering model is applied within a novel despeckling approach based on scattering mechanisms. The scattering-based version of some well-known despeckling algorithms, namely PPB and SARBM3D, were theoretically developed and experimentally assessed.</a:t>
            </a:r>
          </a:p>
        </p:txBody>
      </p:sp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24248" y="2808637"/>
            <a:ext cx="30600000" cy="1528826"/>
          </a:xfrm>
        </p:spPr>
        <p:txBody>
          <a:bodyPr>
            <a:noAutofit/>
          </a:bodyPr>
          <a:lstStyle/>
          <a:p>
            <a:r>
              <a:rPr lang="en-US" sz="16000" dirty="0" smtClean="0"/>
              <a:t>Alessio Di Simone</a:t>
            </a:r>
            <a:r>
              <a:rPr lang="en-US" sz="17900" dirty="0" smtClean="0"/>
              <a:t/>
            </a:r>
            <a:br>
              <a:rPr lang="en-US" sz="17900" dirty="0" smtClean="0"/>
            </a:br>
            <a:r>
              <a:rPr lang="en-US" sz="12800" dirty="0" smtClean="0"/>
              <a:t>Tutor: Daniele Riccio</a:t>
            </a:r>
            <a:br>
              <a:rPr lang="en-US" sz="12800" dirty="0" smtClean="0"/>
            </a:br>
            <a:r>
              <a:rPr lang="en-US" sz="9600" dirty="0" smtClean="0"/>
              <a:t>XXIX Cycle - II year presentation</a:t>
            </a:r>
            <a:endParaRPr lang="en-US" sz="179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-32392" y="7417149"/>
            <a:ext cx="30600000" cy="1822704"/>
          </a:xfrm>
        </p:spPr>
        <p:txBody>
          <a:bodyPr>
            <a:noAutofit/>
          </a:bodyPr>
          <a:lstStyle/>
          <a:p>
            <a:r>
              <a:rPr lang="it-IT" sz="12800" dirty="0" smtClean="0"/>
              <a:t> </a:t>
            </a:r>
            <a:r>
              <a:rPr lang="en-US" sz="12800" dirty="0" smtClean="0"/>
              <a:t>Information retrieval from a single SAR image</a:t>
            </a:r>
            <a:endParaRPr lang="en-US" sz="128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901912" y="10729517"/>
            <a:ext cx="28800000" cy="7014601"/>
          </a:xfrm>
          <a:prstGeom prst="roundRect">
            <a:avLst/>
          </a:prstGeom>
          <a:noFill/>
          <a:ln w="508000">
            <a:solidFill>
              <a:srgbClr val="162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901912" y="38452304"/>
            <a:ext cx="28800000" cy="2903922"/>
          </a:xfrm>
          <a:prstGeom prst="roundRect">
            <a:avLst/>
          </a:prstGeom>
          <a:noFill/>
          <a:ln w="508000">
            <a:solidFill>
              <a:srgbClr val="971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901912" y="42125005"/>
            <a:ext cx="28800000" cy="3695744"/>
          </a:xfrm>
          <a:prstGeom prst="roundRect">
            <a:avLst/>
          </a:prstGeom>
          <a:noFill/>
          <a:ln w="5080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901912" y="18493937"/>
            <a:ext cx="28800000" cy="19220592"/>
          </a:xfrm>
          <a:prstGeom prst="roundRect">
            <a:avLst/>
          </a:prstGeom>
          <a:noFill/>
          <a:ln w="508000"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764408" y="11377589"/>
            <a:ext cx="118813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cap="small" dirty="0" err="1" smtClean="0"/>
              <a:t>Motivations</a:t>
            </a:r>
            <a:r>
              <a:rPr lang="it-IT" sz="2800" b="1" dirty="0" smtClean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err="1"/>
              <a:t>Synthetic</a:t>
            </a:r>
            <a:r>
              <a:rPr lang="it-IT" sz="2800" dirty="0"/>
              <a:t> Aperture Radar (SAR) images </a:t>
            </a:r>
            <a:r>
              <a:rPr lang="it-IT" sz="2800" dirty="0" err="1"/>
              <a:t>represent</a:t>
            </a:r>
            <a:r>
              <a:rPr lang="it-IT" sz="2800" dirty="0"/>
              <a:t> an </a:t>
            </a:r>
            <a:r>
              <a:rPr lang="it-IT" sz="2800" dirty="0" err="1"/>
              <a:t>essential</a:t>
            </a:r>
            <a:r>
              <a:rPr lang="it-IT" sz="2800" dirty="0"/>
              <a:t> </a:t>
            </a:r>
            <a:r>
              <a:rPr lang="it-IT" sz="2800" dirty="0" err="1"/>
              <a:t>tool</a:t>
            </a:r>
            <a:r>
              <a:rPr lang="it-IT" sz="2800" dirty="0"/>
              <a:t> for </a:t>
            </a:r>
            <a:r>
              <a:rPr lang="it-IT" sz="2800" dirty="0" err="1"/>
              <a:t>natural</a:t>
            </a:r>
            <a:r>
              <a:rPr lang="it-IT" sz="2800" dirty="0"/>
              <a:t> </a:t>
            </a:r>
            <a:r>
              <a:rPr lang="it-IT" sz="2800" dirty="0" err="1"/>
              <a:t>resources</a:t>
            </a:r>
            <a:r>
              <a:rPr lang="it-IT" sz="2800" dirty="0"/>
              <a:t> </a:t>
            </a:r>
            <a:r>
              <a:rPr lang="it-IT" sz="2800" dirty="0" err="1"/>
              <a:t>monitoring</a:t>
            </a:r>
            <a:r>
              <a:rPr lang="it-IT" sz="2800" dirty="0"/>
              <a:t> and </a:t>
            </a:r>
            <a:r>
              <a:rPr lang="it-IT" sz="2800" dirty="0" err="1"/>
              <a:t>environmental</a:t>
            </a:r>
            <a:r>
              <a:rPr lang="it-IT" sz="2800" dirty="0"/>
              <a:t> </a:t>
            </a:r>
            <a:r>
              <a:rPr lang="it-IT" sz="2800" dirty="0" err="1"/>
              <a:t>hazards</a:t>
            </a:r>
            <a:r>
              <a:rPr lang="it-IT" sz="2800" dirty="0"/>
              <a:t> management and control</a:t>
            </a:r>
            <a:r>
              <a:rPr lang="it-IT" sz="28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SAR data contain huge information concerning the physical and chemical properties of the illuminated </a:t>
            </a:r>
            <a:r>
              <a:rPr lang="en-US" sz="2800" dirty="0" smtClean="0"/>
              <a:t>surface.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actual peculiarities of </a:t>
            </a:r>
            <a:r>
              <a:rPr lang="en-US" sz="2800" dirty="0" smtClean="0"/>
              <a:t>radiation-matter </a:t>
            </a:r>
            <a:r>
              <a:rPr lang="en-US" sz="2800" dirty="0"/>
              <a:t>interaction at the microwaves and the </a:t>
            </a:r>
            <a:r>
              <a:rPr lang="en-US" sz="2800" dirty="0" smtClean="0"/>
              <a:t>typical speckle noise greatly affect </a:t>
            </a:r>
            <a:r>
              <a:rPr lang="en-US" sz="2800" dirty="0"/>
              <a:t>SAR data </a:t>
            </a:r>
            <a:r>
              <a:rPr lang="en-US" sz="2800" dirty="0" smtClean="0"/>
              <a:t>interpretation by human users and analysis by computer programs.</a:t>
            </a:r>
            <a:endParaRPr lang="it-IT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main aim of the research </a:t>
            </a:r>
            <a:r>
              <a:rPr lang="en-US" sz="2800" dirty="0"/>
              <a:t>activity </a:t>
            </a:r>
            <a:r>
              <a:rPr lang="en-US" sz="2800" dirty="0" smtClean="0"/>
              <a:t>is the improvement of both </a:t>
            </a:r>
            <a:r>
              <a:rPr lang="en-US" sz="2800" dirty="0"/>
              <a:t>SAR data readability and understandability from human users and information retrieval from computer programs. </a:t>
            </a:r>
            <a:r>
              <a:rPr lang="en-US" sz="2800" dirty="0" smtClean="0"/>
              <a:t>This is accomplished via two research topics: 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it-IT" sz="2800" dirty="0" err="1" smtClean="0"/>
              <a:t>Derivation</a:t>
            </a:r>
            <a:r>
              <a:rPr lang="it-IT" sz="2800" dirty="0" smtClean="0"/>
              <a:t> of a </a:t>
            </a:r>
            <a:r>
              <a:rPr lang="it-IT" sz="2800" dirty="0" err="1" smtClean="0"/>
              <a:t>proper</a:t>
            </a:r>
            <a:r>
              <a:rPr lang="it-IT" sz="2800" dirty="0" smtClean="0"/>
              <a:t> despeckling </a:t>
            </a:r>
            <a:r>
              <a:rPr lang="it-IT" sz="2800" dirty="0" err="1" smtClean="0"/>
              <a:t>approach</a:t>
            </a:r>
            <a:r>
              <a:rPr lang="it-IT" sz="2800" dirty="0" smtClean="0"/>
              <a:t> </a:t>
            </a:r>
            <a:r>
              <a:rPr lang="it-IT" sz="2800" dirty="0" err="1" smtClean="0"/>
              <a:t>based</a:t>
            </a:r>
            <a:r>
              <a:rPr lang="it-IT" sz="2800" dirty="0" smtClean="0"/>
              <a:t> on scattering </a:t>
            </a:r>
            <a:r>
              <a:rPr lang="it-IT" sz="2800" dirty="0" err="1" smtClean="0"/>
              <a:t>concepts</a:t>
            </a:r>
            <a:r>
              <a:rPr lang="it-IT" sz="2800" dirty="0" smtClean="0"/>
              <a:t>.</a:t>
            </a:r>
            <a:endParaRPr lang="en-US" sz="2800" dirty="0" smtClean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Implementation of a terrain correction algorithm based on the estimation of the local incidence angle. </a:t>
            </a:r>
          </a:p>
          <a:p>
            <a:pPr lvl="1" algn="just"/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475595" y="38875280"/>
            <a:ext cx="1250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small" dirty="0" err="1" smtClean="0"/>
              <a:t>Cooperation</a:t>
            </a:r>
            <a:r>
              <a:rPr lang="it-IT" sz="2800" b="1" dirty="0" smtClean="0"/>
              <a:t>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466211" y="42507921"/>
            <a:ext cx="2621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 smtClean="0"/>
              <a:t>Future Developments</a:t>
            </a:r>
            <a:r>
              <a:rPr lang="it-IT" sz="2800" b="1" cap="small" dirty="0" smtClean="0"/>
              <a:t>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08424" y="19592403"/>
            <a:ext cx="368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small" dirty="0" smtClean="0"/>
              <a:t>Theoretical Framework:</a:t>
            </a:r>
            <a:endParaRPr lang="en-US" sz="2800" b="1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11606016" y="22615819"/>
                <a:ext cx="7151914" cy="96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/>
                        <m:t>Pr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𝜁</m:t>
                              </m:r>
                            </m:e>
                          </m:acc>
                        </m:sup>
                        <m:e>
                          <m:r>
                            <m:rPr>
                              <m:nor/>
                            </m:rPr>
                            <a:rPr lang="en-US"/>
                            <m:t>exp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𝜁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2(1−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𝜁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016" y="22615819"/>
                <a:ext cx="7151914" cy="9632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/>
          <p:cNvGrpSpPr/>
          <p:nvPr/>
        </p:nvGrpSpPr>
        <p:grpSpPr>
          <a:xfrm>
            <a:off x="11868200" y="21981826"/>
            <a:ext cx="6627547" cy="565747"/>
            <a:chOff x="1096765" y="0"/>
            <a:chExt cx="6627547" cy="565747"/>
          </a:xfrm>
        </p:grpSpPr>
        <p:sp>
          <p:nvSpPr>
            <p:cNvPr id="18" name="Rettangolo 17"/>
            <p:cNvSpPr/>
            <p:nvPr/>
          </p:nvSpPr>
          <p:spPr>
            <a:xfrm>
              <a:off x="1096765" y="0"/>
              <a:ext cx="6627547" cy="56574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096765" y="0"/>
              <a:ext cx="6627547" cy="56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err="1" smtClean="0"/>
                <a:t>Fractal</a:t>
              </a:r>
              <a:r>
                <a:rPr lang="it-IT" sz="3200" kern="1200" dirty="0" smtClean="0"/>
                <a:t> </a:t>
              </a:r>
              <a:r>
                <a:rPr lang="it-IT" sz="3200" kern="1200" dirty="0" err="1" smtClean="0"/>
                <a:t>Surface</a:t>
              </a:r>
              <a:r>
                <a:rPr lang="it-IT" sz="3200" kern="1200" dirty="0" smtClean="0"/>
                <a:t> Model</a:t>
              </a:r>
              <a:endParaRPr lang="it-IT" sz="3200" kern="1200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11881236" y="24483045"/>
            <a:ext cx="6627547" cy="565747"/>
            <a:chOff x="1096765" y="0"/>
            <a:chExt cx="6627547" cy="565747"/>
          </a:xfrm>
        </p:grpSpPr>
        <p:sp>
          <p:nvSpPr>
            <p:cNvPr id="21" name="Rettangolo 20"/>
            <p:cNvSpPr/>
            <p:nvPr/>
          </p:nvSpPr>
          <p:spPr>
            <a:xfrm>
              <a:off x="1096765" y="0"/>
              <a:ext cx="6627547" cy="56574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tangolo 21"/>
            <p:cNvSpPr/>
            <p:nvPr/>
          </p:nvSpPr>
          <p:spPr>
            <a:xfrm>
              <a:off x="1096765" y="0"/>
              <a:ext cx="6627547" cy="56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/>
                <a:t>(</a:t>
              </a:r>
              <a:r>
                <a:rPr lang="it-IT" sz="3200" kern="1200" dirty="0" err="1" smtClean="0"/>
                <a:t>Fractal</a:t>
              </a:r>
              <a:r>
                <a:rPr lang="it-IT" sz="3200" kern="1200" dirty="0" smtClean="0"/>
                <a:t>) Scattering Model</a:t>
              </a:r>
              <a:endParaRPr lang="it-IT" sz="3200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11881236" y="25089801"/>
                <a:ext cx="6627547" cy="65197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𝑚𝑛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</a:rPr>
                        <m:t>8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𝜃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2+2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 smtClean="0"/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36" y="25089801"/>
                <a:ext cx="6627547" cy="6519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Diagramma 23"/>
          <p:cNvGraphicFramePr/>
          <p:nvPr>
            <p:extLst>
              <p:ext uri="{D42A27DB-BD31-4B8C-83A1-F6EECF244321}">
                <p14:modId xmlns:p14="http://schemas.microsoft.com/office/powerpoint/2010/main" val="1079679294"/>
              </p:ext>
            </p:extLst>
          </p:nvPr>
        </p:nvGraphicFramePr>
        <p:xfrm>
          <a:off x="10781762" y="28051503"/>
          <a:ext cx="7724313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11881236" y="28758664"/>
                <a:ext cx="6627547" cy="9251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 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𝑛𝐺</m:t>
                      </m:r>
                      <m:r>
                        <a:rPr lang="en-US" i="1">
                          <a:latin typeface="Cambria Math"/>
                        </a:rPr>
                        <m:t>𝛥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𝛥</m:t>
                      </m:r>
                      <m:r>
                        <a:rPr lang="en-US" i="1">
                          <a:latin typeface="Cambria Math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it-IT" dirty="0"/>
              </a:p>
              <a:p>
                <a:pPr lvl="0"/>
                <a:endParaRPr lang="it-IT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36" y="28758664"/>
                <a:ext cx="6627547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15870726" y="29689684"/>
                <a:ext cx="268706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1400" dirty="0"/>
                  <a:t>: Calibration constant</a:t>
                </a:r>
                <a:endParaRPr lang="it-IT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/>
                  <a:t>: 2D reflectivity pattern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𝛥</m:t>
                    </m:r>
                    <m:r>
                      <a:rPr lang="en-US" sz="1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1400" dirty="0"/>
                  <a:t>: Azimuth SAR resolution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𝛥</m:t>
                    </m:r>
                    <m:r>
                      <a:rPr lang="it-IT" sz="1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1400" dirty="0"/>
                  <a:t>: Slant range resolution</a:t>
                </a:r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726" y="29689684"/>
                <a:ext cx="2687061" cy="954107"/>
              </a:xfrm>
              <a:prstGeom prst="rect">
                <a:avLst/>
              </a:prstGeom>
              <a:blipFill rotWithShape="0">
                <a:blip r:embed="rId11"/>
                <a:stretch>
                  <a:fillRect t="-637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967819" y="20136323"/>
                <a:ext cx="21990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main aim of the theoretical background is to properly model both the backscattering coefficient of the surface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sz="2800" dirty="0" smtClean="0"/>
                  <a:t> and the SAR pixel </a:t>
                </a:r>
                <a:r>
                  <a:rPr lang="en-US" sz="2800" dirty="0" smtClean="0"/>
                  <a:t>intensity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819" y="20136323"/>
                <a:ext cx="21990251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49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tangolo arrotondato 26"/>
          <p:cNvSpPr/>
          <p:nvPr/>
        </p:nvSpPr>
        <p:spPr>
          <a:xfrm>
            <a:off x="20565776" y="21110357"/>
            <a:ext cx="8280000" cy="158071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1733829" y="21273259"/>
            <a:ext cx="5943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cap="small" dirty="0" err="1" smtClean="0"/>
              <a:t>Parameters</a:t>
            </a:r>
            <a:r>
              <a:rPr lang="it-IT" sz="2800" cap="small" dirty="0" smtClean="0"/>
              <a:t> (</a:t>
            </a:r>
            <a:r>
              <a:rPr lang="it-IT" sz="2800" cap="small" dirty="0" err="1" smtClean="0"/>
              <a:t>Incidence</a:t>
            </a:r>
            <a:r>
              <a:rPr lang="it-IT" sz="2800" cap="small" dirty="0" smtClean="0"/>
              <a:t> Angle) </a:t>
            </a:r>
            <a:r>
              <a:rPr lang="it-IT" sz="2800" cap="small" dirty="0" err="1" smtClean="0"/>
              <a:t>Estimation</a:t>
            </a:r>
            <a:endParaRPr lang="en-US" sz="2800" cap="small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3984282" y="21243328"/>
            <a:ext cx="426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cap="small" dirty="0" smtClean="0"/>
              <a:t>Scattering-</a:t>
            </a:r>
            <a:r>
              <a:rPr lang="it-IT" sz="2800" cap="small" dirty="0" err="1" smtClean="0"/>
              <a:t>based</a:t>
            </a:r>
            <a:r>
              <a:rPr lang="it-IT" sz="2800" cap="small" dirty="0" smtClean="0"/>
              <a:t> Despeckling</a:t>
            </a:r>
            <a:endParaRPr lang="en-US" sz="2800" cap="small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0486488" y="43317274"/>
            <a:ext cx="827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Radiometric terrain correction.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Other </a:t>
            </a:r>
            <a:r>
              <a:rPr lang="en-US" sz="2800" smtClean="0"/>
              <a:t>surface parameters </a:t>
            </a:r>
            <a:r>
              <a:rPr lang="en-US" sz="2800" dirty="0" smtClean="0"/>
              <a:t>retrieval procedures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 smtClean="0"/>
              <a:t>DEM </a:t>
            </a:r>
            <a:r>
              <a:rPr lang="en-US" sz="2800" dirty="0" smtClean="0"/>
              <a:t>refinement</a:t>
            </a:r>
            <a:r>
              <a:rPr lang="it-IT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21951102" y="22710385"/>
                <a:ext cx="4730141" cy="963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𝐼</m:t>
                      </m:r>
                      <m:r>
                        <a:rPr lang="en-US" i="1" smtClean="0">
                          <a:latin typeface="Cambria Math"/>
                        </a:rPr>
                        <m:t> 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/>
                        </a:rPr>
                        <m:t>𝛥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𝛥</m:t>
                      </m:r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102" y="22710385"/>
                <a:ext cx="4730141" cy="96321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/>
              <p:cNvSpPr/>
              <p:nvPr/>
            </p:nvSpPr>
            <p:spPr>
              <a:xfrm>
                <a:off x="11606016" y="25886700"/>
                <a:ext cx="7283212" cy="95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1" i="1">
                              <a:latin typeface="Cambria Math"/>
                            </a:rPr>
                            <m:t>β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𝒉𝒉</m:t>
                          </m:r>
                        </m:sub>
                      </m:sSub>
                      <m:r>
                        <a:rPr lang="it-IT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ϑ</m:t>
                              </m:r>
                              <m:r>
                                <a:rPr lang="it-IT" b="1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1" i="1">
                                          <a:latin typeface="Cambria Math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it-IT" b="1" i="1">
                                          <a:latin typeface="Cambria Math"/>
                                        </a:rPr>
                                        <m:t>𝒓</m:t>
                                      </m:r>
                                    </m:sub>
                                  </m:sSub>
                                  <m:r>
                                    <a:rPr lang="it-IT" b="1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it-IT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1" i="1">
                                          <a:latin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</m:ra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ϑ</m:t>
                              </m:r>
                              <m:r>
                                <a:rPr lang="it-IT" b="1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1" i="1">
                                          <a:latin typeface="Cambria Math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it-IT" b="1" i="1">
                                          <a:latin typeface="Cambria Math"/>
                                        </a:rPr>
                                        <m:t>𝒓</m:t>
                                      </m:r>
                                    </m:sub>
                                  </m:sSub>
                                  <m:r>
                                    <a:rPr lang="it-IT" b="1" i="1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it-IT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1" i="1">
                                          <a:latin typeface="Cambria Math"/>
                                        </a:rPr>
                                        <m:t>ϑ</m:t>
                                      </m:r>
                                    </m:e>
                                  </m:func>
                                </m:e>
                              </m:rad>
                            </m:e>
                          </m:func>
                        </m:den>
                      </m:f>
                      <m:r>
                        <a:rPr lang="it-IT" b="1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       </m:t>
                          </m:r>
                          <m:r>
                            <m:rPr>
                              <m:sty m:val="p"/>
                            </m:rPr>
                            <a:rPr lang="el-GR" b="1" i="1">
                              <a:latin typeface="Cambria Math"/>
                            </a:rPr>
                            <m:t>β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𝒗𝒗</m:t>
                          </m:r>
                        </m:sub>
                      </m:sSub>
                      <m:r>
                        <a:rPr lang="it-IT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1" i="1">
                                  <a:latin typeface="Cambria Math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it-IT" b="1" i="1">
                              <a:latin typeface="Cambria Math"/>
                            </a:rPr>
                            <m:t>−</m:t>
                          </m:r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it-IT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b="1" i="1">
                                  <a:latin typeface="Cambria Math"/>
                                </a:rPr>
                                <m:t>ϑ</m:t>
                              </m:r>
                            </m:e>
                          </m:func>
                          <m:r>
                            <a:rPr lang="it-IT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1" i="1">
                                  <a:latin typeface="Cambria Math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it-IT" b="1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it-IT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1" i="1">
                                      <a:latin typeface="Cambria Math"/>
                                    </a:rPr>
                                    <m:t>ϑ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1" i="1">
                                          <a:latin typeface="Cambria Math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it-IT" b="1" i="1">
                                          <a:latin typeface="Cambria Math"/>
                                        </a:rPr>
                                        <m:t>𝒓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</a:rPr>
                                        <m:t>ϑ</m:t>
                                      </m:r>
                                      <m:r>
                                        <a:rPr lang="it-IT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it-IT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b="1" i="1">
                                                  <a:latin typeface="Cambria Math"/>
                                                </a:rPr>
                                                <m:t>ε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1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sub>
                                          </m:sSub>
                                          <m:r>
                                            <a:rPr lang="it-IT" b="1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it-IT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it-IT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it-IT"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b="1" i="1">
                                                      <a:latin typeface="Cambria Math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b="1" i="1">
                                                  <a:latin typeface="Cambria Math"/>
                                                </a:rPr>
                                                <m:t>ϑ</m:t>
                                              </m:r>
                                            </m:e>
                                          </m:func>
                                        </m:e>
                                      </m:ra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it-IT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ttango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016" y="25886700"/>
                <a:ext cx="7283212" cy="95340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33"/>
          <p:cNvSpPr txBox="1"/>
          <p:nvPr/>
        </p:nvSpPr>
        <p:spPr>
          <a:xfrm>
            <a:off x="20939940" y="22223861"/>
            <a:ext cx="591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Linking</a:t>
            </a:r>
            <a:r>
              <a:rPr lang="it-IT" dirty="0" smtClean="0"/>
              <a:t> the SAR Image Model with the Scattering Model:</a:t>
            </a:r>
            <a:endParaRPr lang="en-US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0939940" y="24042873"/>
            <a:ext cx="395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Speckle</a:t>
            </a:r>
            <a:r>
              <a:rPr lang="it-IT" dirty="0" smtClean="0"/>
              <a:t> </a:t>
            </a:r>
            <a:r>
              <a:rPr lang="it-IT" dirty="0" err="1" smtClean="0"/>
              <a:t>removal</a:t>
            </a:r>
            <a:r>
              <a:rPr lang="it-IT" dirty="0" smtClean="0"/>
              <a:t> by </a:t>
            </a:r>
            <a:r>
              <a:rPr lang="it-IT" dirty="0" err="1" smtClean="0"/>
              <a:t>spatial</a:t>
            </a:r>
            <a:r>
              <a:rPr lang="it-IT" dirty="0" smtClean="0"/>
              <a:t> multilook: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21964823" y="24643568"/>
                <a:ext cx="4702698" cy="686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𝑓𝑖𝑙𝑡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 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/>
                        </a:rPr>
                        <m:t>𝛥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𝛥</m:t>
                      </m:r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823" y="24643568"/>
                <a:ext cx="4702698" cy="68621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/>
          <p:cNvSpPr txBox="1"/>
          <p:nvPr/>
        </p:nvSpPr>
        <p:spPr>
          <a:xfrm>
            <a:off x="20939940" y="28097618"/>
            <a:ext cx="531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Incidence</a:t>
            </a:r>
            <a:r>
              <a:rPr lang="it-IT" dirty="0" smtClean="0"/>
              <a:t> angle </a:t>
            </a:r>
            <a:r>
              <a:rPr lang="it-IT" dirty="0" err="1" smtClean="0"/>
              <a:t>estimation</a:t>
            </a:r>
            <a:r>
              <a:rPr lang="it-IT" dirty="0" smtClean="0"/>
              <a:t> by </a:t>
            </a:r>
            <a:r>
              <a:rPr lang="it-IT" dirty="0" err="1" smtClean="0"/>
              <a:t>Least</a:t>
            </a:r>
            <a:r>
              <a:rPr lang="it-IT" dirty="0" smtClean="0"/>
              <a:t> </a:t>
            </a:r>
            <a:r>
              <a:rPr lang="it-IT" dirty="0" err="1" smtClean="0"/>
              <a:t>Squares</a:t>
            </a:r>
            <a:r>
              <a:rPr lang="it-IT" dirty="0" smtClean="0"/>
              <a:t> </a:t>
            </a:r>
            <a:r>
              <a:rPr lang="it-IT" dirty="0" err="1" smtClean="0"/>
              <a:t>Fitting</a:t>
            </a:r>
            <a:r>
              <a:rPr lang="it-IT" dirty="0" smtClean="0"/>
              <a:t>:</a:t>
            </a:r>
            <a:endParaRPr lang="en-US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5371269" y="20069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0955765" y="26028228"/>
            <a:ext cx="218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Model </a:t>
            </a:r>
            <a:r>
              <a:rPr lang="it-IT" dirty="0" err="1" smtClean="0"/>
              <a:t>calibration</a:t>
            </a:r>
            <a:r>
              <a:rPr lang="it-IT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21845955" y="26480642"/>
                <a:ext cx="4806508" cy="1009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𝑓𝑖𝑙𝑡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𝛥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𝛥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5955" y="26480642"/>
                <a:ext cx="4806508" cy="100937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/>
              <p:cNvSpPr txBox="1"/>
              <p:nvPr/>
            </p:nvSpPr>
            <p:spPr>
              <a:xfrm>
                <a:off x="22564606" y="28768031"/>
                <a:ext cx="3365985" cy="810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𝑜𝑠𝑠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𝑓𝑖𝑙𝑡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CasellaDiTes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606" y="28768031"/>
                <a:ext cx="3365985" cy="81022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/>
          <p:cNvSpPr txBox="1"/>
          <p:nvPr/>
        </p:nvSpPr>
        <p:spPr>
          <a:xfrm>
            <a:off x="16903332" y="23680767"/>
            <a:ext cx="1609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H: </a:t>
            </a:r>
            <a:r>
              <a:rPr lang="it-IT" sz="1400" dirty="0" err="1" smtClean="0"/>
              <a:t>Hurst</a:t>
            </a:r>
            <a:r>
              <a:rPr lang="it-IT" sz="1400" dirty="0" smtClean="0"/>
              <a:t> </a:t>
            </a:r>
            <a:r>
              <a:rPr lang="it-IT" sz="1400" dirty="0" err="1" smtClean="0"/>
              <a:t>Coefficient</a:t>
            </a:r>
            <a:endParaRPr lang="it-IT" sz="1400" dirty="0" smtClean="0"/>
          </a:p>
          <a:p>
            <a:r>
              <a:rPr lang="it-IT" sz="1400" dirty="0" smtClean="0"/>
              <a:t>T:  Topothesy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16108783" y="26894097"/>
                <a:ext cx="244900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𝑚𝑛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it-IT" sz="1400" b="0" dirty="0" smtClean="0">
                    <a:latin typeface="Cambria Math" panose="02040503050406030204" pitchFamily="18" charset="0"/>
                  </a:rPr>
                  <a:t>: </a:t>
                </a:r>
                <a:r>
                  <a:rPr lang="it-IT" sz="1400" dirty="0" err="1" smtClean="0"/>
                  <a:t>Backscattering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coefficient</a:t>
                </a:r>
                <a:endParaRPr lang="it-IT" sz="1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/>
                  <a:t>:      Propagation constant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𝜃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 smtClean="0"/>
                  <a:t>      Local Incidence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:    Spectral Amplitude</a:t>
                </a:r>
                <a:endParaRPr lang="en-US" sz="1400" dirty="0"/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783" y="26894097"/>
                <a:ext cx="2449004" cy="954107"/>
              </a:xfrm>
              <a:prstGeom prst="rect">
                <a:avLst/>
              </a:prstGeom>
              <a:blipFill rotWithShape="0">
                <a:blip r:embed="rId18"/>
                <a:stretch>
                  <a:fillRect t="-1923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2"/>
          <p:cNvGrpSpPr>
            <a:grpSpLocks noChangeAspect="1"/>
          </p:cNvGrpSpPr>
          <p:nvPr/>
        </p:nvGrpSpPr>
        <p:grpSpPr>
          <a:xfrm>
            <a:off x="7689931" y="22838511"/>
            <a:ext cx="1966838" cy="1617178"/>
            <a:chOff x="4750894" y="795227"/>
            <a:chExt cx="1925454" cy="1583151"/>
          </a:xfrm>
        </p:grpSpPr>
        <p:pic>
          <p:nvPicPr>
            <p:cNvPr id="68" name="Picture 2" descr="Input image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894" y="795227"/>
              <a:ext cx="1925454" cy="158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8"/>
            <p:cNvSpPr/>
            <p:nvPr/>
          </p:nvSpPr>
          <p:spPr>
            <a:xfrm>
              <a:off x="6414052" y="1878432"/>
              <a:ext cx="158591" cy="15859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12"/>
            <p:cNvSpPr/>
            <p:nvPr/>
          </p:nvSpPr>
          <p:spPr>
            <a:xfrm>
              <a:off x="5826203" y="928568"/>
              <a:ext cx="158591" cy="15859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17"/>
            <p:cNvSpPr/>
            <p:nvPr/>
          </p:nvSpPr>
          <p:spPr>
            <a:xfrm>
              <a:off x="4998835" y="1878432"/>
              <a:ext cx="158591" cy="15859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40"/>
              <p:cNvSpPr txBox="1"/>
              <p:nvPr/>
            </p:nvSpPr>
            <p:spPr>
              <a:xfrm>
                <a:off x="8090171" y="23077585"/>
                <a:ext cx="1470066" cy="68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3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71" y="23077585"/>
                <a:ext cx="1470066" cy="68858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Immagine 8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3" t="25167" r="41363" b="43644"/>
          <a:stretch/>
        </p:blipFill>
        <p:spPr>
          <a:xfrm>
            <a:off x="2701175" y="23270359"/>
            <a:ext cx="1402143" cy="1379528"/>
          </a:xfrm>
          <a:prstGeom prst="rect">
            <a:avLst/>
          </a:prstGeom>
        </p:spPr>
      </p:pic>
      <p:cxnSp>
        <p:nvCxnSpPr>
          <p:cNvPr id="88" name="Connettore 2 87"/>
          <p:cNvCxnSpPr/>
          <p:nvPr/>
        </p:nvCxnSpPr>
        <p:spPr>
          <a:xfrm flipV="1">
            <a:off x="9111587" y="23169533"/>
            <a:ext cx="0" cy="50468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2"/>
          <p:cNvSpPr/>
          <p:nvPr/>
        </p:nvSpPr>
        <p:spPr>
          <a:xfrm>
            <a:off x="9063948" y="23128029"/>
            <a:ext cx="162000" cy="162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12"/>
          <p:cNvSpPr/>
          <p:nvPr/>
        </p:nvSpPr>
        <p:spPr>
          <a:xfrm>
            <a:off x="9324361" y="22974718"/>
            <a:ext cx="162000" cy="162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17"/>
          <p:cNvSpPr/>
          <p:nvPr/>
        </p:nvSpPr>
        <p:spPr>
          <a:xfrm>
            <a:off x="8287442" y="24015826"/>
            <a:ext cx="162000" cy="162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7"/>
          <p:cNvSpPr/>
          <p:nvPr/>
        </p:nvSpPr>
        <p:spPr>
          <a:xfrm>
            <a:off x="8707352" y="23909052"/>
            <a:ext cx="162000" cy="162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8"/>
          <p:cNvSpPr/>
          <p:nvPr/>
        </p:nvSpPr>
        <p:spPr>
          <a:xfrm>
            <a:off x="9409338" y="24255629"/>
            <a:ext cx="162000" cy="162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8"/>
          <p:cNvSpPr/>
          <p:nvPr/>
        </p:nvSpPr>
        <p:spPr>
          <a:xfrm>
            <a:off x="9115273" y="24214420"/>
            <a:ext cx="162000" cy="162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40"/>
              <p:cNvSpPr txBox="1"/>
              <p:nvPr/>
            </p:nvSpPr>
            <p:spPr>
              <a:xfrm>
                <a:off x="7196976" y="24158749"/>
                <a:ext cx="1470066" cy="68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6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976" y="24158749"/>
                <a:ext cx="1470066" cy="68858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ttore 2 96"/>
          <p:cNvCxnSpPr/>
          <p:nvPr/>
        </p:nvCxnSpPr>
        <p:spPr>
          <a:xfrm flipV="1">
            <a:off x="8241586" y="24214420"/>
            <a:ext cx="0" cy="50468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40"/>
              <p:cNvSpPr txBox="1"/>
              <p:nvPr/>
            </p:nvSpPr>
            <p:spPr>
              <a:xfrm>
                <a:off x="8228434" y="24397681"/>
                <a:ext cx="1470066" cy="68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8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434" y="24397681"/>
                <a:ext cx="1470066" cy="68858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onnettore 2 98"/>
          <p:cNvCxnSpPr/>
          <p:nvPr/>
        </p:nvCxnSpPr>
        <p:spPr>
          <a:xfrm flipV="1">
            <a:off x="9238610" y="24455689"/>
            <a:ext cx="0" cy="50468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/>
              <p:cNvSpPr/>
              <p:nvPr/>
            </p:nvSpPr>
            <p:spPr>
              <a:xfrm>
                <a:off x="1836612" y="26021573"/>
                <a:ext cx="6117572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  <m:r>
                                                        <a:rPr 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  <m:r>
                                                        <a:rPr 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𝑓𝑖𝑙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acc>
                                                        <m:accPr>
                                                          <m:chr m:val="̂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𝜎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  <m:r>
                                                        <a:rPr 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  <m:sup/>
                                                  </m:sSubSup>
                                                  <m:r>
                                                    <a:rPr 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acc>
                                                        <m:accPr>
                                                          <m:chr m:val="̂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𝜎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  <m:sup/>
                                                  </m:sSubSup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/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/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ttango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12" y="26021573"/>
                <a:ext cx="6117572" cy="98405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/>
              <p:cNvSpPr txBox="1"/>
              <p:nvPr/>
            </p:nvSpPr>
            <p:spPr>
              <a:xfrm>
                <a:off x="4858197" y="23778627"/>
                <a:ext cx="2011384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𝑆𝐵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𝑃𝑃𝐵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CasellaDiTesto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197" y="23778627"/>
                <a:ext cx="2011384" cy="67217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asellaDiTesto 101"/>
              <p:cNvSpPr txBox="1"/>
              <p:nvPr/>
            </p:nvSpPr>
            <p:spPr>
              <a:xfrm>
                <a:off x="7710600" y="26088355"/>
                <a:ext cx="2413096" cy="107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i="1" dirty="0" smtClean="0"/>
                  <a:t>L: </a:t>
                </a:r>
                <a:r>
                  <a:rPr lang="it-IT" sz="1100" dirty="0" err="1" smtClean="0"/>
                  <a:t>equivalent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number</a:t>
                </a:r>
                <a:r>
                  <a:rPr lang="it-IT" sz="1100" dirty="0" smtClean="0"/>
                  <a:t> of </a:t>
                </a:r>
                <a:r>
                  <a:rPr lang="it-IT" sz="1100" dirty="0" err="1" smtClean="0"/>
                  <a:t>looks</a:t>
                </a:r>
                <a:r>
                  <a:rPr lang="it-IT" sz="1100" dirty="0" smtClean="0"/>
                  <a:t> (ENL)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𝑓𝑖𝑙</m:t>
                        </m:r>
                      </m:sub>
                    </m:sSub>
                  </m:oMath>
                </a14:m>
                <a:r>
                  <a:rPr lang="it-IT" sz="1100" dirty="0" smtClean="0"/>
                  <a:t>: </a:t>
                </a:r>
                <a:r>
                  <a:rPr lang="it-IT" sz="1100" dirty="0" err="1" smtClean="0"/>
                  <a:t>filter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parameters</a:t>
                </a:r>
                <a:endParaRPr lang="it-IT" sz="1100" dirty="0" smtClean="0"/>
              </a:p>
              <a:p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sz="1100" dirty="0" smtClean="0"/>
                  <a:t>: </a:t>
                </a:r>
                <a:r>
                  <a:rPr lang="it-IT" sz="1100" dirty="0" err="1" smtClean="0"/>
                  <a:t>square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root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intensity</a:t>
                </a:r>
                <a:endParaRPr lang="it-IT" sz="11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it-IT" sz="1100" dirty="0" smtClean="0"/>
                  <a:t>: </a:t>
                </a:r>
                <a:r>
                  <a:rPr lang="it-IT" sz="1100" dirty="0" err="1" smtClean="0"/>
                  <a:t>estimated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backscattering</a:t>
                </a:r>
                <a:r>
                  <a:rPr lang="it-IT" sz="1100" dirty="0" smtClean="0"/>
                  <a:t> </a:t>
                </a:r>
                <a:r>
                  <a:rPr lang="it-IT" sz="1100" dirty="0" err="1" smtClean="0"/>
                  <a:t>coefficient</a:t>
                </a:r>
                <a:endParaRPr lang="it-IT" sz="1100" dirty="0" smtClean="0"/>
              </a:p>
              <a:p>
                <a:r>
                  <a:rPr lang="it-IT" i="1" dirty="0" smtClean="0"/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102" name="CasellaDiTes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00" y="26088355"/>
                <a:ext cx="2413096" cy="1071447"/>
              </a:xfrm>
              <a:prstGeom prst="rect">
                <a:avLst/>
              </a:prstGeom>
              <a:blipFill rotWithShape="0">
                <a:blip r:embed="rId26"/>
                <a:stretch>
                  <a:fillRect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tangolo 103"/>
              <p:cNvSpPr/>
              <p:nvPr/>
            </p:nvSpPr>
            <p:spPr>
              <a:xfrm>
                <a:off x="3675622" y="25320892"/>
                <a:ext cx="3118033" cy="572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/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𝑆𝑃𝑀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ttangolo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22" y="25320892"/>
                <a:ext cx="3118033" cy="57297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asellaDiTesto 104"/>
          <p:cNvSpPr txBox="1"/>
          <p:nvPr/>
        </p:nvSpPr>
        <p:spPr>
          <a:xfrm>
            <a:off x="2005112" y="24903181"/>
            <a:ext cx="797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a Weighted Maximum Likelihood Estimation (WMLE) approach, weights are defined as </a:t>
            </a:r>
            <a:endParaRPr lang="en-US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2005113" y="27144307"/>
            <a:ext cx="769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flat-</a:t>
            </a:r>
            <a:r>
              <a:rPr lang="en-US" dirty="0" err="1" smtClean="0"/>
              <a:t>nonflat</a:t>
            </a:r>
            <a:r>
              <a:rPr lang="en-US" dirty="0" smtClean="0"/>
              <a:t> scene classification is performed to iteratively refine the weights in flat regions. </a:t>
            </a:r>
            <a:endParaRPr lang="en-US" dirty="0"/>
          </a:p>
        </p:txBody>
      </p:sp>
      <p:sp>
        <p:nvSpPr>
          <p:cNvPr id="107" name="Rettangolo 106"/>
          <p:cNvSpPr/>
          <p:nvPr/>
        </p:nvSpPr>
        <p:spPr>
          <a:xfrm>
            <a:off x="5219563" y="23066841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cap="small" dirty="0" smtClean="0"/>
              <a:t>SB-PPB</a:t>
            </a:r>
            <a:r>
              <a:rPr lang="it-IT" sz="2400" cap="small" baseline="30000" dirty="0" smtClean="0"/>
              <a:t>(1)</a:t>
            </a:r>
            <a:endParaRPr lang="en-US" sz="1050" cap="small" baseline="30000" dirty="0"/>
          </a:p>
        </p:txBody>
      </p:sp>
      <p:sp>
        <p:nvSpPr>
          <p:cNvPr id="109" name="Rettangolo 108"/>
          <p:cNvSpPr/>
          <p:nvPr/>
        </p:nvSpPr>
        <p:spPr>
          <a:xfrm>
            <a:off x="4947374" y="28037360"/>
            <a:ext cx="184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cap="small" dirty="0" smtClean="0"/>
              <a:t>SB-SARBM3D</a:t>
            </a:r>
            <a:endParaRPr lang="en-US" sz="1050" cap="small" dirty="0"/>
          </a:p>
        </p:txBody>
      </p:sp>
      <p:pic>
        <p:nvPicPr>
          <p:cNvPr id="112" name="Immagine 11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96765" y="28483135"/>
            <a:ext cx="2944229" cy="2001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sellaDiTesto 112"/>
              <p:cNvSpPr txBox="1"/>
              <p:nvPr/>
            </p:nvSpPr>
            <p:spPr>
              <a:xfrm>
                <a:off x="2957628" y="29295525"/>
                <a:ext cx="718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1</a:t>
                </a:r>
                <a14:m>
                  <m:oMath xmlns:m="http://schemas.openxmlformats.org/officeDocument/2006/math">
                    <m:r>
                      <a:rPr lang="it-IT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000" dirty="0" smtClean="0"/>
                  <a:t> pass of </a:t>
                </a:r>
              </a:p>
              <a:p>
                <a:r>
                  <a:rPr lang="en-US" sz="1000" dirty="0" smtClean="0"/>
                  <a:t>SARBM3D</a:t>
                </a:r>
                <a:endParaRPr lang="en-US" sz="1000" dirty="0"/>
              </a:p>
            </p:txBody>
          </p:sp>
        </mc:Choice>
        <mc:Fallback xmlns="">
          <p:sp>
            <p:nvSpPr>
              <p:cNvPr id="113" name="CasellaDiTes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28" y="29295525"/>
                <a:ext cx="718466" cy="400110"/>
              </a:xfrm>
              <a:prstGeom prst="rect">
                <a:avLst/>
              </a:prstGeom>
              <a:blipFill rotWithShape="0">
                <a:blip r:embed="rId2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asellaDiTesto 114"/>
              <p:cNvSpPr txBox="1"/>
              <p:nvPr/>
            </p:nvSpPr>
            <p:spPr>
              <a:xfrm>
                <a:off x="3934035" y="30072780"/>
                <a:ext cx="7184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 smtClean="0"/>
                  <a:t>2</a:t>
                </a:r>
                <a14:m>
                  <m:oMath xmlns:m="http://schemas.openxmlformats.org/officeDocument/2006/math">
                    <m:r>
                      <a:rPr lang="it-IT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000" dirty="0" smtClean="0"/>
                  <a:t> pass of </a:t>
                </a:r>
              </a:p>
              <a:p>
                <a:r>
                  <a:rPr lang="en-US" sz="1000" dirty="0" smtClean="0"/>
                  <a:t>SARBM3D</a:t>
                </a:r>
                <a:endParaRPr lang="en-US" sz="1000" dirty="0"/>
              </a:p>
            </p:txBody>
          </p:sp>
        </mc:Choice>
        <mc:Fallback xmlns="">
          <p:sp>
            <p:nvSpPr>
              <p:cNvPr id="115" name="CasellaDiTes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35" y="30072780"/>
                <a:ext cx="718466" cy="400110"/>
              </a:xfrm>
              <a:prstGeom prst="rect">
                <a:avLst/>
              </a:prstGeom>
              <a:blipFill rotWithShape="0">
                <a:blip r:embed="rId3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tangolo 113"/>
              <p:cNvSpPr/>
              <p:nvPr/>
            </p:nvSpPr>
            <p:spPr>
              <a:xfrm>
                <a:off x="6235587" y="29190990"/>
                <a:ext cx="266829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Rettangolo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87" y="29190990"/>
                <a:ext cx="2668295" cy="714683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asellaDiTesto 115"/>
              <p:cNvSpPr txBox="1"/>
              <p:nvPr/>
            </p:nvSpPr>
            <p:spPr>
              <a:xfrm>
                <a:off x="5646770" y="28486527"/>
                <a:ext cx="4098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priori scattering information is exploited to provide a better pilot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CasellaDiTesto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70" y="28486527"/>
                <a:ext cx="4098316" cy="646331"/>
              </a:xfrm>
              <a:prstGeom prst="rect">
                <a:avLst/>
              </a:prstGeom>
              <a:blipFill rotWithShape="0">
                <a:blip r:embed="rId32"/>
                <a:stretch>
                  <a:fillRect l="-1189" t="-5660" r="-22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asellaDiTesto 116"/>
              <p:cNvSpPr txBox="1"/>
              <p:nvPr/>
            </p:nvSpPr>
            <p:spPr>
              <a:xfrm>
                <a:off x="5553944" y="29911006"/>
                <a:ext cx="34095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 ratio detection of the SAR image intensity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𝜗</m:t>
                        </m:r>
                      </m:sub>
                    </m:sSub>
                    <m:r>
                      <a:rPr lang="it-IT" sz="12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/>
                  <a:t> ratio </a:t>
                </a:r>
                <a:r>
                  <a:rPr lang="en-US" sz="1200" dirty="0" smtClean="0"/>
                  <a:t>detection of the local incidence angle map </a:t>
                </a:r>
                <a:endParaRPr lang="en-US" sz="1200" dirty="0"/>
              </a:p>
            </p:txBody>
          </p:sp>
        </mc:Choice>
        <mc:Fallback xmlns="">
          <p:sp>
            <p:nvSpPr>
              <p:cNvPr id="117" name="CasellaDiTesto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944" y="29911006"/>
                <a:ext cx="3409523" cy="461665"/>
              </a:xfrm>
              <a:prstGeom prst="rect">
                <a:avLst/>
              </a:prstGeom>
              <a:blipFill rotWithShape="0">
                <a:blip r:embed="rId3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http://www.meteoweb.eu/wp-content/uploads/2015/12/NASA-LOGO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59" y="39515139"/>
            <a:ext cx="1631655" cy="1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en/thumb/3/3b/ESA_LOGO.svg/1280px-ESA_LOGO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33" y="39484079"/>
            <a:ext cx="3264606" cy="14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stronautinews.it/wp-content/uploads/2011/12/logo_asi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023" y="39636326"/>
            <a:ext cx="2555145" cy="110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Rettangolo 118"/>
          <p:cNvSpPr/>
          <p:nvPr/>
        </p:nvSpPr>
        <p:spPr>
          <a:xfrm>
            <a:off x="15554623" y="38829672"/>
            <a:ext cx="13439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err="1" smtClean="0"/>
              <a:t>University</a:t>
            </a:r>
            <a:r>
              <a:rPr lang="it-IT" sz="2800" b="1" dirty="0" smtClean="0"/>
              <a:t> of Naples L’Orientale: </a:t>
            </a:r>
            <a:r>
              <a:rPr lang="it-IT" sz="2800" dirty="0" err="1" smtClean="0"/>
              <a:t>ArcheoMod</a:t>
            </a:r>
            <a:r>
              <a:rPr lang="it-IT" sz="2800" dirty="0" smtClean="0"/>
              <a:t> Project, </a:t>
            </a:r>
            <a:r>
              <a:rPr lang="en-US" sz="2800" dirty="0"/>
              <a:t>Italian Archaeological Mission in the Eastern Desert of Egypt</a:t>
            </a:r>
          </a:p>
        </p:txBody>
      </p:sp>
      <p:pic>
        <p:nvPicPr>
          <p:cNvPr id="1038" name="Picture 14" descr="http://www.uninews24.it/images/orientale2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63" y="39511517"/>
            <a:ext cx="1413478" cy="13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Rettangolo 119"/>
          <p:cNvSpPr/>
          <p:nvPr/>
        </p:nvSpPr>
        <p:spPr>
          <a:xfrm>
            <a:off x="4438483" y="38875280"/>
            <a:ext cx="10619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NASA-ESA-ASI: </a:t>
            </a:r>
            <a:r>
              <a:rPr lang="it-IT" sz="2800" dirty="0"/>
              <a:t>Cassini-Huygens </a:t>
            </a:r>
            <a:r>
              <a:rPr lang="it-IT" sz="2800" dirty="0" err="1"/>
              <a:t>Mission</a:t>
            </a:r>
            <a:r>
              <a:rPr lang="it-IT" sz="2800" dirty="0"/>
              <a:t> to </a:t>
            </a:r>
            <a:r>
              <a:rPr lang="it-IT" sz="2800" dirty="0" err="1"/>
              <a:t>Saturn</a:t>
            </a:r>
            <a:r>
              <a:rPr lang="it-IT" sz="2800" dirty="0"/>
              <a:t> and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moon</a:t>
            </a:r>
            <a:r>
              <a:rPr lang="it-IT" sz="2800" dirty="0"/>
              <a:t> Cassini.</a:t>
            </a:r>
          </a:p>
        </p:txBody>
      </p:sp>
      <p:pic>
        <p:nvPicPr>
          <p:cNvPr id="86" name="Immagine 85"/>
          <p:cNvPicPr>
            <a:picLocks noChangeAspect="1"/>
          </p:cNvPicPr>
          <p:nvPr/>
        </p:nvPicPr>
        <p:blipFill rotWithShape="1">
          <a:blip r:embed="rId38"/>
          <a:srcRect l="20751" t="18321" r="1851" b="12560"/>
          <a:stretch/>
        </p:blipFill>
        <p:spPr>
          <a:xfrm>
            <a:off x="14149784" y="11339605"/>
            <a:ext cx="10474301" cy="5846122"/>
          </a:xfrm>
          <a:prstGeom prst="rect">
            <a:avLst/>
          </a:prstGeom>
        </p:spPr>
      </p:pic>
      <p:pic>
        <p:nvPicPr>
          <p:cNvPr id="101" name="Immagine 100"/>
          <p:cNvPicPr>
            <a:picLocks noChangeAspect="1"/>
          </p:cNvPicPr>
          <p:nvPr/>
        </p:nvPicPr>
        <p:blipFill rotWithShape="1">
          <a:blip r:embed="rId39"/>
          <a:srcRect t="1330"/>
          <a:stretch/>
        </p:blipFill>
        <p:spPr>
          <a:xfrm rot="5400000">
            <a:off x="25035651" y="12096662"/>
            <a:ext cx="3913958" cy="4134754"/>
          </a:xfrm>
          <a:prstGeom prst="rect">
            <a:avLst/>
          </a:prstGeom>
        </p:spPr>
      </p:pic>
      <p:pic>
        <p:nvPicPr>
          <p:cNvPr id="110" name="Immagine 109"/>
          <p:cNvPicPr>
            <a:picLocks noChangeAspect="1"/>
          </p:cNvPicPr>
          <p:nvPr/>
        </p:nvPicPr>
        <p:blipFill rotWithShape="1">
          <a:blip r:embed="rId40"/>
          <a:srcRect l="21607" t="5334" r="32353" b="32508"/>
          <a:stretch/>
        </p:blipFill>
        <p:spPr>
          <a:xfrm>
            <a:off x="11989544" y="30855806"/>
            <a:ext cx="6399571" cy="5400000"/>
          </a:xfrm>
          <a:prstGeom prst="rect">
            <a:avLst/>
          </a:prstGeom>
        </p:spPr>
      </p:pic>
      <p:pic>
        <p:nvPicPr>
          <p:cNvPr id="111" name="Immagine 110"/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 t="4769" r="35839" b="36411"/>
          <a:stretch/>
        </p:blipFill>
        <p:spPr>
          <a:xfrm>
            <a:off x="21525293" y="30855806"/>
            <a:ext cx="6360966" cy="5400000"/>
          </a:xfrm>
          <a:prstGeom prst="rect">
            <a:avLst/>
          </a:prstGeom>
        </p:spPr>
      </p:pic>
      <p:pic>
        <p:nvPicPr>
          <p:cNvPr id="118" name="Immagine 117"/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4142" r="36390" b="37932"/>
          <a:stretch/>
        </p:blipFill>
        <p:spPr>
          <a:xfrm>
            <a:off x="2662454" y="30855806"/>
            <a:ext cx="6404308" cy="540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197456" y="43414057"/>
            <a:ext cx="7605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Combination of surface parameters estimation and scattering-based </a:t>
            </a:r>
            <a:r>
              <a:rPr lang="it-IT" sz="2800" dirty="0"/>
              <a:t>despeckling.</a:t>
            </a:r>
            <a:endParaRPr lang="en-US" sz="2800" dirty="0"/>
          </a:p>
        </p:txBody>
      </p:sp>
      <p:sp>
        <p:nvSpPr>
          <p:cNvPr id="4" name="Rettangolo 3"/>
          <p:cNvSpPr/>
          <p:nvPr/>
        </p:nvSpPr>
        <p:spPr>
          <a:xfrm>
            <a:off x="1908424" y="43414057"/>
            <a:ext cx="8497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Improvement of other state-of-the art despeckling techniques entering scattering properties.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3656581" y="36804883"/>
            <a:ext cx="17283359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it-IT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Martino G., Di Simone A., Iodice A., Riccio D. (in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print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- </a:t>
            </a:r>
            <a:r>
              <a:rPr lang="it-IT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Scattering-</a:t>
            </a:r>
            <a:r>
              <a:rPr lang="it-IT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it-IT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Non-Local </a:t>
            </a:r>
            <a:r>
              <a:rPr lang="it-IT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Means</a:t>
            </a:r>
            <a:r>
              <a:rPr lang="it-IT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SAR Despeckling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IEEE Transactions on Geoscience and Remote Sensing.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596</Words>
  <Application>Microsoft Office PowerPoint</Application>
  <PresentationFormat>Personalizzato</PresentationFormat>
  <Paragraphs>94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Tema di Office</vt:lpstr>
      <vt:lpstr>Alessio Di Simone Tutor: Daniele Riccio XXIX Cycle - II year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</dc:creator>
  <cp:lastModifiedBy>Alessio</cp:lastModifiedBy>
  <cp:revision>60</cp:revision>
  <dcterms:created xsi:type="dcterms:W3CDTF">2016-02-10T16:35:08Z</dcterms:created>
  <dcterms:modified xsi:type="dcterms:W3CDTF">2016-02-16T11:55:18Z</dcterms:modified>
</cp:coreProperties>
</file>