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775" r:id="rId3"/>
    <p:sldId id="264" r:id="rId4"/>
    <p:sldId id="258" r:id="rId5"/>
    <p:sldId id="259" r:id="rId6"/>
    <p:sldId id="260" r:id="rId7"/>
    <p:sldId id="261" r:id="rId8"/>
    <p:sldId id="265" r:id="rId9"/>
    <p:sldId id="266" r:id="rId10"/>
    <p:sldId id="268" r:id="rId11"/>
    <p:sldId id="269" r:id="rId12"/>
    <p:sldId id="270" r:id="rId13"/>
    <p:sldId id="272" r:id="rId14"/>
    <p:sldId id="286" r:id="rId15"/>
    <p:sldId id="274" r:id="rId16"/>
    <p:sldId id="273" r:id="rId17"/>
    <p:sldId id="278" r:id="rId18"/>
    <p:sldId id="279" r:id="rId19"/>
    <p:sldId id="280" r:id="rId20"/>
    <p:sldId id="281" r:id="rId21"/>
    <p:sldId id="282" r:id="rId22"/>
    <p:sldId id="284" r:id="rId23"/>
    <p:sldId id="283" r:id="rId24"/>
    <p:sldId id="285" r:id="rId25"/>
    <p:sldId id="825" r:id="rId26"/>
    <p:sldId id="828" r:id="rId27"/>
    <p:sldId id="287" r:id="rId28"/>
    <p:sldId id="288" r:id="rId29"/>
    <p:sldId id="774" r:id="rId30"/>
    <p:sldId id="826" r:id="rId31"/>
    <p:sldId id="773" r:id="rId32"/>
    <p:sldId id="827" r:id="rId33"/>
    <p:sldId id="289" r:id="rId34"/>
    <p:sldId id="823" r:id="rId35"/>
    <p:sldId id="824" r:id="rId36"/>
    <p:sldId id="829" r:id="rId37"/>
    <p:sldId id="830" r:id="rId38"/>
    <p:sldId id="831" r:id="rId39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91FB0-13FC-4866-8CEE-7EB1F2172A65}" v="6665" dt="2020-02-11T14:30:31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86" d="100"/>
          <a:sy n="86" d="100"/>
        </p:scale>
        <p:origin x="135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i meglio" userId="7dd1a8b5c6b926d4" providerId="LiveId" clId="{2EE91FB0-13FC-4866-8CEE-7EB1F2172A65}"/>
    <pc:docChg chg="modSld">
      <pc:chgData name="anna di meglio" userId="7dd1a8b5c6b926d4" providerId="LiveId" clId="{2EE91FB0-13FC-4866-8CEE-7EB1F2172A65}" dt="2020-02-12T09:12:52.182" v="67" actId="1076"/>
      <pc:docMkLst>
        <pc:docMk/>
      </pc:docMkLst>
      <pc:sldChg chg="modSp">
        <pc:chgData name="anna di meglio" userId="7dd1a8b5c6b926d4" providerId="LiveId" clId="{2EE91FB0-13FC-4866-8CEE-7EB1F2172A65}" dt="2020-02-12T09:12:52.182" v="67" actId="1076"/>
        <pc:sldMkLst>
          <pc:docMk/>
          <pc:sldMk cId="1147947913" sldId="264"/>
        </pc:sldMkLst>
        <pc:spChg chg="mod">
          <ac:chgData name="anna di meglio" userId="7dd1a8b5c6b926d4" providerId="LiveId" clId="{2EE91FB0-13FC-4866-8CEE-7EB1F2172A65}" dt="2020-02-12T09:12:43.903" v="66" actId="20577"/>
          <ac:spMkLst>
            <pc:docMk/>
            <pc:sldMk cId="1147947913" sldId="264"/>
            <ac:spMk id="3" creationId="{00000000-0000-0000-0000-000000000000}"/>
          </ac:spMkLst>
        </pc:spChg>
        <pc:graphicFrameChg chg="mod modGraphic">
          <ac:chgData name="anna di meglio" userId="7dd1a8b5c6b926d4" providerId="LiveId" clId="{2EE91FB0-13FC-4866-8CEE-7EB1F2172A65}" dt="2020-02-12T09:10:56.460" v="37" actId="1076"/>
          <ac:graphicFrameMkLst>
            <pc:docMk/>
            <pc:sldMk cId="1147947913" sldId="264"/>
            <ac:graphicFrameMk id="5" creationId="{67E66BC6-1BAC-4B90-8D6F-5749A8747DA5}"/>
          </ac:graphicFrameMkLst>
        </pc:graphicFrameChg>
        <pc:graphicFrameChg chg="mod modGraphic">
          <ac:chgData name="anna di meglio" userId="7dd1a8b5c6b926d4" providerId="LiveId" clId="{2EE91FB0-13FC-4866-8CEE-7EB1F2172A65}" dt="2020-02-12T09:12:52.182" v="67" actId="1076"/>
          <ac:graphicFrameMkLst>
            <pc:docMk/>
            <pc:sldMk cId="1147947913" sldId="264"/>
            <ac:graphicFrameMk id="12" creationId="{E1E67D6A-9405-4992-A26E-3BD5B97A714E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089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B0439-DD55-42CD-B095-ABE0B0ACEF63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10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B0439-DD55-42CD-B095-ABE0B0ACEF6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10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B0439-DD55-42CD-B095-ABE0B0ACEF63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54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41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90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84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27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4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B0439-DD55-42CD-B095-ABE0B0ACEF63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891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B0439-DD55-42CD-B095-ABE0B0ACEF6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41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0.png"/><Relationship Id="rId7" Type="http://schemas.openxmlformats.org/officeDocument/2006/relationships/image" Target="../media/image3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8.jpeg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jp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3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9.jpe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png"/><Relationship Id="rId5" Type="http://schemas.openxmlformats.org/officeDocument/2006/relationships/image" Target="../media/image38.wmf"/><Relationship Id="rId10" Type="http://schemas.openxmlformats.org/officeDocument/2006/relationships/image" Target="../media/image49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5.sv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3" Type="http://schemas.openxmlformats.org/officeDocument/2006/relationships/image" Target="../media/image180.png"/><Relationship Id="rId21" Type="http://schemas.openxmlformats.org/officeDocument/2006/relationships/image" Target="../media/image49.jpeg"/><Relationship Id="rId17" Type="http://schemas.openxmlformats.org/officeDocument/2006/relationships/image" Target="../media/image90.png"/><Relationship Id="rId2" Type="http://schemas.openxmlformats.org/officeDocument/2006/relationships/image" Target="../media/image170.png"/><Relationship Id="rId16" Type="http://schemas.openxmlformats.org/officeDocument/2006/relationships/image" Target="../media/image56.jpe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40.png"/><Relationship Id="rId19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jp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7513" y="22236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Anna Di Meglio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Tutor: Prof. Franco Garofalo </a:t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co-Tutor: Prof. Pietro De Lellis</a:t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XXXII Cycle – III/2 year presentation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9749" y="4169103"/>
            <a:ext cx="7772400" cy="175260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and control of complex dynamical evolving networks  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temporal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1BD643-6EB3-41B9-9712-B56E2B5D5A57}"/>
              </a:ext>
            </a:extLst>
          </p:cNvPr>
          <p:cNvSpPr txBox="1"/>
          <p:nvPr/>
        </p:nvSpPr>
        <p:spPr>
          <a:xfrm>
            <a:off x="323528" y="911308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/>
              <a:t>BARÁBASI ET AL. ASSUMPTION</a:t>
            </a:r>
            <a:r>
              <a:rPr lang="en-US" sz="2400" dirty="0"/>
              <a:t>: the sequence of adjacency matrices constituting the temporal network is known at the beginning of the control time horizon.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3657080B-463B-4990-BF7A-705BC84DF80B}"/>
                  </a:ext>
                </a:extLst>
              </p:cNvPr>
              <p:cNvSpPr txBox="1"/>
              <p:nvPr/>
            </p:nvSpPr>
            <p:spPr>
              <a:xfrm>
                <a:off x="380732" y="2616887"/>
                <a:ext cx="475252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u="sng" dirty="0">
                    <a:solidFill>
                      <a:srgbClr val="FF0000"/>
                    </a:solidFill>
                  </a:rPr>
                  <a:t>We relax this unrealistic assumption</a:t>
                </a:r>
                <a:r>
                  <a:rPr lang="en-US" sz="2400" dirty="0"/>
                  <a:t> The sequence of adjacency matrices constituting the temporal network is 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known at the beginning of the control time horizon. In each snapshot, we have a deterministic knowledge of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while only a probabilistic description of the future snapshots.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3657080B-463B-4990-BF7A-705BC84DF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32" y="2616887"/>
                <a:ext cx="4752528" cy="3416320"/>
              </a:xfrm>
              <a:prstGeom prst="rect">
                <a:avLst/>
              </a:prstGeom>
              <a:blipFill>
                <a:blip r:embed="rId4"/>
                <a:stretch>
                  <a:fillRect l="-1867" t="-1111" r="-1867" b="-29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Immagine che contiene esterni, acqua, natante, trasporto&#10;&#10;Descrizione generata automaticamente">
            <a:extLst>
              <a:ext uri="{FF2B5EF4-FFF2-40B4-BE49-F238E27FC236}">
                <a16:creationId xmlns:a16="http://schemas.microsoft.com/office/drawing/2014/main" id="{CACAFE62-9E08-45B7-B701-76FE7056B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70" y="2780928"/>
            <a:ext cx="2713766" cy="361835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36FC7B-06BF-4617-B90E-6A05C801C0EE}"/>
              </a:ext>
            </a:extLst>
          </p:cNvPr>
          <p:cNvSpPr txBox="1"/>
          <p:nvPr/>
        </p:nvSpPr>
        <p:spPr>
          <a:xfrm>
            <a:off x="395536" y="2137030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«</a:t>
            </a:r>
            <a:r>
              <a:rPr lang="en-US" b="1" i="1" dirty="0"/>
              <a:t>We sail within a vast sphere, ever drifting in uncertainty, driven from end to end</a:t>
            </a:r>
            <a:r>
              <a:rPr lang="it-IT" b="1" i="1" dirty="0"/>
              <a:t>» </a:t>
            </a:r>
            <a:br>
              <a:rPr lang="it-IT" dirty="0"/>
            </a:br>
            <a:r>
              <a:rPr lang="it-IT" dirty="0"/>
              <a:t>							</a:t>
            </a:r>
            <a:r>
              <a:rPr lang="it-IT" dirty="0" err="1"/>
              <a:t>B.Pascal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376535-9486-4250-89CB-0CA7545E05F3}"/>
              </a:ext>
            </a:extLst>
          </p:cNvPr>
          <p:cNvSpPr txBox="1"/>
          <p:nvPr/>
        </p:nvSpPr>
        <p:spPr>
          <a:xfrm>
            <a:off x="1379692" y="6427113"/>
            <a:ext cx="7069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«The </a:t>
            </a:r>
            <a:r>
              <a:rPr lang="it-IT" sz="1100" b="1" dirty="0" err="1"/>
              <a:t>inherent</a:t>
            </a:r>
            <a:r>
              <a:rPr lang="it-IT" sz="1100" b="1" dirty="0"/>
              <a:t> </a:t>
            </a:r>
            <a:r>
              <a:rPr lang="it-IT" sz="1100" b="1" dirty="0" err="1"/>
              <a:t>uncertainty</a:t>
            </a:r>
            <a:r>
              <a:rPr lang="it-IT" sz="1100" b="1" dirty="0"/>
              <a:t> of </a:t>
            </a:r>
            <a:r>
              <a:rPr lang="it-IT" sz="1100" b="1" dirty="0" err="1"/>
              <a:t>temporal</a:t>
            </a:r>
            <a:r>
              <a:rPr lang="it-IT" sz="1100" b="1" dirty="0"/>
              <a:t> networks: a </a:t>
            </a:r>
            <a:r>
              <a:rPr lang="it-IT" sz="1100" b="1" dirty="0" err="1"/>
              <a:t>true</a:t>
            </a:r>
            <a:r>
              <a:rPr lang="it-IT" sz="1100" b="1" dirty="0"/>
              <a:t> challenge for control» </a:t>
            </a:r>
            <a:r>
              <a:rPr lang="it-IT" sz="1100" dirty="0" err="1"/>
              <a:t>submitted</a:t>
            </a:r>
            <a:r>
              <a:rPr lang="it-IT" sz="1100" dirty="0"/>
              <a:t> for </a:t>
            </a:r>
            <a:r>
              <a:rPr lang="it-IT" sz="1100" dirty="0" err="1"/>
              <a:t>publication</a:t>
            </a:r>
            <a:r>
              <a:rPr lang="it-IT" sz="1100" dirty="0"/>
              <a:t> in Scientific Reports, 2020.</a:t>
            </a:r>
          </a:p>
        </p:txBody>
      </p:sp>
    </p:spTree>
    <p:extLst>
      <p:ext uri="{BB962C8B-B14F-4D97-AF65-F5344CB8AC3E}">
        <p14:creationId xmlns:p14="http://schemas.microsoft.com/office/powerpoint/2010/main" val="29343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stochastic temporal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657080B-463B-4990-BF7A-705BC84DF80B}"/>
              </a:ext>
            </a:extLst>
          </p:cNvPr>
          <p:cNvSpPr txBox="1"/>
          <p:nvPr/>
        </p:nvSpPr>
        <p:spPr>
          <a:xfrm>
            <a:off x="467544" y="980728"/>
            <a:ext cx="821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/>
              <a:t>Can the benefit of temporality prevail over uncertainty?</a:t>
            </a:r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50A22A7-D72C-42D7-9093-FF1B6409B5EE}"/>
                  </a:ext>
                </a:extLst>
              </p:cNvPr>
              <p:cNvSpPr txBox="1"/>
              <p:nvPr/>
            </p:nvSpPr>
            <p:spPr>
              <a:xfrm>
                <a:off x="390364" y="3546825"/>
                <a:ext cx="8219256" cy="1731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As:</a:t>
                </a:r>
                <a:endParaRPr lang="en-US" sz="2200" b="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it-IT" sz="2200" b="0" dirty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b>
                          <m:sup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d>
                          <m:d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sSubSup>
                      <m:sSub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ctrlPr>
                                  <a:rPr lang="it-IT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it-IT" sz="22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it-IT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sSub>
                          <m:sSub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The constraints are function of a stochastic variable.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50A22A7-D72C-42D7-9093-FF1B6409B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4" y="3546825"/>
                <a:ext cx="8219256" cy="1731500"/>
              </a:xfrm>
              <a:prstGeom prst="rect">
                <a:avLst/>
              </a:prstGeom>
              <a:blipFill>
                <a:blip r:embed="rId5"/>
                <a:stretch>
                  <a:fillRect l="-964" t="-2465" b="-63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CD2B1F5-617B-43F4-9536-121A41D3E542}"/>
                  </a:ext>
                </a:extLst>
              </p:cNvPr>
              <p:cNvSpPr txBox="1"/>
              <p:nvPr/>
            </p:nvSpPr>
            <p:spPr>
              <a:xfrm>
                <a:off x="1835696" y="5879719"/>
                <a:ext cx="6108082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it-IT" sz="2400" dirty="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CD2B1F5-617B-43F4-9536-121A41D3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79719"/>
                <a:ext cx="6108082" cy="431785"/>
              </a:xfrm>
              <a:prstGeom prst="rect">
                <a:avLst/>
              </a:prstGeom>
              <a:blipFill>
                <a:blip r:embed="rId6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o 8">
            <a:extLst>
              <a:ext uri="{FF2B5EF4-FFF2-40B4-BE49-F238E27FC236}">
                <a16:creationId xmlns:a16="http://schemas.microsoft.com/office/drawing/2014/main" id="{B30CF383-3C1D-485B-8C69-642FC7CD6DA0}"/>
              </a:ext>
            </a:extLst>
          </p:cNvPr>
          <p:cNvGrpSpPr/>
          <p:nvPr/>
        </p:nvGrpSpPr>
        <p:grpSpPr>
          <a:xfrm>
            <a:off x="4319477" y="5424443"/>
            <a:ext cx="3552293" cy="432048"/>
            <a:chOff x="4319477" y="5424443"/>
            <a:chExt cx="3552293" cy="432048"/>
          </a:xfrm>
        </p:grpSpPr>
        <p:sp>
          <p:nvSpPr>
            <p:cNvPr id="11" name="Freccia in giù 10">
              <a:extLst>
                <a:ext uri="{FF2B5EF4-FFF2-40B4-BE49-F238E27FC236}">
                  <a16:creationId xmlns:a16="http://schemas.microsoft.com/office/drawing/2014/main" id="{78B3A0EB-3206-4E8D-8892-F43C4A544118}"/>
                </a:ext>
              </a:extLst>
            </p:cNvPr>
            <p:cNvSpPr/>
            <p:nvPr/>
          </p:nvSpPr>
          <p:spPr>
            <a:xfrm>
              <a:off x="4319477" y="5424443"/>
              <a:ext cx="288032" cy="432048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A2F00CA8-229F-464F-B095-0FCCF3C07CB0}"/>
                </a:ext>
              </a:extLst>
            </p:cNvPr>
            <p:cNvSpPr txBox="1"/>
            <p:nvPr/>
          </p:nvSpPr>
          <p:spPr>
            <a:xfrm>
              <a:off x="4716016" y="5460891"/>
              <a:ext cx="3155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92D050"/>
                  </a:solidFill>
                </a:rPr>
                <a:t>STOCHASTIC PROGRAMMING 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B9B959-4BCE-4F99-9C53-2B80F2460546}"/>
              </a:ext>
            </a:extLst>
          </p:cNvPr>
          <p:cNvSpPr txBox="1"/>
          <p:nvPr/>
        </p:nvSpPr>
        <p:spPr>
          <a:xfrm>
            <a:off x="1379692" y="6427113"/>
            <a:ext cx="6936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«The </a:t>
            </a:r>
            <a:r>
              <a:rPr lang="it-IT" sz="1100" b="1" dirty="0" err="1"/>
              <a:t>inherent</a:t>
            </a:r>
            <a:r>
              <a:rPr lang="it-IT" sz="1100" b="1" dirty="0"/>
              <a:t> </a:t>
            </a:r>
            <a:r>
              <a:rPr lang="it-IT" sz="1100" b="1" dirty="0" err="1"/>
              <a:t>uncertainty</a:t>
            </a:r>
            <a:r>
              <a:rPr lang="it-IT" sz="1100" b="1" dirty="0"/>
              <a:t> of </a:t>
            </a:r>
            <a:r>
              <a:rPr lang="it-IT" sz="1100" b="1" dirty="0" err="1"/>
              <a:t>temporal</a:t>
            </a:r>
            <a:r>
              <a:rPr lang="it-IT" sz="1100" b="1" dirty="0"/>
              <a:t> networks: a </a:t>
            </a:r>
            <a:r>
              <a:rPr lang="it-IT" sz="1100" b="1" dirty="0" err="1"/>
              <a:t>true</a:t>
            </a:r>
            <a:r>
              <a:rPr lang="it-IT" sz="1100" b="1" dirty="0"/>
              <a:t> challenge for control» </a:t>
            </a:r>
            <a:r>
              <a:rPr lang="it-IT" sz="1100" dirty="0" err="1"/>
              <a:t>submitted</a:t>
            </a:r>
            <a:r>
              <a:rPr lang="it-IT" sz="1100" dirty="0"/>
              <a:t> for </a:t>
            </a:r>
            <a:r>
              <a:rPr lang="it-IT" sz="1100" dirty="0" err="1"/>
              <a:t>publication</a:t>
            </a:r>
            <a:r>
              <a:rPr lang="it-IT" sz="1100" dirty="0"/>
              <a:t> in Scientific Reports, 2020.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C72BDA6-B930-4E0D-ADC1-327346BE9274}"/>
              </a:ext>
            </a:extLst>
          </p:cNvPr>
          <p:cNvGrpSpPr/>
          <p:nvPr/>
        </p:nvGrpSpPr>
        <p:grpSpPr>
          <a:xfrm>
            <a:off x="760824" y="1700808"/>
            <a:ext cx="7622350" cy="2099351"/>
            <a:chOff x="760824" y="1700808"/>
            <a:chExt cx="7622350" cy="2099351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7CF13D9C-1E38-4AB1-949A-E08708BC111E}"/>
                </a:ext>
              </a:extLst>
            </p:cNvPr>
            <p:cNvSpPr/>
            <p:nvPr/>
          </p:nvSpPr>
          <p:spPr>
            <a:xfrm>
              <a:off x="760825" y="1700808"/>
              <a:ext cx="7622349" cy="1872208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76D23D76-72C9-4CDD-AC54-79D7CB0DAD93}"/>
                    </a:ext>
                  </a:extLst>
                </p:cNvPr>
                <p:cNvSpPr txBox="1"/>
                <p:nvPr/>
              </p:nvSpPr>
              <p:spPr>
                <a:xfrm>
                  <a:off x="760824" y="1723821"/>
                  <a:ext cx="7622349" cy="2076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lim>
                            </m:limLow>
                          </m:fName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it-IT" sz="24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b>
                        </m:s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it-IT" sz="2400" i="1" dirty="0">
                    <a:latin typeface="Cambria Math" panose="02040503050406030204" pitchFamily="18" charset="0"/>
                  </a:endParaRPr>
                </a:p>
                <a:p>
                  <a:pPr algn="just"/>
                  <a:r>
                    <a:rPr lang="it-IT" sz="2400" dirty="0"/>
                    <a:t>     </a:t>
                  </a:r>
                  <a14:m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2400" dirty="0"/>
                </a:p>
                <a:p>
                  <a:endParaRPr lang="it-IT" sz="2400" dirty="0"/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76D23D76-72C9-4CDD-AC54-79D7CB0DAD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824" y="1723821"/>
                  <a:ext cx="7622349" cy="20763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780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stochastic temporal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CD2B1F5-617B-43F4-9536-121A41D3E542}"/>
                  </a:ext>
                </a:extLst>
              </p:cNvPr>
              <p:cNvSpPr txBox="1"/>
              <p:nvPr/>
            </p:nvSpPr>
            <p:spPr>
              <a:xfrm>
                <a:off x="1040690" y="1441312"/>
                <a:ext cx="7128792" cy="576064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−1  (1)</m:t>
                    </m:r>
                  </m:oMath>
                </a14:m>
                <a:r>
                  <a:rPr lang="it-IT" sz="2400" dirty="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CD2B1F5-617B-43F4-9536-121A41D3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90" y="1441312"/>
                <a:ext cx="7128792" cy="57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6B5EDA-6B28-4A85-9C5B-072B8DFC26D1}"/>
              </a:ext>
            </a:extLst>
          </p:cNvPr>
          <p:cNvSpPr txBox="1"/>
          <p:nvPr/>
        </p:nvSpPr>
        <p:spPr>
          <a:xfrm>
            <a:off x="467544" y="243498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analytically solved the minimum control energy problem (1) through stochastic programming, thus finding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 expression for the optimal way-points as a function of the target final state and the previous one;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optimal expected minimum control energy, expressed as a quadratic form with kernel that can be recursively computed, and that can be considered.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0CF976-58D3-445C-9A2D-E6474AB6BF1D}"/>
              </a:ext>
            </a:extLst>
          </p:cNvPr>
          <p:cNvSpPr txBox="1"/>
          <p:nvPr/>
        </p:nvSpPr>
        <p:spPr>
          <a:xfrm>
            <a:off x="1379692" y="6427113"/>
            <a:ext cx="6936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«The </a:t>
            </a:r>
            <a:r>
              <a:rPr lang="it-IT" sz="1100" b="1" dirty="0" err="1"/>
              <a:t>inherent</a:t>
            </a:r>
            <a:r>
              <a:rPr lang="it-IT" sz="1100" b="1" dirty="0"/>
              <a:t> </a:t>
            </a:r>
            <a:r>
              <a:rPr lang="it-IT" sz="1100" b="1" dirty="0" err="1"/>
              <a:t>uncertainty</a:t>
            </a:r>
            <a:r>
              <a:rPr lang="it-IT" sz="1100" b="1" dirty="0"/>
              <a:t> of </a:t>
            </a:r>
            <a:r>
              <a:rPr lang="it-IT" sz="1100" b="1" dirty="0" err="1"/>
              <a:t>temporal</a:t>
            </a:r>
            <a:r>
              <a:rPr lang="it-IT" sz="1100" b="1" dirty="0"/>
              <a:t> networks: a </a:t>
            </a:r>
            <a:r>
              <a:rPr lang="it-IT" sz="1100" b="1" dirty="0" err="1"/>
              <a:t>true</a:t>
            </a:r>
            <a:r>
              <a:rPr lang="it-IT" sz="1100" b="1" dirty="0"/>
              <a:t> challenge for control» </a:t>
            </a:r>
            <a:r>
              <a:rPr lang="it-IT" sz="1100" dirty="0" err="1"/>
              <a:t>submitted</a:t>
            </a:r>
            <a:r>
              <a:rPr lang="it-IT" sz="1100" dirty="0"/>
              <a:t> for </a:t>
            </a:r>
            <a:r>
              <a:rPr lang="it-IT" sz="1100" dirty="0" err="1"/>
              <a:t>publication</a:t>
            </a:r>
            <a:r>
              <a:rPr lang="it-IT" sz="1100" dirty="0"/>
              <a:t> in Scientific Reports, 2020.</a:t>
            </a:r>
          </a:p>
        </p:txBody>
      </p:sp>
    </p:spTree>
    <p:extLst>
      <p:ext uri="{BB962C8B-B14F-4D97-AF65-F5344CB8AC3E}">
        <p14:creationId xmlns:p14="http://schemas.microsoft.com/office/powerpoint/2010/main" val="80534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stochastic temporal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D080F2-7DEE-4AD4-9CF8-DB167433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901261"/>
            <a:ext cx="5027006" cy="4289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DC6B5C3-412A-4197-8914-4AC4A68C1A1E}"/>
                  </a:ext>
                </a:extLst>
              </p:cNvPr>
              <p:cNvSpPr txBox="1"/>
              <p:nvPr/>
            </p:nvSpPr>
            <p:spPr>
              <a:xfrm>
                <a:off x="321288" y="5310408"/>
                <a:ext cx="50270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it-IT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it-IT" dirty="0"/>
                  <a:t> temporality,            </a:t>
                </a:r>
                <a:r>
                  <a:rPr lang="en-US" dirty="0"/>
                  <a:t>expected control energy;  </a:t>
                </a:r>
                <a:r>
                  <a:rPr lang="it-IT" dirty="0"/>
                  <a:t>	   benchmark       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DC6B5C3-412A-4197-8914-4AC4A68C1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8" y="5310408"/>
                <a:ext cx="5027005" cy="646331"/>
              </a:xfrm>
              <a:prstGeom prst="rect">
                <a:avLst/>
              </a:prstGeom>
              <a:blipFill>
                <a:blip r:embed="rId4"/>
                <a:stretch>
                  <a:fillRect l="-1092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C46AEC0-1725-44C3-9B6D-A6906F25CD0F}"/>
              </a:ext>
            </a:extLst>
          </p:cNvPr>
          <p:cNvCxnSpPr/>
          <p:nvPr/>
        </p:nvCxnSpPr>
        <p:spPr>
          <a:xfrm>
            <a:off x="3635896" y="5589240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3076A72-7CB7-4664-B7C5-867C92A6A46B}"/>
              </a:ext>
            </a:extLst>
          </p:cNvPr>
          <p:cNvCxnSpPr/>
          <p:nvPr/>
        </p:nvCxnSpPr>
        <p:spPr>
          <a:xfrm>
            <a:off x="1979712" y="5877272"/>
            <a:ext cx="360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D7EA589-61E8-4173-8701-15E074EBF0AC}"/>
                  </a:ext>
                </a:extLst>
              </p:cNvPr>
              <p:cNvSpPr txBox="1"/>
              <p:nvPr/>
            </p:nvSpPr>
            <p:spPr>
              <a:xfrm>
                <a:off x="5374432" y="980728"/>
                <a:ext cx="3312368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In the fast regime (i.e. for small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it-IT" dirty="0"/>
                  <a:t>) </a:t>
                </a:r>
                <a:r>
                  <a:rPr lang="en-US" dirty="0"/>
                  <a:t>uncertainty prevails over temporality with the expected energy required to control the network being larger than the energy benchmark.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 the temporality vanishes (i.e. for large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) the difference becomes negligible.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intermediate regime (see the zoom), the advantage is still present.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D7EA589-61E8-4173-8701-15E074EB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32" y="980728"/>
                <a:ext cx="3312368" cy="3693319"/>
              </a:xfrm>
              <a:prstGeom prst="rect">
                <a:avLst/>
              </a:prstGeom>
              <a:blipFill>
                <a:blip r:embed="rId5"/>
                <a:stretch>
                  <a:fillRect l="-1289" t="-990" r="-2394" b="-16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B8CCEBD-B9EF-4D46-A705-D97089EC5C1E}"/>
                  </a:ext>
                </a:extLst>
              </p:cNvPr>
              <p:cNvSpPr txBox="1"/>
              <p:nvPr/>
            </p:nvSpPr>
            <p:spPr>
              <a:xfrm>
                <a:off x="5724129" y="5030089"/>
                <a:ext cx="3096344" cy="132626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N= 100 nodes and m= 3 snapshot. The shaded areas are enclosed by the minimum and the maximum energies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/>
                  <a:t> final states in the unit hypersphere.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B8CCEBD-B9EF-4D46-A705-D97089EC5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9" y="5030089"/>
                <a:ext cx="3096344" cy="1326261"/>
              </a:xfrm>
              <a:prstGeom prst="rect">
                <a:avLst/>
              </a:prstGeom>
              <a:blipFill>
                <a:blip r:embed="rId6"/>
                <a:stretch>
                  <a:fillRect l="-978" t="-905" b="-407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622858-76BD-48EE-BA70-8C9555F92CED}"/>
              </a:ext>
            </a:extLst>
          </p:cNvPr>
          <p:cNvSpPr txBox="1"/>
          <p:nvPr/>
        </p:nvSpPr>
        <p:spPr>
          <a:xfrm>
            <a:off x="1379692" y="6427113"/>
            <a:ext cx="6936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«The </a:t>
            </a:r>
            <a:r>
              <a:rPr lang="it-IT" sz="1100" b="1" dirty="0" err="1"/>
              <a:t>inherent</a:t>
            </a:r>
            <a:r>
              <a:rPr lang="it-IT" sz="1100" b="1" dirty="0"/>
              <a:t> </a:t>
            </a:r>
            <a:r>
              <a:rPr lang="it-IT" sz="1100" b="1" dirty="0" err="1"/>
              <a:t>uncertainty</a:t>
            </a:r>
            <a:r>
              <a:rPr lang="it-IT" sz="1100" b="1" dirty="0"/>
              <a:t> of </a:t>
            </a:r>
            <a:r>
              <a:rPr lang="it-IT" sz="1100" b="1" dirty="0" err="1"/>
              <a:t>temporal</a:t>
            </a:r>
            <a:r>
              <a:rPr lang="it-IT" sz="1100" b="1" dirty="0"/>
              <a:t> networks: a </a:t>
            </a:r>
            <a:r>
              <a:rPr lang="it-IT" sz="1100" b="1" dirty="0" err="1"/>
              <a:t>true</a:t>
            </a:r>
            <a:r>
              <a:rPr lang="it-IT" sz="1100" b="1" dirty="0"/>
              <a:t> challenge for control» </a:t>
            </a:r>
            <a:r>
              <a:rPr lang="it-IT" sz="1100" dirty="0" err="1"/>
              <a:t>submitted</a:t>
            </a:r>
            <a:r>
              <a:rPr lang="it-IT" sz="1100" dirty="0"/>
              <a:t> for </a:t>
            </a:r>
            <a:r>
              <a:rPr lang="it-IT" sz="1100" dirty="0" err="1"/>
              <a:t>publication</a:t>
            </a:r>
            <a:r>
              <a:rPr lang="it-IT" sz="1100" dirty="0"/>
              <a:t> in Scientific Reports, 2020.</a:t>
            </a:r>
          </a:p>
        </p:txBody>
      </p:sp>
    </p:spTree>
    <p:extLst>
      <p:ext uri="{BB962C8B-B14F-4D97-AF65-F5344CB8AC3E}">
        <p14:creationId xmlns:p14="http://schemas.microsoft.com/office/powerpoint/2010/main" val="4844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Co-evolving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085A04-6C00-476D-9D0B-83C357244F12}"/>
              </a:ext>
            </a:extLst>
          </p:cNvPr>
          <p:cNvSpPr txBox="1"/>
          <p:nvPr/>
        </p:nvSpPr>
        <p:spPr>
          <a:xfrm>
            <a:off x="467544" y="1075241"/>
            <a:ext cx="793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Is the temporal networks framework suitable when modelling time-varying interactions in real life? </a:t>
            </a: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5B08574-08F7-44CE-A19B-AC3A59CCF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7001"/>
            <a:ext cx="3124321" cy="1925454"/>
          </a:xfrm>
          <a:prstGeom prst="rect">
            <a:avLst/>
          </a:prstGeom>
        </p:spPr>
      </p:pic>
      <p:pic>
        <p:nvPicPr>
          <p:cNvPr id="12" name="Elemento grafico 11" descr="Pollice su">
            <a:extLst>
              <a:ext uri="{FF2B5EF4-FFF2-40B4-BE49-F238E27FC236}">
                <a16:creationId xmlns:a16="http://schemas.microsoft.com/office/drawing/2014/main" id="{31B69ECB-7455-43BA-8A9B-520235BCC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5647" y="2378075"/>
            <a:ext cx="914400" cy="914400"/>
          </a:xfrm>
          <a:prstGeom prst="rect">
            <a:avLst/>
          </a:prstGeom>
        </p:spPr>
      </p:pic>
      <p:pic>
        <p:nvPicPr>
          <p:cNvPr id="14" name="Segnaposto contenuto 5">
            <a:extLst>
              <a:ext uri="{FF2B5EF4-FFF2-40B4-BE49-F238E27FC236}">
                <a16:creationId xmlns:a16="http://schemas.microsoft.com/office/drawing/2014/main" id="{FD17A739-249C-4F88-8C48-2B19B93EE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66" y="4560955"/>
            <a:ext cx="1577162" cy="1577162"/>
          </a:xfr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5B3CC7-1EE3-41BC-B151-4C5FDA814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32" y="4560955"/>
            <a:ext cx="2343704" cy="1699185"/>
          </a:xfrm>
          <a:prstGeom prst="rect">
            <a:avLst/>
          </a:prstGeom>
        </p:spPr>
      </p:pic>
      <p:pic>
        <p:nvPicPr>
          <p:cNvPr id="17" name="Immagine 1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29F16AE-5E72-4756-BC92-2AC7F863B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50" y="2576198"/>
            <a:ext cx="3223245" cy="1432553"/>
          </a:xfrm>
          <a:prstGeom prst="rect">
            <a:avLst/>
          </a:prstGeom>
        </p:spPr>
      </p:pic>
      <p:pic>
        <p:nvPicPr>
          <p:cNvPr id="18" name="Elemento grafico 17" descr="Pollice su">
            <a:extLst>
              <a:ext uri="{FF2B5EF4-FFF2-40B4-BE49-F238E27FC236}">
                <a16:creationId xmlns:a16="http://schemas.microsoft.com/office/drawing/2014/main" id="{28C5A315-8DE3-4F4B-9380-FCFDD399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984017" y="48683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3EB198AA-3B21-4326-A092-860D8B7B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5519"/>
            <a:ext cx="4495800" cy="4752975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E70DB8D5-0856-4DBF-975E-44C9373EC683}"/>
              </a:ext>
            </a:extLst>
          </p:cNvPr>
          <p:cNvGrpSpPr/>
          <p:nvPr/>
        </p:nvGrpSpPr>
        <p:grpSpPr>
          <a:xfrm>
            <a:off x="4653973" y="2470712"/>
            <a:ext cx="1932426" cy="919782"/>
            <a:chOff x="4653973" y="2470712"/>
            <a:chExt cx="1932426" cy="919782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61DD52FA-ED30-48D3-AA86-72B7DDA381D1}"/>
                </a:ext>
              </a:extLst>
            </p:cNvPr>
            <p:cNvGrpSpPr/>
            <p:nvPr/>
          </p:nvGrpSpPr>
          <p:grpSpPr>
            <a:xfrm>
              <a:off x="4653973" y="2763100"/>
              <a:ext cx="499908" cy="627394"/>
              <a:chOff x="3419896" y="2945622"/>
              <a:chExt cx="499908" cy="627394"/>
            </a:xfrm>
          </p:grpSpPr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AA8212C6-4678-4410-B961-894BECFB399B}"/>
                  </a:ext>
                </a:extLst>
              </p:cNvPr>
              <p:cNvSpPr/>
              <p:nvPr/>
            </p:nvSpPr>
            <p:spPr>
              <a:xfrm>
                <a:off x="3419896" y="3357016"/>
                <a:ext cx="216000" cy="2160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F3A13370-7963-47F7-AAE7-013683938463}"/>
                  </a:ext>
                </a:extLst>
              </p:cNvPr>
              <p:cNvCxnSpPr>
                <a:cxnSpLocks/>
                <a:stCxn id="12" idx="5"/>
                <a:endCxn id="17" idx="1"/>
              </p:cNvCxnSpPr>
              <p:nvPr/>
            </p:nvCxnSpPr>
            <p:spPr>
              <a:xfrm flipV="1">
                <a:off x="3604264" y="2945622"/>
                <a:ext cx="315540" cy="59576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0710438C-8679-4F8E-998B-E7D3EC931D9D}"/>
                    </a:ext>
                  </a:extLst>
                </p:cNvPr>
                <p:cNvSpPr txBox="1"/>
                <p:nvPr/>
              </p:nvSpPr>
              <p:spPr>
                <a:xfrm>
                  <a:off x="5153881" y="2470712"/>
                  <a:ext cx="1432518" cy="584775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Node state  variable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0710438C-8679-4F8E-998B-E7D3EC931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881" y="2470712"/>
                  <a:ext cx="143251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1250" t="-990" b="-8911"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Co-evolving networks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15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A54D0C-7929-4FDE-9F6A-463235578ECD}"/>
              </a:ext>
            </a:extLst>
          </p:cNvPr>
          <p:cNvSpPr txBox="1"/>
          <p:nvPr/>
        </p:nvSpPr>
        <p:spPr>
          <a:xfrm>
            <a:off x="4977956" y="114006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/>
              <a:t>Def. CO-EVOLVING NETWORK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A network in which</a:t>
            </a:r>
            <a:r>
              <a:rPr lang="it-IT" dirty="0"/>
              <a:t> </a:t>
            </a:r>
            <a:r>
              <a:rPr lang="en-US" dirty="0"/>
              <a:t>both</a:t>
            </a:r>
            <a:r>
              <a:rPr lang="it-IT" dirty="0"/>
              <a:t> the </a:t>
            </a:r>
            <a:r>
              <a:rPr lang="en-US" dirty="0"/>
              <a:t>nodes and the edges dynamically evolves and are mutually interconnected</a:t>
            </a:r>
            <a:r>
              <a:rPr lang="it-IT" dirty="0"/>
              <a:t>.</a:t>
            </a:r>
            <a:endParaRPr lang="en-US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1A22420-2F86-49D1-82DE-DE70C0A5737F}"/>
                  </a:ext>
                </a:extLst>
              </p:cNvPr>
              <p:cNvSpPr txBox="1"/>
              <p:nvPr/>
            </p:nvSpPr>
            <p:spPr>
              <a:xfrm>
                <a:off x="5153881" y="5003222"/>
                <a:ext cx="3816424" cy="108087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∀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e>
                              </m:d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 ∀</m:t>
                              </m:r>
                              <m:d>
                                <m:d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e>
                              </m:d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1A22420-2F86-49D1-82DE-DE70C0A5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881" y="5003222"/>
                <a:ext cx="3816424" cy="1080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2279FF22-DC43-4173-94DB-9FBEBB4635EC}"/>
              </a:ext>
            </a:extLst>
          </p:cNvPr>
          <p:cNvGrpSpPr/>
          <p:nvPr/>
        </p:nvGrpSpPr>
        <p:grpSpPr>
          <a:xfrm>
            <a:off x="236985" y="1187624"/>
            <a:ext cx="8158794" cy="4641088"/>
            <a:chOff x="236985" y="1187624"/>
            <a:chExt cx="8158794" cy="4641088"/>
          </a:xfrm>
        </p:grpSpPr>
        <p:sp>
          <p:nvSpPr>
            <p:cNvPr id="26" name="Rettangolo arrotondato 7">
              <a:extLst>
                <a:ext uri="{FF2B5EF4-FFF2-40B4-BE49-F238E27FC236}">
                  <a16:creationId xmlns:a16="http://schemas.microsoft.com/office/drawing/2014/main" id="{A379B843-0885-41C2-B872-0FE33CBA0F7D}"/>
                </a:ext>
              </a:extLst>
            </p:cNvPr>
            <p:cNvSpPr/>
            <p:nvPr/>
          </p:nvSpPr>
          <p:spPr bwMode="auto">
            <a:xfrm>
              <a:off x="236985" y="1187624"/>
              <a:ext cx="4680521" cy="4641088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1EB286D5-5BFD-4299-8FC6-CB958362F44F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 flipV="1">
              <a:off x="4917506" y="3528437"/>
              <a:ext cx="977943" cy="1325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4E473608-AA3F-4D7E-807C-0AC220166669}"/>
                </a:ext>
              </a:extLst>
            </p:cNvPr>
            <p:cNvSpPr txBox="1"/>
            <p:nvPr/>
          </p:nvSpPr>
          <p:spPr>
            <a:xfrm>
              <a:off x="5895449" y="3174494"/>
              <a:ext cx="2500330" cy="7078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Interconnection topology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458EB65-1159-4DDB-951E-47C877CEF9D0}"/>
              </a:ext>
            </a:extLst>
          </p:cNvPr>
          <p:cNvGrpSpPr/>
          <p:nvPr/>
        </p:nvGrpSpPr>
        <p:grpSpPr>
          <a:xfrm>
            <a:off x="4653973" y="3279234"/>
            <a:ext cx="2232195" cy="1478547"/>
            <a:chOff x="4653973" y="3282494"/>
            <a:chExt cx="2232195" cy="1478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961FDBC7-F1A5-4814-BA63-07CC0827F018}"/>
                    </a:ext>
                  </a:extLst>
                </p:cNvPr>
                <p:cNvSpPr txBox="1"/>
                <p:nvPr/>
              </p:nvSpPr>
              <p:spPr>
                <a:xfrm>
                  <a:off x="5453650" y="4156452"/>
                  <a:ext cx="1432518" cy="604589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Edge state  variable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961FDBC7-F1A5-4814-BA63-07CC0827F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650" y="4156452"/>
                  <a:ext cx="1432518" cy="604589"/>
                </a:xfrm>
                <a:prstGeom prst="rect">
                  <a:avLst/>
                </a:prstGeom>
                <a:blipFill>
                  <a:blip r:embed="rId6"/>
                  <a:stretch>
                    <a:fillRect l="-1667" t="-962" b="-6731"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D0D40A4E-B5B4-4EAD-BC20-49455B9A78C3}"/>
                </a:ext>
              </a:extLst>
            </p:cNvPr>
            <p:cNvCxnSpPr>
              <a:cxnSpLocks/>
            </p:cNvCxnSpPr>
            <p:nvPr/>
          </p:nvCxnSpPr>
          <p:spPr>
            <a:xfrm>
              <a:off x="4702940" y="3717032"/>
              <a:ext cx="724540" cy="81288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AFE9E0AB-107E-47F9-93F6-040C5F393D25}"/>
                </a:ext>
              </a:extLst>
            </p:cNvPr>
            <p:cNvCxnSpPr/>
            <p:nvPr/>
          </p:nvCxnSpPr>
          <p:spPr>
            <a:xfrm flipH="1">
              <a:off x="4653973" y="3282494"/>
              <a:ext cx="108000" cy="72257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47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Co-evolving networks explains behavioral financial markets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29773"/>
            <a:ext cx="1379692" cy="78780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D39FC5-335C-4DEA-9382-BC040E28E3E8}"/>
              </a:ext>
            </a:extLst>
          </p:cNvPr>
          <p:cNvSpPr txBox="1"/>
          <p:nvPr/>
        </p:nvSpPr>
        <p:spPr>
          <a:xfrm>
            <a:off x="457200" y="198884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/>
              <a:t>TRADITIONAL ASSUMPTION</a:t>
            </a:r>
            <a:r>
              <a:rPr lang="en-US" sz="2400" dirty="0"/>
              <a:t>: the financial markets are driven by the rational decisions of the </a:t>
            </a:r>
            <a:r>
              <a:rPr lang="en-US" sz="2400" i="1" dirty="0"/>
              <a:t>homo </a:t>
            </a:r>
            <a:r>
              <a:rPr lang="en-US" sz="2400" i="1" dirty="0" err="1"/>
              <a:t>oeconomicous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endParaRPr lang="en-US" sz="2400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D7B6746-AAF7-41B9-B868-3A7B7C9BD7E8}"/>
              </a:ext>
            </a:extLst>
          </p:cNvPr>
          <p:cNvSpPr txBox="1"/>
          <p:nvPr/>
        </p:nvSpPr>
        <p:spPr>
          <a:xfrm>
            <a:off x="4644988" y="198884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/>
              <a:t>BEHAVIORAL THEORY</a:t>
            </a:r>
            <a:r>
              <a:rPr lang="en-US" sz="2400" dirty="0"/>
              <a:t>: </a:t>
            </a:r>
          </a:p>
          <a:p>
            <a:pPr algn="just"/>
            <a:r>
              <a:rPr lang="en-US" sz="2400" dirty="0"/>
              <a:t>the mental and emotional patterns of financial agents affect their trading strategies.</a:t>
            </a:r>
            <a:endParaRPr lang="en-US" sz="2400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6AAF07-86C6-4F7D-A777-4BF8FCA108B0}"/>
              </a:ext>
            </a:extLst>
          </p:cNvPr>
          <p:cNvSpPr txBox="1"/>
          <p:nvPr/>
        </p:nvSpPr>
        <p:spPr>
          <a:xfrm>
            <a:off x="457200" y="1340768"/>
            <a:ext cx="793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How does a financial crisis come up? 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D26B64B-D176-41B5-8E97-E4A948D198CE}"/>
              </a:ext>
            </a:extLst>
          </p:cNvPr>
          <p:cNvSpPr txBox="1"/>
          <p:nvPr/>
        </p:nvSpPr>
        <p:spPr>
          <a:xfrm>
            <a:off x="485892" y="4043819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/>
              <a:t>ECONOPHISICS</a:t>
            </a:r>
            <a:r>
              <a:rPr lang="en-US" sz="2400" dirty="0"/>
              <a:t>: </a:t>
            </a:r>
          </a:p>
          <a:p>
            <a:pPr algn="just"/>
            <a:r>
              <a:rPr lang="en-US" sz="2400" dirty="0"/>
              <a:t>the macroscopic emerging feature of financial markets is a consequence of the behavior of its microscopic constituents, the financial agents </a:t>
            </a:r>
            <a:endParaRPr lang="en-US" sz="2400" i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5BC879A-1AEA-4691-A685-C4F774D95C4D}"/>
              </a:ext>
            </a:extLst>
          </p:cNvPr>
          <p:cNvSpPr txBox="1"/>
          <p:nvPr/>
        </p:nvSpPr>
        <p:spPr>
          <a:xfrm>
            <a:off x="4644988" y="4118117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Which is the impact of the relations among financial agents on the market evolution?  </a:t>
            </a:r>
          </a:p>
        </p:txBody>
      </p:sp>
    </p:spTree>
    <p:extLst>
      <p:ext uri="{BB962C8B-B14F-4D97-AF65-F5344CB8AC3E}">
        <p14:creationId xmlns:p14="http://schemas.microsoft.com/office/powerpoint/2010/main" val="29906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BAAC39B-55EF-41BC-9BF0-8154E0036834}"/>
              </a:ext>
            </a:extLst>
          </p:cNvPr>
          <p:cNvSpPr txBox="1"/>
          <p:nvPr/>
        </p:nvSpPr>
        <p:spPr>
          <a:xfrm>
            <a:off x="251520" y="2462560"/>
            <a:ext cx="5256584" cy="338437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Co-evolving networks explains behavioral financial markets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196"/>
            <a:ext cx="1379692" cy="78780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2AFCA18-FD25-441F-8549-2C4BE9524D3A}"/>
              </a:ext>
            </a:extLst>
          </p:cNvPr>
          <p:cNvSpPr/>
          <p:nvPr/>
        </p:nvSpPr>
        <p:spPr>
          <a:xfrm>
            <a:off x="1928551" y="2803074"/>
            <a:ext cx="1771407" cy="682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700" dirty="0">
              <a:solidFill>
                <a:srgbClr val="C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3154F3-933D-47D7-AE98-AEB0CE40D1C8}"/>
              </a:ext>
            </a:extLst>
          </p:cNvPr>
          <p:cNvSpPr txBox="1"/>
          <p:nvPr/>
        </p:nvSpPr>
        <p:spPr>
          <a:xfrm>
            <a:off x="2071305" y="2793243"/>
            <a:ext cx="148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rPr>
              <a:t>Node dynamics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A3D51ED-579E-4FC5-8075-2AF1EC0E2D96}"/>
              </a:ext>
            </a:extLst>
          </p:cNvPr>
          <p:cNvCxnSpPr/>
          <p:nvPr/>
        </p:nvCxnSpPr>
        <p:spPr>
          <a:xfrm>
            <a:off x="689846" y="3169791"/>
            <a:ext cx="12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23">
            <a:extLst>
              <a:ext uri="{FF2B5EF4-FFF2-40B4-BE49-F238E27FC236}">
                <a16:creationId xmlns:a16="http://schemas.microsoft.com/office/drawing/2014/main" id="{FCD3B742-A804-41FE-B732-6B5B65C9A1B7}"/>
              </a:ext>
            </a:extLst>
          </p:cNvPr>
          <p:cNvCxnSpPr/>
          <p:nvPr/>
        </p:nvCxnSpPr>
        <p:spPr>
          <a:xfrm>
            <a:off x="4937734" y="3169791"/>
            <a:ext cx="0" cy="2172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A65F4D9-8C0A-467F-9238-07178041AB7F}"/>
              </a:ext>
            </a:extLst>
          </p:cNvPr>
          <p:cNvCxnSpPr/>
          <p:nvPr/>
        </p:nvCxnSpPr>
        <p:spPr>
          <a:xfrm flipH="1">
            <a:off x="3636804" y="5341925"/>
            <a:ext cx="1296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6F85D298-E77F-44DB-BD9E-FE0742866718}"/>
              </a:ext>
            </a:extLst>
          </p:cNvPr>
          <p:cNvSpPr/>
          <p:nvPr/>
        </p:nvSpPr>
        <p:spPr>
          <a:xfrm>
            <a:off x="1975882" y="4973894"/>
            <a:ext cx="1662546" cy="6442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700" dirty="0">
              <a:solidFill>
                <a:srgbClr val="FFFFFF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BFDBB8-B686-4416-9F70-E75DB0EE40F9}"/>
              </a:ext>
            </a:extLst>
          </p:cNvPr>
          <p:cNvSpPr txBox="1"/>
          <p:nvPr/>
        </p:nvSpPr>
        <p:spPr>
          <a:xfrm>
            <a:off x="2071305" y="4953483"/>
            <a:ext cx="148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rPr>
              <a:t>Edge dynamics</a:t>
            </a:r>
          </a:p>
        </p:txBody>
      </p:sp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393480" imgH="253800" progId="Equation.DSMT4">
                  <p:embed/>
                </p:oleObj>
              </mc:Choice>
              <mc:Fallback>
                <p:oleObj name="Equation" r:id="rId4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1 39">
            <a:extLst>
              <a:ext uri="{FF2B5EF4-FFF2-40B4-BE49-F238E27FC236}">
                <a16:creationId xmlns:a16="http://schemas.microsoft.com/office/drawing/2014/main" id="{69D8DC43-151D-4A29-9D0C-4987C6040B9B}"/>
              </a:ext>
            </a:extLst>
          </p:cNvPr>
          <p:cNvCxnSpPr/>
          <p:nvPr/>
        </p:nvCxnSpPr>
        <p:spPr>
          <a:xfrm flipH="1">
            <a:off x="703153" y="5352750"/>
            <a:ext cx="124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46">
            <a:extLst>
              <a:ext uri="{FF2B5EF4-FFF2-40B4-BE49-F238E27FC236}">
                <a16:creationId xmlns:a16="http://schemas.microsoft.com/office/drawing/2014/main" id="{A86CA7DA-BD7D-435E-86CA-064D4E517137}"/>
              </a:ext>
            </a:extLst>
          </p:cNvPr>
          <p:cNvCxnSpPr/>
          <p:nvPr/>
        </p:nvCxnSpPr>
        <p:spPr>
          <a:xfrm flipH="1" flipV="1">
            <a:off x="3713734" y="3169791"/>
            <a:ext cx="1224000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53">
            <a:extLst>
              <a:ext uri="{FF2B5EF4-FFF2-40B4-BE49-F238E27FC236}">
                <a16:creationId xmlns:a16="http://schemas.microsoft.com/office/drawing/2014/main" id="{06B014F2-A02D-47CD-809B-3E17AE6CA48E}"/>
              </a:ext>
            </a:extLst>
          </p:cNvPr>
          <p:cNvCxnSpPr/>
          <p:nvPr/>
        </p:nvCxnSpPr>
        <p:spPr>
          <a:xfrm>
            <a:off x="703153" y="3169792"/>
            <a:ext cx="0" cy="21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D3565DA-807F-4977-90E0-A7C025B57342}"/>
              </a:ext>
            </a:extLst>
          </p:cNvPr>
          <p:cNvSpPr txBox="1"/>
          <p:nvPr/>
        </p:nvSpPr>
        <p:spPr>
          <a:xfrm>
            <a:off x="1883028" y="3054070"/>
            <a:ext cx="187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rPr>
              <a:t>(FINANCIAL AGENTS)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C424A3D-6ACC-4D65-BEB8-756996ACCD9B}"/>
              </a:ext>
            </a:extLst>
          </p:cNvPr>
          <p:cNvSpPr txBox="1"/>
          <p:nvPr/>
        </p:nvSpPr>
        <p:spPr>
          <a:xfrm>
            <a:off x="1920093" y="5233518"/>
            <a:ext cx="163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rPr>
              <a:t>(INTERACTIONS)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DAD4647-02BB-4740-BC68-9CFD3A8898E6}"/>
                  </a:ext>
                </a:extLst>
              </p:cNvPr>
              <p:cNvSpPr txBox="1"/>
              <p:nvPr/>
            </p:nvSpPr>
            <p:spPr>
              <a:xfrm>
                <a:off x="3677662" y="2708920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DAD4647-02BB-4740-BC68-9CFD3A88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662" y="2708920"/>
                <a:ext cx="1296144" cy="369332"/>
              </a:xfrm>
              <a:prstGeom prst="rect">
                <a:avLst/>
              </a:prstGeom>
              <a:blipFill>
                <a:blip r:embed="rId6"/>
                <a:stretch>
                  <a:fillRect r="-24883"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4143CD8-55C6-4F69-9777-0B8FA5BA0628}"/>
                  </a:ext>
                </a:extLst>
              </p:cNvPr>
              <p:cNvSpPr txBox="1"/>
              <p:nvPr/>
            </p:nvSpPr>
            <p:spPr>
              <a:xfrm>
                <a:off x="1127842" y="2818849"/>
                <a:ext cx="489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4143CD8-55C6-4F69-9777-0B8FA5BA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42" y="2818849"/>
                <a:ext cx="489621" cy="276999"/>
              </a:xfrm>
              <a:prstGeom prst="rect">
                <a:avLst/>
              </a:prstGeom>
              <a:blipFill>
                <a:blip r:embed="rId7"/>
                <a:stretch>
                  <a:fillRect l="-10000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F7244144-27A9-4419-9472-631D7ABC50E6}"/>
                  </a:ext>
                </a:extLst>
              </p:cNvPr>
              <p:cNvSpPr txBox="1"/>
              <p:nvPr/>
            </p:nvSpPr>
            <p:spPr>
              <a:xfrm>
                <a:off x="728483" y="5341925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F7244144-27A9-4419-9472-631D7ABC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83" y="5341925"/>
                <a:ext cx="129614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48D814B-E795-40A6-9666-3BC2B5439C6F}"/>
                  </a:ext>
                </a:extLst>
              </p:cNvPr>
              <p:cNvSpPr txBox="1"/>
              <p:nvPr/>
            </p:nvSpPr>
            <p:spPr>
              <a:xfrm>
                <a:off x="1654589" y="1484784"/>
                <a:ext cx="2701387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Taxation and trading mechanism;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48D814B-E795-40A6-9666-3BC2B5439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589" y="1484784"/>
                <a:ext cx="2701387" cy="646331"/>
              </a:xfrm>
              <a:prstGeom prst="rect">
                <a:avLst/>
              </a:prstGeom>
              <a:blipFill>
                <a:blip r:embed="rId9"/>
                <a:stretch>
                  <a:fillRect t="-3604" b="-1081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5F24D541-8436-4C16-92D8-10AA4FCA0A18}"/>
              </a:ext>
            </a:extLst>
          </p:cNvPr>
          <p:cNvCxnSpPr>
            <a:stCxn id="34" idx="2"/>
          </p:cNvCxnSpPr>
          <p:nvPr/>
        </p:nvCxnSpPr>
        <p:spPr>
          <a:xfrm flipH="1">
            <a:off x="2987825" y="2131115"/>
            <a:ext cx="17458" cy="324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0FA6BF0-D52D-46A4-9F78-1FCDEF031001}"/>
                  </a:ext>
                </a:extLst>
              </p:cNvPr>
              <p:cNvSpPr txBox="1"/>
              <p:nvPr/>
            </p:nvSpPr>
            <p:spPr>
              <a:xfrm>
                <a:off x="5736505" y="1339592"/>
                <a:ext cx="309634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To each agent is associated: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2000" dirty="0"/>
                  <a:t>Financial wealth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2000" dirty="0"/>
                  <a:t>The </a:t>
                </a:r>
                <a:r>
                  <a:rPr lang="en-US" sz="2000" i="1" dirty="0"/>
                  <a:t>risk attitude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it-IT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2000" dirty="0"/>
                  <a:t>The </a:t>
                </a:r>
                <a:r>
                  <a:rPr lang="en-US" sz="2000" i="1" dirty="0"/>
                  <a:t>reputation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it-IT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algn="just"/>
                <a:r>
                  <a:rPr lang="en-US" sz="2000" dirty="0"/>
                  <a:t>To each edge is associated a state variable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sz="2000" dirty="0"/>
                  <a:t> </a:t>
                </a:r>
                <a:r>
                  <a:rPr lang="en-US" sz="2000" dirty="0"/>
                  <a:t>determining</a:t>
                </a:r>
                <a:r>
                  <a:rPr lang="it-IT" sz="2000" dirty="0"/>
                  <a:t> </a:t>
                </a:r>
                <a:r>
                  <a:rPr lang="en-US" sz="2000" dirty="0"/>
                  <a:t>the evolution of the interactions among the agents. </a:t>
                </a:r>
              </a:p>
              <a:p>
                <a:pPr algn="just"/>
                <a:r>
                  <a:rPr lang="en-US" sz="2000" dirty="0"/>
                  <a:t>We introduce an irrationality coefficient affecting the reputation of the agents that in turn constitutes the control input for the edge dynamics.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0FA6BF0-D52D-46A4-9F78-1FCDEF031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05" y="1339592"/>
                <a:ext cx="3096342" cy="5016758"/>
              </a:xfrm>
              <a:prstGeom prst="rect">
                <a:avLst/>
              </a:prstGeom>
              <a:blipFill>
                <a:blip r:embed="rId10"/>
                <a:stretch>
                  <a:fillRect l="-2165" t="-729" r="-2165" b="-1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829CC76C-C64F-4A80-84D5-854B0229EEA0}"/>
              </a:ext>
            </a:extLst>
          </p:cNvPr>
          <p:cNvSpPr/>
          <p:nvPr/>
        </p:nvSpPr>
        <p:spPr>
          <a:xfrm>
            <a:off x="4232955" y="2738157"/>
            <a:ext cx="1008000" cy="32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7A13E42-955F-484D-A1C7-D8BE35A194E4}"/>
              </a:ext>
            </a:extLst>
          </p:cNvPr>
          <p:cNvCxnSpPr>
            <a:stCxn id="5" idx="0"/>
          </p:cNvCxnSpPr>
          <p:nvPr/>
        </p:nvCxnSpPr>
        <p:spPr>
          <a:xfrm flipV="1">
            <a:off x="4736955" y="2254791"/>
            <a:ext cx="274037" cy="483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E59A0EF-BCAA-437C-BAA2-01A4EE1BD4EE}"/>
              </a:ext>
            </a:extLst>
          </p:cNvPr>
          <p:cNvSpPr txBox="1"/>
          <p:nvPr/>
        </p:nvSpPr>
        <p:spPr>
          <a:xfrm>
            <a:off x="4482919" y="1686198"/>
            <a:ext cx="113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Behavioral variables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80D561B-CA96-4052-9976-852E299CCF66}"/>
              </a:ext>
            </a:extLst>
          </p:cNvPr>
          <p:cNvSpPr txBox="1"/>
          <p:nvPr/>
        </p:nvSpPr>
        <p:spPr>
          <a:xfrm>
            <a:off x="1379692" y="6427113"/>
            <a:ext cx="7008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«The </a:t>
            </a:r>
            <a:r>
              <a:rPr lang="it-IT" sz="1100" b="1" dirty="0" err="1"/>
              <a:t>evolving</a:t>
            </a:r>
            <a:r>
              <a:rPr lang="it-IT" sz="1100" b="1" dirty="0"/>
              <a:t> </a:t>
            </a:r>
            <a:r>
              <a:rPr lang="it-IT" sz="1100" b="1" dirty="0" err="1"/>
              <a:t>cobweb</a:t>
            </a:r>
            <a:r>
              <a:rPr lang="it-IT" sz="1100" b="1" dirty="0"/>
              <a:t> of relations </a:t>
            </a:r>
            <a:r>
              <a:rPr lang="it-IT" sz="1100" b="1" dirty="0" err="1"/>
              <a:t>among</a:t>
            </a:r>
            <a:r>
              <a:rPr lang="it-IT" sz="1100" b="1" dirty="0"/>
              <a:t> </a:t>
            </a:r>
            <a:r>
              <a:rPr lang="it-IT" sz="1100" b="1" dirty="0" err="1"/>
              <a:t>partially</a:t>
            </a:r>
            <a:r>
              <a:rPr lang="it-IT" sz="1100" b="1" dirty="0"/>
              <a:t> </a:t>
            </a:r>
            <a:r>
              <a:rPr lang="it-IT" sz="1100" b="1" dirty="0" err="1"/>
              <a:t>rational</a:t>
            </a:r>
            <a:r>
              <a:rPr lang="it-IT" sz="1100" b="1" dirty="0"/>
              <a:t> </a:t>
            </a:r>
            <a:r>
              <a:rPr lang="it-IT" sz="1100" b="1" dirty="0" err="1"/>
              <a:t>investor</a:t>
            </a:r>
            <a:r>
              <a:rPr lang="it-IT" sz="1100" b="1" dirty="0"/>
              <a:t>» </a:t>
            </a:r>
            <a:r>
              <a:rPr lang="it-IT" sz="1100" dirty="0" err="1"/>
              <a:t>PlosOne</a:t>
            </a:r>
            <a:r>
              <a:rPr lang="it-IT" sz="1100" dirty="0"/>
              <a:t>, 2017, 12 (2): e0171891.</a:t>
            </a:r>
          </a:p>
        </p:txBody>
      </p:sp>
    </p:spTree>
    <p:extLst>
      <p:ext uri="{BB962C8B-B14F-4D97-AF65-F5344CB8AC3E}">
        <p14:creationId xmlns:p14="http://schemas.microsoft.com/office/powerpoint/2010/main" val="185133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Co-evolving networks explains behavioral biases in financial markets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93480" imgH="253800" progId="Equation.DSMT4">
                  <p:embed/>
                </p:oleObj>
              </mc:Choice>
              <mc:Fallback>
                <p:oleObj name="Equation" r:id="rId3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2DBA3C5-585B-4D5A-8136-3210C3473E28}"/>
              </a:ext>
            </a:extLst>
          </p:cNvPr>
          <p:cNvSpPr txBox="1"/>
          <p:nvPr/>
        </p:nvSpPr>
        <p:spPr>
          <a:xfrm>
            <a:off x="527387" y="1311649"/>
            <a:ext cx="8149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Changing the behavioral variables, and then the input of the edges’ dynamics, we modelled different behaviors biases which are considered as possible drivers of bubbles and crashes.   </a:t>
            </a:r>
          </a:p>
        </p:txBody>
      </p:sp>
      <p:pic>
        <p:nvPicPr>
          <p:cNvPr id="33" name="Segnaposto contenuto 3">
            <a:extLst>
              <a:ext uri="{FF2B5EF4-FFF2-40B4-BE49-F238E27FC236}">
                <a16:creationId xmlns:a16="http://schemas.microsoft.com/office/drawing/2014/main" id="{7018A0C6-D4FF-45C4-9267-D10AAA245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19645"/>
            <a:ext cx="2850342" cy="1825834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389EB1-E098-4E3A-8D3E-149B2086AC84}"/>
              </a:ext>
            </a:extLst>
          </p:cNvPr>
          <p:cNvSpPr txBox="1"/>
          <p:nvPr/>
        </p:nvSpPr>
        <p:spPr>
          <a:xfrm>
            <a:off x="537731" y="264417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HERDING: the phenomenon where investors follow what they perceive other investors are doing, rather than their own analysis.</a:t>
            </a:r>
            <a:endParaRPr lang="it-IT" sz="2400" dirty="0"/>
          </a:p>
        </p:txBody>
      </p:sp>
      <p:pic>
        <p:nvPicPr>
          <p:cNvPr id="6" name="Immagine 5" descr="Immagine che contiene gatto, interni, sedendo, marrone&#10;&#10;Descrizione generata automaticamente">
            <a:extLst>
              <a:ext uri="{FF2B5EF4-FFF2-40B4-BE49-F238E27FC236}">
                <a16:creationId xmlns:a16="http://schemas.microsoft.com/office/drawing/2014/main" id="{02B51751-C855-4061-91CF-F49D70247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46151"/>
            <a:ext cx="1903859" cy="208096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B5DA99-9165-4668-9CFC-3D555D97BDF9}"/>
              </a:ext>
            </a:extLst>
          </p:cNvPr>
          <p:cNvSpPr txBox="1"/>
          <p:nvPr/>
        </p:nvSpPr>
        <p:spPr>
          <a:xfrm>
            <a:off x="537730" y="4273321"/>
            <a:ext cx="4970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OVERCONFIDENCE: bias in which an agent's subjective confidence in his or her judgements is not justified by the objective accuracy of those judgements.</a:t>
            </a:r>
            <a:endParaRPr lang="it-IT" sz="22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056467-DB1A-4AE9-A3D3-A66AF141B598}"/>
              </a:ext>
            </a:extLst>
          </p:cNvPr>
          <p:cNvSpPr txBox="1"/>
          <p:nvPr/>
        </p:nvSpPr>
        <p:spPr>
          <a:xfrm>
            <a:off x="0" y="6058425"/>
            <a:ext cx="666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«The </a:t>
            </a:r>
            <a:r>
              <a:rPr lang="it-IT" sz="1100" b="1" dirty="0" err="1"/>
              <a:t>evolving</a:t>
            </a:r>
            <a:r>
              <a:rPr lang="it-IT" sz="1100" b="1" dirty="0"/>
              <a:t> </a:t>
            </a:r>
            <a:r>
              <a:rPr lang="it-IT" sz="1100" b="1" dirty="0" err="1"/>
              <a:t>cobweb</a:t>
            </a:r>
            <a:r>
              <a:rPr lang="it-IT" sz="1100" b="1" dirty="0"/>
              <a:t> of relations </a:t>
            </a:r>
            <a:r>
              <a:rPr lang="it-IT" sz="1100" b="1" dirty="0" err="1"/>
              <a:t>among</a:t>
            </a:r>
            <a:r>
              <a:rPr lang="it-IT" sz="1100" b="1" dirty="0"/>
              <a:t> </a:t>
            </a:r>
            <a:r>
              <a:rPr lang="it-IT" sz="1100" b="1" dirty="0" err="1"/>
              <a:t>partially</a:t>
            </a:r>
            <a:r>
              <a:rPr lang="it-IT" sz="1100" b="1" dirty="0"/>
              <a:t> </a:t>
            </a:r>
            <a:r>
              <a:rPr lang="it-IT" sz="1100" b="1" dirty="0" err="1"/>
              <a:t>rational</a:t>
            </a:r>
            <a:r>
              <a:rPr lang="it-IT" sz="1100" b="1" dirty="0"/>
              <a:t> </a:t>
            </a:r>
            <a:r>
              <a:rPr lang="it-IT" sz="1100" b="1" dirty="0" err="1"/>
              <a:t>investor</a:t>
            </a:r>
            <a:r>
              <a:rPr lang="it-IT" sz="1100" b="1" dirty="0"/>
              <a:t>» </a:t>
            </a:r>
            <a:r>
              <a:rPr lang="it-IT" sz="1100" dirty="0" err="1"/>
              <a:t>PlosOne</a:t>
            </a:r>
            <a:r>
              <a:rPr lang="it-IT" sz="1100" dirty="0"/>
              <a:t>, 2017, 12 (2): e0171891.</a:t>
            </a:r>
          </a:p>
          <a:p>
            <a:r>
              <a:rPr lang="it-IT" sz="1100" dirty="0" err="1"/>
              <a:t>DeLellis</a:t>
            </a:r>
            <a:r>
              <a:rPr lang="it-IT" sz="1100" dirty="0"/>
              <a:t> P., Di Meglio A.,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</a:t>
            </a:r>
            <a:r>
              <a:rPr lang="it-IT" sz="1100" b="1" dirty="0" err="1"/>
              <a:t>Overconfidence</a:t>
            </a:r>
            <a:r>
              <a:rPr lang="it-IT" sz="1100" b="1" dirty="0"/>
              <a:t> agents and </a:t>
            </a:r>
            <a:r>
              <a:rPr lang="it-IT" sz="1100" b="1" dirty="0" err="1"/>
              <a:t>evolving</a:t>
            </a:r>
            <a:r>
              <a:rPr lang="it-IT" sz="1100" b="1" dirty="0"/>
              <a:t> </a:t>
            </a:r>
            <a:r>
              <a:rPr lang="it-IT" sz="1100" b="1" dirty="0" err="1"/>
              <a:t>financial</a:t>
            </a:r>
            <a:r>
              <a:rPr lang="it-IT" sz="1100" b="1" dirty="0"/>
              <a:t> networks» </a:t>
            </a:r>
            <a:r>
              <a:rPr lang="it-IT" sz="1100" dirty="0" err="1"/>
              <a:t>Nonlinear</a:t>
            </a:r>
            <a:r>
              <a:rPr lang="it-IT" sz="1100" dirty="0"/>
              <a:t> Dynamics, 2018, 92 (1), 33-40.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9335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dynamics in co-evolving networks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196"/>
            <a:ext cx="1379692" cy="787804"/>
          </a:xfrm>
          <a:prstGeom prst="rect">
            <a:avLst/>
          </a:prstGeom>
        </p:spPr>
      </p:pic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93480" imgH="253800" progId="Equation.DSMT4">
                  <p:embed/>
                </p:oleObj>
              </mc:Choice>
              <mc:Fallback>
                <p:oleObj name="Equation" r:id="rId4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F2245D-2350-4BAC-BCCB-44F5F4DE3D95}"/>
              </a:ext>
            </a:extLst>
          </p:cNvPr>
          <p:cNvSpPr txBox="1"/>
          <p:nvPr/>
        </p:nvSpPr>
        <p:spPr>
          <a:xfrm>
            <a:off x="442212" y="1268760"/>
            <a:ext cx="8229600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/>
              <a:t>OPINION DYNAMICS</a:t>
            </a:r>
            <a:r>
              <a:rPr lang="en-US" sz="2400" dirty="0"/>
              <a:t> studies how the opinions arise and spread among people affected by behavioral bias. It quantifies the intensity of opinions through a state variable and investigates whether collective dynamics (typically consensus) emerge.    </a:t>
            </a:r>
          </a:p>
        </p:txBody>
      </p:sp>
      <p:pic>
        <p:nvPicPr>
          <p:cNvPr id="6" name="Immagine 5" descr="Immagine che contiene persona, uomo, edificio, inpiedi&#10;&#10;Descrizione generata automaticamente">
            <a:extLst>
              <a:ext uri="{FF2B5EF4-FFF2-40B4-BE49-F238E27FC236}">
                <a16:creationId xmlns:a16="http://schemas.microsoft.com/office/drawing/2014/main" id="{053E4516-BE68-4137-A2AE-6BC96AEDB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5504"/>
            <a:ext cx="3117974" cy="20741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033FCC-C118-4949-B7C4-DE91BBAC4057}"/>
              </a:ext>
            </a:extLst>
          </p:cNvPr>
          <p:cNvSpPr txBox="1"/>
          <p:nvPr/>
        </p:nvSpPr>
        <p:spPr>
          <a:xfrm>
            <a:off x="3851920" y="3136514"/>
            <a:ext cx="481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group of individuals, the aim is not always complete consensus. For instance, an agent subset, the </a:t>
            </a:r>
            <a:r>
              <a:rPr lang="en-US" sz="2400" b="1" i="1" dirty="0"/>
              <a:t>leaders</a:t>
            </a:r>
            <a:r>
              <a:rPr lang="en-US" sz="2400" b="1" dirty="0"/>
              <a:t>, aims at steering the opinion of the group within a certain range.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95A83F-515F-4241-BE5F-D2F319683FF3}"/>
              </a:ext>
            </a:extLst>
          </p:cNvPr>
          <p:cNvSpPr txBox="1"/>
          <p:nvPr/>
        </p:nvSpPr>
        <p:spPr>
          <a:xfrm>
            <a:off x="1379692" y="6427113"/>
            <a:ext cx="7008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«Steering opinion dynamics via </a:t>
            </a:r>
            <a:r>
              <a:rPr lang="it-IT" sz="1100" b="1" dirty="0" err="1"/>
              <a:t>containment</a:t>
            </a:r>
            <a:r>
              <a:rPr lang="it-IT" sz="1100" b="1" dirty="0"/>
              <a:t> control» </a:t>
            </a:r>
            <a:r>
              <a:rPr lang="it-IT" sz="1100" dirty="0" err="1"/>
              <a:t>Computational</a:t>
            </a:r>
            <a:r>
              <a:rPr lang="it-IT" sz="1100" dirty="0"/>
              <a:t> Social Networks, 2017, 4 (12).</a:t>
            </a:r>
          </a:p>
        </p:txBody>
      </p:sp>
    </p:spTree>
    <p:extLst>
      <p:ext uri="{BB962C8B-B14F-4D97-AF65-F5344CB8AC3E}">
        <p14:creationId xmlns:p14="http://schemas.microsoft.com/office/powerpoint/2010/main" val="18105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About my PhD</a:t>
            </a:r>
          </a:p>
          <a:p>
            <a:pPr lvl="1"/>
            <a:r>
              <a:rPr lang="en-US" sz="1600" dirty="0"/>
              <a:t>My background</a:t>
            </a:r>
          </a:p>
          <a:p>
            <a:pPr lvl="1"/>
            <a:r>
              <a:rPr lang="en-US" sz="1600" dirty="0"/>
              <a:t>Credits summary</a:t>
            </a:r>
          </a:p>
          <a:p>
            <a:pPr lvl="1"/>
            <a:r>
              <a:rPr lang="en-US" sz="1600" dirty="0"/>
              <a:t>List of Publications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Complex networks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Rethinking complex dynamical networks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Temporal networks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Control of Stochastic Temporal Networks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Co-evolving networks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Co-evolving networks to explain financial markets dynamics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Opinion dynamics in co-evolving networks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Synchronization of co-evolving networks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Optimal gain adaptation for pinning controllability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Partial containment control over signed graphs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Evolutionary Game Theory: a model predictive control-like update rule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49280"/>
            <a:ext cx="1526674" cy="871731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A72CEE-EF88-4C29-9DEC-203B69C18558}"/>
              </a:ext>
            </a:extLst>
          </p:cNvPr>
          <p:cNvSpPr txBox="1"/>
          <p:nvPr/>
        </p:nvSpPr>
        <p:spPr>
          <a:xfrm>
            <a:off x="7308304" y="1228110"/>
            <a:ext cx="1584176" cy="7848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dirty="0"/>
              <a:t>    Background</a:t>
            </a:r>
          </a:p>
          <a:p>
            <a:r>
              <a:rPr lang="it-IT" sz="1500" dirty="0"/>
              <a:t>    Core activities</a:t>
            </a:r>
          </a:p>
          <a:p>
            <a:r>
              <a:rPr lang="it-IT" sz="1500" dirty="0"/>
              <a:t>    Side activities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71F7B1D-3BF1-4145-89B5-CB7E704B96C1}"/>
              </a:ext>
            </a:extLst>
          </p:cNvPr>
          <p:cNvSpPr/>
          <p:nvPr/>
        </p:nvSpPr>
        <p:spPr>
          <a:xfrm>
            <a:off x="7348756" y="1281862"/>
            <a:ext cx="144016" cy="1577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3802B4F-33F5-4B59-90CF-43EA2D6203CC}"/>
              </a:ext>
            </a:extLst>
          </p:cNvPr>
          <p:cNvSpPr/>
          <p:nvPr/>
        </p:nvSpPr>
        <p:spPr>
          <a:xfrm>
            <a:off x="7348756" y="1527372"/>
            <a:ext cx="144016" cy="1577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9DA246A-F605-425C-8F10-08D78AD00304}"/>
              </a:ext>
            </a:extLst>
          </p:cNvPr>
          <p:cNvSpPr/>
          <p:nvPr/>
        </p:nvSpPr>
        <p:spPr>
          <a:xfrm>
            <a:off x="7348756" y="1779400"/>
            <a:ext cx="144016" cy="1577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476FE8A-50AD-458C-BCD8-9C7EF934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73" y="833507"/>
            <a:ext cx="3149212" cy="23518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dynamics in co-evolving networks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196"/>
            <a:ext cx="1379692" cy="787804"/>
          </a:xfrm>
          <a:prstGeom prst="rect">
            <a:avLst/>
          </a:prstGeom>
        </p:spPr>
      </p:pic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393480" imgH="253800" progId="Equation.DSMT4">
                  <p:embed/>
                </p:oleObj>
              </mc:Choice>
              <mc:Fallback>
                <p:oleObj name="Equation" r:id="rId5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AA17FB-E403-4DD8-9945-1DFC6EBA49A0}"/>
              </a:ext>
            </a:extLst>
          </p:cNvPr>
          <p:cNvSpPr txBox="1"/>
          <p:nvPr/>
        </p:nvSpPr>
        <p:spPr>
          <a:xfrm>
            <a:off x="1379692" y="6427113"/>
            <a:ext cx="7008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«Steering opinion dynamics via </a:t>
            </a:r>
            <a:r>
              <a:rPr lang="it-IT" sz="1100" b="1" dirty="0" err="1"/>
              <a:t>containment</a:t>
            </a:r>
            <a:r>
              <a:rPr lang="it-IT" sz="1100" b="1" dirty="0"/>
              <a:t> control» </a:t>
            </a:r>
            <a:r>
              <a:rPr lang="it-IT" sz="1100" dirty="0" err="1"/>
              <a:t>Computational</a:t>
            </a:r>
            <a:r>
              <a:rPr lang="it-IT" sz="1100" dirty="0"/>
              <a:t> Social Networks, 2017, 4 (12).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A016A1-5BC2-4882-A6AD-DF373C71F8A4}"/>
              </a:ext>
            </a:extLst>
          </p:cNvPr>
          <p:cNvSpPr txBox="1"/>
          <p:nvPr/>
        </p:nvSpPr>
        <p:spPr>
          <a:xfrm>
            <a:off x="5076056" y="1089047"/>
            <a:ext cx="3610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A state variable describes the evolution of the intensity of the opinion of each node of the network;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A measure of the dissimilarities between the opinions of two connected agents drives the evolution of the interaction topology (proximity rule);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According to the current interaction topology, the leaders of the networks (agents whose opinions are not influenced by those of the others, the followers), apply a specific containment strategy, i.e., decide who to influence (containment strategy). 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3E367FF-6BF3-4059-9603-2B14326B1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39" y="1496865"/>
            <a:ext cx="1252733" cy="181080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778EC07-AF3D-4A9F-8952-E9C456EC7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1" y="3342755"/>
            <a:ext cx="4932040" cy="172248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DD7CAEA-294C-4B5F-822C-359E358E6E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5" y="4268621"/>
            <a:ext cx="1492637" cy="15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D7FE60EE-1D8B-4BCD-868C-CE42487F971F}"/>
              </a:ext>
            </a:extLst>
          </p:cNvPr>
          <p:cNvGrpSpPr/>
          <p:nvPr/>
        </p:nvGrpSpPr>
        <p:grpSpPr>
          <a:xfrm>
            <a:off x="0" y="999001"/>
            <a:ext cx="4944856" cy="5012309"/>
            <a:chOff x="11825" y="833507"/>
            <a:chExt cx="4944856" cy="5012309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476FE8A-50AD-458C-BCD8-9C7EF934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473" y="833507"/>
              <a:ext cx="3149212" cy="2351804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73E367FF-6BF3-4059-9603-2B14326B1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239" y="1496865"/>
              <a:ext cx="1252733" cy="181080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C778EC07-AF3D-4A9F-8952-E9C456EC7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41" y="3342755"/>
              <a:ext cx="4932040" cy="1722486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DD7CAEA-294C-4B5F-822C-359E358E6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25" y="4268621"/>
              <a:ext cx="1492637" cy="1577195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dynamics in co-evolving networks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196"/>
            <a:ext cx="1379692" cy="787804"/>
          </a:xfrm>
          <a:prstGeom prst="rect">
            <a:avLst/>
          </a:prstGeom>
        </p:spPr>
      </p:pic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8" imgW="393480" imgH="253800" progId="Equation.DSMT4">
                  <p:embed/>
                </p:oleObj>
              </mc:Choice>
              <mc:Fallback>
                <p:oleObj name="Equation" r:id="rId8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AA17FB-E403-4DD8-9945-1DFC6EBA49A0}"/>
              </a:ext>
            </a:extLst>
          </p:cNvPr>
          <p:cNvSpPr txBox="1"/>
          <p:nvPr/>
        </p:nvSpPr>
        <p:spPr>
          <a:xfrm>
            <a:off x="1379692" y="6427113"/>
            <a:ext cx="7008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F., Lo </a:t>
            </a:r>
            <a:r>
              <a:rPr lang="it-IT" sz="1100" dirty="0" err="1"/>
              <a:t>Iudice</a:t>
            </a:r>
            <a:r>
              <a:rPr lang="it-IT" sz="1100" dirty="0"/>
              <a:t> F. </a:t>
            </a:r>
            <a:r>
              <a:rPr lang="it-IT" sz="1100" b="1" dirty="0"/>
              <a:t>«Steering opinion dynamics via </a:t>
            </a:r>
            <a:r>
              <a:rPr lang="it-IT" sz="1100" b="1" dirty="0" err="1"/>
              <a:t>containment</a:t>
            </a:r>
            <a:r>
              <a:rPr lang="it-IT" sz="1100" b="1" dirty="0"/>
              <a:t> control» </a:t>
            </a:r>
            <a:r>
              <a:rPr lang="it-IT" sz="1100" dirty="0" err="1"/>
              <a:t>Computational</a:t>
            </a:r>
            <a:r>
              <a:rPr lang="it-IT" sz="1100" dirty="0"/>
              <a:t> Social Networks, 2017, 4 (12).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A016A1-5BC2-4882-A6AD-DF373C71F8A4}"/>
              </a:ext>
            </a:extLst>
          </p:cNvPr>
          <p:cNvSpPr txBox="1"/>
          <p:nvPr/>
        </p:nvSpPr>
        <p:spPr>
          <a:xfrm>
            <a:off x="5148064" y="1258387"/>
            <a:ext cx="36107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We compared a time-varying control strategy with a static one and the performance of the control action in the time-varying case is better.</a:t>
            </a:r>
          </a:p>
          <a:p>
            <a:pPr algn="just"/>
            <a:r>
              <a:rPr lang="en-US" sz="2200" dirty="0"/>
              <a:t>A non-informed leader (leader that is not aware of the interaction topology) is able to contain the opinions of a large fraction of the population within the range of the leaders’ opinions.</a:t>
            </a:r>
          </a:p>
          <a:p>
            <a:pPr algn="just"/>
            <a:r>
              <a:rPr lang="en-US" sz="2200" dirty="0"/>
              <a:t>Only an omniscient leader can achieve better performances.</a:t>
            </a:r>
          </a:p>
        </p:txBody>
      </p:sp>
    </p:spTree>
    <p:extLst>
      <p:ext uri="{BB962C8B-B14F-4D97-AF65-F5344CB8AC3E}">
        <p14:creationId xmlns:p14="http://schemas.microsoft.com/office/powerpoint/2010/main" val="14827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422" y="36665"/>
            <a:ext cx="8524386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 of co-evolving networks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196"/>
            <a:ext cx="1379692" cy="787804"/>
          </a:xfrm>
          <a:prstGeom prst="rect">
            <a:avLst/>
          </a:prstGeom>
        </p:spPr>
      </p:pic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393480" imgH="253800" progId="Equation.DSMT4">
                  <p:embed/>
                </p:oleObj>
              </mc:Choice>
              <mc:Fallback>
                <p:oleObj name="Equation" r:id="rId4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A016A1-5BC2-4882-A6AD-DF373C71F8A4}"/>
              </a:ext>
            </a:extLst>
          </p:cNvPr>
          <p:cNvSpPr txBox="1"/>
          <p:nvPr/>
        </p:nvSpPr>
        <p:spPr>
          <a:xfrm>
            <a:off x="432031" y="1179665"/>
            <a:ext cx="821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/>
              <a:t>Does a co-evolving network synchronize?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9474E7F-9BB7-41DC-9B8A-CE1F8A3C963B}"/>
                  </a:ext>
                </a:extLst>
              </p:cNvPr>
              <p:cNvSpPr txBox="1"/>
              <p:nvPr/>
            </p:nvSpPr>
            <p:spPr>
              <a:xfrm>
                <a:off x="508626" y="1916832"/>
                <a:ext cx="374738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u="sng" dirty="0"/>
                  <a:t>COMPLEX NETWORKS</a:t>
                </a:r>
                <a:r>
                  <a:rPr lang="en-US" sz="2400" dirty="0"/>
                  <a:t>: a network is said to be synchronized if  the nodes’ states asymptotically follow a same trajectory,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 …=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9474E7F-9BB7-41DC-9B8A-CE1F8A3C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6" y="1916832"/>
                <a:ext cx="3747382" cy="2308324"/>
              </a:xfrm>
              <a:prstGeom prst="rect">
                <a:avLst/>
              </a:prstGeom>
              <a:blipFill>
                <a:blip r:embed="rId6"/>
                <a:stretch>
                  <a:fillRect l="-2439" t="-2111" r="-2602" b="-50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EF5322B-29F8-4672-A391-0DE6555EFA05}"/>
                  </a:ext>
                </a:extLst>
              </p:cNvPr>
              <p:cNvSpPr txBox="1"/>
              <p:nvPr/>
            </p:nvSpPr>
            <p:spPr>
              <a:xfrm>
                <a:off x="4884822" y="1916770"/>
                <a:ext cx="374738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u="sng" dirty="0"/>
                  <a:t>CO-EVOLVING NETWORKS</a:t>
                </a:r>
                <a:r>
                  <a:rPr lang="en-US" sz="2400" dirty="0"/>
                  <a:t>: a network is said to be synchronized if  the nodes’ states asymptotically follow a same trajectory,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 …=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while the edges’ variables </a:t>
                </a:r>
                <a:r>
                  <a:rPr lang="en-US" sz="2400" dirty="0" err="1"/>
                  <a:t>asymptoti-cally</a:t>
                </a:r>
                <a:r>
                  <a:rPr lang="en-US" sz="2400" dirty="0"/>
                  <a:t> reaches an equilibrium. 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EF5322B-29F8-4672-A391-0DE6555EF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22" y="1916770"/>
                <a:ext cx="3747382" cy="3046988"/>
              </a:xfrm>
              <a:prstGeom prst="rect">
                <a:avLst/>
              </a:prstGeom>
              <a:blipFill>
                <a:blip r:embed="rId7"/>
                <a:stretch>
                  <a:fillRect l="-2439" t="-1600" r="-2602" b="-36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2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422" y="36665"/>
            <a:ext cx="8524386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 of co-evolving networks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750"/>
            <a:ext cx="1259632" cy="719250"/>
          </a:xfrm>
          <a:prstGeom prst="rect">
            <a:avLst/>
          </a:prstGeom>
        </p:spPr>
      </p:pic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393480" imgH="253800" progId="Equation.DSMT4">
                  <p:embed/>
                </p:oleObj>
              </mc:Choice>
              <mc:Fallback>
                <p:oleObj name="Equation" r:id="rId5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AA016A1-5BC2-4882-A6AD-DF373C71F8A4}"/>
                  </a:ext>
                </a:extLst>
              </p:cNvPr>
              <p:cNvSpPr txBox="1"/>
              <p:nvPr/>
            </p:nvSpPr>
            <p:spPr>
              <a:xfrm>
                <a:off x="432031" y="1179665"/>
                <a:ext cx="8219256" cy="4711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We consider a co-evolving network, described by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it-IT" sz="24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∀ </m:t>
                                </m:r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it-IT" sz="2400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  <m:r>
                                              <a:rPr lang="it-IT" sz="2400" i="1" dirty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24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sz="2400" i="1" dirty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∀ </m:t>
                                </m:r>
                                <m:d>
                                  <m:d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>
                  <a:ea typeface="Cambria Math" panose="02040503050406030204" pitchFamily="18" charset="0"/>
                </a:endParaRPr>
              </a:p>
              <a:p>
                <a:pPr algn="just"/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Does this network synchronize? </a:t>
                </a:r>
              </a:p>
              <a:p>
                <a:pPr lvl="1" algn="just"/>
                <a:r>
                  <a:rPr lang="en-US" sz="2400" dirty="0"/>
                  <a:t>We found conditions on the control parameters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such that the synchronous solution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it-IT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= …=</m:t>
                    </m:r>
                    <m:sSub>
                      <m:sSubPr>
                        <m:ctrlPr>
                          <a:rPr lang="it-IT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stable.</a:t>
                </a:r>
              </a:p>
              <a:p>
                <a:pPr algn="just"/>
                <a:r>
                  <a:rPr lang="en-US" sz="2400" u="sng" dirty="0"/>
                  <a:t>IDEA:</a:t>
                </a:r>
                <a:r>
                  <a:rPr lang="en-US" sz="2400" dirty="0"/>
                  <a:t> employing the Master Stability approach we select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sz="2400" dirty="0"/>
                  <a:t> guarantees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is stable to local perturbations.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AA016A1-5BC2-4882-A6AD-DF373C71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1" y="1179665"/>
                <a:ext cx="8219256" cy="4711803"/>
              </a:xfrm>
              <a:prstGeom prst="rect">
                <a:avLst/>
              </a:prstGeom>
              <a:blipFill>
                <a:blip r:embed="rId7"/>
                <a:stretch>
                  <a:fillRect l="-1187" t="-1036" r="-3561" b="-20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4541D8-2A2B-41C0-8D22-8621B0F21FD9}"/>
              </a:ext>
            </a:extLst>
          </p:cNvPr>
          <p:cNvSpPr txBox="1"/>
          <p:nvPr/>
        </p:nvSpPr>
        <p:spPr>
          <a:xfrm>
            <a:off x="4860032" y="3523186"/>
            <a:ext cx="10081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YES!</a:t>
            </a: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13A984-43A6-4CC5-8D76-58D218B7F9A8}"/>
              </a:ext>
            </a:extLst>
          </p:cNvPr>
          <p:cNvSpPr txBox="1"/>
          <p:nvPr/>
        </p:nvSpPr>
        <p:spPr>
          <a:xfrm>
            <a:off x="1400271" y="6428133"/>
            <a:ext cx="6192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G. </a:t>
            </a:r>
            <a:r>
              <a:rPr lang="it-IT" sz="1100" b="1" dirty="0"/>
              <a:t>«</a:t>
            </a:r>
            <a:r>
              <a:rPr lang="it-IT" sz="1100" b="1" dirty="0" err="1"/>
              <a:t>Optimal</a:t>
            </a:r>
            <a:r>
              <a:rPr lang="it-IT" sz="1100" b="1" dirty="0"/>
              <a:t> </a:t>
            </a:r>
            <a:r>
              <a:rPr lang="it-IT" sz="1100" b="1" dirty="0" err="1"/>
              <a:t>synchronizability</a:t>
            </a:r>
            <a:r>
              <a:rPr lang="it-IT" sz="1100" b="1" dirty="0"/>
              <a:t> of co-</a:t>
            </a:r>
            <a:r>
              <a:rPr lang="it-IT" sz="1100" b="1" dirty="0" err="1"/>
              <a:t>evolving</a:t>
            </a:r>
            <a:r>
              <a:rPr lang="it-IT" sz="1100" b="1" dirty="0"/>
              <a:t> networks» </a:t>
            </a:r>
            <a:r>
              <a:rPr lang="it-IT" sz="1100" dirty="0"/>
              <a:t>In </a:t>
            </a:r>
            <a:r>
              <a:rPr lang="it-IT" sz="1100" dirty="0" err="1"/>
              <a:t>preparation</a:t>
            </a:r>
            <a:r>
              <a:rPr lang="it-IT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7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422" y="36665"/>
            <a:ext cx="8524386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 of co-evolving networks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750"/>
            <a:ext cx="1259632" cy="719250"/>
          </a:xfrm>
          <a:prstGeom prst="rect">
            <a:avLst/>
          </a:prstGeom>
        </p:spPr>
      </p:pic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393480" imgH="253800" progId="Equation.DSMT4">
                  <p:embed/>
                </p:oleObj>
              </mc:Choice>
              <mc:Fallback>
                <p:oleObj name="Equation" r:id="rId5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F2B88B-2B26-4AD7-B08C-ECC1F545A460}"/>
              </a:ext>
            </a:extLst>
          </p:cNvPr>
          <p:cNvSpPr txBox="1"/>
          <p:nvPr/>
        </p:nvSpPr>
        <p:spPr>
          <a:xfrm>
            <a:off x="432031" y="1179665"/>
            <a:ext cx="821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/>
              <a:t>Can the achieving of synchronization be optimized?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89E41836-6FF1-48BF-B3E2-D00556A18C60}"/>
                  </a:ext>
                </a:extLst>
              </p:cNvPr>
              <p:cNvSpPr/>
              <p:nvPr/>
            </p:nvSpPr>
            <p:spPr>
              <a:xfrm>
                <a:off x="438937" y="1804832"/>
                <a:ext cx="5380384" cy="952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it-IT" sz="2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it-IT" sz="2200" i="1" dirty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2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it-IT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2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it-IT" sz="2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it-IT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2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sz="2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89E41836-6FF1-48BF-B3E2-D00556A18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37" y="1804832"/>
                <a:ext cx="5380384" cy="9521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342AC6ED-5F0D-43CD-A203-3CFD6AA8CD7A}"/>
              </a:ext>
            </a:extLst>
          </p:cNvPr>
          <p:cNvSpPr/>
          <p:nvPr/>
        </p:nvSpPr>
        <p:spPr>
          <a:xfrm rot="5400000">
            <a:off x="4124583" y="1347246"/>
            <a:ext cx="309970" cy="2889118"/>
          </a:xfrm>
          <a:prstGeom prst="righ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1F27ABE-C3BC-4CD5-B848-311D3B948F64}"/>
                  </a:ext>
                </a:extLst>
              </p:cNvPr>
              <p:cNvSpPr txBox="1"/>
              <p:nvPr/>
            </p:nvSpPr>
            <p:spPr>
              <a:xfrm>
                <a:off x="3923928" y="3032826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1F27ABE-C3BC-4CD5-B848-311D3B948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32826"/>
                <a:ext cx="7200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9EDF6C8-8EE6-446D-B040-78D7BDDE18D8}"/>
                  </a:ext>
                </a:extLst>
              </p:cNvPr>
              <p:cNvSpPr txBox="1"/>
              <p:nvPr/>
            </p:nvSpPr>
            <p:spPr>
              <a:xfrm>
                <a:off x="1691680" y="3941449"/>
                <a:ext cx="5040560" cy="1736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it-IT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̃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9EDF6C8-8EE6-446D-B040-78D7BDDE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41449"/>
                <a:ext cx="5040560" cy="1736886"/>
              </a:xfrm>
              <a:prstGeom prst="rect">
                <a:avLst/>
              </a:prstGeom>
              <a:blipFill>
                <a:blip r:embed="rId9"/>
                <a:stretch>
                  <a:fillRect b="-1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FB3A14A-8346-4E04-A625-F55A2698A616}"/>
              </a:ext>
            </a:extLst>
          </p:cNvPr>
          <p:cNvCxnSpPr>
            <a:cxnSpLocks/>
          </p:cNvCxnSpPr>
          <p:nvPr/>
        </p:nvCxnSpPr>
        <p:spPr>
          <a:xfrm flipH="1">
            <a:off x="5796136" y="3746024"/>
            <a:ext cx="936104" cy="691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5725E0F-0EEE-41F3-8DBE-A402A92A4464}"/>
              </a:ext>
            </a:extLst>
          </p:cNvPr>
          <p:cNvSpPr txBox="1"/>
          <p:nvPr/>
        </p:nvSpPr>
        <p:spPr>
          <a:xfrm>
            <a:off x="6786736" y="3429000"/>
            <a:ext cx="197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CONTROL ENERGY 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067E1FF-62E2-406A-BC87-9F02C3FE5E30}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5385836"/>
            <a:ext cx="1080000" cy="4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895F0C3-48DF-43F0-9542-916E975C9D1C}"/>
              </a:ext>
            </a:extLst>
          </p:cNvPr>
          <p:cNvSpPr txBox="1"/>
          <p:nvPr/>
        </p:nvSpPr>
        <p:spPr>
          <a:xfrm>
            <a:off x="7236176" y="5067767"/>
            <a:ext cx="197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STABILITY CONSTRAINT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0C1E172-94B3-400C-82B5-C2944D4D3AAF}"/>
              </a:ext>
            </a:extLst>
          </p:cNvPr>
          <p:cNvSpPr txBox="1"/>
          <p:nvPr/>
        </p:nvSpPr>
        <p:spPr>
          <a:xfrm>
            <a:off x="1400271" y="6428133"/>
            <a:ext cx="6192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DeLellis</a:t>
            </a:r>
            <a:r>
              <a:rPr lang="it-IT" sz="1100" dirty="0"/>
              <a:t> P., Di Meglio A., Garofalo G. </a:t>
            </a:r>
            <a:r>
              <a:rPr lang="it-IT" sz="1100" b="1" dirty="0"/>
              <a:t>«</a:t>
            </a:r>
            <a:r>
              <a:rPr lang="it-IT" sz="1100" b="1" dirty="0" err="1"/>
              <a:t>Optimal</a:t>
            </a:r>
            <a:r>
              <a:rPr lang="it-IT" sz="1100" b="1" dirty="0"/>
              <a:t> </a:t>
            </a:r>
            <a:r>
              <a:rPr lang="it-IT" sz="1100" b="1" dirty="0" err="1"/>
              <a:t>synchronizability</a:t>
            </a:r>
            <a:r>
              <a:rPr lang="it-IT" sz="1100" b="1" dirty="0"/>
              <a:t> of co-</a:t>
            </a:r>
            <a:r>
              <a:rPr lang="it-IT" sz="1100" b="1" dirty="0" err="1"/>
              <a:t>evolving</a:t>
            </a:r>
            <a:r>
              <a:rPr lang="it-IT" sz="1100" b="1" dirty="0"/>
              <a:t> networks» </a:t>
            </a:r>
            <a:r>
              <a:rPr lang="it-IT" sz="1100" dirty="0"/>
              <a:t>In </a:t>
            </a:r>
            <a:r>
              <a:rPr lang="it-IT" sz="1100" dirty="0" err="1"/>
              <a:t>preparation</a:t>
            </a:r>
            <a:r>
              <a:rPr lang="it-IT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8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About my PhD</a:t>
            </a:r>
          </a:p>
          <a:p>
            <a:pPr lvl="2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My background</a:t>
            </a:r>
          </a:p>
          <a:p>
            <a:pPr lvl="2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Credits summary</a:t>
            </a:r>
          </a:p>
          <a:p>
            <a:pPr lvl="2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List of Publications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Complex networks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Rethinking complex dynamical networks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Temporal networks </a:t>
            </a:r>
          </a:p>
          <a:p>
            <a:pPr lvl="1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Control of Stochastic Temporal Networks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Co-evolving networks </a:t>
            </a:r>
          </a:p>
          <a:p>
            <a:pPr lvl="1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Co-evolving networks explain financial markets</a:t>
            </a:r>
          </a:p>
          <a:p>
            <a:pPr lvl="1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Opinion dynamics in co-evolving networks</a:t>
            </a:r>
          </a:p>
          <a:p>
            <a:pPr lvl="1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Synchronization of co-evolving networks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Optimal gain adaptation for pinning controllability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Partial containment control over signed graphs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Evolutionary Game Theory: a model predictive control-like update rule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49280"/>
            <a:ext cx="1526674" cy="871731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A72CEE-EF88-4C29-9DEC-203B69C18558}"/>
              </a:ext>
            </a:extLst>
          </p:cNvPr>
          <p:cNvSpPr txBox="1"/>
          <p:nvPr/>
        </p:nvSpPr>
        <p:spPr>
          <a:xfrm>
            <a:off x="7308304" y="1228110"/>
            <a:ext cx="1584176" cy="78483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>
                    <a:lumMod val="85000"/>
                  </a:schemeClr>
                </a:solidFill>
              </a:rPr>
              <a:t>    Background</a:t>
            </a:r>
          </a:p>
          <a:p>
            <a:r>
              <a:rPr lang="it-IT" sz="1500" dirty="0"/>
              <a:t>    </a:t>
            </a:r>
            <a:r>
              <a:rPr lang="it-IT" sz="1500" dirty="0">
                <a:solidFill>
                  <a:schemeClr val="bg1">
                    <a:lumMod val="85000"/>
                  </a:schemeClr>
                </a:solidFill>
              </a:rPr>
              <a:t>Core activities</a:t>
            </a:r>
          </a:p>
          <a:p>
            <a:r>
              <a:rPr lang="it-IT" sz="1500" dirty="0"/>
              <a:t>    Side activities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71F7B1D-3BF1-4145-89B5-CB7E704B96C1}"/>
              </a:ext>
            </a:extLst>
          </p:cNvPr>
          <p:cNvSpPr/>
          <p:nvPr/>
        </p:nvSpPr>
        <p:spPr>
          <a:xfrm>
            <a:off x="7348756" y="1281862"/>
            <a:ext cx="144016" cy="157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3802B4F-33F5-4B59-90CF-43EA2D6203CC}"/>
              </a:ext>
            </a:extLst>
          </p:cNvPr>
          <p:cNvSpPr/>
          <p:nvPr/>
        </p:nvSpPr>
        <p:spPr>
          <a:xfrm>
            <a:off x="7348756" y="1527372"/>
            <a:ext cx="144016" cy="157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9DA246A-F605-425C-8F10-08D78AD00304}"/>
              </a:ext>
            </a:extLst>
          </p:cNvPr>
          <p:cNvSpPr/>
          <p:nvPr/>
        </p:nvSpPr>
        <p:spPr>
          <a:xfrm>
            <a:off x="7348756" y="1779400"/>
            <a:ext cx="144016" cy="1577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8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activities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386" y="1209161"/>
            <a:ext cx="8229600" cy="1962174"/>
          </a:xfrm>
        </p:spPr>
        <p:txBody>
          <a:bodyPr>
            <a:normAutofit/>
          </a:bodyPr>
          <a:lstStyle/>
          <a:p>
            <a:r>
              <a:rPr lang="it-IT" sz="2000" dirty="0"/>
              <a:t>Di Meglio A., </a:t>
            </a:r>
            <a:r>
              <a:rPr lang="it-IT" sz="2000" dirty="0" err="1"/>
              <a:t>DeLellis</a:t>
            </a:r>
            <a:r>
              <a:rPr lang="it-IT" sz="2000" dirty="0"/>
              <a:t> P., di Bernardo M. </a:t>
            </a:r>
            <a:r>
              <a:rPr lang="it-IT" sz="2000" b="1" dirty="0"/>
              <a:t>«</a:t>
            </a:r>
            <a:r>
              <a:rPr lang="it-IT" sz="2000" b="1" dirty="0" err="1"/>
              <a:t>Decentralized</a:t>
            </a:r>
            <a:r>
              <a:rPr lang="it-IT" sz="2000" b="1" dirty="0"/>
              <a:t> Gain Adaptation for </a:t>
            </a:r>
            <a:r>
              <a:rPr lang="it-IT" sz="2000" b="1" dirty="0" err="1"/>
              <a:t>Optimal</a:t>
            </a:r>
            <a:r>
              <a:rPr lang="it-IT" sz="2000" b="1" dirty="0"/>
              <a:t> </a:t>
            </a:r>
            <a:r>
              <a:rPr lang="it-IT" sz="2000" b="1" dirty="0" err="1"/>
              <a:t>Pinning</a:t>
            </a:r>
            <a:r>
              <a:rPr lang="it-IT" sz="2000" b="1" dirty="0"/>
              <a:t> </a:t>
            </a:r>
            <a:r>
              <a:rPr lang="it-IT" sz="2000" b="1" dirty="0" err="1"/>
              <a:t>Controllability</a:t>
            </a:r>
            <a:r>
              <a:rPr lang="it-IT" sz="2000" b="1" dirty="0"/>
              <a:t> of </a:t>
            </a:r>
            <a:r>
              <a:rPr lang="it-IT" sz="2000" b="1" dirty="0" err="1"/>
              <a:t>Complex</a:t>
            </a:r>
            <a:r>
              <a:rPr lang="it-IT" sz="2000" b="1" dirty="0"/>
              <a:t> Networks» </a:t>
            </a:r>
            <a:r>
              <a:rPr lang="it-IT" sz="2000" dirty="0"/>
              <a:t>2019, IEEE Control System </a:t>
            </a:r>
            <a:r>
              <a:rPr lang="it-IT" sz="2000" dirty="0" err="1"/>
              <a:t>Letters</a:t>
            </a:r>
            <a:r>
              <a:rPr lang="it-IT" sz="2000" dirty="0"/>
              <a:t> 4(1), 253-258.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it-IT" sz="2000" dirty="0"/>
          </a:p>
          <a:p>
            <a:endParaRPr lang="it-IT" sz="2000" dirty="0"/>
          </a:p>
          <a:p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49280"/>
            <a:ext cx="1526674" cy="871731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871278BD-7316-44B1-A1D6-ADF2600D1E13}"/>
                  </a:ext>
                </a:extLst>
              </p:cNvPr>
              <p:cNvSpPr/>
              <p:nvPr/>
            </p:nvSpPr>
            <p:spPr>
              <a:xfrm>
                <a:off x="611560" y="2256371"/>
                <a:ext cx="8352928" cy="902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i="1" dirty="0">
                          <a:latin typeface="Cambria Math" panose="02040503050406030204" pitchFamily="18" charset="0"/>
                        </a:rPr>
                        <m:t>𝜎</m:t>
                      </m:r>
                      <m:nary>
                        <m:naryPr>
                          <m:chr m:val="∑"/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it-IT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871278BD-7316-44B1-A1D6-ADF2600D1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56371"/>
                <a:ext cx="8352928" cy="902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2D196F36-83C7-4971-96B1-6C25CF25A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399"/>
          <a:stretch/>
        </p:blipFill>
        <p:spPr>
          <a:xfrm>
            <a:off x="7335533" y="4126882"/>
            <a:ext cx="1674907" cy="2694129"/>
          </a:xfrm>
          <a:prstGeom prst="rect">
            <a:avLst/>
          </a:prstGeom>
          <a:ln w="25400"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DDFA28F-9168-41A7-B199-DD603B65DB82}"/>
              </a:ext>
            </a:extLst>
          </p:cNvPr>
          <p:cNvSpPr txBox="1"/>
          <p:nvPr/>
        </p:nvSpPr>
        <p:spPr>
          <a:xfrm>
            <a:off x="148386" y="4576490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Di Meglio A., Della Rossa F., </a:t>
            </a:r>
            <a:r>
              <a:rPr lang="it-IT" sz="2000" dirty="0" err="1"/>
              <a:t>Dercole</a:t>
            </a:r>
            <a:r>
              <a:rPr lang="it-IT" sz="2000" dirty="0"/>
              <a:t> F. </a:t>
            </a:r>
            <a:r>
              <a:rPr lang="it-IT" sz="2000" b="1" dirty="0"/>
              <a:t>«</a:t>
            </a:r>
            <a:r>
              <a:rPr lang="en-US" sz="2000" b="1" dirty="0"/>
              <a:t>Direct reciprocity and model-predictive rationality: A setup for network reciprocity over social ties</a:t>
            </a:r>
            <a:r>
              <a:rPr lang="it-IT" sz="2000" b="1" dirty="0"/>
              <a:t>» </a:t>
            </a:r>
            <a:r>
              <a:rPr lang="it-IT" sz="2000" dirty="0"/>
              <a:t>2019, 18 </a:t>
            </a:r>
            <a:r>
              <a:rPr lang="it-IT" sz="2000" dirty="0" err="1"/>
              <a:t>th</a:t>
            </a:r>
            <a:r>
              <a:rPr lang="it-IT" sz="2000" dirty="0"/>
              <a:t> </a:t>
            </a:r>
            <a:r>
              <a:rPr lang="it-IT" sz="2000" dirty="0" err="1"/>
              <a:t>European</a:t>
            </a:r>
            <a:r>
              <a:rPr lang="it-IT" sz="2000" dirty="0"/>
              <a:t> Control Conference (ECC), 1531-1536</a:t>
            </a:r>
          </a:p>
          <a:p>
            <a:pPr algn="just"/>
            <a:endParaRPr lang="it-IT" sz="2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CCF4A5D-AB34-4970-85D6-77B023F72DFC}"/>
              </a:ext>
            </a:extLst>
          </p:cNvPr>
          <p:cNvSpPr txBox="1"/>
          <p:nvPr/>
        </p:nvSpPr>
        <p:spPr>
          <a:xfrm>
            <a:off x="148386" y="3443473"/>
            <a:ext cx="6795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DeLellis</a:t>
            </a:r>
            <a:r>
              <a:rPr lang="it-IT" sz="2000" dirty="0"/>
              <a:t> P., </a:t>
            </a:r>
            <a:r>
              <a:rPr lang="it-IT" sz="2000" dirty="0" err="1"/>
              <a:t>DiMeglio</a:t>
            </a:r>
            <a:r>
              <a:rPr lang="it-IT" sz="2000" dirty="0"/>
              <a:t> A., Garofalo F., Lo </a:t>
            </a:r>
            <a:r>
              <a:rPr lang="it-IT" sz="2000" dirty="0" err="1"/>
              <a:t>Iudice</a:t>
            </a:r>
            <a:r>
              <a:rPr lang="it-IT" sz="2000" dirty="0"/>
              <a:t> F. </a:t>
            </a:r>
            <a:r>
              <a:rPr lang="it-IT" sz="2000" b="1" dirty="0"/>
              <a:t>«</a:t>
            </a:r>
            <a:r>
              <a:rPr lang="it-IT" sz="2000" b="1" dirty="0" err="1"/>
              <a:t>Partial</a:t>
            </a:r>
            <a:r>
              <a:rPr lang="it-IT" sz="2000" b="1" dirty="0"/>
              <a:t> </a:t>
            </a:r>
            <a:r>
              <a:rPr lang="it-IT" sz="2000" b="1" dirty="0" err="1"/>
              <a:t>Containment</a:t>
            </a:r>
            <a:r>
              <a:rPr lang="it-IT" sz="2000" b="1" dirty="0"/>
              <a:t> Control over </a:t>
            </a:r>
            <a:r>
              <a:rPr lang="it-IT" sz="2000" b="1" dirty="0" err="1"/>
              <a:t>signed</a:t>
            </a:r>
            <a:r>
              <a:rPr lang="it-IT" sz="2000" b="1" dirty="0"/>
              <a:t> </a:t>
            </a:r>
            <a:r>
              <a:rPr lang="it-IT" sz="2000" b="1" dirty="0" err="1"/>
              <a:t>graphs</a:t>
            </a:r>
            <a:r>
              <a:rPr lang="it-IT" sz="2000" b="1" dirty="0"/>
              <a:t>» </a:t>
            </a:r>
            <a:r>
              <a:rPr lang="it-IT" sz="2000" dirty="0"/>
              <a:t>2019, 18 </a:t>
            </a:r>
            <a:r>
              <a:rPr lang="it-IT" sz="2000" dirty="0" err="1"/>
              <a:t>th</a:t>
            </a:r>
            <a:r>
              <a:rPr lang="it-IT" sz="2000" dirty="0"/>
              <a:t> </a:t>
            </a:r>
            <a:r>
              <a:rPr lang="it-IT" sz="2000" dirty="0" err="1"/>
              <a:t>European</a:t>
            </a:r>
            <a:r>
              <a:rPr lang="it-IT" sz="2000" dirty="0"/>
              <a:t> Control Conference (ECC), 596-601.</a:t>
            </a:r>
          </a:p>
          <a:p>
            <a:endParaRPr lang="it-IT" sz="2000" dirty="0"/>
          </a:p>
        </p:txBody>
      </p:sp>
      <p:pic>
        <p:nvPicPr>
          <p:cNvPr id="18" name="Immagine 17" descr="Immagine che contiene letto, largo, stanza&#10;&#10;Descrizione generata automaticamente">
            <a:extLst>
              <a:ext uri="{FF2B5EF4-FFF2-40B4-BE49-F238E27FC236}">
                <a16:creationId xmlns:a16="http://schemas.microsoft.com/office/drawing/2014/main" id="{2E7E5FBF-E522-4C8F-90D1-38A5A6ADC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98" y="3008060"/>
            <a:ext cx="2571403" cy="10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422" y="36665"/>
            <a:ext cx="8524386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gain adaptation for pinning controllability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27</a:t>
            </a:fld>
            <a:endParaRPr lang="it-IT"/>
          </a:p>
        </p:txBody>
      </p:sp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393480" imgH="253800" progId="Equation.DSMT4">
                  <p:embed/>
                </p:oleObj>
              </mc:Choice>
              <mc:Fallback>
                <p:oleObj name="Equation" r:id="rId4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tangolo arrotondato 5">
            <a:extLst>
              <a:ext uri="{FF2B5EF4-FFF2-40B4-BE49-F238E27FC236}">
                <a16:creationId xmlns:a16="http://schemas.microsoft.com/office/drawing/2014/main" id="{8A3AC9ED-7FB6-46C4-BBE2-6C6C6B783A53}"/>
              </a:ext>
            </a:extLst>
          </p:cNvPr>
          <p:cNvSpPr/>
          <p:nvPr/>
        </p:nvSpPr>
        <p:spPr>
          <a:xfrm>
            <a:off x="317828" y="1340769"/>
            <a:ext cx="8508344" cy="1008818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GB" sz="2200" b="1" dirty="0">
                <a:solidFill>
                  <a:schemeClr val="tx1"/>
                </a:solidFill>
              </a:rPr>
              <a:t>CONTROL GOAL</a:t>
            </a:r>
            <a:r>
              <a:rPr lang="en-GB" sz="2200" dirty="0">
                <a:solidFill>
                  <a:schemeClr val="tx1"/>
                </a:solidFill>
              </a:rPr>
              <a:t>: induce synchronization in a dynamical network through a control input (i.e., the pinner) injected in a subset of the nodes (i.e., the pinned nodes).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28F1828C-B71B-4B39-A1BF-031246DB2BD2}"/>
                  </a:ext>
                </a:extLst>
              </p:cNvPr>
              <p:cNvSpPr/>
              <p:nvPr/>
            </p:nvSpPr>
            <p:spPr>
              <a:xfrm>
                <a:off x="2123728" y="2344203"/>
                <a:ext cx="4686476" cy="1172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𝜎</m:t>
                      </m:r>
                      <m:nary>
                        <m:naryPr>
                          <m:chr m:val="∑"/>
                          <m:ctrlPr>
                            <a:rPr lang="it-IT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28F1828C-B71B-4B39-A1BF-031246DB2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44203"/>
                <a:ext cx="4686476" cy="1172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E56CE65B-CD5E-433D-95A0-EAF0E3CBDC7B}"/>
                  </a:ext>
                </a:extLst>
              </p:cNvPr>
              <p:cNvSpPr/>
              <p:nvPr/>
            </p:nvSpPr>
            <p:spPr>
              <a:xfrm>
                <a:off x="317828" y="3441010"/>
                <a:ext cx="8440980" cy="1151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00" dirty="0">
                    <a:latin typeface="Helvetia "/>
                  </a:rPr>
                  <a:t>where the control input is</a:t>
                </a:r>
                <a:endParaRPr lang="it-IT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200" dirty="0">
                  <a:latin typeface="Helvetia "/>
                </a:endParaRPr>
              </a:p>
              <a:p>
                <a:r>
                  <a:rPr lang="en-GB" sz="2200" dirty="0">
                    <a:latin typeface="Helvetia "/>
                  </a:rPr>
                  <a:t>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200" dirty="0">
                    <a:latin typeface="Helvetia "/>
                  </a:rPr>
                  <a:t> if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200" dirty="0">
                    <a:latin typeface="Helvetia "/>
                  </a:rPr>
                  <a:t> and 0 otherwise.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E56CE65B-CD5E-433D-95A0-EAF0E3CBD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28" y="3441010"/>
                <a:ext cx="8440980" cy="1151597"/>
              </a:xfrm>
              <a:prstGeom prst="rect">
                <a:avLst/>
              </a:prstGeom>
              <a:blipFill>
                <a:blip r:embed="rId7"/>
                <a:stretch>
                  <a:fillRect l="-939" t="-2646" b="-105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D975C20-AF67-4C5B-B572-E89E68AFF82E}"/>
                  </a:ext>
                </a:extLst>
              </p:cNvPr>
              <p:cNvSpPr txBox="1"/>
              <p:nvPr/>
            </p:nvSpPr>
            <p:spPr>
              <a:xfrm>
                <a:off x="317828" y="4608255"/>
                <a:ext cx="8729662" cy="2125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The error dynamics can be written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>
                  <a:latin typeface="+mj-lt"/>
                </a:endParaRPr>
              </a:p>
              <a:p>
                <a:r>
                  <a:rPr lang="en-US" sz="220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is the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200" dirty="0">
                    <a:latin typeface="+mj-lt"/>
                  </a:rPr>
                  <a:t>-</a:t>
                </a:r>
                <a:r>
                  <a:rPr lang="en-US" sz="2200" dirty="0" err="1">
                    <a:latin typeface="+mj-lt"/>
                  </a:rPr>
                  <a:t>th</a:t>
                </a:r>
                <a:r>
                  <a:rPr lang="en-US" sz="2200" dirty="0">
                    <a:latin typeface="+mj-lt"/>
                  </a:rPr>
                  <a:t> of an </a:t>
                </a:r>
                <a:r>
                  <a:rPr lang="en-US" sz="2200" b="1" i="1" dirty="0">
                    <a:latin typeface="+mj-lt"/>
                  </a:rPr>
                  <a:t>extended Laplacian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b="1" i="1" dirty="0">
                    <a:latin typeface="+mj-lt"/>
                  </a:rPr>
                  <a:t>  </a:t>
                </a:r>
              </a:p>
              <a:p>
                <a:r>
                  <a:rPr lang="en-US" sz="2200" dirty="0"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j-lt"/>
                  </a:rPr>
                  <a:t> the diagonal matrix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D975C20-AF67-4C5B-B572-E89E68AFF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28" y="4608255"/>
                <a:ext cx="8729662" cy="2125325"/>
              </a:xfrm>
              <a:prstGeom prst="rect">
                <a:avLst/>
              </a:prstGeom>
              <a:blipFill>
                <a:blip r:embed="rId8"/>
                <a:stretch>
                  <a:fillRect l="-908" t="-2006" b="-5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1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422" y="36665"/>
            <a:ext cx="8524386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gain adaptation for pinning controllability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28</a:t>
            </a:fld>
            <a:endParaRPr lang="it-IT"/>
          </a:p>
        </p:txBody>
      </p:sp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393480" imgH="253800" progId="Equation.DSMT4">
                  <p:embed/>
                </p:oleObj>
              </mc:Choice>
              <mc:Fallback>
                <p:oleObj name="Equation" r:id="rId4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B72D6AB-3ED6-400E-99E1-D8F8BBB22728}"/>
                  </a:ext>
                </a:extLst>
              </p:cNvPr>
              <p:cNvSpPr txBox="1"/>
              <p:nvPr/>
            </p:nvSpPr>
            <p:spPr>
              <a:xfrm>
                <a:off x="234422" y="1412776"/>
                <a:ext cx="8688161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r>
                  <a:rPr lang="it-IT" sz="2400" dirty="0">
                    <a:latin typeface="Helvetia "/>
                  </a:rPr>
                  <a:t> </a:t>
                </a:r>
                <a:r>
                  <a:rPr lang="en-US" sz="2400" dirty="0">
                    <a:latin typeface="Helvetia "/>
                  </a:rPr>
                  <a:t>has a crucial rule in pinning controllability: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Helvetia "/>
                  </a:rPr>
                  <a:t>Enlarge the set of the pinning controllable node dynamics;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Helvetia "/>
                  </a:rPr>
                  <a:t>Improve the convergence rate towards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Helvetia "/>
                  </a:rPr>
                  <a:t>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B72D6AB-3ED6-400E-99E1-D8F8BBB22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22" y="1412776"/>
                <a:ext cx="8688161" cy="1617174"/>
              </a:xfrm>
              <a:prstGeom prst="rect">
                <a:avLst/>
              </a:prstGeom>
              <a:blipFill>
                <a:blip r:embed="rId6"/>
                <a:stretch>
                  <a:fillRect t="-1509" b="-79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29EE5736-3B88-471B-A8C5-29033EBF71C0}"/>
              </a:ext>
            </a:extLst>
          </p:cNvPr>
          <p:cNvSpPr/>
          <p:nvPr/>
        </p:nvSpPr>
        <p:spPr>
          <a:xfrm>
            <a:off x="4360788" y="3171349"/>
            <a:ext cx="435428" cy="63354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00DEC54-E5FC-4E19-B414-5CBDC484BC73}"/>
                  </a:ext>
                </a:extLst>
              </p:cNvPr>
              <p:cNvSpPr txBox="1"/>
              <p:nvPr/>
            </p:nvSpPr>
            <p:spPr>
              <a:xfrm>
                <a:off x="2690939" y="4052733"/>
                <a:ext cx="3857897" cy="14721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it-IT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it-IT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it-IT" sz="2000" dirty="0" err="1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00DEC54-E5FC-4E19-B414-5CBDC484B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939" y="4052733"/>
                <a:ext cx="3857897" cy="1472198"/>
              </a:xfrm>
              <a:prstGeom prst="rect">
                <a:avLst/>
              </a:prstGeom>
              <a:blipFill>
                <a:blip r:embed="rId7"/>
                <a:stretch>
                  <a:fillRect b="-12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o di moltiplicazione 11">
            <a:extLst>
              <a:ext uri="{FF2B5EF4-FFF2-40B4-BE49-F238E27FC236}">
                <a16:creationId xmlns:a16="http://schemas.microsoft.com/office/drawing/2014/main" id="{2B0934F5-2F48-416F-819D-56104B6E14FF}"/>
              </a:ext>
            </a:extLst>
          </p:cNvPr>
          <p:cNvSpPr/>
          <p:nvPr/>
        </p:nvSpPr>
        <p:spPr>
          <a:xfrm>
            <a:off x="2891245" y="3658370"/>
            <a:ext cx="3361509" cy="21858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Elemento grafico 12" descr="Avviso">
            <a:extLst>
              <a:ext uri="{FF2B5EF4-FFF2-40B4-BE49-F238E27FC236}">
                <a16:creationId xmlns:a16="http://schemas.microsoft.com/office/drawing/2014/main" id="{43A35E74-F490-4AFA-8DEB-02F8C16D4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03673" y="3035569"/>
            <a:ext cx="1467394" cy="146739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4B2FE6B-83CE-4018-9514-318ACA3AF111}"/>
              </a:ext>
            </a:extLst>
          </p:cNvPr>
          <p:cNvSpPr txBox="1"/>
          <p:nvPr/>
        </p:nvSpPr>
        <p:spPr>
          <a:xfrm>
            <a:off x="6086726" y="4811675"/>
            <a:ext cx="284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GLOBAL INFORMATION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ABC53A-9C92-43BB-8802-648F01677859}"/>
              </a:ext>
            </a:extLst>
          </p:cNvPr>
          <p:cNvSpPr txBox="1"/>
          <p:nvPr/>
        </p:nvSpPr>
        <p:spPr>
          <a:xfrm>
            <a:off x="185307" y="3946298"/>
            <a:ext cx="2847703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DISTRIBUTED STRATEGY FOR OPTIMAL SELECTION OF CONTROL GAINS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E8FBF83-5E5B-43C8-B68B-C0E41A2616C8}"/>
              </a:ext>
            </a:extLst>
          </p:cNvPr>
          <p:cNvSpPr txBox="1"/>
          <p:nvPr/>
        </p:nvSpPr>
        <p:spPr>
          <a:xfrm>
            <a:off x="1259633" y="6339674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+mj-lt"/>
              </a:rPr>
              <a:t>Di Meglio A., </a:t>
            </a:r>
            <a:r>
              <a:rPr lang="it-IT" sz="1100" dirty="0" err="1">
                <a:latin typeface="+mj-lt"/>
              </a:rPr>
              <a:t>DeLellis</a:t>
            </a:r>
            <a:r>
              <a:rPr lang="it-IT" sz="1100" dirty="0">
                <a:latin typeface="+mj-lt"/>
              </a:rPr>
              <a:t> P., di Bernardo M. </a:t>
            </a:r>
            <a:r>
              <a:rPr lang="it-IT" sz="1100" b="1" dirty="0">
                <a:latin typeface="+mj-lt"/>
              </a:rPr>
              <a:t>«</a:t>
            </a:r>
            <a:r>
              <a:rPr lang="it-IT" sz="1100" b="1" dirty="0" err="1">
                <a:latin typeface="+mj-lt"/>
              </a:rPr>
              <a:t>Decentralized</a:t>
            </a:r>
            <a:r>
              <a:rPr lang="it-IT" sz="1100" b="1" dirty="0">
                <a:latin typeface="+mj-lt"/>
              </a:rPr>
              <a:t> Gain Adaptation for </a:t>
            </a:r>
            <a:r>
              <a:rPr lang="it-IT" sz="1100" b="1" dirty="0" err="1">
                <a:latin typeface="+mj-lt"/>
              </a:rPr>
              <a:t>Optimal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Pinning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Controllability</a:t>
            </a:r>
            <a:r>
              <a:rPr lang="it-IT" sz="1100" b="1" dirty="0">
                <a:latin typeface="+mj-lt"/>
              </a:rPr>
              <a:t> of </a:t>
            </a:r>
            <a:r>
              <a:rPr lang="it-IT" sz="1100" b="1" dirty="0" err="1">
                <a:latin typeface="+mj-lt"/>
              </a:rPr>
              <a:t>Complex</a:t>
            </a:r>
            <a:r>
              <a:rPr lang="it-IT" sz="1100" b="1" dirty="0">
                <a:latin typeface="+mj-lt"/>
              </a:rPr>
              <a:t> Networks» </a:t>
            </a:r>
            <a:r>
              <a:rPr lang="it-IT" sz="1100" dirty="0">
                <a:latin typeface="+mj-lt"/>
              </a:rPr>
              <a:t>2019, IEEE Control System </a:t>
            </a:r>
            <a:r>
              <a:rPr lang="it-IT" sz="1100" dirty="0" err="1">
                <a:latin typeface="+mj-lt"/>
              </a:rPr>
              <a:t>Letters</a:t>
            </a:r>
            <a:r>
              <a:rPr lang="it-IT" sz="1100" dirty="0">
                <a:latin typeface="+mj-lt"/>
              </a:rPr>
              <a:t> 4(1), 253-258.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5233EBAC-C090-47C1-BC6B-EA865D1AC2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750"/>
            <a:ext cx="1259632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63E3318-3E95-4721-9B8E-4AAFF0D3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75" y="183202"/>
            <a:ext cx="7829551" cy="64868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gain adaptation for pinning controllability</a:t>
            </a:r>
            <a:endParaRPr lang="en-US" sz="3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60EB41-E052-4EED-88D8-04E8B1D4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7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8646B99-BEAF-48FF-B014-472BE285E83D}"/>
              </a:ext>
            </a:extLst>
          </p:cNvPr>
          <p:cNvGrpSpPr/>
          <p:nvPr/>
        </p:nvGrpSpPr>
        <p:grpSpPr>
          <a:xfrm>
            <a:off x="1831682" y="1733635"/>
            <a:ext cx="1924660" cy="940314"/>
            <a:chOff x="2101649" y="2691582"/>
            <a:chExt cx="1924660" cy="940314"/>
          </a:xfrm>
        </p:grpSpPr>
        <p:sp>
          <p:nvSpPr>
            <p:cNvPr id="8" name="Parallelogramma 7">
              <a:extLst>
                <a:ext uri="{FF2B5EF4-FFF2-40B4-BE49-F238E27FC236}">
                  <a16:creationId xmlns:a16="http://schemas.microsoft.com/office/drawing/2014/main" id="{9F02F189-B93A-497C-9BEB-4BF5E7FAF439}"/>
                </a:ext>
              </a:extLst>
            </p:cNvPr>
            <p:cNvSpPr/>
            <p:nvPr/>
          </p:nvSpPr>
          <p:spPr>
            <a:xfrm>
              <a:off x="2101649" y="2691582"/>
              <a:ext cx="1924660" cy="940314"/>
            </a:xfrm>
            <a:prstGeom prst="parallelogram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2145372-8D6E-43B2-8AB1-891279B42BA5}"/>
                </a:ext>
              </a:extLst>
            </p:cNvPr>
            <p:cNvSpPr txBox="1"/>
            <p:nvPr/>
          </p:nvSpPr>
          <p:spPr>
            <a:xfrm rot="10800000" flipV="1">
              <a:off x="2195598" y="2841260"/>
              <a:ext cx="1704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ESTIMATION LAYER</a:t>
              </a:r>
              <a:endParaRPr lang="en-US" dirty="0"/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C85E81F-240B-41A9-A032-1252338CCE3B}"/>
              </a:ext>
            </a:extLst>
          </p:cNvPr>
          <p:cNvGrpSpPr/>
          <p:nvPr/>
        </p:nvGrpSpPr>
        <p:grpSpPr>
          <a:xfrm>
            <a:off x="1619174" y="3179231"/>
            <a:ext cx="1924661" cy="952923"/>
            <a:chOff x="2027828" y="2707379"/>
            <a:chExt cx="1924661" cy="952923"/>
          </a:xfrm>
        </p:grpSpPr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2FF7B92E-729C-4FE6-9FA7-4684C5BDAB77}"/>
                </a:ext>
              </a:extLst>
            </p:cNvPr>
            <p:cNvSpPr/>
            <p:nvPr/>
          </p:nvSpPr>
          <p:spPr>
            <a:xfrm>
              <a:off x="2027828" y="2707379"/>
              <a:ext cx="1924660" cy="940314"/>
            </a:xfrm>
            <a:prstGeom prst="parallelogram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F741AA9A-A643-4653-A552-F817B0B716D9}"/>
                </a:ext>
              </a:extLst>
            </p:cNvPr>
            <p:cNvSpPr txBox="1"/>
            <p:nvPr/>
          </p:nvSpPr>
          <p:spPr>
            <a:xfrm>
              <a:off x="2264349" y="2829305"/>
              <a:ext cx="16881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GAINS ADAPTATION ALGORITHM</a:t>
              </a:r>
              <a:endParaRPr lang="en-US" sz="1600" dirty="0"/>
            </a:p>
          </p:txBody>
        </p:sp>
      </p:grp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79D081E2-B800-4F0D-9F3C-442C8E6C10C7}"/>
              </a:ext>
            </a:extLst>
          </p:cNvPr>
          <p:cNvCxnSpPr>
            <a:cxnSpLocks/>
          </p:cNvCxnSpPr>
          <p:nvPr/>
        </p:nvCxnSpPr>
        <p:spPr>
          <a:xfrm>
            <a:off x="2691277" y="2673949"/>
            <a:ext cx="0" cy="4829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3FCB2D1-4C6E-4539-A3E5-7F15E1817A9A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658392" y="4333347"/>
            <a:ext cx="0" cy="704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24104B7D-0EAA-457D-9975-A2208A82F679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01697" y="2204830"/>
            <a:ext cx="258723" cy="1510644"/>
          </a:xfrm>
          <a:prstGeom prst="bentConnector3">
            <a:avLst>
              <a:gd name="adj1" fmla="val -88357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C9DDF954-8F6D-4D34-A09E-BEBB6F09AE6B}"/>
                  </a:ext>
                </a:extLst>
              </p:cNvPr>
              <p:cNvSpPr txBox="1"/>
              <p:nvPr/>
            </p:nvSpPr>
            <p:spPr>
              <a:xfrm>
                <a:off x="2771480" y="2671714"/>
                <a:ext cx="146696" cy="514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it-IT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C9DDF954-8F6D-4D34-A09E-BEBB6F09A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480" y="2671714"/>
                <a:ext cx="146696" cy="514308"/>
              </a:xfrm>
              <a:prstGeom prst="rect">
                <a:avLst/>
              </a:prstGeom>
              <a:blipFill>
                <a:blip r:embed="rId2"/>
                <a:stretch>
                  <a:fillRect r="-316667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699C3A62-A4D2-43B8-90AE-B085966D2D55}"/>
                  </a:ext>
                </a:extLst>
              </p:cNvPr>
              <p:cNvSpPr txBox="1"/>
              <p:nvPr/>
            </p:nvSpPr>
            <p:spPr>
              <a:xfrm>
                <a:off x="1116926" y="2671714"/>
                <a:ext cx="176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699C3A62-A4D2-43B8-90AE-B085966D2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26" y="2671714"/>
                <a:ext cx="176889" cy="369332"/>
              </a:xfrm>
              <a:prstGeom prst="rect">
                <a:avLst/>
              </a:prstGeom>
              <a:blipFill>
                <a:blip r:embed="rId3"/>
                <a:stretch>
                  <a:fillRect r="-72414"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696C648-9662-46B4-BDBA-C6CCE2DEC23A}"/>
                  </a:ext>
                </a:extLst>
              </p:cNvPr>
              <p:cNvSpPr txBox="1"/>
              <p:nvPr/>
            </p:nvSpPr>
            <p:spPr>
              <a:xfrm>
                <a:off x="2695006" y="4468703"/>
                <a:ext cx="17688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sz="15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696C648-9662-46B4-BDBA-C6CCE2DEC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006" y="4468703"/>
                <a:ext cx="176889" cy="323165"/>
              </a:xfrm>
              <a:prstGeom prst="rect">
                <a:avLst/>
              </a:prstGeom>
              <a:blipFill>
                <a:blip r:embed="rId15"/>
                <a:stretch>
                  <a:fillRect r="-68966" b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po 40">
            <a:extLst>
              <a:ext uri="{FF2B5EF4-FFF2-40B4-BE49-F238E27FC236}">
                <a16:creationId xmlns:a16="http://schemas.microsoft.com/office/drawing/2014/main" id="{7056CE65-EDB8-4505-BD36-41AF05B0DA62}"/>
              </a:ext>
            </a:extLst>
          </p:cNvPr>
          <p:cNvGrpSpPr/>
          <p:nvPr/>
        </p:nvGrpSpPr>
        <p:grpSpPr>
          <a:xfrm>
            <a:off x="1325035" y="5017028"/>
            <a:ext cx="3870158" cy="1175525"/>
            <a:chOff x="1605853" y="5645244"/>
            <a:chExt cx="3870158" cy="1175525"/>
          </a:xfrm>
        </p:grpSpPr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D492264F-32AD-47C5-90E5-D6E21A7620A5}"/>
                </a:ext>
              </a:extLst>
            </p:cNvPr>
            <p:cNvGrpSpPr/>
            <p:nvPr/>
          </p:nvGrpSpPr>
          <p:grpSpPr>
            <a:xfrm>
              <a:off x="1779457" y="5645244"/>
              <a:ext cx="1959027" cy="1175525"/>
              <a:chOff x="3786896" y="3193661"/>
              <a:chExt cx="1959027" cy="1175525"/>
            </a:xfrm>
          </p:grpSpPr>
          <p:pic>
            <p:nvPicPr>
              <p:cNvPr id="47" name="Immagine 46">
                <a:extLst>
                  <a:ext uri="{FF2B5EF4-FFF2-40B4-BE49-F238E27FC236}">
                    <a16:creationId xmlns:a16="http://schemas.microsoft.com/office/drawing/2014/main" id="{4A061367-E29A-4D63-88AA-0C91601B9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6896" y="3193661"/>
                <a:ext cx="1959027" cy="1175525"/>
              </a:xfrm>
              <a:prstGeom prst="rect">
                <a:avLst/>
              </a:prstGeom>
            </p:spPr>
          </p:pic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9D1FF81A-EA48-4C63-B38C-D6258257FC13}"/>
                  </a:ext>
                </a:extLst>
              </p:cNvPr>
              <p:cNvSpPr/>
              <p:nvPr/>
            </p:nvSpPr>
            <p:spPr>
              <a:xfrm>
                <a:off x="4086224" y="3543299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Connettore 2 48">
                <a:extLst>
                  <a:ext uri="{FF2B5EF4-FFF2-40B4-BE49-F238E27FC236}">
                    <a16:creationId xmlns:a16="http://schemas.microsoft.com/office/drawing/2014/main" id="{6D4F66F0-18DC-4CD1-8E36-F4847CE6E3FE}"/>
                  </a:ext>
                </a:extLst>
              </p:cNvPr>
              <p:cNvCxnSpPr>
                <a:cxnSpLocks/>
                <a:stCxn id="48" idx="5"/>
              </p:cNvCxnSpPr>
              <p:nvPr/>
            </p:nvCxnSpPr>
            <p:spPr>
              <a:xfrm>
                <a:off x="4147680" y="3604755"/>
                <a:ext cx="54457" cy="233819"/>
              </a:xfrm>
              <a:prstGeom prst="straightConnector1">
                <a:avLst/>
              </a:prstGeom>
              <a:ln w="31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2 49">
                <a:extLst>
                  <a:ext uri="{FF2B5EF4-FFF2-40B4-BE49-F238E27FC236}">
                    <a16:creationId xmlns:a16="http://schemas.microsoft.com/office/drawing/2014/main" id="{C29D377C-9ABA-4BCC-B894-158EA37922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5649" y="3444973"/>
                <a:ext cx="535536" cy="12067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Dati 42">
              <a:extLst>
                <a:ext uri="{FF2B5EF4-FFF2-40B4-BE49-F238E27FC236}">
                  <a16:creationId xmlns:a16="http://schemas.microsoft.com/office/drawing/2014/main" id="{6AD2FF45-0961-4C2C-BC2C-A9F18EDDDE18}"/>
                </a:ext>
              </a:extLst>
            </p:cNvPr>
            <p:cNvSpPr/>
            <p:nvPr/>
          </p:nvSpPr>
          <p:spPr>
            <a:xfrm>
              <a:off x="1605853" y="5665564"/>
              <a:ext cx="2255436" cy="1046626"/>
            </a:xfrm>
            <a:prstGeom prst="flowChartInputOutput">
              <a:avLst/>
            </a:pr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15F84173-4A3C-4CEB-BA7F-34AF7EB270D5}"/>
                </a:ext>
              </a:extLst>
            </p:cNvPr>
            <p:cNvSpPr txBox="1"/>
            <p:nvPr/>
          </p:nvSpPr>
          <p:spPr>
            <a:xfrm>
              <a:off x="3617951" y="5993150"/>
              <a:ext cx="1858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CONTROLLED NETWORK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sellaDiTesto 44">
                  <a:extLst>
                    <a:ext uri="{FF2B5EF4-FFF2-40B4-BE49-F238E27FC236}">
                      <a16:creationId xmlns:a16="http://schemas.microsoft.com/office/drawing/2014/main" id="{A9844675-FB4F-4E07-8273-35DE2632EFF8}"/>
                    </a:ext>
                  </a:extLst>
                </p:cNvPr>
                <p:cNvSpPr txBox="1"/>
                <p:nvPr/>
              </p:nvSpPr>
              <p:spPr>
                <a:xfrm>
                  <a:off x="2016786" y="5769336"/>
                  <a:ext cx="3013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3AAFE3CA-A733-48C0-B2A8-20DB0542D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6786" y="5769336"/>
                  <a:ext cx="30136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7E580E92-65C1-47C6-B373-8CBB044C593F}"/>
                    </a:ext>
                  </a:extLst>
                </p:cNvPr>
                <p:cNvSpPr txBox="1"/>
                <p:nvPr/>
              </p:nvSpPr>
              <p:spPr>
                <a:xfrm>
                  <a:off x="3303826" y="5810216"/>
                  <a:ext cx="3141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5019EFBF-9B50-414F-8D0B-938F1BC63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6" y="5810216"/>
                  <a:ext cx="314125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7843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Rettangolo 50">
            <a:extLst>
              <a:ext uri="{FF2B5EF4-FFF2-40B4-BE49-F238E27FC236}">
                <a16:creationId xmlns:a16="http://schemas.microsoft.com/office/drawing/2014/main" id="{FA7D74EB-52A1-4C06-ABA0-389AD787C2A7}"/>
              </a:ext>
            </a:extLst>
          </p:cNvPr>
          <p:cNvSpPr/>
          <p:nvPr/>
        </p:nvSpPr>
        <p:spPr>
          <a:xfrm>
            <a:off x="658865" y="1566178"/>
            <a:ext cx="3899930" cy="271779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923C2B80-D4A0-4DE4-B8EE-9CEF5C04CA05}"/>
              </a:ext>
            </a:extLst>
          </p:cNvPr>
          <p:cNvSpPr/>
          <p:nvPr/>
        </p:nvSpPr>
        <p:spPr>
          <a:xfrm>
            <a:off x="2084415" y="982943"/>
            <a:ext cx="686987" cy="331130"/>
          </a:xfrm>
          <a:prstGeom prst="rect">
            <a:avLst/>
          </a:prstGeom>
          <a:noFill/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5F2DF604-CB37-451A-AA86-F9B69F3FE0ED}"/>
                  </a:ext>
                </a:extLst>
              </p:cNvPr>
              <p:cNvSpPr txBox="1"/>
              <p:nvPr/>
            </p:nvSpPr>
            <p:spPr>
              <a:xfrm>
                <a:off x="2173378" y="982943"/>
                <a:ext cx="517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5F2DF604-CB37-451A-AA86-F9B69F3FE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78" y="982943"/>
                <a:ext cx="517899" cy="276999"/>
              </a:xfrm>
              <a:prstGeom prst="rect">
                <a:avLst/>
              </a:prstGeom>
              <a:blipFill>
                <a:blip r:embed="rId19"/>
                <a:stretch>
                  <a:fillRect l="-10714" r="-10714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9CAE9E09-7466-490C-951C-5BB0CD03F811}"/>
              </a:ext>
            </a:extLst>
          </p:cNvPr>
          <p:cNvCxnSpPr>
            <a:stCxn id="52" idx="2"/>
          </p:cNvCxnSpPr>
          <p:nvPr/>
        </p:nvCxnSpPr>
        <p:spPr>
          <a:xfrm flipH="1">
            <a:off x="2427908" y="1314073"/>
            <a:ext cx="1" cy="2607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65F6CBA2-B3A5-48CC-9234-3A2F8379B09A}"/>
                  </a:ext>
                </a:extLst>
              </p:cNvPr>
              <p:cNvSpPr txBox="1"/>
              <p:nvPr/>
            </p:nvSpPr>
            <p:spPr>
              <a:xfrm>
                <a:off x="4853863" y="1096176"/>
                <a:ext cx="4174497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We designed a multi-layer algorithm inspired by [4] that starting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2200" dirty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+mj-lt"/>
                  </a:rPr>
                  <a:t>The first layer estimates in a decentralized fashion the sensitivity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200" dirty="0">
                    <a:latin typeface="+mj-lt"/>
                  </a:rPr>
                  <a:t> respect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latin typeface="+mj-lt"/>
                  </a:rPr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+mj-lt"/>
                  </a:rPr>
                  <a:t>The second layer implements a decentralized version of the steepest descent method using the output of the first layer.</a:t>
                </a:r>
              </a:p>
              <a:p>
                <a:r>
                  <a:rPr lang="en-US" sz="2200" dirty="0">
                    <a:latin typeface="+mj-lt"/>
                  </a:rPr>
                  <a:t>Then, 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>
                    <a:latin typeface="+mj-lt"/>
                  </a:rPr>
                  <a:t> are fed to the pinner to achieve the control goal.</a:t>
                </a: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65F6CBA2-B3A5-48CC-9234-3A2F8379B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63" y="1096176"/>
                <a:ext cx="4174497" cy="4832092"/>
              </a:xfrm>
              <a:prstGeom prst="rect">
                <a:avLst/>
              </a:prstGeom>
              <a:blipFill>
                <a:blip r:embed="rId20"/>
                <a:stretch>
                  <a:fillRect l="-1898" t="-884" r="-2920" b="-16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73D45D9-722E-4207-A34E-47BF6DA0C652}"/>
              </a:ext>
            </a:extLst>
          </p:cNvPr>
          <p:cNvCxnSpPr/>
          <p:nvPr/>
        </p:nvCxnSpPr>
        <p:spPr>
          <a:xfrm>
            <a:off x="435429" y="1637211"/>
            <a:ext cx="0" cy="2520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D8D2FF-D481-4C8B-8284-6AF38B044CE0}"/>
              </a:ext>
            </a:extLst>
          </p:cNvPr>
          <p:cNvSpPr txBox="1"/>
          <p:nvPr/>
        </p:nvSpPr>
        <p:spPr>
          <a:xfrm rot="16200000">
            <a:off x="-608392" y="2391145"/>
            <a:ext cx="1725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Time-scale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228EE7-2CA2-43A0-A0F0-DC54DEA8EAD2}"/>
              </a:ext>
            </a:extLst>
          </p:cNvPr>
          <p:cNvSpPr txBox="1"/>
          <p:nvPr/>
        </p:nvSpPr>
        <p:spPr>
          <a:xfrm>
            <a:off x="1259632" y="6424767"/>
            <a:ext cx="7415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+mj-lt"/>
              </a:rPr>
              <a:t>Di Meglio A., </a:t>
            </a:r>
            <a:r>
              <a:rPr lang="it-IT" sz="1100" dirty="0" err="1">
                <a:latin typeface="+mj-lt"/>
              </a:rPr>
              <a:t>DeLellis</a:t>
            </a:r>
            <a:r>
              <a:rPr lang="it-IT" sz="1100" dirty="0">
                <a:latin typeface="+mj-lt"/>
              </a:rPr>
              <a:t> P., di Bernardo M. </a:t>
            </a:r>
            <a:r>
              <a:rPr lang="it-IT" sz="1100" b="1" dirty="0">
                <a:latin typeface="+mj-lt"/>
              </a:rPr>
              <a:t>«</a:t>
            </a:r>
            <a:r>
              <a:rPr lang="it-IT" sz="1100" b="1" dirty="0" err="1">
                <a:latin typeface="+mj-lt"/>
              </a:rPr>
              <a:t>Decentralized</a:t>
            </a:r>
            <a:r>
              <a:rPr lang="it-IT" sz="1100" b="1" dirty="0">
                <a:latin typeface="+mj-lt"/>
              </a:rPr>
              <a:t> Gain Adaptation for </a:t>
            </a:r>
            <a:r>
              <a:rPr lang="it-IT" sz="1100" b="1" dirty="0" err="1">
                <a:latin typeface="+mj-lt"/>
              </a:rPr>
              <a:t>Optimal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Pinning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Controllability</a:t>
            </a:r>
            <a:r>
              <a:rPr lang="it-IT" sz="1100" b="1" dirty="0">
                <a:latin typeface="+mj-lt"/>
              </a:rPr>
              <a:t> of </a:t>
            </a:r>
            <a:r>
              <a:rPr lang="it-IT" sz="1100" b="1" dirty="0" err="1">
                <a:latin typeface="+mj-lt"/>
              </a:rPr>
              <a:t>Complex</a:t>
            </a:r>
            <a:r>
              <a:rPr lang="it-IT" sz="1100" b="1" dirty="0">
                <a:latin typeface="+mj-lt"/>
              </a:rPr>
              <a:t> Networks» </a:t>
            </a:r>
            <a:r>
              <a:rPr lang="it-IT" sz="1100" dirty="0">
                <a:latin typeface="+mj-lt"/>
              </a:rPr>
              <a:t>2019, IEEE Control System </a:t>
            </a:r>
            <a:r>
              <a:rPr lang="it-IT" sz="1100" dirty="0" err="1">
                <a:latin typeface="+mj-lt"/>
              </a:rPr>
              <a:t>Letters</a:t>
            </a:r>
            <a:r>
              <a:rPr lang="it-IT" sz="1100" dirty="0">
                <a:latin typeface="+mj-lt"/>
              </a:rPr>
              <a:t> 4(1), 253-258.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E163DEBC-934F-4251-86CD-70AFB7240B1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750"/>
            <a:ext cx="1259632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Information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4536504"/>
          </a:xfrm>
        </p:spPr>
        <p:txBody>
          <a:bodyPr>
            <a:normAutofit/>
          </a:bodyPr>
          <a:lstStyle/>
          <a:p>
            <a:r>
              <a:rPr lang="en-US" sz="2800" dirty="0"/>
              <a:t>M</a:t>
            </a:r>
            <a:r>
              <a:rPr lang="en-US" sz="2400" dirty="0"/>
              <a:t>Sc in Management Engineering, </a:t>
            </a:r>
            <a:r>
              <a:rPr lang="en-US" sz="2400" dirty="0" err="1"/>
              <a:t>Università</a:t>
            </a:r>
            <a:r>
              <a:rPr lang="en-US" sz="2400" dirty="0"/>
              <a:t>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di Napoli Federico II.</a:t>
            </a:r>
          </a:p>
          <a:p>
            <a:r>
              <a:rPr lang="en-US" sz="2400" dirty="0"/>
              <a:t>PhD (1/2 III year) in Information Technology and Electrical Engineering, Automation and Control area. </a:t>
            </a:r>
          </a:p>
          <a:p>
            <a:r>
              <a:rPr lang="en-US" sz="2400" dirty="0"/>
              <a:t>M.I.U.R. grant.</a:t>
            </a:r>
          </a:p>
          <a:p>
            <a:r>
              <a:rPr lang="en-US" sz="2400" dirty="0"/>
              <a:t>Research period Abroad (January 2018- March 2019),  University of New Mexico under the supervision of Prof. Francesco Sorrentino (Chaos Lab)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156556"/>
            <a:ext cx="1163668" cy="66445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5" name="Tabella 7">
            <a:extLst>
              <a:ext uri="{FF2B5EF4-FFF2-40B4-BE49-F238E27FC236}">
                <a16:creationId xmlns:a16="http://schemas.microsoft.com/office/drawing/2014/main" id="{67E66BC6-1BAC-4B90-8D6F-5749A8747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4547"/>
              </p:ext>
            </p:extLst>
          </p:nvPr>
        </p:nvGraphicFramePr>
        <p:xfrm>
          <a:off x="503525" y="4509755"/>
          <a:ext cx="331237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865">
                  <a:extLst>
                    <a:ext uri="{9D8B030D-6E8A-4147-A177-3AD203B41FA5}">
                      <a16:colId xmlns:a16="http://schemas.microsoft.com/office/drawing/2014/main" val="1119177168"/>
                    </a:ext>
                  </a:extLst>
                </a:gridCol>
                <a:gridCol w="1288505">
                  <a:extLst>
                    <a:ext uri="{9D8B030D-6E8A-4147-A177-3AD203B41FA5}">
                      <a16:colId xmlns:a16="http://schemas.microsoft.com/office/drawing/2014/main" val="2407242211"/>
                    </a:ext>
                  </a:extLst>
                </a:gridCol>
              </a:tblGrid>
              <a:tr h="238146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PUBLICATIONS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16883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r>
                        <a:rPr lang="it-IT" dirty="0"/>
                        <a:t>Conference Papers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98816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r>
                        <a:rPr lang="it-IT" dirty="0"/>
                        <a:t>Journal Papers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472105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r>
                        <a:rPr lang="it-IT" dirty="0"/>
                        <a:t>Extended Abstract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93223"/>
                  </a:ext>
                </a:extLst>
              </a:tr>
            </a:tbl>
          </a:graphicData>
        </a:graphic>
      </p:graphicFrame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E1E67D6A-9405-4992-A26E-3BD5B97A7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503638"/>
              </p:ext>
            </p:extLst>
          </p:nvPr>
        </p:nvGraphicFramePr>
        <p:xfrm>
          <a:off x="4131325" y="4437112"/>
          <a:ext cx="4402831" cy="184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1679">
                  <a:extLst>
                    <a:ext uri="{9D8B030D-6E8A-4147-A177-3AD203B41FA5}">
                      <a16:colId xmlns:a16="http://schemas.microsoft.com/office/drawing/2014/main" val="1782647266"/>
                    </a:ext>
                  </a:extLst>
                </a:gridCol>
                <a:gridCol w="916896">
                  <a:extLst>
                    <a:ext uri="{9D8B030D-6E8A-4147-A177-3AD203B41FA5}">
                      <a16:colId xmlns:a16="http://schemas.microsoft.com/office/drawing/2014/main" val="60024339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77499450"/>
                    </a:ext>
                  </a:extLst>
                </a:gridCol>
                <a:gridCol w="853753">
                  <a:extLst>
                    <a:ext uri="{9D8B030D-6E8A-4147-A177-3AD203B41FA5}">
                      <a16:colId xmlns:a16="http://schemas.microsoft.com/office/drawing/2014/main" val="3497386637"/>
                    </a:ext>
                  </a:extLst>
                </a:gridCol>
                <a:gridCol w="586407">
                  <a:extLst>
                    <a:ext uri="{9D8B030D-6E8A-4147-A177-3AD203B41FA5}">
                      <a16:colId xmlns:a16="http://schemas.microsoft.com/office/drawing/2014/main" val="628569240"/>
                    </a:ext>
                  </a:extLst>
                </a:gridCol>
              </a:tblGrid>
              <a:tr h="368552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/>
                        <a:t>CREDITS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12"/>
                  </a:ext>
                </a:extLst>
              </a:tr>
              <a:tr h="36855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56399"/>
                  </a:ext>
                </a:extLst>
              </a:tr>
              <a:tr h="368552">
                <a:tc>
                  <a:txBody>
                    <a:bodyPr/>
                    <a:lstStyle/>
                    <a:p>
                      <a:r>
                        <a:rPr lang="it-IT" dirty="0" err="1"/>
                        <a:t>Modules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568112"/>
                  </a:ext>
                </a:extLst>
              </a:tr>
              <a:tr h="368552">
                <a:tc>
                  <a:txBody>
                    <a:bodyPr/>
                    <a:lstStyle/>
                    <a:p>
                      <a:r>
                        <a:rPr lang="it-IT" dirty="0" err="1"/>
                        <a:t>Seminary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78829"/>
                  </a:ext>
                </a:extLst>
              </a:tr>
              <a:tr h="368552">
                <a:tc>
                  <a:txBody>
                    <a:bodyPr/>
                    <a:lstStyle/>
                    <a:p>
                      <a:r>
                        <a:rPr lang="it-IT" dirty="0" err="1"/>
                        <a:t>Research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4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947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63E3318-3E95-4721-9B8E-4AAFF0D3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75" y="183202"/>
            <a:ext cx="7829551" cy="64868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containment control over signed graphs</a:t>
            </a:r>
            <a:endParaRPr lang="en-US" sz="3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60EB41-E052-4EED-88D8-04E8B1D4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7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228EE7-2CA2-43A0-A0F0-DC54DEA8EAD2}"/>
              </a:ext>
            </a:extLst>
          </p:cNvPr>
          <p:cNvSpPr txBox="1"/>
          <p:nvPr/>
        </p:nvSpPr>
        <p:spPr>
          <a:xfrm>
            <a:off x="1259632" y="6424767"/>
            <a:ext cx="7415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>
                <a:latin typeface="+mj-lt"/>
              </a:rPr>
              <a:t>DeLellis</a:t>
            </a:r>
            <a:r>
              <a:rPr lang="it-IT" sz="1100" dirty="0">
                <a:latin typeface="+mj-lt"/>
              </a:rPr>
              <a:t> P., </a:t>
            </a:r>
            <a:r>
              <a:rPr lang="it-IT" sz="1100" dirty="0" err="1">
                <a:latin typeface="+mj-lt"/>
              </a:rPr>
              <a:t>DiMeglio</a:t>
            </a:r>
            <a:r>
              <a:rPr lang="it-IT" sz="1100" dirty="0">
                <a:latin typeface="+mj-lt"/>
              </a:rPr>
              <a:t> A., Garofalo F., Lo </a:t>
            </a:r>
            <a:r>
              <a:rPr lang="it-IT" sz="1100" dirty="0" err="1">
                <a:latin typeface="+mj-lt"/>
              </a:rPr>
              <a:t>Iudice</a:t>
            </a:r>
            <a:r>
              <a:rPr lang="it-IT" sz="1100" dirty="0">
                <a:latin typeface="+mj-lt"/>
              </a:rPr>
              <a:t> F. </a:t>
            </a:r>
            <a:r>
              <a:rPr lang="it-IT" sz="1100" b="1" dirty="0">
                <a:latin typeface="+mj-lt"/>
              </a:rPr>
              <a:t>«</a:t>
            </a:r>
            <a:r>
              <a:rPr lang="it-IT" sz="1100" b="1" dirty="0" err="1">
                <a:latin typeface="+mj-lt"/>
              </a:rPr>
              <a:t>Partial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Containment</a:t>
            </a:r>
            <a:r>
              <a:rPr lang="it-IT" sz="1100" b="1" dirty="0">
                <a:latin typeface="+mj-lt"/>
              </a:rPr>
              <a:t> Control over </a:t>
            </a:r>
            <a:r>
              <a:rPr lang="it-IT" sz="1100" b="1" dirty="0" err="1">
                <a:latin typeface="+mj-lt"/>
              </a:rPr>
              <a:t>signed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graphs</a:t>
            </a:r>
            <a:r>
              <a:rPr lang="it-IT" sz="1100" b="1" dirty="0">
                <a:latin typeface="+mj-lt"/>
              </a:rPr>
              <a:t>» </a:t>
            </a:r>
            <a:r>
              <a:rPr lang="it-IT" sz="1100" dirty="0"/>
              <a:t>2019, 18 </a:t>
            </a:r>
            <a:r>
              <a:rPr lang="it-IT" sz="1100" dirty="0" err="1"/>
              <a:t>th</a:t>
            </a:r>
            <a:r>
              <a:rPr lang="it-IT" sz="1100" dirty="0"/>
              <a:t> </a:t>
            </a:r>
            <a:r>
              <a:rPr lang="it-IT" sz="1100" dirty="0" err="1"/>
              <a:t>European</a:t>
            </a:r>
            <a:r>
              <a:rPr lang="it-IT" sz="1100" dirty="0"/>
              <a:t> Control Conference (ECC), 596-601.</a:t>
            </a:r>
            <a:endParaRPr lang="it-IT" sz="1100" dirty="0">
              <a:latin typeface="+mj-lt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E163DEBC-934F-4251-86CD-70AFB7240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750"/>
            <a:ext cx="1259632" cy="719250"/>
          </a:xfrm>
          <a:prstGeom prst="rect">
            <a:avLst/>
          </a:prstGeom>
        </p:spPr>
      </p:pic>
      <p:sp>
        <p:nvSpPr>
          <p:cNvPr id="56" name="Segnaposto contenuto 1">
            <a:extLst>
              <a:ext uri="{FF2B5EF4-FFF2-40B4-BE49-F238E27FC236}">
                <a16:creationId xmlns:a16="http://schemas.microsoft.com/office/drawing/2014/main" id="{B8E7BA10-0C37-49A4-8421-269161B455E9}"/>
              </a:ext>
            </a:extLst>
          </p:cNvPr>
          <p:cNvSpPr txBox="1">
            <a:spLocks/>
          </p:cNvSpPr>
          <p:nvPr/>
        </p:nvSpPr>
        <p:spPr>
          <a:xfrm>
            <a:off x="442782" y="1141218"/>
            <a:ext cx="4095750" cy="2633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4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Typical control protocols: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the nodes must follow a common trajectory (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consensus, synchronization, pinning control).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Typical assumptions: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controller has full knowledge of the network structure;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nodes are cooperative.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egnaposto contenuto 1">
                <a:extLst>
                  <a:ext uri="{FF2B5EF4-FFF2-40B4-BE49-F238E27FC236}">
                    <a16:creationId xmlns:a16="http://schemas.microsoft.com/office/drawing/2014/main" id="{28FD9701-AFE1-4F1F-A5FD-622708E667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6981" y="1140446"/>
                <a:ext cx="3829819" cy="463049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88000" indent="-288000" algn="l" defTabSz="6858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648000" indent="-288000" algn="l" defTabSz="6858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8000" indent="-288000" algn="l" defTabSz="6858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68000" indent="-288000" algn="l" defTabSz="6858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28000" indent="-288000" algn="l" defTabSz="6858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Our control protocol:</a:t>
                </a: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leaders push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nodes in the convex hull spanned by their states: </a:t>
                </a:r>
                <a:r>
                  <a:rPr lang="en-GB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partial containment control</a:t>
                </a: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.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Our assumptions: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leaders do not have full knowledge of the network;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nodes have cooperative and antagonistic interactions.</a:t>
                </a:r>
              </a:p>
            </p:txBody>
          </p:sp>
        </mc:Choice>
        <mc:Fallback xmlns="">
          <p:sp>
            <p:nvSpPr>
              <p:cNvPr id="57" name="Segnaposto contenuto 1">
                <a:extLst>
                  <a:ext uri="{FF2B5EF4-FFF2-40B4-BE49-F238E27FC236}">
                    <a16:creationId xmlns:a16="http://schemas.microsoft.com/office/drawing/2014/main" id="{28FD9701-AFE1-4F1F-A5FD-622708E66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981" y="1140446"/>
                <a:ext cx="3829819" cy="4630491"/>
              </a:xfrm>
              <a:prstGeom prst="rect">
                <a:avLst/>
              </a:prstGeom>
              <a:blipFill>
                <a:blip r:embed="rId3"/>
                <a:stretch>
                  <a:fillRect l="-2548" t="-1053" r="-478" b="-96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0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egnaposto contenuto 1">
                <a:extLst>
                  <a:ext uri="{FF2B5EF4-FFF2-40B4-BE49-F238E27FC236}">
                    <a16:creationId xmlns:a16="http://schemas.microsoft.com/office/drawing/2014/main" id="{FCFEF9EB-82CA-D742-9EDB-6177E294B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38" y="1079265"/>
                <a:ext cx="9045524" cy="1901475"/>
              </a:xfrm>
              <a:ln w="28575"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200" dirty="0">
                    <a:latin typeface="+mj-lt"/>
                  </a:rPr>
                  <a:t>Consider the network dynamics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it-IT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2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it-IT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2200">
                                              <a:latin typeface="Cambria Math" panose="02040503050406030204" pitchFamily="18" charset="0"/>
                                            </a:rPr>
                                            <m:t>sgn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it-IT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  <m:sSub>
                                        <m:sSubPr>
                                          <m:ctrlP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22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  ∀</m:t>
                                  </m:r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</m:nary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∀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2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is the generic element of the adjacency matrix associated to the signed graph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sz="2200" dirty="0">
                    <a:latin typeface="+mj-lt"/>
                  </a:rPr>
                  <a:t>, that is,  </a:t>
                </a:r>
              </a:p>
              <a:p>
                <a:pPr marL="0" indent="0">
                  <a:buNone/>
                </a:pPr>
                <a:endParaRPr lang="en-GB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Segnaposto contenuto 1">
                <a:extLst>
                  <a:ext uri="{FF2B5EF4-FFF2-40B4-BE49-F238E27FC236}">
                    <a16:creationId xmlns:a16="http://schemas.microsoft.com/office/drawing/2014/main" id="{FCFEF9EB-82CA-D742-9EDB-6177E294B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8" y="1079265"/>
                <a:ext cx="9045524" cy="1901475"/>
              </a:xfrm>
              <a:blipFill>
                <a:blip r:embed="rId2"/>
                <a:stretch>
                  <a:fillRect l="-876" t="-2244" b="-4935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4FEB2E2-08F5-4D18-88A2-6D96F07F42DD}"/>
              </a:ext>
            </a:extLst>
          </p:cNvPr>
          <p:cNvSpPr txBox="1"/>
          <p:nvPr/>
        </p:nvSpPr>
        <p:spPr>
          <a:xfrm>
            <a:off x="4886793" y="4852005"/>
            <a:ext cx="15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  <a:endParaRPr lang="en-US" dirty="0" err="1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F6EE204-A731-4F4E-8B12-085CD2A489CF}"/>
              </a:ext>
            </a:extLst>
          </p:cNvPr>
          <p:cNvGrpSpPr/>
          <p:nvPr/>
        </p:nvGrpSpPr>
        <p:grpSpPr>
          <a:xfrm>
            <a:off x="4523352" y="5203692"/>
            <a:ext cx="964960" cy="1130296"/>
            <a:chOff x="2422755" y="5109826"/>
            <a:chExt cx="964960" cy="1130296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A89558AA-8C54-44AE-8697-46250F8AEFE2}"/>
                </a:ext>
              </a:extLst>
            </p:cNvPr>
            <p:cNvGrpSpPr/>
            <p:nvPr/>
          </p:nvGrpSpPr>
          <p:grpSpPr>
            <a:xfrm>
              <a:off x="2475444" y="5109826"/>
              <a:ext cx="912271" cy="945630"/>
              <a:chOff x="888392" y="2689714"/>
              <a:chExt cx="912271" cy="945630"/>
            </a:xfrm>
          </p:grpSpPr>
          <p:cxnSp>
            <p:nvCxnSpPr>
              <p:cNvPr id="35" name="Connettore 2 34">
                <a:extLst>
                  <a:ext uri="{FF2B5EF4-FFF2-40B4-BE49-F238E27FC236}">
                    <a16:creationId xmlns:a16="http://schemas.microsoft.com/office/drawing/2014/main" id="{BCC3A74D-16A7-4DB6-AC8B-7832430806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473" y="2917857"/>
                <a:ext cx="289655" cy="3502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9D88A38F-24DD-4D18-B089-3A7D0CE06C3A}"/>
                  </a:ext>
                </a:extLst>
              </p:cNvPr>
              <p:cNvSpPr/>
              <p:nvPr/>
            </p:nvSpPr>
            <p:spPr>
              <a:xfrm>
                <a:off x="1216100" y="2689714"/>
                <a:ext cx="253219" cy="267286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C348BED8-4109-4076-BE3B-1F1E7745EF26}"/>
                  </a:ext>
                </a:extLst>
              </p:cNvPr>
              <p:cNvSpPr/>
              <p:nvPr/>
            </p:nvSpPr>
            <p:spPr>
              <a:xfrm>
                <a:off x="888392" y="3173629"/>
                <a:ext cx="253219" cy="267286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564BF5BB-888B-4103-90DD-F89BC58542F2}"/>
                  </a:ext>
                </a:extLst>
              </p:cNvPr>
              <p:cNvSpPr/>
              <p:nvPr/>
            </p:nvSpPr>
            <p:spPr>
              <a:xfrm>
                <a:off x="1599026" y="3228324"/>
                <a:ext cx="201637" cy="222354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Connettore 2 35">
                <a:extLst>
                  <a:ext uri="{FF2B5EF4-FFF2-40B4-BE49-F238E27FC236}">
                    <a16:creationId xmlns:a16="http://schemas.microsoft.com/office/drawing/2014/main" id="{2C33DA69-55DB-4333-B6D0-8BD5F6458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7585" y="2932628"/>
                <a:ext cx="256316" cy="3111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>
                <a:extLst>
                  <a:ext uri="{FF2B5EF4-FFF2-40B4-BE49-F238E27FC236}">
                    <a16:creationId xmlns:a16="http://schemas.microsoft.com/office/drawing/2014/main" id="{FDF32414-D4CF-4B75-9C25-0BB9A0D333CB}"/>
                  </a:ext>
                </a:extLst>
              </p:cNvPr>
              <p:cNvCxnSpPr>
                <a:stCxn id="34" idx="2"/>
                <a:endCxn id="33" idx="6"/>
              </p:cNvCxnSpPr>
              <p:nvPr/>
            </p:nvCxnSpPr>
            <p:spPr>
              <a:xfrm flipH="1" flipV="1">
                <a:off x="1141611" y="3307272"/>
                <a:ext cx="45741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E6EB70AA-DAAF-47C8-855E-7143768019FC}"/>
                  </a:ext>
                </a:extLst>
              </p:cNvPr>
              <p:cNvSpPr txBox="1"/>
              <p:nvPr/>
            </p:nvSpPr>
            <p:spPr>
              <a:xfrm>
                <a:off x="902177" y="2800524"/>
                <a:ext cx="156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+</a:t>
                </a:r>
                <a:endParaRPr lang="en-US" dirty="0" err="1"/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40556F3D-DFD4-462B-9B83-64C95F7AE1AD}"/>
                  </a:ext>
                </a:extLst>
              </p:cNvPr>
              <p:cNvSpPr txBox="1"/>
              <p:nvPr/>
            </p:nvSpPr>
            <p:spPr>
              <a:xfrm>
                <a:off x="1515936" y="2827235"/>
                <a:ext cx="156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+</a:t>
                </a:r>
                <a:endParaRPr lang="en-US" dirty="0" err="1"/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4375AFF8-986F-49C6-B78A-0A03643CECB7}"/>
                  </a:ext>
                </a:extLst>
              </p:cNvPr>
              <p:cNvSpPr txBox="1"/>
              <p:nvPr/>
            </p:nvSpPr>
            <p:spPr>
              <a:xfrm>
                <a:off x="1249988" y="3266012"/>
                <a:ext cx="100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-</a:t>
                </a:r>
                <a:endParaRPr lang="en-US" dirty="0" err="1"/>
              </a:p>
            </p:txBody>
          </p:sp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240C492-DCB1-47CB-BE1D-0783D36F2EAD}"/>
                </a:ext>
              </a:extLst>
            </p:cNvPr>
            <p:cNvSpPr txBox="1"/>
            <p:nvPr/>
          </p:nvSpPr>
          <p:spPr>
            <a:xfrm>
              <a:off x="2422755" y="5870790"/>
              <a:ext cx="1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3</a:t>
              </a:r>
              <a:endParaRPr lang="en-US" dirty="0" err="1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61669E2-5992-4A53-823A-C957FBD30837}"/>
                </a:ext>
              </a:extLst>
            </p:cNvPr>
            <p:cNvSpPr txBox="1"/>
            <p:nvPr/>
          </p:nvSpPr>
          <p:spPr>
            <a:xfrm>
              <a:off x="3151154" y="5869910"/>
              <a:ext cx="1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2</a:t>
              </a:r>
              <a:endParaRPr lang="en-US" dirty="0" err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653E8DB-71AA-49D4-BA4B-0D48E7FC4BA6}"/>
                  </a:ext>
                </a:extLst>
              </p:cNvPr>
              <p:cNvSpPr txBox="1"/>
              <p:nvPr/>
            </p:nvSpPr>
            <p:spPr>
              <a:xfrm>
                <a:off x="1002264" y="5141143"/>
                <a:ext cx="2673029" cy="1803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0" dirty="0"/>
              </a:p>
              <a:p>
                <a:endParaRPr lang="it-IT" b="0" dirty="0"/>
              </a:p>
              <a:p>
                <a:endParaRPr lang="it-IT" b="0" dirty="0"/>
              </a:p>
              <a:p>
                <a:endParaRPr lang="en-US" dirty="0" err="1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653E8DB-71AA-49D4-BA4B-0D48E7FC4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64" y="5141143"/>
                <a:ext cx="2673029" cy="1803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egnaposto contenuto 1">
                <a:extLst>
                  <a:ext uri="{FF2B5EF4-FFF2-40B4-BE49-F238E27FC236}">
                    <a16:creationId xmlns:a16="http://schemas.microsoft.com/office/drawing/2014/main" id="{20D39BB2-C959-4CED-BF9D-1C19A9F27C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205" y="3685290"/>
                <a:ext cx="9045524" cy="190147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marL="288000" indent="-288000" algn="l" defTabSz="6858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648000" indent="-288000" algn="l" defTabSz="6858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008000" indent="-288000" algn="l" defTabSz="6858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368000" indent="-288000" algn="l" defTabSz="6858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728000" indent="-288000" algn="l" defTabSz="6858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The network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-partially signed contained 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such that each node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asymptotically signed contained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 smtClean="0">
                              <a:latin typeface="Cambria Math" panose="02040503050406030204" pitchFamily="18" charset="0"/>
                            </a:rPr>
                            <m:t>limsup</m:t>
                          </m:r>
                        </m:e>
                        <m:lim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it-IT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limLow>
                        <m:limLow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lim>
                      </m:limLow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2" name="Segnaposto contenuto 1">
                <a:extLst>
                  <a:ext uri="{FF2B5EF4-FFF2-40B4-BE49-F238E27FC236}">
                    <a16:creationId xmlns:a16="http://schemas.microsoft.com/office/drawing/2014/main" id="{20D39BB2-C959-4CED-BF9D-1C19A9F2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5" y="3685290"/>
                <a:ext cx="9045524" cy="1901475"/>
              </a:xfrm>
              <a:prstGeom prst="rect">
                <a:avLst/>
              </a:prstGeom>
              <a:blipFill>
                <a:blip r:embed="rId4"/>
                <a:stretch>
                  <a:fillRect l="-1011" t="-1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olo 2">
            <a:extLst>
              <a:ext uri="{FF2B5EF4-FFF2-40B4-BE49-F238E27FC236}">
                <a16:creationId xmlns:a16="http://schemas.microsoft.com/office/drawing/2014/main" id="{737B7A1F-F428-4445-B1B3-8BEA892231DC}"/>
              </a:ext>
            </a:extLst>
          </p:cNvPr>
          <p:cNvSpPr txBox="1">
            <a:spLocks/>
          </p:cNvSpPr>
          <p:nvPr/>
        </p:nvSpPr>
        <p:spPr>
          <a:xfrm>
            <a:off x="294475" y="183202"/>
            <a:ext cx="7829551" cy="64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containment control over signed graphs</a:t>
            </a:r>
            <a:endParaRPr lang="en-US" sz="36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9434EDE9-0791-4BB8-9D67-2DF3C331C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4" y="6156164"/>
            <a:ext cx="1259632" cy="71925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E701ADF-A917-4BDE-821A-7576AC9072F8}"/>
              </a:ext>
            </a:extLst>
          </p:cNvPr>
          <p:cNvSpPr txBox="1"/>
          <p:nvPr/>
        </p:nvSpPr>
        <p:spPr>
          <a:xfrm>
            <a:off x="1259632" y="6424767"/>
            <a:ext cx="7415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>
                <a:latin typeface="+mj-lt"/>
              </a:rPr>
              <a:t>DeLellis</a:t>
            </a:r>
            <a:r>
              <a:rPr lang="it-IT" sz="1100" dirty="0">
                <a:latin typeface="+mj-lt"/>
              </a:rPr>
              <a:t> P., </a:t>
            </a:r>
            <a:r>
              <a:rPr lang="it-IT" sz="1100" dirty="0" err="1">
                <a:latin typeface="+mj-lt"/>
              </a:rPr>
              <a:t>DiMeglio</a:t>
            </a:r>
            <a:r>
              <a:rPr lang="it-IT" sz="1100" dirty="0">
                <a:latin typeface="+mj-lt"/>
              </a:rPr>
              <a:t> A., Garofalo F., Lo </a:t>
            </a:r>
            <a:r>
              <a:rPr lang="it-IT" sz="1100" dirty="0" err="1">
                <a:latin typeface="+mj-lt"/>
              </a:rPr>
              <a:t>Iudice</a:t>
            </a:r>
            <a:r>
              <a:rPr lang="it-IT" sz="1100" dirty="0">
                <a:latin typeface="+mj-lt"/>
              </a:rPr>
              <a:t> F. </a:t>
            </a:r>
            <a:r>
              <a:rPr lang="it-IT" sz="1100" b="1" dirty="0">
                <a:latin typeface="+mj-lt"/>
              </a:rPr>
              <a:t>«</a:t>
            </a:r>
            <a:r>
              <a:rPr lang="it-IT" sz="1100" b="1" dirty="0" err="1">
                <a:latin typeface="+mj-lt"/>
              </a:rPr>
              <a:t>Partial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Containment</a:t>
            </a:r>
            <a:r>
              <a:rPr lang="it-IT" sz="1100" b="1" dirty="0">
                <a:latin typeface="+mj-lt"/>
              </a:rPr>
              <a:t> Control over </a:t>
            </a:r>
            <a:r>
              <a:rPr lang="it-IT" sz="1100" b="1" dirty="0" err="1">
                <a:latin typeface="+mj-lt"/>
              </a:rPr>
              <a:t>signed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graphs</a:t>
            </a:r>
            <a:r>
              <a:rPr lang="it-IT" sz="1100" b="1" dirty="0">
                <a:latin typeface="+mj-lt"/>
              </a:rPr>
              <a:t>» </a:t>
            </a:r>
            <a:r>
              <a:rPr lang="it-IT" sz="1100" dirty="0"/>
              <a:t>2019, 18 </a:t>
            </a:r>
            <a:r>
              <a:rPr lang="it-IT" sz="1100" dirty="0" err="1"/>
              <a:t>th</a:t>
            </a:r>
            <a:r>
              <a:rPr lang="it-IT" sz="1100" dirty="0"/>
              <a:t> </a:t>
            </a:r>
            <a:r>
              <a:rPr lang="it-IT" sz="1100" dirty="0" err="1"/>
              <a:t>European</a:t>
            </a:r>
            <a:r>
              <a:rPr lang="it-IT" sz="1100" dirty="0"/>
              <a:t> Control Conference (ECC), 596-601.</a:t>
            </a:r>
            <a:endParaRPr lang="it-IT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63E3318-3E95-4721-9B8E-4AAFF0D3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39" y="360863"/>
            <a:ext cx="7829551" cy="64868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containment control over signed graphs</a:t>
            </a:r>
            <a:endParaRPr lang="en-US" sz="3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60EB41-E052-4EED-88D8-04E8B1D4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7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228EE7-2CA2-43A0-A0F0-DC54DEA8EAD2}"/>
              </a:ext>
            </a:extLst>
          </p:cNvPr>
          <p:cNvSpPr txBox="1"/>
          <p:nvPr/>
        </p:nvSpPr>
        <p:spPr>
          <a:xfrm>
            <a:off x="1259632" y="6424767"/>
            <a:ext cx="7415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>
                <a:latin typeface="+mj-lt"/>
              </a:rPr>
              <a:t>DeLellis</a:t>
            </a:r>
            <a:r>
              <a:rPr lang="it-IT" sz="1100" dirty="0">
                <a:latin typeface="+mj-lt"/>
              </a:rPr>
              <a:t> P., </a:t>
            </a:r>
            <a:r>
              <a:rPr lang="it-IT" sz="1100" dirty="0" err="1">
                <a:latin typeface="+mj-lt"/>
              </a:rPr>
              <a:t>DiMeglio</a:t>
            </a:r>
            <a:r>
              <a:rPr lang="it-IT" sz="1100" dirty="0">
                <a:latin typeface="+mj-lt"/>
              </a:rPr>
              <a:t> A., Garofalo F., Lo </a:t>
            </a:r>
            <a:r>
              <a:rPr lang="it-IT" sz="1100" dirty="0" err="1">
                <a:latin typeface="+mj-lt"/>
              </a:rPr>
              <a:t>Iudice</a:t>
            </a:r>
            <a:r>
              <a:rPr lang="it-IT" sz="1100" dirty="0">
                <a:latin typeface="+mj-lt"/>
              </a:rPr>
              <a:t> F. </a:t>
            </a:r>
            <a:r>
              <a:rPr lang="it-IT" sz="1100" b="1" dirty="0">
                <a:latin typeface="+mj-lt"/>
              </a:rPr>
              <a:t>«</a:t>
            </a:r>
            <a:r>
              <a:rPr lang="it-IT" sz="1100" b="1" dirty="0" err="1">
                <a:latin typeface="+mj-lt"/>
              </a:rPr>
              <a:t>Partial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Containment</a:t>
            </a:r>
            <a:r>
              <a:rPr lang="it-IT" sz="1100" b="1" dirty="0">
                <a:latin typeface="+mj-lt"/>
              </a:rPr>
              <a:t> Control over </a:t>
            </a:r>
            <a:r>
              <a:rPr lang="it-IT" sz="1100" b="1" dirty="0" err="1">
                <a:latin typeface="+mj-lt"/>
              </a:rPr>
              <a:t>signed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graphs</a:t>
            </a:r>
            <a:r>
              <a:rPr lang="it-IT" sz="1100" b="1" dirty="0">
                <a:latin typeface="+mj-lt"/>
              </a:rPr>
              <a:t>» </a:t>
            </a:r>
            <a:r>
              <a:rPr lang="it-IT" sz="1100" dirty="0"/>
              <a:t>2019, 18 </a:t>
            </a:r>
            <a:r>
              <a:rPr lang="it-IT" sz="1100" dirty="0" err="1"/>
              <a:t>th</a:t>
            </a:r>
            <a:r>
              <a:rPr lang="it-IT" sz="1100" dirty="0"/>
              <a:t> </a:t>
            </a:r>
            <a:r>
              <a:rPr lang="it-IT" sz="1100" dirty="0" err="1"/>
              <a:t>European</a:t>
            </a:r>
            <a:r>
              <a:rPr lang="it-IT" sz="1100" dirty="0"/>
              <a:t> Control Conference (ECC), 596-601.</a:t>
            </a:r>
            <a:endParaRPr lang="it-IT" sz="1100" dirty="0">
              <a:latin typeface="+mj-lt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E163DEBC-934F-4251-86CD-70AFB7240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750"/>
            <a:ext cx="1259632" cy="719250"/>
          </a:xfrm>
          <a:prstGeom prst="rect">
            <a:avLst/>
          </a:prstGeom>
        </p:spPr>
      </p:pic>
      <p:sp>
        <p:nvSpPr>
          <p:cNvPr id="56" name="Segnaposto contenuto 1">
            <a:extLst>
              <a:ext uri="{FF2B5EF4-FFF2-40B4-BE49-F238E27FC236}">
                <a16:creationId xmlns:a16="http://schemas.microsoft.com/office/drawing/2014/main" id="{B8E7BA10-0C37-49A4-8421-269161B455E9}"/>
              </a:ext>
            </a:extLst>
          </p:cNvPr>
          <p:cNvSpPr txBox="1">
            <a:spLocks/>
          </p:cNvSpPr>
          <p:nvPr/>
        </p:nvSpPr>
        <p:spPr>
          <a:xfrm>
            <a:off x="442782" y="1141218"/>
            <a:ext cx="8017650" cy="2633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4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AE7461-B4E3-4DED-B720-16195F6DB97C}"/>
              </a:ext>
            </a:extLst>
          </p:cNvPr>
          <p:cNvSpPr txBox="1"/>
          <p:nvPr/>
        </p:nvSpPr>
        <p:spPr>
          <a:xfrm>
            <a:off x="539552" y="148478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How we can contain the bigger number of nodes in a signed network?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F8E362-BAF0-4CA8-8F6A-E5625D0DC1C3}"/>
              </a:ext>
            </a:extLst>
          </p:cNvPr>
          <p:cNvSpPr txBox="1"/>
          <p:nvPr/>
        </p:nvSpPr>
        <p:spPr>
          <a:xfrm>
            <a:off x="477639" y="2320274"/>
            <a:ext cx="775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We translate the problem of containing the bigger number of nodes in a NETWORK OPTIMIZATION PROBLEM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8A0B222-780D-47F2-9A74-77E9D11FD3B0}"/>
                  </a:ext>
                </a:extLst>
              </p:cNvPr>
              <p:cNvSpPr/>
              <p:nvPr/>
            </p:nvSpPr>
            <p:spPr>
              <a:xfrm>
                <a:off x="477639" y="3259176"/>
                <a:ext cx="3124640" cy="124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arg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8A0B222-780D-47F2-9A74-77E9D11FD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9" y="3259176"/>
                <a:ext cx="3124640" cy="1244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6DFFAEF-FC41-40D9-9F66-3E4144F21BEA}"/>
                  </a:ext>
                </a:extLst>
              </p:cNvPr>
              <p:cNvSpPr txBox="1"/>
              <p:nvPr/>
            </p:nvSpPr>
            <p:spPr>
              <a:xfrm>
                <a:off x="4209250" y="3263617"/>
                <a:ext cx="42511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it-IT" sz="2400" dirty="0"/>
                  <a:t> </a:t>
                </a:r>
                <a:r>
                  <a:rPr lang="en-US" sz="2400" dirty="0">
                    <a:latin typeface="Helvetica" charset="0"/>
                    <a:ea typeface="Helvetica" charset="0"/>
                    <a:cs typeface="Helvetica" charset="0"/>
                  </a:rPr>
                  <a:t>the set of nodes directly controlled by the leaders;</a:t>
                </a: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6DFFAEF-FC41-40D9-9F66-3E4144F2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50" y="3263617"/>
                <a:ext cx="4251182" cy="1200329"/>
              </a:xfrm>
              <a:prstGeom prst="rect">
                <a:avLst/>
              </a:prstGeom>
              <a:blipFill>
                <a:blip r:embed="rId4"/>
                <a:stretch>
                  <a:fillRect l="-2149" t="-45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111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422" y="36665"/>
            <a:ext cx="8524386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Game Theory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33</a:t>
            </a:fld>
            <a:endParaRPr lang="it-IT"/>
          </a:p>
        </p:txBody>
      </p:sp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653DA021-DF84-4625-9D98-70CEDE144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753" y="5341925"/>
          <a:ext cx="6459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393480" imgH="253800" progId="Equation.DSMT4">
                  <p:embed/>
                </p:oleObj>
              </mc:Choice>
              <mc:Fallback>
                <p:oleObj name="Equation" r:id="rId4" imgW="393480" imgH="253800" progId="Equation.DSMT4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653DA021-DF84-4625-9D98-70CEDE144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753" y="5341925"/>
                        <a:ext cx="6459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Immagine 31">
            <a:extLst>
              <a:ext uri="{FF2B5EF4-FFF2-40B4-BE49-F238E27FC236}">
                <a16:creationId xmlns:a16="http://schemas.microsoft.com/office/drawing/2014/main" id="{2431CC6B-F73F-40F7-BA4D-566ACF9C1D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399"/>
          <a:stretch/>
        </p:blipFill>
        <p:spPr>
          <a:xfrm>
            <a:off x="347193" y="1772816"/>
            <a:ext cx="2346404" cy="3774249"/>
          </a:xfrm>
          <a:prstGeom prst="rect">
            <a:avLst/>
          </a:prstGeom>
          <a:ln w="25400">
            <a:noFill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7E189A3B-153B-45EE-986A-E49FEFFD11B3}"/>
              </a:ext>
            </a:extLst>
          </p:cNvPr>
          <p:cNvGrpSpPr/>
          <p:nvPr/>
        </p:nvGrpSpPr>
        <p:grpSpPr>
          <a:xfrm>
            <a:off x="2834174" y="1916832"/>
            <a:ext cx="1876548" cy="2440034"/>
            <a:chOff x="5121575" y="2420888"/>
            <a:chExt cx="1876548" cy="2440034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D8E97821-51B4-4BDF-AD52-365CB14F8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2146" y="3854450"/>
              <a:ext cx="935375" cy="1006472"/>
            </a:xfrm>
            <a:prstGeom prst="rect">
              <a:avLst/>
            </a:prstGeom>
          </p:spPr>
        </p:pic>
        <p:sp>
          <p:nvSpPr>
            <p:cNvPr id="35" name="Titolo 3">
              <a:extLst>
                <a:ext uri="{FF2B5EF4-FFF2-40B4-BE49-F238E27FC236}">
                  <a16:creationId xmlns:a16="http://schemas.microsoft.com/office/drawing/2014/main" id="{704899B2-4E2F-4590-9F32-8D3CA515DFDC}"/>
                </a:ext>
              </a:extLst>
            </p:cNvPr>
            <p:cNvSpPr txBox="1">
              <a:spLocks/>
            </p:cNvSpPr>
            <p:nvPr/>
          </p:nvSpPr>
          <p:spPr>
            <a:xfrm>
              <a:off x="5121575" y="2420888"/>
              <a:ext cx="1876548" cy="128393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0" kern="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PUZZLE</a:t>
              </a:r>
            </a:p>
            <a:p>
              <a:pPr algn="ctr"/>
              <a:r>
                <a:rPr lang="en-US" sz="1400" b="0" kern="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Why should we cooperate when defection gives</a:t>
              </a:r>
            </a:p>
            <a:p>
              <a:pPr algn="ctr"/>
              <a:r>
                <a:rPr lang="en-US" sz="1400" b="0" kern="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a larger reward?</a:t>
              </a:r>
            </a:p>
          </p:txBody>
        </p:sp>
        <p:sp>
          <p:nvSpPr>
            <p:cNvPr id="36" name="Speech Bubble: Rectangle with Corners Rounded 1">
              <a:extLst>
                <a:ext uri="{FF2B5EF4-FFF2-40B4-BE49-F238E27FC236}">
                  <a16:creationId xmlns:a16="http://schemas.microsoft.com/office/drawing/2014/main" id="{DFAFA341-9780-4305-99DF-1BD5108A603E}"/>
                </a:ext>
              </a:extLst>
            </p:cNvPr>
            <p:cNvSpPr/>
            <p:nvPr/>
          </p:nvSpPr>
          <p:spPr>
            <a:xfrm>
              <a:off x="5350175" y="2420888"/>
              <a:ext cx="1440338" cy="1283930"/>
            </a:xfrm>
            <a:prstGeom prst="wedgeRoundRectCallout">
              <a:avLst/>
            </a:prstGeom>
            <a:noFill/>
            <a:ln w="25400" cap="flat">
              <a:solidFill>
                <a:srgbClr val="885709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egnaposto contenuto 5">
                <a:extLst>
                  <a:ext uri="{FF2B5EF4-FFF2-40B4-BE49-F238E27FC236}">
                    <a16:creationId xmlns:a16="http://schemas.microsoft.com/office/drawing/2014/main" id="{8164935E-D542-4ADE-A856-93FF47D1B6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0890" y="1236427"/>
                <a:ext cx="4402763" cy="484162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evolutionary game setup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made by: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game modeling a repeated interaction among pairs of agents.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Prisoner Dilemma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(PD). Two-player-two-option game in which a cooperator (C) provides a benefit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the opponent at cost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while a defector (D) provides no benefit at no cost. It is often parametrized by the game return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set of strategies to compare.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Always C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Vs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always D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it-IT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 evolutionary process linking the payoffs to the strategy update in socio-economic systems.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Imitation of the best performance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it-IT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Segnaposto contenuto 5">
                <a:extLst>
                  <a:ext uri="{FF2B5EF4-FFF2-40B4-BE49-F238E27FC236}">
                    <a16:creationId xmlns:a16="http://schemas.microsoft.com/office/drawing/2014/main" id="{8164935E-D542-4ADE-A856-93FF47D1B6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0890" y="1236427"/>
                <a:ext cx="4402763" cy="4841623"/>
              </a:xfrm>
              <a:blipFill>
                <a:blip r:embed="rId8"/>
                <a:stretch>
                  <a:fillRect l="-1107" t="-756" r="-1798" b="-1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Immagine 37">
            <a:extLst>
              <a:ext uri="{FF2B5EF4-FFF2-40B4-BE49-F238E27FC236}">
                <a16:creationId xmlns:a16="http://schemas.microsoft.com/office/drawing/2014/main" id="{202CBDB3-BFF4-44AA-BF2A-92B3C6BDE9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750"/>
            <a:ext cx="1259632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344A559-550B-44CE-9EB6-0112F90F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606"/>
            <a:ext cx="8207674" cy="64868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Game Theory and  cooperation in social networks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EAC8DE-50A7-43D4-B803-24B10A9A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1FCF85C-BC6F-4071-B1B3-25A0CFC896C0}"/>
              </a:ext>
            </a:extLst>
          </p:cNvPr>
          <p:cNvSpPr txBox="1"/>
          <p:nvPr/>
        </p:nvSpPr>
        <p:spPr>
          <a:xfrm>
            <a:off x="479126" y="1186597"/>
            <a:ext cx="8207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It has been shown that: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Imitation lacks rationality especially in presence of heterogeneous interactions.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Individuals show reciprocity.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Adopting the best response evolutionary process, network reciprocity does not emerge anymore.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4BD5F39-86B5-4201-951B-8656C6D1DC8A}"/>
              </a:ext>
            </a:extLst>
          </p:cNvPr>
          <p:cNvSpPr txBox="1"/>
          <p:nvPr/>
        </p:nvSpPr>
        <p:spPr>
          <a:xfrm>
            <a:off x="683568" y="4293096"/>
            <a:ext cx="821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/>
              <a:t>Does exist an EGT setup able to induce cooperation in a networked scenario? </a:t>
            </a:r>
            <a:endParaRPr lang="en-US" sz="2400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52BAB81-6F99-48F5-82B5-4F44FF4EB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750"/>
            <a:ext cx="1259632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344A559-550B-44CE-9EB6-0112F90F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45" y="68680"/>
            <a:ext cx="7916031" cy="6486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Game Theory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EAC8DE-50A7-43D4-B803-24B10A9A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B43D2D4-7732-4834-99C0-337727730B79}"/>
              </a:ext>
            </a:extLst>
          </p:cNvPr>
          <p:cNvSpPr txBox="1"/>
          <p:nvPr/>
        </p:nvSpPr>
        <p:spPr>
          <a:xfrm>
            <a:off x="272928" y="1196752"/>
            <a:ext cx="8598144" cy="11079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We have shown that a strategy update rule based on a multi-step prediction of the future payoffs together with direct reciprocity supports network reciprocity.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33094C9-454E-4991-BE5F-11D159F651B4}"/>
              </a:ext>
            </a:extLst>
          </p:cNvPr>
          <p:cNvSpPr txBox="1"/>
          <p:nvPr/>
        </p:nvSpPr>
        <p:spPr>
          <a:xfrm>
            <a:off x="361914" y="2491149"/>
            <a:ext cx="83865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Our EGT setup</a:t>
            </a:r>
            <a:r>
              <a:rPr lang="en-US" sz="22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Game: Prisoner Dilemma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Strategies: Tit for Tat (T) or Tit for 2 Tat (T2) </a:t>
            </a:r>
            <a:r>
              <a:rPr lang="en-US" sz="2200" dirty="0">
                <a:solidFill>
                  <a:srgbClr val="FF0000"/>
                </a:solidFill>
              </a:rPr>
              <a:t>(direct reciprocity) </a:t>
            </a:r>
            <a:r>
              <a:rPr lang="en-US" sz="2200" dirty="0"/>
              <a:t>Vs always defection (D).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Tit for Tat: the agent first cooperates, then subsequently replicate the opponent's previous action.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Tit for two Tat: the agent cooperates twice before replicate a defection of the opponents.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Evolutionary process: </a:t>
            </a:r>
            <a:r>
              <a:rPr lang="en-US" sz="2400" b="1" kern="0" dirty="0"/>
              <a:t>MPC-inspired</a:t>
            </a:r>
            <a:r>
              <a:rPr lang="en-US" sz="2400" kern="0" dirty="0"/>
              <a:t> strategy update rule</a:t>
            </a:r>
            <a:endParaRPr lang="en-US" sz="2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E2ED0B-3F9A-46BE-8C6A-5809CB424621}"/>
              </a:ext>
            </a:extLst>
          </p:cNvPr>
          <p:cNvSpPr txBox="1"/>
          <p:nvPr/>
        </p:nvSpPr>
        <p:spPr>
          <a:xfrm>
            <a:off x="1202413" y="6045588"/>
            <a:ext cx="7186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+mj-lt"/>
              </a:rPr>
              <a:t>Di Meglio A., Della Rossa F., </a:t>
            </a:r>
            <a:r>
              <a:rPr lang="it-IT" sz="1100" dirty="0" err="1">
                <a:latin typeface="+mj-lt"/>
              </a:rPr>
              <a:t>Dercole</a:t>
            </a:r>
            <a:r>
              <a:rPr lang="it-IT" sz="1100" dirty="0">
                <a:latin typeface="+mj-lt"/>
              </a:rPr>
              <a:t> F. </a:t>
            </a:r>
            <a:r>
              <a:rPr lang="it-IT" sz="1100" b="1" dirty="0">
                <a:latin typeface="+mj-lt"/>
              </a:rPr>
              <a:t>«</a:t>
            </a:r>
            <a:r>
              <a:rPr lang="en-US" sz="1100" b="1" dirty="0"/>
              <a:t>Direct reciprocity and model-predictive rationality: A setup for network reciprocity over social ties</a:t>
            </a:r>
            <a:r>
              <a:rPr lang="it-IT" sz="1100" b="1" dirty="0">
                <a:latin typeface="+mj-lt"/>
              </a:rPr>
              <a:t>» </a:t>
            </a:r>
            <a:r>
              <a:rPr lang="it-IT" sz="1100" dirty="0">
                <a:latin typeface="+mj-lt"/>
              </a:rPr>
              <a:t>2019, 18 </a:t>
            </a:r>
            <a:r>
              <a:rPr lang="it-IT" sz="1100" dirty="0" err="1">
                <a:latin typeface="+mj-lt"/>
              </a:rPr>
              <a:t>th</a:t>
            </a:r>
            <a:r>
              <a:rPr lang="it-IT" sz="1100" dirty="0">
                <a:latin typeface="+mj-lt"/>
              </a:rPr>
              <a:t> </a:t>
            </a:r>
            <a:r>
              <a:rPr lang="it-IT" sz="1100" dirty="0" err="1">
                <a:latin typeface="+mj-lt"/>
              </a:rPr>
              <a:t>European</a:t>
            </a:r>
            <a:r>
              <a:rPr lang="it-IT" sz="1100" dirty="0">
                <a:latin typeface="+mj-lt"/>
              </a:rPr>
              <a:t> Control Conference (ECC), 1531-1536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8F7C8B-90B4-4FBA-AC26-80CDE0E92BF7}"/>
              </a:ext>
            </a:extLst>
          </p:cNvPr>
          <p:cNvSpPr txBox="1"/>
          <p:nvPr/>
        </p:nvSpPr>
        <p:spPr>
          <a:xfrm>
            <a:off x="1229044" y="6427113"/>
            <a:ext cx="7159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+mj-lt"/>
              </a:rPr>
              <a:t>Della Rossa F., </a:t>
            </a:r>
            <a:r>
              <a:rPr lang="it-IT" sz="1100" dirty="0" err="1">
                <a:latin typeface="+mj-lt"/>
              </a:rPr>
              <a:t>Dercole</a:t>
            </a:r>
            <a:r>
              <a:rPr lang="it-IT" sz="1100" dirty="0">
                <a:latin typeface="+mj-lt"/>
              </a:rPr>
              <a:t> F., </a:t>
            </a:r>
            <a:r>
              <a:rPr lang="it-IT" sz="1100" dirty="0" err="1">
                <a:latin typeface="+mj-lt"/>
              </a:rPr>
              <a:t>DiMeglio</a:t>
            </a:r>
            <a:r>
              <a:rPr lang="it-IT" sz="1100" dirty="0">
                <a:latin typeface="+mj-lt"/>
              </a:rPr>
              <a:t> A.  </a:t>
            </a:r>
            <a:r>
              <a:rPr lang="it-IT" sz="1100" b="1" dirty="0">
                <a:latin typeface="+mj-lt"/>
              </a:rPr>
              <a:t>«</a:t>
            </a:r>
            <a:r>
              <a:rPr lang="en-US" sz="1100" b="1" dirty="0"/>
              <a:t>Direct reciprocity and model-predictive strategy update explain network reciprocity observed in socio-economic network</a:t>
            </a:r>
            <a:r>
              <a:rPr lang="it-IT" sz="1100" b="1" dirty="0">
                <a:latin typeface="+mj-lt"/>
              </a:rPr>
              <a:t>» </a:t>
            </a:r>
            <a:r>
              <a:rPr lang="it-IT" sz="1100" dirty="0">
                <a:latin typeface="+mj-lt"/>
              </a:rPr>
              <a:t>2020, </a:t>
            </a:r>
            <a:r>
              <a:rPr lang="it-IT" sz="1100" dirty="0" err="1">
                <a:latin typeface="+mj-lt"/>
              </a:rPr>
              <a:t>accepted</a:t>
            </a:r>
            <a:r>
              <a:rPr lang="it-IT" sz="1100" dirty="0">
                <a:latin typeface="+mj-lt"/>
              </a:rPr>
              <a:t> in Games.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267911-F8E6-4077-9CE9-FF24F93B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175"/>
            <a:ext cx="1259632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344A559-550B-44CE-9EB6-0112F90F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45" y="68680"/>
            <a:ext cx="7916031" cy="6486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of publications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EAC8DE-50A7-43D4-B803-24B10A9A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27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267911-F8E6-4077-9CE9-FF24F93B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175"/>
            <a:ext cx="1259632" cy="7192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DA5A67-28A2-4B2C-B969-DA65BE2D3E2C}"/>
              </a:ext>
            </a:extLst>
          </p:cNvPr>
          <p:cNvSpPr txBox="1"/>
          <p:nvPr/>
        </p:nvSpPr>
        <p:spPr>
          <a:xfrm>
            <a:off x="457200" y="849232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JOURNAL PAPERS: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DeLellis</a:t>
            </a:r>
            <a:r>
              <a:rPr lang="it-IT" sz="2000" dirty="0"/>
              <a:t> P., Di Meglio A., Garofalo F., Lo </a:t>
            </a:r>
            <a:r>
              <a:rPr lang="it-IT" sz="2000" dirty="0" err="1"/>
              <a:t>Iudice</a:t>
            </a:r>
            <a:r>
              <a:rPr lang="it-IT" sz="2000" dirty="0"/>
              <a:t> F. </a:t>
            </a:r>
            <a:r>
              <a:rPr lang="it-IT" sz="2000" b="1" dirty="0"/>
              <a:t>«The </a:t>
            </a:r>
            <a:r>
              <a:rPr lang="it-IT" sz="2000" b="1" dirty="0" err="1"/>
              <a:t>evolving</a:t>
            </a:r>
            <a:r>
              <a:rPr lang="it-IT" sz="2000" b="1" dirty="0"/>
              <a:t> </a:t>
            </a:r>
            <a:r>
              <a:rPr lang="it-IT" sz="2000" b="1" dirty="0" err="1"/>
              <a:t>cobweb</a:t>
            </a:r>
            <a:r>
              <a:rPr lang="it-IT" sz="2000" b="1" dirty="0"/>
              <a:t> of relations </a:t>
            </a:r>
            <a:r>
              <a:rPr lang="it-IT" sz="2000" b="1" dirty="0" err="1"/>
              <a:t>among</a:t>
            </a:r>
            <a:r>
              <a:rPr lang="it-IT" sz="2000" b="1" dirty="0"/>
              <a:t> </a:t>
            </a:r>
            <a:r>
              <a:rPr lang="it-IT" sz="2000" b="1" dirty="0" err="1"/>
              <a:t>partially</a:t>
            </a:r>
            <a:r>
              <a:rPr lang="it-IT" sz="2000" b="1" dirty="0"/>
              <a:t> </a:t>
            </a:r>
            <a:r>
              <a:rPr lang="it-IT" sz="2000" b="1" dirty="0" err="1"/>
              <a:t>rational</a:t>
            </a:r>
            <a:r>
              <a:rPr lang="it-IT" sz="2000" b="1" dirty="0"/>
              <a:t> </a:t>
            </a:r>
            <a:r>
              <a:rPr lang="it-IT" sz="2000" b="1" dirty="0" err="1"/>
              <a:t>investors</a:t>
            </a:r>
            <a:r>
              <a:rPr lang="it-IT" sz="2000" b="1" dirty="0"/>
              <a:t>»</a:t>
            </a:r>
            <a:r>
              <a:rPr lang="it-IT" sz="2000" dirty="0"/>
              <a:t> </a:t>
            </a:r>
            <a:r>
              <a:rPr lang="it-IT" sz="2000" dirty="0" err="1"/>
              <a:t>Plos</a:t>
            </a:r>
            <a:r>
              <a:rPr lang="it-IT" sz="2000" dirty="0"/>
              <a:t> One (2017), 12(2)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DeLellis</a:t>
            </a:r>
            <a:r>
              <a:rPr lang="it-IT" sz="2000" dirty="0"/>
              <a:t> P., Di Meglio A., Garofalo F., Lo </a:t>
            </a:r>
            <a:r>
              <a:rPr lang="it-IT" sz="2000" dirty="0" err="1"/>
              <a:t>Iudice</a:t>
            </a:r>
            <a:r>
              <a:rPr lang="it-IT" sz="2000" dirty="0"/>
              <a:t> F. </a:t>
            </a:r>
            <a:r>
              <a:rPr lang="it-IT" sz="2000" b="1" dirty="0"/>
              <a:t>«Steering opinion dynamics via </a:t>
            </a:r>
            <a:r>
              <a:rPr lang="it-IT" sz="2000" b="1" dirty="0" err="1"/>
              <a:t>containment</a:t>
            </a:r>
            <a:r>
              <a:rPr lang="it-IT" sz="2000" b="1" dirty="0"/>
              <a:t> control»</a:t>
            </a:r>
            <a:r>
              <a:rPr lang="it-IT" sz="2000" dirty="0"/>
              <a:t>, </a:t>
            </a:r>
            <a:r>
              <a:rPr lang="it-IT" sz="2000" dirty="0" err="1"/>
              <a:t>Computational</a:t>
            </a:r>
            <a:r>
              <a:rPr lang="it-IT" sz="2000" dirty="0"/>
              <a:t> Social Networks (2017) 4(1), 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DeLellis</a:t>
            </a:r>
            <a:r>
              <a:rPr lang="it-IT" sz="2000" dirty="0"/>
              <a:t> P., Di Meglio A., Lo </a:t>
            </a:r>
            <a:r>
              <a:rPr lang="it-IT" sz="2000" dirty="0" err="1"/>
              <a:t>Iudice</a:t>
            </a:r>
            <a:r>
              <a:rPr lang="it-IT" sz="2000" dirty="0"/>
              <a:t> F. </a:t>
            </a:r>
            <a:r>
              <a:rPr lang="it-IT" sz="2000" b="1" dirty="0"/>
              <a:t>«</a:t>
            </a:r>
            <a:r>
              <a:rPr lang="it-IT" sz="2000" b="1" dirty="0" err="1"/>
              <a:t>Overconfident</a:t>
            </a:r>
            <a:r>
              <a:rPr lang="it-IT" sz="2000" b="1" dirty="0"/>
              <a:t> agents and </a:t>
            </a:r>
            <a:r>
              <a:rPr lang="it-IT" sz="2000" b="1" dirty="0" err="1"/>
              <a:t>evolving</a:t>
            </a:r>
            <a:r>
              <a:rPr lang="it-IT" sz="2000" b="1" dirty="0"/>
              <a:t> </a:t>
            </a:r>
            <a:r>
              <a:rPr lang="it-IT" sz="2000" b="1" dirty="0" err="1"/>
              <a:t>financial</a:t>
            </a:r>
            <a:r>
              <a:rPr lang="it-IT" sz="2000" b="1" dirty="0"/>
              <a:t> networks» </a:t>
            </a:r>
            <a:r>
              <a:rPr lang="it-IT" sz="2000" dirty="0" err="1"/>
              <a:t>Nonlinear</a:t>
            </a:r>
            <a:r>
              <a:rPr lang="it-IT" sz="2000" dirty="0"/>
              <a:t> Dynamics (2018), 92(1), 33-40.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Di Meglio A., </a:t>
            </a:r>
            <a:r>
              <a:rPr lang="it-IT" sz="2000" dirty="0" err="1"/>
              <a:t>DeLellis</a:t>
            </a:r>
            <a:r>
              <a:rPr lang="it-IT" sz="2000" dirty="0"/>
              <a:t> P., di Bernardo M. </a:t>
            </a:r>
            <a:r>
              <a:rPr lang="it-IT" sz="2000" b="1" dirty="0"/>
              <a:t>«</a:t>
            </a:r>
            <a:r>
              <a:rPr lang="it-IT" sz="2000" b="1" dirty="0" err="1"/>
              <a:t>Decentralized</a:t>
            </a:r>
            <a:r>
              <a:rPr lang="it-IT" sz="2000" b="1" dirty="0"/>
              <a:t> gain </a:t>
            </a:r>
            <a:r>
              <a:rPr lang="it-IT" sz="2000" b="1" dirty="0" err="1"/>
              <a:t>adaptation</a:t>
            </a:r>
            <a:r>
              <a:rPr lang="it-IT" sz="2000" b="1" dirty="0"/>
              <a:t> for </a:t>
            </a:r>
            <a:r>
              <a:rPr lang="it-IT" sz="2000" b="1" dirty="0" err="1"/>
              <a:t>optimal</a:t>
            </a:r>
            <a:r>
              <a:rPr lang="it-IT" sz="2000" b="1" dirty="0"/>
              <a:t> </a:t>
            </a:r>
            <a:r>
              <a:rPr lang="it-IT" sz="2000" b="1" dirty="0" err="1"/>
              <a:t>pinning</a:t>
            </a:r>
            <a:r>
              <a:rPr lang="it-IT" sz="2000" b="1" dirty="0"/>
              <a:t> </a:t>
            </a:r>
            <a:r>
              <a:rPr lang="it-IT" sz="2000" b="1" dirty="0" err="1"/>
              <a:t>controllability</a:t>
            </a:r>
            <a:r>
              <a:rPr lang="it-IT" sz="2000" b="1" dirty="0"/>
              <a:t> of </a:t>
            </a:r>
            <a:r>
              <a:rPr lang="it-IT" sz="2000" b="1" dirty="0" err="1"/>
              <a:t>complex</a:t>
            </a:r>
            <a:r>
              <a:rPr lang="it-IT" sz="2000" b="1" dirty="0"/>
              <a:t> networks» </a:t>
            </a:r>
            <a:r>
              <a:rPr lang="it-IT" sz="2000" dirty="0"/>
              <a:t>IEEE Control Systems </a:t>
            </a:r>
            <a:r>
              <a:rPr lang="it-IT" sz="2000" dirty="0" err="1"/>
              <a:t>Letters</a:t>
            </a:r>
            <a:r>
              <a:rPr lang="it-IT" sz="2000" dirty="0"/>
              <a:t> (2019), 4(1), 253-258.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Della Rossa F., </a:t>
            </a:r>
            <a:r>
              <a:rPr lang="it-IT" sz="2000" dirty="0" err="1"/>
              <a:t>Dercole</a:t>
            </a:r>
            <a:r>
              <a:rPr lang="it-IT" sz="2000" dirty="0"/>
              <a:t> F., Di Meglio A. </a:t>
            </a:r>
            <a:r>
              <a:rPr lang="it-IT" sz="2000" b="1" dirty="0"/>
              <a:t>«</a:t>
            </a:r>
            <a:r>
              <a:rPr lang="en-US" sz="2000" b="1" dirty="0"/>
              <a:t>Direct reciprocity and model-predictive strategy update explain the network reciprocity observed </a:t>
            </a:r>
            <a:r>
              <a:rPr lang="en-US" sz="2000" b="1" dirty="0" err="1"/>
              <a:t>insocio</a:t>
            </a:r>
            <a:r>
              <a:rPr lang="en-US" sz="2000" b="1" dirty="0"/>
              <a:t>-economic networks</a:t>
            </a:r>
            <a:r>
              <a:rPr lang="it-IT" sz="2000" b="1" dirty="0"/>
              <a:t>»</a:t>
            </a:r>
            <a:r>
              <a:rPr lang="it-IT" sz="2000" dirty="0"/>
              <a:t>, </a:t>
            </a:r>
            <a:r>
              <a:rPr lang="it-IT" sz="2000" dirty="0" err="1"/>
              <a:t>accepted</a:t>
            </a:r>
            <a:r>
              <a:rPr lang="it-IT" sz="2000" dirty="0"/>
              <a:t> in Games (2020).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DeLellis</a:t>
            </a:r>
            <a:r>
              <a:rPr lang="it-IT" sz="2000" dirty="0"/>
              <a:t> P., Di Meglio A., Garofalo F., Lo </a:t>
            </a:r>
            <a:r>
              <a:rPr lang="it-IT" sz="2000" dirty="0" err="1"/>
              <a:t>Iudice</a:t>
            </a:r>
            <a:r>
              <a:rPr lang="it-IT" sz="2000" dirty="0"/>
              <a:t> F. </a:t>
            </a:r>
            <a:r>
              <a:rPr lang="it-IT" sz="2000" b="1" dirty="0"/>
              <a:t>«</a:t>
            </a:r>
            <a:r>
              <a:rPr lang="en-US" sz="2000" b="1" dirty="0"/>
              <a:t>The inherent uncertainty of temporal networks: a true challenge for control</a:t>
            </a:r>
            <a:r>
              <a:rPr lang="it-IT" sz="2000" b="1" dirty="0"/>
              <a:t>» </a:t>
            </a:r>
            <a:r>
              <a:rPr lang="it-IT" sz="2000" dirty="0" err="1"/>
              <a:t>submitted</a:t>
            </a:r>
            <a:r>
              <a:rPr lang="it-IT" sz="2000" dirty="0"/>
              <a:t> to Scientific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65425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344A559-550B-44CE-9EB6-0112F90F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45" y="68680"/>
            <a:ext cx="7916031" cy="6486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of publications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EAC8DE-50A7-43D4-B803-24B10A9A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28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267911-F8E6-4077-9CE9-FF24F93B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175"/>
            <a:ext cx="1259632" cy="7192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DA5A67-28A2-4B2C-B969-DA65BE2D3E2C}"/>
              </a:ext>
            </a:extLst>
          </p:cNvPr>
          <p:cNvSpPr txBox="1"/>
          <p:nvPr/>
        </p:nvSpPr>
        <p:spPr>
          <a:xfrm>
            <a:off x="457200" y="849232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CONFERENCE PAPERS: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DeLellis</a:t>
            </a:r>
            <a:r>
              <a:rPr lang="it-IT" sz="2400" dirty="0"/>
              <a:t> P., Di Meglio A., Garofalo F., Lo </a:t>
            </a:r>
            <a:r>
              <a:rPr lang="it-IT" sz="2400" dirty="0" err="1"/>
              <a:t>Iudice</a:t>
            </a:r>
            <a:r>
              <a:rPr lang="it-IT" sz="2400" dirty="0"/>
              <a:t> F. </a:t>
            </a:r>
            <a:r>
              <a:rPr lang="it-IT" sz="2400" b="1" dirty="0"/>
              <a:t>«</a:t>
            </a:r>
            <a:r>
              <a:rPr lang="it-IT" sz="2400" b="1" dirty="0" err="1"/>
              <a:t>Evolution</a:t>
            </a:r>
            <a:r>
              <a:rPr lang="it-IT" sz="2400" b="1" dirty="0"/>
              <a:t> of networks of </a:t>
            </a:r>
            <a:r>
              <a:rPr lang="it-IT" sz="2400" b="1" dirty="0" err="1"/>
              <a:t>financial</a:t>
            </a:r>
            <a:r>
              <a:rPr lang="it-IT" sz="2400" b="1" dirty="0"/>
              <a:t> agents </a:t>
            </a:r>
            <a:r>
              <a:rPr lang="it-IT" sz="2400" b="1" dirty="0" err="1"/>
              <a:t>driven</a:t>
            </a:r>
            <a:r>
              <a:rPr lang="it-IT" sz="2400" b="1" dirty="0"/>
              <a:t> by </a:t>
            </a:r>
            <a:r>
              <a:rPr lang="it-IT" sz="2400" b="1" dirty="0" err="1"/>
              <a:t>herding</a:t>
            </a:r>
            <a:r>
              <a:rPr lang="it-IT" sz="2400" b="1" dirty="0"/>
              <a:t> </a:t>
            </a:r>
            <a:r>
              <a:rPr lang="it-IT" sz="2400" b="1" dirty="0" err="1"/>
              <a:t>phenomena</a:t>
            </a:r>
            <a:r>
              <a:rPr lang="it-IT" sz="2400" b="1" dirty="0"/>
              <a:t>»</a:t>
            </a:r>
            <a:r>
              <a:rPr lang="it-IT" sz="2400" dirty="0"/>
              <a:t> 2017 American Control Conference (ACC), 1598-1603.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DeLellis</a:t>
            </a:r>
            <a:r>
              <a:rPr lang="it-IT" sz="2400" dirty="0"/>
              <a:t> P., Di Meglio A., Garofalo F., Lo </a:t>
            </a:r>
            <a:r>
              <a:rPr lang="it-IT" sz="2400" dirty="0" err="1"/>
              <a:t>Iudice</a:t>
            </a:r>
            <a:r>
              <a:rPr lang="it-IT" sz="2400" dirty="0"/>
              <a:t> F. </a:t>
            </a:r>
            <a:r>
              <a:rPr lang="it-IT" sz="2400" b="1" dirty="0"/>
              <a:t>«</a:t>
            </a:r>
            <a:r>
              <a:rPr lang="it-IT" sz="2400" b="1" dirty="0" err="1"/>
              <a:t>Partial</a:t>
            </a:r>
            <a:r>
              <a:rPr lang="it-IT" sz="2400" b="1" dirty="0"/>
              <a:t> </a:t>
            </a:r>
            <a:r>
              <a:rPr lang="it-IT" sz="2400" b="1" dirty="0" err="1"/>
              <a:t>containment</a:t>
            </a:r>
            <a:r>
              <a:rPr lang="it-IT" sz="2400" b="1" dirty="0"/>
              <a:t> control over </a:t>
            </a:r>
            <a:r>
              <a:rPr lang="it-IT" sz="2400" b="1" dirty="0" err="1"/>
              <a:t>signed</a:t>
            </a:r>
            <a:r>
              <a:rPr lang="it-IT" sz="2400" b="1" dirty="0"/>
              <a:t> </a:t>
            </a:r>
            <a:r>
              <a:rPr lang="it-IT" sz="2400" b="1" dirty="0" err="1"/>
              <a:t>graphs</a:t>
            </a:r>
            <a:r>
              <a:rPr lang="it-IT" sz="2400" b="1" dirty="0"/>
              <a:t>»</a:t>
            </a:r>
            <a:r>
              <a:rPr lang="it-IT" sz="2400" dirty="0"/>
              <a:t>,</a:t>
            </a:r>
            <a:r>
              <a:rPr lang="it-IT" sz="2400" b="1" dirty="0"/>
              <a:t> </a:t>
            </a:r>
            <a:r>
              <a:rPr lang="it-IT" sz="2400" dirty="0"/>
              <a:t>18-th </a:t>
            </a:r>
            <a:r>
              <a:rPr lang="it-IT" sz="2400" dirty="0" err="1"/>
              <a:t>European</a:t>
            </a:r>
            <a:r>
              <a:rPr lang="it-IT" sz="2400" dirty="0"/>
              <a:t> Control Conference (ECC) 2019, 596-601.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 Meglio A., Della Rossa F., </a:t>
            </a:r>
            <a:r>
              <a:rPr lang="it-IT" sz="2400" dirty="0" err="1"/>
              <a:t>Dercole</a:t>
            </a:r>
            <a:r>
              <a:rPr lang="it-IT" sz="2400" dirty="0"/>
              <a:t> F. </a:t>
            </a:r>
            <a:r>
              <a:rPr lang="it-IT" sz="2400" b="1" dirty="0"/>
              <a:t>«</a:t>
            </a:r>
            <a:r>
              <a:rPr lang="en-US" sz="2400" b="1" dirty="0"/>
              <a:t>Direct reciprocity and model-predictive rationality: A setup for network reciprocity over social ties</a:t>
            </a:r>
            <a:r>
              <a:rPr lang="it-IT" sz="2400" b="1" dirty="0"/>
              <a:t>»</a:t>
            </a:r>
            <a:r>
              <a:rPr lang="it-IT" sz="2400" dirty="0"/>
              <a:t>, 18-th </a:t>
            </a:r>
            <a:r>
              <a:rPr lang="it-IT" sz="2400" dirty="0" err="1"/>
              <a:t>European</a:t>
            </a:r>
            <a:r>
              <a:rPr lang="it-IT" sz="2400" dirty="0"/>
              <a:t> Control Conference (ECC) 2019, 1531-1536.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46541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344A559-550B-44CE-9EB6-0112F90F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88840"/>
            <a:ext cx="7916031" cy="1080737"/>
          </a:xfrm>
        </p:spPr>
        <p:txBody>
          <a:bodyPr>
            <a:normAutofit/>
          </a:bodyPr>
          <a:lstStyle/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Thanks for the attention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anna.dimeglio@unina.it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EAC8DE-50A7-43D4-B803-24B10A9A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28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267911-F8E6-4077-9CE9-FF24F93B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175"/>
            <a:ext cx="1259632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9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pic>
        <p:nvPicPr>
          <p:cNvPr id="10" name="Immagine 9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4259690-2F6D-45F7-93AB-26D40EDAC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" y="1003044"/>
            <a:ext cx="3221112" cy="2798440"/>
          </a:xfrm>
          <a:prstGeom prst="rect">
            <a:avLst/>
          </a:prstGeom>
        </p:spPr>
      </p:pic>
      <p:pic>
        <p:nvPicPr>
          <p:cNvPr id="12" name="Immagine 11" descr="Immagine che contiene nero, sedendo, scuro, vicino&#10;&#10;Descrizione generata automaticamente">
            <a:extLst>
              <a:ext uri="{FF2B5EF4-FFF2-40B4-BE49-F238E27FC236}">
                <a16:creationId xmlns:a16="http://schemas.microsoft.com/office/drawing/2014/main" id="{D8A97A6A-9037-4D40-9020-E139559F6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31237"/>
            <a:ext cx="2843808" cy="1895872"/>
          </a:xfrm>
          <a:prstGeom prst="rect">
            <a:avLst/>
          </a:prstGeom>
        </p:spPr>
      </p:pic>
      <p:pic>
        <p:nvPicPr>
          <p:cNvPr id="16" name="Immagine 15" descr="Immagine che contiene pensile, scala, tavolo, diverso&#10;&#10;Descrizione generata automaticamente">
            <a:extLst>
              <a:ext uri="{FF2B5EF4-FFF2-40B4-BE49-F238E27FC236}">
                <a16:creationId xmlns:a16="http://schemas.microsoft.com/office/drawing/2014/main" id="{27F8AFAC-68D5-43F6-8F3F-7707A46DD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8" y="4075041"/>
            <a:ext cx="3468357" cy="23520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p:pic>
        <p:nvPicPr>
          <p:cNvPr id="14" name="Immagine 1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6173E56-6DD2-4B14-81C7-22F6496ED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17386"/>
            <a:ext cx="2839761" cy="322789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33719F-52DE-4C37-83C6-0CD4F9041130}"/>
              </a:ext>
            </a:extLst>
          </p:cNvPr>
          <p:cNvSpPr txBox="1"/>
          <p:nvPr/>
        </p:nvSpPr>
        <p:spPr>
          <a:xfrm>
            <a:off x="4003576" y="1753347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they have in common? </a:t>
            </a:r>
          </a:p>
        </p:txBody>
      </p:sp>
    </p:spTree>
    <p:extLst>
      <p:ext uri="{BB962C8B-B14F-4D97-AF65-F5344CB8AC3E}">
        <p14:creationId xmlns:p14="http://schemas.microsoft.com/office/powerpoint/2010/main" val="17683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DB51986-8B22-4107-B786-380BB047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" y="625454"/>
            <a:ext cx="5142334" cy="50369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5A54D0C-7929-4FDE-9F6A-463235578ECD}"/>
                  </a:ext>
                </a:extLst>
              </p:cNvPr>
              <p:cNvSpPr txBox="1"/>
              <p:nvPr/>
            </p:nvSpPr>
            <p:spPr>
              <a:xfrm>
                <a:off x="5082930" y="1061900"/>
                <a:ext cx="358217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u="sng" dirty="0"/>
                  <a:t>Def. COMPLEX NETWORK</a:t>
                </a:r>
                <a:r>
                  <a:rPr lang="en-US" sz="2400" dirty="0"/>
                  <a:t>: </a:t>
                </a:r>
                <a:br>
                  <a:rPr lang="en-US" sz="2400" dirty="0"/>
                </a:br>
                <a:r>
                  <a:rPr lang="en-US" sz="2400" dirty="0"/>
                  <a:t>A complex network is constituted by a set of nodes (the entities), which are in interaction through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algn="just"/>
                <a:endParaRPr lang="en-US" sz="2400" dirty="0"/>
              </a:p>
              <a:p>
                <a:pPr algn="just"/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denotes the nodes’ set while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is the set of edges.</a:t>
                </a:r>
                <a:endParaRPr lang="en-US" sz="2400" u="sng" dirty="0"/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5A54D0C-7929-4FDE-9F6A-463235578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930" y="1061900"/>
                <a:ext cx="3582174" cy="3785652"/>
              </a:xfrm>
              <a:prstGeom prst="rect">
                <a:avLst/>
              </a:prstGeom>
              <a:blipFill>
                <a:blip r:embed="rId4"/>
                <a:stretch>
                  <a:fillRect l="-2726" t="-1288" r="-27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5711452-2113-48A7-9E10-5E04274F7982}"/>
                  </a:ext>
                </a:extLst>
              </p:cNvPr>
              <p:cNvSpPr txBox="1"/>
              <p:nvPr/>
            </p:nvSpPr>
            <p:spPr>
              <a:xfrm>
                <a:off x="179512" y="5493135"/>
                <a:ext cx="46085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Barábasi &amp; Albert network with N=500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it-IT" sz="1600" dirty="0"/>
                  <a:t>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5711452-2113-48A7-9E10-5E04274F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93135"/>
                <a:ext cx="4608512" cy="338554"/>
              </a:xfrm>
              <a:prstGeom prst="rect">
                <a:avLst/>
              </a:prstGeom>
              <a:blipFill>
                <a:blip r:embed="rId5"/>
                <a:stretch>
                  <a:fillRect l="-661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4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3EB198AA-3B21-4326-A092-860D8B7B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5519"/>
            <a:ext cx="4495800" cy="4752975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0E2DB963-5FA0-4205-9844-88408DF1BDAB}"/>
              </a:ext>
            </a:extLst>
          </p:cNvPr>
          <p:cNvGrpSpPr/>
          <p:nvPr/>
        </p:nvGrpSpPr>
        <p:grpSpPr>
          <a:xfrm>
            <a:off x="4628314" y="3189493"/>
            <a:ext cx="2511195" cy="948052"/>
            <a:chOff x="3419896" y="3357016"/>
            <a:chExt cx="2511195" cy="948052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61DD52FA-ED30-48D3-AA86-72B7DDA381D1}"/>
                </a:ext>
              </a:extLst>
            </p:cNvPr>
            <p:cNvGrpSpPr/>
            <p:nvPr/>
          </p:nvGrpSpPr>
          <p:grpSpPr>
            <a:xfrm>
              <a:off x="3419896" y="3357016"/>
              <a:ext cx="1078677" cy="655665"/>
              <a:chOff x="3419896" y="3357016"/>
              <a:chExt cx="1078677" cy="655665"/>
            </a:xfrm>
          </p:grpSpPr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AA8212C6-4678-4410-B961-894BECFB399B}"/>
                  </a:ext>
                </a:extLst>
              </p:cNvPr>
              <p:cNvSpPr/>
              <p:nvPr/>
            </p:nvSpPr>
            <p:spPr>
              <a:xfrm>
                <a:off x="3419896" y="3357016"/>
                <a:ext cx="216000" cy="2160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F3A13370-7963-47F7-AAE7-013683938463}"/>
                  </a:ext>
                </a:extLst>
              </p:cNvPr>
              <p:cNvCxnSpPr>
                <a:cxnSpLocks/>
                <a:stCxn id="12" idx="5"/>
                <a:endCxn id="17" idx="1"/>
              </p:cNvCxnSpPr>
              <p:nvPr/>
            </p:nvCxnSpPr>
            <p:spPr>
              <a:xfrm>
                <a:off x="3604264" y="3541384"/>
                <a:ext cx="894309" cy="47129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0710438C-8679-4F8E-998B-E7D3EC931D9D}"/>
                    </a:ext>
                  </a:extLst>
                </p:cNvPr>
                <p:cNvSpPr txBox="1"/>
                <p:nvPr/>
              </p:nvSpPr>
              <p:spPr>
                <a:xfrm>
                  <a:off x="4498573" y="3720293"/>
                  <a:ext cx="1432518" cy="584775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Node state  variable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0710438C-8679-4F8E-998B-E7D3EC931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573" y="3720293"/>
                  <a:ext cx="143251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1250" t="-990" b="-8911"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dynamical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5A54D0C-7929-4FDE-9F6A-463235578ECD}"/>
                  </a:ext>
                </a:extLst>
              </p:cNvPr>
              <p:cNvSpPr txBox="1"/>
              <p:nvPr/>
            </p:nvSpPr>
            <p:spPr>
              <a:xfrm>
                <a:off x="4977956" y="1140062"/>
                <a:ext cx="381642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u="sng" dirty="0"/>
                  <a:t>Def. COMPLEX DYNAMICAL NETWORK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A complex </a:t>
                </a:r>
                <a:r>
                  <a:rPr lang="en-US" b="1" i="1" dirty="0"/>
                  <a:t>dynamical</a:t>
                </a:r>
                <a:r>
                  <a:rPr lang="en-US" dirty="0"/>
                  <a:t> network is a complex network </a:t>
                </a:r>
                <a:r>
                  <a:rPr lang="it-IT" dirty="0"/>
                  <a:t>in </a:t>
                </a:r>
                <a:r>
                  <a:rPr lang="en-US" dirty="0"/>
                  <a:t>which</a:t>
                </a:r>
                <a:r>
                  <a:rPr lang="it-IT" dirty="0"/>
                  <a:t> to </a:t>
                </a:r>
                <a:r>
                  <a:rPr lang="en-US" dirty="0"/>
                  <a:t>each node is associated a state variable whose evolution descries the dynamics of each node, </a:t>
                </a:r>
                <a:r>
                  <a:rPr lang="it-IT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5A54D0C-7929-4FDE-9F6A-463235578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56" y="1140062"/>
                <a:ext cx="3816424" cy="2308324"/>
              </a:xfrm>
              <a:prstGeom prst="rect">
                <a:avLst/>
              </a:prstGeom>
              <a:blipFill>
                <a:blip r:embed="rId5"/>
                <a:stretch>
                  <a:fillRect l="-1329" t="-1093" r="-13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1A22420-2F86-49D1-82DE-DE70C0A5737F}"/>
                  </a:ext>
                </a:extLst>
              </p:cNvPr>
              <p:cNvSpPr txBox="1"/>
              <p:nvPr/>
            </p:nvSpPr>
            <p:spPr>
              <a:xfrm>
                <a:off x="5049887" y="5326816"/>
                <a:ext cx="4008981" cy="85978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1A22420-2F86-49D1-82DE-DE70C0A5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887" y="5326816"/>
                <a:ext cx="4008981" cy="859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tangolo arrotondato 7">
            <a:extLst>
              <a:ext uri="{FF2B5EF4-FFF2-40B4-BE49-F238E27FC236}">
                <a16:creationId xmlns:a16="http://schemas.microsoft.com/office/drawing/2014/main" id="{A379B843-0885-41C2-B872-0FE33CBA0F7D}"/>
              </a:ext>
            </a:extLst>
          </p:cNvPr>
          <p:cNvSpPr/>
          <p:nvPr/>
        </p:nvSpPr>
        <p:spPr bwMode="auto">
          <a:xfrm>
            <a:off x="236985" y="1187624"/>
            <a:ext cx="4680521" cy="46410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9D5473D-72A1-4192-AF27-93E2EFECD99E}"/>
              </a:ext>
            </a:extLst>
          </p:cNvPr>
          <p:cNvSpPr txBox="1"/>
          <p:nvPr/>
        </p:nvSpPr>
        <p:spPr>
          <a:xfrm>
            <a:off x="7165168" y="3448386"/>
            <a:ext cx="207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Classical dynamical system theory</a:t>
            </a:r>
          </a:p>
          <a:p>
            <a:r>
              <a:rPr lang="it-IT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1EB286D5-5BFD-4299-8FC6-CB958362F44F}"/>
              </a:ext>
            </a:extLst>
          </p:cNvPr>
          <p:cNvCxnSpPr>
            <a:cxnSpLocks/>
          </p:cNvCxnSpPr>
          <p:nvPr/>
        </p:nvCxnSpPr>
        <p:spPr>
          <a:xfrm>
            <a:off x="4925873" y="4026785"/>
            <a:ext cx="456017" cy="2562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FEAD8D7-1AE4-4B72-B09F-8C535D587504}"/>
              </a:ext>
            </a:extLst>
          </p:cNvPr>
          <p:cNvSpPr txBox="1"/>
          <p:nvPr/>
        </p:nvSpPr>
        <p:spPr>
          <a:xfrm>
            <a:off x="7755455" y="4398752"/>
            <a:ext cx="207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Graph theory</a:t>
            </a:r>
          </a:p>
          <a:p>
            <a:r>
              <a:rPr lang="it-IT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E473608-AA3F-4D7E-807C-0AC220166669}"/>
              </a:ext>
            </a:extLst>
          </p:cNvPr>
          <p:cNvSpPr txBox="1"/>
          <p:nvPr/>
        </p:nvSpPr>
        <p:spPr>
          <a:xfrm>
            <a:off x="5303035" y="4310050"/>
            <a:ext cx="250033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Interconnection topology</a:t>
            </a:r>
          </a:p>
        </p:txBody>
      </p:sp>
    </p:spTree>
    <p:extLst>
      <p:ext uri="{BB962C8B-B14F-4D97-AF65-F5344CB8AC3E}">
        <p14:creationId xmlns:p14="http://schemas.microsoft.com/office/powerpoint/2010/main" val="23595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1" grpId="0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Rethinking complex dynamical networks by control theory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9AEBEEE-9258-45E8-A51F-0BE56B86FD57}"/>
                  </a:ext>
                </a:extLst>
              </p:cNvPr>
              <p:cNvSpPr txBox="1"/>
              <p:nvPr/>
            </p:nvSpPr>
            <p:spPr>
              <a:xfrm>
                <a:off x="107504" y="1690489"/>
                <a:ext cx="4837825" cy="8597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it-IT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9AEBEEE-9258-45E8-A51F-0BE56B86F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90489"/>
                <a:ext cx="4837825" cy="859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po 20">
            <a:extLst>
              <a:ext uri="{FF2B5EF4-FFF2-40B4-BE49-F238E27FC236}">
                <a16:creationId xmlns:a16="http://schemas.microsoft.com/office/drawing/2014/main" id="{FCD911D9-1BD2-4801-A06D-634E7559E350}"/>
              </a:ext>
            </a:extLst>
          </p:cNvPr>
          <p:cNvGrpSpPr/>
          <p:nvPr/>
        </p:nvGrpSpPr>
        <p:grpSpPr>
          <a:xfrm>
            <a:off x="107504" y="1746509"/>
            <a:ext cx="2133600" cy="1384264"/>
            <a:chOff x="4385634" y="4725144"/>
            <a:chExt cx="2133600" cy="1384264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90835B50-B205-4AA4-A3F6-C9282C2D2A7E}"/>
                </a:ext>
              </a:extLst>
            </p:cNvPr>
            <p:cNvSpPr/>
            <p:nvPr/>
          </p:nvSpPr>
          <p:spPr>
            <a:xfrm>
              <a:off x="5403858" y="4725144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F123F84F-7AA7-477E-AF21-C78814357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8104" y="5440875"/>
              <a:ext cx="183746" cy="28811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DA361B9-5C7C-442F-AA6A-55D223022EDE}"/>
                </a:ext>
              </a:extLst>
            </p:cNvPr>
            <p:cNvSpPr txBox="1"/>
            <p:nvPr/>
          </p:nvSpPr>
          <p:spPr>
            <a:xfrm>
              <a:off x="4385634" y="5740076"/>
              <a:ext cx="2133600" cy="3693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Individual dynamics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40902F3-E68A-4A2F-8434-3FEBED55EBD0}"/>
              </a:ext>
            </a:extLst>
          </p:cNvPr>
          <p:cNvGrpSpPr/>
          <p:nvPr/>
        </p:nvGrpSpPr>
        <p:grpSpPr>
          <a:xfrm>
            <a:off x="3875552" y="1897828"/>
            <a:ext cx="904794" cy="1418706"/>
            <a:chOff x="8732238" y="4868047"/>
            <a:chExt cx="1223457" cy="1476473"/>
          </a:xfrm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740EA8A5-DB40-46C2-9AC6-B8AED7F70FC9}"/>
                </a:ext>
              </a:extLst>
            </p:cNvPr>
            <p:cNvSpPr/>
            <p:nvPr/>
          </p:nvSpPr>
          <p:spPr>
            <a:xfrm>
              <a:off x="9167878" y="4868047"/>
              <a:ext cx="647237" cy="461566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34231727-9424-4873-8669-3A0445F6D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3804" y="5341077"/>
              <a:ext cx="220324" cy="27444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0662231D-8094-45A4-B8DF-42C414909204}"/>
                </a:ext>
              </a:extLst>
            </p:cNvPr>
            <p:cNvSpPr txBox="1"/>
            <p:nvPr/>
          </p:nvSpPr>
          <p:spPr>
            <a:xfrm>
              <a:off x="8732238" y="5671872"/>
              <a:ext cx="1223457" cy="67264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Control </a:t>
              </a:r>
            </a:p>
            <a:p>
              <a:r>
                <a:rPr lang="en-US" dirty="0"/>
                <a:t>term </a:t>
              </a: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612E4D1-8CC5-4F53-B367-CB8EEE57D737}"/>
              </a:ext>
            </a:extLst>
          </p:cNvPr>
          <p:cNvSpPr txBox="1"/>
          <p:nvPr/>
        </p:nvSpPr>
        <p:spPr>
          <a:xfrm>
            <a:off x="71701" y="3473512"/>
            <a:ext cx="207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Classical dynamical system theory</a:t>
            </a:r>
          </a:p>
          <a:p>
            <a:r>
              <a:rPr lang="it-IT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B310AAA-13F2-4F3A-AAB4-B5C1577AF638}"/>
              </a:ext>
            </a:extLst>
          </p:cNvPr>
          <p:cNvSpPr txBox="1"/>
          <p:nvPr/>
        </p:nvSpPr>
        <p:spPr>
          <a:xfrm>
            <a:off x="3721974" y="3506892"/>
            <a:ext cx="207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/>
                </a:solidFill>
              </a:rPr>
              <a:t>Control theory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7C7C327-CEB5-44B9-88FB-E44D34A5680F}"/>
              </a:ext>
            </a:extLst>
          </p:cNvPr>
          <p:cNvSpPr txBox="1"/>
          <p:nvPr/>
        </p:nvSpPr>
        <p:spPr>
          <a:xfrm>
            <a:off x="4971742" y="1591650"/>
            <a:ext cx="42410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TRADITIONAL ASSUMPTION</a:t>
            </a:r>
            <a:r>
              <a:rPr lang="en-US" sz="2200" dirty="0"/>
              <a:t>: the topology is supposed to be static, i.e., the edges set is </a:t>
            </a:r>
            <a:r>
              <a:rPr lang="en-US" sz="2200" b="1" dirty="0"/>
              <a:t>fixed</a:t>
            </a:r>
            <a:r>
              <a:rPr lang="en-US" sz="2200" dirty="0"/>
              <a:t>, and no dynamics are associated to the edges’ set.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7F51AF8-823F-43D7-B258-F2F19C74FE1A}"/>
              </a:ext>
            </a:extLst>
          </p:cNvPr>
          <p:cNvSpPr txBox="1"/>
          <p:nvPr/>
        </p:nvSpPr>
        <p:spPr>
          <a:xfrm>
            <a:off x="4945329" y="4006362"/>
            <a:ext cx="4241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OUR ASSUMPTION</a:t>
            </a:r>
            <a:r>
              <a:rPr lang="en-US" sz="2200" dirty="0"/>
              <a:t>: the topology is supposed to change, i.e., the edge set can change together with the nodes’ dynamics.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05125046-03BC-44D6-86C6-7A82ABB4D1FC}"/>
                  </a:ext>
                </a:extLst>
              </p:cNvPr>
              <p:cNvSpPr txBox="1"/>
              <p:nvPr/>
            </p:nvSpPr>
            <p:spPr>
              <a:xfrm>
                <a:off x="433022" y="4279223"/>
                <a:ext cx="4327877" cy="8597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it-IT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it-IT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05125046-03BC-44D6-86C6-7A82ABB4D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2" y="4279223"/>
                <a:ext cx="4327877" cy="859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o 7">
            <a:extLst>
              <a:ext uri="{FF2B5EF4-FFF2-40B4-BE49-F238E27FC236}">
                <a16:creationId xmlns:a16="http://schemas.microsoft.com/office/drawing/2014/main" id="{37963A37-F509-4E18-B74A-A651C3BF5561}"/>
              </a:ext>
            </a:extLst>
          </p:cNvPr>
          <p:cNvGrpSpPr/>
          <p:nvPr/>
        </p:nvGrpSpPr>
        <p:grpSpPr>
          <a:xfrm>
            <a:off x="2051720" y="1714063"/>
            <a:ext cx="1823832" cy="1842000"/>
            <a:chOff x="2051720" y="1714063"/>
            <a:chExt cx="1823832" cy="1842000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C763D9B5-5EB5-4EC8-A0BB-BBB5762A8A41}"/>
                </a:ext>
              </a:extLst>
            </p:cNvPr>
            <p:cNvSpPr/>
            <p:nvPr/>
          </p:nvSpPr>
          <p:spPr>
            <a:xfrm>
              <a:off x="2051720" y="1714063"/>
              <a:ext cx="1823832" cy="869732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727BC59C-7D8A-46ED-8584-155FD8E3DF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0454" y="2598725"/>
              <a:ext cx="183746" cy="288112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05FFA8E0-AB7A-4B7D-974E-4E5143ADA653}"/>
                </a:ext>
              </a:extLst>
            </p:cNvPr>
            <p:cNvSpPr txBox="1"/>
            <p:nvPr/>
          </p:nvSpPr>
          <p:spPr>
            <a:xfrm>
              <a:off x="2566622" y="2909732"/>
              <a:ext cx="1097882" cy="646331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Coupling term</a:t>
              </a:r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C29C638-BEE7-43A9-838C-DF78DD74AF33}"/>
              </a:ext>
            </a:extLst>
          </p:cNvPr>
          <p:cNvSpPr txBox="1"/>
          <p:nvPr/>
        </p:nvSpPr>
        <p:spPr>
          <a:xfrm>
            <a:off x="1804653" y="3691558"/>
            <a:ext cx="207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2D050"/>
                </a:solidFill>
              </a:rPr>
              <a:t>Graph theory</a:t>
            </a:r>
          </a:p>
          <a:p>
            <a:r>
              <a:rPr lang="it-IT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0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09B952-37C8-40C9-B901-369FC58B9531}"/>
              </a:ext>
            </a:extLst>
          </p:cNvPr>
          <p:cNvSpPr txBox="1"/>
          <p:nvPr/>
        </p:nvSpPr>
        <p:spPr>
          <a:xfrm>
            <a:off x="323528" y="114300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/>
              <a:t>Def. TEMPORAL NETWORK</a:t>
            </a:r>
            <a:r>
              <a:rPr lang="en-US" sz="2400" dirty="0"/>
              <a:t>: network whose edges are active only at certain time instants or during fixed time interval, snapshot [1].  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69F884A-1796-4F5A-AB75-C149E1CB440F}"/>
              </a:ext>
            </a:extLst>
          </p:cNvPr>
          <p:cNvSpPr txBox="1"/>
          <p:nvPr/>
        </p:nvSpPr>
        <p:spPr>
          <a:xfrm>
            <a:off x="1619672" y="6134721"/>
            <a:ext cx="10382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[1] P.  </a:t>
            </a:r>
            <a:r>
              <a:rPr lang="en-US" sz="1300" dirty="0" err="1"/>
              <a:t>Holme</a:t>
            </a:r>
            <a:r>
              <a:rPr lang="en-US" sz="1300" dirty="0"/>
              <a:t> and S. </a:t>
            </a:r>
            <a:r>
              <a:rPr lang="en-US" sz="1300" dirty="0" err="1"/>
              <a:t>Jari</a:t>
            </a:r>
            <a:r>
              <a:rPr lang="en-US" sz="1300" dirty="0"/>
              <a:t>. "Temporal networks." </a:t>
            </a:r>
            <a:r>
              <a:rPr lang="en-US" sz="1300" i="1" dirty="0"/>
              <a:t>Physics reports</a:t>
            </a:r>
            <a:r>
              <a:rPr lang="en-US" sz="1300" dirty="0"/>
              <a:t> 519.3 (2012): 97-125.</a:t>
            </a:r>
          </a:p>
        </p:txBody>
      </p: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3EB048F9-0477-4A30-855A-5BA3A238B1B9}"/>
              </a:ext>
            </a:extLst>
          </p:cNvPr>
          <p:cNvGrpSpPr/>
          <p:nvPr/>
        </p:nvGrpSpPr>
        <p:grpSpPr>
          <a:xfrm>
            <a:off x="396456" y="2086626"/>
            <a:ext cx="8290344" cy="2060741"/>
            <a:chOff x="396456" y="2216658"/>
            <a:chExt cx="8290344" cy="2060741"/>
          </a:xfrm>
        </p:grpSpPr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23D3CCF4-A09E-4EAD-9178-3506683B87A3}"/>
                </a:ext>
              </a:extLst>
            </p:cNvPr>
            <p:cNvGrpSpPr/>
            <p:nvPr/>
          </p:nvGrpSpPr>
          <p:grpSpPr>
            <a:xfrm>
              <a:off x="539552" y="2246022"/>
              <a:ext cx="1656184" cy="1085352"/>
              <a:chOff x="539552" y="2246022"/>
              <a:chExt cx="1656184" cy="1085352"/>
            </a:xfrm>
          </p:grpSpPr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324D99AE-FED7-4DF4-ACD8-D2EF49BEDC1B}"/>
                  </a:ext>
                </a:extLst>
              </p:cNvPr>
              <p:cNvSpPr/>
              <p:nvPr/>
            </p:nvSpPr>
            <p:spPr>
              <a:xfrm>
                <a:off x="539552" y="227687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4720789D-23F2-496C-A137-0E52BE826C30}"/>
                  </a:ext>
                </a:extLst>
              </p:cNvPr>
              <p:cNvSpPr/>
              <p:nvPr/>
            </p:nvSpPr>
            <p:spPr>
              <a:xfrm>
                <a:off x="1161965" y="270892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id="{CB5FDB1B-71AD-41E9-90CA-052AB4B17D94}"/>
                  </a:ext>
                </a:extLst>
              </p:cNvPr>
              <p:cNvSpPr/>
              <p:nvPr/>
            </p:nvSpPr>
            <p:spPr>
              <a:xfrm>
                <a:off x="539552" y="311535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343FCFF7-4C6E-419C-B577-757308EB8EAA}"/>
                  </a:ext>
                </a:extLst>
              </p:cNvPr>
              <p:cNvSpPr/>
              <p:nvPr/>
            </p:nvSpPr>
            <p:spPr>
              <a:xfrm>
                <a:off x="1979712" y="311535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E4426C95-ADF3-4D4A-8BBB-3198880F56B1}"/>
                  </a:ext>
                </a:extLst>
              </p:cNvPr>
              <p:cNvSpPr/>
              <p:nvPr/>
            </p:nvSpPr>
            <p:spPr>
              <a:xfrm>
                <a:off x="1511660" y="224602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D17DA584-4BA7-437D-B06C-E5AAC5833D85}"/>
                  </a:ext>
                </a:extLst>
              </p:cNvPr>
              <p:cNvCxnSpPr>
                <a:stCxn id="5" idx="6"/>
                <a:endCxn id="38" idx="2"/>
              </p:cNvCxnSpPr>
              <p:nvPr/>
            </p:nvCxnSpPr>
            <p:spPr>
              <a:xfrm flipV="1">
                <a:off x="755576" y="2354034"/>
                <a:ext cx="756084" cy="3085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4D982A23-7C29-4A2B-BB78-00DD34588A3B}"/>
                  </a:ext>
                </a:extLst>
              </p:cNvPr>
              <p:cNvCxnSpPr>
                <a:cxnSpLocks/>
                <a:endCxn id="35" idx="7"/>
              </p:cNvCxnSpPr>
              <p:nvPr/>
            </p:nvCxnSpPr>
            <p:spPr>
              <a:xfrm flipH="1">
                <a:off x="1346353" y="2462046"/>
                <a:ext cx="199400" cy="27851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46E64FBB-E686-460F-A517-0881DA5D62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048" y="2384884"/>
                <a:ext cx="354272" cy="7489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id="{5EDA1A01-46EC-4A65-9861-5537DD69C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528" y="2462046"/>
                <a:ext cx="513826" cy="27795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2 39">
                <a:extLst>
                  <a:ext uri="{FF2B5EF4-FFF2-40B4-BE49-F238E27FC236}">
                    <a16:creationId xmlns:a16="http://schemas.microsoft.com/office/drawing/2014/main" id="{9654E712-4DC4-4570-AE5D-4AA3B3DAC753}"/>
                  </a:ext>
                </a:extLst>
              </p:cNvPr>
              <p:cNvCxnSpPr>
                <a:cxnSpLocks/>
                <a:endCxn id="36" idx="7"/>
              </p:cNvCxnSpPr>
              <p:nvPr/>
            </p:nvCxnSpPr>
            <p:spPr>
              <a:xfrm flipH="1">
                <a:off x="723940" y="2870866"/>
                <a:ext cx="458416" cy="2761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2 42">
                <a:extLst>
                  <a:ext uri="{FF2B5EF4-FFF2-40B4-BE49-F238E27FC236}">
                    <a16:creationId xmlns:a16="http://schemas.microsoft.com/office/drawing/2014/main" id="{ED9A9D80-FD7E-4BD1-BE4C-D74D946394DF}"/>
                  </a:ext>
                </a:extLst>
              </p:cNvPr>
              <p:cNvCxnSpPr>
                <a:stCxn id="36" idx="6"/>
                <a:endCxn id="37" idx="2"/>
              </p:cNvCxnSpPr>
              <p:nvPr/>
            </p:nvCxnSpPr>
            <p:spPr>
              <a:xfrm>
                <a:off x="755576" y="3223362"/>
                <a:ext cx="122413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4775D9E8-2B43-4B0F-9153-9C305A356D49}"/>
                </a:ext>
              </a:extLst>
            </p:cNvPr>
            <p:cNvGrpSpPr/>
            <p:nvPr/>
          </p:nvGrpSpPr>
          <p:grpSpPr>
            <a:xfrm>
              <a:off x="3079807" y="2216658"/>
              <a:ext cx="1656184" cy="1085352"/>
              <a:chOff x="539552" y="2246022"/>
              <a:chExt cx="1656184" cy="1085352"/>
            </a:xfrm>
          </p:grpSpPr>
          <p:sp>
            <p:nvSpPr>
              <p:cNvPr id="46" name="Ovale 45">
                <a:extLst>
                  <a:ext uri="{FF2B5EF4-FFF2-40B4-BE49-F238E27FC236}">
                    <a16:creationId xmlns:a16="http://schemas.microsoft.com/office/drawing/2014/main" id="{B6A86E92-8E6A-4DAD-999C-436ED17E2C19}"/>
                  </a:ext>
                </a:extLst>
              </p:cNvPr>
              <p:cNvSpPr/>
              <p:nvPr/>
            </p:nvSpPr>
            <p:spPr>
              <a:xfrm>
                <a:off x="539552" y="227687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Ovale 46">
                <a:extLst>
                  <a:ext uri="{FF2B5EF4-FFF2-40B4-BE49-F238E27FC236}">
                    <a16:creationId xmlns:a16="http://schemas.microsoft.com/office/drawing/2014/main" id="{5F0B6532-ED36-41F0-A177-DD5BBF915D84}"/>
                  </a:ext>
                </a:extLst>
              </p:cNvPr>
              <p:cNvSpPr/>
              <p:nvPr/>
            </p:nvSpPr>
            <p:spPr>
              <a:xfrm>
                <a:off x="1161965" y="270892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A3F67FB7-E829-4706-87E9-B4477576753D}"/>
                  </a:ext>
                </a:extLst>
              </p:cNvPr>
              <p:cNvSpPr/>
              <p:nvPr/>
            </p:nvSpPr>
            <p:spPr>
              <a:xfrm>
                <a:off x="539552" y="311535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Ovale 48">
                <a:extLst>
                  <a:ext uri="{FF2B5EF4-FFF2-40B4-BE49-F238E27FC236}">
                    <a16:creationId xmlns:a16="http://schemas.microsoft.com/office/drawing/2014/main" id="{660741CB-FCCA-4BF7-86B7-AAEA53AE798F}"/>
                  </a:ext>
                </a:extLst>
              </p:cNvPr>
              <p:cNvSpPr/>
              <p:nvPr/>
            </p:nvSpPr>
            <p:spPr>
              <a:xfrm>
                <a:off x="1979712" y="311535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1ABFD9ED-8395-4CF0-B615-AC0DE16325B7}"/>
                  </a:ext>
                </a:extLst>
              </p:cNvPr>
              <p:cNvSpPr/>
              <p:nvPr/>
            </p:nvSpPr>
            <p:spPr>
              <a:xfrm>
                <a:off x="1511660" y="224602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1" name="Connettore 2 50">
                <a:extLst>
                  <a:ext uri="{FF2B5EF4-FFF2-40B4-BE49-F238E27FC236}">
                    <a16:creationId xmlns:a16="http://schemas.microsoft.com/office/drawing/2014/main" id="{B733CA47-284B-42A0-8EF7-CE4A3C618E93}"/>
                  </a:ext>
                </a:extLst>
              </p:cNvPr>
              <p:cNvCxnSpPr>
                <a:stCxn id="46" idx="6"/>
                <a:endCxn id="50" idx="2"/>
              </p:cNvCxnSpPr>
              <p:nvPr/>
            </p:nvCxnSpPr>
            <p:spPr>
              <a:xfrm flipV="1">
                <a:off x="755576" y="2354034"/>
                <a:ext cx="756084" cy="3085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2 52">
                <a:extLst>
                  <a:ext uri="{FF2B5EF4-FFF2-40B4-BE49-F238E27FC236}">
                    <a16:creationId xmlns:a16="http://schemas.microsoft.com/office/drawing/2014/main" id="{B059C2AD-77DE-4D58-8B5C-06DD7B25F2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048" y="2384884"/>
                <a:ext cx="354272" cy="7489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2 53">
                <a:extLst>
                  <a:ext uri="{FF2B5EF4-FFF2-40B4-BE49-F238E27FC236}">
                    <a16:creationId xmlns:a16="http://schemas.microsoft.com/office/drawing/2014/main" id="{804E0F4F-4E54-4C03-8B55-8D88C5C5C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528" y="2462046"/>
                <a:ext cx="513826" cy="27795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2 54">
                <a:extLst>
                  <a:ext uri="{FF2B5EF4-FFF2-40B4-BE49-F238E27FC236}">
                    <a16:creationId xmlns:a16="http://schemas.microsoft.com/office/drawing/2014/main" id="{81BB2A9F-02EF-44F4-A7EA-AC3782FB0D79}"/>
                  </a:ext>
                </a:extLst>
              </p:cNvPr>
              <p:cNvCxnSpPr>
                <a:cxnSpLocks/>
                <a:endCxn id="48" idx="7"/>
              </p:cNvCxnSpPr>
              <p:nvPr/>
            </p:nvCxnSpPr>
            <p:spPr>
              <a:xfrm flipH="1">
                <a:off x="723940" y="2870866"/>
                <a:ext cx="458416" cy="2761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1A0B73CF-0B1C-40AB-AF17-61C9487201D5}"/>
                </a:ext>
              </a:extLst>
            </p:cNvPr>
            <p:cNvGrpSpPr/>
            <p:nvPr/>
          </p:nvGrpSpPr>
          <p:grpSpPr>
            <a:xfrm>
              <a:off x="7030616" y="2244892"/>
              <a:ext cx="1656184" cy="1085352"/>
              <a:chOff x="539552" y="2246022"/>
              <a:chExt cx="1656184" cy="1085352"/>
            </a:xfrm>
          </p:grpSpPr>
          <p:sp>
            <p:nvSpPr>
              <p:cNvPr id="58" name="Ovale 57">
                <a:extLst>
                  <a:ext uri="{FF2B5EF4-FFF2-40B4-BE49-F238E27FC236}">
                    <a16:creationId xmlns:a16="http://schemas.microsoft.com/office/drawing/2014/main" id="{33CD851A-9262-4EFB-9697-C8883B0434DF}"/>
                  </a:ext>
                </a:extLst>
              </p:cNvPr>
              <p:cNvSpPr/>
              <p:nvPr/>
            </p:nvSpPr>
            <p:spPr>
              <a:xfrm>
                <a:off x="539552" y="227687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Ovale 58">
                <a:extLst>
                  <a:ext uri="{FF2B5EF4-FFF2-40B4-BE49-F238E27FC236}">
                    <a16:creationId xmlns:a16="http://schemas.microsoft.com/office/drawing/2014/main" id="{BF83BA44-26A2-4801-864D-1FB715A643E0}"/>
                  </a:ext>
                </a:extLst>
              </p:cNvPr>
              <p:cNvSpPr/>
              <p:nvPr/>
            </p:nvSpPr>
            <p:spPr>
              <a:xfrm>
                <a:off x="1161965" y="270892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Ovale 59">
                <a:extLst>
                  <a:ext uri="{FF2B5EF4-FFF2-40B4-BE49-F238E27FC236}">
                    <a16:creationId xmlns:a16="http://schemas.microsoft.com/office/drawing/2014/main" id="{103F21DB-B47C-441B-BD72-16C02EEFA786}"/>
                  </a:ext>
                </a:extLst>
              </p:cNvPr>
              <p:cNvSpPr/>
              <p:nvPr/>
            </p:nvSpPr>
            <p:spPr>
              <a:xfrm>
                <a:off x="539552" y="311535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Ovale 60">
                <a:extLst>
                  <a:ext uri="{FF2B5EF4-FFF2-40B4-BE49-F238E27FC236}">
                    <a16:creationId xmlns:a16="http://schemas.microsoft.com/office/drawing/2014/main" id="{31237C1E-566D-419B-8B16-3436DC041817}"/>
                  </a:ext>
                </a:extLst>
              </p:cNvPr>
              <p:cNvSpPr/>
              <p:nvPr/>
            </p:nvSpPr>
            <p:spPr>
              <a:xfrm>
                <a:off x="1979712" y="311535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Ovale 61">
                <a:extLst>
                  <a:ext uri="{FF2B5EF4-FFF2-40B4-BE49-F238E27FC236}">
                    <a16:creationId xmlns:a16="http://schemas.microsoft.com/office/drawing/2014/main" id="{852F322A-F831-43FC-BA91-15FE09FEE6BA}"/>
                  </a:ext>
                </a:extLst>
              </p:cNvPr>
              <p:cNvSpPr/>
              <p:nvPr/>
            </p:nvSpPr>
            <p:spPr>
              <a:xfrm>
                <a:off x="1511660" y="224602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4" name="Connettore 2 63">
                <a:extLst>
                  <a:ext uri="{FF2B5EF4-FFF2-40B4-BE49-F238E27FC236}">
                    <a16:creationId xmlns:a16="http://schemas.microsoft.com/office/drawing/2014/main" id="{534F654E-2F3D-4E81-BFF8-540DDA661602}"/>
                  </a:ext>
                </a:extLst>
              </p:cNvPr>
              <p:cNvCxnSpPr>
                <a:cxnSpLocks/>
                <a:endCxn id="59" idx="7"/>
              </p:cNvCxnSpPr>
              <p:nvPr/>
            </p:nvCxnSpPr>
            <p:spPr>
              <a:xfrm flipH="1">
                <a:off x="1346353" y="2462046"/>
                <a:ext cx="199400" cy="27851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2 64">
                <a:extLst>
                  <a:ext uri="{FF2B5EF4-FFF2-40B4-BE49-F238E27FC236}">
                    <a16:creationId xmlns:a16="http://schemas.microsoft.com/office/drawing/2014/main" id="{F70583C0-017F-4F11-BC21-F7F55C25E9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048" y="2384884"/>
                <a:ext cx="354272" cy="7489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2 66">
                <a:extLst>
                  <a:ext uri="{FF2B5EF4-FFF2-40B4-BE49-F238E27FC236}">
                    <a16:creationId xmlns:a16="http://schemas.microsoft.com/office/drawing/2014/main" id="{F823446F-EA36-404D-BD06-AF68BD934811}"/>
                  </a:ext>
                </a:extLst>
              </p:cNvPr>
              <p:cNvCxnSpPr>
                <a:cxnSpLocks/>
                <a:endCxn id="60" idx="7"/>
              </p:cNvCxnSpPr>
              <p:nvPr/>
            </p:nvCxnSpPr>
            <p:spPr>
              <a:xfrm flipH="1">
                <a:off x="723940" y="2870866"/>
                <a:ext cx="458416" cy="2761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2 67">
                <a:extLst>
                  <a:ext uri="{FF2B5EF4-FFF2-40B4-BE49-F238E27FC236}">
                    <a16:creationId xmlns:a16="http://schemas.microsoft.com/office/drawing/2014/main" id="{34F04DB9-D331-4A4C-9657-63A41ED57065}"/>
                  </a:ext>
                </a:extLst>
              </p:cNvPr>
              <p:cNvCxnSpPr>
                <a:stCxn id="60" idx="6"/>
                <a:endCxn id="61" idx="2"/>
              </p:cNvCxnSpPr>
              <p:nvPr/>
            </p:nvCxnSpPr>
            <p:spPr>
              <a:xfrm>
                <a:off x="755576" y="3223362"/>
                <a:ext cx="122413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B84A1209-200B-4233-B304-A555F593EE59}"/>
                </a:ext>
              </a:extLst>
            </p:cNvPr>
            <p:cNvSpPr txBox="1"/>
            <p:nvPr/>
          </p:nvSpPr>
          <p:spPr>
            <a:xfrm>
              <a:off x="5346659" y="2453912"/>
              <a:ext cx="994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dirty="0">
                  <a:solidFill>
                    <a:schemeClr val="accent1"/>
                  </a:solidFill>
                </a:rPr>
                <a:t>…</a:t>
              </a:r>
            </a:p>
          </p:txBody>
        </p:sp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CD16E94F-12A1-4C20-8D2B-035534D758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456" y="3717032"/>
              <a:ext cx="828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8A80767C-1643-49DA-AC3D-DA59D1892C36}"/>
                </a:ext>
              </a:extLst>
            </p:cNvPr>
            <p:cNvCxnSpPr/>
            <p:nvPr/>
          </p:nvCxnSpPr>
          <p:spPr>
            <a:xfrm>
              <a:off x="1346353" y="3573056"/>
              <a:ext cx="0" cy="360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858A6D1C-2DF2-4B7C-9FD1-AE4413B84B06}"/>
                </a:ext>
              </a:extLst>
            </p:cNvPr>
            <p:cNvCxnSpPr/>
            <p:nvPr/>
          </p:nvCxnSpPr>
          <p:spPr>
            <a:xfrm>
              <a:off x="3810232" y="3537032"/>
              <a:ext cx="0" cy="360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D9AD8ECA-29A5-4FF8-B73A-D044A8779381}"/>
                </a:ext>
              </a:extLst>
            </p:cNvPr>
            <p:cNvCxnSpPr/>
            <p:nvPr/>
          </p:nvCxnSpPr>
          <p:spPr>
            <a:xfrm>
              <a:off x="8002724" y="3537032"/>
              <a:ext cx="0" cy="360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sellaDiTesto 76">
                  <a:extLst>
                    <a:ext uri="{FF2B5EF4-FFF2-40B4-BE49-F238E27FC236}">
                      <a16:creationId xmlns:a16="http://schemas.microsoft.com/office/drawing/2014/main" id="{674707C6-F82B-4A6E-ACA3-5AD74E043146}"/>
                    </a:ext>
                  </a:extLst>
                </p:cNvPr>
                <p:cNvSpPr txBox="1"/>
                <p:nvPr/>
              </p:nvSpPr>
              <p:spPr>
                <a:xfrm>
                  <a:off x="1182354" y="3907789"/>
                  <a:ext cx="36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7" name="CasellaDiTesto 76">
                  <a:extLst>
                    <a:ext uri="{FF2B5EF4-FFF2-40B4-BE49-F238E27FC236}">
                      <a16:creationId xmlns:a16="http://schemas.microsoft.com/office/drawing/2014/main" id="{674707C6-F82B-4A6E-ACA3-5AD74E043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2354" y="3907789"/>
                  <a:ext cx="36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sellaDiTesto 77">
                  <a:extLst>
                    <a:ext uri="{FF2B5EF4-FFF2-40B4-BE49-F238E27FC236}">
                      <a16:creationId xmlns:a16="http://schemas.microsoft.com/office/drawing/2014/main" id="{3F6DCB7A-B683-4F74-8CCA-F6DBE92AC002}"/>
                    </a:ext>
                  </a:extLst>
                </p:cNvPr>
                <p:cNvSpPr txBox="1"/>
                <p:nvPr/>
              </p:nvSpPr>
              <p:spPr>
                <a:xfrm>
                  <a:off x="3628534" y="3908067"/>
                  <a:ext cx="36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8" name="CasellaDiTesto 77">
                  <a:extLst>
                    <a:ext uri="{FF2B5EF4-FFF2-40B4-BE49-F238E27FC236}">
                      <a16:creationId xmlns:a16="http://schemas.microsoft.com/office/drawing/2014/main" id="{3F6DCB7A-B683-4F74-8CCA-F6DBE92AC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534" y="3908067"/>
                  <a:ext cx="36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C93E7159-C449-426B-922D-2BFDB677B069}"/>
                    </a:ext>
                  </a:extLst>
                </p:cNvPr>
                <p:cNvSpPr txBox="1"/>
                <p:nvPr/>
              </p:nvSpPr>
              <p:spPr>
                <a:xfrm>
                  <a:off x="7821026" y="3902677"/>
                  <a:ext cx="36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C93E7159-C449-426B-922D-2BFDB677B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026" y="3902677"/>
                  <a:ext cx="363396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0ACE95EA-591A-40AC-B33B-38A8E550513C}"/>
                  </a:ext>
                </a:extLst>
              </p:cNvPr>
              <p:cNvSpPr txBox="1"/>
              <p:nvPr/>
            </p:nvSpPr>
            <p:spPr>
              <a:xfrm>
                <a:off x="539552" y="4380299"/>
                <a:ext cx="17968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0ACE95EA-591A-40AC-B33B-38A8E5505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80299"/>
                <a:ext cx="1796839" cy="369332"/>
              </a:xfrm>
              <a:prstGeom prst="rect">
                <a:avLst/>
              </a:prstGeom>
              <a:blipFill>
                <a:blip r:embed="rId6"/>
                <a:stretch>
                  <a:fillRect l="-5442" b="-3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51676651-8EB6-4F11-8A59-D590E8D71B9D}"/>
              </a:ext>
            </a:extLst>
          </p:cNvPr>
          <p:cNvCxnSpPr>
            <a:stCxn id="48" idx="4"/>
          </p:cNvCxnSpPr>
          <p:nvPr/>
        </p:nvCxnSpPr>
        <p:spPr>
          <a:xfrm>
            <a:off x="3187819" y="3171978"/>
            <a:ext cx="0" cy="9864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sellaDiTesto 84">
                <a:extLst>
                  <a:ext uri="{FF2B5EF4-FFF2-40B4-BE49-F238E27FC236}">
                    <a16:creationId xmlns:a16="http://schemas.microsoft.com/office/drawing/2014/main" id="{D237ABAB-39E9-4075-808F-63BC6329A0EF}"/>
                  </a:ext>
                </a:extLst>
              </p:cNvPr>
              <p:cNvSpPr txBox="1"/>
              <p:nvPr/>
            </p:nvSpPr>
            <p:spPr>
              <a:xfrm>
                <a:off x="3123863" y="2920100"/>
                <a:ext cx="13394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CasellaDiTesto 84">
                <a:extLst>
                  <a:ext uri="{FF2B5EF4-FFF2-40B4-BE49-F238E27FC236}">
                    <a16:creationId xmlns:a16="http://schemas.microsoft.com/office/drawing/2014/main" id="{D237ABAB-39E9-4075-808F-63BC6329A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3" y="2920100"/>
                <a:ext cx="133946" cy="276999"/>
              </a:xfrm>
              <a:prstGeom prst="rect">
                <a:avLst/>
              </a:prstGeom>
              <a:blipFill>
                <a:blip r:embed="rId7"/>
                <a:stretch>
                  <a:fillRect l="-45455" r="-36364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E45CA900-9840-4A3A-AAFD-B585F89ACC48}"/>
                  </a:ext>
                </a:extLst>
              </p:cNvPr>
              <p:cNvSpPr txBox="1"/>
              <p:nvPr/>
            </p:nvSpPr>
            <p:spPr>
              <a:xfrm>
                <a:off x="2996435" y="5084052"/>
                <a:ext cx="4553682" cy="755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2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200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E45CA900-9840-4A3A-AAFD-B585F89AC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35" y="5084052"/>
                <a:ext cx="4553682" cy="755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9FAAA0BB-1F50-45F2-A5DC-CF53F6B36BEB}"/>
                  </a:ext>
                </a:extLst>
              </p:cNvPr>
              <p:cNvSpPr txBox="1"/>
              <p:nvPr/>
            </p:nvSpPr>
            <p:spPr>
              <a:xfrm>
                <a:off x="2430717" y="4211726"/>
                <a:ext cx="5222312" cy="8597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it-IT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it-IT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9FAAA0BB-1F50-45F2-A5DC-CF53F6B3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717" y="4211726"/>
                <a:ext cx="5222312" cy="8597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66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temporal networks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033207"/>
            <a:ext cx="1379692" cy="7878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DACF901-D872-4CF2-95C2-8936B876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4" y="1105270"/>
            <a:ext cx="8670471" cy="297125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F038909-60E3-40DF-B7D0-56B8BCDEF97F}"/>
              </a:ext>
            </a:extLst>
          </p:cNvPr>
          <p:cNvSpPr txBox="1"/>
          <p:nvPr/>
        </p:nvSpPr>
        <p:spPr>
          <a:xfrm>
            <a:off x="390363" y="4609506"/>
            <a:ext cx="836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They found out that a linear dynamical network is: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Easier to control, in terms of its controllability, i.e., the ability to move the network from any state space position to zero in finite time;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Cheaper to control, in terms of the minimal control energy to control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EFDD2B58-5F5C-4B7D-B284-6B7E16CED9DA}"/>
                  </a:ext>
                </a:extLst>
              </p:cNvPr>
              <p:cNvSpPr txBox="1"/>
              <p:nvPr/>
            </p:nvSpPr>
            <p:spPr>
              <a:xfrm>
                <a:off x="2051720" y="4270952"/>
                <a:ext cx="5256584" cy="3385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it-IT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𝐵𝑢</m:t>
                    </m:r>
                  </m:oMath>
                </a14:m>
                <a:r>
                  <a:rPr lang="en-GB" sz="2200" dirty="0"/>
                  <a:t>    </a:t>
                </a:r>
                <a14:m>
                  <m:oMath xmlns:m="http://schemas.openxmlformats.org/officeDocument/2006/math"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it-IT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it-IT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sz="22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EFDD2B58-5F5C-4B7D-B284-6B7E16CE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70952"/>
                <a:ext cx="5256584" cy="338554"/>
              </a:xfrm>
              <a:prstGeom prst="rect">
                <a:avLst/>
              </a:prstGeom>
              <a:blipFill>
                <a:blip r:embed="rId4"/>
                <a:stretch>
                  <a:fillRect l="-1392" b="-16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828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3733</Words>
  <Application>Microsoft Office PowerPoint</Application>
  <PresentationFormat>Presentazione su schermo (4:3)</PresentationFormat>
  <Paragraphs>395</Paragraphs>
  <Slides>38</Slides>
  <Notes>12</Notes>
  <HiddenSlides>9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Helvetia </vt:lpstr>
      <vt:lpstr>Helvetica</vt:lpstr>
      <vt:lpstr>Tema di Office</vt:lpstr>
      <vt:lpstr>Equation</vt:lpstr>
      <vt:lpstr>Anna Di Meglio Tutor: Prof. Franco Garofalo   co-Tutor: Prof. Pietro De Lellis XXXII Cycle – III/2 year presentation</vt:lpstr>
      <vt:lpstr>Outline</vt:lpstr>
      <vt:lpstr>General Information </vt:lpstr>
      <vt:lpstr>Complex networks</vt:lpstr>
      <vt:lpstr>Complex networks</vt:lpstr>
      <vt:lpstr>Complex dynamical networks</vt:lpstr>
      <vt:lpstr>Rethinking complex dynamical networks by control theory</vt:lpstr>
      <vt:lpstr>Temporal Networks</vt:lpstr>
      <vt:lpstr>Control of temporal networks</vt:lpstr>
      <vt:lpstr>Stochastic temporal networks</vt:lpstr>
      <vt:lpstr>Control of stochastic temporal networks</vt:lpstr>
      <vt:lpstr>Control of stochastic temporal Networks</vt:lpstr>
      <vt:lpstr>Control of stochastic temporal Networks</vt:lpstr>
      <vt:lpstr>Co-evolving Networks</vt:lpstr>
      <vt:lpstr>Co-evolving networks</vt:lpstr>
      <vt:lpstr>Co-evolving networks explains behavioral financial markets </vt:lpstr>
      <vt:lpstr>Co-evolving networks explains behavioral financial markets </vt:lpstr>
      <vt:lpstr>Co-evolving networks explains behavioral biases in financial markets</vt:lpstr>
      <vt:lpstr>Opinion dynamics in co-evolving networks</vt:lpstr>
      <vt:lpstr>Opinion dynamics in co-evolving networks</vt:lpstr>
      <vt:lpstr>Opinion dynamics in co-evolving networks</vt:lpstr>
      <vt:lpstr>Synchronization of co-evolving networks</vt:lpstr>
      <vt:lpstr>Synchronization of co-evolving networks</vt:lpstr>
      <vt:lpstr>Synchronization of co-evolving networks</vt:lpstr>
      <vt:lpstr>Outline</vt:lpstr>
      <vt:lpstr>Side activities</vt:lpstr>
      <vt:lpstr>Optimal gain adaptation for pinning controllability</vt:lpstr>
      <vt:lpstr>Optimal gain adaptation for pinning controllability</vt:lpstr>
      <vt:lpstr>Optimal gain adaptation for pinning controllability</vt:lpstr>
      <vt:lpstr>Partial containment control over signed graphs</vt:lpstr>
      <vt:lpstr>Presentazione standard di PowerPoint</vt:lpstr>
      <vt:lpstr>Partial containment control over signed graphs</vt:lpstr>
      <vt:lpstr>Evolutionary Game Theory </vt:lpstr>
      <vt:lpstr>Evolutionary Game Theory and  cooperation in social networks</vt:lpstr>
      <vt:lpstr>Evolutionary Game Theory </vt:lpstr>
      <vt:lpstr>List of publications</vt:lpstr>
      <vt:lpstr>List of publications</vt:lpstr>
      <vt:lpstr>Thanks for the attention anna.dimeglio@unina.it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ANNA DI MEGLIO</cp:lastModifiedBy>
  <cp:revision>64</cp:revision>
  <cp:lastPrinted>2015-02-18T13:08:33Z</cp:lastPrinted>
  <dcterms:created xsi:type="dcterms:W3CDTF">2015-02-18T11:42:09Z</dcterms:created>
  <dcterms:modified xsi:type="dcterms:W3CDTF">2020-02-12T09:13:05Z</dcterms:modified>
</cp:coreProperties>
</file>