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59" r:id="rId4"/>
    <p:sldId id="288" r:id="rId5"/>
    <p:sldId id="260" r:id="rId6"/>
    <p:sldId id="275" r:id="rId7"/>
    <p:sldId id="262" r:id="rId8"/>
    <p:sldId id="276" r:id="rId9"/>
    <p:sldId id="286" r:id="rId10"/>
    <p:sldId id="263" r:id="rId11"/>
    <p:sldId id="264" r:id="rId12"/>
    <p:sldId id="261" r:id="rId13"/>
    <p:sldId id="280" r:id="rId14"/>
    <p:sldId id="282" r:id="rId15"/>
    <p:sldId id="283" r:id="rId16"/>
    <p:sldId id="289" r:id="rId17"/>
    <p:sldId id="284" r:id="rId18"/>
    <p:sldId id="277" r:id="rId19"/>
    <p:sldId id="278" r:id="rId20"/>
    <p:sldId id="265" r:id="rId21"/>
    <p:sldId id="266" r:id="rId22"/>
    <p:sldId id="268" r:id="rId23"/>
    <p:sldId id="267" r:id="rId24"/>
    <p:sldId id="269" r:id="rId25"/>
    <p:sldId id="279" r:id="rId26"/>
    <p:sldId id="270" r:id="rId27"/>
    <p:sldId id="287" r:id="rId28"/>
    <p:sldId id="285" r:id="rId29"/>
    <p:sldId id="271" r:id="rId30"/>
    <p:sldId id="272" r:id="rId31"/>
    <p:sldId id="273" r:id="rId32"/>
    <p:sldId id="281" r:id="rId33"/>
  </p:sldIdLst>
  <p:sldSz cx="9144000" cy="6858000" type="screen4x3"/>
  <p:notesSz cx="6761163" cy="99425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94660"/>
  </p:normalViewPr>
  <p:slideViewPr>
    <p:cSldViewPr>
      <p:cViewPr varScale="1">
        <p:scale>
          <a:sx n="108" d="100"/>
          <a:sy n="108" d="100"/>
        </p:scale>
        <p:origin x="163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A64C9-3627-415C-AAFA-C3176265E098}" type="datetimeFigureOut">
              <a:rPr lang="it-IT" smtClean="0"/>
              <a:t>06/11/2017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25CCD-BB7A-4E24-95E6-502FDC415D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6314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1743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706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5094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>
            <a:lvl1pPr>
              <a:defRPr sz="360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46449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it-IT" dirty="0"/>
              <a:t>Dario Di Mauro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26848A72-3DD7-42C3-AB6C-2FF2861DA9F6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403A6A3-D7A0-4763-A6DA-75CBE697D9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6" y="5733256"/>
            <a:ext cx="1905000" cy="108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3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21905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399898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t>‹N›</a:t>
            </a:fld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2070B8BC-4F35-4076-B401-273C8FC6875E}"/>
              </a:ext>
            </a:extLst>
          </p:cNvPr>
          <p:cNvCxnSpPr>
            <a:cxnSpLocks/>
          </p:cNvCxnSpPr>
          <p:nvPr userDrawn="1"/>
        </p:nvCxnSpPr>
        <p:spPr>
          <a:xfrm>
            <a:off x="539552" y="3789040"/>
            <a:ext cx="860444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919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25/02/2015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648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25/02/2015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9806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25/02/2015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1168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25/02/2015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0823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25/02/2015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8096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25/02/2015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337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25/02/2015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Dario Di Mauro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48A72-3DD7-42C3-AB6C-2FF2861DA9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284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Dario Di Mauro</a:t>
            </a:r>
            <a:br>
              <a:rPr lang="en-GB" dirty="0"/>
            </a:br>
            <a:r>
              <a:rPr lang="en-GB" sz="3600" dirty="0"/>
              <a:t>Tutor: Francesco </a:t>
            </a:r>
            <a:r>
              <a:rPr lang="en-GB" sz="3600" dirty="0" err="1"/>
              <a:t>Cutugno</a:t>
            </a:r>
            <a:br>
              <a:rPr lang="en-GB" sz="3600" dirty="0"/>
            </a:br>
            <a:r>
              <a:rPr lang="en-GB" sz="2700" dirty="0"/>
              <a:t>XXX Cycle - III year presentation</a:t>
            </a:r>
            <a:endParaRPr lang="en-GB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Human-Computer Interaction in</a:t>
            </a:r>
            <a:br>
              <a:rPr lang="en-GB" dirty="0"/>
            </a:br>
            <a:r>
              <a:rPr lang="en-GB" dirty="0"/>
              <a:t>Intelligent Environments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116632"/>
            <a:ext cx="2857500" cy="1631633"/>
          </a:xfrm>
          <a:prstGeom prst="rect">
            <a:avLst/>
          </a:prstGeom>
        </p:spPr>
      </p:pic>
      <p:pic>
        <p:nvPicPr>
          <p:cNvPr id="3074" name="Picture 2" descr="C:\Users\Daniele\Desktop\Daniele\Università\Dottorato\Dottorato ITEE\Sito Web\logo uni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570" y="6021288"/>
            <a:ext cx="2308860" cy="70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741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AD57A2-ECBF-4717-AD4C-A27434EB5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PHASER node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0BC3F4D-4448-48F9-9867-040402DF0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4DD68A9-E89B-4426-B878-8C4E8073A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t>10</a:t>
            </a:fld>
            <a:endParaRPr lang="it-IT"/>
          </a:p>
        </p:txBody>
      </p:sp>
      <p:pic>
        <p:nvPicPr>
          <p:cNvPr id="6146" name="Picture 2" descr="iot_user.png">
            <a:extLst>
              <a:ext uri="{FF2B5EF4-FFF2-40B4-BE49-F238E27FC236}">
                <a16:creationId xmlns:a16="http://schemas.microsoft.com/office/drawing/2014/main" id="{623F767F-1FC3-4E6D-8BC7-2B48E71CC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617" y="3933056"/>
            <a:ext cx="7143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F2BAABB9-445E-47E4-912B-533E5D8D4E15}"/>
              </a:ext>
            </a:extLst>
          </p:cNvPr>
          <p:cNvSpPr/>
          <p:nvPr/>
        </p:nvSpPr>
        <p:spPr>
          <a:xfrm>
            <a:off x="2286000" y="157529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  <a:latin typeface="Roboto"/>
              </a:rPr>
              <a:t>Represents a single</a:t>
            </a:r>
            <a:br>
              <a:rPr lang="en-US" altLang="en-US" sz="1600" dirty="0">
                <a:solidFill>
                  <a:srgbClr val="000000"/>
                </a:solidFill>
                <a:latin typeface="Roboto"/>
              </a:rPr>
            </a:br>
            <a:r>
              <a:rPr lang="en-US" altLang="en-US" sz="1600" dirty="0">
                <a:solidFill>
                  <a:srgbClr val="000000"/>
                </a:solidFill>
                <a:latin typeface="Roboto"/>
              </a:rPr>
              <a:t>“</a:t>
            </a:r>
            <a:r>
              <a:rPr lang="en-US" altLang="en-US" sz="1600" i="1" dirty="0">
                <a:solidFill>
                  <a:srgbClr val="000000"/>
                </a:solidFill>
                <a:latin typeface="Roboto"/>
              </a:rPr>
              <a:t>interactive</a:t>
            </a:r>
            <a:r>
              <a:rPr lang="en-US" altLang="en-US" sz="1600" dirty="0">
                <a:solidFill>
                  <a:srgbClr val="000000"/>
                </a:solidFill>
                <a:latin typeface="Roboto"/>
              </a:rPr>
              <a:t>” entity</a:t>
            </a:r>
            <a:endParaRPr lang="en-US" altLang="en-US" sz="5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435FACF-9214-4DC8-84EE-973FD49079B2}"/>
              </a:ext>
            </a:extLst>
          </p:cNvPr>
          <p:cNvSpPr/>
          <p:nvPr/>
        </p:nvSpPr>
        <p:spPr>
          <a:xfrm>
            <a:off x="6074202" y="2904342"/>
            <a:ext cx="26125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600" dirty="0">
                <a:solidFill>
                  <a:srgbClr val="000000"/>
                </a:solidFill>
                <a:latin typeface="Roboto"/>
              </a:rPr>
              <a:t>J</a:t>
            </a:r>
            <a:r>
              <a:rPr lang="en-US" altLang="en-US" sz="1600" i="1" dirty="0">
                <a:solidFill>
                  <a:srgbClr val="000000"/>
                </a:solidFill>
                <a:latin typeface="Roboto"/>
              </a:rPr>
              <a:t>ust</a:t>
            </a:r>
            <a:r>
              <a:rPr lang="en-US" altLang="en-US" sz="1600" dirty="0">
                <a:solidFill>
                  <a:srgbClr val="000000"/>
                </a:solidFill>
                <a:latin typeface="Roboto"/>
              </a:rPr>
              <a:t> knows how to process requests on its own context</a:t>
            </a:r>
            <a:endParaRPr lang="en-GB" sz="1600" dirty="0"/>
          </a:p>
        </p:txBody>
      </p:sp>
      <p:sp>
        <p:nvSpPr>
          <p:cNvPr id="12" name="Cubo 11">
            <a:extLst>
              <a:ext uri="{FF2B5EF4-FFF2-40B4-BE49-F238E27FC236}">
                <a16:creationId xmlns:a16="http://schemas.microsoft.com/office/drawing/2014/main" id="{EF2F50A0-1FBE-494D-BE3C-22976C1CC5D0}"/>
              </a:ext>
            </a:extLst>
          </p:cNvPr>
          <p:cNvSpPr/>
          <p:nvPr/>
        </p:nvSpPr>
        <p:spPr>
          <a:xfrm>
            <a:off x="4107299" y="3093928"/>
            <a:ext cx="929401" cy="840607"/>
          </a:xfrm>
          <a:prstGeom prst="cub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3C1D1F21-48C9-4AE9-AB29-C079235AC822}"/>
              </a:ext>
            </a:extLst>
          </p:cNvPr>
          <p:cNvGrpSpPr/>
          <p:nvPr/>
        </p:nvGrpSpPr>
        <p:grpSpPr>
          <a:xfrm>
            <a:off x="419835" y="2665798"/>
            <a:ext cx="2938625" cy="1400168"/>
            <a:chOff x="419835" y="2665798"/>
            <a:chExt cx="2938625" cy="1400168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94E5151-3E34-4048-A822-1E8B3A6CA58B}"/>
                </a:ext>
              </a:extLst>
            </p:cNvPr>
            <p:cNvSpPr/>
            <p:nvPr/>
          </p:nvSpPr>
          <p:spPr>
            <a:xfrm>
              <a:off x="419835" y="2665798"/>
              <a:ext cx="293862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dirty="0">
                  <a:solidFill>
                    <a:srgbClr val="000000"/>
                  </a:solidFill>
                  <a:latin typeface="Roboto"/>
                </a:rPr>
                <a:t>Abstract representation for I/O</a:t>
              </a:r>
              <a:endParaRPr lang="en-US" altLang="en-US" sz="500" dirty="0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088E8670-A19E-4655-AF8E-6CA6D90F32F9}"/>
                </a:ext>
              </a:extLst>
            </p:cNvPr>
            <p:cNvSpPr/>
            <p:nvPr/>
          </p:nvSpPr>
          <p:spPr>
            <a:xfrm>
              <a:off x="573402" y="3481191"/>
              <a:ext cx="261902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dirty="0">
                  <a:solidFill>
                    <a:srgbClr val="000000"/>
                  </a:solidFill>
                  <a:latin typeface="Roboto"/>
                </a:rPr>
                <a:t>Supports</a:t>
              </a:r>
              <a:br>
                <a:rPr lang="en-US" altLang="en-US" sz="1600" dirty="0">
                  <a:solidFill>
                    <a:srgbClr val="000000"/>
                  </a:solidFill>
                  <a:latin typeface="Roboto"/>
                </a:rPr>
              </a:br>
              <a:r>
                <a:rPr lang="en-US" altLang="en-US" sz="1600" dirty="0">
                  <a:solidFill>
                    <a:srgbClr val="000000"/>
                  </a:solidFill>
                  <a:latin typeface="Roboto"/>
                </a:rPr>
                <a:t>Natural User Interfaces</a:t>
              </a:r>
              <a:endParaRPr lang="en-US" altLang="en-US" sz="500" dirty="0"/>
            </a:p>
          </p:txBody>
        </p: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E60E8456-0FA1-4F16-92D3-8731819EB9AF}"/>
                </a:ext>
              </a:extLst>
            </p:cNvPr>
            <p:cNvCxnSpPr>
              <a:stCxn id="8" idx="2"/>
              <a:endCxn id="10" idx="0"/>
            </p:cNvCxnSpPr>
            <p:nvPr/>
          </p:nvCxnSpPr>
          <p:spPr>
            <a:xfrm flipH="1">
              <a:off x="1882914" y="3004352"/>
              <a:ext cx="6234" cy="4768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FDF6BF3-E5B2-4085-A6FE-1690CC407B53}"/>
              </a:ext>
            </a:extLst>
          </p:cNvPr>
          <p:cNvSpPr txBox="1"/>
          <p:nvPr/>
        </p:nvSpPr>
        <p:spPr>
          <a:xfrm>
            <a:off x="2996952" y="5301208"/>
            <a:ext cx="3150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Dialogues with </a:t>
            </a:r>
            <a:r>
              <a:rPr lang="en-GB" dirty="0" err="1"/>
              <a:t>OpenDial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357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7AEA3E-75D9-41C2-96DE-9FC9F53E8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Network of PHASER entities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6BBA3A0-1E78-4E24-A3EE-B54B5DD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AFD74F3-59A0-4427-A353-EB0BBBBE8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t>11</a:t>
            </a:fld>
            <a:endParaRPr lang="it-IT" dirty="0"/>
          </a:p>
        </p:txBody>
      </p:sp>
      <p:sp>
        <p:nvSpPr>
          <p:cNvPr id="8" name="Cubo 7">
            <a:extLst>
              <a:ext uri="{FF2B5EF4-FFF2-40B4-BE49-F238E27FC236}">
                <a16:creationId xmlns:a16="http://schemas.microsoft.com/office/drawing/2014/main" id="{4BC905F6-19FF-4F13-A01B-8356E5E1F8F5}"/>
              </a:ext>
            </a:extLst>
          </p:cNvPr>
          <p:cNvSpPr/>
          <p:nvPr/>
        </p:nvSpPr>
        <p:spPr>
          <a:xfrm>
            <a:off x="5716397" y="1438784"/>
            <a:ext cx="929401" cy="840607"/>
          </a:xfrm>
          <a:prstGeom prst="cub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ubo 8">
            <a:extLst>
              <a:ext uri="{FF2B5EF4-FFF2-40B4-BE49-F238E27FC236}">
                <a16:creationId xmlns:a16="http://schemas.microsoft.com/office/drawing/2014/main" id="{059F9FF8-4F48-4946-942B-B386D576D56D}"/>
              </a:ext>
            </a:extLst>
          </p:cNvPr>
          <p:cNvSpPr/>
          <p:nvPr/>
        </p:nvSpPr>
        <p:spPr>
          <a:xfrm>
            <a:off x="6110793" y="3330292"/>
            <a:ext cx="929401" cy="840607"/>
          </a:xfrm>
          <a:prstGeom prst="cube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ubo 9">
            <a:extLst>
              <a:ext uri="{FF2B5EF4-FFF2-40B4-BE49-F238E27FC236}">
                <a16:creationId xmlns:a16="http://schemas.microsoft.com/office/drawing/2014/main" id="{6447BE03-4965-49AD-B924-B92564A7C3E9}"/>
              </a:ext>
            </a:extLst>
          </p:cNvPr>
          <p:cNvSpPr/>
          <p:nvPr/>
        </p:nvSpPr>
        <p:spPr>
          <a:xfrm>
            <a:off x="7622961" y="2388392"/>
            <a:ext cx="929401" cy="840607"/>
          </a:xfrm>
          <a:prstGeom prst="cube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ubo 10">
            <a:extLst>
              <a:ext uri="{FF2B5EF4-FFF2-40B4-BE49-F238E27FC236}">
                <a16:creationId xmlns:a16="http://schemas.microsoft.com/office/drawing/2014/main" id="{9524C313-029C-4D01-890D-B7DD4D63479C}"/>
              </a:ext>
            </a:extLst>
          </p:cNvPr>
          <p:cNvSpPr/>
          <p:nvPr/>
        </p:nvSpPr>
        <p:spPr>
          <a:xfrm>
            <a:off x="1187624" y="1875300"/>
            <a:ext cx="929401" cy="840607"/>
          </a:xfrm>
          <a:prstGeom prst="cube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ubo 11">
            <a:extLst>
              <a:ext uri="{FF2B5EF4-FFF2-40B4-BE49-F238E27FC236}">
                <a16:creationId xmlns:a16="http://schemas.microsoft.com/office/drawing/2014/main" id="{3FB2C874-DE37-489D-A8D1-D77E8D265DD7}"/>
              </a:ext>
            </a:extLst>
          </p:cNvPr>
          <p:cNvSpPr/>
          <p:nvPr/>
        </p:nvSpPr>
        <p:spPr>
          <a:xfrm>
            <a:off x="1856991" y="3717032"/>
            <a:ext cx="929401" cy="840607"/>
          </a:xfrm>
          <a:prstGeom prst="cube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16ADECB2-C9F6-4BEC-8915-8A3217579E76}"/>
              </a:ext>
            </a:extLst>
          </p:cNvPr>
          <p:cNvCxnSpPr>
            <a:cxnSpLocks/>
            <a:stCxn id="11" idx="5"/>
            <a:endCxn id="24" idx="2"/>
          </p:cNvCxnSpPr>
          <p:nvPr/>
        </p:nvCxnSpPr>
        <p:spPr>
          <a:xfrm>
            <a:off x="2117025" y="2190528"/>
            <a:ext cx="1990274" cy="14287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BF39FDA1-5292-4115-AA1A-08AA24E94D02}"/>
              </a:ext>
            </a:extLst>
          </p:cNvPr>
          <p:cNvCxnSpPr>
            <a:cxnSpLocks/>
            <a:stCxn id="24" idx="2"/>
            <a:endCxn id="12" idx="5"/>
          </p:cNvCxnSpPr>
          <p:nvPr/>
        </p:nvCxnSpPr>
        <p:spPr>
          <a:xfrm flipH="1">
            <a:off x="2786392" y="3619307"/>
            <a:ext cx="1320907" cy="4129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63BB10AA-CA53-4877-9EE4-C62F46C37FE6}"/>
              </a:ext>
            </a:extLst>
          </p:cNvPr>
          <p:cNvCxnSpPr>
            <a:stCxn id="8" idx="3"/>
            <a:endCxn id="9" idx="0"/>
          </p:cNvCxnSpPr>
          <p:nvPr/>
        </p:nvCxnSpPr>
        <p:spPr>
          <a:xfrm>
            <a:off x="6076022" y="2279391"/>
            <a:ext cx="604547" cy="1050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AB9C17A3-8183-4BEA-A791-BB517F2863A0}"/>
              </a:ext>
            </a:extLst>
          </p:cNvPr>
          <p:cNvGrpSpPr/>
          <p:nvPr/>
        </p:nvGrpSpPr>
        <p:grpSpPr>
          <a:xfrm>
            <a:off x="3723688" y="3769968"/>
            <a:ext cx="3001814" cy="2192022"/>
            <a:chOff x="3814351" y="3556723"/>
            <a:chExt cx="3001814" cy="2192022"/>
          </a:xfrm>
        </p:grpSpPr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5AE2C7AA-D0EE-4506-8FA6-2F6BB296FF43}"/>
                </a:ext>
              </a:extLst>
            </p:cNvPr>
            <p:cNvSpPr/>
            <p:nvPr/>
          </p:nvSpPr>
          <p:spPr>
            <a:xfrm>
              <a:off x="3814351" y="4825415"/>
              <a:ext cx="300181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rgbClr val="000000"/>
                  </a:solidFill>
                  <a:latin typeface="Roboto"/>
                </a:rPr>
                <a:t>Partial Info (Business Card)</a:t>
              </a:r>
              <a:br>
                <a:rPr lang="en-GB" dirty="0">
                  <a:solidFill>
                    <a:srgbClr val="000000"/>
                  </a:solidFill>
                  <a:latin typeface="Roboto"/>
                </a:rPr>
              </a:br>
              <a:r>
                <a:rPr lang="en-GB" dirty="0">
                  <a:solidFill>
                    <a:srgbClr val="000000"/>
                  </a:solidFill>
                  <a:latin typeface="Roboto"/>
                </a:rPr>
                <a:t>- Accepted Input</a:t>
              </a:r>
              <a:endParaRPr lang="en-GB" dirty="0"/>
            </a:p>
            <a:p>
              <a:r>
                <a:rPr lang="en-GB" dirty="0">
                  <a:solidFill>
                    <a:srgbClr val="000000"/>
                  </a:solidFill>
                  <a:latin typeface="Roboto"/>
                </a:rPr>
                <a:t>- Ontology details</a:t>
              </a:r>
              <a:endParaRPr lang="en-GB" dirty="0"/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5CC21277-074A-4ADA-9783-D64925019FFB}"/>
                </a:ext>
              </a:extLst>
            </p:cNvPr>
            <p:cNvCxnSpPr>
              <a:cxnSpLocks/>
              <a:stCxn id="31" idx="0"/>
            </p:cNvCxnSpPr>
            <p:nvPr/>
          </p:nvCxnSpPr>
          <p:spPr>
            <a:xfrm flipV="1">
              <a:off x="5315258" y="3556723"/>
              <a:ext cx="322053" cy="12686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ubo 23">
            <a:extLst>
              <a:ext uri="{FF2B5EF4-FFF2-40B4-BE49-F238E27FC236}">
                <a16:creationId xmlns:a16="http://schemas.microsoft.com/office/drawing/2014/main" id="{ADB3AA54-3747-4932-812E-7A3D6DA8ACFF}"/>
              </a:ext>
            </a:extLst>
          </p:cNvPr>
          <p:cNvSpPr/>
          <p:nvPr/>
        </p:nvSpPr>
        <p:spPr>
          <a:xfrm>
            <a:off x="4107299" y="3093928"/>
            <a:ext cx="929401" cy="840607"/>
          </a:xfrm>
          <a:prstGeom prst="cub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" descr="iot_user.png">
            <a:extLst>
              <a:ext uri="{FF2B5EF4-FFF2-40B4-BE49-F238E27FC236}">
                <a16:creationId xmlns:a16="http://schemas.microsoft.com/office/drawing/2014/main" id="{C85C7649-6862-4408-9098-55472B6BB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617" y="3933056"/>
            <a:ext cx="7143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B103015-16CA-49CF-A6F1-AF0F8EEE7F36}"/>
              </a:ext>
            </a:extLst>
          </p:cNvPr>
          <p:cNvSpPr txBox="1"/>
          <p:nvPr/>
        </p:nvSpPr>
        <p:spPr>
          <a:xfrm>
            <a:off x="107504" y="5238715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u="sng" dirty="0"/>
              <a:t>different colours</a:t>
            </a:r>
            <a:br>
              <a:rPr lang="en-GB" sz="1400" i="1" u="sng" dirty="0"/>
            </a:br>
            <a:r>
              <a:rPr lang="en-GB" sz="1400" i="1" u="sng" dirty="0"/>
              <a:t>different environments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D6959F35-4E32-478E-B0A0-0608E5317379}"/>
              </a:ext>
            </a:extLst>
          </p:cNvPr>
          <p:cNvCxnSpPr>
            <a:cxnSpLocks/>
            <a:stCxn id="24" idx="4"/>
            <a:endCxn id="8" idx="3"/>
          </p:cNvCxnSpPr>
          <p:nvPr/>
        </p:nvCxnSpPr>
        <p:spPr>
          <a:xfrm flipV="1">
            <a:off x="4826548" y="2279391"/>
            <a:ext cx="1249474" cy="13399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C92E537E-24FE-412F-93D9-7232A819C51B}"/>
              </a:ext>
            </a:extLst>
          </p:cNvPr>
          <p:cNvCxnSpPr>
            <a:cxnSpLocks/>
            <a:stCxn id="24" idx="4"/>
            <a:endCxn id="9" idx="2"/>
          </p:cNvCxnSpPr>
          <p:nvPr/>
        </p:nvCxnSpPr>
        <p:spPr>
          <a:xfrm>
            <a:off x="4826548" y="3619307"/>
            <a:ext cx="1284245" cy="2363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3EC86327-550B-451A-99F3-185E2E94510A}"/>
              </a:ext>
            </a:extLst>
          </p:cNvPr>
          <p:cNvCxnSpPr>
            <a:stCxn id="9" idx="5"/>
            <a:endCxn id="10" idx="2"/>
          </p:cNvCxnSpPr>
          <p:nvPr/>
        </p:nvCxnSpPr>
        <p:spPr>
          <a:xfrm flipV="1">
            <a:off x="7040194" y="2913771"/>
            <a:ext cx="582767" cy="7317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88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BDD5D1-C0F7-4E65-A23B-94057BFC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Navigation Problem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31831DC-E59D-42E7-82E3-81BA205E2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14F638-9F9D-46AD-B454-0B8C675CC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t>12</a:t>
            </a:fld>
            <a:endParaRPr lang="it-IT"/>
          </a:p>
        </p:txBody>
      </p:sp>
      <p:pic>
        <p:nvPicPr>
          <p:cNvPr id="6" name="Picture 2" descr="iot_user.png">
            <a:extLst>
              <a:ext uri="{FF2B5EF4-FFF2-40B4-BE49-F238E27FC236}">
                <a16:creationId xmlns:a16="http://schemas.microsoft.com/office/drawing/2014/main" id="{26723F2D-197B-4141-94FA-D4E28F061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664" y="4627215"/>
            <a:ext cx="7143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bo 6">
            <a:extLst>
              <a:ext uri="{FF2B5EF4-FFF2-40B4-BE49-F238E27FC236}">
                <a16:creationId xmlns:a16="http://schemas.microsoft.com/office/drawing/2014/main" id="{CF356999-B994-4866-8BB9-7236F6EA1DE7}"/>
              </a:ext>
            </a:extLst>
          </p:cNvPr>
          <p:cNvSpPr/>
          <p:nvPr/>
        </p:nvSpPr>
        <p:spPr>
          <a:xfrm>
            <a:off x="4107299" y="3788768"/>
            <a:ext cx="929401" cy="840607"/>
          </a:xfrm>
          <a:prstGeom prst="cub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ubo 7">
            <a:extLst>
              <a:ext uri="{FF2B5EF4-FFF2-40B4-BE49-F238E27FC236}">
                <a16:creationId xmlns:a16="http://schemas.microsoft.com/office/drawing/2014/main" id="{9F159F5D-7B1C-456A-8325-51F671657F5B}"/>
              </a:ext>
            </a:extLst>
          </p:cNvPr>
          <p:cNvSpPr/>
          <p:nvPr/>
        </p:nvSpPr>
        <p:spPr>
          <a:xfrm>
            <a:off x="3124200" y="1360318"/>
            <a:ext cx="929401" cy="840607"/>
          </a:xfrm>
          <a:prstGeom prst="cub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ubo 8">
            <a:extLst>
              <a:ext uri="{FF2B5EF4-FFF2-40B4-BE49-F238E27FC236}">
                <a16:creationId xmlns:a16="http://schemas.microsoft.com/office/drawing/2014/main" id="{891806C0-0653-4553-9C19-C20E07BB2F60}"/>
              </a:ext>
            </a:extLst>
          </p:cNvPr>
          <p:cNvSpPr/>
          <p:nvPr/>
        </p:nvSpPr>
        <p:spPr>
          <a:xfrm>
            <a:off x="5122167" y="1360318"/>
            <a:ext cx="929401" cy="840607"/>
          </a:xfrm>
          <a:prstGeom prst="cub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ubo 9">
            <a:extLst>
              <a:ext uri="{FF2B5EF4-FFF2-40B4-BE49-F238E27FC236}">
                <a16:creationId xmlns:a16="http://schemas.microsoft.com/office/drawing/2014/main" id="{DAB34DC6-3FA7-4538-B620-18C1EB65D457}"/>
              </a:ext>
            </a:extLst>
          </p:cNvPr>
          <p:cNvSpPr/>
          <p:nvPr/>
        </p:nvSpPr>
        <p:spPr>
          <a:xfrm>
            <a:off x="6706812" y="2356548"/>
            <a:ext cx="929401" cy="840607"/>
          </a:xfrm>
          <a:prstGeom prst="cube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ubo 10">
            <a:extLst>
              <a:ext uri="{FF2B5EF4-FFF2-40B4-BE49-F238E27FC236}">
                <a16:creationId xmlns:a16="http://schemas.microsoft.com/office/drawing/2014/main" id="{F2737F61-91EA-47B3-B96D-CD9BBED3D67D}"/>
              </a:ext>
            </a:extLst>
          </p:cNvPr>
          <p:cNvSpPr/>
          <p:nvPr/>
        </p:nvSpPr>
        <p:spPr>
          <a:xfrm>
            <a:off x="1331640" y="2356549"/>
            <a:ext cx="929401" cy="840607"/>
          </a:xfrm>
          <a:prstGeom prst="cube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F5C745B6-4512-461D-B846-833B277589F2}"/>
              </a:ext>
            </a:extLst>
          </p:cNvPr>
          <p:cNvCxnSpPr>
            <a:stCxn id="7" idx="1"/>
            <a:endCxn id="11" idx="4"/>
          </p:cNvCxnSpPr>
          <p:nvPr/>
        </p:nvCxnSpPr>
        <p:spPr>
          <a:xfrm flipH="1" flipV="1">
            <a:off x="2050889" y="2881928"/>
            <a:ext cx="2416035" cy="11169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D895B20E-E6F7-41F0-AB65-081EDAC98DF1}"/>
              </a:ext>
            </a:extLst>
          </p:cNvPr>
          <p:cNvCxnSpPr>
            <a:stCxn id="7" idx="1"/>
            <a:endCxn id="8" idx="3"/>
          </p:cNvCxnSpPr>
          <p:nvPr/>
        </p:nvCxnSpPr>
        <p:spPr>
          <a:xfrm flipH="1" flipV="1">
            <a:off x="3483825" y="2200925"/>
            <a:ext cx="983099" cy="17979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9C02C1A3-B65D-4ABD-BFBB-7865E203C2DE}"/>
              </a:ext>
            </a:extLst>
          </p:cNvPr>
          <p:cNvCxnSpPr>
            <a:stCxn id="7" idx="1"/>
            <a:endCxn id="9" idx="3"/>
          </p:cNvCxnSpPr>
          <p:nvPr/>
        </p:nvCxnSpPr>
        <p:spPr>
          <a:xfrm flipV="1">
            <a:off x="4466924" y="2200925"/>
            <a:ext cx="1014868" cy="17979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6E25864D-D14C-4A7F-AB54-5FB5F833896D}"/>
              </a:ext>
            </a:extLst>
          </p:cNvPr>
          <p:cNvCxnSpPr>
            <a:stCxn id="7" idx="1"/>
            <a:endCxn id="10" idx="2"/>
          </p:cNvCxnSpPr>
          <p:nvPr/>
        </p:nvCxnSpPr>
        <p:spPr>
          <a:xfrm flipV="1">
            <a:off x="4466924" y="2881927"/>
            <a:ext cx="2239888" cy="11169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321D983-7E76-48C9-9A79-72F30C66C8EC}"/>
              </a:ext>
            </a:extLst>
          </p:cNvPr>
          <p:cNvSpPr txBox="1"/>
          <p:nvPr/>
        </p:nvSpPr>
        <p:spPr>
          <a:xfrm>
            <a:off x="4510099" y="4766030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“</a:t>
            </a:r>
            <a:r>
              <a:rPr lang="en-GB" sz="1400" i="1" dirty="0" err="1"/>
              <a:t>azg</a:t>
            </a:r>
            <a:r>
              <a:rPr lang="en-GB" sz="1400" i="1" dirty="0"/>
              <a:t>*</a:t>
            </a:r>
            <a:r>
              <a:rPr lang="en-GB" sz="1400" i="1" dirty="0" err="1"/>
              <a:t>fg</a:t>
            </a:r>
            <a:r>
              <a:rPr lang="en-GB" sz="1400" i="1" dirty="0"/>
              <a:t>” ?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A112E87-ECD9-41FF-807E-E41D9F2C93AC}"/>
              </a:ext>
            </a:extLst>
          </p:cNvPr>
          <p:cNvSpPr txBox="1"/>
          <p:nvPr/>
        </p:nvSpPr>
        <p:spPr>
          <a:xfrm>
            <a:off x="107504" y="5238715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u="sng" dirty="0"/>
              <a:t>different colours</a:t>
            </a:r>
            <a:br>
              <a:rPr lang="en-GB" sz="1400" i="1" u="sng" dirty="0"/>
            </a:br>
            <a:r>
              <a:rPr lang="en-GB" sz="1400" i="1" u="sng" dirty="0"/>
              <a:t>different environments</a:t>
            </a:r>
          </a:p>
        </p:txBody>
      </p:sp>
    </p:spTree>
    <p:extLst>
      <p:ext uri="{BB962C8B-B14F-4D97-AF65-F5344CB8AC3E}">
        <p14:creationId xmlns:p14="http://schemas.microsoft.com/office/powerpoint/2010/main" val="3044207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7F96C215-1A1B-466C-A32B-0CFBAB92AD8D}"/>
              </a:ext>
            </a:extLst>
          </p:cNvPr>
          <p:cNvSpPr/>
          <p:nvPr/>
        </p:nvSpPr>
        <p:spPr>
          <a:xfrm>
            <a:off x="6416707" y="1800093"/>
            <a:ext cx="2257260" cy="201595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924A2145-E85E-4DD1-8D8A-B5386025F1C3}"/>
              </a:ext>
            </a:extLst>
          </p:cNvPr>
          <p:cNvSpPr/>
          <p:nvPr/>
        </p:nvSpPr>
        <p:spPr>
          <a:xfrm>
            <a:off x="2843808" y="1072998"/>
            <a:ext cx="3384375" cy="15411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EB258D7-319D-4AAD-B93C-998931829547}"/>
              </a:ext>
            </a:extLst>
          </p:cNvPr>
          <p:cNvSpPr/>
          <p:nvPr/>
        </p:nvSpPr>
        <p:spPr>
          <a:xfrm>
            <a:off x="395536" y="1772816"/>
            <a:ext cx="2257260" cy="20159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DBDD5D1-C0F7-4E65-A23B-94057BFC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Navigation Problem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31831DC-E59D-42E7-82E3-81BA205E2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14F638-9F9D-46AD-B454-0B8C675CC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t>13</a:t>
            </a:fld>
            <a:endParaRPr lang="it-IT"/>
          </a:p>
        </p:txBody>
      </p:sp>
      <p:pic>
        <p:nvPicPr>
          <p:cNvPr id="6" name="Picture 2" descr="iot_user.png">
            <a:extLst>
              <a:ext uri="{FF2B5EF4-FFF2-40B4-BE49-F238E27FC236}">
                <a16:creationId xmlns:a16="http://schemas.microsoft.com/office/drawing/2014/main" id="{26723F2D-197B-4141-94FA-D4E28F061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664" y="4627215"/>
            <a:ext cx="7143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bo 6">
            <a:extLst>
              <a:ext uri="{FF2B5EF4-FFF2-40B4-BE49-F238E27FC236}">
                <a16:creationId xmlns:a16="http://schemas.microsoft.com/office/drawing/2014/main" id="{CF356999-B994-4866-8BB9-7236F6EA1DE7}"/>
              </a:ext>
            </a:extLst>
          </p:cNvPr>
          <p:cNvSpPr/>
          <p:nvPr/>
        </p:nvSpPr>
        <p:spPr>
          <a:xfrm>
            <a:off x="4107299" y="3788768"/>
            <a:ext cx="929401" cy="840607"/>
          </a:xfrm>
          <a:prstGeom prst="cub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ubo 7">
            <a:extLst>
              <a:ext uri="{FF2B5EF4-FFF2-40B4-BE49-F238E27FC236}">
                <a16:creationId xmlns:a16="http://schemas.microsoft.com/office/drawing/2014/main" id="{9F159F5D-7B1C-456A-8325-51F671657F5B}"/>
              </a:ext>
            </a:extLst>
          </p:cNvPr>
          <p:cNvSpPr/>
          <p:nvPr/>
        </p:nvSpPr>
        <p:spPr>
          <a:xfrm>
            <a:off x="3124200" y="1360318"/>
            <a:ext cx="929401" cy="840607"/>
          </a:xfrm>
          <a:prstGeom prst="cub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ubo 8">
            <a:extLst>
              <a:ext uri="{FF2B5EF4-FFF2-40B4-BE49-F238E27FC236}">
                <a16:creationId xmlns:a16="http://schemas.microsoft.com/office/drawing/2014/main" id="{891806C0-0653-4553-9C19-C20E07BB2F60}"/>
              </a:ext>
            </a:extLst>
          </p:cNvPr>
          <p:cNvSpPr/>
          <p:nvPr/>
        </p:nvSpPr>
        <p:spPr>
          <a:xfrm>
            <a:off x="5122167" y="1360318"/>
            <a:ext cx="929401" cy="840607"/>
          </a:xfrm>
          <a:prstGeom prst="cub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ubo 9">
            <a:extLst>
              <a:ext uri="{FF2B5EF4-FFF2-40B4-BE49-F238E27FC236}">
                <a16:creationId xmlns:a16="http://schemas.microsoft.com/office/drawing/2014/main" id="{DAB34DC6-3FA7-4538-B620-18C1EB65D457}"/>
              </a:ext>
            </a:extLst>
          </p:cNvPr>
          <p:cNvSpPr/>
          <p:nvPr/>
        </p:nvSpPr>
        <p:spPr>
          <a:xfrm>
            <a:off x="6706812" y="2356548"/>
            <a:ext cx="929401" cy="840607"/>
          </a:xfrm>
          <a:prstGeom prst="cube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ubo 10">
            <a:extLst>
              <a:ext uri="{FF2B5EF4-FFF2-40B4-BE49-F238E27FC236}">
                <a16:creationId xmlns:a16="http://schemas.microsoft.com/office/drawing/2014/main" id="{F2737F61-91EA-47B3-B96D-CD9BBED3D67D}"/>
              </a:ext>
            </a:extLst>
          </p:cNvPr>
          <p:cNvSpPr/>
          <p:nvPr/>
        </p:nvSpPr>
        <p:spPr>
          <a:xfrm>
            <a:off x="1331640" y="2356549"/>
            <a:ext cx="929401" cy="840607"/>
          </a:xfrm>
          <a:prstGeom prst="cube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F5C745B6-4512-461D-B846-833B277589F2}"/>
              </a:ext>
            </a:extLst>
          </p:cNvPr>
          <p:cNvCxnSpPr>
            <a:stCxn id="7" idx="1"/>
            <a:endCxn id="11" idx="4"/>
          </p:cNvCxnSpPr>
          <p:nvPr/>
        </p:nvCxnSpPr>
        <p:spPr>
          <a:xfrm flipH="1" flipV="1">
            <a:off x="2050889" y="2881928"/>
            <a:ext cx="2416035" cy="1116992"/>
          </a:xfrm>
          <a:prstGeom prst="straightConnector1">
            <a:avLst/>
          </a:prstGeom>
          <a:ln w="6350">
            <a:solidFill>
              <a:schemeClr val="tx1">
                <a:alpha val="4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D895B20E-E6F7-41F0-AB65-081EDAC98DF1}"/>
              </a:ext>
            </a:extLst>
          </p:cNvPr>
          <p:cNvCxnSpPr>
            <a:stCxn id="7" idx="1"/>
            <a:endCxn id="8" idx="3"/>
          </p:cNvCxnSpPr>
          <p:nvPr/>
        </p:nvCxnSpPr>
        <p:spPr>
          <a:xfrm flipH="1" flipV="1">
            <a:off x="3483825" y="2200925"/>
            <a:ext cx="983099" cy="1797995"/>
          </a:xfrm>
          <a:prstGeom prst="straightConnector1">
            <a:avLst/>
          </a:prstGeom>
          <a:ln w="9525">
            <a:solidFill>
              <a:schemeClr val="tx1">
                <a:alpha val="4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9C02C1A3-B65D-4ABD-BFBB-7865E203C2DE}"/>
              </a:ext>
            </a:extLst>
          </p:cNvPr>
          <p:cNvCxnSpPr>
            <a:stCxn id="7" idx="1"/>
            <a:endCxn id="9" idx="3"/>
          </p:cNvCxnSpPr>
          <p:nvPr/>
        </p:nvCxnSpPr>
        <p:spPr>
          <a:xfrm flipV="1">
            <a:off x="4466924" y="2200925"/>
            <a:ext cx="1014868" cy="179799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6E25864D-D14C-4A7F-AB54-5FB5F833896D}"/>
              </a:ext>
            </a:extLst>
          </p:cNvPr>
          <p:cNvCxnSpPr>
            <a:stCxn id="7" idx="1"/>
            <a:endCxn id="10" idx="2"/>
          </p:cNvCxnSpPr>
          <p:nvPr/>
        </p:nvCxnSpPr>
        <p:spPr>
          <a:xfrm flipV="1">
            <a:off x="4466924" y="2881927"/>
            <a:ext cx="2239888" cy="111699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321D983-7E76-48C9-9A79-72F30C66C8EC}"/>
              </a:ext>
            </a:extLst>
          </p:cNvPr>
          <p:cNvSpPr txBox="1"/>
          <p:nvPr/>
        </p:nvSpPr>
        <p:spPr>
          <a:xfrm>
            <a:off x="4510099" y="4766030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“</a:t>
            </a:r>
            <a:r>
              <a:rPr lang="en-GB" sz="1400" i="1" dirty="0" err="1"/>
              <a:t>azg</a:t>
            </a:r>
            <a:r>
              <a:rPr lang="en-GB" sz="1400" i="1" dirty="0"/>
              <a:t> </a:t>
            </a:r>
            <a:r>
              <a:rPr lang="en-GB" sz="1400" i="1" dirty="0" err="1"/>
              <a:t>fg</a:t>
            </a:r>
            <a:r>
              <a:rPr lang="en-GB" sz="1400" i="1" dirty="0"/>
              <a:t>” ?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0F33A553-231D-4CDF-8EE4-F1A1F15773DB}"/>
              </a:ext>
            </a:extLst>
          </p:cNvPr>
          <p:cNvGrpSpPr/>
          <p:nvPr/>
        </p:nvGrpSpPr>
        <p:grpSpPr>
          <a:xfrm>
            <a:off x="5508104" y="4401001"/>
            <a:ext cx="3312368" cy="1200329"/>
            <a:chOff x="5508104" y="4401001"/>
            <a:chExt cx="3312368" cy="1200329"/>
          </a:xfrm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8D04FD5B-987B-4D2B-B8BF-0176A7A2563D}"/>
                </a:ext>
              </a:extLst>
            </p:cNvPr>
            <p:cNvSpPr txBox="1"/>
            <p:nvPr/>
          </p:nvSpPr>
          <p:spPr>
            <a:xfrm>
              <a:off x="5508104" y="4401001"/>
              <a:ext cx="2667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Full match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Partial match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b="1" dirty="0"/>
                <a:t>Bag of words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Grammar-based</a:t>
              </a:r>
            </a:p>
          </p:txBody>
        </p: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697AEBED-FAEA-4BB7-B8D4-B4CFAEF661A0}"/>
                </a:ext>
              </a:extLst>
            </p:cNvPr>
            <p:cNvCxnSpPr/>
            <p:nvPr/>
          </p:nvCxnSpPr>
          <p:spPr>
            <a:xfrm>
              <a:off x="7340904" y="4472624"/>
              <a:ext cx="0" cy="492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F138F229-6C08-4AC0-8C23-FC30315196AB}"/>
                </a:ext>
              </a:extLst>
            </p:cNvPr>
            <p:cNvSpPr txBox="1"/>
            <p:nvPr/>
          </p:nvSpPr>
          <p:spPr>
            <a:xfrm>
              <a:off x="7340904" y="4581128"/>
              <a:ext cx="14795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Regular expressions</a:t>
              </a:r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A11A661-FC41-4C9B-85AF-A4F7BC23E9BA}"/>
              </a:ext>
            </a:extLst>
          </p:cNvPr>
          <p:cNvSpPr txBox="1"/>
          <p:nvPr/>
        </p:nvSpPr>
        <p:spPr>
          <a:xfrm>
            <a:off x="107504" y="5238715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u="sng" dirty="0"/>
              <a:t>different colours</a:t>
            </a:r>
            <a:br>
              <a:rPr lang="en-GB" sz="1400" i="1" u="sng" dirty="0"/>
            </a:br>
            <a:r>
              <a:rPr lang="en-GB" sz="1400" i="1" u="sng" dirty="0"/>
              <a:t>different environments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10A9BE8-D77C-4812-96EC-64F9D2681312}"/>
              </a:ext>
            </a:extLst>
          </p:cNvPr>
          <p:cNvSpPr txBox="1"/>
          <p:nvPr/>
        </p:nvSpPr>
        <p:spPr>
          <a:xfrm>
            <a:off x="395536" y="4533980"/>
            <a:ext cx="2624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Context-aware decision</a:t>
            </a:r>
          </a:p>
        </p:txBody>
      </p:sp>
    </p:spTree>
    <p:extLst>
      <p:ext uri="{BB962C8B-B14F-4D97-AF65-F5344CB8AC3E}">
        <p14:creationId xmlns:p14="http://schemas.microsoft.com/office/powerpoint/2010/main" val="234230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F80858-164E-4292-AA93-81995409A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Network Adaptation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88F2D58-98BE-42B2-90C2-A6558CA36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61EFF83-292C-491F-A351-3D455ACF6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pPr/>
              <a:t>14</a:t>
            </a:fld>
            <a:endParaRPr lang="it-IT" dirty="0"/>
          </a:p>
        </p:txBody>
      </p:sp>
      <p:pic>
        <p:nvPicPr>
          <p:cNvPr id="21" name="Picture 2" descr="iot_user.png">
            <a:extLst>
              <a:ext uri="{FF2B5EF4-FFF2-40B4-BE49-F238E27FC236}">
                <a16:creationId xmlns:a16="http://schemas.microsoft.com/office/drawing/2014/main" id="{42D57B94-5D7C-4028-9D67-93E3A5A49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664" y="3422495"/>
            <a:ext cx="7143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bo 21">
            <a:extLst>
              <a:ext uri="{FF2B5EF4-FFF2-40B4-BE49-F238E27FC236}">
                <a16:creationId xmlns:a16="http://schemas.microsoft.com/office/drawing/2014/main" id="{2919045F-873A-4EFC-9242-0FFB8C604120}"/>
              </a:ext>
            </a:extLst>
          </p:cNvPr>
          <p:cNvSpPr/>
          <p:nvPr/>
        </p:nvSpPr>
        <p:spPr>
          <a:xfrm>
            <a:off x="4107299" y="2584048"/>
            <a:ext cx="929401" cy="840607"/>
          </a:xfrm>
          <a:prstGeom prst="cub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ubo 22">
            <a:extLst>
              <a:ext uri="{FF2B5EF4-FFF2-40B4-BE49-F238E27FC236}">
                <a16:creationId xmlns:a16="http://schemas.microsoft.com/office/drawing/2014/main" id="{0176F902-4127-46A7-A1AE-82F23E0DCC4E}"/>
              </a:ext>
            </a:extLst>
          </p:cNvPr>
          <p:cNvSpPr/>
          <p:nvPr/>
        </p:nvSpPr>
        <p:spPr>
          <a:xfrm>
            <a:off x="5716397" y="1438784"/>
            <a:ext cx="929401" cy="840607"/>
          </a:xfrm>
          <a:prstGeom prst="cub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ubo 23">
            <a:extLst>
              <a:ext uri="{FF2B5EF4-FFF2-40B4-BE49-F238E27FC236}">
                <a16:creationId xmlns:a16="http://schemas.microsoft.com/office/drawing/2014/main" id="{72FC9026-0DE4-429C-AF66-5CD991E98EED}"/>
              </a:ext>
            </a:extLst>
          </p:cNvPr>
          <p:cNvSpPr/>
          <p:nvPr/>
        </p:nvSpPr>
        <p:spPr>
          <a:xfrm>
            <a:off x="6110793" y="3330292"/>
            <a:ext cx="929401" cy="840607"/>
          </a:xfrm>
          <a:prstGeom prst="cube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Cubo 24">
            <a:extLst>
              <a:ext uri="{FF2B5EF4-FFF2-40B4-BE49-F238E27FC236}">
                <a16:creationId xmlns:a16="http://schemas.microsoft.com/office/drawing/2014/main" id="{A50A990E-DED8-4277-BBAB-F25277A7D4FB}"/>
              </a:ext>
            </a:extLst>
          </p:cNvPr>
          <p:cNvSpPr/>
          <p:nvPr/>
        </p:nvSpPr>
        <p:spPr>
          <a:xfrm>
            <a:off x="7622961" y="2388392"/>
            <a:ext cx="929401" cy="840607"/>
          </a:xfrm>
          <a:prstGeom prst="cube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ubo 25">
            <a:extLst>
              <a:ext uri="{FF2B5EF4-FFF2-40B4-BE49-F238E27FC236}">
                <a16:creationId xmlns:a16="http://schemas.microsoft.com/office/drawing/2014/main" id="{4DB55292-2868-47A9-8209-E464012891D9}"/>
              </a:ext>
            </a:extLst>
          </p:cNvPr>
          <p:cNvSpPr/>
          <p:nvPr/>
        </p:nvSpPr>
        <p:spPr>
          <a:xfrm>
            <a:off x="1187624" y="1875300"/>
            <a:ext cx="929401" cy="840607"/>
          </a:xfrm>
          <a:prstGeom prst="cube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Cubo 26">
            <a:extLst>
              <a:ext uri="{FF2B5EF4-FFF2-40B4-BE49-F238E27FC236}">
                <a16:creationId xmlns:a16="http://schemas.microsoft.com/office/drawing/2014/main" id="{B86BC2B6-A5ED-4AD6-8D7B-ABB6DDE0ACEF}"/>
              </a:ext>
            </a:extLst>
          </p:cNvPr>
          <p:cNvSpPr/>
          <p:nvPr/>
        </p:nvSpPr>
        <p:spPr>
          <a:xfrm>
            <a:off x="1856991" y="3717032"/>
            <a:ext cx="929401" cy="840607"/>
          </a:xfrm>
          <a:prstGeom prst="cube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E8E9F198-70E5-404D-97EF-BCF6A2CB90DA}"/>
              </a:ext>
            </a:extLst>
          </p:cNvPr>
          <p:cNvCxnSpPr>
            <a:cxnSpLocks/>
            <a:stCxn id="26" idx="5"/>
            <a:endCxn id="22" idx="2"/>
          </p:cNvCxnSpPr>
          <p:nvPr/>
        </p:nvCxnSpPr>
        <p:spPr>
          <a:xfrm>
            <a:off x="2117025" y="2190528"/>
            <a:ext cx="1990274" cy="9188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EDD24E9C-EFEE-4218-B5C2-5A71AACD959F}"/>
              </a:ext>
            </a:extLst>
          </p:cNvPr>
          <p:cNvCxnSpPr>
            <a:stCxn id="22" idx="2"/>
            <a:endCxn id="27" idx="5"/>
          </p:cNvCxnSpPr>
          <p:nvPr/>
        </p:nvCxnSpPr>
        <p:spPr>
          <a:xfrm flipH="1">
            <a:off x="2786392" y="3109427"/>
            <a:ext cx="1320907" cy="9228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EB99B483-BBCF-491C-9081-1B4FBC0B4341}"/>
              </a:ext>
            </a:extLst>
          </p:cNvPr>
          <p:cNvCxnSpPr>
            <a:cxnSpLocks/>
            <a:stCxn id="22" idx="4"/>
            <a:endCxn id="23" idx="3"/>
          </p:cNvCxnSpPr>
          <p:nvPr/>
        </p:nvCxnSpPr>
        <p:spPr>
          <a:xfrm flipV="1">
            <a:off x="4826548" y="2279391"/>
            <a:ext cx="1249474" cy="830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866E404F-CBE7-4B60-B84A-A22279C0E518}"/>
              </a:ext>
            </a:extLst>
          </p:cNvPr>
          <p:cNvCxnSpPr>
            <a:stCxn id="22" idx="4"/>
            <a:endCxn id="24" idx="2"/>
          </p:cNvCxnSpPr>
          <p:nvPr/>
        </p:nvCxnSpPr>
        <p:spPr>
          <a:xfrm>
            <a:off x="4826548" y="3109427"/>
            <a:ext cx="1284245" cy="7462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4792BBE3-F17D-46A7-BDF6-DB694BEF4455}"/>
              </a:ext>
            </a:extLst>
          </p:cNvPr>
          <p:cNvCxnSpPr>
            <a:stCxn id="23" idx="3"/>
            <a:endCxn id="24" idx="0"/>
          </p:cNvCxnSpPr>
          <p:nvPr/>
        </p:nvCxnSpPr>
        <p:spPr>
          <a:xfrm>
            <a:off x="6076022" y="2279391"/>
            <a:ext cx="604547" cy="1050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703B8BA5-CCA0-490F-8553-C201D6B167F3}"/>
              </a:ext>
            </a:extLst>
          </p:cNvPr>
          <p:cNvCxnSpPr>
            <a:stCxn id="24" idx="5"/>
            <a:endCxn id="25" idx="2"/>
          </p:cNvCxnSpPr>
          <p:nvPr/>
        </p:nvCxnSpPr>
        <p:spPr>
          <a:xfrm flipV="1">
            <a:off x="7040194" y="2913771"/>
            <a:ext cx="582767" cy="7317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A244132-6C13-46C6-AFFF-AE7E040D8188}"/>
              </a:ext>
            </a:extLst>
          </p:cNvPr>
          <p:cNvSpPr txBox="1"/>
          <p:nvPr/>
        </p:nvSpPr>
        <p:spPr>
          <a:xfrm>
            <a:off x="107504" y="5238715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u="sng" dirty="0"/>
              <a:t>different colours</a:t>
            </a:r>
            <a:br>
              <a:rPr lang="en-GB" sz="1400" i="1" u="sng" dirty="0"/>
            </a:br>
            <a:r>
              <a:rPr lang="en-GB" sz="1400" i="1" u="sng" dirty="0"/>
              <a:t>different environments</a:t>
            </a:r>
          </a:p>
        </p:txBody>
      </p:sp>
    </p:spTree>
    <p:extLst>
      <p:ext uri="{BB962C8B-B14F-4D97-AF65-F5344CB8AC3E}">
        <p14:creationId xmlns:p14="http://schemas.microsoft.com/office/powerpoint/2010/main" val="3494324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F80858-164E-4292-AA93-81995409A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Network Adaptation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88F2D58-98BE-42B2-90C2-A6558CA36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61EFF83-292C-491F-A351-3D455ACF6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pPr/>
              <a:t>15</a:t>
            </a:fld>
            <a:endParaRPr lang="it-IT" dirty="0"/>
          </a:p>
        </p:txBody>
      </p:sp>
      <p:pic>
        <p:nvPicPr>
          <p:cNvPr id="6" name="Picture 2" descr="iot_user.png">
            <a:extLst>
              <a:ext uri="{FF2B5EF4-FFF2-40B4-BE49-F238E27FC236}">
                <a16:creationId xmlns:a16="http://schemas.microsoft.com/office/drawing/2014/main" id="{82BDF8FB-9168-4C6E-A159-EE6416DE2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664" y="3422495"/>
            <a:ext cx="7143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bo 6">
            <a:extLst>
              <a:ext uri="{FF2B5EF4-FFF2-40B4-BE49-F238E27FC236}">
                <a16:creationId xmlns:a16="http://schemas.microsoft.com/office/drawing/2014/main" id="{48384CCC-1242-4EA9-A256-BC37134A48C9}"/>
              </a:ext>
            </a:extLst>
          </p:cNvPr>
          <p:cNvSpPr/>
          <p:nvPr/>
        </p:nvSpPr>
        <p:spPr>
          <a:xfrm>
            <a:off x="4107299" y="2584048"/>
            <a:ext cx="929401" cy="840607"/>
          </a:xfrm>
          <a:prstGeom prst="cub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ubo 7">
            <a:extLst>
              <a:ext uri="{FF2B5EF4-FFF2-40B4-BE49-F238E27FC236}">
                <a16:creationId xmlns:a16="http://schemas.microsoft.com/office/drawing/2014/main" id="{C89FB671-F74A-4EEB-8CCD-1B6BF1F6AF13}"/>
              </a:ext>
            </a:extLst>
          </p:cNvPr>
          <p:cNvSpPr/>
          <p:nvPr/>
        </p:nvSpPr>
        <p:spPr>
          <a:xfrm>
            <a:off x="5716397" y="1438784"/>
            <a:ext cx="929401" cy="840607"/>
          </a:xfrm>
          <a:prstGeom prst="cub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ubo 8">
            <a:extLst>
              <a:ext uri="{FF2B5EF4-FFF2-40B4-BE49-F238E27FC236}">
                <a16:creationId xmlns:a16="http://schemas.microsoft.com/office/drawing/2014/main" id="{7797CD94-E5B3-43CD-901C-7F6945CDCEFC}"/>
              </a:ext>
            </a:extLst>
          </p:cNvPr>
          <p:cNvSpPr/>
          <p:nvPr/>
        </p:nvSpPr>
        <p:spPr>
          <a:xfrm>
            <a:off x="6110793" y="3330292"/>
            <a:ext cx="929401" cy="840607"/>
          </a:xfrm>
          <a:prstGeom prst="cube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ubo 9">
            <a:extLst>
              <a:ext uri="{FF2B5EF4-FFF2-40B4-BE49-F238E27FC236}">
                <a16:creationId xmlns:a16="http://schemas.microsoft.com/office/drawing/2014/main" id="{AD46E16E-2365-45EE-B431-9986E4ED02BE}"/>
              </a:ext>
            </a:extLst>
          </p:cNvPr>
          <p:cNvSpPr/>
          <p:nvPr/>
        </p:nvSpPr>
        <p:spPr>
          <a:xfrm>
            <a:off x="7622961" y="2388392"/>
            <a:ext cx="929401" cy="840607"/>
          </a:xfrm>
          <a:prstGeom prst="cube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ubo 10">
            <a:extLst>
              <a:ext uri="{FF2B5EF4-FFF2-40B4-BE49-F238E27FC236}">
                <a16:creationId xmlns:a16="http://schemas.microsoft.com/office/drawing/2014/main" id="{286F599C-9729-4150-A529-69F30F7F5DE7}"/>
              </a:ext>
            </a:extLst>
          </p:cNvPr>
          <p:cNvSpPr/>
          <p:nvPr/>
        </p:nvSpPr>
        <p:spPr>
          <a:xfrm>
            <a:off x="1187624" y="1875300"/>
            <a:ext cx="929401" cy="840607"/>
          </a:xfrm>
          <a:prstGeom prst="cube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ubo 11">
            <a:extLst>
              <a:ext uri="{FF2B5EF4-FFF2-40B4-BE49-F238E27FC236}">
                <a16:creationId xmlns:a16="http://schemas.microsoft.com/office/drawing/2014/main" id="{573CAD1B-374D-4F97-BF55-AFBADB60404A}"/>
              </a:ext>
            </a:extLst>
          </p:cNvPr>
          <p:cNvSpPr/>
          <p:nvPr/>
        </p:nvSpPr>
        <p:spPr>
          <a:xfrm>
            <a:off x="1856991" y="3717032"/>
            <a:ext cx="929401" cy="840607"/>
          </a:xfrm>
          <a:prstGeom prst="cube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714DCD68-C913-4F44-807C-01D3F13B61A1}"/>
              </a:ext>
            </a:extLst>
          </p:cNvPr>
          <p:cNvCxnSpPr>
            <a:cxnSpLocks/>
            <a:stCxn id="11" idx="5"/>
            <a:endCxn id="7" idx="2"/>
          </p:cNvCxnSpPr>
          <p:nvPr/>
        </p:nvCxnSpPr>
        <p:spPr>
          <a:xfrm>
            <a:off x="2117025" y="2190528"/>
            <a:ext cx="1990274" cy="9188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A6F46A1F-2F54-40CD-A9FE-F6016A60342C}"/>
              </a:ext>
            </a:extLst>
          </p:cNvPr>
          <p:cNvCxnSpPr>
            <a:stCxn id="7" idx="2"/>
            <a:endCxn id="12" idx="5"/>
          </p:cNvCxnSpPr>
          <p:nvPr/>
        </p:nvCxnSpPr>
        <p:spPr>
          <a:xfrm flipH="1">
            <a:off x="2786392" y="3109427"/>
            <a:ext cx="1320907" cy="9228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386892A7-6D7E-415E-AE11-BD67083DF36B}"/>
              </a:ext>
            </a:extLst>
          </p:cNvPr>
          <p:cNvCxnSpPr>
            <a:cxnSpLocks/>
            <a:stCxn id="7" idx="4"/>
            <a:endCxn id="8" idx="3"/>
          </p:cNvCxnSpPr>
          <p:nvPr/>
        </p:nvCxnSpPr>
        <p:spPr>
          <a:xfrm flipV="1">
            <a:off x="4826548" y="2279391"/>
            <a:ext cx="1249474" cy="8300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B1120AB-5EDE-4CE6-A735-EA354351D21F}"/>
              </a:ext>
            </a:extLst>
          </p:cNvPr>
          <p:cNvCxnSpPr>
            <a:stCxn id="7" idx="4"/>
            <a:endCxn id="9" idx="2"/>
          </p:cNvCxnSpPr>
          <p:nvPr/>
        </p:nvCxnSpPr>
        <p:spPr>
          <a:xfrm>
            <a:off x="4826548" y="3109427"/>
            <a:ext cx="1284245" cy="74624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FE29A7D4-FC09-4953-A99E-5DAB3A90660F}"/>
              </a:ext>
            </a:extLst>
          </p:cNvPr>
          <p:cNvCxnSpPr>
            <a:stCxn id="8" idx="3"/>
            <a:endCxn id="9" idx="0"/>
          </p:cNvCxnSpPr>
          <p:nvPr/>
        </p:nvCxnSpPr>
        <p:spPr>
          <a:xfrm>
            <a:off x="6076022" y="2279391"/>
            <a:ext cx="604547" cy="1050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9DA4367F-A61B-43A7-B7DD-788FCEBD9844}"/>
              </a:ext>
            </a:extLst>
          </p:cNvPr>
          <p:cNvCxnSpPr>
            <a:stCxn id="9" idx="5"/>
            <a:endCxn id="10" idx="2"/>
          </p:cNvCxnSpPr>
          <p:nvPr/>
        </p:nvCxnSpPr>
        <p:spPr>
          <a:xfrm flipV="1">
            <a:off x="7040194" y="2913771"/>
            <a:ext cx="582767" cy="7317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C331B34C-49E2-41BD-958A-4637526E3543}"/>
              </a:ext>
            </a:extLst>
          </p:cNvPr>
          <p:cNvCxnSpPr>
            <a:stCxn id="7" idx="4"/>
            <a:endCxn id="10" idx="2"/>
          </p:cNvCxnSpPr>
          <p:nvPr/>
        </p:nvCxnSpPr>
        <p:spPr>
          <a:xfrm flipV="1">
            <a:off x="4826548" y="2913771"/>
            <a:ext cx="2796413" cy="1956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387C65-3BEC-43EB-9ADA-4DF16A792F32}"/>
              </a:ext>
            </a:extLst>
          </p:cNvPr>
          <p:cNvSpPr txBox="1"/>
          <p:nvPr/>
        </p:nvSpPr>
        <p:spPr>
          <a:xfrm>
            <a:off x="1757375" y="5154304"/>
            <a:ext cx="5623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If recurrent interactions appear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ECCBBD8-F6F8-40E8-A340-D157F2100B94}"/>
              </a:ext>
            </a:extLst>
          </p:cNvPr>
          <p:cNvSpPr txBox="1"/>
          <p:nvPr/>
        </p:nvSpPr>
        <p:spPr>
          <a:xfrm>
            <a:off x="107504" y="5238715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u="sng" dirty="0"/>
              <a:t>different colours</a:t>
            </a:r>
            <a:br>
              <a:rPr lang="en-GB" sz="1400" i="1" u="sng" dirty="0"/>
            </a:br>
            <a:r>
              <a:rPr lang="en-GB" sz="1400" i="1" u="sng" dirty="0"/>
              <a:t>different environments</a:t>
            </a:r>
          </a:p>
        </p:txBody>
      </p:sp>
    </p:spTree>
    <p:extLst>
      <p:ext uri="{BB962C8B-B14F-4D97-AF65-F5344CB8AC3E}">
        <p14:creationId xmlns:p14="http://schemas.microsoft.com/office/powerpoint/2010/main" val="1951915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FE7F61-6048-4CA1-82B9-97140652B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Strange interaction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FA9E91-5D4C-42AA-A306-68E287489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6011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000" dirty="0"/>
              <a:t>But… Isn’t strange talking to the Washing Machine to prepare a tea?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34270BD-D3C8-4581-AF33-2FD425189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19E4CF8-8717-4C51-A6D4-D9B1C34D9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pPr/>
              <a:t>16</a:t>
            </a:fld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CC54545-DEB1-429D-A5B5-F6739D375648}"/>
              </a:ext>
            </a:extLst>
          </p:cNvPr>
          <p:cNvSpPr/>
          <p:nvPr/>
        </p:nvSpPr>
        <p:spPr>
          <a:xfrm>
            <a:off x="891716" y="2348880"/>
            <a:ext cx="2026568" cy="158417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Each object has an intelligence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7CC7C8D-9F4E-4230-AFC7-0757FA2564B4}"/>
              </a:ext>
            </a:extLst>
          </p:cNvPr>
          <p:cNvSpPr/>
          <p:nvPr/>
        </p:nvSpPr>
        <p:spPr>
          <a:xfrm>
            <a:off x="3558716" y="2348880"/>
            <a:ext cx="2026568" cy="158417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 intelligence is hidden behind an avatar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42C50D2B-F180-4B57-AC3F-9A836B1F0D3F}"/>
              </a:ext>
            </a:extLst>
          </p:cNvPr>
          <p:cNvSpPr/>
          <p:nvPr/>
        </p:nvSpPr>
        <p:spPr>
          <a:xfrm>
            <a:off x="6225716" y="2348880"/>
            <a:ext cx="2026568" cy="158417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If each object shows the same avatar, you are not talking to a WM anymore</a:t>
            </a:r>
          </a:p>
        </p:txBody>
      </p:sp>
      <p:grpSp>
        <p:nvGrpSpPr>
          <p:cNvPr id="1035" name="Gruppo 1034">
            <a:extLst>
              <a:ext uri="{FF2B5EF4-FFF2-40B4-BE49-F238E27FC236}">
                <a16:creationId xmlns:a16="http://schemas.microsoft.com/office/drawing/2014/main" id="{60CB7572-2D83-45E5-961D-D159B8365912}"/>
              </a:ext>
            </a:extLst>
          </p:cNvPr>
          <p:cNvGrpSpPr/>
          <p:nvPr/>
        </p:nvGrpSpPr>
        <p:grpSpPr>
          <a:xfrm>
            <a:off x="3372139" y="4423177"/>
            <a:ext cx="2165412" cy="936629"/>
            <a:chOff x="2838636" y="4423177"/>
            <a:chExt cx="2165412" cy="936629"/>
          </a:xfrm>
        </p:grpSpPr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F213C677-9F32-40A6-84CC-D1D2F2D60529}"/>
                </a:ext>
              </a:extLst>
            </p:cNvPr>
            <p:cNvSpPr/>
            <p:nvPr/>
          </p:nvSpPr>
          <p:spPr>
            <a:xfrm>
              <a:off x="2838636" y="4887419"/>
              <a:ext cx="285564" cy="28803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E866D692-15FF-4663-8000-7C7D44065695}"/>
                </a:ext>
              </a:extLst>
            </p:cNvPr>
            <p:cNvSpPr/>
            <p:nvPr/>
          </p:nvSpPr>
          <p:spPr>
            <a:xfrm>
              <a:off x="3449352" y="4440314"/>
              <a:ext cx="218728" cy="21034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E2FDAAAE-8EAF-417D-B6F5-2B44F88F0152}"/>
                </a:ext>
              </a:extLst>
            </p:cNvPr>
            <p:cNvSpPr/>
            <p:nvPr/>
          </p:nvSpPr>
          <p:spPr>
            <a:xfrm>
              <a:off x="4788024" y="4528351"/>
              <a:ext cx="216024" cy="21034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2B2F7435-27AC-4DDA-ABE7-96EA183099AA}"/>
                </a:ext>
              </a:extLst>
            </p:cNvPr>
            <p:cNvSpPr/>
            <p:nvPr/>
          </p:nvSpPr>
          <p:spPr>
            <a:xfrm>
              <a:off x="4689585" y="5031435"/>
              <a:ext cx="314463" cy="32837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EAD4C08E-4C6E-4028-BE35-1D28BA608345}"/>
                </a:ext>
              </a:extLst>
            </p:cNvPr>
            <p:cNvSpPr/>
            <p:nvPr/>
          </p:nvSpPr>
          <p:spPr>
            <a:xfrm>
              <a:off x="4101362" y="4423177"/>
              <a:ext cx="218728" cy="21034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Connettore diritto 15">
              <a:extLst>
                <a:ext uri="{FF2B5EF4-FFF2-40B4-BE49-F238E27FC236}">
                  <a16:creationId xmlns:a16="http://schemas.microsoft.com/office/drawing/2014/main" id="{496A0C91-6CC6-4C52-BDDA-2F03A38C1FD1}"/>
                </a:ext>
              </a:extLst>
            </p:cNvPr>
            <p:cNvCxnSpPr>
              <a:cxnSpLocks/>
              <a:stCxn id="14" idx="7"/>
              <a:endCxn id="17" idx="3"/>
            </p:cNvCxnSpPr>
            <p:nvPr/>
          </p:nvCxnSpPr>
          <p:spPr>
            <a:xfrm flipV="1">
              <a:off x="3082380" y="4619857"/>
              <a:ext cx="399004" cy="3097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diritto 23">
              <a:extLst>
                <a:ext uri="{FF2B5EF4-FFF2-40B4-BE49-F238E27FC236}">
                  <a16:creationId xmlns:a16="http://schemas.microsoft.com/office/drawing/2014/main" id="{1D4E47E0-71A9-4806-AC6E-8B260B80AE0B}"/>
                </a:ext>
              </a:extLst>
            </p:cNvPr>
            <p:cNvCxnSpPr>
              <a:stCxn id="17" idx="6"/>
              <a:endCxn id="20" idx="2"/>
            </p:cNvCxnSpPr>
            <p:nvPr/>
          </p:nvCxnSpPr>
          <p:spPr>
            <a:xfrm flipV="1">
              <a:off x="3668080" y="4528351"/>
              <a:ext cx="433282" cy="171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diritto 25">
              <a:extLst>
                <a:ext uri="{FF2B5EF4-FFF2-40B4-BE49-F238E27FC236}">
                  <a16:creationId xmlns:a16="http://schemas.microsoft.com/office/drawing/2014/main" id="{B14DE860-F3F7-4E6F-9DBC-E9880D71CB31}"/>
                </a:ext>
              </a:extLst>
            </p:cNvPr>
            <p:cNvCxnSpPr>
              <a:cxnSpLocks/>
              <a:stCxn id="20" idx="6"/>
              <a:endCxn id="18" idx="2"/>
            </p:cNvCxnSpPr>
            <p:nvPr/>
          </p:nvCxnSpPr>
          <p:spPr>
            <a:xfrm>
              <a:off x="4320090" y="4528351"/>
              <a:ext cx="467934" cy="1051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diritto 27">
              <a:extLst>
                <a:ext uri="{FF2B5EF4-FFF2-40B4-BE49-F238E27FC236}">
                  <a16:creationId xmlns:a16="http://schemas.microsoft.com/office/drawing/2014/main" id="{BB8AAB56-6647-4A1A-8377-DC5511080244}"/>
                </a:ext>
              </a:extLst>
            </p:cNvPr>
            <p:cNvCxnSpPr>
              <a:cxnSpLocks/>
              <a:stCxn id="18" idx="4"/>
              <a:endCxn id="19" idx="0"/>
            </p:cNvCxnSpPr>
            <p:nvPr/>
          </p:nvCxnSpPr>
          <p:spPr>
            <a:xfrm flipH="1">
              <a:off x="4846817" y="4738699"/>
              <a:ext cx="49219" cy="2927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7" name="Gruppo 1036">
            <a:extLst>
              <a:ext uri="{FF2B5EF4-FFF2-40B4-BE49-F238E27FC236}">
                <a16:creationId xmlns:a16="http://schemas.microsoft.com/office/drawing/2014/main" id="{53636194-6A47-4BF6-B150-5B3CA9C3183E}"/>
              </a:ext>
            </a:extLst>
          </p:cNvPr>
          <p:cNvGrpSpPr/>
          <p:nvPr/>
        </p:nvGrpSpPr>
        <p:grpSpPr>
          <a:xfrm>
            <a:off x="3347864" y="4316431"/>
            <a:ext cx="2213963" cy="1137272"/>
            <a:chOff x="2837621" y="4326416"/>
            <a:chExt cx="2213963" cy="1137272"/>
          </a:xfrm>
        </p:grpSpPr>
        <p:pic>
          <p:nvPicPr>
            <p:cNvPr id="1032" name="Picture 6" descr="fig 2.png">
              <a:extLst>
                <a:ext uri="{FF2B5EF4-FFF2-40B4-BE49-F238E27FC236}">
                  <a16:creationId xmlns:a16="http://schemas.microsoft.com/office/drawing/2014/main" id="{A3DCE43D-3074-46D9-BAF4-3658FCA5C6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7621" y="4784832"/>
              <a:ext cx="332286" cy="493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8" descr="fig 2.png">
              <a:extLst>
                <a:ext uri="{FF2B5EF4-FFF2-40B4-BE49-F238E27FC236}">
                  <a16:creationId xmlns:a16="http://schemas.microsoft.com/office/drawing/2014/main" id="{5E401391-D4EC-49FB-8DA9-EDC76AF9F2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013" y="4326416"/>
              <a:ext cx="272099" cy="403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ig 2.png">
              <a:extLst>
                <a:ext uri="{FF2B5EF4-FFF2-40B4-BE49-F238E27FC236}">
                  <a16:creationId xmlns:a16="http://schemas.microsoft.com/office/drawing/2014/main" id="{3D490989-51AD-4C12-95E5-2A967D0BA7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7486" y="4326416"/>
              <a:ext cx="272099" cy="403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fig 2.png">
              <a:extLst>
                <a:ext uri="{FF2B5EF4-FFF2-40B4-BE49-F238E27FC236}">
                  <a16:creationId xmlns:a16="http://schemas.microsoft.com/office/drawing/2014/main" id="{BE5365E7-69B7-48DB-BA14-32B64173F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5725" y="4437257"/>
              <a:ext cx="220121" cy="326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fig 2.png">
              <a:extLst>
                <a:ext uri="{FF2B5EF4-FFF2-40B4-BE49-F238E27FC236}">
                  <a16:creationId xmlns:a16="http://schemas.microsoft.com/office/drawing/2014/main" id="{A063445D-862F-4646-A9C4-2EC19EB24A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218" y="4965912"/>
              <a:ext cx="335366" cy="497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1" name="Gruppo 1040">
            <a:extLst>
              <a:ext uri="{FF2B5EF4-FFF2-40B4-BE49-F238E27FC236}">
                <a16:creationId xmlns:a16="http://schemas.microsoft.com/office/drawing/2014/main" id="{C3AD3773-C779-44D5-9CD2-16031C1C0C80}"/>
              </a:ext>
            </a:extLst>
          </p:cNvPr>
          <p:cNvGrpSpPr/>
          <p:nvPr/>
        </p:nvGrpSpPr>
        <p:grpSpPr>
          <a:xfrm>
            <a:off x="3426627" y="3841962"/>
            <a:ext cx="2056436" cy="2247900"/>
            <a:chOff x="2918284" y="3841962"/>
            <a:chExt cx="2056436" cy="2247900"/>
          </a:xfrm>
        </p:grpSpPr>
        <p:sp>
          <p:nvSpPr>
            <p:cNvPr id="1039" name="Ovale 1038">
              <a:extLst>
                <a:ext uri="{FF2B5EF4-FFF2-40B4-BE49-F238E27FC236}">
                  <a16:creationId xmlns:a16="http://schemas.microsoft.com/office/drawing/2014/main" id="{EF5A4693-C906-4546-B260-07FD5BDEE7A1}"/>
                </a:ext>
              </a:extLst>
            </p:cNvPr>
            <p:cNvSpPr/>
            <p:nvPr/>
          </p:nvSpPr>
          <p:spPr>
            <a:xfrm>
              <a:off x="2918284" y="4417510"/>
              <a:ext cx="2056436" cy="1256517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40" name="Picture 16" descr="fig 2.png">
              <a:extLst>
                <a:ext uri="{FF2B5EF4-FFF2-40B4-BE49-F238E27FC236}">
                  <a16:creationId xmlns:a16="http://schemas.microsoft.com/office/drawing/2014/main" id="{507A6317-F9B0-462E-89CF-B05F637D36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6424" y="3841962"/>
              <a:ext cx="1514475" cy="224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84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F6FB9D-0ED8-468D-9A92-DC48EE06F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GB" dirty="0"/>
              <a:t>Conflict Resolution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32FEA34-006C-4190-A680-19BAB0483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B8F152A-83D5-4A6C-BC0E-6F47DBEA5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pPr/>
              <a:t>17</a:t>
            </a:fld>
            <a:endParaRPr lang="it-IT" dirty="0"/>
          </a:p>
        </p:txBody>
      </p:sp>
      <p:sp>
        <p:nvSpPr>
          <p:cNvPr id="6" name="Cubo 5">
            <a:extLst>
              <a:ext uri="{FF2B5EF4-FFF2-40B4-BE49-F238E27FC236}">
                <a16:creationId xmlns:a16="http://schemas.microsoft.com/office/drawing/2014/main" id="{2546D8D9-74DC-4CBD-8071-8EB6AEA34B3C}"/>
              </a:ext>
            </a:extLst>
          </p:cNvPr>
          <p:cNvSpPr/>
          <p:nvPr/>
        </p:nvSpPr>
        <p:spPr>
          <a:xfrm>
            <a:off x="2061397" y="3007715"/>
            <a:ext cx="929401" cy="840607"/>
          </a:xfrm>
          <a:prstGeom prst="cub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Med</a:t>
            </a:r>
          </a:p>
        </p:txBody>
      </p:sp>
      <p:sp>
        <p:nvSpPr>
          <p:cNvPr id="7" name="Cubo 6">
            <a:extLst>
              <a:ext uri="{FF2B5EF4-FFF2-40B4-BE49-F238E27FC236}">
                <a16:creationId xmlns:a16="http://schemas.microsoft.com/office/drawing/2014/main" id="{342031AB-EDEA-4277-A6E9-8827B4434EFD}"/>
              </a:ext>
            </a:extLst>
          </p:cNvPr>
          <p:cNvSpPr/>
          <p:nvPr/>
        </p:nvSpPr>
        <p:spPr>
          <a:xfrm>
            <a:off x="2780646" y="1491384"/>
            <a:ext cx="929401" cy="840607"/>
          </a:xfrm>
          <a:prstGeom prst="cub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ubo 7">
            <a:extLst>
              <a:ext uri="{FF2B5EF4-FFF2-40B4-BE49-F238E27FC236}">
                <a16:creationId xmlns:a16="http://schemas.microsoft.com/office/drawing/2014/main" id="{5C9CEDB3-CF30-4266-A4B6-34BB9A57DCB7}"/>
              </a:ext>
            </a:extLst>
          </p:cNvPr>
          <p:cNvSpPr/>
          <p:nvPr/>
        </p:nvSpPr>
        <p:spPr>
          <a:xfrm>
            <a:off x="3942828" y="2495241"/>
            <a:ext cx="929401" cy="840607"/>
          </a:xfrm>
          <a:prstGeom prst="cub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ubo 8">
            <a:extLst>
              <a:ext uri="{FF2B5EF4-FFF2-40B4-BE49-F238E27FC236}">
                <a16:creationId xmlns:a16="http://schemas.microsoft.com/office/drawing/2014/main" id="{AF3CE511-FE7D-4472-A763-93BCA927F40F}"/>
              </a:ext>
            </a:extLst>
          </p:cNvPr>
          <p:cNvSpPr/>
          <p:nvPr/>
        </p:nvSpPr>
        <p:spPr>
          <a:xfrm>
            <a:off x="3942828" y="3823407"/>
            <a:ext cx="929401" cy="840607"/>
          </a:xfrm>
          <a:prstGeom prst="cub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ubo 9">
            <a:extLst>
              <a:ext uri="{FF2B5EF4-FFF2-40B4-BE49-F238E27FC236}">
                <a16:creationId xmlns:a16="http://schemas.microsoft.com/office/drawing/2014/main" id="{0E9F201B-004C-4A64-90EE-4480AF9225B2}"/>
              </a:ext>
            </a:extLst>
          </p:cNvPr>
          <p:cNvSpPr/>
          <p:nvPr/>
        </p:nvSpPr>
        <p:spPr>
          <a:xfrm>
            <a:off x="434514" y="3007716"/>
            <a:ext cx="929401" cy="840607"/>
          </a:xfrm>
          <a:prstGeom prst="cub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AE246628-71F5-4DDD-9E02-BF76E4AC2E1E}"/>
              </a:ext>
            </a:extLst>
          </p:cNvPr>
          <p:cNvCxnSpPr>
            <a:stCxn id="10" idx="4"/>
            <a:endCxn id="6" idx="2"/>
          </p:cNvCxnSpPr>
          <p:nvPr/>
        </p:nvCxnSpPr>
        <p:spPr>
          <a:xfrm flipV="1">
            <a:off x="1153763" y="3533094"/>
            <a:ext cx="907634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70935B18-9F67-4CF9-99CE-0CFF68EC3A0A}"/>
              </a:ext>
            </a:extLst>
          </p:cNvPr>
          <p:cNvCxnSpPr>
            <a:cxnSpLocks/>
            <a:stCxn id="6" idx="4"/>
            <a:endCxn id="7" idx="3"/>
          </p:cNvCxnSpPr>
          <p:nvPr/>
        </p:nvCxnSpPr>
        <p:spPr>
          <a:xfrm flipV="1">
            <a:off x="2780646" y="2331991"/>
            <a:ext cx="359625" cy="12011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6170B205-162E-4450-86A7-C902EF8DFBF6}"/>
              </a:ext>
            </a:extLst>
          </p:cNvPr>
          <p:cNvCxnSpPr>
            <a:stCxn id="6" idx="4"/>
            <a:endCxn id="9" idx="2"/>
          </p:cNvCxnSpPr>
          <p:nvPr/>
        </p:nvCxnSpPr>
        <p:spPr>
          <a:xfrm>
            <a:off x="2780646" y="3533094"/>
            <a:ext cx="1162182" cy="8156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0470670C-3D9C-4299-A10E-E2355C3E7F65}"/>
              </a:ext>
            </a:extLst>
          </p:cNvPr>
          <p:cNvCxnSpPr>
            <a:stCxn id="6" idx="4"/>
            <a:endCxn id="8" idx="2"/>
          </p:cNvCxnSpPr>
          <p:nvPr/>
        </p:nvCxnSpPr>
        <p:spPr>
          <a:xfrm flipV="1">
            <a:off x="2780646" y="3020620"/>
            <a:ext cx="1162182" cy="5124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040B798-8E49-4F12-B2A1-42C855F8C21D}"/>
              </a:ext>
            </a:extLst>
          </p:cNvPr>
          <p:cNvSpPr txBox="1"/>
          <p:nvPr/>
        </p:nvSpPr>
        <p:spPr>
          <a:xfrm>
            <a:off x="5336931" y="1708012"/>
            <a:ext cx="3349846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Conflicts</a:t>
            </a:r>
            <a:endParaRPr lang="en-GB" b="1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Many requests – single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Single request – many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Many requests – many devices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F4C67E1-181D-4821-99E6-93690F35A365}"/>
              </a:ext>
            </a:extLst>
          </p:cNvPr>
          <p:cNvSpPr txBox="1"/>
          <p:nvPr/>
        </p:nvSpPr>
        <p:spPr>
          <a:xfrm>
            <a:off x="5336931" y="4344203"/>
            <a:ext cx="3349846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Discovery &amp; Resolution</a:t>
            </a:r>
            <a:endParaRPr lang="en-GB" b="1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Request-level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Service-level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Provided vs influenced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Domain-level</a:t>
            </a:r>
          </a:p>
        </p:txBody>
      </p:sp>
      <p:sp>
        <p:nvSpPr>
          <p:cNvPr id="31" name="Cubo 30">
            <a:extLst>
              <a:ext uri="{FF2B5EF4-FFF2-40B4-BE49-F238E27FC236}">
                <a16:creationId xmlns:a16="http://schemas.microsoft.com/office/drawing/2014/main" id="{3C4DFA1A-035B-4427-A62F-34893D3F4AC2}"/>
              </a:ext>
            </a:extLst>
          </p:cNvPr>
          <p:cNvSpPr/>
          <p:nvPr/>
        </p:nvSpPr>
        <p:spPr>
          <a:xfrm>
            <a:off x="2432336" y="4440956"/>
            <a:ext cx="929401" cy="840607"/>
          </a:xfrm>
          <a:prstGeom prst="cub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2" descr="iot_user.png">
            <a:extLst>
              <a:ext uri="{FF2B5EF4-FFF2-40B4-BE49-F238E27FC236}">
                <a16:creationId xmlns:a16="http://schemas.microsoft.com/office/drawing/2014/main" id="{A737176E-ED85-4D30-B458-C9EAEC2F5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9" y="3863190"/>
            <a:ext cx="7143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00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F6FB9D-0ED8-468D-9A92-DC48EE06F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Conflict Resolution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EB6155CF-DA96-43A0-959B-72452D565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42" y="1412875"/>
            <a:ext cx="5021115" cy="4464050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32FEA34-006C-4190-A680-19BAB0483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B8F152A-83D5-4A6C-BC0E-6F47DBEA5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pPr/>
              <a:t>18</a:t>
            </a:fld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56C8757-FD18-4FE6-B6B4-F5958AF6A6AE}"/>
              </a:ext>
            </a:extLst>
          </p:cNvPr>
          <p:cNvSpPr txBox="1"/>
          <p:nvPr/>
        </p:nvSpPr>
        <p:spPr>
          <a:xfrm>
            <a:off x="323528" y="1811065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Domain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F4AB619-77B8-4590-86E5-8FB0F8B34D89}"/>
              </a:ext>
            </a:extLst>
          </p:cNvPr>
          <p:cNvSpPr txBox="1"/>
          <p:nvPr/>
        </p:nvSpPr>
        <p:spPr>
          <a:xfrm>
            <a:off x="323528" y="3536217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Services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C3F2BD0-C56A-431E-84DD-1B969779AB7F}"/>
              </a:ext>
            </a:extLst>
          </p:cNvPr>
          <p:cNvSpPr txBox="1"/>
          <p:nvPr/>
        </p:nvSpPr>
        <p:spPr>
          <a:xfrm>
            <a:off x="339300" y="5244849"/>
            <a:ext cx="997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Features</a:t>
            </a: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7E1F04C3-7A14-462E-850F-EE411D3EF035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1259632" y="1980342"/>
            <a:ext cx="2808312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1FDCBA6A-0921-4BE6-B270-D3E129ACE15C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1259632" y="3705494"/>
            <a:ext cx="1224136" cy="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70A549D1-EBF2-4D2A-BBF9-D130A2C50858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1336326" y="5414126"/>
            <a:ext cx="1075434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37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38BDB5-8F47-49F2-9000-C87E8F30C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Environment design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B611E0-7384-4BC0-8D01-C71FDDBDA5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6451E6-F6C1-40D1-843A-6F9300808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A41AD3E-FC36-461E-B297-0B0C78083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2848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6D71-63E6-4AA7-90BC-6217BA72D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Background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9D55817-FECA-418F-B462-6909D0457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Dario Di Mauro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BB1D745-2227-4063-A012-914D89DD4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t>2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883493E-2C5D-494C-A3C5-6D49035E3328}"/>
              </a:ext>
            </a:extLst>
          </p:cNvPr>
          <p:cNvSpPr/>
          <p:nvPr/>
        </p:nvSpPr>
        <p:spPr>
          <a:xfrm>
            <a:off x="457200" y="1672143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Master </a:t>
            </a:r>
            <a:r>
              <a:rPr lang="it-IT" dirty="0" err="1"/>
              <a:t>Degree</a:t>
            </a:r>
            <a:r>
              <a:rPr lang="it-IT" dirty="0"/>
              <a:t> in Computer Science in 2013 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I </a:t>
            </a:r>
            <a:r>
              <a:rPr lang="it-IT" dirty="0" err="1"/>
              <a:t>worked</a:t>
            </a:r>
            <a:r>
              <a:rPr lang="it-IT" dirty="0"/>
              <a:t> in the </a:t>
            </a:r>
            <a:r>
              <a:rPr lang="it-IT" dirty="0" err="1"/>
              <a:t>Or.C.He.S.T.R.A</a:t>
            </a:r>
            <a:r>
              <a:rPr lang="it-IT" dirty="0"/>
              <a:t>. </a:t>
            </a:r>
            <a:r>
              <a:rPr lang="it-IT" dirty="0" err="1"/>
              <a:t>project</a:t>
            </a:r>
            <a:r>
              <a:rPr lang="it-IT" dirty="0"/>
              <a:t> for the cultural </a:t>
            </a:r>
            <a:r>
              <a:rPr lang="it-IT" dirty="0" err="1"/>
              <a:t>heritage</a:t>
            </a:r>
            <a:r>
              <a:rPr lang="it-IT" dirty="0"/>
              <a:t> </a:t>
            </a:r>
            <a:r>
              <a:rPr lang="en-GB" dirty="0"/>
              <a:t>revaluation</a:t>
            </a:r>
            <a:r>
              <a:rPr lang="it-IT" dirty="0"/>
              <a:t>, </a:t>
            </a:r>
            <a:r>
              <a:rPr lang="en-GB" dirty="0"/>
              <a:t>collaborating</a:t>
            </a:r>
            <a:r>
              <a:rPr lang="it-IT" dirty="0"/>
              <a:t> </a:t>
            </a:r>
            <a:r>
              <a:rPr lang="en-GB" dirty="0"/>
              <a:t>with</a:t>
            </a:r>
            <a:r>
              <a:rPr lang="it-IT" dirty="0"/>
              <a:t> art </a:t>
            </a:r>
            <a:r>
              <a:rPr lang="it-IT" dirty="0" err="1"/>
              <a:t>historian</a:t>
            </a:r>
            <a:r>
              <a:rPr lang="it-IT" dirty="0"/>
              <a:t> and </a:t>
            </a:r>
            <a:r>
              <a:rPr lang="en-US" dirty="0"/>
              <a:t>archaeologists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9A54846-7E71-43D1-A27D-F11CF84FC31C}"/>
              </a:ext>
            </a:extLst>
          </p:cNvPr>
          <p:cNvSpPr/>
          <p:nvPr/>
        </p:nvSpPr>
        <p:spPr>
          <a:xfrm>
            <a:off x="457200" y="3541382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Type of fellowship</a:t>
            </a:r>
            <a:br>
              <a:rPr lang="en-GB" dirty="0"/>
            </a:br>
            <a:r>
              <a:rPr lang="en-GB" dirty="0"/>
              <a:t>P.O. Campania FSE 2007/2013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A78666-BE47-4056-A3DA-92D829B36C9C}"/>
              </a:ext>
            </a:extLst>
          </p:cNvPr>
          <p:cNvSpPr txBox="1"/>
          <p:nvPr/>
        </p:nvSpPr>
        <p:spPr>
          <a:xfrm>
            <a:off x="642392" y="4764200"/>
            <a:ext cx="7859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 visited the Smart Space Lab</a:t>
            </a:r>
            <a:br>
              <a:rPr lang="en-GB" dirty="0"/>
            </a:br>
            <a:r>
              <a:rPr lang="en-GB" dirty="0"/>
              <a:t>Middlesex University, London</a:t>
            </a:r>
            <a:br>
              <a:rPr lang="en-GB" dirty="0"/>
            </a:br>
            <a:r>
              <a:rPr lang="en-GB" dirty="0"/>
              <a:t>prof. Juan Carlos Augusto</a:t>
            </a:r>
          </a:p>
        </p:txBody>
      </p:sp>
    </p:spTree>
    <p:extLst>
      <p:ext uri="{BB962C8B-B14F-4D97-AF65-F5344CB8AC3E}">
        <p14:creationId xmlns:p14="http://schemas.microsoft.com/office/powerpoint/2010/main" val="3389306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6FD00F-A9CB-416A-81BC-FF734825A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Involved Actors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DD380B-A5A3-46C6-9371-9E699B3ED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Expert</a:t>
            </a:r>
          </a:p>
          <a:p>
            <a:pPr lvl="1"/>
            <a:r>
              <a:rPr lang="en-GB" sz="2400" dirty="0"/>
              <a:t>director of the environment</a:t>
            </a:r>
            <a:endParaRPr lang="en-GB" sz="2400" b="1" dirty="0"/>
          </a:p>
          <a:p>
            <a:pPr>
              <a:spcBef>
                <a:spcPts val="4200"/>
              </a:spcBef>
            </a:pPr>
            <a:r>
              <a:rPr lang="en-GB" b="1" dirty="0"/>
              <a:t>Interaction Designer</a:t>
            </a:r>
          </a:p>
          <a:p>
            <a:pPr lvl="1"/>
            <a:r>
              <a:rPr lang="en-GB" sz="2400" dirty="0"/>
              <a:t>defines the behaviour of each device</a:t>
            </a:r>
          </a:p>
          <a:p>
            <a:pPr>
              <a:spcBef>
                <a:spcPts val="4200"/>
              </a:spcBef>
            </a:pPr>
            <a:r>
              <a:rPr lang="en-GB" b="1" dirty="0"/>
              <a:t>Architect</a:t>
            </a:r>
          </a:p>
          <a:p>
            <a:pPr lvl="1"/>
            <a:r>
              <a:rPr lang="en-GB" sz="2400" dirty="0"/>
              <a:t>controls the outfitting of the environment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C187FCB-105E-4CAA-9353-6127A5044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C968AD1-F4C4-401D-B789-B83D94ECF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3114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1AE4D3-444D-4EE0-ABD8-E66ABFF86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Tool for Experts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F49A2B58-05DC-482C-B0B4-973D0B6D5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61" y="1412776"/>
            <a:ext cx="5402077" cy="4464050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FC74DB1-D419-4172-9982-FEDB03B3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05415EF-82AA-42F0-A677-6BC57183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pPr/>
              <a:t>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7605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CBB5F7-5108-4FA6-99A1-EF44010E8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Architects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E2C4AB95-0622-4041-BC32-E09E75287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246" y="1412875"/>
            <a:ext cx="4993507" cy="4464050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C7E202D-21E6-4341-AB3F-65A47BB26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D5978B-FD85-4B96-8E15-27B9E146F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pPr/>
              <a:t>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8141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8FBED0-FF00-4382-9701-D65F830FA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Interaction Designers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30FA6FE-ADF9-4AD2-A1AD-F0C9D0386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1152128"/>
          </a:xfrm>
        </p:spPr>
        <p:txBody>
          <a:bodyPr>
            <a:normAutofit/>
          </a:bodyPr>
          <a:lstStyle/>
          <a:p>
            <a:r>
              <a:rPr lang="en-GB" sz="2400" dirty="0"/>
              <a:t>Improved </a:t>
            </a:r>
            <a:r>
              <a:rPr lang="en-GB" sz="2400" b="1" dirty="0" err="1"/>
              <a:t>statechart</a:t>
            </a:r>
            <a:r>
              <a:rPr lang="en-GB" sz="2400" dirty="0"/>
              <a:t> formalism</a:t>
            </a:r>
          </a:p>
          <a:p>
            <a:r>
              <a:rPr lang="en-GB" sz="2400" dirty="0"/>
              <a:t>Translation to standard </a:t>
            </a:r>
            <a:r>
              <a:rPr lang="en-GB" sz="2400" dirty="0" err="1"/>
              <a:t>statechart</a:t>
            </a:r>
            <a:endParaRPr lang="en-GB" sz="24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91F0A48-15F7-459C-86C2-BF55176B6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3EAA253-7558-4208-B154-862BF9C6B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pPr/>
              <a:t>23</a:t>
            </a:fld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F51A26F-241B-4352-A3EE-F9025757A5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36912"/>
            <a:ext cx="4402832" cy="143619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57332F1-E119-4D3A-8644-FEEE5A025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574510"/>
            <a:ext cx="4247456" cy="144677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6B159DB-FF2A-4340-9A7A-F2223EC199BB}"/>
              </a:ext>
            </a:extLst>
          </p:cNvPr>
          <p:cNvSpPr txBox="1"/>
          <p:nvPr/>
        </p:nvSpPr>
        <p:spPr>
          <a:xfrm>
            <a:off x="5364088" y="317034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Events based on inputs data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1EDDA93-6E0E-488B-BB6B-911446D1F81F}"/>
              </a:ext>
            </a:extLst>
          </p:cNvPr>
          <p:cNvSpPr txBox="1"/>
          <p:nvPr/>
        </p:nvSpPr>
        <p:spPr>
          <a:xfrm>
            <a:off x="1115616" y="4974733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Support for</a:t>
            </a:r>
            <a:br>
              <a:rPr lang="en-GB" dirty="0"/>
            </a:br>
            <a:r>
              <a:rPr lang="en-GB" dirty="0"/>
              <a:t>multimodal signals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A6F94000-25A3-4676-9D02-3675216C4C27}"/>
              </a:ext>
            </a:extLst>
          </p:cNvPr>
          <p:cNvCxnSpPr/>
          <p:nvPr/>
        </p:nvCxnSpPr>
        <p:spPr>
          <a:xfrm>
            <a:off x="2555776" y="4319730"/>
            <a:ext cx="403244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639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4975E6-2824-43F1-B9CC-CEDA44C97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124F7B2-2941-4FF9-ADCC-688BE4FA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56E99F-793F-4CBA-BAC5-B3066777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pPr/>
              <a:t>24</a:t>
            </a:fld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11897A9-CDED-4B4C-9FA9-2C82124593F1}"/>
              </a:ext>
            </a:extLst>
          </p:cNvPr>
          <p:cNvSpPr txBox="1"/>
          <p:nvPr/>
        </p:nvSpPr>
        <p:spPr>
          <a:xfrm>
            <a:off x="1727684" y="479715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AI controlled characters to simulate visitors in museums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463BEC2-C8C9-4A06-9891-6E909885075C}"/>
              </a:ext>
            </a:extLst>
          </p:cNvPr>
          <p:cNvSpPr txBox="1"/>
          <p:nvPr/>
        </p:nvSpPr>
        <p:spPr>
          <a:xfrm>
            <a:off x="2015716" y="530120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Paintings are PHASER nodes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3D4F616C-B692-4160-BF8D-BAC58585E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1564"/>
            <a:ext cx="8229600" cy="3162683"/>
          </a:xfrm>
        </p:spPr>
      </p:pic>
    </p:spTree>
    <p:extLst>
      <p:ext uri="{BB962C8B-B14F-4D97-AF65-F5344CB8AC3E}">
        <p14:creationId xmlns:p14="http://schemas.microsoft.com/office/powerpoint/2010/main" val="2752223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38BDB5-8F47-49F2-9000-C87E8F30C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Experiments and results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B611E0-7384-4BC0-8D01-C71FDDBDA5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6451E6-F6C1-40D1-843A-6F9300808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A41AD3E-FC36-461E-B297-0B0C78083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8055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1FE29F-6647-4248-8C23-703473773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(home)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37747A4-F78C-43EB-A37D-84BA4C584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B93A8F2-B6F3-4C77-88AC-A4744D9CB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pPr/>
              <a:t>26</a:t>
            </a:fld>
            <a:endParaRPr lang="it-IT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7992CA33-5672-4B03-8AC9-D7C356B29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28 nodes</a:t>
            </a:r>
          </a:p>
          <a:p>
            <a:r>
              <a:rPr lang="en-GB" dirty="0"/>
              <a:t>6 environments</a:t>
            </a:r>
          </a:p>
        </p:txBody>
      </p:sp>
      <p:pic>
        <p:nvPicPr>
          <p:cNvPr id="1026" name="Picture 2" descr="real_adapt.png">
            <a:extLst>
              <a:ext uri="{FF2B5EF4-FFF2-40B4-BE49-F238E27FC236}">
                <a16:creationId xmlns:a16="http://schemas.microsoft.com/office/drawing/2014/main" id="{B05249D7-4D56-4C26-97FD-09F1D971A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9144000" cy="289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23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1FE29F-6647-4248-8C23-703473773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(museum)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0168F103-3D19-4140-8CD0-DC32B3B72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2776"/>
            <a:ext cx="8229600" cy="4073236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37747A4-F78C-43EB-A37D-84BA4C584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B93A8F2-B6F3-4C77-88AC-A4744D9CB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pPr/>
              <a:t>27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35723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D2CE3F-434C-4B0A-BE10-839268EA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1426FE-4292-4579-A490-9CC86E994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Ubiquitous infrastructure for HCI in Intelligent Environments</a:t>
            </a:r>
          </a:p>
          <a:p>
            <a:r>
              <a:rPr lang="en-GB" dirty="0"/>
              <a:t>The system is scalable, reactive and fault-tolerant</a:t>
            </a:r>
          </a:p>
          <a:p>
            <a:r>
              <a:rPr lang="en-GB" dirty="0"/>
              <a:t>PHASER works in multiple domains</a:t>
            </a:r>
          </a:p>
          <a:p>
            <a:endParaRPr lang="en-GB" dirty="0"/>
          </a:p>
          <a:p>
            <a:r>
              <a:rPr lang="en-GB" dirty="0"/>
              <a:t>Non-expert users are supported</a:t>
            </a:r>
          </a:p>
          <a:p>
            <a:r>
              <a:rPr lang="en-GB" dirty="0"/>
              <a:t>Virtual simulated environment can be mixed with real ones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ADAB477-B2E4-4BFB-AD69-F46E83BEE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BA97BE8-20F2-4C15-A8A0-CE502DBED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pPr/>
              <a:t>28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4280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159CA9-8605-493A-BDED-EBAF9CCD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Production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6FF58B-4949-4EDF-817B-542F11930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 journal</a:t>
            </a:r>
          </a:p>
          <a:p>
            <a:r>
              <a:rPr lang="en-GB" dirty="0"/>
              <a:t>1 book chapter</a:t>
            </a:r>
          </a:p>
          <a:p>
            <a:r>
              <a:rPr lang="en-GB" dirty="0"/>
              <a:t>8 international conferences</a:t>
            </a:r>
          </a:p>
          <a:p>
            <a:r>
              <a:rPr lang="en-GB" dirty="0"/>
              <a:t>3 national conferences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2800" dirty="0"/>
              <a:t>In progress:</a:t>
            </a:r>
          </a:p>
          <a:p>
            <a:r>
              <a:rPr lang="en-GB" dirty="0"/>
              <a:t>2 journal papers</a:t>
            </a:r>
            <a:endParaRPr lang="en-GB" sz="20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C17E669-921C-4F44-9FD3-DE71702E9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03F1AD9-B3BE-4D27-93C2-555AF08C1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pPr/>
              <a:t>29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01194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>
            <a:extLst>
              <a:ext uri="{FF2B5EF4-FFF2-40B4-BE49-F238E27FC236}">
                <a16:creationId xmlns:a16="http://schemas.microsoft.com/office/drawing/2014/main" id="{A130F7E6-0989-429C-A9FC-CBEA8419F418}"/>
              </a:ext>
            </a:extLst>
          </p:cNvPr>
          <p:cNvGrpSpPr/>
          <p:nvPr/>
        </p:nvGrpSpPr>
        <p:grpSpPr>
          <a:xfrm>
            <a:off x="2483768" y="4021375"/>
            <a:ext cx="6203032" cy="2190090"/>
            <a:chOff x="1941250" y="3605011"/>
            <a:chExt cx="6951230" cy="2776317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B18F3559-B3DF-45E0-A826-DCADE5AC6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1250" y="3605011"/>
              <a:ext cx="6951230" cy="2776317"/>
            </a:xfrm>
            <a:prstGeom prst="rect">
              <a:avLst/>
            </a:prstGeom>
          </p:spPr>
        </p:pic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FC81CE30-8E6D-4659-B17C-ED5C305CE6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4890" y="3893043"/>
              <a:ext cx="0" cy="198422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EBCC580D-2311-4079-9DB2-93D129F7A3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26252" y="3893043"/>
              <a:ext cx="0" cy="198422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diritto 15">
              <a:extLst>
                <a:ext uri="{FF2B5EF4-FFF2-40B4-BE49-F238E27FC236}">
                  <a16:creationId xmlns:a16="http://schemas.microsoft.com/office/drawing/2014/main" id="{B5142021-A6BC-437E-B957-FDFB9EB0CF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6492" y="3893043"/>
              <a:ext cx="0" cy="198422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7034211B-638E-4371-9D3A-A9238B7F7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Credit Summary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4B3ACFE-3290-46B6-AC41-42D022794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0992F24-41B1-47C7-89E0-5027ED54E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t>3</a:t>
            </a:fld>
            <a:endParaRPr lang="it-IT"/>
          </a:p>
        </p:txBody>
      </p:sp>
      <p:graphicFrame>
        <p:nvGraphicFramePr>
          <p:cNvPr id="10" name="Segnaposto contenuto 9">
            <a:extLst>
              <a:ext uri="{FF2B5EF4-FFF2-40B4-BE49-F238E27FC236}">
                <a16:creationId xmlns:a16="http://schemas.microsoft.com/office/drawing/2014/main" id="{AD4FE833-30C4-4FEF-AEB1-B505A15770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6126737"/>
              </p:ext>
            </p:extLst>
          </p:nvPr>
        </p:nvGraphicFramePr>
        <p:xfrm>
          <a:off x="282344" y="1288440"/>
          <a:ext cx="8579312" cy="25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038">
                  <a:extLst>
                    <a:ext uri="{9D8B030D-6E8A-4147-A177-3AD203B41FA5}">
                      <a16:colId xmlns:a16="http://schemas.microsoft.com/office/drawing/2014/main" val="1975005157"/>
                    </a:ext>
                  </a:extLst>
                </a:gridCol>
                <a:gridCol w="358467">
                  <a:extLst>
                    <a:ext uri="{9D8B030D-6E8A-4147-A177-3AD203B41FA5}">
                      <a16:colId xmlns:a16="http://schemas.microsoft.com/office/drawing/2014/main" val="3224783158"/>
                    </a:ext>
                  </a:extLst>
                </a:gridCol>
                <a:gridCol w="358467">
                  <a:extLst>
                    <a:ext uri="{9D8B030D-6E8A-4147-A177-3AD203B41FA5}">
                      <a16:colId xmlns:a16="http://schemas.microsoft.com/office/drawing/2014/main" val="4037283758"/>
                    </a:ext>
                  </a:extLst>
                </a:gridCol>
                <a:gridCol w="358467">
                  <a:extLst>
                    <a:ext uri="{9D8B030D-6E8A-4147-A177-3AD203B41FA5}">
                      <a16:colId xmlns:a16="http://schemas.microsoft.com/office/drawing/2014/main" val="2535715908"/>
                    </a:ext>
                  </a:extLst>
                </a:gridCol>
                <a:gridCol w="358467">
                  <a:extLst>
                    <a:ext uri="{9D8B030D-6E8A-4147-A177-3AD203B41FA5}">
                      <a16:colId xmlns:a16="http://schemas.microsoft.com/office/drawing/2014/main" val="1651644976"/>
                    </a:ext>
                  </a:extLst>
                </a:gridCol>
                <a:gridCol w="358467">
                  <a:extLst>
                    <a:ext uri="{9D8B030D-6E8A-4147-A177-3AD203B41FA5}">
                      <a16:colId xmlns:a16="http://schemas.microsoft.com/office/drawing/2014/main" val="3371977069"/>
                    </a:ext>
                  </a:extLst>
                </a:gridCol>
                <a:gridCol w="358467">
                  <a:extLst>
                    <a:ext uri="{9D8B030D-6E8A-4147-A177-3AD203B41FA5}">
                      <a16:colId xmlns:a16="http://schemas.microsoft.com/office/drawing/2014/main" val="1132280491"/>
                    </a:ext>
                  </a:extLst>
                </a:gridCol>
                <a:gridCol w="358467">
                  <a:extLst>
                    <a:ext uri="{9D8B030D-6E8A-4147-A177-3AD203B41FA5}">
                      <a16:colId xmlns:a16="http://schemas.microsoft.com/office/drawing/2014/main" val="1179844025"/>
                    </a:ext>
                  </a:extLst>
                </a:gridCol>
                <a:gridCol w="358467">
                  <a:extLst>
                    <a:ext uri="{9D8B030D-6E8A-4147-A177-3AD203B41FA5}">
                      <a16:colId xmlns:a16="http://schemas.microsoft.com/office/drawing/2014/main" val="1417413011"/>
                    </a:ext>
                  </a:extLst>
                </a:gridCol>
                <a:gridCol w="358467">
                  <a:extLst>
                    <a:ext uri="{9D8B030D-6E8A-4147-A177-3AD203B41FA5}">
                      <a16:colId xmlns:a16="http://schemas.microsoft.com/office/drawing/2014/main" val="3629215796"/>
                    </a:ext>
                  </a:extLst>
                </a:gridCol>
                <a:gridCol w="358467">
                  <a:extLst>
                    <a:ext uri="{9D8B030D-6E8A-4147-A177-3AD203B41FA5}">
                      <a16:colId xmlns:a16="http://schemas.microsoft.com/office/drawing/2014/main" val="3584930300"/>
                    </a:ext>
                  </a:extLst>
                </a:gridCol>
                <a:gridCol w="358467">
                  <a:extLst>
                    <a:ext uri="{9D8B030D-6E8A-4147-A177-3AD203B41FA5}">
                      <a16:colId xmlns:a16="http://schemas.microsoft.com/office/drawing/2014/main" val="57826673"/>
                    </a:ext>
                  </a:extLst>
                </a:gridCol>
                <a:gridCol w="358467">
                  <a:extLst>
                    <a:ext uri="{9D8B030D-6E8A-4147-A177-3AD203B41FA5}">
                      <a16:colId xmlns:a16="http://schemas.microsoft.com/office/drawing/2014/main" val="2808400721"/>
                    </a:ext>
                  </a:extLst>
                </a:gridCol>
                <a:gridCol w="358467">
                  <a:extLst>
                    <a:ext uri="{9D8B030D-6E8A-4147-A177-3AD203B41FA5}">
                      <a16:colId xmlns:a16="http://schemas.microsoft.com/office/drawing/2014/main" val="528033374"/>
                    </a:ext>
                  </a:extLst>
                </a:gridCol>
                <a:gridCol w="358467">
                  <a:extLst>
                    <a:ext uri="{9D8B030D-6E8A-4147-A177-3AD203B41FA5}">
                      <a16:colId xmlns:a16="http://schemas.microsoft.com/office/drawing/2014/main" val="3747675527"/>
                    </a:ext>
                  </a:extLst>
                </a:gridCol>
                <a:gridCol w="358467">
                  <a:extLst>
                    <a:ext uri="{9D8B030D-6E8A-4147-A177-3AD203B41FA5}">
                      <a16:colId xmlns:a16="http://schemas.microsoft.com/office/drawing/2014/main" val="2418994378"/>
                    </a:ext>
                  </a:extLst>
                </a:gridCol>
                <a:gridCol w="358467">
                  <a:extLst>
                    <a:ext uri="{9D8B030D-6E8A-4147-A177-3AD203B41FA5}">
                      <a16:colId xmlns:a16="http://schemas.microsoft.com/office/drawing/2014/main" val="3284463447"/>
                    </a:ext>
                  </a:extLst>
                </a:gridCol>
                <a:gridCol w="358467">
                  <a:extLst>
                    <a:ext uri="{9D8B030D-6E8A-4147-A177-3AD203B41FA5}">
                      <a16:colId xmlns:a16="http://schemas.microsoft.com/office/drawing/2014/main" val="2183101873"/>
                    </a:ext>
                  </a:extLst>
                </a:gridCol>
                <a:gridCol w="358467">
                  <a:extLst>
                    <a:ext uri="{9D8B030D-6E8A-4147-A177-3AD203B41FA5}">
                      <a16:colId xmlns:a16="http://schemas.microsoft.com/office/drawing/2014/main" val="2250771903"/>
                    </a:ext>
                  </a:extLst>
                </a:gridCol>
                <a:gridCol w="358467">
                  <a:extLst>
                    <a:ext uri="{9D8B030D-6E8A-4147-A177-3AD203B41FA5}">
                      <a16:colId xmlns:a16="http://schemas.microsoft.com/office/drawing/2014/main" val="3182954331"/>
                    </a:ext>
                  </a:extLst>
                </a:gridCol>
                <a:gridCol w="358467">
                  <a:extLst>
                    <a:ext uri="{9D8B030D-6E8A-4147-A177-3AD203B41FA5}">
                      <a16:colId xmlns:a16="http://schemas.microsoft.com/office/drawing/2014/main" val="2298136684"/>
                    </a:ext>
                  </a:extLst>
                </a:gridCol>
                <a:gridCol w="358467">
                  <a:extLst>
                    <a:ext uri="{9D8B030D-6E8A-4147-A177-3AD203B41FA5}">
                      <a16:colId xmlns:a16="http://schemas.microsoft.com/office/drawing/2014/main" val="1478358366"/>
                    </a:ext>
                  </a:extLst>
                </a:gridCol>
                <a:gridCol w="358467">
                  <a:extLst>
                    <a:ext uri="{9D8B030D-6E8A-4147-A177-3AD203B41FA5}">
                      <a16:colId xmlns:a16="http://schemas.microsoft.com/office/drawing/2014/main" val="25325605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GB" dirty="0"/>
                        <a:t>I year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GB" dirty="0"/>
                        <a:t>II year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GB" dirty="0"/>
                        <a:t>III year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15295557"/>
                  </a:ext>
                </a:extLst>
              </a:tr>
              <a:tr h="646400">
                <a:tc>
                  <a:txBody>
                    <a:bodyPr/>
                    <a:lstStyle/>
                    <a:p>
                      <a:pPr algn="r"/>
                      <a:r>
                        <a:rPr lang="en-GB" sz="1000" dirty="0" err="1"/>
                        <a:t>Bimonth</a:t>
                      </a:r>
                      <a:endParaRPr lang="en-GB" sz="10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1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2</a:t>
                      </a:r>
                    </a:p>
                  </a:txBody>
                  <a:tcPr vert="vert27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3</a:t>
                      </a:r>
                    </a:p>
                  </a:txBody>
                  <a:tcPr vert="vert27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4</a:t>
                      </a:r>
                    </a:p>
                  </a:txBody>
                  <a:tcPr vert="vert27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5</a:t>
                      </a:r>
                    </a:p>
                  </a:txBody>
                  <a:tcPr vert="vert27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6</a:t>
                      </a:r>
                    </a:p>
                  </a:txBody>
                  <a:tcPr vert="vert27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Summary</a:t>
                      </a:r>
                    </a:p>
                  </a:txBody>
                  <a:tcPr vert="vert27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1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2</a:t>
                      </a:r>
                    </a:p>
                  </a:txBody>
                  <a:tcPr vert="vert27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3</a:t>
                      </a:r>
                    </a:p>
                  </a:txBody>
                  <a:tcPr vert="vert27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4</a:t>
                      </a:r>
                    </a:p>
                  </a:txBody>
                  <a:tcPr vert="vert27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5</a:t>
                      </a:r>
                    </a:p>
                  </a:txBody>
                  <a:tcPr vert="vert27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6</a:t>
                      </a:r>
                    </a:p>
                  </a:txBody>
                  <a:tcPr vert="vert27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Summary</a:t>
                      </a:r>
                    </a:p>
                  </a:txBody>
                  <a:tcPr vert="vert27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1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2</a:t>
                      </a:r>
                    </a:p>
                  </a:txBody>
                  <a:tcPr vert="vert27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3</a:t>
                      </a:r>
                    </a:p>
                  </a:txBody>
                  <a:tcPr vert="vert27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4</a:t>
                      </a:r>
                    </a:p>
                  </a:txBody>
                  <a:tcPr vert="vert27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5</a:t>
                      </a:r>
                    </a:p>
                  </a:txBody>
                  <a:tcPr vert="vert27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6</a:t>
                      </a:r>
                    </a:p>
                  </a:txBody>
                  <a:tcPr vert="vert27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Summary</a:t>
                      </a:r>
                    </a:p>
                  </a:txBody>
                  <a:tcPr vert="vert27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Total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9633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1000" dirty="0"/>
                        <a:t>Modules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effectLst/>
                          <a:latin typeface="Arial" panose="020B0604020202020204" pitchFamily="34" charset="0"/>
                        </a:rPr>
                        <a:t>3.2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effectLst/>
                          <a:latin typeface="Arial" panose="020B0604020202020204" pitchFamily="34" charset="0"/>
                        </a:rPr>
                        <a:t>7.2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72707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1000" dirty="0"/>
                        <a:t>Seminars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0.8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4.2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6.7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0.7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effectLst/>
                          <a:latin typeface="Arial" panose="020B0604020202020204" pitchFamily="34" charset="0"/>
                        </a:rPr>
                        <a:t>7.4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0.8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effectLst/>
                          <a:latin typeface="Arial" panose="020B0604020202020204" pitchFamily="34" charset="0"/>
                        </a:rPr>
                        <a:t>1.2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87269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1000" dirty="0"/>
                        <a:t>Research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effectLst/>
                          <a:latin typeface="Arial" panose="020B0604020202020204" pitchFamily="34" charset="0"/>
                        </a:rPr>
                        <a:t>141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58839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effectLst/>
                          <a:latin typeface="Arial" panose="020B0604020202020204" pitchFamily="34" charset="0"/>
                        </a:rPr>
                        <a:t>9.1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effectLst/>
                          <a:latin typeface="Arial" panose="020B0604020202020204" pitchFamily="34" charset="0"/>
                        </a:rPr>
                        <a:t>8.3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effectLst/>
                          <a:latin typeface="Arial" panose="020B0604020202020204" pitchFamily="34" charset="0"/>
                        </a:rPr>
                        <a:t>9.7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7.4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9.2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effectLst/>
                          <a:latin typeface="Arial" panose="020B0604020202020204" pitchFamily="34" charset="0"/>
                        </a:rPr>
                        <a:t>186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4191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5359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B0E8583-44BD-4083-89D0-B21F23292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715E7C72-1228-4376-AC57-285DD0AA3A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16DD7F8-50C1-4F94-8753-4772E7A51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AE28A36-B524-463B-AE4A-8A0A304A5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pPr/>
              <a:t>30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7073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BB05A9-864A-4152-A509-7CD56C166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Node Definition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B3092A1-9D6F-4B5F-A191-805A178AD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6340BE3-8CCA-416A-93DB-68D09771A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pPr/>
              <a:t>31</a:t>
            </a:fld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4992D99-B98E-4F16-A387-20954AABDB9D}"/>
              </a:ext>
            </a:extLst>
          </p:cNvPr>
          <p:cNvSpPr/>
          <p:nvPr/>
        </p:nvSpPr>
        <p:spPr>
          <a:xfrm>
            <a:off x="888939" y="2009308"/>
            <a:ext cx="73661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N=&lt;</a:t>
            </a:r>
            <a:r>
              <a:rPr lang="el-GR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ι,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Cnf</a:t>
            </a:r>
            <a:r>
              <a:rPr lang="el-GR" sz="20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ι</a:t>
            </a:r>
            <a:r>
              <a:rPr lang="el-GR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ClosePeers</a:t>
            </a:r>
            <a:r>
              <a:rPr lang="el-GR" sz="20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ι</a:t>
            </a:r>
            <a:r>
              <a:rPr lang="el-GR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DiscoveredPeers</a:t>
            </a:r>
            <a:r>
              <a:rPr lang="el-GR" sz="20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ι</a:t>
            </a:r>
            <a:r>
              <a:rPr lang="el-GR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oBC</a:t>
            </a:r>
            <a:r>
              <a:rPr lang="el-GR" sz="20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ι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l-GR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3FBD284-1C74-4D5E-A7C9-E033CD029F45}"/>
              </a:ext>
            </a:extLst>
          </p:cNvPr>
          <p:cNvSpPr txBox="1"/>
          <p:nvPr/>
        </p:nvSpPr>
        <p:spPr>
          <a:xfrm>
            <a:off x="395536" y="2924944"/>
            <a:ext cx="829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Cnf</a:t>
            </a:r>
            <a:r>
              <a:rPr lang="en-GB" dirty="0"/>
              <a:t>: parameters, input, output, ontology details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94D728F-DC72-47B2-BDFF-81D65ECFD50A}"/>
              </a:ext>
            </a:extLst>
          </p:cNvPr>
          <p:cNvSpPr txBox="1"/>
          <p:nvPr/>
        </p:nvSpPr>
        <p:spPr>
          <a:xfrm>
            <a:off x="395536" y="3517601"/>
            <a:ext cx="829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ClosePeers</a:t>
            </a:r>
            <a:r>
              <a:rPr lang="en-GB" dirty="0"/>
              <a:t>: reference to remote peers with a </a:t>
            </a:r>
            <a:r>
              <a:rPr lang="en-GB" i="1" dirty="0"/>
              <a:t>designed</a:t>
            </a:r>
            <a:r>
              <a:rPr lang="en-GB" dirty="0"/>
              <a:t> connection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148BC5A-5363-4773-9D08-77B2BA8E91EF}"/>
              </a:ext>
            </a:extLst>
          </p:cNvPr>
          <p:cNvSpPr txBox="1"/>
          <p:nvPr/>
        </p:nvSpPr>
        <p:spPr>
          <a:xfrm>
            <a:off x="395536" y="4110258"/>
            <a:ext cx="829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DiscoveredPeers</a:t>
            </a:r>
            <a:r>
              <a:rPr lang="en-GB" dirty="0"/>
              <a:t>: reference to remote peers with a </a:t>
            </a:r>
            <a:r>
              <a:rPr lang="en-GB" i="1" dirty="0"/>
              <a:t>discovered</a:t>
            </a:r>
            <a:r>
              <a:rPr lang="en-GB" dirty="0"/>
              <a:t> connection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BEAB7EF-6819-40C9-87C5-ED65CDE3286C}"/>
              </a:ext>
            </a:extLst>
          </p:cNvPr>
          <p:cNvSpPr txBox="1"/>
          <p:nvPr/>
        </p:nvSpPr>
        <p:spPr>
          <a:xfrm>
            <a:off x="395536" y="4702914"/>
            <a:ext cx="829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oBC</a:t>
            </a:r>
            <a:r>
              <a:rPr lang="en-GB" dirty="0"/>
              <a:t>: Business Cards of remote peers (close and discovered)</a:t>
            </a:r>
          </a:p>
        </p:txBody>
      </p:sp>
    </p:spTree>
    <p:extLst>
      <p:ext uri="{BB962C8B-B14F-4D97-AF65-F5344CB8AC3E}">
        <p14:creationId xmlns:p14="http://schemas.microsoft.com/office/powerpoint/2010/main" val="2001730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64465B-2F78-4217-8CD6-583FFFC53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Navigation Formula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00A01E7-A79C-4C8E-B91E-AD63D80D6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430AF7B-73B7-47FC-A642-263BDD86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pPr/>
              <a:t>32</a:t>
            </a:fld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F75DDFE-A96E-4222-BA6D-F80ED9680EDE}"/>
              </a:ext>
            </a:extLst>
          </p:cNvPr>
          <p:cNvSpPr/>
          <p:nvPr/>
        </p:nvSpPr>
        <p:spPr>
          <a:xfrm>
            <a:off x="395536" y="1997839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Comp(s,c,n,R) = M(R,n) + Toll(s,c,n) + Friend(s,n)</a:t>
            </a:r>
            <a:endParaRPr lang="pt-BR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254D42B-881B-4D66-81A4-39ABFD4AA7E1}"/>
              </a:ext>
            </a:extLst>
          </p:cNvPr>
          <p:cNvSpPr/>
          <p:nvPr/>
        </p:nvSpPr>
        <p:spPr>
          <a:xfrm>
            <a:off x="2490544" y="3297279"/>
            <a:ext cx="2813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M(R,n)∈[0,1]</a:t>
            </a:r>
            <a:endParaRPr lang="pt-BR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29293ED-21CB-4982-9762-195B82A884D4}"/>
              </a:ext>
            </a:extLst>
          </p:cNvPr>
          <p:cNvSpPr/>
          <p:nvPr/>
        </p:nvSpPr>
        <p:spPr>
          <a:xfrm>
            <a:off x="2490543" y="3854001"/>
            <a:ext cx="2813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Toll(s,c,n)∈[0,Τ</a:t>
            </a:r>
            <a:r>
              <a:rPr lang="pt-BR" baseline="-25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max</a:t>
            </a:r>
            <a:r>
              <a:rPr lang="pt-BR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endParaRPr lang="pt-BR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BF3489F-D334-4F7E-A2AE-590CFB26527E}"/>
              </a:ext>
            </a:extLst>
          </p:cNvPr>
          <p:cNvSpPr/>
          <p:nvPr/>
        </p:nvSpPr>
        <p:spPr>
          <a:xfrm>
            <a:off x="2490543" y="4412053"/>
            <a:ext cx="2813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Friend(s,n)∈(0,f)</a:t>
            </a:r>
            <a:endParaRPr lang="pt-BR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40BF309-BDC5-47A1-A1B5-2859555C4766}"/>
              </a:ext>
            </a:extLst>
          </p:cNvPr>
          <p:cNvSpPr txBox="1"/>
          <p:nvPr/>
        </p:nvSpPr>
        <p:spPr>
          <a:xfrm>
            <a:off x="35496" y="3297279"/>
            <a:ext cx="227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i="1" dirty="0"/>
              <a:t>Match confidence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1546910-03F2-4F18-8101-45D07FFCAA68}"/>
              </a:ext>
            </a:extLst>
          </p:cNvPr>
          <p:cNvSpPr txBox="1"/>
          <p:nvPr/>
        </p:nvSpPr>
        <p:spPr>
          <a:xfrm>
            <a:off x="35496" y="3854708"/>
            <a:ext cx="227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i="1" dirty="0"/>
              <a:t>Cost of environment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9C3104A-17CF-4741-A546-1B039F3043DE}"/>
              </a:ext>
            </a:extLst>
          </p:cNvPr>
          <p:cNvSpPr txBox="1"/>
          <p:nvPr/>
        </p:nvSpPr>
        <p:spPr>
          <a:xfrm>
            <a:off x="35497" y="4412053"/>
            <a:ext cx="227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i="1" dirty="0"/>
              <a:t>Friendship</a:t>
            </a:r>
          </a:p>
        </p:txBody>
      </p:sp>
      <p:cxnSp>
        <p:nvCxnSpPr>
          <p:cNvPr id="20" name="Connettore a gomito 19">
            <a:extLst>
              <a:ext uri="{FF2B5EF4-FFF2-40B4-BE49-F238E27FC236}">
                <a16:creationId xmlns:a16="http://schemas.microsoft.com/office/drawing/2014/main" id="{39EFA514-7683-497A-91FC-A43CBD158870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5304135" y="2367171"/>
            <a:ext cx="249345" cy="1671496"/>
          </a:xfrm>
          <a:prstGeom prst="bentConnector2">
            <a:avLst/>
          </a:prstGeom>
          <a:ln w="15875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a gomito 21">
            <a:extLst>
              <a:ext uri="{FF2B5EF4-FFF2-40B4-BE49-F238E27FC236}">
                <a16:creationId xmlns:a16="http://schemas.microsoft.com/office/drawing/2014/main" id="{289872A2-5A11-4CF5-B24C-8549F16E42EF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5304135" y="2367171"/>
            <a:ext cx="2220193" cy="2229548"/>
          </a:xfrm>
          <a:prstGeom prst="bentConnector2">
            <a:avLst/>
          </a:prstGeom>
          <a:ln w="15875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ACBA71E6-65AD-4329-8CD9-1A41489A42E4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3897340" y="2367171"/>
            <a:ext cx="0" cy="93010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766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D63E4F-E1C3-42EC-A754-A65FAAEFA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Intelligent Environments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74B9F8-0A1F-4FE7-8698-108EAAC29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GB" dirty="0"/>
              <a:t>Technology supports people in daily lives</a:t>
            </a:r>
          </a:p>
          <a:p>
            <a:pPr>
              <a:spcAft>
                <a:spcPts val="1800"/>
              </a:spcAft>
            </a:pPr>
            <a:r>
              <a:rPr lang="en-GB" dirty="0"/>
              <a:t>World populated with intelligent devices</a:t>
            </a:r>
          </a:p>
          <a:p>
            <a:pPr>
              <a:spcAft>
                <a:spcPts val="1800"/>
              </a:spcAft>
            </a:pPr>
            <a:r>
              <a:rPr lang="en-GB" dirty="0"/>
              <a:t>A centralised unit often processes all the dialogues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9367375-F796-4E92-9DCE-F523C73B4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7355066-21F7-45C3-97B9-4D36A6676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pPr/>
              <a:t>4</a:t>
            </a:fld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4513946-4287-498F-855C-83BF3BE88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4" y="3785184"/>
            <a:ext cx="2384431" cy="158803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6493426-8703-4B9E-B590-8EEEC6ACC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574" y="3785183"/>
            <a:ext cx="2540852" cy="158803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CDAACAC-0B40-41D0-B67A-A4FD39571E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335" y="3794185"/>
            <a:ext cx="926316" cy="157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2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918097-3362-4D0A-A41B-7289AC771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HCI in Intelligent Environments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A7AEE9F-EED7-4C83-A8A5-90E0521E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4516B03-FAF3-4E20-8965-0FAFD1A7F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t>5</a:t>
            </a:fld>
            <a:endParaRPr lang="it-IT"/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ED76C971-FFD4-4FFF-BE0D-BA5C39656948}"/>
              </a:ext>
            </a:extLst>
          </p:cNvPr>
          <p:cNvGrpSpPr/>
          <p:nvPr/>
        </p:nvGrpSpPr>
        <p:grpSpPr>
          <a:xfrm>
            <a:off x="755576" y="1977099"/>
            <a:ext cx="4104456" cy="2568149"/>
            <a:chOff x="755576" y="1977099"/>
            <a:chExt cx="4104456" cy="2568149"/>
          </a:xfrm>
        </p:grpSpPr>
        <p:pic>
          <p:nvPicPr>
            <p:cNvPr id="2050" name="Picture 2" descr="l_10146414_003.jpg">
              <a:extLst>
                <a:ext uri="{FF2B5EF4-FFF2-40B4-BE49-F238E27FC236}">
                  <a16:creationId xmlns:a16="http://schemas.microsoft.com/office/drawing/2014/main" id="{5D444AFE-8A70-4670-A4D0-A7C2F11FB7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75" r="22375"/>
            <a:stretch/>
          </p:blipFill>
          <p:spPr bwMode="auto">
            <a:xfrm>
              <a:off x="755576" y="1977099"/>
              <a:ext cx="1600265" cy="256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85347982-548E-4BCF-95B4-455DEFEACE02}"/>
                </a:ext>
              </a:extLst>
            </p:cNvPr>
            <p:cNvSpPr txBox="1"/>
            <p:nvPr/>
          </p:nvSpPr>
          <p:spPr>
            <a:xfrm>
              <a:off x="2699792" y="2060848"/>
              <a:ext cx="2160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/>
                <a:t>Samsung Family HUB</a:t>
              </a:r>
            </a:p>
          </p:txBody>
        </p:sp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77C84E5E-C6BA-4AB2-A0AD-8C4CCDED2A76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2267744" y="2245514"/>
              <a:ext cx="432048" cy="184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01279F1-5FE7-42C8-856D-AF08AB01773B}"/>
              </a:ext>
            </a:extLst>
          </p:cNvPr>
          <p:cNvSpPr txBox="1"/>
          <p:nvPr/>
        </p:nvSpPr>
        <p:spPr>
          <a:xfrm>
            <a:off x="5520246" y="1780951"/>
            <a:ext cx="3224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GB" dirty="0"/>
              <a:t>Showing family’s stuff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GB" dirty="0"/>
              <a:t>Maintaining a shopping list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GB" dirty="0"/>
              <a:t>Recommending a recipe</a:t>
            </a:r>
          </a:p>
          <a:p>
            <a:pPr marL="285750" indent="-285750" fontAlgn="base">
              <a:buFont typeface="Wingdings" panose="05000000000000000000" pitchFamily="2" charset="2"/>
              <a:buChar char="§"/>
            </a:pPr>
            <a:r>
              <a:rPr lang="en-GB" strike="sngStrike" dirty="0"/>
              <a:t>Managing the heating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91815D37-F3EF-4854-8005-282BF5C01780}"/>
              </a:ext>
            </a:extLst>
          </p:cNvPr>
          <p:cNvGrpSpPr/>
          <p:nvPr/>
        </p:nvGrpSpPr>
        <p:grpSpPr>
          <a:xfrm>
            <a:off x="4644007" y="3501008"/>
            <a:ext cx="4104457" cy="2520280"/>
            <a:chOff x="4644007" y="3501008"/>
            <a:chExt cx="4104457" cy="2520280"/>
          </a:xfrm>
        </p:grpSpPr>
        <p:pic>
          <p:nvPicPr>
            <p:cNvPr id="2052" name="Picture 4" descr="Apple-Nest_h_partb.jpg">
              <a:extLst>
                <a:ext uri="{FF2B5EF4-FFF2-40B4-BE49-F238E27FC236}">
                  <a16:creationId xmlns:a16="http://schemas.microsoft.com/office/drawing/2014/main" id="{D586C592-ED11-4E47-B8B8-04E0A5A851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2" t="9474" r="29539" b="8503"/>
            <a:stretch/>
          </p:blipFill>
          <p:spPr bwMode="auto">
            <a:xfrm>
              <a:off x="7380312" y="3501008"/>
              <a:ext cx="1368152" cy="1368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CBB49E4F-CD59-40B4-AC23-F9B390A3BCEC}"/>
                </a:ext>
              </a:extLst>
            </p:cNvPr>
            <p:cNvSpPr txBox="1"/>
            <p:nvPr/>
          </p:nvSpPr>
          <p:spPr>
            <a:xfrm>
              <a:off x="4644007" y="5651956"/>
              <a:ext cx="2608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i="1" dirty="0"/>
                <a:t>Nest Learning Thermostat</a:t>
              </a:r>
            </a:p>
          </p:txBody>
        </p: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2265E158-16B1-4AFB-8EE7-91CBE92334AB}"/>
                </a:ext>
              </a:extLst>
            </p:cNvPr>
            <p:cNvCxnSpPr>
              <a:cxnSpLocks/>
              <a:stCxn id="17" idx="3"/>
              <a:endCxn id="2052" idx="2"/>
            </p:cNvCxnSpPr>
            <p:nvPr/>
          </p:nvCxnSpPr>
          <p:spPr>
            <a:xfrm flipV="1">
              <a:off x="7252384" y="4869160"/>
              <a:ext cx="812004" cy="9674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B3ED7063-948B-4E13-BF2F-55D6903BBE0A}"/>
              </a:ext>
            </a:extLst>
          </p:cNvPr>
          <p:cNvGrpSpPr/>
          <p:nvPr/>
        </p:nvGrpSpPr>
        <p:grpSpPr>
          <a:xfrm>
            <a:off x="2355841" y="3261174"/>
            <a:ext cx="5024471" cy="923910"/>
            <a:chOff x="2355841" y="3261174"/>
            <a:chExt cx="5024471" cy="923910"/>
          </a:xfrm>
        </p:grpSpPr>
        <p:cxnSp>
          <p:nvCxnSpPr>
            <p:cNvPr id="23" name="Connettore diritto 22">
              <a:extLst>
                <a:ext uri="{FF2B5EF4-FFF2-40B4-BE49-F238E27FC236}">
                  <a16:creationId xmlns:a16="http://schemas.microsoft.com/office/drawing/2014/main" id="{9A74FDE1-9C18-4E89-9E71-41CD6870319A}"/>
                </a:ext>
              </a:extLst>
            </p:cNvPr>
            <p:cNvCxnSpPr>
              <a:stCxn id="2050" idx="3"/>
              <a:endCxn id="2052" idx="1"/>
            </p:cNvCxnSpPr>
            <p:nvPr/>
          </p:nvCxnSpPr>
          <p:spPr>
            <a:xfrm>
              <a:off x="2355841" y="3261174"/>
              <a:ext cx="5024471" cy="923910"/>
            </a:xfrm>
            <a:prstGeom prst="line">
              <a:avLst/>
            </a:prstGeom>
            <a:ln w="28575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75138874-7F57-4CCE-BD16-1E936C202471}"/>
                </a:ext>
              </a:extLst>
            </p:cNvPr>
            <p:cNvSpPr txBox="1"/>
            <p:nvPr/>
          </p:nvSpPr>
          <p:spPr>
            <a:xfrm>
              <a:off x="4630198" y="3723129"/>
              <a:ext cx="6480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841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D7E88B-6426-4577-BAAB-ACE154643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HCI in Intelligent Environments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486DBF-46D1-40E2-91C0-271598DF7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Smart entities</a:t>
            </a:r>
          </a:p>
          <a:p>
            <a:r>
              <a:rPr lang="en-GB" sz="2400" dirty="0"/>
              <a:t>Connected inconsistent objects</a:t>
            </a:r>
          </a:p>
          <a:p>
            <a:r>
              <a:rPr lang="en-GB" sz="2400" dirty="0"/>
              <a:t>Human-Computer Interaction issues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35F16CE-5830-4519-9269-87667A073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26CEEAB-EE77-4ABF-8028-ACF107B9C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pPr/>
              <a:t>6</a:t>
            </a:fld>
            <a:endParaRPr lang="it-IT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F9208136-D57C-4636-87BF-2309607EA693}"/>
              </a:ext>
            </a:extLst>
          </p:cNvPr>
          <p:cNvGrpSpPr/>
          <p:nvPr/>
        </p:nvGrpSpPr>
        <p:grpSpPr>
          <a:xfrm>
            <a:off x="1871700" y="4725144"/>
            <a:ext cx="5400600" cy="1512168"/>
            <a:chOff x="899592" y="2204864"/>
            <a:chExt cx="7565634" cy="2080816"/>
          </a:xfrm>
        </p:grpSpPr>
        <p:pic>
          <p:nvPicPr>
            <p:cNvPr id="7" name="Picture 2" descr="Centralised-decentralised-distributed.png">
              <a:extLst>
                <a:ext uri="{FF2B5EF4-FFF2-40B4-BE49-F238E27FC236}">
                  <a16:creationId xmlns:a16="http://schemas.microsoft.com/office/drawing/2014/main" id="{D3584C89-5BDC-495F-AC62-C63C15AE8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2204864"/>
              <a:ext cx="7565634" cy="2080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F6FDF708-E43C-454A-A354-4D35501BE4FC}"/>
                </a:ext>
              </a:extLst>
            </p:cNvPr>
            <p:cNvSpPr/>
            <p:nvPr/>
          </p:nvSpPr>
          <p:spPr>
            <a:xfrm>
              <a:off x="3347864" y="2204864"/>
              <a:ext cx="2671936" cy="20808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13F9232-DB75-43EE-8332-0D0BE4C1031E}"/>
              </a:ext>
            </a:extLst>
          </p:cNvPr>
          <p:cNvSpPr txBox="1"/>
          <p:nvPr/>
        </p:nvSpPr>
        <p:spPr>
          <a:xfrm>
            <a:off x="1331640" y="3106415"/>
            <a:ext cx="2666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Amazon Echo</a:t>
            </a:r>
            <a:br>
              <a:rPr lang="en-GB" sz="1600" b="1" dirty="0"/>
            </a:br>
            <a:r>
              <a:rPr lang="en-GB" sz="1600" b="1" dirty="0"/>
              <a:t>Google Home</a:t>
            </a:r>
          </a:p>
          <a:p>
            <a:pPr algn="ctr"/>
            <a:r>
              <a:rPr lang="en-GB" sz="1600" b="1" dirty="0"/>
              <a:t>Apple Kit</a:t>
            </a:r>
          </a:p>
          <a:p>
            <a:pPr algn="ctr"/>
            <a:r>
              <a:rPr lang="en-GB" sz="1600" b="1" dirty="0"/>
              <a:t>etc.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5BDFC21-E64B-422D-BCBA-F390BD98F48A}"/>
              </a:ext>
            </a:extLst>
          </p:cNvPr>
          <p:cNvSpPr/>
          <p:nvPr/>
        </p:nvSpPr>
        <p:spPr>
          <a:xfrm>
            <a:off x="5526674" y="2767861"/>
            <a:ext cx="18105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P</a:t>
            </a:r>
            <a:r>
              <a:rPr lang="en-GB" dirty="0"/>
              <a:t>ervasive</a:t>
            </a:r>
            <a:br>
              <a:rPr lang="en-GB" dirty="0"/>
            </a:br>
            <a:r>
              <a:rPr lang="en-GB" b="1" dirty="0"/>
              <a:t>H</a:t>
            </a:r>
            <a:r>
              <a:rPr lang="en-GB" dirty="0"/>
              <a:t>uman-centred</a:t>
            </a:r>
            <a:br>
              <a:rPr lang="en-GB" dirty="0"/>
            </a:br>
            <a:r>
              <a:rPr lang="en-GB" b="1" dirty="0"/>
              <a:t>A</a:t>
            </a:r>
            <a:r>
              <a:rPr lang="en-GB" dirty="0"/>
              <a:t>rchitecture for</a:t>
            </a:r>
            <a:br>
              <a:rPr lang="en-GB" dirty="0"/>
            </a:br>
            <a:r>
              <a:rPr lang="en-GB" b="1" dirty="0"/>
              <a:t>S</a:t>
            </a:r>
            <a:r>
              <a:rPr lang="en-GB" dirty="0"/>
              <a:t>mart</a:t>
            </a:r>
            <a:br>
              <a:rPr lang="en-GB" dirty="0"/>
            </a:br>
            <a:r>
              <a:rPr lang="en-GB" b="1" dirty="0"/>
              <a:t>E</a:t>
            </a:r>
            <a:r>
              <a:rPr lang="en-GB" dirty="0"/>
              <a:t>nvironmental</a:t>
            </a:r>
            <a:br>
              <a:rPr lang="en-GB" dirty="0"/>
            </a:br>
            <a:r>
              <a:rPr lang="en-GB" b="1" dirty="0"/>
              <a:t>R</a:t>
            </a:r>
            <a:r>
              <a:rPr lang="en-GB" dirty="0"/>
              <a:t>esponsiveness</a:t>
            </a:r>
          </a:p>
        </p:txBody>
      </p:sp>
    </p:spTree>
    <p:extLst>
      <p:ext uri="{BB962C8B-B14F-4D97-AF65-F5344CB8AC3E}">
        <p14:creationId xmlns:p14="http://schemas.microsoft.com/office/powerpoint/2010/main" val="165104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FB7754-3C04-41FC-BDD1-3C4C1F37D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Environment Representation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D5817F4-DA2C-467E-A836-45A95F1C6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7DFA236-D165-4F45-96C0-EEE3F6B65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t>7</a:t>
            </a:fld>
            <a:endParaRPr lang="it-IT"/>
          </a:p>
        </p:txBody>
      </p:sp>
      <p:pic>
        <p:nvPicPr>
          <p:cNvPr id="4098" name="Picture 2" descr="ontology.png">
            <a:extLst>
              <a:ext uri="{FF2B5EF4-FFF2-40B4-BE49-F238E27FC236}">
                <a16:creationId xmlns:a16="http://schemas.microsoft.com/office/drawing/2014/main" id="{A43EB33F-7F6F-4A6F-B054-1822979C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6921506" cy="318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182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FB7754-3C04-41FC-BDD1-3C4C1F37D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Considered Environments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D5817F4-DA2C-467E-A836-45A95F1C6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7DFA236-D165-4F45-96C0-EEE3F6B65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t>8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8AF2876-F275-48E2-B51C-054E3DE29BC9}"/>
              </a:ext>
            </a:extLst>
          </p:cNvPr>
          <p:cNvSpPr txBox="1"/>
          <p:nvPr/>
        </p:nvSpPr>
        <p:spPr>
          <a:xfrm>
            <a:off x="457200" y="1484784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Smart homes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34C8A84-689B-4E1E-B7D8-5B7DED47385B}"/>
              </a:ext>
            </a:extLst>
          </p:cNvPr>
          <p:cNvSpPr txBox="1"/>
          <p:nvPr/>
        </p:nvSpPr>
        <p:spPr>
          <a:xfrm>
            <a:off x="4726360" y="1484784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Smart museums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E36F40F-DACE-4892-BCEB-06F276C7BAF3}"/>
              </a:ext>
            </a:extLst>
          </p:cNvPr>
          <p:cNvSpPr txBox="1"/>
          <p:nvPr/>
        </p:nvSpPr>
        <p:spPr>
          <a:xfrm>
            <a:off x="457200" y="2132856"/>
            <a:ext cx="396044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Few people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Highly connected devices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Long-term interaction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Many producers (brands, etc)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23FDD14-451C-44E3-AB63-FBB109A8D8D1}"/>
              </a:ext>
            </a:extLst>
          </p:cNvPr>
          <p:cNvSpPr txBox="1"/>
          <p:nvPr/>
        </p:nvSpPr>
        <p:spPr>
          <a:xfrm>
            <a:off x="4726360" y="2132856"/>
            <a:ext cx="39604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Many people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Low and steady connections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A single director (curator)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Short-term interaction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Personalised interfaces</a:t>
            </a:r>
          </a:p>
        </p:txBody>
      </p:sp>
    </p:spTree>
    <p:extLst>
      <p:ext uri="{BB962C8B-B14F-4D97-AF65-F5344CB8AC3E}">
        <p14:creationId xmlns:p14="http://schemas.microsoft.com/office/powerpoint/2010/main" val="2610779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BC541E-06AF-463D-9F1B-632758AFA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Node Architecture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8B732BFF-81FA-4B26-B5A7-D98D269E2F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55" y="1960129"/>
            <a:ext cx="6823891" cy="2937743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626B93C-C827-4950-9D08-7520033E7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Dario Di Mauro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5C94F1F-0FD3-4DD4-A5F9-7D5D09CB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A72-3DD7-42C3-AB6C-2FF2861DA9F6}" type="slidenum">
              <a:rPr lang="it-IT" smtClean="0"/>
              <a:pPr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6119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2012</TotalTime>
  <Words>821</Words>
  <Application>Microsoft Office PowerPoint</Application>
  <PresentationFormat>Presentazione su schermo (4:3)</PresentationFormat>
  <Paragraphs>322</Paragraphs>
  <Slides>32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8" baseType="lpstr">
      <vt:lpstr>Arial</vt:lpstr>
      <vt:lpstr>Calibri</vt:lpstr>
      <vt:lpstr>Courier New</vt:lpstr>
      <vt:lpstr>Roboto</vt:lpstr>
      <vt:lpstr>Wingdings</vt:lpstr>
      <vt:lpstr>Tema di Office</vt:lpstr>
      <vt:lpstr>Dario Di Mauro Tutor: Francesco Cutugno XXX Cycle - III year presentation</vt:lpstr>
      <vt:lpstr>My Background</vt:lpstr>
      <vt:lpstr>Credit Summary</vt:lpstr>
      <vt:lpstr>Intelligent Environments</vt:lpstr>
      <vt:lpstr>HCI in Intelligent Environments</vt:lpstr>
      <vt:lpstr>HCI in Intelligent Environments</vt:lpstr>
      <vt:lpstr>Environment Representation</vt:lpstr>
      <vt:lpstr>Considered Environments</vt:lpstr>
      <vt:lpstr>Node Architecture</vt:lpstr>
      <vt:lpstr>PHASER node</vt:lpstr>
      <vt:lpstr>Network of PHASER entities</vt:lpstr>
      <vt:lpstr>Navigation Problem</vt:lpstr>
      <vt:lpstr>Navigation Problem</vt:lpstr>
      <vt:lpstr>Network Adaptation</vt:lpstr>
      <vt:lpstr>Network Adaptation</vt:lpstr>
      <vt:lpstr>Strange interaction</vt:lpstr>
      <vt:lpstr>Conflict Resolution</vt:lpstr>
      <vt:lpstr>Conflict Resolution</vt:lpstr>
      <vt:lpstr>Environment design</vt:lpstr>
      <vt:lpstr>Involved Actors</vt:lpstr>
      <vt:lpstr>Tool for Experts</vt:lpstr>
      <vt:lpstr>Architects</vt:lpstr>
      <vt:lpstr>Interaction Designers</vt:lpstr>
      <vt:lpstr>Simulation</vt:lpstr>
      <vt:lpstr>Experiments and results</vt:lpstr>
      <vt:lpstr>Results (home)</vt:lpstr>
      <vt:lpstr>Results (museum)</vt:lpstr>
      <vt:lpstr>Conclusions</vt:lpstr>
      <vt:lpstr>Production</vt:lpstr>
      <vt:lpstr>Thank you</vt:lpstr>
      <vt:lpstr>Node Definition</vt:lpstr>
      <vt:lpstr>Navigation Formula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Surname XXIX Cycle I year presentation</dc:title>
  <dc:creator>Daniele</dc:creator>
  <cp:lastModifiedBy>dariux881</cp:lastModifiedBy>
  <cp:revision>123</cp:revision>
  <cp:lastPrinted>2015-02-18T13:08:33Z</cp:lastPrinted>
  <dcterms:created xsi:type="dcterms:W3CDTF">2015-02-18T11:42:09Z</dcterms:created>
  <dcterms:modified xsi:type="dcterms:W3CDTF">2017-11-06T12:15:07Z</dcterms:modified>
</cp:coreProperties>
</file>