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8" r:id="rId2"/>
    <p:sldId id="259" r:id="rId3"/>
    <p:sldId id="312" r:id="rId4"/>
    <p:sldId id="323" r:id="rId5"/>
    <p:sldId id="268" r:id="rId6"/>
    <p:sldId id="262" r:id="rId7"/>
    <p:sldId id="264" r:id="rId8"/>
    <p:sldId id="265" r:id="rId9"/>
    <p:sldId id="261" r:id="rId10"/>
    <p:sldId id="266" r:id="rId11"/>
    <p:sldId id="330" r:id="rId12"/>
    <p:sldId id="270" r:id="rId13"/>
    <p:sldId id="269" r:id="rId14"/>
    <p:sldId id="272" r:id="rId15"/>
    <p:sldId id="274" r:id="rId16"/>
    <p:sldId id="273" r:id="rId17"/>
    <p:sldId id="276" r:id="rId18"/>
    <p:sldId id="291" r:id="rId19"/>
    <p:sldId id="275" r:id="rId20"/>
    <p:sldId id="277" r:id="rId21"/>
    <p:sldId id="294" r:id="rId22"/>
    <p:sldId id="278" r:id="rId23"/>
    <p:sldId id="279" r:id="rId24"/>
    <p:sldId id="296" r:id="rId25"/>
    <p:sldId id="297" r:id="rId26"/>
    <p:sldId id="324" r:id="rId27"/>
    <p:sldId id="284" r:id="rId28"/>
    <p:sldId id="302" r:id="rId29"/>
    <p:sldId id="298" r:id="rId30"/>
    <p:sldId id="281" r:id="rId31"/>
    <p:sldId id="306" r:id="rId32"/>
    <p:sldId id="283" r:id="rId33"/>
    <p:sldId id="325" r:id="rId34"/>
    <p:sldId id="285" r:id="rId35"/>
    <p:sldId id="313" r:id="rId36"/>
    <p:sldId id="314" r:id="rId37"/>
    <p:sldId id="315" r:id="rId38"/>
    <p:sldId id="316" r:id="rId39"/>
    <p:sldId id="317" r:id="rId40"/>
    <p:sldId id="318" r:id="rId41"/>
    <p:sldId id="319" r:id="rId42"/>
    <p:sldId id="320" r:id="rId43"/>
    <p:sldId id="286" r:id="rId44"/>
    <p:sldId id="287" r:id="rId45"/>
    <p:sldId id="288" r:id="rId46"/>
    <p:sldId id="326" r:id="rId47"/>
    <p:sldId id="329" r:id="rId48"/>
    <p:sldId id="289" r:id="rId49"/>
    <p:sldId id="327" r:id="rId50"/>
    <p:sldId id="290" r:id="rId51"/>
    <p:sldId id="271" r:id="rId52"/>
    <p:sldId id="263" r:id="rId53"/>
    <p:sldId id="300" r:id="rId54"/>
    <p:sldId id="301" r:id="rId55"/>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08" autoAdjust="0"/>
  </p:normalViewPr>
  <p:slideViewPr>
    <p:cSldViewPr>
      <p:cViewPr>
        <p:scale>
          <a:sx n="90" d="100"/>
          <a:sy n="90" d="100"/>
        </p:scale>
        <p:origin x="-163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E9652-24D0-4CC6-9C4E-0918DBFE009C}" type="doc">
      <dgm:prSet loTypeId="urn:microsoft.com/office/officeart/2005/8/layout/balance1" loCatId="relationship" qsTypeId="urn:microsoft.com/office/officeart/2005/8/quickstyle/simple1" qsCatId="simple" csTypeId="urn:microsoft.com/office/officeart/2005/8/colors/accent2_2" csCatId="accent2" phldr="1"/>
      <dgm:spPr/>
      <dgm:t>
        <a:bodyPr/>
        <a:lstStyle/>
        <a:p>
          <a:endParaRPr lang="en-US"/>
        </a:p>
      </dgm:t>
    </dgm:pt>
    <dgm:pt modelId="{34EAC593-DC87-4CF4-8B85-8B94ADF2914D}">
      <dgm:prSet phldrT="[Testo]"/>
      <dgm:spPr/>
      <dgm:t>
        <a:bodyPr/>
        <a:lstStyle/>
        <a:p>
          <a:r>
            <a:rPr lang="en-US" dirty="0" smtClean="0"/>
            <a:t>Traditional Network</a:t>
          </a:r>
          <a:endParaRPr lang="en-US" dirty="0"/>
        </a:p>
      </dgm:t>
    </dgm:pt>
    <dgm:pt modelId="{82B631D5-2AF2-4B84-AE1D-2A1E1F9AAC55}" type="parTrans" cxnId="{F06C446D-9E7B-4080-ADE6-A84BDDF4C31D}">
      <dgm:prSet/>
      <dgm:spPr/>
      <dgm:t>
        <a:bodyPr/>
        <a:lstStyle/>
        <a:p>
          <a:endParaRPr lang="en-US"/>
        </a:p>
      </dgm:t>
    </dgm:pt>
    <dgm:pt modelId="{5D5FF6A1-E0AA-48DE-B4F7-DCA9C829AE04}" type="sibTrans" cxnId="{F06C446D-9E7B-4080-ADE6-A84BDDF4C31D}">
      <dgm:prSet/>
      <dgm:spPr/>
      <dgm:t>
        <a:bodyPr/>
        <a:lstStyle/>
        <a:p>
          <a:endParaRPr lang="en-US"/>
        </a:p>
      </dgm:t>
    </dgm:pt>
    <dgm:pt modelId="{90067B68-AA60-4A0C-B96B-329A7408A232}">
      <dgm:prSet phldrT="[Testo]"/>
      <dgm:spPr/>
      <dgm:t>
        <a:bodyPr/>
        <a:lstStyle/>
        <a:p>
          <a:r>
            <a:rPr lang="en-US" altLang="en-US" dirty="0" smtClean="0"/>
            <a:t>Proprietary  HW</a:t>
          </a:r>
          <a:endParaRPr lang="en-US" dirty="0"/>
        </a:p>
      </dgm:t>
    </dgm:pt>
    <dgm:pt modelId="{B3C01A48-A145-496A-977B-2F76015BF15A}" type="parTrans" cxnId="{3849D238-56C0-406D-B6D5-66535752559C}">
      <dgm:prSet/>
      <dgm:spPr/>
      <dgm:t>
        <a:bodyPr/>
        <a:lstStyle/>
        <a:p>
          <a:endParaRPr lang="en-US"/>
        </a:p>
      </dgm:t>
    </dgm:pt>
    <dgm:pt modelId="{65380D60-12D9-4B09-B671-51C4FFCC92F0}" type="sibTrans" cxnId="{3849D238-56C0-406D-B6D5-66535752559C}">
      <dgm:prSet/>
      <dgm:spPr/>
      <dgm:t>
        <a:bodyPr/>
        <a:lstStyle/>
        <a:p>
          <a:endParaRPr lang="en-US"/>
        </a:p>
      </dgm:t>
    </dgm:pt>
    <dgm:pt modelId="{A3C07F3C-74B4-41D4-AF41-9709A0CD4BB9}">
      <dgm:prSet phldrT="[Testo]"/>
      <dgm:spPr/>
      <dgm:t>
        <a:bodyPr/>
        <a:lstStyle/>
        <a:p>
          <a:r>
            <a:rPr lang="en-US" dirty="0" smtClean="0"/>
            <a:t>Space and </a:t>
          </a:r>
          <a:r>
            <a:rPr lang="en-US" smtClean="0"/>
            <a:t>energy consuming</a:t>
          </a:r>
          <a:endParaRPr lang="en-US" dirty="0"/>
        </a:p>
      </dgm:t>
    </dgm:pt>
    <dgm:pt modelId="{E99C3604-C324-4157-A88F-16A4EAADC951}" type="parTrans" cxnId="{FDE19B5D-154A-45C9-95A5-01D1A2CAB620}">
      <dgm:prSet/>
      <dgm:spPr/>
      <dgm:t>
        <a:bodyPr/>
        <a:lstStyle/>
        <a:p>
          <a:endParaRPr lang="en-US"/>
        </a:p>
      </dgm:t>
    </dgm:pt>
    <dgm:pt modelId="{4B30B86F-70BD-48E3-B1BB-A5827DF27E94}" type="sibTrans" cxnId="{FDE19B5D-154A-45C9-95A5-01D1A2CAB620}">
      <dgm:prSet/>
      <dgm:spPr/>
      <dgm:t>
        <a:bodyPr/>
        <a:lstStyle/>
        <a:p>
          <a:endParaRPr lang="en-US"/>
        </a:p>
      </dgm:t>
    </dgm:pt>
    <dgm:pt modelId="{DFB72389-F3C9-40AD-B055-F72749558AFC}">
      <dgm:prSet phldrT="[Testo]"/>
      <dgm:spPr>
        <a:solidFill>
          <a:srgbClr val="008000">
            <a:alpha val="90000"/>
          </a:srgbClr>
        </a:solidFill>
      </dgm:spPr>
      <dgm:t>
        <a:bodyPr/>
        <a:lstStyle/>
        <a:p>
          <a:r>
            <a:rPr lang="en-US" dirty="0" smtClean="0"/>
            <a:t>Network Virtualization</a:t>
          </a:r>
          <a:endParaRPr lang="en-US" dirty="0"/>
        </a:p>
      </dgm:t>
    </dgm:pt>
    <dgm:pt modelId="{823DF716-994A-42C4-894D-F2CF7019D95F}" type="parTrans" cxnId="{31D5BEE0-BDE5-47F4-BC70-CD5A54F14A53}">
      <dgm:prSet/>
      <dgm:spPr/>
      <dgm:t>
        <a:bodyPr/>
        <a:lstStyle/>
        <a:p>
          <a:endParaRPr lang="en-US"/>
        </a:p>
      </dgm:t>
    </dgm:pt>
    <dgm:pt modelId="{47702257-793B-413D-9ACD-2EC8BDFF2756}" type="sibTrans" cxnId="{31D5BEE0-BDE5-47F4-BC70-CD5A54F14A53}">
      <dgm:prSet/>
      <dgm:spPr/>
      <dgm:t>
        <a:bodyPr/>
        <a:lstStyle/>
        <a:p>
          <a:endParaRPr lang="en-US"/>
        </a:p>
      </dgm:t>
    </dgm:pt>
    <dgm:pt modelId="{2FD40D1E-6C58-4DC3-9161-0CBA60FAAA2F}">
      <dgm:prSet phldrT="[Testo]"/>
      <dgm:spPr>
        <a:solidFill>
          <a:srgbClr val="008000"/>
        </a:solidFill>
      </dgm:spPr>
      <dgm:t>
        <a:bodyPr/>
        <a:lstStyle/>
        <a:p>
          <a:r>
            <a:rPr lang="en-US" smtClean="0"/>
            <a:t>Reduced equipment costs  and Power consumption</a:t>
          </a:r>
          <a:endParaRPr lang="en-US" dirty="0"/>
        </a:p>
      </dgm:t>
    </dgm:pt>
    <dgm:pt modelId="{54F2FCC4-3953-419C-9B55-463DD3A1D8E7}" type="parTrans" cxnId="{14A6FDA4-7099-4D91-A564-23C91AB804F5}">
      <dgm:prSet/>
      <dgm:spPr/>
      <dgm:t>
        <a:bodyPr/>
        <a:lstStyle/>
        <a:p>
          <a:endParaRPr lang="en-US"/>
        </a:p>
      </dgm:t>
    </dgm:pt>
    <dgm:pt modelId="{00E2C127-B905-4AE6-9D8F-881A66DEDE9C}" type="sibTrans" cxnId="{14A6FDA4-7099-4D91-A564-23C91AB804F5}">
      <dgm:prSet/>
      <dgm:spPr/>
      <dgm:t>
        <a:bodyPr/>
        <a:lstStyle/>
        <a:p>
          <a:endParaRPr lang="en-US"/>
        </a:p>
      </dgm:t>
    </dgm:pt>
    <dgm:pt modelId="{17A91FA7-B05E-4C27-B282-3E724B4A104A}">
      <dgm:prSet phldrT="[Testo]"/>
      <dgm:spPr>
        <a:solidFill>
          <a:srgbClr val="008000"/>
        </a:solidFill>
      </dgm:spPr>
      <dgm:t>
        <a:bodyPr/>
        <a:lstStyle/>
        <a:p>
          <a:r>
            <a:rPr lang="en-US" smtClean="0"/>
            <a:t>Less HW dependency</a:t>
          </a:r>
          <a:endParaRPr lang="en-US" dirty="0"/>
        </a:p>
      </dgm:t>
    </dgm:pt>
    <dgm:pt modelId="{4C7B6060-9A73-42F8-A1CE-9DE5694C6095}" type="parTrans" cxnId="{905ECD6A-2C2D-42A2-AA7F-494817662C64}">
      <dgm:prSet/>
      <dgm:spPr/>
      <dgm:t>
        <a:bodyPr/>
        <a:lstStyle/>
        <a:p>
          <a:endParaRPr lang="en-US"/>
        </a:p>
      </dgm:t>
    </dgm:pt>
    <dgm:pt modelId="{D91BF37B-AA76-4D2D-A728-C3CDF924432D}" type="sibTrans" cxnId="{905ECD6A-2C2D-42A2-AA7F-494817662C64}">
      <dgm:prSet/>
      <dgm:spPr/>
      <dgm:t>
        <a:bodyPr/>
        <a:lstStyle/>
        <a:p>
          <a:endParaRPr lang="en-US"/>
        </a:p>
      </dgm:t>
    </dgm:pt>
    <dgm:pt modelId="{55E3AB92-753F-4D74-BCF8-5ADB2128FF15}">
      <dgm:prSet phldrT="[Testo]"/>
      <dgm:spPr>
        <a:solidFill>
          <a:srgbClr val="008000"/>
        </a:solidFill>
      </dgm:spPr>
      <dgm:t>
        <a:bodyPr/>
        <a:lstStyle/>
        <a:p>
          <a:r>
            <a:rPr lang="en-US" smtClean="0"/>
            <a:t>Network agility and flexibility</a:t>
          </a:r>
          <a:endParaRPr lang="en-US" dirty="0"/>
        </a:p>
      </dgm:t>
    </dgm:pt>
    <dgm:pt modelId="{73565CD3-05DD-44D7-8578-E5C041BC1F21}" type="parTrans" cxnId="{88FF3BF7-C050-419E-A46D-039AB8D7B93B}">
      <dgm:prSet/>
      <dgm:spPr/>
      <dgm:t>
        <a:bodyPr/>
        <a:lstStyle/>
        <a:p>
          <a:endParaRPr lang="en-US"/>
        </a:p>
      </dgm:t>
    </dgm:pt>
    <dgm:pt modelId="{25E6E39F-DE78-45A5-ACA9-9C679C14E92C}" type="sibTrans" cxnId="{88FF3BF7-C050-419E-A46D-039AB8D7B93B}">
      <dgm:prSet/>
      <dgm:spPr/>
      <dgm:t>
        <a:bodyPr/>
        <a:lstStyle/>
        <a:p>
          <a:endParaRPr lang="en-US"/>
        </a:p>
      </dgm:t>
    </dgm:pt>
    <dgm:pt modelId="{FBAA7D8B-F8EF-49A4-ACD0-BB08E87EB982}">
      <dgm:prSet phldrT="[Testo]"/>
      <dgm:spPr/>
      <dgm:t>
        <a:bodyPr/>
        <a:lstStyle/>
        <a:p>
          <a:r>
            <a:rPr lang="en-US" smtClean="0"/>
            <a:t>Expensive Operation</a:t>
          </a:r>
          <a:endParaRPr lang="en-US" dirty="0"/>
        </a:p>
      </dgm:t>
    </dgm:pt>
    <dgm:pt modelId="{B854A249-CEFB-4730-ADD2-8AB600A7629B}" type="parTrans" cxnId="{8B7598F8-198B-4118-846A-7CDAC25FEF83}">
      <dgm:prSet/>
      <dgm:spPr/>
      <dgm:t>
        <a:bodyPr/>
        <a:lstStyle/>
        <a:p>
          <a:endParaRPr lang="en-US"/>
        </a:p>
      </dgm:t>
    </dgm:pt>
    <dgm:pt modelId="{9BF1DB4B-FA93-44EB-B611-20B5D825BB6A}" type="sibTrans" cxnId="{8B7598F8-198B-4118-846A-7CDAC25FEF83}">
      <dgm:prSet/>
      <dgm:spPr/>
      <dgm:t>
        <a:bodyPr/>
        <a:lstStyle/>
        <a:p>
          <a:endParaRPr lang="en-US"/>
        </a:p>
      </dgm:t>
    </dgm:pt>
    <dgm:pt modelId="{092D1254-B38F-41FB-94B4-A66C74B871A9}">
      <dgm:prSet phldrT="[Testo]"/>
      <dgm:spPr>
        <a:solidFill>
          <a:srgbClr val="008000"/>
        </a:solidFill>
      </dgm:spPr>
      <dgm:t>
        <a:bodyPr/>
        <a:lstStyle/>
        <a:p>
          <a:r>
            <a:rPr lang="en-US" dirty="0" smtClean="0"/>
            <a:t>Innovation and Openness</a:t>
          </a:r>
          <a:endParaRPr lang="en-US" dirty="0"/>
        </a:p>
      </dgm:t>
    </dgm:pt>
    <dgm:pt modelId="{828706F7-FDA3-4ECA-8FD1-68DB64BB6E14}" type="parTrans" cxnId="{00D886A2-1BFA-4C27-8B6A-B0700DF54236}">
      <dgm:prSet/>
      <dgm:spPr/>
      <dgm:t>
        <a:bodyPr/>
        <a:lstStyle/>
        <a:p>
          <a:endParaRPr lang="en-US"/>
        </a:p>
      </dgm:t>
    </dgm:pt>
    <dgm:pt modelId="{C37A594A-A2AA-4911-822A-C7C6DFB7F02F}" type="sibTrans" cxnId="{00D886A2-1BFA-4C27-8B6A-B0700DF54236}">
      <dgm:prSet/>
      <dgm:spPr/>
      <dgm:t>
        <a:bodyPr/>
        <a:lstStyle/>
        <a:p>
          <a:endParaRPr lang="en-US"/>
        </a:p>
      </dgm:t>
    </dgm:pt>
    <dgm:pt modelId="{FD3D913F-1429-4D98-996E-1303504BED3D}" type="pres">
      <dgm:prSet presAssocID="{46AE9652-24D0-4CC6-9C4E-0918DBFE009C}" presName="outerComposite" presStyleCnt="0">
        <dgm:presLayoutVars>
          <dgm:chMax val="2"/>
          <dgm:animLvl val="lvl"/>
          <dgm:resizeHandles val="exact"/>
        </dgm:presLayoutVars>
      </dgm:prSet>
      <dgm:spPr/>
      <dgm:t>
        <a:bodyPr/>
        <a:lstStyle/>
        <a:p>
          <a:endParaRPr lang="en-US"/>
        </a:p>
      </dgm:t>
    </dgm:pt>
    <dgm:pt modelId="{635979CD-1599-48EF-B4EB-61437A5430C5}" type="pres">
      <dgm:prSet presAssocID="{46AE9652-24D0-4CC6-9C4E-0918DBFE009C}" presName="dummyMaxCanvas" presStyleCnt="0"/>
      <dgm:spPr/>
    </dgm:pt>
    <dgm:pt modelId="{4A03B242-8428-48A6-BD8C-04E85135DD76}" type="pres">
      <dgm:prSet presAssocID="{46AE9652-24D0-4CC6-9C4E-0918DBFE009C}" presName="parentComposite" presStyleCnt="0"/>
      <dgm:spPr/>
    </dgm:pt>
    <dgm:pt modelId="{DDFCC166-975F-4591-8555-58D8F457835A}" type="pres">
      <dgm:prSet presAssocID="{46AE9652-24D0-4CC6-9C4E-0918DBFE009C}" presName="parent1" presStyleLbl="alignAccFollowNode1" presStyleIdx="0" presStyleCnt="4">
        <dgm:presLayoutVars>
          <dgm:chMax val="4"/>
        </dgm:presLayoutVars>
      </dgm:prSet>
      <dgm:spPr/>
      <dgm:t>
        <a:bodyPr/>
        <a:lstStyle/>
        <a:p>
          <a:endParaRPr lang="en-US"/>
        </a:p>
      </dgm:t>
    </dgm:pt>
    <dgm:pt modelId="{5FA2D261-33BD-4E23-BF0C-442B665A01E8}" type="pres">
      <dgm:prSet presAssocID="{46AE9652-24D0-4CC6-9C4E-0918DBFE009C}" presName="parent2" presStyleLbl="alignAccFollowNode1" presStyleIdx="1" presStyleCnt="4">
        <dgm:presLayoutVars>
          <dgm:chMax val="4"/>
        </dgm:presLayoutVars>
      </dgm:prSet>
      <dgm:spPr/>
      <dgm:t>
        <a:bodyPr/>
        <a:lstStyle/>
        <a:p>
          <a:endParaRPr lang="en-US"/>
        </a:p>
      </dgm:t>
    </dgm:pt>
    <dgm:pt modelId="{90D324B1-B862-4151-AFA2-881895A5DFAE}" type="pres">
      <dgm:prSet presAssocID="{46AE9652-24D0-4CC6-9C4E-0918DBFE009C}" presName="childrenComposite" presStyleCnt="0"/>
      <dgm:spPr/>
    </dgm:pt>
    <dgm:pt modelId="{C12AA338-8D1B-4155-9E42-30E5F3B81C35}" type="pres">
      <dgm:prSet presAssocID="{46AE9652-24D0-4CC6-9C4E-0918DBFE009C}" presName="dummyMaxCanvas_ChildArea" presStyleCnt="0"/>
      <dgm:spPr/>
    </dgm:pt>
    <dgm:pt modelId="{6A661676-6F56-48E0-AD02-2E4C1CB32F80}" type="pres">
      <dgm:prSet presAssocID="{46AE9652-24D0-4CC6-9C4E-0918DBFE009C}" presName="fulcrum" presStyleLbl="alignAccFollowNode1" presStyleIdx="2" presStyleCnt="4"/>
      <dgm:spPr/>
    </dgm:pt>
    <dgm:pt modelId="{BE67BE55-5DE2-4B47-997E-85BF5EFC7448}" type="pres">
      <dgm:prSet presAssocID="{46AE9652-24D0-4CC6-9C4E-0918DBFE009C}" presName="balance_34" presStyleLbl="alignAccFollowNode1" presStyleIdx="3" presStyleCnt="4">
        <dgm:presLayoutVars>
          <dgm:bulletEnabled val="1"/>
        </dgm:presLayoutVars>
      </dgm:prSet>
      <dgm:spPr/>
    </dgm:pt>
    <dgm:pt modelId="{ACCDBD07-F13E-4C0F-9CD1-79164A6C6FF0}" type="pres">
      <dgm:prSet presAssocID="{46AE9652-24D0-4CC6-9C4E-0918DBFE009C}" presName="right_34_1" presStyleLbl="node1" presStyleIdx="0" presStyleCnt="7">
        <dgm:presLayoutVars>
          <dgm:bulletEnabled val="1"/>
        </dgm:presLayoutVars>
      </dgm:prSet>
      <dgm:spPr/>
      <dgm:t>
        <a:bodyPr/>
        <a:lstStyle/>
        <a:p>
          <a:endParaRPr lang="en-US"/>
        </a:p>
      </dgm:t>
    </dgm:pt>
    <dgm:pt modelId="{DBDC0B56-1163-4347-8AD0-14DDF8E2BF63}" type="pres">
      <dgm:prSet presAssocID="{46AE9652-24D0-4CC6-9C4E-0918DBFE009C}" presName="right_34_2" presStyleLbl="node1" presStyleIdx="1" presStyleCnt="7">
        <dgm:presLayoutVars>
          <dgm:bulletEnabled val="1"/>
        </dgm:presLayoutVars>
      </dgm:prSet>
      <dgm:spPr/>
      <dgm:t>
        <a:bodyPr/>
        <a:lstStyle/>
        <a:p>
          <a:endParaRPr lang="en-US"/>
        </a:p>
      </dgm:t>
    </dgm:pt>
    <dgm:pt modelId="{68B16C05-A407-4062-B731-4F40463FBA69}" type="pres">
      <dgm:prSet presAssocID="{46AE9652-24D0-4CC6-9C4E-0918DBFE009C}" presName="right_34_3" presStyleLbl="node1" presStyleIdx="2" presStyleCnt="7">
        <dgm:presLayoutVars>
          <dgm:bulletEnabled val="1"/>
        </dgm:presLayoutVars>
      </dgm:prSet>
      <dgm:spPr/>
      <dgm:t>
        <a:bodyPr/>
        <a:lstStyle/>
        <a:p>
          <a:endParaRPr lang="en-US"/>
        </a:p>
      </dgm:t>
    </dgm:pt>
    <dgm:pt modelId="{EB461195-A983-4DC9-93E9-8C1080063AEA}" type="pres">
      <dgm:prSet presAssocID="{46AE9652-24D0-4CC6-9C4E-0918DBFE009C}" presName="right_34_4" presStyleLbl="node1" presStyleIdx="3" presStyleCnt="7">
        <dgm:presLayoutVars>
          <dgm:bulletEnabled val="1"/>
        </dgm:presLayoutVars>
      </dgm:prSet>
      <dgm:spPr/>
      <dgm:t>
        <a:bodyPr/>
        <a:lstStyle/>
        <a:p>
          <a:endParaRPr lang="en-US"/>
        </a:p>
      </dgm:t>
    </dgm:pt>
    <dgm:pt modelId="{8BDE6B96-543E-40DB-BE42-7F0429B5EE21}" type="pres">
      <dgm:prSet presAssocID="{46AE9652-24D0-4CC6-9C4E-0918DBFE009C}" presName="left_34_1" presStyleLbl="node1" presStyleIdx="4" presStyleCnt="7">
        <dgm:presLayoutVars>
          <dgm:bulletEnabled val="1"/>
        </dgm:presLayoutVars>
      </dgm:prSet>
      <dgm:spPr/>
      <dgm:t>
        <a:bodyPr/>
        <a:lstStyle/>
        <a:p>
          <a:endParaRPr lang="en-US"/>
        </a:p>
      </dgm:t>
    </dgm:pt>
    <dgm:pt modelId="{E89216A6-3CAC-41BF-BC92-77113E4B2A0A}" type="pres">
      <dgm:prSet presAssocID="{46AE9652-24D0-4CC6-9C4E-0918DBFE009C}" presName="left_34_2" presStyleLbl="node1" presStyleIdx="5" presStyleCnt="7">
        <dgm:presLayoutVars>
          <dgm:bulletEnabled val="1"/>
        </dgm:presLayoutVars>
      </dgm:prSet>
      <dgm:spPr/>
      <dgm:t>
        <a:bodyPr/>
        <a:lstStyle/>
        <a:p>
          <a:endParaRPr lang="en-US"/>
        </a:p>
      </dgm:t>
    </dgm:pt>
    <dgm:pt modelId="{F8874ECE-1631-4EEA-97C2-B3FD486EA525}" type="pres">
      <dgm:prSet presAssocID="{46AE9652-24D0-4CC6-9C4E-0918DBFE009C}" presName="left_34_3" presStyleLbl="node1" presStyleIdx="6" presStyleCnt="7">
        <dgm:presLayoutVars>
          <dgm:bulletEnabled val="1"/>
        </dgm:presLayoutVars>
      </dgm:prSet>
      <dgm:spPr/>
      <dgm:t>
        <a:bodyPr/>
        <a:lstStyle/>
        <a:p>
          <a:endParaRPr lang="en-US"/>
        </a:p>
      </dgm:t>
    </dgm:pt>
  </dgm:ptLst>
  <dgm:cxnLst>
    <dgm:cxn modelId="{8C19E087-D39B-1246-850C-E3578004E46E}" type="presOf" srcId="{34EAC593-DC87-4CF4-8B85-8B94ADF2914D}" destId="{DDFCC166-975F-4591-8555-58D8F457835A}" srcOrd="0" destOrd="0" presId="urn:microsoft.com/office/officeart/2005/8/layout/balance1"/>
    <dgm:cxn modelId="{31D5BEE0-BDE5-47F4-BC70-CD5A54F14A53}" srcId="{46AE9652-24D0-4CC6-9C4E-0918DBFE009C}" destId="{DFB72389-F3C9-40AD-B055-F72749558AFC}" srcOrd="1" destOrd="0" parTransId="{823DF716-994A-42C4-894D-F2CF7019D95F}" sibTransId="{47702257-793B-413D-9ACD-2EC8BDFF2756}"/>
    <dgm:cxn modelId="{987143D7-CE55-9941-AB03-1F2574A4781A}" type="presOf" srcId="{90067B68-AA60-4A0C-B96B-329A7408A232}" destId="{8BDE6B96-543E-40DB-BE42-7F0429B5EE21}" srcOrd="0" destOrd="0" presId="urn:microsoft.com/office/officeart/2005/8/layout/balance1"/>
    <dgm:cxn modelId="{8B3CEA10-78B6-A644-9EA9-2ED1031C3F0B}" type="presOf" srcId="{DFB72389-F3C9-40AD-B055-F72749558AFC}" destId="{5FA2D261-33BD-4E23-BF0C-442B665A01E8}" srcOrd="0" destOrd="0" presId="urn:microsoft.com/office/officeart/2005/8/layout/balance1"/>
    <dgm:cxn modelId="{ED23D9E5-52B4-2B4B-A8E1-4C470244E696}" type="presOf" srcId="{46AE9652-24D0-4CC6-9C4E-0918DBFE009C}" destId="{FD3D913F-1429-4D98-996E-1303504BED3D}" srcOrd="0" destOrd="0" presId="urn:microsoft.com/office/officeart/2005/8/layout/balance1"/>
    <dgm:cxn modelId="{88FF3BF7-C050-419E-A46D-039AB8D7B93B}" srcId="{DFB72389-F3C9-40AD-B055-F72749558AFC}" destId="{55E3AB92-753F-4D74-BCF8-5ADB2128FF15}" srcOrd="2" destOrd="0" parTransId="{73565CD3-05DD-44D7-8578-E5C041BC1F21}" sibTransId="{25E6E39F-DE78-45A5-ACA9-9C679C14E92C}"/>
    <dgm:cxn modelId="{AD325079-1C54-4149-820E-2224B25BC102}" type="presOf" srcId="{FBAA7D8B-F8EF-49A4-ACD0-BB08E87EB982}" destId="{F8874ECE-1631-4EEA-97C2-B3FD486EA525}" srcOrd="0" destOrd="0" presId="urn:microsoft.com/office/officeart/2005/8/layout/balance1"/>
    <dgm:cxn modelId="{00D886A2-1BFA-4C27-8B6A-B0700DF54236}" srcId="{DFB72389-F3C9-40AD-B055-F72749558AFC}" destId="{092D1254-B38F-41FB-94B4-A66C74B871A9}" srcOrd="3" destOrd="0" parTransId="{828706F7-FDA3-4ECA-8FD1-68DB64BB6E14}" sibTransId="{C37A594A-A2AA-4911-822A-C7C6DFB7F02F}"/>
    <dgm:cxn modelId="{8B7598F8-198B-4118-846A-7CDAC25FEF83}" srcId="{34EAC593-DC87-4CF4-8B85-8B94ADF2914D}" destId="{FBAA7D8B-F8EF-49A4-ACD0-BB08E87EB982}" srcOrd="2" destOrd="0" parTransId="{B854A249-CEFB-4730-ADD2-8AB600A7629B}" sibTransId="{9BF1DB4B-FA93-44EB-B611-20B5D825BB6A}"/>
    <dgm:cxn modelId="{E1BC0462-DC27-994F-9EDF-0781BA86DFB6}" type="presOf" srcId="{092D1254-B38F-41FB-94B4-A66C74B871A9}" destId="{EB461195-A983-4DC9-93E9-8C1080063AEA}" srcOrd="0" destOrd="0" presId="urn:microsoft.com/office/officeart/2005/8/layout/balance1"/>
    <dgm:cxn modelId="{FBEAD5F1-A4F9-464E-89AE-4100633A12DE}" type="presOf" srcId="{17A91FA7-B05E-4C27-B282-3E724B4A104A}" destId="{DBDC0B56-1163-4347-8AD0-14DDF8E2BF63}" srcOrd="0" destOrd="0" presId="urn:microsoft.com/office/officeart/2005/8/layout/balance1"/>
    <dgm:cxn modelId="{14A6FDA4-7099-4D91-A564-23C91AB804F5}" srcId="{DFB72389-F3C9-40AD-B055-F72749558AFC}" destId="{2FD40D1E-6C58-4DC3-9161-0CBA60FAAA2F}" srcOrd="0" destOrd="0" parTransId="{54F2FCC4-3953-419C-9B55-463DD3A1D8E7}" sibTransId="{00E2C127-B905-4AE6-9D8F-881A66DEDE9C}"/>
    <dgm:cxn modelId="{F06C446D-9E7B-4080-ADE6-A84BDDF4C31D}" srcId="{46AE9652-24D0-4CC6-9C4E-0918DBFE009C}" destId="{34EAC593-DC87-4CF4-8B85-8B94ADF2914D}" srcOrd="0" destOrd="0" parTransId="{82B631D5-2AF2-4B84-AE1D-2A1E1F9AAC55}" sibTransId="{5D5FF6A1-E0AA-48DE-B4F7-DCA9C829AE04}"/>
    <dgm:cxn modelId="{6A2CFC32-7B39-1349-8276-5D113F35AC3F}" type="presOf" srcId="{55E3AB92-753F-4D74-BCF8-5ADB2128FF15}" destId="{68B16C05-A407-4062-B731-4F40463FBA69}" srcOrd="0" destOrd="0" presId="urn:microsoft.com/office/officeart/2005/8/layout/balance1"/>
    <dgm:cxn modelId="{FDE19B5D-154A-45C9-95A5-01D1A2CAB620}" srcId="{34EAC593-DC87-4CF4-8B85-8B94ADF2914D}" destId="{A3C07F3C-74B4-41D4-AF41-9709A0CD4BB9}" srcOrd="1" destOrd="0" parTransId="{E99C3604-C324-4157-A88F-16A4EAADC951}" sibTransId="{4B30B86F-70BD-48E3-B1BB-A5827DF27E94}"/>
    <dgm:cxn modelId="{C33345F0-77E6-5948-AD29-40661A014557}" type="presOf" srcId="{A3C07F3C-74B4-41D4-AF41-9709A0CD4BB9}" destId="{E89216A6-3CAC-41BF-BC92-77113E4B2A0A}" srcOrd="0" destOrd="0" presId="urn:microsoft.com/office/officeart/2005/8/layout/balance1"/>
    <dgm:cxn modelId="{905ECD6A-2C2D-42A2-AA7F-494817662C64}" srcId="{DFB72389-F3C9-40AD-B055-F72749558AFC}" destId="{17A91FA7-B05E-4C27-B282-3E724B4A104A}" srcOrd="1" destOrd="0" parTransId="{4C7B6060-9A73-42F8-A1CE-9DE5694C6095}" sibTransId="{D91BF37B-AA76-4D2D-A728-C3CDF924432D}"/>
    <dgm:cxn modelId="{3849D238-56C0-406D-B6D5-66535752559C}" srcId="{34EAC593-DC87-4CF4-8B85-8B94ADF2914D}" destId="{90067B68-AA60-4A0C-B96B-329A7408A232}" srcOrd="0" destOrd="0" parTransId="{B3C01A48-A145-496A-977B-2F76015BF15A}" sibTransId="{65380D60-12D9-4B09-B671-51C4FFCC92F0}"/>
    <dgm:cxn modelId="{99E7AC52-1465-D245-83AC-019C474EC919}" type="presOf" srcId="{2FD40D1E-6C58-4DC3-9161-0CBA60FAAA2F}" destId="{ACCDBD07-F13E-4C0F-9CD1-79164A6C6FF0}" srcOrd="0" destOrd="0" presId="urn:microsoft.com/office/officeart/2005/8/layout/balance1"/>
    <dgm:cxn modelId="{33C4DF62-8D92-EC4C-9174-09B0BF5979C9}" type="presParOf" srcId="{FD3D913F-1429-4D98-996E-1303504BED3D}" destId="{635979CD-1599-48EF-B4EB-61437A5430C5}" srcOrd="0" destOrd="0" presId="urn:microsoft.com/office/officeart/2005/8/layout/balance1"/>
    <dgm:cxn modelId="{0C6D0731-D5E3-694A-A106-2714CD68E377}" type="presParOf" srcId="{FD3D913F-1429-4D98-996E-1303504BED3D}" destId="{4A03B242-8428-48A6-BD8C-04E85135DD76}" srcOrd="1" destOrd="0" presId="urn:microsoft.com/office/officeart/2005/8/layout/balance1"/>
    <dgm:cxn modelId="{2C488227-73C8-D640-9EB3-1D51DF01E7B0}" type="presParOf" srcId="{4A03B242-8428-48A6-BD8C-04E85135DD76}" destId="{DDFCC166-975F-4591-8555-58D8F457835A}" srcOrd="0" destOrd="0" presId="urn:microsoft.com/office/officeart/2005/8/layout/balance1"/>
    <dgm:cxn modelId="{4C52C455-97C6-8843-9E24-381ADA54BAA2}" type="presParOf" srcId="{4A03B242-8428-48A6-BD8C-04E85135DD76}" destId="{5FA2D261-33BD-4E23-BF0C-442B665A01E8}" srcOrd="1" destOrd="0" presId="urn:microsoft.com/office/officeart/2005/8/layout/balance1"/>
    <dgm:cxn modelId="{1E1DF943-746D-7541-9C7B-4F9A7E772C50}" type="presParOf" srcId="{FD3D913F-1429-4D98-996E-1303504BED3D}" destId="{90D324B1-B862-4151-AFA2-881895A5DFAE}" srcOrd="2" destOrd="0" presId="urn:microsoft.com/office/officeart/2005/8/layout/balance1"/>
    <dgm:cxn modelId="{185E2758-7F28-F145-91C3-B95A7297AA16}" type="presParOf" srcId="{90D324B1-B862-4151-AFA2-881895A5DFAE}" destId="{C12AA338-8D1B-4155-9E42-30E5F3B81C35}" srcOrd="0" destOrd="0" presId="urn:microsoft.com/office/officeart/2005/8/layout/balance1"/>
    <dgm:cxn modelId="{E27196F4-0E45-A847-ACFD-70FDACA7B31F}" type="presParOf" srcId="{90D324B1-B862-4151-AFA2-881895A5DFAE}" destId="{6A661676-6F56-48E0-AD02-2E4C1CB32F80}" srcOrd="1" destOrd="0" presId="urn:microsoft.com/office/officeart/2005/8/layout/balance1"/>
    <dgm:cxn modelId="{455434BF-6AB2-C048-BE2F-4C746C63F938}" type="presParOf" srcId="{90D324B1-B862-4151-AFA2-881895A5DFAE}" destId="{BE67BE55-5DE2-4B47-997E-85BF5EFC7448}" srcOrd="2" destOrd="0" presId="urn:microsoft.com/office/officeart/2005/8/layout/balance1"/>
    <dgm:cxn modelId="{F4D77852-A8C0-EF46-8AF8-C709A85A7F94}" type="presParOf" srcId="{90D324B1-B862-4151-AFA2-881895A5DFAE}" destId="{ACCDBD07-F13E-4C0F-9CD1-79164A6C6FF0}" srcOrd="3" destOrd="0" presId="urn:microsoft.com/office/officeart/2005/8/layout/balance1"/>
    <dgm:cxn modelId="{F230555B-B183-5A4F-A192-37270A1C0DD5}" type="presParOf" srcId="{90D324B1-B862-4151-AFA2-881895A5DFAE}" destId="{DBDC0B56-1163-4347-8AD0-14DDF8E2BF63}" srcOrd="4" destOrd="0" presId="urn:microsoft.com/office/officeart/2005/8/layout/balance1"/>
    <dgm:cxn modelId="{FF960102-0320-BC41-A93E-AFF483A6C838}" type="presParOf" srcId="{90D324B1-B862-4151-AFA2-881895A5DFAE}" destId="{68B16C05-A407-4062-B731-4F40463FBA69}" srcOrd="5" destOrd="0" presId="urn:microsoft.com/office/officeart/2005/8/layout/balance1"/>
    <dgm:cxn modelId="{6218071E-2398-6744-B390-6A2A0EE5A329}" type="presParOf" srcId="{90D324B1-B862-4151-AFA2-881895A5DFAE}" destId="{EB461195-A983-4DC9-93E9-8C1080063AEA}" srcOrd="6" destOrd="0" presId="urn:microsoft.com/office/officeart/2005/8/layout/balance1"/>
    <dgm:cxn modelId="{AE723CA6-24A5-9C4F-9C17-8FFC199ADF4F}" type="presParOf" srcId="{90D324B1-B862-4151-AFA2-881895A5DFAE}" destId="{8BDE6B96-543E-40DB-BE42-7F0429B5EE21}" srcOrd="7" destOrd="0" presId="urn:microsoft.com/office/officeart/2005/8/layout/balance1"/>
    <dgm:cxn modelId="{BA90616E-04D3-7444-A2F7-9FB9A7AE7CBA}" type="presParOf" srcId="{90D324B1-B862-4151-AFA2-881895A5DFAE}" destId="{E89216A6-3CAC-41BF-BC92-77113E4B2A0A}" srcOrd="8" destOrd="0" presId="urn:microsoft.com/office/officeart/2005/8/layout/balance1"/>
    <dgm:cxn modelId="{9AA2DCB1-59F1-3441-96C9-DC5F8C6719AC}" type="presParOf" srcId="{90D324B1-B862-4151-AFA2-881895A5DFAE}" destId="{F8874ECE-1631-4EEA-97C2-B3FD486EA525}"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089E8-9B28-1742-B32D-36F8ED9C7D43}" type="doc">
      <dgm:prSet loTypeId="urn:microsoft.com/office/officeart/2005/8/layout/chevron1" loCatId="" qsTypeId="urn:microsoft.com/office/officeart/2005/8/quickstyle/simple4" qsCatId="simple" csTypeId="urn:microsoft.com/office/officeart/2005/8/colors/accent1_2" csCatId="accent1" phldr="1"/>
      <dgm:spPr/>
    </dgm:pt>
    <dgm:pt modelId="{17AEEE82-BD4F-FF44-B8F0-D795B471496A}">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200" dirty="0" smtClean="0">
              <a:latin typeface="Verdana"/>
              <a:cs typeface="Verdana"/>
            </a:rPr>
            <a:t>Deployment of VNFs over the NFVI</a:t>
          </a:r>
          <a:endParaRPr lang="en-US" sz="1200" dirty="0">
            <a:latin typeface="Verdana"/>
            <a:cs typeface="Verdana"/>
          </a:endParaRPr>
        </a:p>
      </dgm:t>
    </dgm:pt>
    <dgm:pt modelId="{A4CB4380-419E-FD45-BE63-5135ABEA2F8A}" type="parTrans" cxnId="{D806D594-78C1-8F48-B7F8-133D260CF253}">
      <dgm:prSet/>
      <dgm:spPr/>
      <dgm:t>
        <a:bodyPr/>
        <a:lstStyle/>
        <a:p>
          <a:endParaRPr lang="en-US"/>
        </a:p>
      </dgm:t>
    </dgm:pt>
    <dgm:pt modelId="{960E963C-0378-234B-91B0-A2884F531943}" type="sibTrans" cxnId="{D806D594-78C1-8F48-B7F8-133D260CF253}">
      <dgm:prSet/>
      <dgm:spPr/>
      <dgm:t>
        <a:bodyPr/>
        <a:lstStyle/>
        <a:p>
          <a:endParaRPr lang="en-US"/>
        </a:p>
      </dgm:t>
    </dgm:pt>
    <dgm:pt modelId="{8E39BF80-06A2-D44F-9F30-7DBEC28A966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600" dirty="0" smtClean="0">
              <a:latin typeface="Verdana"/>
              <a:cs typeface="Verdana"/>
            </a:rPr>
            <a:t>Workload and VNFs execution</a:t>
          </a:r>
          <a:endParaRPr lang="en-US" sz="1600" dirty="0">
            <a:latin typeface="Verdana"/>
            <a:cs typeface="Verdana"/>
          </a:endParaRPr>
        </a:p>
      </dgm:t>
    </dgm:pt>
    <dgm:pt modelId="{EC4BE6E9-9666-A945-89A8-C84D4A8090D9}" type="parTrans" cxnId="{DA0937B0-C311-2440-A6F8-0485FA29C7C1}">
      <dgm:prSet/>
      <dgm:spPr/>
      <dgm:t>
        <a:bodyPr/>
        <a:lstStyle/>
        <a:p>
          <a:endParaRPr lang="en-US"/>
        </a:p>
      </dgm:t>
    </dgm:pt>
    <dgm:pt modelId="{D89039B6-E344-2D4A-A796-1C07E129CE6E}" type="sibTrans" cxnId="{DA0937B0-C311-2440-A6F8-0485FA29C7C1}">
      <dgm:prSet/>
      <dgm:spPr/>
      <dgm:t>
        <a:bodyPr/>
        <a:lstStyle/>
        <a:p>
          <a:endParaRPr lang="en-US"/>
        </a:p>
      </dgm:t>
    </dgm:pt>
    <dgm:pt modelId="{7DCE0C17-D6B4-A147-B4AD-46ED91851CC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200" dirty="0" smtClean="0">
              <a:latin typeface="Verdana"/>
              <a:cs typeface="Verdana"/>
            </a:rPr>
            <a:t>Data collection</a:t>
          </a:r>
          <a:endParaRPr lang="en-US" sz="1200" dirty="0">
            <a:latin typeface="Verdana"/>
            <a:cs typeface="Verdana"/>
          </a:endParaRPr>
        </a:p>
      </dgm:t>
    </dgm:pt>
    <dgm:pt modelId="{9119D20D-1252-EE41-BAED-9608B71E6BCD}" type="parTrans" cxnId="{24CCC23A-585B-2B46-9195-0E5154E379F8}">
      <dgm:prSet/>
      <dgm:spPr/>
      <dgm:t>
        <a:bodyPr/>
        <a:lstStyle/>
        <a:p>
          <a:endParaRPr lang="en-US"/>
        </a:p>
      </dgm:t>
    </dgm:pt>
    <dgm:pt modelId="{5D171B2A-ABBF-BF45-A9A1-6A83B43D752C}" type="sibTrans" cxnId="{24CCC23A-585B-2B46-9195-0E5154E379F8}">
      <dgm:prSet/>
      <dgm:spPr/>
      <dgm:t>
        <a:bodyPr/>
        <a:lstStyle/>
        <a:p>
          <a:endParaRPr lang="en-US"/>
        </a:p>
      </dgm:t>
    </dgm:pt>
    <dgm:pt modelId="{F8EB68DF-55A6-6945-B865-6B0A08B73C95}">
      <dgm:prSet custT="1">
        <dgm:style>
          <a:lnRef idx="1">
            <a:schemeClr val="accent5"/>
          </a:lnRef>
          <a:fillRef idx="2">
            <a:schemeClr val="accent5"/>
          </a:fillRef>
          <a:effectRef idx="1">
            <a:schemeClr val="accent5"/>
          </a:effectRef>
          <a:fontRef idx="minor">
            <a:schemeClr val="dk1"/>
          </a:fontRef>
        </dgm:style>
      </dgm:prSet>
      <dgm:spPr/>
      <dgm:t>
        <a:bodyPr/>
        <a:lstStyle/>
        <a:p>
          <a:r>
            <a:rPr lang="en-US" sz="1200" dirty="0" err="1" smtClean="0">
              <a:latin typeface="Verdana"/>
              <a:cs typeface="Verdana"/>
            </a:rPr>
            <a:t>Testbed</a:t>
          </a:r>
          <a:r>
            <a:rPr lang="en-US" sz="1200" dirty="0" smtClean="0">
              <a:latin typeface="Verdana"/>
              <a:cs typeface="Verdana"/>
            </a:rPr>
            <a:t> </a:t>
          </a:r>
          <a:r>
            <a:rPr lang="en-US" sz="1200" dirty="0" err="1" smtClean="0">
              <a:latin typeface="Verdana"/>
              <a:cs typeface="Verdana"/>
            </a:rPr>
            <a:t>clean-up</a:t>
          </a:r>
          <a:endParaRPr lang="en-US" sz="1200" dirty="0">
            <a:latin typeface="Verdana"/>
            <a:cs typeface="Verdana"/>
          </a:endParaRPr>
        </a:p>
      </dgm:t>
    </dgm:pt>
    <dgm:pt modelId="{A41F54E9-8DD3-E646-9930-B0B50C196BB2}" type="parTrans" cxnId="{A1FBCFFE-2333-5943-8949-43BAC65B4F3D}">
      <dgm:prSet/>
      <dgm:spPr/>
      <dgm:t>
        <a:bodyPr/>
        <a:lstStyle/>
        <a:p>
          <a:endParaRPr lang="en-US"/>
        </a:p>
      </dgm:t>
    </dgm:pt>
    <dgm:pt modelId="{9567575B-7CB2-1D4E-807E-36203CCD98B3}" type="sibTrans" cxnId="{A1FBCFFE-2333-5943-8949-43BAC65B4F3D}">
      <dgm:prSet/>
      <dgm:spPr/>
      <dgm:t>
        <a:bodyPr/>
        <a:lstStyle/>
        <a:p>
          <a:endParaRPr lang="en-US"/>
        </a:p>
      </dgm:t>
    </dgm:pt>
    <dgm:pt modelId="{CEA2377B-3D43-EA49-A8C2-44F34B061ECA}" type="pres">
      <dgm:prSet presAssocID="{6CA089E8-9B28-1742-B32D-36F8ED9C7D43}" presName="Name0" presStyleCnt="0">
        <dgm:presLayoutVars>
          <dgm:dir/>
          <dgm:animLvl val="lvl"/>
          <dgm:resizeHandles val="exact"/>
        </dgm:presLayoutVars>
      </dgm:prSet>
      <dgm:spPr/>
    </dgm:pt>
    <dgm:pt modelId="{F093FC7D-8278-DC45-9937-00A1D4E46780}" type="pres">
      <dgm:prSet presAssocID="{17AEEE82-BD4F-FF44-B8F0-D795B471496A}" presName="parTxOnly" presStyleLbl="node1" presStyleIdx="0" presStyleCnt="4" custScaleX="92556" custScaleY="104162">
        <dgm:presLayoutVars>
          <dgm:chMax val="0"/>
          <dgm:chPref val="0"/>
          <dgm:bulletEnabled val="1"/>
        </dgm:presLayoutVars>
      </dgm:prSet>
      <dgm:spPr/>
      <dgm:t>
        <a:bodyPr/>
        <a:lstStyle/>
        <a:p>
          <a:endParaRPr lang="en-US"/>
        </a:p>
      </dgm:t>
    </dgm:pt>
    <dgm:pt modelId="{970B14C2-ADE5-B346-BDBA-C7859AEA4509}" type="pres">
      <dgm:prSet presAssocID="{960E963C-0378-234B-91B0-A2884F531943}" presName="parTxOnlySpace" presStyleCnt="0"/>
      <dgm:spPr/>
    </dgm:pt>
    <dgm:pt modelId="{19124F6C-1825-C845-9E0A-1B692B61BFEC}" type="pres">
      <dgm:prSet presAssocID="{8E39BF80-06A2-D44F-9F30-7DBEC28A9661}" presName="parTxOnly" presStyleLbl="node1" presStyleIdx="1" presStyleCnt="4" custScaleX="135291" custScaleY="101677">
        <dgm:presLayoutVars>
          <dgm:chMax val="0"/>
          <dgm:chPref val="0"/>
          <dgm:bulletEnabled val="1"/>
        </dgm:presLayoutVars>
      </dgm:prSet>
      <dgm:spPr/>
      <dgm:t>
        <a:bodyPr/>
        <a:lstStyle/>
        <a:p>
          <a:endParaRPr lang="en-US"/>
        </a:p>
      </dgm:t>
    </dgm:pt>
    <dgm:pt modelId="{CBB53995-2A07-AB41-B64D-DF0A692521FF}" type="pres">
      <dgm:prSet presAssocID="{D89039B6-E344-2D4A-A796-1C07E129CE6E}" presName="parTxOnlySpace" presStyleCnt="0"/>
      <dgm:spPr/>
    </dgm:pt>
    <dgm:pt modelId="{F2314629-6C3E-5643-9B37-670446D55126}" type="pres">
      <dgm:prSet presAssocID="{7DCE0C17-D6B4-A147-B4AD-46ED91851CC0}" presName="parTxOnly" presStyleLbl="node1" presStyleIdx="2" presStyleCnt="4" custScaleX="75810">
        <dgm:presLayoutVars>
          <dgm:chMax val="0"/>
          <dgm:chPref val="0"/>
          <dgm:bulletEnabled val="1"/>
        </dgm:presLayoutVars>
      </dgm:prSet>
      <dgm:spPr/>
      <dgm:t>
        <a:bodyPr/>
        <a:lstStyle/>
        <a:p>
          <a:endParaRPr lang="en-US"/>
        </a:p>
      </dgm:t>
    </dgm:pt>
    <dgm:pt modelId="{BA4A0F11-E2C5-DE4A-B3A8-4AD4DDBC5D1B}" type="pres">
      <dgm:prSet presAssocID="{5D171B2A-ABBF-BF45-A9A1-6A83B43D752C}" presName="parTxOnlySpace" presStyleCnt="0"/>
      <dgm:spPr/>
    </dgm:pt>
    <dgm:pt modelId="{7A9A4D1D-E8F7-4F43-8219-95F6D7940F39}" type="pres">
      <dgm:prSet presAssocID="{F8EB68DF-55A6-6945-B865-6B0A08B73C95}" presName="parTxOnly" presStyleLbl="node1" presStyleIdx="3" presStyleCnt="4" custScaleX="72279">
        <dgm:presLayoutVars>
          <dgm:chMax val="0"/>
          <dgm:chPref val="0"/>
          <dgm:bulletEnabled val="1"/>
        </dgm:presLayoutVars>
      </dgm:prSet>
      <dgm:spPr/>
      <dgm:t>
        <a:bodyPr/>
        <a:lstStyle/>
        <a:p>
          <a:endParaRPr lang="en-US"/>
        </a:p>
      </dgm:t>
    </dgm:pt>
  </dgm:ptLst>
  <dgm:cxnLst>
    <dgm:cxn modelId="{AB3E3451-C9C8-F742-9C8D-6E6DB6B248FB}" type="presOf" srcId="{8E39BF80-06A2-D44F-9F30-7DBEC28A9661}" destId="{19124F6C-1825-C845-9E0A-1B692B61BFEC}" srcOrd="0" destOrd="0" presId="urn:microsoft.com/office/officeart/2005/8/layout/chevron1"/>
    <dgm:cxn modelId="{24CCC23A-585B-2B46-9195-0E5154E379F8}" srcId="{6CA089E8-9B28-1742-B32D-36F8ED9C7D43}" destId="{7DCE0C17-D6B4-A147-B4AD-46ED91851CC0}" srcOrd="2" destOrd="0" parTransId="{9119D20D-1252-EE41-BAED-9608B71E6BCD}" sibTransId="{5D171B2A-ABBF-BF45-A9A1-6A83B43D752C}"/>
    <dgm:cxn modelId="{A1FBCFFE-2333-5943-8949-43BAC65B4F3D}" srcId="{6CA089E8-9B28-1742-B32D-36F8ED9C7D43}" destId="{F8EB68DF-55A6-6945-B865-6B0A08B73C95}" srcOrd="3" destOrd="0" parTransId="{A41F54E9-8DD3-E646-9930-B0B50C196BB2}" sibTransId="{9567575B-7CB2-1D4E-807E-36203CCD98B3}"/>
    <dgm:cxn modelId="{D806D594-78C1-8F48-B7F8-133D260CF253}" srcId="{6CA089E8-9B28-1742-B32D-36F8ED9C7D43}" destId="{17AEEE82-BD4F-FF44-B8F0-D795B471496A}" srcOrd="0" destOrd="0" parTransId="{A4CB4380-419E-FD45-BE63-5135ABEA2F8A}" sibTransId="{960E963C-0378-234B-91B0-A2884F531943}"/>
    <dgm:cxn modelId="{A979806D-6AA7-E041-BDDD-1C1515A9123A}" type="presOf" srcId="{17AEEE82-BD4F-FF44-B8F0-D795B471496A}" destId="{F093FC7D-8278-DC45-9937-00A1D4E46780}" srcOrd="0" destOrd="0" presId="urn:microsoft.com/office/officeart/2005/8/layout/chevron1"/>
    <dgm:cxn modelId="{14415D33-C06C-DD4B-AAAE-38FD0E5C0F6F}" type="presOf" srcId="{6CA089E8-9B28-1742-B32D-36F8ED9C7D43}" destId="{CEA2377B-3D43-EA49-A8C2-44F34B061ECA}" srcOrd="0" destOrd="0" presId="urn:microsoft.com/office/officeart/2005/8/layout/chevron1"/>
    <dgm:cxn modelId="{07F4B85B-F694-4F4C-802D-466D5CD3A90E}" type="presOf" srcId="{7DCE0C17-D6B4-A147-B4AD-46ED91851CC0}" destId="{F2314629-6C3E-5643-9B37-670446D55126}" srcOrd="0" destOrd="0" presId="urn:microsoft.com/office/officeart/2005/8/layout/chevron1"/>
    <dgm:cxn modelId="{DA0937B0-C311-2440-A6F8-0485FA29C7C1}" srcId="{6CA089E8-9B28-1742-B32D-36F8ED9C7D43}" destId="{8E39BF80-06A2-D44F-9F30-7DBEC28A9661}" srcOrd="1" destOrd="0" parTransId="{EC4BE6E9-9666-A945-89A8-C84D4A8090D9}" sibTransId="{D89039B6-E344-2D4A-A796-1C07E129CE6E}"/>
    <dgm:cxn modelId="{FD870414-A63E-964E-A078-B230F4954145}" type="presOf" srcId="{F8EB68DF-55A6-6945-B865-6B0A08B73C95}" destId="{7A9A4D1D-E8F7-4F43-8219-95F6D7940F39}" srcOrd="0" destOrd="0" presId="urn:microsoft.com/office/officeart/2005/8/layout/chevron1"/>
    <dgm:cxn modelId="{0A21A9B2-404A-7A48-BC13-7766ACA2D96F}" type="presParOf" srcId="{CEA2377B-3D43-EA49-A8C2-44F34B061ECA}" destId="{F093FC7D-8278-DC45-9937-00A1D4E46780}" srcOrd="0" destOrd="0" presId="urn:microsoft.com/office/officeart/2005/8/layout/chevron1"/>
    <dgm:cxn modelId="{8934ACEE-D0CF-044B-A614-629A3B7F2257}" type="presParOf" srcId="{CEA2377B-3D43-EA49-A8C2-44F34B061ECA}" destId="{970B14C2-ADE5-B346-BDBA-C7859AEA4509}" srcOrd="1" destOrd="0" presId="urn:microsoft.com/office/officeart/2005/8/layout/chevron1"/>
    <dgm:cxn modelId="{D1F59D54-BFFE-C84A-B201-362804FD0172}" type="presParOf" srcId="{CEA2377B-3D43-EA49-A8C2-44F34B061ECA}" destId="{19124F6C-1825-C845-9E0A-1B692B61BFEC}" srcOrd="2" destOrd="0" presId="urn:microsoft.com/office/officeart/2005/8/layout/chevron1"/>
    <dgm:cxn modelId="{3A090387-EE51-864F-B628-EC8D2C365E69}" type="presParOf" srcId="{CEA2377B-3D43-EA49-A8C2-44F34B061ECA}" destId="{CBB53995-2A07-AB41-B64D-DF0A692521FF}" srcOrd="3" destOrd="0" presId="urn:microsoft.com/office/officeart/2005/8/layout/chevron1"/>
    <dgm:cxn modelId="{1C45DA07-890A-3845-B8F0-6E2CCFA901DB}" type="presParOf" srcId="{CEA2377B-3D43-EA49-A8C2-44F34B061ECA}" destId="{F2314629-6C3E-5643-9B37-670446D55126}" srcOrd="4" destOrd="0" presId="urn:microsoft.com/office/officeart/2005/8/layout/chevron1"/>
    <dgm:cxn modelId="{BE09CE21-2180-8B42-84AE-5C3749095DF9}" type="presParOf" srcId="{CEA2377B-3D43-EA49-A8C2-44F34B061ECA}" destId="{BA4A0F11-E2C5-DE4A-B3A8-4AD4DDBC5D1B}" srcOrd="5" destOrd="0" presId="urn:microsoft.com/office/officeart/2005/8/layout/chevron1"/>
    <dgm:cxn modelId="{D7F354CA-0FB3-C145-BD9C-1A7BE5B52EE1}" type="presParOf" srcId="{CEA2377B-3D43-EA49-A8C2-44F34B061ECA}" destId="{7A9A4D1D-E8F7-4F43-8219-95F6D7940F3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A089E8-9B28-1742-B32D-36F8ED9C7D43}" type="doc">
      <dgm:prSet loTypeId="urn:microsoft.com/office/officeart/2005/8/layout/chevron1" loCatId="" qsTypeId="urn:microsoft.com/office/officeart/2005/8/quickstyle/simple4" qsCatId="simple" csTypeId="urn:microsoft.com/office/officeart/2005/8/colors/accent1_2" csCatId="accent1" phldr="1"/>
      <dgm:spPr/>
    </dgm:pt>
    <dgm:pt modelId="{17AEEE82-BD4F-FF44-B8F0-D795B471496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latin typeface="Verdana"/>
              <a:cs typeface="Verdana"/>
            </a:rPr>
            <a:t>Definition of workload, </a:t>
          </a:r>
          <a:r>
            <a:rPr lang="en-US" sz="1400" dirty="0" err="1" smtClean="0">
              <a:latin typeface="Verdana"/>
              <a:cs typeface="Verdana"/>
            </a:rPr>
            <a:t>faultload</a:t>
          </a:r>
          <a:r>
            <a:rPr lang="en-US" sz="1400" dirty="0" smtClean="0">
              <a:latin typeface="Verdana"/>
              <a:cs typeface="Verdana"/>
            </a:rPr>
            <a:t>, and metrics</a:t>
          </a:r>
          <a:endParaRPr lang="en-US" sz="1400" dirty="0">
            <a:latin typeface="Verdana"/>
            <a:cs typeface="Verdana"/>
          </a:endParaRPr>
        </a:p>
      </dgm:t>
    </dgm:pt>
    <dgm:pt modelId="{A4CB4380-419E-FD45-BE63-5135ABEA2F8A}" type="parTrans" cxnId="{D806D594-78C1-8F48-B7F8-133D260CF253}">
      <dgm:prSet/>
      <dgm:spPr/>
      <dgm:t>
        <a:bodyPr/>
        <a:lstStyle/>
        <a:p>
          <a:endParaRPr lang="en-US"/>
        </a:p>
      </dgm:t>
    </dgm:pt>
    <dgm:pt modelId="{960E963C-0378-234B-91B0-A2884F531943}" type="sibTrans" cxnId="{D806D594-78C1-8F48-B7F8-133D260CF253}">
      <dgm:prSet/>
      <dgm:spPr/>
      <dgm:t>
        <a:bodyPr/>
        <a:lstStyle/>
        <a:p>
          <a:endParaRPr lang="en-US"/>
        </a:p>
      </dgm:t>
    </dgm:pt>
    <dgm:pt modelId="{8E39BF80-06A2-D44F-9F30-7DBEC28A966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dirty="0" smtClean="0">
              <a:latin typeface="Verdana"/>
              <a:cs typeface="Verdana"/>
            </a:rPr>
            <a:t>Fault Injection Experiments</a:t>
          </a:r>
          <a:endParaRPr lang="en-US" sz="1600" dirty="0">
            <a:latin typeface="Verdana"/>
            <a:cs typeface="Verdana"/>
          </a:endParaRPr>
        </a:p>
      </dgm:t>
    </dgm:pt>
    <dgm:pt modelId="{EC4BE6E9-9666-A945-89A8-C84D4A8090D9}" type="parTrans" cxnId="{DA0937B0-C311-2440-A6F8-0485FA29C7C1}">
      <dgm:prSet/>
      <dgm:spPr/>
      <dgm:t>
        <a:bodyPr/>
        <a:lstStyle/>
        <a:p>
          <a:endParaRPr lang="en-US"/>
        </a:p>
      </dgm:t>
    </dgm:pt>
    <dgm:pt modelId="{D89039B6-E344-2D4A-A796-1C07E129CE6E}" type="sibTrans" cxnId="{DA0937B0-C311-2440-A6F8-0485FA29C7C1}">
      <dgm:prSet/>
      <dgm:spPr/>
      <dgm:t>
        <a:bodyPr/>
        <a:lstStyle/>
        <a:p>
          <a:endParaRPr lang="en-US"/>
        </a:p>
      </dgm:t>
    </dgm:pt>
    <dgm:pt modelId="{7DCE0C17-D6B4-A147-B4AD-46ED91851CC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latin typeface="Verdana"/>
              <a:cs typeface="Verdana"/>
            </a:rPr>
            <a:t>Computation of metrics and reporting</a:t>
          </a:r>
          <a:endParaRPr lang="en-US" sz="1400" dirty="0">
            <a:latin typeface="Verdana"/>
            <a:cs typeface="Verdana"/>
          </a:endParaRPr>
        </a:p>
      </dgm:t>
    </dgm:pt>
    <dgm:pt modelId="{9119D20D-1252-EE41-BAED-9608B71E6BCD}" type="parTrans" cxnId="{24CCC23A-585B-2B46-9195-0E5154E379F8}">
      <dgm:prSet/>
      <dgm:spPr/>
      <dgm:t>
        <a:bodyPr/>
        <a:lstStyle/>
        <a:p>
          <a:endParaRPr lang="en-US"/>
        </a:p>
      </dgm:t>
    </dgm:pt>
    <dgm:pt modelId="{5D171B2A-ABBF-BF45-A9A1-6A83B43D752C}" type="sibTrans" cxnId="{24CCC23A-585B-2B46-9195-0E5154E379F8}">
      <dgm:prSet/>
      <dgm:spPr/>
      <dgm:t>
        <a:bodyPr/>
        <a:lstStyle/>
        <a:p>
          <a:endParaRPr lang="en-US"/>
        </a:p>
      </dgm:t>
    </dgm:pt>
    <dgm:pt modelId="{CEA2377B-3D43-EA49-A8C2-44F34B061ECA}" type="pres">
      <dgm:prSet presAssocID="{6CA089E8-9B28-1742-B32D-36F8ED9C7D43}" presName="Name0" presStyleCnt="0">
        <dgm:presLayoutVars>
          <dgm:dir/>
          <dgm:animLvl val="lvl"/>
          <dgm:resizeHandles val="exact"/>
        </dgm:presLayoutVars>
      </dgm:prSet>
      <dgm:spPr/>
    </dgm:pt>
    <dgm:pt modelId="{F093FC7D-8278-DC45-9937-00A1D4E46780}" type="pres">
      <dgm:prSet presAssocID="{17AEEE82-BD4F-FF44-B8F0-D795B471496A}" presName="parTxOnly" presStyleLbl="node1" presStyleIdx="0" presStyleCnt="3" custScaleX="92556" custScaleY="104162">
        <dgm:presLayoutVars>
          <dgm:chMax val="0"/>
          <dgm:chPref val="0"/>
          <dgm:bulletEnabled val="1"/>
        </dgm:presLayoutVars>
      </dgm:prSet>
      <dgm:spPr/>
      <dgm:t>
        <a:bodyPr/>
        <a:lstStyle/>
        <a:p>
          <a:endParaRPr lang="en-US"/>
        </a:p>
      </dgm:t>
    </dgm:pt>
    <dgm:pt modelId="{970B14C2-ADE5-B346-BDBA-C7859AEA4509}" type="pres">
      <dgm:prSet presAssocID="{960E963C-0378-234B-91B0-A2884F531943}" presName="parTxOnlySpace" presStyleCnt="0"/>
      <dgm:spPr/>
    </dgm:pt>
    <dgm:pt modelId="{19124F6C-1825-C845-9E0A-1B692B61BFEC}" type="pres">
      <dgm:prSet presAssocID="{8E39BF80-06A2-D44F-9F30-7DBEC28A9661}" presName="parTxOnly" presStyleLbl="node1" presStyleIdx="1" presStyleCnt="3" custScaleX="135291" custScaleY="101677">
        <dgm:presLayoutVars>
          <dgm:chMax val="0"/>
          <dgm:chPref val="0"/>
          <dgm:bulletEnabled val="1"/>
        </dgm:presLayoutVars>
      </dgm:prSet>
      <dgm:spPr/>
      <dgm:t>
        <a:bodyPr/>
        <a:lstStyle/>
        <a:p>
          <a:endParaRPr lang="en-US"/>
        </a:p>
      </dgm:t>
    </dgm:pt>
    <dgm:pt modelId="{CBB53995-2A07-AB41-B64D-DF0A692521FF}" type="pres">
      <dgm:prSet presAssocID="{D89039B6-E344-2D4A-A796-1C07E129CE6E}" presName="parTxOnlySpace" presStyleCnt="0"/>
      <dgm:spPr/>
    </dgm:pt>
    <dgm:pt modelId="{F2314629-6C3E-5643-9B37-670446D55126}" type="pres">
      <dgm:prSet presAssocID="{7DCE0C17-D6B4-A147-B4AD-46ED91851CC0}" presName="parTxOnly" presStyleLbl="node1" presStyleIdx="2" presStyleCnt="3" custScaleX="95536">
        <dgm:presLayoutVars>
          <dgm:chMax val="0"/>
          <dgm:chPref val="0"/>
          <dgm:bulletEnabled val="1"/>
        </dgm:presLayoutVars>
      </dgm:prSet>
      <dgm:spPr/>
      <dgm:t>
        <a:bodyPr/>
        <a:lstStyle/>
        <a:p>
          <a:endParaRPr lang="en-US"/>
        </a:p>
      </dgm:t>
    </dgm:pt>
  </dgm:ptLst>
  <dgm:cxnLst>
    <dgm:cxn modelId="{39BD6C46-7FE4-2545-983F-464DE07C79D2}" type="presOf" srcId="{17AEEE82-BD4F-FF44-B8F0-D795B471496A}" destId="{F093FC7D-8278-DC45-9937-00A1D4E46780}" srcOrd="0" destOrd="0" presId="urn:microsoft.com/office/officeart/2005/8/layout/chevron1"/>
    <dgm:cxn modelId="{79AF7E2C-6C24-2643-9969-BF7329C47578}" type="presOf" srcId="{8E39BF80-06A2-D44F-9F30-7DBEC28A9661}" destId="{19124F6C-1825-C845-9E0A-1B692B61BFEC}" srcOrd="0" destOrd="0" presId="urn:microsoft.com/office/officeart/2005/8/layout/chevron1"/>
    <dgm:cxn modelId="{24CCC23A-585B-2B46-9195-0E5154E379F8}" srcId="{6CA089E8-9B28-1742-B32D-36F8ED9C7D43}" destId="{7DCE0C17-D6B4-A147-B4AD-46ED91851CC0}" srcOrd="2" destOrd="0" parTransId="{9119D20D-1252-EE41-BAED-9608B71E6BCD}" sibTransId="{5D171B2A-ABBF-BF45-A9A1-6A83B43D752C}"/>
    <dgm:cxn modelId="{C6E83A33-522A-A744-9E10-76CECB7B825C}" type="presOf" srcId="{7DCE0C17-D6B4-A147-B4AD-46ED91851CC0}" destId="{F2314629-6C3E-5643-9B37-670446D55126}" srcOrd="0" destOrd="0" presId="urn:microsoft.com/office/officeart/2005/8/layout/chevron1"/>
    <dgm:cxn modelId="{D806D594-78C1-8F48-B7F8-133D260CF253}" srcId="{6CA089E8-9B28-1742-B32D-36F8ED9C7D43}" destId="{17AEEE82-BD4F-FF44-B8F0-D795B471496A}" srcOrd="0" destOrd="0" parTransId="{A4CB4380-419E-FD45-BE63-5135ABEA2F8A}" sibTransId="{960E963C-0378-234B-91B0-A2884F531943}"/>
    <dgm:cxn modelId="{DA0937B0-C311-2440-A6F8-0485FA29C7C1}" srcId="{6CA089E8-9B28-1742-B32D-36F8ED9C7D43}" destId="{8E39BF80-06A2-D44F-9F30-7DBEC28A9661}" srcOrd="1" destOrd="0" parTransId="{EC4BE6E9-9666-A945-89A8-C84D4A8090D9}" sibTransId="{D89039B6-E344-2D4A-A796-1C07E129CE6E}"/>
    <dgm:cxn modelId="{3C4AB77A-8A46-C444-B50F-AE5479A37FEB}" type="presOf" srcId="{6CA089E8-9B28-1742-B32D-36F8ED9C7D43}" destId="{CEA2377B-3D43-EA49-A8C2-44F34B061ECA}" srcOrd="0" destOrd="0" presId="urn:microsoft.com/office/officeart/2005/8/layout/chevron1"/>
    <dgm:cxn modelId="{A6ADC547-381E-174B-B12E-36864453FE22}" type="presParOf" srcId="{CEA2377B-3D43-EA49-A8C2-44F34B061ECA}" destId="{F093FC7D-8278-DC45-9937-00A1D4E46780}" srcOrd="0" destOrd="0" presId="urn:microsoft.com/office/officeart/2005/8/layout/chevron1"/>
    <dgm:cxn modelId="{3F816C65-8D03-3B41-8D99-BA60BFEDC1CB}" type="presParOf" srcId="{CEA2377B-3D43-EA49-A8C2-44F34B061ECA}" destId="{970B14C2-ADE5-B346-BDBA-C7859AEA4509}" srcOrd="1" destOrd="0" presId="urn:microsoft.com/office/officeart/2005/8/layout/chevron1"/>
    <dgm:cxn modelId="{09BD2358-5F8A-344D-83B5-21B3E2112541}" type="presParOf" srcId="{CEA2377B-3D43-EA49-A8C2-44F34B061ECA}" destId="{19124F6C-1825-C845-9E0A-1B692B61BFEC}" srcOrd="2" destOrd="0" presId="urn:microsoft.com/office/officeart/2005/8/layout/chevron1"/>
    <dgm:cxn modelId="{E1B0F765-29AF-EB41-8D27-29BBCCA18E76}" type="presParOf" srcId="{CEA2377B-3D43-EA49-A8C2-44F34B061ECA}" destId="{CBB53995-2A07-AB41-B64D-DF0A692521FF}" srcOrd="3" destOrd="0" presId="urn:microsoft.com/office/officeart/2005/8/layout/chevron1"/>
    <dgm:cxn modelId="{70E8399F-FF43-FF46-AFD6-BCE0563D5951}" type="presParOf" srcId="{CEA2377B-3D43-EA49-A8C2-44F34B061ECA}" destId="{F2314629-6C3E-5643-9B37-670446D5512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CC166-975F-4591-8555-58D8F457835A}">
      <dsp:nvSpPr>
        <dsp:cNvPr id="0" name=""/>
        <dsp:cNvSpPr/>
      </dsp:nvSpPr>
      <dsp:spPr>
        <a:xfrm>
          <a:off x="2106962" y="0"/>
          <a:ext cx="1892808" cy="105156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Traditional Network</a:t>
          </a:r>
          <a:endParaRPr lang="en-US" sz="2400" kern="1200" dirty="0"/>
        </a:p>
      </dsp:txBody>
      <dsp:txXfrm>
        <a:off x="2137761" y="30799"/>
        <a:ext cx="1831210" cy="989962"/>
      </dsp:txXfrm>
    </dsp:sp>
    <dsp:sp modelId="{5FA2D261-33BD-4E23-BF0C-442B665A01E8}">
      <dsp:nvSpPr>
        <dsp:cNvPr id="0" name=""/>
        <dsp:cNvSpPr/>
      </dsp:nvSpPr>
      <dsp:spPr>
        <a:xfrm>
          <a:off x="4841018" y="0"/>
          <a:ext cx="1892808" cy="1051560"/>
        </a:xfrm>
        <a:prstGeom prst="roundRect">
          <a:avLst>
            <a:gd name="adj" fmla="val 10000"/>
          </a:avLst>
        </a:prstGeom>
        <a:solidFill>
          <a:srgbClr val="008000">
            <a:alpha val="90000"/>
          </a:srgb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Network Virtualization</a:t>
          </a:r>
          <a:endParaRPr lang="en-US" sz="2400" kern="1200" dirty="0"/>
        </a:p>
      </dsp:txBody>
      <dsp:txXfrm>
        <a:off x="4871817" y="30799"/>
        <a:ext cx="1831210" cy="989962"/>
      </dsp:txXfrm>
    </dsp:sp>
    <dsp:sp modelId="{6A661676-6F56-48E0-AD02-2E4C1CB32F80}">
      <dsp:nvSpPr>
        <dsp:cNvPr id="0" name=""/>
        <dsp:cNvSpPr/>
      </dsp:nvSpPr>
      <dsp:spPr>
        <a:xfrm>
          <a:off x="4026059" y="4469130"/>
          <a:ext cx="788670" cy="788670"/>
        </a:xfrm>
        <a:prstGeom prst="triangl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7BE55-5DE2-4B47-997E-85BF5EFC7448}">
      <dsp:nvSpPr>
        <dsp:cNvPr id="0" name=""/>
        <dsp:cNvSpPr/>
      </dsp:nvSpPr>
      <dsp:spPr>
        <a:xfrm rot="240000">
          <a:off x="2053661" y="4131176"/>
          <a:ext cx="4733465" cy="33099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DBD07-F13E-4C0F-9CD1-79164A6C6FF0}">
      <dsp:nvSpPr>
        <dsp:cNvPr id="0" name=""/>
        <dsp:cNvSpPr/>
      </dsp:nvSpPr>
      <dsp:spPr>
        <a:xfrm rot="240000">
          <a:off x="4900789" y="3534873"/>
          <a:ext cx="1878421" cy="648702"/>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Reduced equipment costs  and Power consumption</a:t>
          </a:r>
          <a:endParaRPr lang="en-US" sz="1200" kern="1200" dirty="0"/>
        </a:p>
      </dsp:txBody>
      <dsp:txXfrm>
        <a:off x="4932456" y="3566540"/>
        <a:ext cx="1815087" cy="585368"/>
      </dsp:txXfrm>
    </dsp:sp>
    <dsp:sp modelId="{DBDC0B56-1163-4347-8AD0-14DDF8E2BF63}">
      <dsp:nvSpPr>
        <dsp:cNvPr id="0" name=""/>
        <dsp:cNvSpPr/>
      </dsp:nvSpPr>
      <dsp:spPr>
        <a:xfrm rot="240000">
          <a:off x="4953367" y="2840844"/>
          <a:ext cx="1878421" cy="648702"/>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Less HW dependency</a:t>
          </a:r>
          <a:endParaRPr lang="en-US" sz="1200" kern="1200" dirty="0"/>
        </a:p>
      </dsp:txBody>
      <dsp:txXfrm>
        <a:off x="4985034" y="2872511"/>
        <a:ext cx="1815087" cy="585368"/>
      </dsp:txXfrm>
    </dsp:sp>
    <dsp:sp modelId="{68B16C05-A407-4062-B731-4F40463FBA69}">
      <dsp:nvSpPr>
        <dsp:cNvPr id="0" name=""/>
        <dsp:cNvSpPr/>
      </dsp:nvSpPr>
      <dsp:spPr>
        <a:xfrm rot="240000">
          <a:off x="5005945" y="2146814"/>
          <a:ext cx="1878421" cy="648702"/>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Network agility and flexibility</a:t>
          </a:r>
          <a:endParaRPr lang="en-US" sz="1200" kern="1200" dirty="0"/>
        </a:p>
      </dsp:txBody>
      <dsp:txXfrm>
        <a:off x="5037612" y="2178481"/>
        <a:ext cx="1815087" cy="585368"/>
      </dsp:txXfrm>
    </dsp:sp>
    <dsp:sp modelId="{EB461195-A983-4DC9-93E9-8C1080063AEA}">
      <dsp:nvSpPr>
        <dsp:cNvPr id="0" name=""/>
        <dsp:cNvSpPr/>
      </dsp:nvSpPr>
      <dsp:spPr>
        <a:xfrm rot="240000">
          <a:off x="5058523" y="1452785"/>
          <a:ext cx="1878421" cy="648702"/>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Innovation and Openness</a:t>
          </a:r>
          <a:endParaRPr lang="en-US" sz="1200" kern="1200" dirty="0"/>
        </a:p>
      </dsp:txBody>
      <dsp:txXfrm>
        <a:off x="5090190" y="1484452"/>
        <a:ext cx="1815087" cy="585368"/>
      </dsp:txXfrm>
    </dsp:sp>
    <dsp:sp modelId="{8BDE6B96-543E-40DB-BE42-7F0429B5EE21}">
      <dsp:nvSpPr>
        <dsp:cNvPr id="0" name=""/>
        <dsp:cNvSpPr/>
      </dsp:nvSpPr>
      <dsp:spPr>
        <a:xfrm rot="240000">
          <a:off x="2166733" y="3345593"/>
          <a:ext cx="1878421" cy="6487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kern="1200" dirty="0" smtClean="0"/>
            <a:t>Proprietary  HW</a:t>
          </a:r>
          <a:endParaRPr lang="en-US" sz="1200" kern="1200" dirty="0"/>
        </a:p>
      </dsp:txBody>
      <dsp:txXfrm>
        <a:off x="2198400" y="3377260"/>
        <a:ext cx="1815087" cy="585368"/>
      </dsp:txXfrm>
    </dsp:sp>
    <dsp:sp modelId="{E89216A6-3CAC-41BF-BC92-77113E4B2A0A}">
      <dsp:nvSpPr>
        <dsp:cNvPr id="0" name=""/>
        <dsp:cNvSpPr/>
      </dsp:nvSpPr>
      <dsp:spPr>
        <a:xfrm rot="240000">
          <a:off x="2219311" y="2651563"/>
          <a:ext cx="1878421" cy="6487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Space and </a:t>
          </a:r>
          <a:r>
            <a:rPr lang="en-US" sz="1200" kern="1200" smtClean="0"/>
            <a:t>energy consuming</a:t>
          </a:r>
          <a:endParaRPr lang="en-US" sz="1200" kern="1200" dirty="0"/>
        </a:p>
      </dsp:txBody>
      <dsp:txXfrm>
        <a:off x="2250978" y="2683230"/>
        <a:ext cx="1815087" cy="585368"/>
      </dsp:txXfrm>
    </dsp:sp>
    <dsp:sp modelId="{F8874ECE-1631-4EEA-97C2-B3FD486EA525}">
      <dsp:nvSpPr>
        <dsp:cNvPr id="0" name=""/>
        <dsp:cNvSpPr/>
      </dsp:nvSpPr>
      <dsp:spPr>
        <a:xfrm rot="240000">
          <a:off x="2271889" y="1957533"/>
          <a:ext cx="1878421" cy="6487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Expensive Operation</a:t>
          </a:r>
          <a:endParaRPr lang="en-US" sz="1200" kern="1200" dirty="0"/>
        </a:p>
      </dsp:txBody>
      <dsp:txXfrm>
        <a:off x="2303556" y="1989200"/>
        <a:ext cx="1815087" cy="585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FC7D-8278-DC45-9937-00A1D4E46780}">
      <dsp:nvSpPr>
        <dsp:cNvPr id="0" name=""/>
        <dsp:cNvSpPr/>
      </dsp:nvSpPr>
      <dsp:spPr>
        <a:xfrm>
          <a:off x="107" y="351412"/>
          <a:ext cx="2003291" cy="901797"/>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latin typeface="Verdana"/>
              <a:cs typeface="Verdana"/>
            </a:rPr>
            <a:t>Deployment of VNFs over the NFVI</a:t>
          </a:r>
          <a:endParaRPr lang="en-US" sz="1200" kern="1200" dirty="0">
            <a:latin typeface="Verdana"/>
            <a:cs typeface="Verdana"/>
          </a:endParaRPr>
        </a:p>
      </dsp:txBody>
      <dsp:txXfrm>
        <a:off x="451006" y="351412"/>
        <a:ext cx="1101494" cy="901797"/>
      </dsp:txXfrm>
    </dsp:sp>
    <dsp:sp modelId="{19124F6C-1825-C845-9E0A-1B692B61BFEC}">
      <dsp:nvSpPr>
        <dsp:cNvPr id="0" name=""/>
        <dsp:cNvSpPr/>
      </dsp:nvSpPr>
      <dsp:spPr>
        <a:xfrm>
          <a:off x="1786958" y="362169"/>
          <a:ext cx="2928252" cy="880283"/>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latin typeface="Verdana"/>
              <a:cs typeface="Verdana"/>
            </a:rPr>
            <a:t>Workload and VNFs execution</a:t>
          </a:r>
          <a:endParaRPr lang="en-US" sz="1600" kern="1200" dirty="0">
            <a:latin typeface="Verdana"/>
            <a:cs typeface="Verdana"/>
          </a:endParaRPr>
        </a:p>
      </dsp:txBody>
      <dsp:txXfrm>
        <a:off x="2227100" y="362169"/>
        <a:ext cx="2047969" cy="880283"/>
      </dsp:txXfrm>
    </dsp:sp>
    <dsp:sp modelId="{F2314629-6C3E-5643-9B37-670446D55126}">
      <dsp:nvSpPr>
        <dsp:cNvPr id="0" name=""/>
        <dsp:cNvSpPr/>
      </dsp:nvSpPr>
      <dsp:spPr>
        <a:xfrm>
          <a:off x="4498770" y="369429"/>
          <a:ext cx="1640839" cy="865764"/>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latin typeface="Verdana"/>
              <a:cs typeface="Verdana"/>
            </a:rPr>
            <a:t>Data collection</a:t>
          </a:r>
          <a:endParaRPr lang="en-US" sz="1200" kern="1200" dirty="0">
            <a:latin typeface="Verdana"/>
            <a:cs typeface="Verdana"/>
          </a:endParaRPr>
        </a:p>
      </dsp:txBody>
      <dsp:txXfrm>
        <a:off x="4931652" y="369429"/>
        <a:ext cx="775075" cy="865764"/>
      </dsp:txXfrm>
    </dsp:sp>
    <dsp:sp modelId="{7A9A4D1D-E8F7-4F43-8219-95F6D7940F39}">
      <dsp:nvSpPr>
        <dsp:cNvPr id="0" name=""/>
        <dsp:cNvSpPr/>
      </dsp:nvSpPr>
      <dsp:spPr>
        <a:xfrm>
          <a:off x="5923168" y="369429"/>
          <a:ext cx="1564414" cy="865764"/>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latin typeface="Verdana"/>
              <a:cs typeface="Verdana"/>
            </a:rPr>
            <a:t>Testbed</a:t>
          </a:r>
          <a:r>
            <a:rPr lang="en-US" sz="1200" kern="1200" dirty="0" smtClean="0">
              <a:latin typeface="Verdana"/>
              <a:cs typeface="Verdana"/>
            </a:rPr>
            <a:t> </a:t>
          </a:r>
          <a:r>
            <a:rPr lang="en-US" sz="1200" kern="1200" dirty="0" err="1" smtClean="0">
              <a:latin typeface="Verdana"/>
              <a:cs typeface="Verdana"/>
            </a:rPr>
            <a:t>clean-up</a:t>
          </a:r>
          <a:endParaRPr lang="en-US" sz="1200" kern="1200" dirty="0">
            <a:latin typeface="Verdana"/>
            <a:cs typeface="Verdana"/>
          </a:endParaRPr>
        </a:p>
      </dsp:txBody>
      <dsp:txXfrm>
        <a:off x="6356050" y="369429"/>
        <a:ext cx="698650" cy="865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FC7D-8278-DC45-9937-00A1D4E46780}">
      <dsp:nvSpPr>
        <dsp:cNvPr id="0" name=""/>
        <dsp:cNvSpPr/>
      </dsp:nvSpPr>
      <dsp:spPr>
        <a:xfrm>
          <a:off x="301" y="288195"/>
          <a:ext cx="2284158" cy="102823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Verdana"/>
              <a:cs typeface="Verdana"/>
            </a:rPr>
            <a:t>Definition of workload, </a:t>
          </a:r>
          <a:r>
            <a:rPr lang="en-US" sz="1400" kern="1200" dirty="0" err="1" smtClean="0">
              <a:latin typeface="Verdana"/>
              <a:cs typeface="Verdana"/>
            </a:rPr>
            <a:t>faultload</a:t>
          </a:r>
          <a:r>
            <a:rPr lang="en-US" sz="1400" kern="1200" dirty="0" smtClean="0">
              <a:latin typeface="Verdana"/>
              <a:cs typeface="Verdana"/>
            </a:rPr>
            <a:t>, and metrics</a:t>
          </a:r>
          <a:endParaRPr lang="en-US" sz="1400" kern="1200" dirty="0">
            <a:latin typeface="Verdana"/>
            <a:cs typeface="Verdana"/>
          </a:endParaRPr>
        </a:p>
      </dsp:txBody>
      <dsp:txXfrm>
        <a:off x="514417" y="288195"/>
        <a:ext cx="1255927" cy="1028231"/>
      </dsp:txXfrm>
    </dsp:sp>
    <dsp:sp modelId="{19124F6C-1825-C845-9E0A-1B692B61BFEC}">
      <dsp:nvSpPr>
        <dsp:cNvPr id="0" name=""/>
        <dsp:cNvSpPr/>
      </dsp:nvSpPr>
      <dsp:spPr>
        <a:xfrm>
          <a:off x="2037673" y="300460"/>
          <a:ext cx="3338801" cy="100370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latin typeface="Verdana"/>
              <a:cs typeface="Verdana"/>
            </a:rPr>
            <a:t>Fault Injection Experiments</a:t>
          </a:r>
          <a:endParaRPr lang="en-US" sz="1600" kern="1200" dirty="0">
            <a:latin typeface="Verdana"/>
            <a:cs typeface="Verdana"/>
          </a:endParaRPr>
        </a:p>
      </dsp:txBody>
      <dsp:txXfrm>
        <a:off x="2539524" y="300460"/>
        <a:ext cx="2335100" cy="1003701"/>
      </dsp:txXfrm>
    </dsp:sp>
    <dsp:sp modelId="{F2314629-6C3E-5643-9B37-670446D55126}">
      <dsp:nvSpPr>
        <dsp:cNvPr id="0" name=""/>
        <dsp:cNvSpPr/>
      </dsp:nvSpPr>
      <dsp:spPr>
        <a:xfrm>
          <a:off x="5129688" y="308738"/>
          <a:ext cx="2357701" cy="987146"/>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Verdana"/>
              <a:cs typeface="Verdana"/>
            </a:rPr>
            <a:t>Computation of metrics and reporting</a:t>
          </a:r>
          <a:endParaRPr lang="en-US" sz="1400" kern="1200" dirty="0">
            <a:latin typeface="Verdana"/>
            <a:cs typeface="Verdana"/>
          </a:endParaRPr>
        </a:p>
      </dsp:txBody>
      <dsp:txXfrm>
        <a:off x="5623261" y="308738"/>
        <a:ext cx="1370555" cy="98714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23/02/17</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More and more etherogeneus devices connected to the network</a:t>
            </a:r>
          </a:p>
          <a:p>
            <a:pPr lvl="1"/>
            <a:r>
              <a:rPr lang="en-US">
                <a:ea typeface="MS PGothic" charset="0"/>
              </a:rPr>
              <a:t>Tablets, smartphones, PCs</a:t>
            </a:r>
          </a:p>
          <a:p>
            <a:pPr lvl="1"/>
            <a:endParaRPr lang="en-US">
              <a:ea typeface="MS PGothic" charset="0"/>
            </a:endParaRPr>
          </a:p>
          <a:p>
            <a:r>
              <a:rPr lang="en-US">
                <a:ea typeface="MS PGothic" charset="0"/>
              </a:rPr>
              <a:t>Demanding services </a:t>
            </a:r>
          </a:p>
          <a:p>
            <a:pPr lvl="1"/>
            <a:r>
              <a:rPr lang="en-US">
                <a:ea typeface="MS PGothic" charset="0"/>
              </a:rPr>
              <a:t>Video streaming, IPTV, VoiceOverIP</a:t>
            </a:r>
          </a:p>
          <a:p>
            <a:pPr lvl="1"/>
            <a:r>
              <a:rPr lang="en-US">
                <a:ea typeface="MS PGothic" charset="0"/>
              </a:rPr>
              <a:t>performance, space, consumption</a:t>
            </a:r>
          </a:p>
          <a:p>
            <a:pPr lvl="1"/>
            <a:r>
              <a:rPr lang="en-US">
                <a:ea typeface="MS PGothic" charset="0"/>
              </a:rPr>
              <a:t> </a:t>
            </a:r>
          </a:p>
          <a:p>
            <a:r>
              <a:rPr lang="en-US">
                <a:ea typeface="MS PGothic" charset="0"/>
              </a:rPr>
              <a:t>Needs of reducing time-to-market </a:t>
            </a:r>
          </a:p>
        </p:txBody>
      </p:sp>
      <p:sp>
        <p:nvSpPr>
          <p:cNvPr id="419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3F71D16A-9E1E-4045-A045-C80F94DB60C3}" type="slidenum">
              <a:rPr lang="en-US" u="none">
                <a:solidFill>
                  <a:schemeClr val="tx1"/>
                </a:solidFill>
                <a:latin typeface="Arial" charset="0"/>
              </a:rPr>
              <a:pPr eaLnBrk="1" hangingPunct="1"/>
              <a:t>6</a:t>
            </a:fld>
            <a:endParaRPr lang="en-US" u="none">
              <a:solidFill>
                <a:schemeClr val="tx1"/>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17</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19</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charset="2"/>
              <a:buChar char="q"/>
            </a:pPr>
            <a:r>
              <a:rPr lang="en-US" sz="1200" b="1" dirty="0" smtClean="0"/>
              <a:t>Fault Detection</a:t>
            </a:r>
            <a:r>
              <a:rPr lang="en-US" sz="1200" dirty="0" smtClean="0"/>
              <a:t> include mechanisms (e.g., heartbeats and watchdogs) that notice a faulty component (such as a VM or a physical device) as soon as a fault occurs, in order to timely start the fault management process</a:t>
            </a:r>
          </a:p>
          <a:p>
            <a:endParaRPr lang="en-US" sz="1200" dirty="0" smtClean="0"/>
          </a:p>
          <a:p>
            <a:pPr marL="342900" indent="-342900">
              <a:buFont typeface="Wingdings" charset="2"/>
              <a:buChar char="q"/>
            </a:pPr>
            <a:r>
              <a:rPr lang="en-US" sz="1200" b="1" dirty="0" smtClean="0"/>
              <a:t>Fault Recovery </a:t>
            </a:r>
            <a:r>
              <a:rPr lang="en-US" sz="1200" dirty="0" smtClean="0"/>
              <a:t>include mechanisms a recovery action to mitigate a faulty component. Examples of recovery actions for NFVIs include VM/container migration on healthy nodes, by leveraging virtualization technologies, or VM/container restart</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20</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21</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Wingdings" charset="2"/>
              <a:buChar char="q"/>
            </a:pPr>
            <a:r>
              <a:rPr lang="en-US" sz="2400" b="1" dirty="0" smtClean="0"/>
              <a:t>Hardware Faults</a:t>
            </a:r>
            <a:r>
              <a:rPr lang="en-US" sz="2400" dirty="0" smtClean="0"/>
              <a:t>: the use of Commercial Off-The-Shelf (COTS) hardware is a potential source of faults in the NFVI, since they have not been designed for carrier-grade requirements</a:t>
            </a:r>
          </a:p>
          <a:p>
            <a:pPr marL="800100" lvl="1" indent="-342900">
              <a:buFont typeface="Wingdings" charset="2"/>
              <a:buChar char="q"/>
            </a:pPr>
            <a:r>
              <a:rPr lang="en-US" sz="2400" b="1" dirty="0" smtClean="0"/>
              <a:t>Software Faults</a:t>
            </a:r>
            <a:r>
              <a:rPr lang="en-US" sz="2400" dirty="0" smtClean="0"/>
              <a:t>: NFVI reuse COTS software components at various levels of the virtualization stack (e.g., hypervisors, guest </a:t>
            </a:r>
            <a:r>
              <a:rPr lang="en-US" sz="2400" dirty="0" err="1" smtClean="0"/>
              <a:t>OSes</a:t>
            </a:r>
            <a:r>
              <a:rPr lang="en-US" sz="2400" dirty="0" smtClean="0"/>
              <a:t>, management and orchestration software, middleware, and third-party VNF software</a:t>
            </a:r>
          </a:p>
          <a:p>
            <a:pPr marL="800100" lvl="1" indent="-342900">
              <a:buFont typeface="Wingdings" charset="2"/>
              <a:buChar char="q"/>
            </a:pPr>
            <a:r>
              <a:rPr lang="en-US" sz="2400" b="1" dirty="0" smtClean="0"/>
              <a:t>Operator Faults</a:t>
            </a:r>
            <a:r>
              <a:rPr lang="en-US" sz="2400" dirty="0" smtClean="0"/>
              <a:t>: the complexity and the large scale of virtualization infrastructures expose them to human mistakes during operations and configuration.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22</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23</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24</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Fault Injection Controllers.</a:t>
            </a:r>
            <a:r>
              <a:rPr lang="en-US" sz="1200" kern="1200" dirty="0" smtClean="0">
                <a:solidFill>
                  <a:schemeClr val="tx1"/>
                </a:solidFill>
                <a:effectLst/>
                <a:latin typeface="+mn-lt"/>
                <a:ea typeface="+mn-ea"/>
                <a:cs typeface="+mn-cs"/>
              </a:rPr>
              <a:t> These user space programs can be di- </a:t>
            </a:r>
            <a:r>
              <a:rPr lang="en-US" sz="1200" kern="1200" dirty="0" err="1" smtClean="0">
                <a:solidFill>
                  <a:schemeClr val="tx1"/>
                </a:solidFill>
                <a:effectLst/>
                <a:latin typeface="+mn-lt"/>
                <a:ea typeface="+mn-ea"/>
                <a:cs typeface="+mn-cs"/>
              </a:rPr>
              <a:t>rectly</a:t>
            </a:r>
            <a:r>
              <a:rPr lang="en-US" sz="1200" kern="1200" dirty="0" smtClean="0">
                <a:solidFill>
                  <a:schemeClr val="tx1"/>
                </a:solidFill>
                <a:effectLst/>
                <a:latin typeface="+mn-lt"/>
                <a:ea typeface="+mn-ea"/>
                <a:cs typeface="+mn-cs"/>
              </a:rPr>
              <a:t> invoked by the user, for instance through an </a:t>
            </a:r>
            <a:r>
              <a:rPr lang="en-US" sz="1200" kern="1200" dirty="0" err="1" smtClean="0">
                <a:solidFill>
                  <a:schemeClr val="tx1"/>
                </a:solidFill>
                <a:effectLst/>
                <a:latin typeface="+mn-lt"/>
                <a:ea typeface="+mn-ea"/>
                <a:cs typeface="+mn-cs"/>
              </a:rPr>
              <a:t>ssh</a:t>
            </a:r>
            <a:r>
              <a:rPr lang="en-US" sz="1200" kern="1200" dirty="0" smtClean="0">
                <a:solidFill>
                  <a:schemeClr val="tx1"/>
                </a:solidFill>
                <a:effectLst/>
                <a:latin typeface="+mn-lt"/>
                <a:ea typeface="+mn-ea"/>
                <a:cs typeface="+mn-cs"/>
              </a:rPr>
              <a:t> session. Each of these tools controls the injection of a specific type of faults. For instance, one of the tools controls the injection of network faults, while another tool tools controls the injection of storage faults. In turn, these tools interact with other kernel-space tools running in the virtualization layer and in the virtual nodes; </a:t>
            </a:r>
            <a:endParaRPr lang="en-US" dirty="0" smtClean="0"/>
          </a:p>
          <a:p>
            <a:r>
              <a:rPr lang="en-US" sz="1200" b="1" kern="1200" dirty="0" smtClean="0">
                <a:solidFill>
                  <a:schemeClr val="tx1"/>
                </a:solidFill>
                <a:effectLst/>
                <a:latin typeface="+mn-lt"/>
                <a:ea typeface="+mn-ea"/>
                <a:cs typeface="+mn-cs"/>
              </a:rPr>
              <a:t>• Fault Injection Modules. </a:t>
            </a:r>
            <a:r>
              <a:rPr lang="en-US" sz="1200" kern="1200" dirty="0" smtClean="0">
                <a:solidFill>
                  <a:schemeClr val="tx1"/>
                </a:solidFill>
                <a:effectLst/>
                <a:latin typeface="+mn-lt"/>
                <a:ea typeface="+mn-ea"/>
                <a:cs typeface="+mn-cs"/>
              </a:rPr>
              <a:t>These programs can be both kernel modules and user space programs, and perform the actual fault injection both for the physical layer and virtual layer 3.1, implementing all the host- level faults and guest-level faults. </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27</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28</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Bono</a:t>
            </a:r>
            <a:r>
              <a:rPr lang="en-US" sz="1200" kern="1200" dirty="0" smtClean="0">
                <a:solidFill>
                  <a:schemeClr val="tx1"/>
                </a:solidFill>
                <a:effectLst/>
                <a:latin typeface="+mn-lt"/>
                <a:ea typeface="+mn-ea"/>
                <a:cs typeface="+mn-cs"/>
              </a:rPr>
              <a:t>: the SIP edge proxy, which provides both SIP IMS </a:t>
            </a:r>
            <a:r>
              <a:rPr lang="en-US" sz="1200" kern="1200" dirty="0" err="1" smtClean="0">
                <a:solidFill>
                  <a:schemeClr val="tx1"/>
                </a:solidFill>
                <a:effectLst/>
                <a:latin typeface="+mn-lt"/>
                <a:ea typeface="+mn-ea"/>
                <a:cs typeface="+mn-cs"/>
              </a:rPr>
              <a:t>Gm</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WebRTC</a:t>
            </a:r>
            <a:r>
              <a:rPr lang="en-US" sz="1200" kern="1200" dirty="0" smtClean="0">
                <a:solidFill>
                  <a:schemeClr val="tx1"/>
                </a:solidFill>
                <a:effectLst/>
                <a:latin typeface="+mn-lt"/>
                <a:ea typeface="+mn-ea"/>
                <a:cs typeface="+mn-cs"/>
              </a:rPr>
              <a:t> interfaces to clients. </a:t>
            </a:r>
            <a:endParaRPr lang="en-US" dirty="0" smtClean="0"/>
          </a:p>
          <a:p>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Sprou</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the SIP registrar and authoritative routing proxy, and handles client authentication. </a:t>
            </a:r>
            <a:endParaRPr lang="en-US" dirty="0" smtClean="0"/>
          </a:p>
          <a:p>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Homestead</a:t>
            </a:r>
            <a:r>
              <a:rPr lang="en-US" sz="1200" kern="1200" dirty="0" smtClean="0">
                <a:solidFill>
                  <a:schemeClr val="tx1"/>
                </a:solidFill>
                <a:effectLst/>
                <a:latin typeface="+mn-lt"/>
                <a:ea typeface="+mn-ea"/>
                <a:cs typeface="+mn-cs"/>
              </a:rPr>
              <a:t>: component for retrieving authentication credentials and user profile information. </a:t>
            </a:r>
            <a:endParaRPr lang="en-US" dirty="0" smtClean="0"/>
          </a:p>
          <a:p>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Homer</a:t>
            </a:r>
            <a:r>
              <a:rPr lang="en-US" sz="1200" kern="1200" dirty="0" smtClean="0">
                <a:solidFill>
                  <a:schemeClr val="tx1"/>
                </a:solidFill>
                <a:effectLst/>
                <a:latin typeface="+mn-lt"/>
                <a:ea typeface="+mn-ea"/>
                <a:cs typeface="+mn-cs"/>
              </a:rPr>
              <a:t>: XML Document Management Server that stores service settings for each user. </a:t>
            </a:r>
            <a:endParaRPr lang="en-US" dirty="0" smtClean="0"/>
          </a:p>
          <a:p>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Ralf </a:t>
            </a:r>
            <a:r>
              <a:rPr lang="en-US" sz="1200" kern="1200" dirty="0" smtClean="0">
                <a:solidFill>
                  <a:schemeClr val="tx1"/>
                </a:solidFill>
                <a:effectLst/>
                <a:latin typeface="+mn-lt"/>
                <a:ea typeface="+mn-ea"/>
                <a:cs typeface="+mn-cs"/>
              </a:rPr>
              <a:t>: component that provides billing services. </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30</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Use network resource without worrying about where it is physically located, how much it is, how it is organized, etc.</a:t>
            </a:r>
          </a:p>
          <a:p>
            <a:r>
              <a:rPr lang="en-US">
                <a:ea typeface="MS PGothic" charset="0"/>
              </a:rPr>
              <a:t>Integrating multiple virtual appliances from different vendors. Network operators need to be able to “mix &amp; match” hardware from different vendors, hypervisors from different vendors and virtual appliances from different vendors without incurring significant integration costs and avoiding lock-in.</a:t>
            </a:r>
          </a:p>
        </p:txBody>
      </p:sp>
      <p:sp>
        <p:nvSpPr>
          <p:cNvPr id="430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2E5E3BBB-BDDC-6E4C-BD3D-430EFC1F31A0}" type="slidenum">
              <a:rPr lang="en-US" u="none">
                <a:solidFill>
                  <a:schemeClr val="tx1"/>
                </a:solidFill>
                <a:latin typeface="Arial" charset="0"/>
              </a:rPr>
              <a:pPr eaLnBrk="1" hangingPunct="1"/>
              <a:t>7</a:t>
            </a:fld>
            <a:endParaRPr lang="en-US" u="none">
              <a:solidFill>
                <a:schemeClr val="tx1"/>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r>
              <a:rPr lang="en-US" sz="800" dirty="0" smtClean="0"/>
              <a:t>ISOLATION mean</a:t>
            </a:r>
            <a:r>
              <a:rPr lang="en-US" sz="800" baseline="0" dirty="0" smtClean="0"/>
              <a:t> TEMPORAL ISOLATION and MEMORY ISOLATION</a:t>
            </a:r>
            <a:endParaRPr lang="en-US" sz="800" dirty="0" smtClean="0"/>
          </a:p>
        </p:txBody>
      </p:sp>
      <p:sp>
        <p:nvSpPr>
          <p:cNvPr id="19460" name="Slide Number Placeholder 3"/>
          <p:cNvSpPr>
            <a:spLocks noGrp="1"/>
          </p:cNvSpPr>
          <p:nvPr>
            <p:ph type="sldNum" sz="quarter" idx="5"/>
          </p:nvPr>
        </p:nvSpPr>
        <p:spPr>
          <a:noFill/>
        </p:spPr>
        <p:txBody>
          <a:bodyPr/>
          <a:lstStyle/>
          <a:p>
            <a:fld id="{86C97AA2-5D4B-0948-A38B-1E25A8A7A59C}" type="slidenum">
              <a:rPr lang="en-US" smtClean="0"/>
              <a:pPr/>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32</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dirty="0" smtClean="0">
                <a:solidFill>
                  <a:schemeClr val="tx1"/>
                </a:solidFill>
                <a:latin typeface="+mn-lt"/>
                <a:ea typeface="+mn-ea"/>
                <a:cs typeface="+mn-cs"/>
              </a:rPr>
              <a:t>CPU_CORRUPT</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Docker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l'host</a:t>
            </a:r>
            <a:r>
              <a:rPr lang="en-US" sz="1200" kern="1200" dirty="0" smtClean="0">
                <a:solidFill>
                  <a:schemeClr val="tx1"/>
                </a:solidFill>
                <a:latin typeface="+mn-lt"/>
                <a:ea typeface="+mn-ea"/>
                <a:cs typeface="+mn-cs"/>
              </a:rPr>
              <a:t> non crash ma </a:t>
            </a:r>
            <a:r>
              <a:rPr lang="en-US" sz="1200" kern="1200" dirty="0" err="1" smtClean="0">
                <a:solidFill>
                  <a:schemeClr val="tx1"/>
                </a:solidFill>
                <a:latin typeface="+mn-lt"/>
                <a:ea typeface="+mn-ea"/>
                <a:cs typeface="+mn-cs"/>
              </a:rPr>
              <a:t>rimane</a:t>
            </a:r>
            <a:r>
              <a:rPr lang="en-US" sz="1200" kern="1200" dirty="0" smtClean="0">
                <a:solidFill>
                  <a:schemeClr val="tx1"/>
                </a:solidFill>
                <a:latin typeface="+mn-lt"/>
                <a:ea typeface="+mn-ea"/>
                <a:cs typeface="+mn-cs"/>
              </a:rPr>
              <a:t> unavailable. Swarm in </a:t>
            </a:r>
            <a:r>
              <a:rPr lang="en-US" sz="1200" kern="1200" dirty="0" err="1" smtClean="0">
                <a:solidFill>
                  <a:schemeClr val="tx1"/>
                </a:solidFill>
                <a:latin typeface="+mn-lt"/>
                <a:ea typeface="+mn-ea"/>
                <a:cs typeface="+mn-cs"/>
              </a:rPr>
              <a:t>questo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caso</a:t>
            </a:r>
            <a:r>
              <a:rPr lang="en-US" sz="1200" kern="1200" dirty="0" smtClean="0">
                <a:solidFill>
                  <a:schemeClr val="tx1"/>
                </a:solidFill>
                <a:latin typeface="+mn-lt"/>
                <a:ea typeface="+mn-ea"/>
                <a:cs typeface="+mn-cs"/>
              </a:rPr>
              <a:t> non </a:t>
            </a:r>
            <a:r>
              <a:rPr lang="en-US" sz="1200" kern="1200" dirty="0" err="1" smtClean="0">
                <a:solidFill>
                  <a:schemeClr val="tx1"/>
                </a:solidFill>
                <a:latin typeface="+mn-lt"/>
                <a:ea typeface="+mn-ea"/>
                <a:cs typeface="+mn-cs"/>
              </a:rPr>
              <a:t>migra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quindi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unvailability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è</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alta.</a:t>
            </a:r>
            <a:endParaRPr lang="en-US" sz="1200" kern="1200" dirty="0" smtClean="0">
              <a:solidFill>
                <a:schemeClr val="tx1"/>
              </a:solidFill>
              <a:latin typeface="+mn-lt"/>
              <a:ea typeface="+mn-ea"/>
              <a:cs typeface="+mn-cs"/>
            </a:endParaRPr>
          </a:p>
          <a:p>
            <a:pPr marL="0" indent="0">
              <a:buFont typeface="Arial"/>
              <a:buNone/>
            </a:pPr>
            <a:r>
              <a:rPr lang="en-US" sz="1200" b="1" kern="1200" dirty="0" smtClean="0">
                <a:solidFill>
                  <a:schemeClr val="tx1"/>
                </a:solidFill>
                <a:latin typeface="+mn-lt"/>
                <a:ea typeface="+mn-ea"/>
                <a:cs typeface="+mn-cs"/>
              </a:rPr>
              <a:t>NET</a:t>
            </a:r>
            <a:r>
              <a:rPr lang="en-US" sz="1200" b="1" kern="1200" baseline="0" dirty="0" smtClean="0">
                <a:solidFill>
                  <a:schemeClr val="tx1"/>
                </a:solidFill>
                <a:latin typeface="+mn-lt"/>
                <a:ea typeface="+mn-ea"/>
                <a:cs typeface="+mn-cs"/>
              </a:rPr>
              <a:t> e STO </a:t>
            </a:r>
            <a:r>
              <a:rPr lang="en-US" sz="1200" kern="1200" baseline="0" dirty="0" smtClean="0">
                <a:solidFill>
                  <a:schemeClr val="tx1"/>
                </a:solidFill>
                <a:latin typeface="+mn-lt"/>
                <a:ea typeface="+mn-ea"/>
                <a:cs typeface="+mn-cs"/>
              </a:rPr>
              <a:t>per ESXI </a:t>
            </a:r>
            <a:r>
              <a:rPr lang="en-US" sz="1200" kern="1200" baseline="0" dirty="0" err="1" smtClean="0">
                <a:solidFill>
                  <a:schemeClr val="tx1"/>
                </a:solidFill>
                <a:latin typeface="+mn-lt"/>
                <a:ea typeface="+mn-ea"/>
                <a:cs typeface="+mn-cs"/>
              </a:rPr>
              <a:t>è</a:t>
            </a:r>
            <a:r>
              <a:rPr lang="en-US" sz="1200" kern="1200" baseline="0" dirty="0" smtClean="0">
                <a:solidFill>
                  <a:schemeClr val="tx1"/>
                </a:solidFill>
                <a:latin typeface="+mn-lt"/>
                <a:ea typeface="+mn-ea"/>
                <a:cs typeface="+mn-cs"/>
              </a:rPr>
              <a:t> molto </a:t>
            </a:r>
            <a:r>
              <a:rPr lang="en-US" sz="1200" kern="1200" baseline="0" dirty="0" err="1" smtClean="0">
                <a:solidFill>
                  <a:schemeClr val="tx1"/>
                </a:solidFill>
                <a:latin typeface="+mn-lt"/>
                <a:ea typeface="+mn-ea"/>
                <a:cs typeface="+mn-cs"/>
              </a:rPr>
              <a:t>sensibile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dovuto</a:t>
            </a:r>
            <a:r>
              <a:rPr lang="en-US" sz="1200" kern="1200" baseline="0" dirty="0" smtClean="0">
                <a:solidFill>
                  <a:schemeClr val="tx1"/>
                </a:solidFill>
                <a:latin typeface="+mn-lt"/>
                <a:ea typeface="+mn-ea"/>
                <a:cs typeface="+mn-cs"/>
              </a:rPr>
              <a:t> al </a:t>
            </a:r>
            <a:r>
              <a:rPr lang="en-US" sz="1200" kern="1200" baseline="0" dirty="0" err="1" smtClean="0">
                <a:solidFill>
                  <a:schemeClr val="tx1"/>
                </a:solidFill>
                <a:latin typeface="+mn-lt"/>
                <a:ea typeface="+mn-ea"/>
                <a:cs typeface="+mn-cs"/>
              </a:rPr>
              <a:t>fatto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che</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gestione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vari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datastore</a:t>
            </a:r>
            <a:r>
              <a:rPr lang="en-US" sz="1200" kern="1200" baseline="0" dirty="0" smtClean="0">
                <a:solidFill>
                  <a:schemeClr val="tx1"/>
                </a:solidFill>
                <a:latin typeface="+mn-lt"/>
                <a:ea typeface="+mn-ea"/>
                <a:cs typeface="+mn-cs"/>
              </a:rPr>
              <a:t> e </a:t>
            </a:r>
            <a:r>
              <a:rPr lang="en-US" sz="1200" kern="1200" baseline="0" dirty="0" err="1" smtClean="0">
                <a:solidFill>
                  <a:schemeClr val="tx1"/>
                </a:solidFill>
                <a:latin typeface="+mn-lt"/>
                <a:ea typeface="+mn-ea"/>
                <a:cs typeface="+mn-cs"/>
              </a:rPr>
              <a:t>dei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meccanismi</a:t>
            </a:r>
            <a:r>
              <a:rPr lang="en-US" sz="1200" kern="1200" baseline="0" dirty="0" smtClean="0">
                <a:solidFill>
                  <a:schemeClr val="tx1"/>
                </a:solidFill>
                <a:latin typeface="+mn-lt"/>
                <a:ea typeface="+mn-ea"/>
                <a:cs typeface="+mn-cs"/>
              </a:rPr>
              <a:t> di HA </a:t>
            </a:r>
            <a:r>
              <a:rPr lang="en-US" sz="1200" kern="1200" baseline="0" dirty="0" err="1" smtClean="0">
                <a:solidFill>
                  <a:schemeClr val="tx1"/>
                </a:solidFill>
                <a:latin typeface="+mn-lt"/>
                <a:ea typeface="+mn-ea"/>
                <a:cs typeface="+mn-cs"/>
              </a:rPr>
              <a:t>sono</a:t>
            </a:r>
            <a:r>
              <a:rPr lang="en-US" sz="1200" kern="1200" baseline="0" dirty="0" smtClean="0">
                <a:solidFill>
                  <a:schemeClr val="tx1"/>
                </a:solidFill>
                <a:latin typeface="+mn-lt"/>
                <a:ea typeface="+mn-ea"/>
                <a:cs typeface="+mn-cs"/>
              </a:rPr>
              <a:t> molto </a:t>
            </a:r>
            <a:r>
              <a:rPr lang="en-US" sz="1200" kern="1200" baseline="0" dirty="0" err="1" smtClean="0">
                <a:solidFill>
                  <a:schemeClr val="tx1"/>
                </a:solidFill>
                <a:latin typeface="+mn-lt"/>
                <a:ea typeface="+mn-ea"/>
                <a:cs typeface="+mn-cs"/>
              </a:rPr>
              <a:t>complessi</a:t>
            </a:r>
            <a:r>
              <a:rPr lang="en-US" sz="1200" kern="1200" baseline="0" dirty="0" smtClean="0">
                <a:solidFill>
                  <a:schemeClr val="tx1"/>
                </a:solidFill>
                <a:latin typeface="+mn-lt"/>
                <a:ea typeface="+mn-ea"/>
                <a:cs typeface="+mn-cs"/>
              </a:rPr>
              <a:t> in </a:t>
            </a:r>
            <a:r>
              <a:rPr lang="en-US" sz="1200" kern="1200" baseline="0" dirty="0" err="1" smtClean="0">
                <a:solidFill>
                  <a:schemeClr val="tx1"/>
                </a:solidFill>
                <a:latin typeface="+mn-lt"/>
                <a:ea typeface="+mn-ea"/>
                <a:cs typeface="+mn-cs"/>
              </a:rPr>
              <a:t>ESXi</a:t>
            </a: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34</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35</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36</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dirty="0" smtClean="0">
                <a:solidFill>
                  <a:schemeClr val="tx1"/>
                </a:solidFill>
                <a:latin typeface="+mn-lt"/>
                <a:ea typeface="+mn-ea"/>
                <a:cs typeface="+mn-cs"/>
              </a:rPr>
              <a:t>CPU UNAVAILABILITY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Docker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è</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più</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veloce</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migrare</a:t>
            </a:r>
            <a:r>
              <a:rPr lang="en-US" sz="1200" kern="1200" baseline="0" dirty="0" smtClean="0">
                <a:solidFill>
                  <a:schemeClr val="tx1"/>
                </a:solidFill>
                <a:latin typeface="+mn-lt"/>
                <a:ea typeface="+mn-ea"/>
                <a:cs typeface="+mn-cs"/>
              </a:rPr>
              <a:t> container </a:t>
            </a:r>
            <a:r>
              <a:rPr lang="en-US" sz="1200" kern="1200" baseline="0" dirty="0" err="1" smtClean="0">
                <a:solidFill>
                  <a:schemeClr val="tx1"/>
                </a:solidFill>
                <a:latin typeface="+mn-lt"/>
                <a:ea typeface="+mn-ea"/>
                <a:cs typeface="+mn-cs"/>
              </a:rPr>
              <a:t>che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ESXi</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migrare</a:t>
            </a:r>
            <a:r>
              <a:rPr lang="en-US" sz="1200" kern="1200" baseline="0" dirty="0" smtClean="0">
                <a:solidFill>
                  <a:schemeClr val="tx1"/>
                </a:solidFill>
                <a:latin typeface="+mn-lt"/>
                <a:ea typeface="+mn-ea"/>
                <a:cs typeface="+mn-cs"/>
              </a:rPr>
              <a:t> VM.</a:t>
            </a:r>
          </a:p>
          <a:p>
            <a:pPr marL="0" indent="0">
              <a:buFont typeface="Arial"/>
              <a:buNone/>
            </a:pPr>
            <a:r>
              <a:rPr lang="en-US" sz="1200" kern="1200" baseline="0" dirty="0" smtClean="0">
                <a:solidFill>
                  <a:schemeClr val="tx1"/>
                </a:solidFill>
                <a:latin typeface="+mn-lt"/>
                <a:ea typeface="+mn-ea"/>
                <a:cs typeface="+mn-cs"/>
              </a:rPr>
              <a:t>Per </a:t>
            </a:r>
            <a:r>
              <a:rPr lang="en-US" sz="1200" b="1" kern="1200" baseline="0" dirty="0" smtClean="0">
                <a:solidFill>
                  <a:schemeClr val="tx1"/>
                </a:solidFill>
                <a:latin typeface="+mn-lt"/>
                <a:ea typeface="+mn-ea"/>
                <a:cs typeface="+mn-cs"/>
              </a:rPr>
              <a:t>MEM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conferma</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poca</a:t>
            </a:r>
            <a:r>
              <a:rPr lang="en-US" sz="1200" kern="1200" baseline="0" dirty="0" smtClean="0">
                <a:solidFill>
                  <a:schemeClr val="tx1"/>
                </a:solidFill>
                <a:latin typeface="+mn-lt"/>
                <a:ea typeface="+mn-ea"/>
                <a:cs typeface="+mn-cs"/>
              </a:rPr>
              <a:t> isolation in DOCKER</a:t>
            </a: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Per </a:t>
            </a:r>
            <a:r>
              <a:rPr lang="en-US" sz="1200" b="1" kern="1200" dirty="0" smtClean="0">
                <a:solidFill>
                  <a:schemeClr val="tx1"/>
                </a:solidFill>
                <a:latin typeface="+mn-lt"/>
                <a:ea typeface="+mn-ea"/>
                <a:cs typeface="+mn-cs"/>
              </a:rPr>
              <a:t>NET</a:t>
            </a:r>
            <a:r>
              <a:rPr lang="en-US" sz="1200" b="1" kern="1200" baseline="0" dirty="0" smtClean="0">
                <a:solidFill>
                  <a:schemeClr val="tx1"/>
                </a:solidFill>
                <a:latin typeface="+mn-lt"/>
                <a:ea typeface="+mn-ea"/>
                <a:cs typeface="+mn-cs"/>
              </a:rPr>
              <a:t>_DELAY: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LinNet</a:t>
            </a:r>
            <a:r>
              <a:rPr lang="en-US" sz="1200" kern="1200" dirty="0" smtClean="0">
                <a:solidFill>
                  <a:schemeClr val="tx1"/>
                </a:solidFill>
                <a:latin typeface="+mn-lt"/>
                <a:ea typeface="+mn-ea"/>
                <a:cs typeface="+mn-cs"/>
              </a:rPr>
              <a:t>: map_pkt_to_skb:2069: This message has repeated 93 times: vmnic0: dropping packet due to parsing failure". La </a:t>
            </a:r>
            <a:r>
              <a:rPr lang="en-US" sz="1200" kern="1200" dirty="0" err="1" smtClean="0">
                <a:solidFill>
                  <a:schemeClr val="tx1"/>
                </a:solidFill>
                <a:latin typeface="+mn-lt"/>
                <a:ea typeface="+mn-ea"/>
                <a:cs typeface="+mn-cs"/>
              </a:rPr>
              <a:t>funzione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map_pkt_to_skb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è</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utilizzata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durante</a:t>
            </a:r>
            <a:r>
              <a:rPr lang="en-US" sz="1200" kern="1200" dirty="0" smtClean="0">
                <a:solidFill>
                  <a:schemeClr val="tx1"/>
                </a:solidFill>
                <a:latin typeface="+mn-lt"/>
                <a:ea typeface="+mn-ea"/>
                <a:cs typeface="+mn-cs"/>
              </a:rPr>
              <a:t> la </a:t>
            </a:r>
            <a:r>
              <a:rPr lang="en-US" sz="1200" kern="1200" dirty="0" err="1" smtClean="0">
                <a:solidFill>
                  <a:schemeClr val="tx1"/>
                </a:solidFill>
                <a:latin typeface="+mn-lt"/>
                <a:ea typeface="+mn-ea"/>
                <a:cs typeface="+mn-cs"/>
              </a:rPr>
              <a:t>trasmissione</a:t>
            </a:r>
            <a:r>
              <a:rPr lang="en-US" sz="1200" kern="1200" dirty="0" smtClean="0">
                <a:solidFill>
                  <a:schemeClr val="tx1"/>
                </a:solidFill>
                <a:latin typeface="+mn-lt"/>
                <a:ea typeface="+mn-ea"/>
                <a:cs typeface="+mn-cs"/>
              </a:rPr>
              <a:t> di un </a:t>
            </a:r>
            <a:r>
              <a:rPr lang="en-US" sz="1200" kern="1200" dirty="0" err="1" smtClean="0">
                <a:solidFill>
                  <a:schemeClr val="tx1"/>
                </a:solidFill>
                <a:latin typeface="+mn-lt"/>
                <a:ea typeface="+mn-ea"/>
                <a:cs typeface="+mn-cs"/>
              </a:rPr>
              <a:t>pacchetto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sottosistema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virtualizza</a:t>
            </a:r>
            <a:r>
              <a:rPr lang="en-US" sz="1200" kern="1200" dirty="0" smtClean="0">
                <a:solidFill>
                  <a:schemeClr val="tx1"/>
                </a:solidFill>
                <a:latin typeface="+mn-lt"/>
                <a:ea typeface="+mn-ea"/>
                <a:cs typeface="+mn-cs"/>
              </a:rPr>
              <a:t> la rete per le VM. DIFFERENZE DI IMPLEMENTAZIONE</a:t>
            </a:r>
            <a:r>
              <a:rPr lang="en-US" sz="1200" kern="1200" baseline="0" dirty="0" smtClean="0">
                <a:solidFill>
                  <a:schemeClr val="tx1"/>
                </a:solidFill>
                <a:latin typeface="+mn-lt"/>
                <a:ea typeface="+mn-ea"/>
                <a:cs typeface="+mn-cs"/>
              </a:rPr>
              <a:t> DELLA RETE</a:t>
            </a: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37</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38</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39</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kern="1200" dirty="0" smtClean="0">
                <a:solidFill>
                  <a:schemeClr val="tx1"/>
                </a:solidFill>
                <a:latin typeface="+mn-lt"/>
                <a:ea typeface="+mn-ea"/>
                <a:cs typeface="+mn-cs"/>
              </a:rPr>
              <a:t>CPU CORRUPTION: </a:t>
            </a:r>
            <a:r>
              <a:rPr lang="en-US" sz="1200" b="0" kern="1200" dirty="0" err="1" smtClean="0">
                <a:solidFill>
                  <a:schemeClr val="tx1"/>
                </a:solidFill>
                <a:latin typeface="+mn-lt"/>
                <a:ea typeface="+mn-ea"/>
                <a:cs typeface="+mn-cs"/>
              </a:rPr>
              <a:t>sembra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che</a:t>
            </a:r>
            <a:r>
              <a:rPr lang="en-US" sz="1200" b="0" kern="1200" dirty="0" smtClean="0">
                <a:solidFill>
                  <a:schemeClr val="tx1"/>
                </a:solidFill>
                <a:latin typeface="+mn-lt"/>
                <a:ea typeface="+mn-ea"/>
                <a:cs typeface="+mn-cs"/>
              </a:rPr>
              <a:t> sprout </a:t>
            </a:r>
            <a:r>
              <a:rPr lang="en-US" sz="1200" b="0" kern="1200" dirty="0" err="1" smtClean="0">
                <a:solidFill>
                  <a:schemeClr val="tx1"/>
                </a:solidFill>
                <a:latin typeface="+mn-lt"/>
                <a:ea typeface="+mn-ea"/>
                <a:cs typeface="+mn-cs"/>
              </a:rPr>
              <a:t>rispetto</a:t>
            </a:r>
            <a:r>
              <a:rPr lang="en-US" sz="1200" b="0" kern="1200" dirty="0" smtClean="0">
                <a:solidFill>
                  <a:schemeClr val="tx1"/>
                </a:solidFill>
                <a:latin typeface="+mn-lt"/>
                <a:ea typeface="+mn-ea"/>
                <a:cs typeface="+mn-cs"/>
              </a:rPr>
              <a:t> ad homestead </a:t>
            </a:r>
            <a:r>
              <a:rPr lang="en-US" sz="1200" b="0" kern="1200" dirty="0" err="1" smtClean="0">
                <a:solidFill>
                  <a:schemeClr val="tx1"/>
                </a:solidFill>
                <a:latin typeface="+mn-lt"/>
                <a:ea typeface="+mn-ea"/>
                <a:cs typeface="+mn-cs"/>
              </a:rPr>
              <a:t>sia</a:t>
            </a:r>
            <a:r>
              <a:rPr lang="en-US" sz="1200" b="0" kern="1200" dirty="0" smtClean="0">
                <a:solidFill>
                  <a:schemeClr val="tx1"/>
                </a:solidFill>
                <a:latin typeface="+mn-lt"/>
                <a:ea typeface="+mn-ea"/>
                <a:cs typeface="+mn-cs"/>
              </a:rPr>
              <a:t> molto </a:t>
            </a:r>
            <a:r>
              <a:rPr lang="en-US" sz="1200" b="0" kern="1200" dirty="0" err="1" smtClean="0">
                <a:solidFill>
                  <a:schemeClr val="tx1"/>
                </a:solidFill>
                <a:latin typeface="+mn-lt"/>
                <a:ea typeface="+mn-ea"/>
                <a:cs typeface="+mn-cs"/>
              </a:rPr>
              <a:t>più</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sensibile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ai</a:t>
            </a:r>
            <a:r>
              <a:rPr lang="en-US" sz="1200" b="0" kern="1200" dirty="0" smtClean="0">
                <a:solidFill>
                  <a:schemeClr val="tx1"/>
                </a:solidFill>
                <a:latin typeface="+mn-lt"/>
                <a:ea typeface="+mn-ea"/>
                <a:cs typeface="+mn-cs"/>
              </a:rPr>
              <a:t> failure di corruption CPU. </a:t>
            </a:r>
            <a:r>
              <a:rPr lang="en-US" sz="1200" b="0" kern="1200" dirty="0" err="1" smtClean="0">
                <a:solidFill>
                  <a:schemeClr val="tx1"/>
                </a:solidFill>
                <a:latin typeface="+mn-lt"/>
                <a:ea typeface="+mn-ea"/>
                <a:cs typeface="+mn-cs"/>
              </a:rPr>
              <a:t>questo</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sembra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perchè</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corrompendo</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l'eip</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chronos</a:t>
            </a:r>
            <a:r>
              <a:rPr lang="en-US" sz="1200" b="0" kern="1200" dirty="0" smtClean="0">
                <a:solidFill>
                  <a:schemeClr val="tx1"/>
                </a:solidFill>
                <a:latin typeface="+mn-lt"/>
                <a:ea typeface="+mn-ea"/>
                <a:cs typeface="+mn-cs"/>
              </a:rPr>
              <a:t> non </a:t>
            </a:r>
            <a:r>
              <a:rPr lang="en-US" sz="1200" b="0" kern="1200" dirty="0" err="1" smtClean="0">
                <a:solidFill>
                  <a:schemeClr val="tx1"/>
                </a:solidFill>
                <a:latin typeface="+mn-lt"/>
                <a:ea typeface="+mn-ea"/>
                <a:cs typeface="+mn-cs"/>
              </a:rPr>
              <a:t>si</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ripiglia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più</a:t>
            </a:r>
            <a:r>
              <a:rPr lang="en-US" sz="1200" b="0" kern="1200" dirty="0" smtClean="0">
                <a:solidFill>
                  <a:schemeClr val="tx1"/>
                </a:solidFill>
                <a:latin typeface="+mn-lt"/>
                <a:ea typeface="+mn-ea"/>
                <a:cs typeface="+mn-cs"/>
              </a:rPr>
              <a:t>. INVECE IN ESXI VM SPROUT , </a:t>
            </a:r>
            <a:r>
              <a:rPr lang="en-US" sz="1200" b="0" kern="1200" dirty="0" err="1" smtClean="0">
                <a:solidFill>
                  <a:schemeClr val="tx1"/>
                </a:solidFill>
                <a:latin typeface="+mn-lt"/>
                <a:ea typeface="+mn-ea"/>
                <a:cs typeface="+mn-cs"/>
              </a:rPr>
              <a:t>vcenter</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si</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accorge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della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corruzione</a:t>
            </a:r>
            <a:r>
              <a:rPr lang="en-US" sz="1200" b="0" kern="1200" dirty="0" smtClean="0">
                <a:solidFill>
                  <a:schemeClr val="tx1"/>
                </a:solidFill>
                <a:latin typeface="+mn-lt"/>
                <a:ea typeface="+mn-ea"/>
                <a:cs typeface="+mn-cs"/>
              </a:rPr>
              <a:t> e </a:t>
            </a:r>
            <a:r>
              <a:rPr lang="en-US" sz="1200" b="0" kern="1200" dirty="0" err="1" smtClean="0">
                <a:solidFill>
                  <a:schemeClr val="tx1"/>
                </a:solidFill>
                <a:latin typeface="+mn-lt"/>
                <a:ea typeface="+mn-ea"/>
                <a:cs typeface="+mn-cs"/>
              </a:rPr>
              <a:t>riavvia</a:t>
            </a:r>
            <a:r>
              <a:rPr lang="en-US" sz="1200" b="0" kern="1200" dirty="0" smtClean="0">
                <a:solidFill>
                  <a:schemeClr val="tx1"/>
                </a:solidFill>
                <a:latin typeface="+mn-lt"/>
                <a:ea typeface="+mn-ea"/>
                <a:cs typeface="+mn-cs"/>
              </a:rPr>
              <a:t> la VM.</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40</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41</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normAutofit fontScale="70000" lnSpcReduction="20000"/>
          </a:bodyPr>
          <a:lstStyle/>
          <a:p>
            <a:pPr>
              <a:defRPr/>
            </a:pPr>
            <a:r>
              <a:rPr lang="en-US" dirty="0" smtClean="0"/>
              <a:t>Reduced operator CAPEX and OPEX through reduced equipment costs and reduced power consumption</a:t>
            </a:r>
          </a:p>
          <a:p>
            <a:pPr>
              <a:defRPr/>
            </a:pPr>
            <a:r>
              <a:rPr lang="en-US" dirty="0" smtClean="0"/>
              <a:t>Reduced time-to-market to deploy new network services</a:t>
            </a:r>
          </a:p>
          <a:p>
            <a:pPr>
              <a:defRPr/>
            </a:pPr>
            <a:r>
              <a:rPr lang="en-US" dirty="0" smtClean="0"/>
              <a:t>Improved return on investment from new services</a:t>
            </a:r>
          </a:p>
          <a:p>
            <a:pPr>
              <a:defRPr/>
            </a:pPr>
            <a:r>
              <a:rPr lang="en-US" dirty="0" smtClean="0"/>
              <a:t>Greater flexibility to scale up, scale down or evolve services</a:t>
            </a:r>
          </a:p>
          <a:p>
            <a:pPr>
              <a:defRPr/>
            </a:pPr>
            <a:r>
              <a:rPr lang="en-US" dirty="0" smtClean="0"/>
              <a:t>Openness to the virtual appliance market and pure software entrants</a:t>
            </a:r>
          </a:p>
          <a:p>
            <a:pPr>
              <a:defRPr/>
            </a:pPr>
            <a:r>
              <a:rPr lang="en-US" dirty="0" smtClean="0"/>
              <a:t>Opportunities to trial and deploy new innovative services at lower risk</a:t>
            </a:r>
          </a:p>
          <a:p>
            <a:pPr>
              <a:defRPr/>
            </a:pPr>
            <a:endParaRPr lang="en-US" dirty="0" smtClean="0"/>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r>
              <a:rPr lang="en-GB" altLang="en-US" sz="2400" dirty="0" smtClean="0">
                <a:solidFill>
                  <a:srgbClr val="C00000"/>
                </a:solidFill>
              </a:rPr>
              <a:t>Flexibility</a:t>
            </a:r>
            <a:r>
              <a:rPr lang="en-GB" altLang="en-US" sz="2400" dirty="0" smtClean="0"/>
              <a:t> to easily, rapidly, dynamically provision and instantiate new services in various locations </a:t>
            </a:r>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r>
              <a:rPr lang="en-GB" altLang="en-US" sz="2400" dirty="0" smtClean="0"/>
              <a:t>Improved </a:t>
            </a:r>
            <a:r>
              <a:rPr lang="en-GB" altLang="en-US" sz="2400" dirty="0" smtClean="0">
                <a:solidFill>
                  <a:srgbClr val="CC0000"/>
                </a:solidFill>
                <a:ea typeface="Arial Unicode MS" pitchFamily="34" charset="-128"/>
                <a:cs typeface="Arial Unicode MS" pitchFamily="34" charset="-128"/>
              </a:rPr>
              <a:t>operational efficiency</a:t>
            </a:r>
            <a:r>
              <a:rPr lang="en-GB" altLang="en-US" sz="2400" dirty="0" smtClean="0"/>
              <a:t> </a:t>
            </a:r>
          </a:p>
          <a:p>
            <a:pPr marL="800100" lvl="1" indent="-342900" eaLnBrk="1" fontAlgn="auto" hangingPunct="1">
              <a:spcBef>
                <a:spcPct val="20000"/>
              </a:spcBef>
              <a:spcAft>
                <a:spcPts val="0"/>
              </a:spcAft>
              <a:buClr>
                <a:srgbClr val="0000FF"/>
              </a:buClr>
              <a:buFont typeface="Arial" panose="020B0604020202020204" pitchFamily="34" charset="0"/>
              <a:buChar char="•"/>
              <a:defRPr/>
            </a:pPr>
            <a:r>
              <a:rPr lang="en-GB" altLang="en-US" sz="2000" dirty="0" smtClean="0"/>
              <a:t>by taking advantage of the higher uniformity of the physical network platform and its homogeneity to other support platforms</a:t>
            </a:r>
            <a:r>
              <a:rPr lang="de-DE" altLang="en-US" sz="2000" dirty="0" smtClean="0"/>
              <a:t>.</a:t>
            </a:r>
            <a:endParaRPr lang="en-GB" altLang="en-US" sz="2400" dirty="0" smtClean="0"/>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r>
              <a:rPr lang="en-GB" altLang="en-US" sz="2400" dirty="0" smtClean="0">
                <a:solidFill>
                  <a:srgbClr val="C00000"/>
                </a:solidFill>
              </a:rPr>
              <a:t>Software-oriented innovation </a:t>
            </a:r>
            <a:r>
              <a:rPr lang="en-GB" altLang="en-US" sz="2400" dirty="0" smtClean="0"/>
              <a:t>to rapidly prototype and test new services and generate new revenue streams</a:t>
            </a:r>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r>
              <a:rPr lang="en-GB" altLang="en-US" sz="2400" dirty="0" smtClean="0"/>
              <a:t>More </a:t>
            </a:r>
            <a:r>
              <a:rPr lang="en-GB" altLang="en-US" sz="2400" dirty="0" smtClean="0">
                <a:solidFill>
                  <a:srgbClr val="C00000"/>
                </a:solidFill>
              </a:rPr>
              <a:t>service differentiation &amp; customization </a:t>
            </a:r>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r>
              <a:rPr lang="en-GB" altLang="en-US" sz="2400" dirty="0" smtClean="0">
                <a:solidFill>
                  <a:srgbClr val="C00000"/>
                </a:solidFill>
              </a:rPr>
              <a:t>Reduced (OPEX) </a:t>
            </a:r>
            <a:r>
              <a:rPr lang="en-GB" altLang="en-US" sz="2400" dirty="0" smtClean="0"/>
              <a:t>operational costs: reduced power, reduced space, improved network monitoring</a:t>
            </a:r>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r>
              <a:rPr lang="en-GB" altLang="en-US" sz="2400" dirty="0" smtClean="0">
                <a:solidFill>
                  <a:srgbClr val="C00000"/>
                </a:solidFill>
              </a:rPr>
              <a:t>IT-oriented skillset and talent</a:t>
            </a:r>
          </a:p>
          <a:p>
            <a:pPr marL="342900" marR="0" indent="-342900" algn="l" defTabSz="914400" rtl="0" eaLnBrk="1" fontAlgn="auto" latinLnBrk="0" hangingPunct="1">
              <a:lnSpc>
                <a:spcPct val="80000"/>
              </a:lnSpc>
              <a:spcBef>
                <a:spcPts val="1100"/>
              </a:spcBef>
              <a:spcAft>
                <a:spcPts val="0"/>
              </a:spcAft>
              <a:buClrTx/>
              <a:buSzPct val="150000"/>
              <a:buFont typeface="Arial" panose="020B0604020202020204" pitchFamily="34" charset="0"/>
              <a:buChar char="•"/>
              <a:tabLst/>
              <a:defRPr/>
            </a:pPr>
            <a:r>
              <a:rPr lang="en-US" sz="2400" dirty="0" smtClean="0"/>
              <a:t>Telecom workloads have demanding requirements (99.99...% availability) and cannot afford outages</a:t>
            </a:r>
          </a:p>
          <a:p>
            <a:pPr marL="342900" indent="-342900" eaLnBrk="1" fontAlgn="auto" hangingPunct="1">
              <a:lnSpc>
                <a:spcPct val="80000"/>
              </a:lnSpc>
              <a:spcBef>
                <a:spcPts val="1100"/>
              </a:spcBef>
              <a:spcAft>
                <a:spcPts val="0"/>
              </a:spcAft>
              <a:buSzPct val="150000"/>
              <a:buFont typeface="Arial" panose="020B0604020202020204" pitchFamily="34" charset="0"/>
              <a:buChar char="•"/>
              <a:defRPr/>
            </a:pPr>
            <a:endParaRPr lang="en-GB" altLang="en-US" sz="2400" dirty="0" smtClean="0">
              <a:solidFill>
                <a:srgbClr val="C00000"/>
              </a:solidFill>
            </a:endParaRPr>
          </a:p>
          <a:p>
            <a:pPr>
              <a:defRPr/>
            </a:pPr>
            <a:endParaRPr lang="en-US" dirty="0"/>
          </a:p>
        </p:txBody>
      </p:sp>
      <p:sp>
        <p:nvSpPr>
          <p:cNvPr id="440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D0652624-C795-0A4C-B1EE-4A1A43CE5985}" type="slidenum">
              <a:rPr lang="en-US" u="none">
                <a:solidFill>
                  <a:schemeClr val="tx1"/>
                </a:solidFill>
                <a:latin typeface="Arial" charset="0"/>
              </a:rPr>
              <a:pPr eaLnBrk="1" hangingPunct="1"/>
              <a:t>8</a:t>
            </a:fld>
            <a:endParaRPr lang="en-US" u="none">
              <a:solidFill>
                <a:schemeClr val="tx1"/>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42</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Possiamo</a:t>
            </a:r>
            <a:r>
              <a:rPr lang="en-US" dirty="0" smtClean="0"/>
              <a:t> </a:t>
            </a:r>
            <a:r>
              <a:rPr lang="en-US" dirty="0" err="1" smtClean="0"/>
              <a:t>rispondere</a:t>
            </a:r>
            <a:r>
              <a:rPr lang="en-US" dirty="0" smtClean="0"/>
              <a:t> a quale </a:t>
            </a:r>
            <a:r>
              <a:rPr lang="en-US" dirty="0" err="1" smtClean="0"/>
              <a:t>virtualizzazione</a:t>
            </a:r>
            <a:r>
              <a:rPr lang="en-US" dirty="0" smtClean="0"/>
              <a:t> </a:t>
            </a:r>
            <a:r>
              <a:rPr lang="en-US" dirty="0" err="1" smtClean="0"/>
              <a:t>è</a:t>
            </a:r>
            <a:r>
              <a:rPr lang="en-US" dirty="0" smtClean="0"/>
              <a:t> </a:t>
            </a:r>
            <a:r>
              <a:rPr lang="en-US" dirty="0" err="1" smtClean="0"/>
              <a:t>migliore</a:t>
            </a:r>
            <a:r>
              <a:rPr lang="en-US" dirty="0" smtClean="0"/>
              <a:t>? in </a:t>
            </a:r>
            <a:r>
              <a:rPr lang="en-US" dirty="0" err="1" smtClean="0"/>
              <a:t>realtà</a:t>
            </a:r>
            <a:r>
              <a:rPr lang="en-US" dirty="0" smtClean="0"/>
              <a:t> </a:t>
            </a:r>
            <a:r>
              <a:rPr lang="en-US" dirty="0" err="1" smtClean="0"/>
              <a:t>dipende</a:t>
            </a:r>
            <a:r>
              <a:rPr lang="en-US" dirty="0" smtClean="0"/>
              <a:t> dal workload, </a:t>
            </a:r>
            <a:r>
              <a:rPr lang="en-US" dirty="0" err="1" smtClean="0"/>
              <a:t>dipende</a:t>
            </a:r>
            <a:r>
              <a:rPr lang="en-US" dirty="0" smtClean="0"/>
              <a:t> </a:t>
            </a:r>
            <a:r>
              <a:rPr lang="en-US" dirty="0" err="1" smtClean="0"/>
              <a:t>dalla</a:t>
            </a:r>
            <a:r>
              <a:rPr lang="en-US" dirty="0" smtClean="0"/>
              <a:t> </a:t>
            </a:r>
            <a:r>
              <a:rPr lang="en-US" dirty="0" err="1" smtClean="0"/>
              <a:t>tipologia</a:t>
            </a:r>
            <a:r>
              <a:rPr lang="en-US" dirty="0" smtClean="0"/>
              <a:t> di </a:t>
            </a:r>
            <a:r>
              <a:rPr lang="en-US" dirty="0" err="1" smtClean="0"/>
              <a:t>faullt</a:t>
            </a:r>
            <a:r>
              <a:rPr lang="en-US" dirty="0" smtClean="0"/>
              <a:t>....</a:t>
            </a:r>
            <a:r>
              <a:rPr lang="en-US" dirty="0" err="1" smtClean="0"/>
              <a:t>anche</a:t>
            </a:r>
            <a:r>
              <a:rPr lang="en-US" dirty="0" smtClean="0"/>
              <a:t> </a:t>
            </a:r>
            <a:r>
              <a:rPr lang="en-US" dirty="0" err="1" smtClean="0"/>
              <a:t>che</a:t>
            </a:r>
            <a:r>
              <a:rPr lang="en-US" dirty="0" smtClean="0"/>
              <a:t> le best </a:t>
            </a:r>
            <a:r>
              <a:rPr lang="en-US" dirty="0" err="1" smtClean="0"/>
              <a:t>practitces</a:t>
            </a:r>
            <a:r>
              <a:rPr lang="en-US" dirty="0" smtClean="0"/>
              <a:t> non </a:t>
            </a:r>
            <a:r>
              <a:rPr lang="en-US" dirty="0" err="1" smtClean="0"/>
              <a:t>fullgillono</a:t>
            </a:r>
            <a:r>
              <a:rPr lang="en-US" dirty="0" smtClean="0"/>
              <a:t> </a:t>
            </a:r>
            <a:r>
              <a:rPr lang="en-US" dirty="0" err="1" smtClean="0"/>
              <a:t>i</a:t>
            </a:r>
            <a:r>
              <a:rPr lang="en-US" dirty="0" smtClean="0"/>
              <a:t> </a:t>
            </a:r>
            <a:r>
              <a:rPr lang="en-US" dirty="0" err="1" smtClean="0"/>
              <a:t>requisiti</a:t>
            </a:r>
            <a:r>
              <a:rPr lang="en-US" dirty="0" smtClean="0"/>
              <a:t> </a:t>
            </a:r>
          </a:p>
          <a:p>
            <a:r>
              <a:rPr lang="en-US" dirty="0" smtClean="0"/>
              <a:t>	2) challenge </a:t>
            </a:r>
            <a:r>
              <a:rPr lang="en-US" dirty="0" err="1" smtClean="0"/>
              <a:t>dovute</a:t>
            </a:r>
            <a:r>
              <a:rPr lang="en-US" dirty="0" smtClean="0"/>
              <a:t> </a:t>
            </a:r>
            <a:r>
              <a:rPr lang="en-US" dirty="0" err="1" smtClean="0"/>
              <a:t>proprio</a:t>
            </a:r>
            <a:r>
              <a:rPr lang="en-US" dirty="0" smtClean="0"/>
              <a:t> al deploy di NFV </a:t>
            </a:r>
            <a:r>
              <a:rPr lang="en-US" dirty="0" err="1" smtClean="0"/>
              <a:t>sulle</a:t>
            </a:r>
            <a:r>
              <a:rPr lang="en-US" dirty="0" smtClean="0"/>
              <a:t> </a:t>
            </a:r>
            <a:r>
              <a:rPr lang="en-US" dirty="0" err="1" smtClean="0"/>
              <a:t>tecnologie</a:t>
            </a:r>
            <a:r>
              <a:rPr lang="en-US" dirty="0" smtClean="0"/>
              <a:t> di </a:t>
            </a:r>
            <a:r>
              <a:rPr lang="en-US" dirty="0" err="1" smtClean="0"/>
              <a:t>virtualizzazione</a:t>
            </a:r>
            <a:r>
              <a:rPr lang="en-US" dirty="0" smtClean="0"/>
              <a:t>, </a:t>
            </a:r>
            <a:r>
              <a:rPr lang="en-US" dirty="0" err="1" smtClean="0"/>
              <a:t>soprattutto</a:t>
            </a:r>
            <a:r>
              <a:rPr lang="en-US" dirty="0" smtClean="0"/>
              <a:t> </a:t>
            </a:r>
            <a:r>
              <a:rPr lang="en-US" dirty="0" err="1" smtClean="0"/>
              <a:t>i</a:t>
            </a:r>
            <a:r>
              <a:rPr lang="en-US" dirty="0" smtClean="0"/>
              <a:t> </a:t>
            </a:r>
            <a:r>
              <a:rPr lang="en-US" dirty="0" err="1" smtClean="0"/>
              <a:t>comporatmenti</a:t>
            </a:r>
            <a:r>
              <a:rPr lang="en-US" dirty="0" smtClean="0"/>
              <a:t> </a:t>
            </a:r>
            <a:r>
              <a:rPr lang="en-US" dirty="0" err="1" smtClean="0"/>
              <a:t>attesi</a:t>
            </a:r>
            <a:r>
              <a:rPr lang="en-US" dirty="0" smtClean="0"/>
              <a:t> non </a:t>
            </a:r>
            <a:r>
              <a:rPr lang="en-US" dirty="0" err="1" smtClean="0"/>
              <a:t>sono</a:t>
            </a:r>
            <a:r>
              <a:rPr lang="en-US" dirty="0" smtClean="0"/>
              <a:t> </a:t>
            </a:r>
            <a:r>
              <a:rPr lang="en-US" dirty="0" err="1" smtClean="0"/>
              <a:t>attesi</a:t>
            </a:r>
            <a:r>
              <a:rPr lang="en-US" dirty="0" smtClean="0"/>
              <a:t>.....</a:t>
            </a:r>
            <a:r>
              <a:rPr lang="en-US" dirty="0" err="1" smtClean="0"/>
              <a:t>poichè</a:t>
            </a:r>
            <a:r>
              <a:rPr lang="en-US" dirty="0" smtClean="0"/>
              <a:t> ci </a:t>
            </a:r>
            <a:r>
              <a:rPr lang="en-US" dirty="0" err="1" smtClean="0"/>
              <a:t>sono</a:t>
            </a:r>
            <a:r>
              <a:rPr lang="en-US" dirty="0" smtClean="0"/>
              <a:t> </a:t>
            </a:r>
            <a:r>
              <a:rPr lang="en-US" dirty="0" err="1" smtClean="0"/>
              <a:t>comportamente</a:t>
            </a:r>
            <a:r>
              <a:rPr lang="en-US" dirty="0" smtClean="0"/>
              <a:t> </a:t>
            </a:r>
            <a:r>
              <a:rPr lang="en-US" dirty="0" err="1" smtClean="0"/>
              <a:t>inattesi</a:t>
            </a:r>
            <a:r>
              <a:rPr lang="en-US" dirty="0" smtClean="0"/>
              <a:t> </a:t>
            </a:r>
            <a:r>
              <a:rPr lang="en-US" dirty="0" err="1" smtClean="0"/>
              <a:t>implemtate</a:t>
            </a:r>
            <a:r>
              <a:rPr lang="en-US" dirty="0" smtClean="0"/>
              <a:t> fault </a:t>
            </a:r>
            <a:r>
              <a:rPr lang="en-US" dirty="0" err="1" smtClean="0"/>
              <a:t>inejction</a:t>
            </a:r>
            <a:r>
              <a:rPr lang="en-US" dirty="0" smtClean="0"/>
              <a:t> </a:t>
            </a:r>
            <a:r>
              <a:rPr lang="en-US" dirty="0" err="1" smtClean="0"/>
              <a:t>è</a:t>
            </a:r>
            <a:r>
              <a:rPr lang="en-US" dirty="0" smtClean="0"/>
              <a:t> </a:t>
            </a:r>
            <a:r>
              <a:rPr lang="en-US" dirty="0" err="1" smtClean="0"/>
              <a:t>oneroso</a:t>
            </a:r>
            <a:r>
              <a:rPr lang="en-US" dirty="0" smtClean="0"/>
              <a:t> </a:t>
            </a:r>
            <a:r>
              <a:rPr lang="en-US" dirty="0" err="1" smtClean="0"/>
              <a:t>ed</a:t>
            </a:r>
            <a:r>
              <a:rPr lang="en-US" dirty="0" smtClean="0"/>
              <a:t> </a:t>
            </a:r>
            <a:r>
              <a:rPr lang="en-US" dirty="0" err="1" smtClean="0"/>
              <a:t>è</a:t>
            </a:r>
            <a:r>
              <a:rPr lang="en-US" dirty="0" smtClean="0"/>
              <a:t> un </a:t>
            </a:r>
            <a:r>
              <a:rPr lang="en-US" dirty="0" err="1" smtClean="0"/>
              <a:t>investimento</a:t>
            </a:r>
            <a:r>
              <a:rPr lang="en-US" dirty="0" smtClean="0"/>
              <a:t> da </a:t>
            </a:r>
            <a:r>
              <a:rPr lang="en-US" dirty="0" err="1" smtClean="0"/>
              <a:t>pianificare</a:t>
            </a:r>
            <a:r>
              <a:rPr lang="en-US" dirty="0" smtClean="0"/>
              <a:t> </a:t>
            </a:r>
            <a:r>
              <a:rPr lang="en-US" dirty="0" err="1" smtClean="0"/>
              <a:t>bene</a:t>
            </a:r>
            <a:r>
              <a:rPr lang="en-US" dirty="0" smtClean="0"/>
              <a:t>....</a:t>
            </a:r>
            <a:r>
              <a:rPr lang="en-US" dirty="0" err="1" smtClean="0"/>
              <a:t>una</a:t>
            </a:r>
            <a:r>
              <a:rPr lang="en-US" dirty="0" smtClean="0"/>
              <a:t> </a:t>
            </a:r>
            <a:r>
              <a:rPr lang="en-US" dirty="0" err="1" smtClean="0"/>
              <a:t>volta</a:t>
            </a:r>
            <a:r>
              <a:rPr lang="en-US" dirty="0" smtClean="0"/>
              <a:t> </a:t>
            </a:r>
            <a:r>
              <a:rPr lang="en-US" dirty="0" err="1" smtClean="0"/>
              <a:t>fatto</a:t>
            </a:r>
            <a:r>
              <a:rPr lang="en-US" dirty="0" smtClean="0"/>
              <a:t>, ci da </a:t>
            </a:r>
            <a:r>
              <a:rPr lang="en-US" dirty="0" err="1" smtClean="0"/>
              <a:t>gli</a:t>
            </a:r>
            <a:r>
              <a:rPr lang="en-US" dirty="0" smtClean="0"/>
              <a:t> insight </a:t>
            </a:r>
            <a:r>
              <a:rPr lang="en-US" dirty="0" err="1" smtClean="0"/>
              <a:t>visti</a:t>
            </a:r>
            <a:r>
              <a:rPr lang="en-US" dirty="0" smtClean="0"/>
              <a:t> </a:t>
            </a:r>
            <a:r>
              <a:rPr lang="en-US" dirty="0" err="1" smtClean="0"/>
              <a:t>sopra</a:t>
            </a:r>
            <a:r>
              <a:rPr lang="en-US" dirty="0" smtClean="0"/>
              <a:t>, e </a:t>
            </a:r>
            <a:r>
              <a:rPr lang="en-US" dirty="0" err="1" smtClean="0"/>
              <a:t>inoltre</a:t>
            </a:r>
            <a:r>
              <a:rPr lang="en-US" dirty="0" smtClean="0"/>
              <a:t> con un effort </a:t>
            </a:r>
            <a:r>
              <a:rPr lang="en-US" dirty="0" err="1" smtClean="0"/>
              <a:t>gestibile</a:t>
            </a:r>
            <a:r>
              <a:rPr lang="en-US" dirty="0" smtClean="0"/>
              <a:t> </a:t>
            </a:r>
            <a:r>
              <a:rPr lang="en-US" dirty="0" err="1" smtClean="0"/>
              <a:t>si</a:t>
            </a:r>
            <a:r>
              <a:rPr lang="en-US" dirty="0" smtClean="0"/>
              <a:t> </a:t>
            </a:r>
            <a:r>
              <a:rPr lang="en-US" dirty="0" err="1" smtClean="0"/>
              <a:t>può</a:t>
            </a:r>
            <a:r>
              <a:rPr lang="en-US" dirty="0" smtClean="0"/>
              <a:t> </a:t>
            </a:r>
            <a:r>
              <a:rPr lang="en-US" dirty="0" err="1" smtClean="0"/>
              <a:t>realizzare</a:t>
            </a:r>
            <a:r>
              <a:rPr lang="en-US" dirty="0" smtClean="0"/>
              <a:t> la </a:t>
            </a:r>
            <a:r>
              <a:rPr lang="en-US" dirty="0" err="1" smtClean="0"/>
              <a:t>metodologia</a:t>
            </a:r>
            <a:r>
              <a:rPr lang="en-US" dirty="0" smtClean="0"/>
              <a:t>...e </a:t>
            </a:r>
            <a:r>
              <a:rPr lang="en-US" dirty="0" err="1" smtClean="0"/>
              <a:t>quindi</a:t>
            </a:r>
            <a:r>
              <a:rPr lang="en-US" dirty="0" smtClean="0"/>
              <a:t> </a:t>
            </a:r>
            <a:r>
              <a:rPr lang="en-US" dirty="0" err="1" smtClean="0"/>
              <a:t>riusarlo</a:t>
            </a:r>
            <a:r>
              <a:rPr lang="en-US" dirty="0" smtClean="0"/>
              <a:t> per release future, </a:t>
            </a:r>
            <a:r>
              <a:rPr lang="en-US" dirty="0" err="1" smtClean="0"/>
              <a:t>cambiare</a:t>
            </a:r>
            <a:r>
              <a:rPr lang="en-US" dirty="0" smtClean="0"/>
              <a:t> </a:t>
            </a:r>
            <a:r>
              <a:rPr lang="en-US" dirty="0" err="1" smtClean="0"/>
              <a:t>vnf</a:t>
            </a:r>
            <a:r>
              <a:rPr lang="en-US" dirty="0" smtClean="0"/>
              <a:t>, </a:t>
            </a:r>
            <a:r>
              <a:rPr lang="en-US" dirty="0" err="1" smtClean="0"/>
              <a:t>mano</a:t>
            </a:r>
            <a:r>
              <a:rPr lang="en-US" dirty="0" smtClean="0"/>
              <a:t>, e </a:t>
            </a:r>
            <a:r>
              <a:rPr lang="en-US" dirty="0" err="1" smtClean="0"/>
              <a:t>tecnologie</a:t>
            </a:r>
            <a:r>
              <a:rPr lang="en-US" dirty="0" smtClean="0"/>
              <a:t> di </a:t>
            </a:r>
            <a:r>
              <a:rPr lang="en-US" dirty="0" err="1" smtClean="0"/>
              <a:t>virtualizzazione</a:t>
            </a:r>
            <a:r>
              <a:rPr lang="en-US" dirty="0" smtClean="0"/>
              <a:t>. </a:t>
            </a:r>
            <a:r>
              <a:rPr lang="en-US" dirty="0" err="1" smtClean="0"/>
              <a:t>nelle</a:t>
            </a:r>
            <a:r>
              <a:rPr lang="en-US" dirty="0" smtClean="0"/>
              <a:t> challenge </a:t>
            </a:r>
            <a:r>
              <a:rPr lang="en-US" dirty="0" err="1" smtClean="0"/>
              <a:t>inserire</a:t>
            </a:r>
            <a:r>
              <a:rPr lang="en-US" dirty="0" smtClean="0"/>
              <a:t> </a:t>
            </a:r>
            <a:r>
              <a:rPr lang="en-US" dirty="0" err="1" smtClean="0"/>
              <a:t>il</a:t>
            </a:r>
            <a:r>
              <a:rPr lang="en-US" dirty="0" smtClean="0"/>
              <a:t> </a:t>
            </a:r>
            <a:r>
              <a:rPr lang="en-US" dirty="0" err="1" smtClean="0"/>
              <a:t>fatto</a:t>
            </a:r>
            <a:r>
              <a:rPr lang="en-US" dirty="0" smtClean="0"/>
              <a:t> </a:t>
            </a:r>
            <a:r>
              <a:rPr lang="en-US" dirty="0" err="1" smtClean="0"/>
              <a:t>dell'aging</a:t>
            </a:r>
            <a:r>
              <a:rPr lang="en-US" dirty="0" smtClean="0"/>
              <a:t> di HA, </a:t>
            </a:r>
            <a:r>
              <a:rPr lang="en-US" dirty="0" err="1" smtClean="0"/>
              <a:t>delle</a:t>
            </a:r>
            <a:r>
              <a:rPr lang="en-US" dirty="0" smtClean="0"/>
              <a:t> </a:t>
            </a:r>
            <a:r>
              <a:rPr lang="en-US" dirty="0" err="1" smtClean="0"/>
              <a:t>corruzioni</a:t>
            </a:r>
            <a:r>
              <a:rPr lang="en-US" dirty="0" smtClean="0"/>
              <a:t> </a:t>
            </a:r>
            <a:r>
              <a:rPr lang="en-US" dirty="0" err="1" smtClean="0"/>
              <a:t>dello</a:t>
            </a:r>
            <a:r>
              <a:rPr lang="en-US" dirty="0" smtClean="0"/>
              <a:t> storage </a:t>
            </a:r>
            <a:r>
              <a:rPr lang="en-US" dirty="0" err="1" smtClean="0"/>
              <a:t>condiviso</a:t>
            </a:r>
            <a:r>
              <a:rPr lang="en-US" dirty="0" smtClean="0"/>
              <a:t> e </a:t>
            </a:r>
            <a:r>
              <a:rPr lang="en-US" dirty="0" err="1" smtClean="0"/>
              <a:t>dell'hypervisor</a:t>
            </a:r>
            <a:r>
              <a:rPr lang="en-US" dirty="0" smtClean="0"/>
              <a:t>, del tuning </a:t>
            </a:r>
            <a:r>
              <a:rPr lang="en-US" dirty="0" err="1" smtClean="0"/>
              <a:t>dei</a:t>
            </a:r>
            <a:r>
              <a:rPr lang="en-US" dirty="0" smtClean="0"/>
              <a:t> </a:t>
            </a:r>
            <a:r>
              <a:rPr lang="en-US" dirty="0" err="1" smtClean="0"/>
              <a:t>meccanismi</a:t>
            </a:r>
            <a:r>
              <a:rPr lang="en-US" dirty="0" smtClean="0"/>
              <a:t> di fault management. Un </a:t>
            </a:r>
            <a:r>
              <a:rPr lang="en-US" dirty="0" err="1" smtClean="0"/>
              <a:t>contributo</a:t>
            </a:r>
            <a:r>
              <a:rPr lang="en-US" dirty="0" smtClean="0"/>
              <a:t> utile </a:t>
            </a:r>
            <a:r>
              <a:rPr lang="en-US" dirty="0" err="1" smtClean="0"/>
              <a:t>è</a:t>
            </a:r>
            <a:r>
              <a:rPr lang="en-US" dirty="0" smtClean="0"/>
              <a:t> </a:t>
            </a:r>
            <a:r>
              <a:rPr lang="en-US" dirty="0" err="1" smtClean="0"/>
              <a:t>anche</a:t>
            </a:r>
            <a:r>
              <a:rPr lang="en-US" dirty="0" smtClean="0"/>
              <a:t> </a:t>
            </a:r>
            <a:r>
              <a:rPr lang="en-US" dirty="0" err="1" smtClean="0"/>
              <a:t>l'effort</a:t>
            </a:r>
            <a:r>
              <a:rPr lang="en-US" dirty="0" smtClean="0"/>
              <a:t> </a:t>
            </a:r>
            <a:r>
              <a:rPr lang="en-US" dirty="0" err="1" smtClean="0"/>
              <a:t>necessario</a:t>
            </a:r>
            <a:r>
              <a:rPr lang="en-US" dirty="0" smtClean="0"/>
              <a:t> per </a:t>
            </a:r>
            <a:r>
              <a:rPr lang="en-US" dirty="0" err="1" smtClean="0"/>
              <a:t>riusare</a:t>
            </a:r>
            <a:r>
              <a:rPr lang="en-US" dirty="0" smtClean="0"/>
              <a:t> lo </a:t>
            </a:r>
            <a:r>
              <a:rPr lang="en-US" dirty="0" err="1" smtClean="0"/>
              <a:t>stesso</a:t>
            </a:r>
            <a:r>
              <a:rPr lang="en-US" dirty="0" smtClean="0"/>
              <a:t> </a:t>
            </a:r>
            <a:r>
              <a:rPr lang="en-US" dirty="0" err="1" smtClean="0"/>
              <a:t>testbed</a:t>
            </a:r>
            <a:r>
              <a:rPr lang="en-US" dirty="0" smtClean="0"/>
              <a:t> (</a:t>
            </a:r>
            <a:r>
              <a:rPr lang="en-US" dirty="0" err="1" smtClean="0"/>
              <a:t>sia</a:t>
            </a:r>
            <a:r>
              <a:rPr lang="en-US" dirty="0" smtClean="0"/>
              <a:t> per </a:t>
            </a:r>
            <a:r>
              <a:rPr lang="en-US" dirty="0" err="1" smtClean="0"/>
              <a:t>Docker</a:t>
            </a:r>
            <a:r>
              <a:rPr lang="en-US" dirty="0" smtClean="0"/>
              <a:t> </a:t>
            </a:r>
            <a:r>
              <a:rPr lang="en-US" dirty="0" err="1" smtClean="0"/>
              <a:t>sia</a:t>
            </a:r>
            <a:r>
              <a:rPr lang="en-US" dirty="0" smtClean="0"/>
              <a:t> per VMware), </a:t>
            </a:r>
            <a:r>
              <a:rPr lang="en-US" dirty="0" err="1" smtClean="0"/>
              <a:t>il</a:t>
            </a:r>
            <a:r>
              <a:rPr lang="en-US" dirty="0" smtClean="0"/>
              <a:t> design </a:t>
            </a:r>
            <a:r>
              <a:rPr lang="en-US" dirty="0" err="1" smtClean="0"/>
              <a:t>dei</a:t>
            </a:r>
            <a:r>
              <a:rPr lang="en-US" dirty="0" smtClean="0"/>
              <a:t> tool....</a:t>
            </a:r>
          </a:p>
          <a:p>
            <a:pPr marL="0" indent="0">
              <a:buFont typeface="Arial"/>
              <a:buNone/>
            </a:pPr>
            <a:endParaRPr lang="en-US" dirty="0" smtClean="0"/>
          </a:p>
          <a:p>
            <a:pPr algn="l">
              <a:spcBef>
                <a:spcPts val="1272"/>
              </a:spcBef>
            </a:pPr>
            <a:r>
              <a:rPr lang="en-US" dirty="0" smtClean="0"/>
              <a:t>Performance and availability are </a:t>
            </a:r>
            <a:r>
              <a:rPr lang="en-US" b="1" dirty="0" smtClean="0"/>
              <a:t>critical concerns</a:t>
            </a:r>
            <a:r>
              <a:rPr lang="en-US" dirty="0" smtClean="0"/>
              <a:t> for NFV</a:t>
            </a:r>
          </a:p>
          <a:p>
            <a:pPr algn="l">
              <a:spcBef>
                <a:spcPts val="1272"/>
              </a:spcBef>
            </a:pPr>
            <a:r>
              <a:rPr lang="en-US" dirty="0" smtClean="0"/>
              <a:t>NFVIs are very complex, and </a:t>
            </a:r>
            <a:r>
              <a:rPr lang="en-US" b="1" dirty="0" smtClean="0"/>
              <a:t>making design choices is difficult</a:t>
            </a:r>
          </a:p>
          <a:p>
            <a:pPr algn="l">
              <a:spcBef>
                <a:spcPts val="1272"/>
              </a:spcBef>
            </a:pPr>
            <a:r>
              <a:rPr lang="en-US" dirty="0" smtClean="0"/>
              <a:t>We proposed a </a:t>
            </a:r>
            <a:r>
              <a:rPr lang="en-US" b="1" dirty="0" smtClean="0"/>
              <a:t>dependability benchmarking methodology</a:t>
            </a:r>
            <a:r>
              <a:rPr lang="en-US" dirty="0" smtClean="0"/>
              <a:t> useful to point out dependability issues and to guide designers</a:t>
            </a:r>
          </a:p>
          <a:p>
            <a:pPr algn="l">
              <a:spcBef>
                <a:spcPts val="1272"/>
              </a:spcBef>
            </a:pPr>
            <a:r>
              <a:rPr lang="en-US" dirty="0" smtClean="0"/>
              <a:t>Future work will extend the evaluation to alternative virtualization technologies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43</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Specificando</a:t>
            </a:r>
            <a:r>
              <a:rPr lang="en-US" dirty="0" smtClean="0"/>
              <a:t> </a:t>
            </a:r>
            <a:r>
              <a:rPr lang="en-US" dirty="0" err="1" smtClean="0"/>
              <a:t>gli</a:t>
            </a:r>
            <a:r>
              <a:rPr lang="en-US" dirty="0" smtClean="0"/>
              <a:t> </a:t>
            </a:r>
            <a:r>
              <a:rPr lang="en-US" dirty="0" err="1" smtClean="0"/>
              <a:t>sviluppi</a:t>
            </a:r>
            <a:r>
              <a:rPr lang="en-US" dirty="0" smtClean="0"/>
              <a:t> </a:t>
            </a:r>
            <a:r>
              <a:rPr lang="en-US" dirty="0" err="1" smtClean="0"/>
              <a:t>futuri</a:t>
            </a:r>
            <a:r>
              <a:rPr lang="en-US" dirty="0" smtClean="0"/>
              <a:t>, </a:t>
            </a:r>
            <a:r>
              <a:rPr lang="en-US" dirty="0" err="1" smtClean="0"/>
              <a:t>bisogna</a:t>
            </a:r>
            <a:r>
              <a:rPr lang="en-US" dirty="0" smtClean="0"/>
              <a:t> </a:t>
            </a:r>
            <a:r>
              <a:rPr lang="en-US" dirty="0" err="1" smtClean="0"/>
              <a:t>considerare</a:t>
            </a:r>
            <a:r>
              <a:rPr lang="en-US" dirty="0" smtClean="0"/>
              <a:t> </a:t>
            </a:r>
            <a:r>
              <a:rPr lang="en-US" dirty="0" err="1" smtClean="0"/>
              <a:t>tutto</a:t>
            </a:r>
            <a:r>
              <a:rPr lang="en-US" dirty="0" smtClean="0"/>
              <a:t> </a:t>
            </a:r>
            <a:r>
              <a:rPr lang="en-US" dirty="0" err="1" smtClean="0"/>
              <a:t>il</a:t>
            </a:r>
            <a:r>
              <a:rPr lang="en-US" dirty="0" smtClean="0"/>
              <a:t> </a:t>
            </a:r>
            <a:r>
              <a:rPr lang="en-US" dirty="0" err="1" smtClean="0"/>
              <a:t>mondo</a:t>
            </a:r>
            <a:r>
              <a:rPr lang="en-US" dirty="0" smtClean="0"/>
              <a:t> </a:t>
            </a:r>
            <a:r>
              <a:rPr lang="en-US" dirty="0" err="1" smtClean="0"/>
              <a:t>relativo</a:t>
            </a:r>
            <a:r>
              <a:rPr lang="en-US" dirty="0" smtClean="0"/>
              <a:t> </a:t>
            </a:r>
            <a:r>
              <a:rPr lang="en-US" dirty="0" err="1" smtClean="0"/>
              <a:t>ai</a:t>
            </a:r>
            <a:r>
              <a:rPr lang="en-US" dirty="0" smtClean="0"/>
              <a:t> </a:t>
            </a:r>
            <a:r>
              <a:rPr lang="en-US" dirty="0" err="1" smtClean="0"/>
              <a:t>microservices</a:t>
            </a:r>
            <a:r>
              <a:rPr lang="en-US" dirty="0" smtClean="0"/>
              <a:t> (</a:t>
            </a:r>
            <a:r>
              <a:rPr lang="en-US" dirty="0" err="1" smtClean="0"/>
              <a:t>unikernel</a:t>
            </a:r>
            <a:r>
              <a:rPr lang="en-US" dirty="0" smtClean="0"/>
              <a:t> per </a:t>
            </a:r>
            <a:r>
              <a:rPr lang="en-US" dirty="0" err="1" smtClean="0"/>
              <a:t>esempio</a:t>
            </a:r>
            <a:r>
              <a:rPr lang="en-US" dirty="0" smtClean="0"/>
              <a:t>), </a:t>
            </a:r>
            <a:r>
              <a:rPr lang="en-US" dirty="0" err="1" smtClean="0"/>
              <a:t>ecc</a:t>
            </a:r>
            <a:r>
              <a:rPr lang="en-US" dirty="0" smtClean="0"/>
              <a:t>.....</a:t>
            </a:r>
          </a:p>
          <a:p>
            <a:r>
              <a:rPr lang="en-US" dirty="0" err="1" smtClean="0"/>
              <a:t>L'utilizzo</a:t>
            </a:r>
            <a:r>
              <a:rPr lang="en-US" dirty="0" smtClean="0"/>
              <a:t> in production </a:t>
            </a:r>
            <a:r>
              <a:rPr lang="en-US" dirty="0" err="1" smtClean="0"/>
              <a:t>della</a:t>
            </a:r>
            <a:r>
              <a:rPr lang="en-US" dirty="0" smtClean="0"/>
              <a:t> </a:t>
            </a:r>
            <a:r>
              <a:rPr lang="en-US" dirty="0" err="1" smtClean="0"/>
              <a:t>metodologia</a:t>
            </a:r>
            <a:r>
              <a:rPr lang="en-US" dirty="0" smtClean="0"/>
              <a:t>.....come </a:t>
            </a:r>
            <a:r>
              <a:rPr lang="en-US" dirty="0" err="1" smtClean="0"/>
              <a:t>farlo</a:t>
            </a:r>
            <a:r>
              <a:rPr lang="en-US" dirty="0" smtClean="0"/>
              <a:t> a </a:t>
            </a:r>
            <a:r>
              <a:rPr lang="en-US" dirty="0" err="1" smtClean="0"/>
              <a:t>declinare</a:t>
            </a:r>
            <a:r>
              <a:rPr lang="en-US" dirty="0" smtClean="0"/>
              <a:t> </a:t>
            </a:r>
            <a:r>
              <a:rPr lang="en-US" dirty="0" err="1" smtClean="0"/>
              <a:t>nel</a:t>
            </a:r>
            <a:r>
              <a:rPr lang="en-US" dirty="0" smtClean="0"/>
              <a:t> </a:t>
            </a:r>
            <a:r>
              <a:rPr lang="en-US" dirty="0" err="1" smtClean="0"/>
              <a:t>contesto</a:t>
            </a:r>
            <a:r>
              <a:rPr lang="en-US" dirty="0" smtClean="0"/>
              <a:t> NFV? FAULT INJECTIO</a:t>
            </a:r>
            <a:r>
              <a:rPr lang="en-US" baseline="0" dirty="0" smtClean="0"/>
              <a:t>N IN PRODUCTION e’ GIA’ DI PER SE DIFFICILE!!!!!!!</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44</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45</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46</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47</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48</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49</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50</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charset="0"/>
            </a:endParaRPr>
          </a:p>
        </p:txBody>
      </p:sp>
      <p:sp>
        <p:nvSpPr>
          <p:cNvPr id="430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2E5E3BBB-BDDC-6E4C-BD3D-430EFC1F31A0}" type="slidenum">
              <a:rPr lang="en-US" u="none">
                <a:solidFill>
                  <a:schemeClr val="tx1"/>
                </a:solidFill>
                <a:latin typeface="Arial" charset="0"/>
              </a:rPr>
              <a:pPr eaLnBrk="1" hangingPunct="1"/>
              <a:t>51</a:t>
            </a:fld>
            <a:endParaRPr lang="en-US" u="none">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err="1" smtClean="0">
                <a:solidFill>
                  <a:schemeClr val="tx1"/>
                </a:solidFill>
                <a:latin typeface="+mn-lt"/>
                <a:ea typeface="+mn-ea"/>
                <a:cs typeface="+mn-cs"/>
              </a:rPr>
              <a:t>vari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modi</a:t>
            </a:r>
            <a:r>
              <a:rPr lang="en-US" sz="1200" kern="1200" dirty="0" smtClean="0">
                <a:solidFill>
                  <a:schemeClr val="tx1"/>
                </a:solidFill>
                <a:latin typeface="+mn-lt"/>
                <a:ea typeface="+mn-ea"/>
                <a:cs typeface="+mn-cs"/>
              </a:rPr>
              <a:t> per fare NFV, ma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capire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.....come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fa</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a:t>
            </a:r>
            <a:r>
              <a:rPr lang="en-US" sz="1200" kern="1200" dirty="0" smtClean="0">
                <a:solidFill>
                  <a:schemeClr val="tx1"/>
                </a:solidFill>
                <a:latin typeface="+mn-lt"/>
                <a:ea typeface="+mn-ea"/>
                <a:cs typeface="+mn-cs"/>
              </a:rPr>
              <a:t> chi? =&gt; </a:t>
            </a:r>
            <a:r>
              <a:rPr lang="en-US" sz="1200" kern="1200" dirty="0" err="1" smtClean="0">
                <a:solidFill>
                  <a:schemeClr val="tx1"/>
                </a:solidFill>
                <a:latin typeface="+mn-lt"/>
                <a:ea typeface="+mn-ea"/>
                <a:cs typeface="+mn-cs"/>
              </a:rPr>
              <a:t>cosa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comparando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siccome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nfv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è</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variegato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abbiamo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stabilito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metodologicanete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elementi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hanno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senso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comparare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quello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abbiamo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trovato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è</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compariamo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applicati</a:t>
            </a:r>
            <a:r>
              <a:rPr lang="en-US" sz="1200" kern="1200" dirty="0" smtClean="0">
                <a:solidFill>
                  <a:schemeClr val="tx1"/>
                </a:solidFill>
                <a:latin typeface="+mn-lt"/>
                <a:ea typeface="+mn-ea"/>
                <a:cs typeface="+mn-cs"/>
              </a:rPr>
              <a:t> VNF e MANO, e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inietta</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livello</a:t>
            </a:r>
            <a:r>
              <a:rPr lang="en-US" sz="1200" kern="1200" dirty="0" smtClean="0">
                <a:solidFill>
                  <a:schemeClr val="tx1"/>
                </a:solidFill>
                <a:latin typeface="+mn-lt"/>
                <a:ea typeface="+mn-ea"/>
                <a:cs typeface="+mn-cs"/>
              </a:rPr>
              <a:t> NFVI (hypervisor, </a:t>
            </a:r>
            <a:r>
              <a:rPr lang="en-US" sz="1200" kern="1200" dirty="0" err="1" smtClean="0">
                <a:solidFill>
                  <a:schemeClr val="tx1"/>
                </a:solidFill>
                <a:latin typeface="+mn-lt"/>
                <a:ea typeface="+mn-ea"/>
                <a:cs typeface="+mn-cs"/>
              </a:rPr>
              <a:t>hw</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rispetto</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cosa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consideriamo</a:t>
            </a:r>
            <a:r>
              <a:rPr lang="en-US" sz="1200" kern="1200" dirty="0" smtClean="0">
                <a:solidFill>
                  <a:schemeClr val="tx1"/>
                </a:solidFill>
                <a:latin typeface="+mn-lt"/>
                <a:ea typeface="+mn-ea"/>
                <a:cs typeface="+mn-cs"/>
              </a:rPr>
              <a:t> la </a:t>
            </a:r>
            <a:r>
              <a:rPr lang="en-US" sz="1200" kern="1200" dirty="0" err="1" smtClean="0">
                <a:solidFill>
                  <a:schemeClr val="tx1"/>
                </a:solidFill>
                <a:latin typeface="+mn-lt"/>
                <a:ea typeface="+mn-ea"/>
                <a:cs typeface="+mn-cs"/>
              </a:rPr>
              <a:t>varietà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guasti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hw,sw,conf</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rispetto</a:t>
            </a:r>
            <a:r>
              <a:rPr lang="en-US" sz="1200" kern="1200" dirty="0" smtClean="0">
                <a:solidFill>
                  <a:schemeClr val="tx1"/>
                </a:solidFill>
                <a:latin typeface="+mn-lt"/>
                <a:ea typeface="+mn-ea"/>
                <a:cs typeface="+mn-cs"/>
              </a:rPr>
              <a:t> a chi? chi </a:t>
            </a:r>
            <a:r>
              <a:rPr lang="en-US" sz="1200" kern="1200" dirty="0" err="1" smtClean="0">
                <a:solidFill>
                  <a:schemeClr val="tx1"/>
                </a:solidFill>
                <a:latin typeface="+mn-lt"/>
                <a:ea typeface="+mn-ea"/>
                <a:cs typeface="+mn-cs"/>
              </a:rPr>
              <a:t>sono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stackholder</a:t>
            </a:r>
            <a:r>
              <a:rPr lang="en-US" sz="1200" kern="1200" dirty="0" smtClean="0">
                <a:solidFill>
                  <a:schemeClr val="tx1"/>
                </a:solidFill>
                <a:latin typeface="+mn-lt"/>
                <a:ea typeface="+mn-ea"/>
                <a:cs typeface="+mn-cs"/>
              </a:rPr>
              <a:t> di chi ci </a:t>
            </a:r>
            <a:r>
              <a:rPr lang="en-US" sz="1200" kern="1200" dirty="0" err="1" smtClean="0">
                <a:solidFill>
                  <a:schemeClr val="tx1"/>
                </a:solidFill>
                <a:latin typeface="+mn-lt"/>
                <a:ea typeface="+mn-ea"/>
                <a:cs typeface="+mn-cs"/>
              </a:rPr>
              <a:t>dobbiamo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preoccupare</a:t>
            </a:r>
            <a:r>
              <a:rPr lang="en-US" sz="1200" kern="1200" dirty="0" smtClean="0">
                <a:solidFill>
                  <a:schemeClr val="tx1"/>
                </a:solidFill>
                <a:latin typeface="+mn-lt"/>
                <a:ea typeface="+mn-ea"/>
                <a:cs typeface="+mn-cs"/>
              </a:rPr>
              <a:t>? (end user, architects, system </a:t>
            </a:r>
            <a:r>
              <a:rPr lang="en-US" sz="1200" kern="1200" dirty="0" err="1" smtClean="0">
                <a:solidFill>
                  <a:schemeClr val="tx1"/>
                </a:solidFill>
                <a:latin typeface="+mn-lt"/>
                <a:ea typeface="+mn-ea"/>
                <a:cs typeface="+mn-cs"/>
              </a:rPr>
              <a:t>administror</a:t>
            </a:r>
            <a:r>
              <a:rPr lang="en-US" sz="1200" kern="1200" dirty="0" smtClean="0">
                <a:solidFill>
                  <a:schemeClr val="tx1"/>
                </a:solidFill>
                <a:latin typeface="+mn-lt"/>
                <a:ea typeface="+mn-ea"/>
                <a:cs typeface="+mn-cs"/>
              </a:rPr>
              <a:t>?) =&gt; </a:t>
            </a:r>
            <a:r>
              <a:rPr lang="en-US" sz="1200" kern="1200" dirty="0" err="1" smtClean="0">
                <a:solidFill>
                  <a:schemeClr val="tx1"/>
                </a:solidFill>
                <a:latin typeface="+mn-lt"/>
                <a:ea typeface="+mn-ea"/>
                <a:cs typeface="+mn-cs"/>
              </a:rPr>
              <a:t>definire</a:t>
            </a:r>
            <a:r>
              <a:rPr lang="en-US" sz="1200" kern="1200" dirty="0" smtClean="0">
                <a:solidFill>
                  <a:schemeClr val="tx1"/>
                </a:solidFill>
                <a:latin typeface="+mn-lt"/>
                <a:ea typeface="+mn-ea"/>
                <a:cs typeface="+mn-cs"/>
              </a:rPr>
              <a:t> le </a:t>
            </a:r>
            <a:r>
              <a:rPr lang="en-US" sz="1200" kern="1200" dirty="0" err="1" smtClean="0">
                <a:solidFill>
                  <a:schemeClr val="tx1"/>
                </a:solidFill>
                <a:latin typeface="+mn-lt"/>
                <a:ea typeface="+mn-ea"/>
                <a:cs typeface="+mn-cs"/>
              </a:rPr>
              <a:t>metriche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più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adatte</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Come fare a </a:t>
            </a:r>
            <a:r>
              <a:rPr lang="en-US" sz="1200" kern="1200" dirty="0" err="1" smtClean="0">
                <a:solidFill>
                  <a:schemeClr val="tx1"/>
                </a:solidFill>
                <a:latin typeface="+mn-lt"/>
                <a:ea typeface="+mn-ea"/>
                <a:cs typeface="+mn-cs"/>
              </a:rPr>
              <a:t>misurare</a:t>
            </a:r>
            <a:r>
              <a:rPr lang="en-US" sz="1200" kern="1200" dirty="0" smtClean="0">
                <a:solidFill>
                  <a:schemeClr val="tx1"/>
                </a:solidFill>
                <a:latin typeface="+mn-lt"/>
                <a:ea typeface="+mn-ea"/>
                <a:cs typeface="+mn-cs"/>
              </a:rPr>
              <a:t> la reliability di NFV in </a:t>
            </a:r>
            <a:r>
              <a:rPr lang="en-US" sz="1200" kern="1200" dirty="0" err="1" smtClean="0">
                <a:solidFill>
                  <a:schemeClr val="tx1"/>
                </a:solidFill>
                <a:latin typeface="+mn-lt"/>
                <a:ea typeface="+mn-ea"/>
                <a:cs typeface="+mn-cs"/>
              </a:rPr>
              <a:t>maniera</a:t>
            </a:r>
            <a:r>
              <a:rPr lang="en-US" sz="1200" kern="1200" dirty="0" smtClean="0">
                <a:solidFill>
                  <a:schemeClr val="tx1"/>
                </a:solidFill>
                <a:latin typeface="+mn-lt"/>
                <a:ea typeface="+mn-ea"/>
                <a:cs typeface="+mn-cs"/>
              </a:rPr>
              <a:t> X,Y e Z,.=&gt; in </a:t>
            </a:r>
            <a:r>
              <a:rPr lang="en-US" sz="1200" kern="1200" dirty="0" err="1" smtClean="0">
                <a:solidFill>
                  <a:schemeClr val="tx1"/>
                </a:solidFill>
                <a:latin typeface="+mn-lt"/>
                <a:ea typeface="+mn-ea"/>
                <a:cs typeface="+mn-cs"/>
              </a:rPr>
              <a:t>accorodo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linee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guida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generale</a:t>
            </a:r>
            <a:r>
              <a:rPr lang="en-US" sz="1200" kern="1200" dirty="0" smtClean="0">
                <a:solidFill>
                  <a:schemeClr val="tx1"/>
                </a:solidFill>
                <a:latin typeface="+mn-lt"/>
                <a:ea typeface="+mn-ea"/>
                <a:cs typeface="+mn-cs"/>
              </a:rPr>
              <a:t> del dep. benchmarking.</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10</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endParaRPr lang="en-US" sz="800" dirty="0" smtClean="0"/>
          </a:p>
        </p:txBody>
      </p:sp>
      <p:sp>
        <p:nvSpPr>
          <p:cNvPr id="19460" name="Slide Number Placeholder 3"/>
          <p:cNvSpPr>
            <a:spLocks noGrp="1"/>
          </p:cNvSpPr>
          <p:nvPr>
            <p:ph type="sldNum" sz="quarter" idx="5"/>
          </p:nvPr>
        </p:nvSpPr>
        <p:spPr>
          <a:noFill/>
        </p:spPr>
        <p:txBody>
          <a:bodyPr/>
          <a:lstStyle/>
          <a:p>
            <a:fld id="{86C97AA2-5D4B-0948-A38B-1E25A8A7A59C}" type="slidenum">
              <a:rPr lang="en-US" smtClean="0"/>
              <a:pPr/>
              <a:t>53</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endParaRPr lang="en-US" sz="800" dirty="0" smtClean="0"/>
          </a:p>
        </p:txBody>
      </p:sp>
      <p:sp>
        <p:nvSpPr>
          <p:cNvPr id="19460" name="Slide Number Placeholder 3"/>
          <p:cNvSpPr>
            <a:spLocks noGrp="1"/>
          </p:cNvSpPr>
          <p:nvPr>
            <p:ph type="sldNum" sz="quarter" idx="5"/>
          </p:nvPr>
        </p:nvSpPr>
        <p:spPr>
          <a:noFill/>
        </p:spPr>
        <p:txBody>
          <a:bodyPr/>
          <a:lstStyle/>
          <a:p>
            <a:fld id="{86C97AA2-5D4B-0948-A38B-1E25A8A7A59C}" type="slidenum">
              <a:rPr lang="en-US" smtClean="0"/>
              <a:pPr/>
              <a:t>54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err="1" smtClean="0">
                <a:solidFill>
                  <a:schemeClr val="tx1"/>
                </a:solidFill>
                <a:latin typeface="+mn-lt"/>
                <a:ea typeface="+mn-ea"/>
                <a:cs typeface="+mn-cs"/>
              </a:rPr>
              <a:t>vari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modi</a:t>
            </a:r>
            <a:r>
              <a:rPr lang="en-US" sz="1200" kern="1200" dirty="0" smtClean="0">
                <a:solidFill>
                  <a:schemeClr val="tx1"/>
                </a:solidFill>
                <a:latin typeface="+mn-lt"/>
                <a:ea typeface="+mn-ea"/>
                <a:cs typeface="+mn-cs"/>
              </a:rPr>
              <a:t> per fare NFV, ma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capire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.....come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fa</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a:t>
            </a:r>
            <a:r>
              <a:rPr lang="en-US" sz="1200" kern="1200" dirty="0" smtClean="0">
                <a:solidFill>
                  <a:schemeClr val="tx1"/>
                </a:solidFill>
                <a:latin typeface="+mn-lt"/>
                <a:ea typeface="+mn-ea"/>
                <a:cs typeface="+mn-cs"/>
              </a:rPr>
              <a:t> chi? =&gt; </a:t>
            </a:r>
            <a:r>
              <a:rPr lang="en-US" sz="1200" kern="1200" dirty="0" err="1" smtClean="0">
                <a:solidFill>
                  <a:schemeClr val="tx1"/>
                </a:solidFill>
                <a:latin typeface="+mn-lt"/>
                <a:ea typeface="+mn-ea"/>
                <a:cs typeface="+mn-cs"/>
              </a:rPr>
              <a:t>cosa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comparando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siccome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nfv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è</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variegato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abbiamo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stabilito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metodologicanete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elementi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hanno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senso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comparare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quello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abbiamo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trovato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è</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compariamo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applicati</a:t>
            </a:r>
            <a:r>
              <a:rPr lang="en-US" sz="1200" kern="1200" dirty="0" smtClean="0">
                <a:solidFill>
                  <a:schemeClr val="tx1"/>
                </a:solidFill>
                <a:latin typeface="+mn-lt"/>
                <a:ea typeface="+mn-ea"/>
                <a:cs typeface="+mn-cs"/>
              </a:rPr>
              <a:t> VNF e MANO, e </a:t>
            </a:r>
            <a:r>
              <a:rPr lang="en-US" sz="1200" kern="1200" dirty="0" err="1" smtClean="0">
                <a:solidFill>
                  <a:schemeClr val="tx1"/>
                </a:solidFill>
                <a:latin typeface="+mn-lt"/>
                <a:ea typeface="+mn-ea"/>
                <a:cs typeface="+mn-cs"/>
              </a:rPr>
              <a:t>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inietta</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livello</a:t>
            </a:r>
            <a:r>
              <a:rPr lang="en-US" sz="1200" kern="1200" dirty="0" smtClean="0">
                <a:solidFill>
                  <a:schemeClr val="tx1"/>
                </a:solidFill>
                <a:latin typeface="+mn-lt"/>
                <a:ea typeface="+mn-ea"/>
                <a:cs typeface="+mn-cs"/>
              </a:rPr>
              <a:t> NFVI (hypervisor, </a:t>
            </a:r>
            <a:r>
              <a:rPr lang="en-US" sz="1200" kern="1200" dirty="0" err="1" smtClean="0">
                <a:solidFill>
                  <a:schemeClr val="tx1"/>
                </a:solidFill>
                <a:latin typeface="+mn-lt"/>
                <a:ea typeface="+mn-ea"/>
                <a:cs typeface="+mn-cs"/>
              </a:rPr>
              <a:t>hw</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rispetto</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cosa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consideriamo</a:t>
            </a:r>
            <a:r>
              <a:rPr lang="en-US" sz="1200" kern="1200" dirty="0" smtClean="0">
                <a:solidFill>
                  <a:schemeClr val="tx1"/>
                </a:solidFill>
                <a:latin typeface="+mn-lt"/>
                <a:ea typeface="+mn-ea"/>
                <a:cs typeface="+mn-cs"/>
              </a:rPr>
              <a:t> la </a:t>
            </a:r>
            <a:r>
              <a:rPr lang="en-US" sz="1200" kern="1200" dirty="0" err="1" smtClean="0">
                <a:solidFill>
                  <a:schemeClr val="tx1"/>
                </a:solidFill>
                <a:latin typeface="+mn-lt"/>
                <a:ea typeface="+mn-ea"/>
                <a:cs typeface="+mn-cs"/>
              </a:rPr>
              <a:t>varietà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guasti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hw,sw,conf</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err="1" smtClean="0">
                <a:solidFill>
                  <a:schemeClr val="tx1"/>
                </a:solidFill>
                <a:latin typeface="+mn-lt"/>
                <a:ea typeface="+mn-ea"/>
                <a:cs typeface="+mn-cs"/>
              </a:rPr>
              <a:t>migliore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rispetto</a:t>
            </a:r>
            <a:r>
              <a:rPr lang="en-US" sz="1200" kern="1200" dirty="0" smtClean="0">
                <a:solidFill>
                  <a:schemeClr val="tx1"/>
                </a:solidFill>
                <a:latin typeface="+mn-lt"/>
                <a:ea typeface="+mn-ea"/>
                <a:cs typeface="+mn-cs"/>
              </a:rPr>
              <a:t> a chi? chi </a:t>
            </a:r>
            <a:r>
              <a:rPr lang="en-US" sz="1200" kern="1200" dirty="0" err="1" smtClean="0">
                <a:solidFill>
                  <a:schemeClr val="tx1"/>
                </a:solidFill>
                <a:latin typeface="+mn-lt"/>
                <a:ea typeface="+mn-ea"/>
                <a:cs typeface="+mn-cs"/>
              </a:rPr>
              <a:t>sono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stackholder</a:t>
            </a:r>
            <a:r>
              <a:rPr lang="en-US" sz="1200" kern="1200" dirty="0" smtClean="0">
                <a:solidFill>
                  <a:schemeClr val="tx1"/>
                </a:solidFill>
                <a:latin typeface="+mn-lt"/>
                <a:ea typeface="+mn-ea"/>
                <a:cs typeface="+mn-cs"/>
              </a:rPr>
              <a:t> di chi ci </a:t>
            </a:r>
            <a:r>
              <a:rPr lang="en-US" sz="1200" kern="1200" dirty="0" err="1" smtClean="0">
                <a:solidFill>
                  <a:schemeClr val="tx1"/>
                </a:solidFill>
                <a:latin typeface="+mn-lt"/>
                <a:ea typeface="+mn-ea"/>
                <a:cs typeface="+mn-cs"/>
              </a:rPr>
              <a:t>dobbiamo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preoccupare</a:t>
            </a:r>
            <a:r>
              <a:rPr lang="en-US" sz="1200" kern="1200" dirty="0" smtClean="0">
                <a:solidFill>
                  <a:schemeClr val="tx1"/>
                </a:solidFill>
                <a:latin typeface="+mn-lt"/>
                <a:ea typeface="+mn-ea"/>
                <a:cs typeface="+mn-cs"/>
              </a:rPr>
              <a:t>? (end user, architects, system </a:t>
            </a:r>
            <a:r>
              <a:rPr lang="en-US" sz="1200" kern="1200" dirty="0" err="1" smtClean="0">
                <a:solidFill>
                  <a:schemeClr val="tx1"/>
                </a:solidFill>
                <a:latin typeface="+mn-lt"/>
                <a:ea typeface="+mn-ea"/>
                <a:cs typeface="+mn-cs"/>
              </a:rPr>
              <a:t>administror</a:t>
            </a:r>
            <a:r>
              <a:rPr lang="en-US" sz="1200" kern="1200" dirty="0" smtClean="0">
                <a:solidFill>
                  <a:schemeClr val="tx1"/>
                </a:solidFill>
                <a:latin typeface="+mn-lt"/>
                <a:ea typeface="+mn-ea"/>
                <a:cs typeface="+mn-cs"/>
              </a:rPr>
              <a:t>?) =&gt; </a:t>
            </a:r>
            <a:r>
              <a:rPr lang="en-US" sz="1200" kern="1200" dirty="0" err="1" smtClean="0">
                <a:solidFill>
                  <a:schemeClr val="tx1"/>
                </a:solidFill>
                <a:latin typeface="+mn-lt"/>
                <a:ea typeface="+mn-ea"/>
                <a:cs typeface="+mn-cs"/>
              </a:rPr>
              <a:t>definire</a:t>
            </a:r>
            <a:r>
              <a:rPr lang="en-US" sz="1200" kern="1200" dirty="0" smtClean="0">
                <a:solidFill>
                  <a:schemeClr val="tx1"/>
                </a:solidFill>
                <a:latin typeface="+mn-lt"/>
                <a:ea typeface="+mn-ea"/>
                <a:cs typeface="+mn-cs"/>
              </a:rPr>
              <a:t> le </a:t>
            </a:r>
            <a:r>
              <a:rPr lang="en-US" sz="1200" kern="1200" dirty="0" err="1" smtClean="0">
                <a:solidFill>
                  <a:schemeClr val="tx1"/>
                </a:solidFill>
                <a:latin typeface="+mn-lt"/>
                <a:ea typeface="+mn-ea"/>
                <a:cs typeface="+mn-cs"/>
              </a:rPr>
              <a:t>metriche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più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adatte</a:t>
            </a:r>
            <a:r>
              <a:rPr lang="en-US" sz="1200" kern="1200" dirty="0" smtClean="0">
                <a:solidFill>
                  <a:schemeClr val="tx1"/>
                </a:solidFill>
                <a:latin typeface="+mn-lt"/>
                <a:ea typeface="+mn-ea"/>
                <a:cs typeface="+mn-cs"/>
              </a:rPr>
              <a:t>!</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Come fare a </a:t>
            </a:r>
            <a:r>
              <a:rPr lang="en-US" sz="1200" kern="1200" dirty="0" err="1" smtClean="0">
                <a:solidFill>
                  <a:schemeClr val="tx1"/>
                </a:solidFill>
                <a:latin typeface="+mn-lt"/>
                <a:ea typeface="+mn-ea"/>
                <a:cs typeface="+mn-cs"/>
              </a:rPr>
              <a:t>misurare</a:t>
            </a:r>
            <a:r>
              <a:rPr lang="en-US" sz="1200" kern="1200" dirty="0" smtClean="0">
                <a:solidFill>
                  <a:schemeClr val="tx1"/>
                </a:solidFill>
                <a:latin typeface="+mn-lt"/>
                <a:ea typeface="+mn-ea"/>
                <a:cs typeface="+mn-cs"/>
              </a:rPr>
              <a:t> la reliability di NFV in </a:t>
            </a:r>
            <a:r>
              <a:rPr lang="en-US" sz="1200" kern="1200" dirty="0" err="1" smtClean="0">
                <a:solidFill>
                  <a:schemeClr val="tx1"/>
                </a:solidFill>
                <a:latin typeface="+mn-lt"/>
                <a:ea typeface="+mn-ea"/>
                <a:cs typeface="+mn-cs"/>
              </a:rPr>
              <a:t>maniera</a:t>
            </a:r>
            <a:r>
              <a:rPr lang="en-US" sz="1200" kern="1200" dirty="0" smtClean="0">
                <a:solidFill>
                  <a:schemeClr val="tx1"/>
                </a:solidFill>
                <a:latin typeface="+mn-lt"/>
                <a:ea typeface="+mn-ea"/>
                <a:cs typeface="+mn-cs"/>
              </a:rPr>
              <a:t> X,Y e Z,.=&gt; in </a:t>
            </a:r>
            <a:r>
              <a:rPr lang="en-US" sz="1200" kern="1200" dirty="0" err="1" smtClean="0">
                <a:solidFill>
                  <a:schemeClr val="tx1"/>
                </a:solidFill>
                <a:latin typeface="+mn-lt"/>
                <a:ea typeface="+mn-ea"/>
                <a:cs typeface="+mn-cs"/>
              </a:rPr>
              <a:t>accorodo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linee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guida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generale</a:t>
            </a:r>
            <a:r>
              <a:rPr lang="en-US" sz="1200" kern="1200" dirty="0" smtClean="0">
                <a:solidFill>
                  <a:schemeClr val="tx1"/>
                </a:solidFill>
                <a:latin typeface="+mn-lt"/>
                <a:ea typeface="+mn-ea"/>
                <a:cs typeface="+mn-cs"/>
              </a:rPr>
              <a:t> del dep. benchmarking.</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11</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12</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14</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15</a:t>
            </a:fld>
            <a:endParaRPr lang="it-IT"/>
          </a:p>
        </p:txBody>
      </p:sp>
    </p:spTree>
    <p:extLst>
      <p:ext uri="{BB962C8B-B14F-4D97-AF65-F5344CB8AC3E}">
        <p14:creationId xmlns:p14="http://schemas.microsoft.com/office/powerpoint/2010/main" val="238197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7025CCD-BB7A-4E24-95E6-502FDC415D78}" type="slidenum">
              <a:rPr lang="it-IT" smtClean="0"/>
              <a:t>16</a:t>
            </a:fld>
            <a:endParaRPr lang="it-IT"/>
          </a:p>
        </p:txBody>
      </p:sp>
    </p:spTree>
    <p:extLst>
      <p:ext uri="{BB962C8B-B14F-4D97-AF65-F5344CB8AC3E}">
        <p14:creationId xmlns:p14="http://schemas.microsoft.com/office/powerpoint/2010/main" val="238197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25/02/2015</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25/02/2015</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25/02/2015</a:t>
            </a:r>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25/02/2015</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png"/><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Luigi De Simone</a:t>
            </a:r>
            <a:br>
              <a:rPr lang="it-IT" dirty="0" smtClean="0"/>
            </a:br>
            <a:r>
              <a:rPr lang="it-IT" sz="3600" dirty="0" smtClean="0"/>
              <a:t>Tutor: Prof. Domenico Cotroneo</a:t>
            </a:r>
            <a:br>
              <a:rPr lang="it-IT" sz="3600" dirty="0" smtClean="0"/>
            </a:br>
            <a:r>
              <a:rPr lang="it-IT" sz="2700" dirty="0" smtClean="0"/>
              <a:t>XXIX </a:t>
            </a:r>
            <a:r>
              <a:rPr lang="it-IT" sz="2700" dirty="0" err="1" smtClean="0"/>
              <a:t>Cycle</a:t>
            </a:r>
            <a:r>
              <a:rPr lang="it-IT" sz="2700" dirty="0" smtClean="0"/>
              <a:t> - III </a:t>
            </a:r>
            <a:r>
              <a:rPr lang="it-IT" sz="2700" dirty="0" err="1" smtClean="0"/>
              <a:t>year</a:t>
            </a:r>
            <a:r>
              <a:rPr lang="it-IT" sz="2700" dirty="0" smtClean="0"/>
              <a:t> </a:t>
            </a:r>
            <a:r>
              <a:rPr lang="it-IT" sz="2700" dirty="0" err="1" smtClean="0"/>
              <a:t>presentation</a:t>
            </a:r>
            <a:endParaRPr lang="it-IT" dirty="0"/>
          </a:p>
        </p:txBody>
      </p:sp>
      <p:sp>
        <p:nvSpPr>
          <p:cNvPr id="3" name="Sottotitolo 2"/>
          <p:cNvSpPr>
            <a:spLocks noGrp="1"/>
          </p:cNvSpPr>
          <p:nvPr>
            <p:ph type="subTitle" idx="1"/>
          </p:nvPr>
        </p:nvSpPr>
        <p:spPr/>
        <p:txBody>
          <a:bodyPr/>
          <a:lstStyle/>
          <a:p>
            <a:r>
              <a:rPr lang="en-GB" dirty="0"/>
              <a:t>Dependability </a:t>
            </a:r>
            <a:r>
              <a:rPr lang="en-GB" dirty="0" smtClean="0"/>
              <a:t>Benchmarking in Network Function Virtualization</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9750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5727442"/>
            <a:ext cx="2133600" cy="365125"/>
          </a:xfrm>
        </p:spPr>
        <p:txBody>
          <a:bodyPr/>
          <a:lstStyle/>
          <a:p>
            <a:fld id="{26848A72-3DD7-42C3-AB6C-2FF2861DA9F6}" type="slidenum">
              <a:rPr lang="it-IT" smtClean="0"/>
              <a:t>10</a:t>
            </a:fld>
            <a:endParaRPr lang="it-IT"/>
          </a:p>
        </p:txBody>
      </p:sp>
      <p:sp>
        <p:nvSpPr>
          <p:cNvPr id="6" name="TextBox 5"/>
          <p:cNvSpPr txBox="1"/>
          <p:nvPr/>
        </p:nvSpPr>
        <p:spPr>
          <a:xfrm>
            <a:off x="2598615" y="2624300"/>
            <a:ext cx="184666" cy="369332"/>
          </a:xfrm>
          <a:prstGeom prst="rect">
            <a:avLst/>
          </a:prstGeom>
          <a:noFill/>
        </p:spPr>
        <p:txBody>
          <a:bodyPr wrap="none" rtlCol="0">
            <a:spAutoFit/>
          </a:bodyPr>
          <a:lstStyle/>
          <a:p>
            <a:endParaRPr lang="en-US" dirty="0"/>
          </a:p>
        </p:txBody>
      </p:sp>
      <p:sp>
        <p:nvSpPr>
          <p:cNvPr id="7" name="Segnaposto contenuto 2"/>
          <p:cNvSpPr>
            <a:spLocks noGrp="1"/>
          </p:cNvSpPr>
          <p:nvPr>
            <p:ph idx="1"/>
          </p:nvPr>
        </p:nvSpPr>
        <p:spPr>
          <a:xfrm>
            <a:off x="457200" y="2636912"/>
            <a:ext cx="8229600" cy="3600400"/>
          </a:xfrm>
        </p:spPr>
        <p:txBody>
          <a:bodyPr>
            <a:normAutofit/>
          </a:bodyPr>
          <a:lstStyle/>
          <a:p>
            <a:pPr>
              <a:buFont typeface="Wingdings" charset="2"/>
              <a:buChar char="q"/>
            </a:pPr>
            <a:r>
              <a:rPr lang="en-US" dirty="0" smtClean="0"/>
              <a:t>The best virtualization </a:t>
            </a:r>
            <a:r>
              <a:rPr lang="en-US" b="1" dirty="0" smtClean="0"/>
              <a:t>between who</a:t>
            </a:r>
            <a:r>
              <a:rPr lang="en-US" dirty="0" smtClean="0"/>
              <a:t>?</a:t>
            </a:r>
          </a:p>
          <a:p>
            <a:pPr>
              <a:buFont typeface="Wingdings" charset="2"/>
              <a:buChar char="q"/>
            </a:pPr>
            <a:endParaRPr lang="en-US" dirty="0" smtClean="0"/>
          </a:p>
          <a:p>
            <a:pPr>
              <a:buFont typeface="Wingdings" charset="2"/>
              <a:buChar char="q"/>
            </a:pPr>
            <a:r>
              <a:rPr lang="en-US" dirty="0" smtClean="0"/>
              <a:t>The </a:t>
            </a:r>
            <a:r>
              <a:rPr lang="en-US" dirty="0"/>
              <a:t>best virtualization </a:t>
            </a:r>
            <a:r>
              <a:rPr lang="en-US" b="1" dirty="0" smtClean="0"/>
              <a:t>against what</a:t>
            </a:r>
            <a:r>
              <a:rPr lang="en-US" dirty="0" smtClean="0"/>
              <a:t>?</a:t>
            </a:r>
          </a:p>
          <a:p>
            <a:pPr>
              <a:buFont typeface="Wingdings" charset="2"/>
              <a:buChar char="q"/>
            </a:pPr>
            <a:endParaRPr lang="en-US" dirty="0" smtClean="0"/>
          </a:p>
          <a:p>
            <a:pPr>
              <a:buFont typeface="Wingdings" charset="2"/>
              <a:buChar char="q"/>
            </a:pPr>
            <a:r>
              <a:rPr lang="en-US" dirty="0" smtClean="0"/>
              <a:t>The best virtualization </a:t>
            </a:r>
            <a:r>
              <a:rPr lang="en-US" b="1" dirty="0" smtClean="0"/>
              <a:t>for who</a:t>
            </a:r>
            <a:r>
              <a:rPr lang="en-US" dirty="0" smtClean="0"/>
              <a:t>?</a:t>
            </a:r>
            <a:endParaRPr lang="en-US" dirty="0"/>
          </a:p>
        </p:txBody>
      </p:sp>
      <p:sp>
        <p:nvSpPr>
          <p:cNvPr id="8" name="Title 1"/>
          <p:cNvSpPr txBox="1">
            <a:spLocks/>
          </p:cNvSpPr>
          <p:nvPr/>
        </p:nvSpPr>
        <p:spPr bwMode="auto">
          <a:xfrm>
            <a:off x="-108520" y="44624"/>
            <a:ext cx="9252520"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3200" u="none" dirty="0" smtClean="0"/>
              <a:t>::. </a:t>
            </a:r>
            <a:r>
              <a:rPr lang="en-US" sz="3600" dirty="0" smtClean="0"/>
              <a:t>Which is the best virtualization technology for NFV?</a:t>
            </a:r>
            <a:endParaRPr lang="en-US" sz="3600" u="none" dirty="0"/>
          </a:p>
        </p:txBody>
      </p:sp>
      <p:sp>
        <p:nvSpPr>
          <p:cNvPr id="9" name="TextBox 8"/>
          <p:cNvSpPr txBox="1"/>
          <p:nvPr/>
        </p:nvSpPr>
        <p:spPr>
          <a:xfrm>
            <a:off x="899592" y="3212976"/>
            <a:ext cx="727280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charset="2"/>
              <a:buChar char="Ø"/>
            </a:pPr>
            <a:r>
              <a:rPr lang="en-US" sz="2800" dirty="0" smtClean="0">
                <a:solidFill>
                  <a:srgbClr val="008000"/>
                </a:solidFill>
              </a:rPr>
              <a:t>To choice the NFV </a:t>
            </a:r>
            <a:r>
              <a:rPr lang="en-US" sz="2800" b="1" dirty="0" smtClean="0">
                <a:solidFill>
                  <a:srgbClr val="008000"/>
                </a:solidFill>
              </a:rPr>
              <a:t>elements</a:t>
            </a:r>
            <a:r>
              <a:rPr lang="en-US" sz="2800" dirty="0" smtClean="0">
                <a:solidFill>
                  <a:srgbClr val="008000"/>
                </a:solidFill>
              </a:rPr>
              <a:t> to compare</a:t>
            </a:r>
            <a:endParaRPr lang="en-US" sz="2800" b="1" dirty="0">
              <a:solidFill>
                <a:srgbClr val="008000"/>
              </a:solidFill>
            </a:endParaRPr>
          </a:p>
        </p:txBody>
      </p:sp>
      <p:sp>
        <p:nvSpPr>
          <p:cNvPr id="10" name="TextBox 9"/>
          <p:cNvSpPr txBox="1"/>
          <p:nvPr/>
        </p:nvSpPr>
        <p:spPr>
          <a:xfrm>
            <a:off x="899592" y="4437112"/>
            <a:ext cx="76328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charset="2"/>
              <a:buChar char="Ø"/>
            </a:pPr>
            <a:r>
              <a:rPr lang="en-US" sz="2800" dirty="0" smtClean="0">
                <a:solidFill>
                  <a:srgbClr val="008000"/>
                </a:solidFill>
              </a:rPr>
              <a:t>To choice the </a:t>
            </a:r>
            <a:r>
              <a:rPr lang="en-US" sz="2800" b="1" dirty="0" smtClean="0">
                <a:solidFill>
                  <a:srgbClr val="008000"/>
                </a:solidFill>
              </a:rPr>
              <a:t>faults </a:t>
            </a:r>
            <a:r>
              <a:rPr lang="en-US" sz="2800" dirty="0" smtClean="0">
                <a:solidFill>
                  <a:srgbClr val="008000"/>
                </a:solidFill>
              </a:rPr>
              <a:t>more representative in NFV</a:t>
            </a:r>
            <a:endParaRPr lang="en-US" sz="2800" b="1" dirty="0">
              <a:solidFill>
                <a:srgbClr val="008000"/>
              </a:solidFill>
            </a:endParaRPr>
          </a:p>
        </p:txBody>
      </p:sp>
      <p:sp>
        <p:nvSpPr>
          <p:cNvPr id="11" name="TextBox 10"/>
          <p:cNvSpPr txBox="1"/>
          <p:nvPr/>
        </p:nvSpPr>
        <p:spPr>
          <a:xfrm>
            <a:off x="899592" y="5571237"/>
            <a:ext cx="763284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charset="2"/>
              <a:buChar char="Ø"/>
            </a:pPr>
            <a:r>
              <a:rPr lang="en-US" sz="2800" dirty="0" smtClean="0">
                <a:solidFill>
                  <a:srgbClr val="008000"/>
                </a:solidFill>
              </a:rPr>
              <a:t>To choice the more suitable</a:t>
            </a:r>
            <a:r>
              <a:rPr lang="en-US" sz="2800" b="1" dirty="0" smtClean="0">
                <a:solidFill>
                  <a:srgbClr val="008000"/>
                </a:solidFill>
              </a:rPr>
              <a:t> metrics </a:t>
            </a:r>
            <a:r>
              <a:rPr lang="en-US" sz="2800" dirty="0" smtClean="0">
                <a:solidFill>
                  <a:srgbClr val="008000"/>
                </a:solidFill>
              </a:rPr>
              <a:t>for the NFV stakeholders</a:t>
            </a:r>
            <a:endParaRPr lang="en-US" sz="2800" dirty="0">
              <a:solidFill>
                <a:srgbClr val="008000"/>
              </a:solidFill>
            </a:endParaRPr>
          </a:p>
        </p:txBody>
      </p:sp>
      <p:sp>
        <p:nvSpPr>
          <p:cNvPr id="2" name="TextBox 1"/>
          <p:cNvSpPr txBox="1"/>
          <p:nvPr/>
        </p:nvSpPr>
        <p:spPr>
          <a:xfrm>
            <a:off x="395536" y="1412776"/>
            <a:ext cx="8109912" cy="1354217"/>
          </a:xfrm>
          <a:prstGeom prst="rect">
            <a:avLst/>
          </a:prstGeom>
          <a:noFill/>
        </p:spPr>
        <p:txBody>
          <a:bodyPr wrap="none" rtlCol="0">
            <a:spAutoFit/>
          </a:bodyPr>
          <a:lstStyle/>
          <a:p>
            <a:pPr marL="285750" indent="-285750" algn="ctr">
              <a:buFont typeface="Wingdings" charset="2"/>
              <a:buChar char="q"/>
            </a:pPr>
            <a:r>
              <a:rPr lang="en-US" sz="3200" dirty="0"/>
              <a:t>An </a:t>
            </a:r>
            <a:r>
              <a:rPr lang="en-US" sz="3200" b="1" dirty="0"/>
              <a:t>open problem</a:t>
            </a:r>
            <a:r>
              <a:rPr lang="en-US" sz="3200" dirty="0"/>
              <a:t> in scientific literature [1-5] </a:t>
            </a:r>
            <a:endParaRPr lang="en-US" sz="3200" dirty="0" smtClean="0"/>
          </a:p>
          <a:p>
            <a:pPr algn="ctr"/>
            <a:r>
              <a:rPr lang="en-US" sz="3200" dirty="0" smtClean="0"/>
              <a:t>and </a:t>
            </a:r>
            <a:r>
              <a:rPr lang="en-US" sz="3200" b="1" dirty="0"/>
              <a:t>critical</a:t>
            </a:r>
            <a:r>
              <a:rPr lang="en-US" sz="3200" dirty="0"/>
              <a:t> in the NFV context</a:t>
            </a:r>
          </a:p>
          <a:p>
            <a:endParaRPr lang="en-US" dirty="0"/>
          </a:p>
        </p:txBody>
      </p:sp>
    </p:spTree>
    <p:extLst>
      <p:ext uri="{BB962C8B-B14F-4D97-AF65-F5344CB8AC3E}">
        <p14:creationId xmlns:p14="http://schemas.microsoft.com/office/powerpoint/2010/main" val="297407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5727442"/>
            <a:ext cx="2133600" cy="365125"/>
          </a:xfrm>
        </p:spPr>
        <p:txBody>
          <a:bodyPr/>
          <a:lstStyle/>
          <a:p>
            <a:fld id="{26848A72-3DD7-42C3-AB6C-2FF2861DA9F6}" type="slidenum">
              <a:rPr lang="it-IT" smtClean="0"/>
              <a:t>11</a:t>
            </a:fld>
            <a:endParaRPr lang="it-IT"/>
          </a:p>
        </p:txBody>
      </p:sp>
      <p:sp>
        <p:nvSpPr>
          <p:cNvPr id="6" name="TextBox 5"/>
          <p:cNvSpPr txBox="1"/>
          <p:nvPr/>
        </p:nvSpPr>
        <p:spPr>
          <a:xfrm>
            <a:off x="2598615" y="2624300"/>
            <a:ext cx="184666" cy="369332"/>
          </a:xfrm>
          <a:prstGeom prst="rect">
            <a:avLst/>
          </a:prstGeom>
          <a:noFill/>
        </p:spPr>
        <p:txBody>
          <a:bodyPr wrap="none" rtlCol="0">
            <a:spAutoFit/>
          </a:bodyPr>
          <a:lstStyle/>
          <a:p>
            <a:endParaRPr lang="en-US" dirty="0"/>
          </a:p>
        </p:txBody>
      </p:sp>
      <p:sp>
        <p:nvSpPr>
          <p:cNvPr id="7" name="Segnaposto contenuto 2"/>
          <p:cNvSpPr>
            <a:spLocks noGrp="1"/>
          </p:cNvSpPr>
          <p:nvPr>
            <p:ph idx="1"/>
          </p:nvPr>
        </p:nvSpPr>
        <p:spPr>
          <a:xfrm>
            <a:off x="457200" y="2636912"/>
            <a:ext cx="8229600" cy="3600400"/>
          </a:xfrm>
        </p:spPr>
        <p:txBody>
          <a:bodyPr>
            <a:normAutofit/>
          </a:bodyPr>
          <a:lstStyle/>
          <a:p>
            <a:pPr>
              <a:buFont typeface="Wingdings" charset="2"/>
              <a:buChar char="q"/>
            </a:pPr>
            <a:r>
              <a:rPr lang="en-US" dirty="0" smtClean="0"/>
              <a:t>The best virtualization </a:t>
            </a:r>
            <a:r>
              <a:rPr lang="en-US" b="1" dirty="0" smtClean="0"/>
              <a:t>between who</a:t>
            </a:r>
            <a:r>
              <a:rPr lang="en-US" dirty="0" smtClean="0"/>
              <a:t>?</a:t>
            </a:r>
          </a:p>
          <a:p>
            <a:pPr>
              <a:buFont typeface="Wingdings" charset="2"/>
              <a:buChar char="q"/>
            </a:pPr>
            <a:endParaRPr lang="en-US" dirty="0" smtClean="0"/>
          </a:p>
          <a:p>
            <a:pPr>
              <a:buFont typeface="Wingdings" charset="2"/>
              <a:buChar char="q"/>
            </a:pPr>
            <a:r>
              <a:rPr lang="en-US" dirty="0" smtClean="0"/>
              <a:t>The </a:t>
            </a:r>
            <a:r>
              <a:rPr lang="en-US" dirty="0"/>
              <a:t>best virtualization </a:t>
            </a:r>
            <a:r>
              <a:rPr lang="en-US" b="1" dirty="0" smtClean="0"/>
              <a:t>against what</a:t>
            </a:r>
            <a:r>
              <a:rPr lang="en-US" dirty="0" smtClean="0"/>
              <a:t>?</a:t>
            </a:r>
          </a:p>
          <a:p>
            <a:pPr>
              <a:buFont typeface="Wingdings" charset="2"/>
              <a:buChar char="q"/>
            </a:pPr>
            <a:endParaRPr lang="en-US" dirty="0" smtClean="0"/>
          </a:p>
          <a:p>
            <a:pPr>
              <a:buFont typeface="Wingdings" charset="2"/>
              <a:buChar char="q"/>
            </a:pPr>
            <a:r>
              <a:rPr lang="en-US" dirty="0" smtClean="0"/>
              <a:t>The best virtualization </a:t>
            </a:r>
            <a:r>
              <a:rPr lang="en-US" b="1" dirty="0" smtClean="0"/>
              <a:t>for who</a:t>
            </a:r>
            <a:r>
              <a:rPr lang="en-US" dirty="0" smtClean="0"/>
              <a:t>?</a:t>
            </a:r>
            <a:endParaRPr lang="en-US" dirty="0"/>
          </a:p>
        </p:txBody>
      </p:sp>
      <p:sp>
        <p:nvSpPr>
          <p:cNvPr id="8" name="Title 1"/>
          <p:cNvSpPr txBox="1">
            <a:spLocks/>
          </p:cNvSpPr>
          <p:nvPr/>
        </p:nvSpPr>
        <p:spPr bwMode="auto">
          <a:xfrm>
            <a:off x="-108520" y="44624"/>
            <a:ext cx="9252520"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3200" u="none" dirty="0" smtClean="0"/>
              <a:t>::. </a:t>
            </a:r>
            <a:r>
              <a:rPr lang="en-US" sz="3600" dirty="0" smtClean="0"/>
              <a:t>Which is the best virtualization technology for NFV?</a:t>
            </a:r>
            <a:endParaRPr lang="en-US" sz="3600" u="none" dirty="0"/>
          </a:p>
        </p:txBody>
      </p:sp>
      <p:sp>
        <p:nvSpPr>
          <p:cNvPr id="9" name="TextBox 8"/>
          <p:cNvSpPr txBox="1"/>
          <p:nvPr/>
        </p:nvSpPr>
        <p:spPr>
          <a:xfrm>
            <a:off x="899592" y="3212976"/>
            <a:ext cx="727280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charset="2"/>
              <a:buChar char="Ø"/>
            </a:pPr>
            <a:r>
              <a:rPr lang="en-US" sz="2800" dirty="0" smtClean="0">
                <a:solidFill>
                  <a:srgbClr val="008000"/>
                </a:solidFill>
              </a:rPr>
              <a:t>To choice the NFV </a:t>
            </a:r>
            <a:r>
              <a:rPr lang="en-US" sz="2800" b="1" dirty="0" smtClean="0">
                <a:solidFill>
                  <a:srgbClr val="008000"/>
                </a:solidFill>
              </a:rPr>
              <a:t>elements</a:t>
            </a:r>
            <a:r>
              <a:rPr lang="en-US" sz="2800" dirty="0" smtClean="0">
                <a:solidFill>
                  <a:srgbClr val="008000"/>
                </a:solidFill>
              </a:rPr>
              <a:t> to compare</a:t>
            </a:r>
            <a:endParaRPr lang="en-US" sz="2800" b="1" dirty="0">
              <a:solidFill>
                <a:srgbClr val="008000"/>
              </a:solidFill>
            </a:endParaRPr>
          </a:p>
        </p:txBody>
      </p:sp>
      <p:sp>
        <p:nvSpPr>
          <p:cNvPr id="10" name="TextBox 9"/>
          <p:cNvSpPr txBox="1"/>
          <p:nvPr/>
        </p:nvSpPr>
        <p:spPr>
          <a:xfrm>
            <a:off x="899592" y="4437112"/>
            <a:ext cx="76328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charset="2"/>
              <a:buChar char="Ø"/>
            </a:pPr>
            <a:r>
              <a:rPr lang="en-US" sz="2800" dirty="0" smtClean="0">
                <a:solidFill>
                  <a:srgbClr val="008000"/>
                </a:solidFill>
              </a:rPr>
              <a:t>To choice the </a:t>
            </a:r>
            <a:r>
              <a:rPr lang="en-US" sz="2800" b="1" dirty="0" smtClean="0">
                <a:solidFill>
                  <a:srgbClr val="008000"/>
                </a:solidFill>
              </a:rPr>
              <a:t>faults </a:t>
            </a:r>
            <a:r>
              <a:rPr lang="en-US" sz="2800" dirty="0" smtClean="0">
                <a:solidFill>
                  <a:srgbClr val="008000"/>
                </a:solidFill>
              </a:rPr>
              <a:t>more representative in NFV</a:t>
            </a:r>
            <a:endParaRPr lang="en-US" sz="2800" b="1" dirty="0">
              <a:solidFill>
                <a:srgbClr val="008000"/>
              </a:solidFill>
            </a:endParaRPr>
          </a:p>
        </p:txBody>
      </p:sp>
      <p:sp>
        <p:nvSpPr>
          <p:cNvPr id="11" name="TextBox 10"/>
          <p:cNvSpPr txBox="1"/>
          <p:nvPr/>
        </p:nvSpPr>
        <p:spPr>
          <a:xfrm>
            <a:off x="899592" y="5571237"/>
            <a:ext cx="763284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charset="2"/>
              <a:buChar char="Ø"/>
            </a:pPr>
            <a:r>
              <a:rPr lang="en-US" sz="2800" dirty="0" smtClean="0">
                <a:solidFill>
                  <a:srgbClr val="008000"/>
                </a:solidFill>
              </a:rPr>
              <a:t>To choice the more suitable</a:t>
            </a:r>
            <a:r>
              <a:rPr lang="en-US" sz="2800" b="1" dirty="0" smtClean="0">
                <a:solidFill>
                  <a:srgbClr val="008000"/>
                </a:solidFill>
              </a:rPr>
              <a:t> metrics </a:t>
            </a:r>
            <a:r>
              <a:rPr lang="en-US" sz="2800" dirty="0" smtClean="0">
                <a:solidFill>
                  <a:srgbClr val="008000"/>
                </a:solidFill>
              </a:rPr>
              <a:t>for the NFV stakeholders</a:t>
            </a:r>
            <a:endParaRPr lang="en-US" sz="2800" dirty="0">
              <a:solidFill>
                <a:srgbClr val="008000"/>
              </a:solidFill>
            </a:endParaRPr>
          </a:p>
        </p:txBody>
      </p:sp>
      <p:sp>
        <p:nvSpPr>
          <p:cNvPr id="2" name="TextBox 1"/>
          <p:cNvSpPr txBox="1"/>
          <p:nvPr/>
        </p:nvSpPr>
        <p:spPr>
          <a:xfrm>
            <a:off x="395536" y="1412776"/>
            <a:ext cx="8109912" cy="1354217"/>
          </a:xfrm>
          <a:prstGeom prst="rect">
            <a:avLst/>
          </a:prstGeom>
          <a:noFill/>
        </p:spPr>
        <p:txBody>
          <a:bodyPr wrap="none" rtlCol="0">
            <a:spAutoFit/>
          </a:bodyPr>
          <a:lstStyle/>
          <a:p>
            <a:pPr marL="285750" indent="-285750" algn="ctr">
              <a:buFont typeface="Wingdings" charset="2"/>
              <a:buChar char="q"/>
            </a:pPr>
            <a:r>
              <a:rPr lang="en-US" sz="3200" dirty="0"/>
              <a:t>An </a:t>
            </a:r>
            <a:r>
              <a:rPr lang="en-US" sz="3200" b="1" dirty="0"/>
              <a:t>open problem</a:t>
            </a:r>
            <a:r>
              <a:rPr lang="en-US" sz="3200" dirty="0"/>
              <a:t> in scientific literature [1-5] </a:t>
            </a:r>
            <a:endParaRPr lang="en-US" sz="3200" dirty="0" smtClean="0"/>
          </a:p>
          <a:p>
            <a:pPr algn="ctr"/>
            <a:r>
              <a:rPr lang="en-US" sz="3200" dirty="0" smtClean="0"/>
              <a:t>and </a:t>
            </a:r>
            <a:r>
              <a:rPr lang="en-US" sz="3200" b="1" dirty="0"/>
              <a:t>critical</a:t>
            </a:r>
            <a:r>
              <a:rPr lang="en-US" sz="3200" dirty="0"/>
              <a:t> in the NFV context</a:t>
            </a:r>
          </a:p>
          <a:p>
            <a:endParaRPr lang="en-US" dirty="0"/>
          </a:p>
        </p:txBody>
      </p:sp>
      <p:sp>
        <p:nvSpPr>
          <p:cNvPr id="12" name="Rectangle 11"/>
          <p:cNvSpPr/>
          <p:nvPr/>
        </p:nvSpPr>
        <p:spPr>
          <a:xfrm>
            <a:off x="0" y="0"/>
            <a:ext cx="9144000" cy="6858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87624" y="2564904"/>
            <a:ext cx="7272808" cy="2246769"/>
          </a:xfrm>
          <a:prstGeom prst="rect">
            <a:avLst/>
          </a:prstGeom>
          <a:solidFill>
            <a:schemeClr val="accent5">
              <a:lumMod val="20000"/>
              <a:lumOff val="80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solidFill>
                  <a:srgbClr val="008000"/>
                </a:solidFill>
              </a:rPr>
              <a:t>We need to define a </a:t>
            </a:r>
            <a:r>
              <a:rPr lang="en-US" sz="2800" b="1" dirty="0" smtClean="0">
                <a:solidFill>
                  <a:srgbClr val="008000"/>
                </a:solidFill>
              </a:rPr>
              <a:t>methodology</a:t>
            </a:r>
            <a:r>
              <a:rPr lang="en-US" sz="2800" dirty="0" smtClean="0">
                <a:solidFill>
                  <a:srgbClr val="008000"/>
                </a:solidFill>
              </a:rPr>
              <a:t> to identify elements, faults and measures to </a:t>
            </a:r>
            <a:r>
              <a:rPr lang="en-US" sz="2800" b="1" dirty="0" smtClean="0">
                <a:solidFill>
                  <a:srgbClr val="008000"/>
                </a:solidFill>
              </a:rPr>
              <a:t>quantitatively</a:t>
            </a:r>
            <a:r>
              <a:rPr lang="en-US" sz="2800" dirty="0" smtClean="0">
                <a:solidFill>
                  <a:srgbClr val="008000"/>
                </a:solidFill>
              </a:rPr>
              <a:t> assess the </a:t>
            </a:r>
            <a:r>
              <a:rPr lang="en-US" sz="2800" b="1" dirty="0" smtClean="0">
                <a:solidFill>
                  <a:srgbClr val="008000"/>
                </a:solidFill>
              </a:rPr>
              <a:t>performance</a:t>
            </a:r>
            <a:r>
              <a:rPr lang="en-US" sz="2800" dirty="0" smtClean="0">
                <a:solidFill>
                  <a:srgbClr val="008000"/>
                </a:solidFill>
              </a:rPr>
              <a:t> and </a:t>
            </a:r>
            <a:r>
              <a:rPr lang="en-US" sz="2800" b="1" dirty="0" smtClean="0">
                <a:solidFill>
                  <a:srgbClr val="008000"/>
                </a:solidFill>
              </a:rPr>
              <a:t>dependability</a:t>
            </a:r>
            <a:r>
              <a:rPr lang="en-US" sz="2800" dirty="0" smtClean="0">
                <a:solidFill>
                  <a:srgbClr val="008000"/>
                </a:solidFill>
              </a:rPr>
              <a:t> in NFV</a:t>
            </a:r>
            <a:endParaRPr lang="en-US" sz="2800" dirty="0" smtClean="0">
              <a:solidFill>
                <a:srgbClr val="008000"/>
              </a:solidFill>
              <a:ea typeface="MS PGothic" charset="0"/>
            </a:endParaRPr>
          </a:p>
          <a:p>
            <a:pPr algn="ctr"/>
            <a:endParaRPr lang="en-US" sz="2800" dirty="0">
              <a:solidFill>
                <a:srgbClr val="008000"/>
              </a:solidFill>
            </a:endParaRPr>
          </a:p>
        </p:txBody>
      </p:sp>
    </p:spTree>
    <p:extLst>
      <p:ext uri="{BB962C8B-B14F-4D97-AF65-F5344CB8AC3E}">
        <p14:creationId xmlns:p14="http://schemas.microsoft.com/office/powerpoint/2010/main" val="1227212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12</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Segnaposto contenuto 2"/>
          <p:cNvSpPr>
            <a:spLocks noGrp="1"/>
          </p:cNvSpPr>
          <p:nvPr>
            <p:ph idx="1"/>
          </p:nvPr>
        </p:nvSpPr>
        <p:spPr>
          <a:xfrm>
            <a:off x="457200" y="1600200"/>
            <a:ext cx="8229600" cy="4997152"/>
          </a:xfrm>
        </p:spPr>
        <p:txBody>
          <a:bodyPr>
            <a:normAutofit/>
          </a:bodyPr>
          <a:lstStyle/>
          <a:p>
            <a:pPr>
              <a:buFont typeface="Wingdings" charset="2"/>
              <a:buChar char="q"/>
            </a:pPr>
            <a:r>
              <a:rPr lang="en-US" dirty="0" smtClean="0"/>
              <a:t> Definition </a:t>
            </a:r>
            <a:r>
              <a:rPr lang="en-US" dirty="0"/>
              <a:t>of a </a:t>
            </a:r>
            <a:r>
              <a:rPr lang="en-US" b="1" dirty="0"/>
              <a:t>D</a:t>
            </a:r>
            <a:r>
              <a:rPr lang="en-US" b="1" dirty="0" smtClean="0"/>
              <a:t>ependability </a:t>
            </a:r>
            <a:r>
              <a:rPr lang="en-US" b="1" dirty="0"/>
              <a:t>B</a:t>
            </a:r>
            <a:r>
              <a:rPr lang="en-US" b="1" dirty="0" smtClean="0"/>
              <a:t>enchmarking </a:t>
            </a:r>
            <a:r>
              <a:rPr lang="en-US" b="1" dirty="0"/>
              <a:t>M</a:t>
            </a:r>
            <a:r>
              <a:rPr lang="en-US" b="1" dirty="0" smtClean="0"/>
              <a:t>ethodology</a:t>
            </a:r>
            <a:r>
              <a:rPr lang="en-US" dirty="0" smtClean="0"/>
              <a:t> of NFV</a:t>
            </a:r>
          </a:p>
          <a:p>
            <a:pPr>
              <a:buFont typeface="Wingdings" charset="2"/>
              <a:buChar char="q"/>
            </a:pPr>
            <a:endParaRPr lang="en-US" dirty="0"/>
          </a:p>
          <a:p>
            <a:pPr>
              <a:buFont typeface="Wingdings" charset="2"/>
              <a:buChar char="q"/>
            </a:pPr>
            <a:r>
              <a:rPr lang="en-US" dirty="0" smtClean="0"/>
              <a:t> A </a:t>
            </a:r>
            <a:r>
              <a:rPr lang="en-US" b="1" dirty="0"/>
              <a:t>Fault Injection </a:t>
            </a:r>
            <a:r>
              <a:rPr lang="en-US" b="1" dirty="0" smtClean="0"/>
              <a:t>Tool Suite</a:t>
            </a:r>
            <a:r>
              <a:rPr lang="en-US" dirty="0" smtClean="0"/>
              <a:t> </a:t>
            </a:r>
            <a:r>
              <a:rPr lang="en-US" dirty="0"/>
              <a:t>for virtualization technologies </a:t>
            </a:r>
            <a:endParaRPr lang="en-US" dirty="0" smtClean="0"/>
          </a:p>
          <a:p>
            <a:pPr>
              <a:buFont typeface="Wingdings" charset="2"/>
              <a:buChar char="q"/>
            </a:pPr>
            <a:endParaRPr lang="en-US" dirty="0" smtClean="0"/>
          </a:p>
          <a:p>
            <a:pPr>
              <a:buFont typeface="Wingdings" charset="2"/>
              <a:buChar char="q"/>
            </a:pPr>
            <a:r>
              <a:rPr lang="en-US" dirty="0" smtClean="0"/>
              <a:t> An NFV </a:t>
            </a:r>
            <a:r>
              <a:rPr lang="en-US" b="1" dirty="0" smtClean="0"/>
              <a:t>case study</a:t>
            </a:r>
            <a:r>
              <a:rPr lang="en-US" dirty="0" smtClean="0"/>
              <a:t> on dependability benchmarking</a:t>
            </a:r>
            <a:br>
              <a:rPr lang="en-US" dirty="0" smtClean="0"/>
            </a:br>
            <a:endParaRPr lang="en-US" dirty="0" smtClean="0"/>
          </a:p>
          <a:p>
            <a:pPr lvl="1">
              <a:buFont typeface="Wingdings" charset="2"/>
              <a:buChar char="q"/>
            </a:pPr>
            <a:endParaRPr lang="en-US" dirty="0">
              <a:ea typeface="MS PGothic" charset="0"/>
            </a:endParaRPr>
          </a:p>
        </p:txBody>
      </p:sp>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4000" u="none" dirty="0" smtClean="0"/>
              <a:t>::. </a:t>
            </a:r>
            <a:r>
              <a:rPr lang="en-US" sz="4400" dirty="0" smtClean="0"/>
              <a:t>Contributions</a:t>
            </a:r>
            <a:endParaRPr lang="en-US" sz="4400" u="none" dirty="0"/>
          </a:p>
        </p:txBody>
      </p:sp>
    </p:spTree>
    <p:extLst>
      <p:ext uri="{BB962C8B-B14F-4D97-AF65-F5344CB8AC3E}">
        <p14:creationId xmlns:p14="http://schemas.microsoft.com/office/powerpoint/2010/main" val="8686981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9" name="Title 1"/>
          <p:cNvSpPr txBox="1">
            <a:spLocks/>
          </p:cNvSpPr>
          <p:nvPr/>
        </p:nvSpPr>
        <p:spPr bwMode="auto">
          <a:xfrm>
            <a:off x="251520" y="2919983"/>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4800" dirty="0" smtClean="0"/>
              <a:t>Dependability Benchmarking Methodology for NFV</a:t>
            </a:r>
            <a:endParaRPr lang="en-US" sz="4800" u="none" dirty="0"/>
          </a:p>
        </p:txBody>
      </p:sp>
    </p:spTree>
    <p:extLst>
      <p:ext uri="{BB962C8B-B14F-4D97-AF65-F5344CB8AC3E}">
        <p14:creationId xmlns:p14="http://schemas.microsoft.com/office/powerpoint/2010/main" val="30633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14</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Segnaposto contenuto 2"/>
          <p:cNvSpPr>
            <a:spLocks noGrp="1"/>
          </p:cNvSpPr>
          <p:nvPr>
            <p:ph idx="1"/>
          </p:nvPr>
        </p:nvSpPr>
        <p:spPr>
          <a:xfrm>
            <a:off x="0" y="980728"/>
            <a:ext cx="8697144" cy="1512168"/>
          </a:xfrm>
        </p:spPr>
        <p:txBody>
          <a:bodyPr>
            <a:normAutofit fontScale="70000" lnSpcReduction="20000"/>
          </a:bodyPr>
          <a:lstStyle/>
          <a:p>
            <a:pPr lvl="1">
              <a:buFont typeface="Wingdings" charset="2"/>
              <a:buChar char="q"/>
            </a:pPr>
            <a:r>
              <a:rPr lang="en-US" sz="3400" dirty="0" smtClean="0"/>
              <a:t> The goal </a:t>
            </a:r>
            <a:r>
              <a:rPr lang="en-US" sz="3400" dirty="0"/>
              <a:t>of dependability benchmarking is to </a:t>
            </a:r>
            <a:r>
              <a:rPr lang="en-US" sz="3400" b="1" dirty="0"/>
              <a:t>quantify</a:t>
            </a:r>
            <a:r>
              <a:rPr lang="en-US" sz="3400" dirty="0"/>
              <a:t> the </a:t>
            </a:r>
            <a:r>
              <a:rPr lang="en-US" sz="3400" b="1" dirty="0" smtClean="0"/>
              <a:t>dependability</a:t>
            </a:r>
            <a:r>
              <a:rPr lang="en-US" sz="3400" dirty="0" smtClean="0"/>
              <a:t> </a:t>
            </a:r>
            <a:r>
              <a:rPr lang="en-US" sz="3400" dirty="0"/>
              <a:t>properties of a computer system or component, in an automated, reproducible, portable and trustworthy </a:t>
            </a:r>
            <a:r>
              <a:rPr lang="en-US" sz="3400" dirty="0" smtClean="0"/>
              <a:t>way, through deliberately introduce </a:t>
            </a:r>
            <a:r>
              <a:rPr lang="en-US" sz="3400" b="1" dirty="0" smtClean="0"/>
              <a:t>faulty conditions</a:t>
            </a:r>
            <a:r>
              <a:rPr lang="en-US" sz="3400" dirty="0" smtClean="0"/>
              <a:t> in the system </a:t>
            </a:r>
            <a:endParaRPr lang="en-US" sz="3400" dirty="0"/>
          </a:p>
          <a:p>
            <a:pPr lvl="1">
              <a:buFont typeface="Wingdings" charset="2"/>
              <a:buChar char="q"/>
            </a:pPr>
            <a:endParaRPr lang="en-US" dirty="0">
              <a:ea typeface="MS PGothic" charset="0"/>
            </a:endParaRPr>
          </a:p>
        </p:txBody>
      </p:sp>
      <p:pic>
        <p:nvPicPr>
          <p:cNvPr id="8" name="Picture 7" descr="bt_fit_su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0670"/>
            <a:ext cx="4598690" cy="4234714"/>
          </a:xfrm>
          <a:prstGeom prst="rect">
            <a:avLst/>
          </a:prstGeom>
        </p:spPr>
      </p:pic>
      <p:sp>
        <p:nvSpPr>
          <p:cNvPr id="10" name="Segnaposto contenuto 2"/>
          <p:cNvSpPr txBox="1">
            <a:spLocks/>
          </p:cNvSpPr>
          <p:nvPr/>
        </p:nvSpPr>
        <p:spPr>
          <a:xfrm>
            <a:off x="4499992" y="2924944"/>
            <a:ext cx="4341168" cy="37444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charset="2"/>
              <a:buChar char="Ø"/>
            </a:pPr>
            <a:r>
              <a:rPr lang="en-US" b="1" dirty="0" smtClean="0"/>
              <a:t>BT</a:t>
            </a:r>
            <a:r>
              <a:rPr lang="en-US" dirty="0" smtClean="0"/>
              <a:t> is the component/system under evaluation</a:t>
            </a:r>
          </a:p>
          <a:p>
            <a:pPr lvl="1">
              <a:buFont typeface="Wingdings" charset="2"/>
              <a:buChar char="Ø"/>
            </a:pPr>
            <a:endParaRPr lang="en-US" dirty="0" smtClean="0"/>
          </a:p>
          <a:p>
            <a:pPr lvl="1">
              <a:buFont typeface="Wingdings" charset="2"/>
              <a:buChar char="Ø"/>
            </a:pPr>
            <a:r>
              <a:rPr lang="en-US" b="1" dirty="0" smtClean="0"/>
              <a:t>SUB</a:t>
            </a:r>
            <a:r>
              <a:rPr lang="en-US" dirty="0" smtClean="0"/>
              <a:t> </a:t>
            </a:r>
            <a:r>
              <a:rPr lang="en-US" dirty="0"/>
              <a:t>includes the BT along with other resources </a:t>
            </a:r>
            <a:r>
              <a:rPr lang="en-US" dirty="0" smtClean="0"/>
              <a:t>(e.g.,  </a:t>
            </a:r>
            <a:r>
              <a:rPr lang="en-US" dirty="0" err="1" smtClean="0"/>
              <a:t>hw</a:t>
            </a:r>
            <a:r>
              <a:rPr lang="en-US" dirty="0" smtClean="0"/>
              <a:t> </a:t>
            </a:r>
            <a:r>
              <a:rPr lang="en-US" dirty="0"/>
              <a:t>and </a:t>
            </a:r>
            <a:r>
              <a:rPr lang="en-US" dirty="0" err="1" smtClean="0"/>
              <a:t>sw</a:t>
            </a:r>
            <a:r>
              <a:rPr lang="en-US" dirty="0" smtClean="0"/>
              <a:t>) </a:t>
            </a:r>
            <a:r>
              <a:rPr lang="en-US" dirty="0"/>
              <a:t>that are needed to run the BT </a:t>
            </a:r>
          </a:p>
          <a:p>
            <a:pPr lvl="1">
              <a:buFont typeface="Wingdings" charset="2"/>
              <a:buChar char="Ø"/>
            </a:pPr>
            <a:endParaRPr lang="en-US" dirty="0" smtClean="0"/>
          </a:p>
          <a:p>
            <a:pPr lvl="1">
              <a:buFont typeface="Wingdings" charset="2"/>
              <a:buChar char="Ø"/>
            </a:pPr>
            <a:r>
              <a:rPr lang="en-US" b="1" dirty="0" smtClean="0"/>
              <a:t>FIT</a:t>
            </a:r>
            <a:r>
              <a:rPr lang="en-US" dirty="0"/>
              <a:t> </a:t>
            </a:r>
            <a:r>
              <a:rPr lang="en-US" dirty="0" smtClean="0"/>
              <a:t>the component </a:t>
            </a:r>
            <a:r>
              <a:rPr lang="en-US" dirty="0" err="1" smtClean="0"/>
              <a:t>subjet</a:t>
            </a:r>
            <a:r>
              <a:rPr lang="en-US" dirty="0" smtClean="0"/>
              <a:t> to the injection of faults</a:t>
            </a:r>
          </a:p>
          <a:p>
            <a:pPr lvl="1">
              <a:buFont typeface="Wingdings" charset="2"/>
              <a:buChar char="Ø"/>
            </a:pPr>
            <a:endParaRPr lang="en-US" dirty="0">
              <a:ea typeface="MS PGothic" charset="0"/>
            </a:endParaRPr>
          </a:p>
        </p:txBody>
      </p:sp>
      <p:sp>
        <p:nvSpPr>
          <p:cNvPr id="9"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Dependability Benchmarking</a:t>
            </a:r>
            <a:endParaRPr lang="en-US" sz="4000" u="none" dirty="0"/>
          </a:p>
        </p:txBody>
      </p:sp>
    </p:spTree>
    <p:extLst>
      <p:ext uri="{BB962C8B-B14F-4D97-AF65-F5344CB8AC3E}">
        <p14:creationId xmlns:p14="http://schemas.microsoft.com/office/powerpoint/2010/main" val="33790320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15</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8" name="Picture 7" descr="NFV_benchmark_target_vnf_and_man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0" y="1349490"/>
            <a:ext cx="5522864" cy="5508510"/>
          </a:xfrm>
          <a:prstGeom prst="rect">
            <a:avLst/>
          </a:prstGeom>
        </p:spPr>
      </p:pic>
      <p:sp>
        <p:nvSpPr>
          <p:cNvPr id="3" name="TextBox 2"/>
          <p:cNvSpPr txBox="1"/>
          <p:nvPr/>
        </p:nvSpPr>
        <p:spPr>
          <a:xfrm>
            <a:off x="5580112" y="1484784"/>
            <a:ext cx="3456384" cy="5539979"/>
          </a:xfrm>
          <a:prstGeom prst="rect">
            <a:avLst/>
          </a:prstGeom>
          <a:noFill/>
        </p:spPr>
        <p:txBody>
          <a:bodyPr wrap="square" rtlCol="0">
            <a:spAutoFit/>
          </a:bodyPr>
          <a:lstStyle/>
          <a:p>
            <a:pPr marL="285750" indent="-285750">
              <a:buFont typeface="Wingdings" charset="2"/>
              <a:buChar char="q"/>
            </a:pPr>
            <a:r>
              <a:rPr lang="en-US" sz="2400" b="1" dirty="0" smtClean="0"/>
              <a:t>Benchmark Target</a:t>
            </a:r>
          </a:p>
          <a:p>
            <a:pPr marL="742950" lvl="1" indent="-285750">
              <a:buFont typeface="Wingdings" charset="2"/>
              <a:buChar char="Ø"/>
            </a:pPr>
            <a:r>
              <a:rPr lang="en-US" b="1" dirty="0" smtClean="0"/>
              <a:t>VNFs</a:t>
            </a:r>
            <a:r>
              <a:rPr lang="en-US" dirty="0" smtClean="0"/>
              <a:t>, can be both open source (e.g., Clearwater IMS) and commercial (e.g., </a:t>
            </a:r>
            <a:r>
              <a:rPr lang="en-US" dirty="0"/>
              <a:t>Brocade 5600 </a:t>
            </a:r>
            <a:r>
              <a:rPr lang="en-US" dirty="0" err="1" smtClean="0"/>
              <a:t>vRouter</a:t>
            </a:r>
            <a:r>
              <a:rPr lang="en-US" dirty="0" smtClean="0"/>
              <a:t>, </a:t>
            </a:r>
            <a:r>
              <a:rPr lang="sk-SK" dirty="0"/>
              <a:t>Cisco CSR </a:t>
            </a:r>
            <a:r>
              <a:rPr lang="sk-SK" dirty="0" smtClean="0"/>
              <a:t>1000v</a:t>
            </a:r>
            <a:r>
              <a:rPr lang="en-US" dirty="0" smtClean="0"/>
              <a:t>)</a:t>
            </a:r>
            <a:endParaRPr lang="en-US" dirty="0"/>
          </a:p>
          <a:p>
            <a:pPr marL="285750" indent="-285750">
              <a:buFont typeface="Wingdings" charset="2"/>
              <a:buChar char="Ø"/>
            </a:pPr>
            <a:endParaRPr lang="en-US" dirty="0" smtClean="0"/>
          </a:p>
          <a:p>
            <a:pPr marL="742950" lvl="1" indent="-285750">
              <a:buFont typeface="Wingdings" charset="2"/>
              <a:buChar char="Ø"/>
            </a:pPr>
            <a:r>
              <a:rPr lang="en-US" b="1" dirty="0" smtClean="0"/>
              <a:t>MANOs</a:t>
            </a:r>
            <a:r>
              <a:rPr lang="en-US" dirty="0" smtClean="0"/>
              <a:t>, such as </a:t>
            </a:r>
            <a:r>
              <a:rPr lang="en-US" dirty="0" err="1" smtClean="0"/>
              <a:t>Openstack</a:t>
            </a:r>
            <a:r>
              <a:rPr lang="en-US" dirty="0" smtClean="0"/>
              <a:t>, </a:t>
            </a:r>
            <a:r>
              <a:rPr lang="en-US" dirty="0" err="1" smtClean="0"/>
              <a:t>Vmware</a:t>
            </a:r>
            <a:r>
              <a:rPr lang="en-US" dirty="0" smtClean="0"/>
              <a:t> HA, </a:t>
            </a:r>
            <a:r>
              <a:rPr lang="en-US" dirty="0" err="1" smtClean="0"/>
              <a:t>Docker</a:t>
            </a:r>
            <a:r>
              <a:rPr lang="en-US" dirty="0" smtClean="0"/>
              <a:t> Swarm</a:t>
            </a:r>
          </a:p>
          <a:p>
            <a:pPr marL="742950" lvl="1" indent="-285750">
              <a:buFont typeface="Wingdings" charset="2"/>
              <a:buChar char="Ø"/>
            </a:pPr>
            <a:endParaRPr lang="en-US" dirty="0" smtClean="0"/>
          </a:p>
          <a:p>
            <a:pPr marL="285750" indent="-285750">
              <a:buFont typeface="Wingdings" charset="2"/>
              <a:buChar char="q"/>
            </a:pPr>
            <a:r>
              <a:rPr lang="en-US" sz="2400" b="1" dirty="0" smtClean="0"/>
              <a:t>Fault Injection Target</a:t>
            </a:r>
            <a:endParaRPr lang="en-US" sz="2400" dirty="0"/>
          </a:p>
          <a:p>
            <a:pPr marL="742950" lvl="1" indent="-285750">
              <a:buFont typeface="Wingdings" charset="2"/>
              <a:buChar char="Ø"/>
            </a:pPr>
            <a:r>
              <a:rPr lang="en-US" dirty="0" smtClean="0"/>
              <a:t>The </a:t>
            </a:r>
            <a:r>
              <a:rPr lang="en-US" b="1" dirty="0" smtClean="0"/>
              <a:t>NFVI</a:t>
            </a:r>
            <a:r>
              <a:rPr lang="en-US" dirty="0" smtClean="0"/>
              <a:t>, which includes different virtualization technologies (e.g., VMware </a:t>
            </a:r>
            <a:r>
              <a:rPr lang="en-US" dirty="0" err="1" smtClean="0"/>
              <a:t>ESXi</a:t>
            </a:r>
            <a:r>
              <a:rPr lang="en-US" dirty="0" smtClean="0"/>
              <a:t>, KVM, </a:t>
            </a:r>
            <a:r>
              <a:rPr lang="en-US" dirty="0" err="1" smtClean="0"/>
              <a:t>Xen</a:t>
            </a:r>
            <a:r>
              <a:rPr lang="en-US" dirty="0" smtClean="0"/>
              <a:t>, </a:t>
            </a:r>
            <a:r>
              <a:rPr lang="en-US" dirty="0" err="1" smtClean="0"/>
              <a:t>Docker</a:t>
            </a:r>
            <a:r>
              <a:rPr lang="en-US" dirty="0" smtClean="0"/>
              <a:t>)</a:t>
            </a:r>
            <a:endParaRPr lang="en-US" dirty="0"/>
          </a:p>
          <a:p>
            <a:pPr lvl="1"/>
            <a:endParaRPr lang="en-US" dirty="0" smtClean="0"/>
          </a:p>
          <a:p>
            <a:endParaRPr lang="en-US" dirty="0"/>
          </a:p>
        </p:txBody>
      </p:sp>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Benchmark elements in NFV</a:t>
            </a:r>
            <a:endParaRPr lang="en-US" sz="4000" u="none" dirty="0"/>
          </a:p>
        </p:txBody>
      </p:sp>
    </p:spTree>
    <p:extLst>
      <p:ext uri="{BB962C8B-B14F-4D97-AF65-F5344CB8AC3E}">
        <p14:creationId xmlns:p14="http://schemas.microsoft.com/office/powerpoint/2010/main" val="21661066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16</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The Methodology</a:t>
            </a:r>
            <a:endParaRPr lang="en-US" sz="4000" u="none" dirty="0"/>
          </a:p>
        </p:txBody>
      </p:sp>
      <p:graphicFrame>
        <p:nvGraphicFramePr>
          <p:cNvPr id="9" name="Diagram 8"/>
          <p:cNvGraphicFramePr/>
          <p:nvPr>
            <p:extLst>
              <p:ext uri="{D42A27DB-BD31-4B8C-83A1-F6EECF244321}">
                <p14:modId xmlns:p14="http://schemas.microsoft.com/office/powerpoint/2010/main" val="3563174289"/>
              </p:ext>
            </p:extLst>
          </p:nvPr>
        </p:nvGraphicFramePr>
        <p:xfrm>
          <a:off x="910356" y="3525267"/>
          <a:ext cx="7487691" cy="1604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50328" y="4155512"/>
            <a:ext cx="367100" cy="311765"/>
          </a:xfrm>
          <a:prstGeom prst="rect">
            <a:avLst/>
          </a:prstGeom>
          <a:noFill/>
        </p:spPr>
        <p:txBody>
          <a:bodyPr wrap="none" rtlCol="0">
            <a:spAutoFit/>
          </a:bodyPr>
          <a:lstStyle/>
          <a:p>
            <a:r>
              <a:rPr lang="en-US" b="1" dirty="0" smtClean="0">
                <a:latin typeface="Verdana"/>
                <a:cs typeface="Verdana"/>
              </a:rPr>
              <a:t>...</a:t>
            </a:r>
            <a:endParaRPr lang="en-US" b="1" dirty="0">
              <a:latin typeface="Verdana"/>
              <a:cs typeface="Verdana"/>
            </a:endParaRPr>
          </a:p>
        </p:txBody>
      </p:sp>
      <p:sp>
        <p:nvSpPr>
          <p:cNvPr id="12" name="TextBox 11"/>
          <p:cNvSpPr txBox="1"/>
          <p:nvPr/>
        </p:nvSpPr>
        <p:spPr>
          <a:xfrm>
            <a:off x="8593064" y="4155512"/>
            <a:ext cx="367100" cy="311765"/>
          </a:xfrm>
          <a:prstGeom prst="rect">
            <a:avLst/>
          </a:prstGeom>
          <a:noFill/>
        </p:spPr>
        <p:txBody>
          <a:bodyPr wrap="none" rtlCol="0">
            <a:spAutoFit/>
          </a:bodyPr>
          <a:lstStyle/>
          <a:p>
            <a:r>
              <a:rPr lang="en-US" b="1" dirty="0" smtClean="0">
                <a:latin typeface="Verdana"/>
                <a:cs typeface="Verdana"/>
              </a:rPr>
              <a:t>...</a:t>
            </a:r>
            <a:endParaRPr lang="en-US" b="1" dirty="0">
              <a:latin typeface="Verdana"/>
              <a:cs typeface="Verdana"/>
            </a:endParaRPr>
          </a:p>
        </p:txBody>
      </p:sp>
      <p:sp>
        <p:nvSpPr>
          <p:cNvPr id="13" name="Chevron 12"/>
          <p:cNvSpPr/>
          <p:nvPr/>
        </p:nvSpPr>
        <p:spPr>
          <a:xfrm rot="16200000">
            <a:off x="3697303" y="4579814"/>
            <a:ext cx="753061" cy="83374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464237" y="5013716"/>
            <a:ext cx="2575749" cy="311765"/>
          </a:xfrm>
          <a:prstGeom prst="rect">
            <a:avLst/>
          </a:prstGeom>
          <a:noFill/>
        </p:spPr>
        <p:txBody>
          <a:bodyPr wrap="none" rtlCol="0">
            <a:spAutoFit/>
          </a:bodyPr>
          <a:lstStyle/>
          <a:p>
            <a:r>
              <a:rPr lang="en-US" dirty="0" smtClean="0">
                <a:latin typeface="Verdana"/>
                <a:cs typeface="Verdana"/>
              </a:rPr>
              <a:t>Injection of the </a:t>
            </a:r>
            <a:r>
              <a:rPr lang="en-US" i="1" dirty="0" err="1" smtClean="0">
                <a:latin typeface="Verdana"/>
                <a:cs typeface="Verdana"/>
              </a:rPr>
              <a:t>i</a:t>
            </a:r>
            <a:r>
              <a:rPr lang="en-US" dirty="0" err="1" smtClean="0">
                <a:latin typeface="Verdana"/>
                <a:cs typeface="Verdana"/>
              </a:rPr>
              <a:t>-th</a:t>
            </a:r>
            <a:r>
              <a:rPr lang="en-US" dirty="0" smtClean="0">
                <a:latin typeface="Verdana"/>
                <a:cs typeface="Verdana"/>
              </a:rPr>
              <a:t> fault</a:t>
            </a:r>
            <a:endParaRPr lang="en-US" dirty="0">
              <a:latin typeface="Verdana"/>
              <a:cs typeface="Verdana"/>
            </a:endParaRPr>
          </a:p>
        </p:txBody>
      </p:sp>
      <p:graphicFrame>
        <p:nvGraphicFramePr>
          <p:cNvPr id="15" name="Diagram 14"/>
          <p:cNvGraphicFramePr/>
          <p:nvPr>
            <p:extLst>
              <p:ext uri="{D42A27DB-BD31-4B8C-83A1-F6EECF244321}">
                <p14:modId xmlns:p14="http://schemas.microsoft.com/office/powerpoint/2010/main" val="494136705"/>
              </p:ext>
            </p:extLst>
          </p:nvPr>
        </p:nvGraphicFramePr>
        <p:xfrm>
          <a:off x="933128" y="1988840"/>
          <a:ext cx="7487691" cy="1604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Left Brace 15"/>
          <p:cNvSpPr/>
          <p:nvPr/>
        </p:nvSpPr>
        <p:spPr>
          <a:xfrm rot="5400000">
            <a:off x="4145234" y="-857872"/>
            <a:ext cx="935485" cy="8991057"/>
          </a:xfrm>
          <a:prstGeom prst="leftBrace">
            <a:avLst>
              <a:gd name="adj1" fmla="val 53891"/>
              <a:gd name="adj2" fmla="val 50000"/>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8050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Graphic spid="9" grpId="2">
        <p:bldAsOne/>
      </p:bldGraphic>
      <p:bldGraphic spid="9" grpId="3">
        <p:bldAsOne/>
      </p:bldGraphic>
      <p:bldP spid="11" grpId="0"/>
      <p:bldP spid="12" grpId="0"/>
      <p:bldP spid="13" grpId="0" animBg="1"/>
      <p:bldP spid="14" grpId="0"/>
      <p:bldGraphic spid="15" grpId="0">
        <p:bldAsOne/>
      </p:bldGraphic>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17</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3" name="Rectangle 2"/>
          <p:cNvSpPr/>
          <p:nvPr/>
        </p:nvSpPr>
        <p:spPr>
          <a:xfrm>
            <a:off x="539552" y="1685446"/>
            <a:ext cx="8136904" cy="4278094"/>
          </a:xfrm>
          <a:prstGeom prst="rect">
            <a:avLst/>
          </a:prstGeom>
        </p:spPr>
        <p:txBody>
          <a:bodyPr wrap="square">
            <a:spAutoFit/>
          </a:bodyPr>
          <a:lstStyle/>
          <a:p>
            <a:pPr marL="342900" indent="-342900">
              <a:buFont typeface="Wingdings" charset="2"/>
              <a:buChar char="q"/>
            </a:pPr>
            <a:r>
              <a:rPr lang="en-US" sz="2800" dirty="0"/>
              <a:t>The measures </a:t>
            </a:r>
            <a:r>
              <a:rPr lang="en-US" sz="2800" dirty="0" smtClean="0"/>
              <a:t>represent </a:t>
            </a:r>
            <a:r>
              <a:rPr lang="en-US" sz="2800" dirty="0"/>
              <a:t>the main feedback provided to the benchmark </a:t>
            </a:r>
            <a:r>
              <a:rPr lang="en-US" sz="2800" dirty="0" smtClean="0"/>
              <a:t>user</a:t>
            </a:r>
          </a:p>
          <a:p>
            <a:endParaRPr lang="en-US" sz="2400" dirty="0"/>
          </a:p>
          <a:p>
            <a:pPr marL="342900" indent="-342900">
              <a:buFont typeface="Wingdings" charset="2"/>
              <a:buChar char="Ø"/>
            </a:pPr>
            <a:r>
              <a:rPr lang="en-US" sz="2400" b="1" dirty="0" smtClean="0"/>
              <a:t>Service</a:t>
            </a:r>
            <a:r>
              <a:rPr lang="en-US" sz="2400" b="1" dirty="0"/>
              <a:t>-level (VNF)</a:t>
            </a:r>
            <a:r>
              <a:rPr lang="en-US" sz="2400" dirty="0"/>
              <a:t> measures, which characterize the </a:t>
            </a:r>
            <a:r>
              <a:rPr lang="en-US" sz="2400" b="1" dirty="0">
                <a:solidFill>
                  <a:srgbClr val="008000"/>
                </a:solidFill>
              </a:rPr>
              <a:t>quality of </a:t>
            </a:r>
            <a:r>
              <a:rPr lang="en-US" sz="2400" b="1" dirty="0" smtClean="0">
                <a:solidFill>
                  <a:srgbClr val="008000"/>
                </a:solidFill>
              </a:rPr>
              <a:t>service</a:t>
            </a:r>
            <a:r>
              <a:rPr lang="en-US" sz="2400" dirty="0" smtClean="0"/>
              <a:t> </a:t>
            </a:r>
            <a:r>
              <a:rPr lang="en-US" sz="2400" dirty="0"/>
              <a:t>as it is perceived by VNF users, including measures of </a:t>
            </a:r>
            <a:r>
              <a:rPr lang="en-US" sz="2400" b="1" dirty="0" smtClean="0"/>
              <a:t>performance</a:t>
            </a:r>
            <a:r>
              <a:rPr lang="en-US" sz="2400" dirty="0" smtClean="0"/>
              <a:t> </a:t>
            </a:r>
            <a:r>
              <a:rPr lang="en-US" sz="2400" dirty="0"/>
              <a:t>and </a:t>
            </a:r>
            <a:r>
              <a:rPr lang="en-US" sz="2400" b="1" dirty="0"/>
              <a:t>availability</a:t>
            </a:r>
            <a:r>
              <a:rPr lang="en-US" sz="2400" dirty="0"/>
              <a:t> of the VNF </a:t>
            </a:r>
            <a:r>
              <a:rPr lang="en-US" sz="2400" dirty="0" smtClean="0"/>
              <a:t>services</a:t>
            </a:r>
          </a:p>
          <a:p>
            <a:pPr marL="342900" indent="-342900">
              <a:buFont typeface="Wingdings" charset="2"/>
              <a:buChar char="Ø"/>
            </a:pPr>
            <a:endParaRPr lang="en-US" sz="2400" dirty="0"/>
          </a:p>
          <a:p>
            <a:pPr marL="342900" indent="-342900">
              <a:buFont typeface="Wingdings" charset="2"/>
              <a:buChar char="Ø"/>
            </a:pPr>
            <a:r>
              <a:rPr lang="en-US" sz="2400" b="1" dirty="0" smtClean="0"/>
              <a:t>Infrastructure</a:t>
            </a:r>
            <a:r>
              <a:rPr lang="en-US" sz="2400" b="1" dirty="0"/>
              <a:t>-level (NFVI)</a:t>
            </a:r>
            <a:r>
              <a:rPr lang="en-US" sz="2400" dirty="0"/>
              <a:t> measures, which characterize the NFVI in terms of its </a:t>
            </a:r>
            <a:r>
              <a:rPr lang="en-US" sz="2400" b="1" dirty="0">
                <a:solidFill>
                  <a:srgbClr val="008000"/>
                </a:solidFill>
              </a:rPr>
              <a:t>ability to detect</a:t>
            </a:r>
            <a:r>
              <a:rPr lang="en-US" sz="2400" dirty="0"/>
              <a:t> and to </a:t>
            </a:r>
            <a:r>
              <a:rPr lang="en-US" sz="2400" b="1" dirty="0">
                <a:solidFill>
                  <a:srgbClr val="008000"/>
                </a:solidFill>
              </a:rPr>
              <a:t>handle</a:t>
            </a:r>
            <a:r>
              <a:rPr lang="en-US" sz="2400" dirty="0">
                <a:solidFill>
                  <a:srgbClr val="008000"/>
                </a:solidFill>
              </a:rPr>
              <a:t> </a:t>
            </a:r>
            <a:r>
              <a:rPr lang="en-US" sz="2400" dirty="0"/>
              <a:t>faulty conditions caused by hardware and software components inside the </a:t>
            </a:r>
            <a:r>
              <a:rPr lang="en-US" sz="2400" dirty="0" smtClean="0"/>
              <a:t>infrastructure</a:t>
            </a:r>
            <a:endParaRPr lang="en-US" sz="2400" dirty="0"/>
          </a:p>
        </p:txBody>
      </p:sp>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Benchmark measures</a:t>
            </a:r>
            <a:endParaRPr lang="en-US" sz="4000" u="none" dirty="0"/>
          </a:p>
        </p:txBody>
      </p:sp>
    </p:spTree>
    <p:extLst>
      <p:ext uri="{BB962C8B-B14F-4D97-AF65-F5344CB8AC3E}">
        <p14:creationId xmlns:p14="http://schemas.microsoft.com/office/powerpoint/2010/main" val="4055084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52393" y="1701210"/>
            <a:ext cx="4928183" cy="3401206"/>
          </a:xfrm>
          <a:prstGeom prst="round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u="none" dirty="0">
              <a:latin typeface="Helvetica"/>
              <a:cs typeface="Helvetica"/>
            </a:endParaRPr>
          </a:p>
        </p:txBody>
      </p:sp>
      <p:cxnSp>
        <p:nvCxnSpPr>
          <p:cNvPr id="7" name="Straight Connector 6"/>
          <p:cNvCxnSpPr/>
          <p:nvPr/>
        </p:nvCxnSpPr>
        <p:spPr>
          <a:xfrm>
            <a:off x="6490030" y="2282616"/>
            <a:ext cx="922029" cy="338077"/>
          </a:xfrm>
          <a:prstGeom prst="line">
            <a:avLst/>
          </a:prstGeom>
          <a:ln w="57150" cap="sq"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2" idx="3"/>
          </p:cNvCxnSpPr>
          <p:nvPr/>
        </p:nvCxnSpPr>
        <p:spPr>
          <a:xfrm flipV="1">
            <a:off x="4990685" y="2298296"/>
            <a:ext cx="685694" cy="338077"/>
          </a:xfrm>
          <a:prstGeom prst="line">
            <a:avLst/>
          </a:prstGeom>
          <a:ln w="57150" cap="sq"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2" idx="3"/>
          </p:cNvCxnSpPr>
          <p:nvPr/>
        </p:nvCxnSpPr>
        <p:spPr>
          <a:xfrm>
            <a:off x="4990685" y="2636373"/>
            <a:ext cx="1034980" cy="497358"/>
          </a:xfrm>
          <a:prstGeom prst="line">
            <a:avLst/>
          </a:prstGeom>
          <a:ln w="57150" cap="sq"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839316" y="2620693"/>
            <a:ext cx="572743" cy="497358"/>
          </a:xfrm>
          <a:prstGeom prst="line">
            <a:avLst/>
          </a:prstGeom>
          <a:ln w="57150" cap="sq"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247349" y="2525654"/>
            <a:ext cx="0" cy="380718"/>
          </a:xfrm>
          <a:prstGeom prst="line">
            <a:avLst/>
          </a:prstGeom>
          <a:ln w="5715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4177034" y="2409014"/>
            <a:ext cx="813651" cy="454717"/>
          </a:xfrm>
          <a:prstGeom prst="round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a:latin typeface="Helvetica"/>
                <a:cs typeface="Helvetica"/>
              </a:rPr>
              <a:t>VNF</a:t>
            </a:r>
          </a:p>
        </p:txBody>
      </p:sp>
      <p:cxnSp>
        <p:nvCxnSpPr>
          <p:cNvPr id="13" name="Straight Arrow Connector 12"/>
          <p:cNvCxnSpPr/>
          <p:nvPr/>
        </p:nvCxnSpPr>
        <p:spPr>
          <a:xfrm>
            <a:off x="2771042" y="2403160"/>
            <a:ext cx="898974" cy="0"/>
          </a:xfrm>
          <a:prstGeom prst="straightConnector1">
            <a:avLst/>
          </a:prstGeom>
          <a:ln w="38100" cap="rnd" cmpd="sng">
            <a:solidFill>
              <a:schemeClr val="tx1"/>
            </a:solidFill>
            <a:prstDash val="sysDash"/>
            <a:tailEnd type="arrow" w="med" len="sm"/>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5676379" y="2051437"/>
            <a:ext cx="813651" cy="454717"/>
          </a:xfrm>
          <a:prstGeom prst="round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a:latin typeface="Helvetica"/>
                <a:cs typeface="Helvetica"/>
              </a:rPr>
              <a:t>VNF</a:t>
            </a:r>
          </a:p>
        </p:txBody>
      </p:sp>
      <p:sp>
        <p:nvSpPr>
          <p:cNvPr id="15" name="Rounded Rectangle 14"/>
          <p:cNvSpPr/>
          <p:nvPr/>
        </p:nvSpPr>
        <p:spPr>
          <a:xfrm>
            <a:off x="6025665" y="2906372"/>
            <a:ext cx="813651" cy="454717"/>
          </a:xfrm>
          <a:prstGeom prst="round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a:latin typeface="Helvetica"/>
                <a:cs typeface="Helvetica"/>
              </a:rPr>
              <a:t>VNF</a:t>
            </a:r>
          </a:p>
        </p:txBody>
      </p:sp>
      <p:sp>
        <p:nvSpPr>
          <p:cNvPr id="16" name="Rounded Rectangle 15"/>
          <p:cNvSpPr/>
          <p:nvPr/>
        </p:nvSpPr>
        <p:spPr>
          <a:xfrm>
            <a:off x="7412059" y="2393334"/>
            <a:ext cx="813651" cy="454717"/>
          </a:xfrm>
          <a:prstGeom prst="round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a:latin typeface="Helvetica"/>
                <a:cs typeface="Helvetica"/>
              </a:rPr>
              <a:t>VNF</a:t>
            </a:r>
          </a:p>
        </p:txBody>
      </p:sp>
      <p:sp>
        <p:nvSpPr>
          <p:cNvPr id="17" name="Rounded Rectangle 16"/>
          <p:cNvSpPr/>
          <p:nvPr/>
        </p:nvSpPr>
        <p:spPr>
          <a:xfrm>
            <a:off x="4177034" y="3512425"/>
            <a:ext cx="4273177" cy="454717"/>
          </a:xfrm>
          <a:prstGeom prst="round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smtClean="0">
                <a:latin typeface="Helvetica"/>
                <a:cs typeface="Helvetica"/>
              </a:rPr>
              <a:t>Virtualization Layer</a:t>
            </a:r>
            <a:endParaRPr lang="en-US" b="1" u="none" dirty="0">
              <a:latin typeface="Helvetica"/>
              <a:cs typeface="Helvetica"/>
            </a:endParaRPr>
          </a:p>
        </p:txBody>
      </p:sp>
      <p:sp>
        <p:nvSpPr>
          <p:cNvPr id="18" name="Rounded Rectangle 17"/>
          <p:cNvSpPr/>
          <p:nvPr/>
        </p:nvSpPr>
        <p:spPr>
          <a:xfrm>
            <a:off x="4177034" y="4079040"/>
            <a:ext cx="2529208" cy="868154"/>
          </a:xfrm>
          <a:prstGeom prst="round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smtClean="0">
                <a:latin typeface="Helvetica"/>
                <a:cs typeface="Helvetica"/>
              </a:rPr>
              <a:t>Off-The-Shelf hardware and software</a:t>
            </a:r>
            <a:endParaRPr lang="en-US" b="1" u="none" dirty="0">
              <a:latin typeface="Helvetica"/>
              <a:cs typeface="Helvetica"/>
            </a:endParaRPr>
          </a:p>
        </p:txBody>
      </p:sp>
      <p:sp>
        <p:nvSpPr>
          <p:cNvPr id="21" name="TextBox 20"/>
          <p:cNvSpPr txBox="1"/>
          <p:nvPr/>
        </p:nvSpPr>
        <p:spPr>
          <a:xfrm>
            <a:off x="648391" y="5158933"/>
            <a:ext cx="2555457" cy="523220"/>
          </a:xfrm>
          <a:prstGeom prst="rect">
            <a:avLst/>
          </a:prstGeom>
          <a:noFill/>
        </p:spPr>
        <p:txBody>
          <a:bodyPr wrap="none" rtlCol="0">
            <a:spAutoFit/>
          </a:bodyPr>
          <a:lstStyle/>
          <a:p>
            <a:r>
              <a:rPr lang="en-US" sz="2800" b="1" u="none" dirty="0" smtClean="0">
                <a:solidFill>
                  <a:srgbClr val="008000"/>
                </a:solidFill>
                <a:latin typeface="Helvetica"/>
                <a:cs typeface="Helvetica"/>
              </a:rPr>
              <a:t>VNF Latency</a:t>
            </a:r>
            <a:r>
              <a:rPr lang="en-US" sz="2800" b="1" u="none" dirty="0" smtClean="0">
                <a:solidFill>
                  <a:srgbClr val="FF0000"/>
                </a:solidFill>
                <a:latin typeface="Helvetica"/>
                <a:cs typeface="Helvetica"/>
              </a:rPr>
              <a:t>:</a:t>
            </a:r>
          </a:p>
        </p:txBody>
      </p:sp>
      <p:cxnSp>
        <p:nvCxnSpPr>
          <p:cNvPr id="22" name="Straight Arrow Connector 21"/>
          <p:cNvCxnSpPr/>
          <p:nvPr/>
        </p:nvCxnSpPr>
        <p:spPr>
          <a:xfrm flipH="1">
            <a:off x="2722613" y="2752927"/>
            <a:ext cx="947250" cy="0"/>
          </a:xfrm>
          <a:prstGeom prst="straightConnector1">
            <a:avLst/>
          </a:prstGeom>
          <a:ln w="38100" cap="rnd" cmpd="sng">
            <a:solidFill>
              <a:schemeClr val="tx1"/>
            </a:solidFill>
            <a:prstDash val="sysDash"/>
            <a:tailEnd type="arrow" w="med" len="sm"/>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61991" y="1953476"/>
            <a:ext cx="805303" cy="400110"/>
          </a:xfrm>
          <a:prstGeom prst="rect">
            <a:avLst/>
          </a:prstGeom>
          <a:noFill/>
        </p:spPr>
        <p:txBody>
          <a:bodyPr wrap="none" rtlCol="0">
            <a:spAutoFit/>
          </a:bodyPr>
          <a:lstStyle/>
          <a:p>
            <a:r>
              <a:rPr lang="en-US" sz="2000" i="1" u="none" dirty="0" err="1" smtClean="0">
                <a:latin typeface="Times New Roman"/>
                <a:cs typeface="Times New Roman"/>
              </a:rPr>
              <a:t>t</a:t>
            </a:r>
            <a:r>
              <a:rPr lang="en-US" sz="2000" i="1" u="none" baseline="30000" dirty="0" err="1" smtClean="0">
                <a:latin typeface="Times New Roman"/>
                <a:cs typeface="Times New Roman"/>
              </a:rPr>
              <a:t>request</a:t>
            </a:r>
            <a:endParaRPr lang="en-US" sz="2000" i="1" u="none" baseline="-25000" dirty="0">
              <a:latin typeface="Times New Roman"/>
              <a:cs typeface="Times New Roman"/>
            </a:endParaRPr>
          </a:p>
        </p:txBody>
      </p:sp>
      <p:sp>
        <p:nvSpPr>
          <p:cNvPr id="24" name="TextBox 23"/>
          <p:cNvSpPr txBox="1"/>
          <p:nvPr/>
        </p:nvSpPr>
        <p:spPr>
          <a:xfrm>
            <a:off x="2757918" y="2716143"/>
            <a:ext cx="909832" cy="400110"/>
          </a:xfrm>
          <a:prstGeom prst="rect">
            <a:avLst/>
          </a:prstGeom>
          <a:noFill/>
        </p:spPr>
        <p:txBody>
          <a:bodyPr wrap="none" rtlCol="0">
            <a:spAutoFit/>
          </a:bodyPr>
          <a:lstStyle/>
          <a:p>
            <a:r>
              <a:rPr lang="en-US" sz="2000" i="1" u="none" dirty="0" err="1" smtClean="0">
                <a:latin typeface="Times New Roman"/>
                <a:cs typeface="Times New Roman"/>
              </a:rPr>
              <a:t>t</a:t>
            </a:r>
            <a:r>
              <a:rPr lang="en-US" sz="2000" i="1" u="none" baseline="30000" dirty="0" err="1" smtClean="0">
                <a:latin typeface="Times New Roman"/>
                <a:cs typeface="Times New Roman"/>
              </a:rPr>
              <a:t>response</a:t>
            </a:r>
            <a:endParaRPr lang="en-US" sz="2000" i="1" u="none" baseline="-25000" dirty="0">
              <a:latin typeface="Times New Roman"/>
              <a:cs typeface="Times New Roman"/>
            </a:endParaRPr>
          </a:p>
        </p:txBody>
      </p:sp>
      <p:sp>
        <p:nvSpPr>
          <p:cNvPr id="25" name="Rounded Rectangle 24"/>
          <p:cNvSpPr/>
          <p:nvPr/>
        </p:nvSpPr>
        <p:spPr>
          <a:xfrm>
            <a:off x="6835731" y="4079040"/>
            <a:ext cx="1614480" cy="868154"/>
          </a:xfrm>
          <a:prstGeom prst="round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smtClean="0">
                <a:latin typeface="Helvetica"/>
                <a:cs typeface="Helvetica"/>
              </a:rPr>
              <a:t>Fault Injection</a:t>
            </a:r>
            <a:endParaRPr lang="en-US" b="1" u="none" dirty="0">
              <a:latin typeface="Helvetica"/>
              <a:cs typeface="Helvetica"/>
            </a:endParaRPr>
          </a:p>
        </p:txBody>
      </p:sp>
      <p:grpSp>
        <p:nvGrpSpPr>
          <p:cNvPr id="29" name="Group 28"/>
          <p:cNvGrpSpPr/>
          <p:nvPr/>
        </p:nvGrpSpPr>
        <p:grpSpPr>
          <a:xfrm>
            <a:off x="1168829" y="2035373"/>
            <a:ext cx="1392826" cy="930432"/>
            <a:chOff x="1168829" y="3174070"/>
            <a:chExt cx="1392826" cy="930432"/>
          </a:xfrm>
          <a:solidFill>
            <a:schemeClr val="bg1">
              <a:lumMod val="50000"/>
            </a:schemeClr>
          </a:solidFill>
        </p:grpSpPr>
        <p:sp>
          <p:nvSpPr>
            <p:cNvPr id="19" name="Rounded Rectangle 18"/>
            <p:cNvSpPr/>
            <p:nvPr/>
          </p:nvSpPr>
          <p:spPr>
            <a:xfrm>
              <a:off x="1168829" y="3174070"/>
              <a:ext cx="1144470" cy="682076"/>
            </a:xfrm>
            <a:prstGeom prst="round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smtClean="0">
                  <a:latin typeface="Helvetica"/>
                  <a:cs typeface="Helvetica"/>
                </a:rPr>
                <a:t>End points</a:t>
              </a:r>
              <a:endParaRPr lang="en-US" b="1" u="none" dirty="0">
                <a:latin typeface="Helvetica"/>
                <a:cs typeface="Helvetica"/>
              </a:endParaRPr>
            </a:p>
          </p:txBody>
        </p:sp>
        <p:sp>
          <p:nvSpPr>
            <p:cNvPr id="26" name="Rounded Rectangle 25"/>
            <p:cNvSpPr/>
            <p:nvPr/>
          </p:nvSpPr>
          <p:spPr>
            <a:xfrm>
              <a:off x="1293007" y="3298248"/>
              <a:ext cx="1144470" cy="682076"/>
            </a:xfrm>
            <a:prstGeom prst="round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dirty="0" smtClean="0">
                  <a:latin typeface="Helvetica"/>
                  <a:cs typeface="Helvetica"/>
                </a:rPr>
                <a:t>End points</a:t>
              </a:r>
              <a:endParaRPr lang="en-US" b="1" u="none" dirty="0">
                <a:latin typeface="Helvetica"/>
                <a:cs typeface="Helvetica"/>
              </a:endParaRPr>
            </a:p>
          </p:txBody>
        </p:sp>
        <p:sp>
          <p:nvSpPr>
            <p:cNvPr id="27" name="Rounded Rectangle 26"/>
            <p:cNvSpPr/>
            <p:nvPr/>
          </p:nvSpPr>
          <p:spPr>
            <a:xfrm>
              <a:off x="1417185" y="3422426"/>
              <a:ext cx="1144470" cy="682076"/>
            </a:xfrm>
            <a:prstGeom prst="round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u="none" dirty="0">
                  <a:latin typeface="Helvetica"/>
                  <a:cs typeface="Helvetica"/>
                </a:rPr>
                <a:t>End points</a:t>
              </a:r>
            </a:p>
          </p:txBody>
        </p:sp>
      </p:grpSp>
      <p:sp>
        <p:nvSpPr>
          <p:cNvPr id="28" name="Oval 27"/>
          <p:cNvSpPr/>
          <p:nvPr/>
        </p:nvSpPr>
        <p:spPr bwMode="auto">
          <a:xfrm>
            <a:off x="2616247" y="1556792"/>
            <a:ext cx="1176696" cy="2256058"/>
          </a:xfrm>
          <a:prstGeom prst="ellipse">
            <a:avLst/>
          </a:prstGeom>
          <a:noFill/>
          <a:ln w="57150"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000066"/>
              </a:solidFill>
              <a:effectLst/>
              <a:latin typeface="Verdana" pitchFamily="34" charset="0"/>
            </a:endParaRPr>
          </a:p>
        </p:txBody>
      </p:sp>
      <p:sp>
        <p:nvSpPr>
          <p:cNvPr id="30" name="TextBox 29"/>
          <p:cNvSpPr txBox="1"/>
          <p:nvPr/>
        </p:nvSpPr>
        <p:spPr>
          <a:xfrm>
            <a:off x="7272" y="5877272"/>
            <a:ext cx="3212413" cy="523220"/>
          </a:xfrm>
          <a:prstGeom prst="rect">
            <a:avLst/>
          </a:prstGeom>
          <a:noFill/>
        </p:spPr>
        <p:txBody>
          <a:bodyPr wrap="none" rtlCol="0">
            <a:spAutoFit/>
          </a:bodyPr>
          <a:lstStyle/>
          <a:p>
            <a:r>
              <a:rPr lang="en-US" sz="2800" b="1" u="none" dirty="0" smtClean="0">
                <a:solidFill>
                  <a:srgbClr val="008000"/>
                </a:solidFill>
                <a:latin typeface="Helvetica"/>
                <a:cs typeface="Helvetica"/>
              </a:rPr>
              <a:t>VNF Throughput</a:t>
            </a:r>
            <a:r>
              <a:rPr lang="en-US" sz="2800" b="1" u="none" dirty="0" smtClean="0">
                <a:solidFill>
                  <a:srgbClr val="FF0000"/>
                </a:solidFill>
                <a:latin typeface="Helvetica"/>
                <a:cs typeface="Helvetica"/>
              </a:rPr>
              <a:t>:</a:t>
            </a:r>
          </a:p>
        </p:txBody>
      </p:sp>
      <p:sp>
        <p:nvSpPr>
          <p:cNvPr id="31" name="TextBox 30"/>
          <p:cNvSpPr txBox="1"/>
          <p:nvPr/>
        </p:nvSpPr>
        <p:spPr>
          <a:xfrm>
            <a:off x="3136333" y="5230941"/>
            <a:ext cx="5756147" cy="646331"/>
          </a:xfrm>
          <a:prstGeom prst="rect">
            <a:avLst/>
          </a:prstGeom>
          <a:noFill/>
        </p:spPr>
        <p:txBody>
          <a:bodyPr wrap="square" rtlCol="0">
            <a:spAutoFit/>
          </a:bodyPr>
          <a:lstStyle/>
          <a:p>
            <a:pPr algn="l"/>
            <a:r>
              <a:rPr lang="en-US" b="1" u="none" dirty="0">
                <a:solidFill>
                  <a:srgbClr val="FF0000"/>
                </a:solidFill>
                <a:latin typeface="Helvetica"/>
                <a:cs typeface="Helvetica"/>
              </a:rPr>
              <a:t>the time required </a:t>
            </a:r>
            <a:r>
              <a:rPr lang="en-US" b="1" u="none" dirty="0" smtClean="0">
                <a:solidFill>
                  <a:srgbClr val="FF0000"/>
                </a:solidFill>
                <a:latin typeface="Helvetica"/>
                <a:cs typeface="Helvetica"/>
              </a:rPr>
              <a:t>to </a:t>
            </a:r>
            <a:r>
              <a:rPr lang="en-US" b="1" u="none" dirty="0">
                <a:solidFill>
                  <a:srgbClr val="FF0000"/>
                </a:solidFill>
                <a:latin typeface="Helvetica"/>
                <a:cs typeface="Helvetica"/>
              </a:rPr>
              <a:t>process a unit of traffic (such as a packet or a service request</a:t>
            </a:r>
            <a:r>
              <a:rPr lang="en-US" b="1" u="none" dirty="0" smtClean="0">
                <a:solidFill>
                  <a:srgbClr val="FF0000"/>
                </a:solidFill>
                <a:latin typeface="Helvetica"/>
                <a:cs typeface="Helvetica"/>
              </a:rPr>
              <a:t>)</a:t>
            </a:r>
            <a:endParaRPr lang="en-US" b="1" u="none" dirty="0">
              <a:solidFill>
                <a:srgbClr val="FF0000"/>
              </a:solidFill>
              <a:latin typeface="Helvetica"/>
              <a:cs typeface="Helvetica"/>
            </a:endParaRPr>
          </a:p>
        </p:txBody>
      </p:sp>
      <p:sp>
        <p:nvSpPr>
          <p:cNvPr id="32" name="TextBox 31"/>
          <p:cNvSpPr txBox="1"/>
          <p:nvPr/>
        </p:nvSpPr>
        <p:spPr>
          <a:xfrm>
            <a:off x="3131840" y="5951021"/>
            <a:ext cx="5863651" cy="646331"/>
          </a:xfrm>
          <a:prstGeom prst="rect">
            <a:avLst/>
          </a:prstGeom>
          <a:noFill/>
        </p:spPr>
        <p:txBody>
          <a:bodyPr wrap="square" rtlCol="0">
            <a:spAutoFit/>
          </a:bodyPr>
          <a:lstStyle/>
          <a:p>
            <a:pPr algn="l"/>
            <a:r>
              <a:rPr lang="en-US" b="1" u="none" dirty="0">
                <a:solidFill>
                  <a:srgbClr val="FF0000"/>
                </a:solidFill>
                <a:latin typeface="Helvetica"/>
                <a:cs typeface="Helvetica"/>
              </a:rPr>
              <a:t>the rate </a:t>
            </a:r>
            <a:r>
              <a:rPr lang="en-US" b="1" u="none" dirty="0" smtClean="0">
                <a:solidFill>
                  <a:srgbClr val="FF0000"/>
                </a:solidFill>
                <a:latin typeface="Helvetica"/>
                <a:cs typeface="Helvetica"/>
              </a:rPr>
              <a:t>of processed </a:t>
            </a:r>
            <a:r>
              <a:rPr lang="en-US" b="1" u="none" dirty="0">
                <a:solidFill>
                  <a:srgbClr val="FF0000"/>
                </a:solidFill>
                <a:latin typeface="Helvetica"/>
                <a:cs typeface="Helvetica"/>
              </a:rPr>
              <a:t>traffic </a:t>
            </a:r>
            <a:r>
              <a:rPr lang="en-US" b="1" u="none" dirty="0" smtClean="0">
                <a:solidFill>
                  <a:srgbClr val="FF0000"/>
                </a:solidFill>
                <a:latin typeface="Helvetica"/>
                <a:cs typeface="Helvetica"/>
              </a:rPr>
              <a:t>(packets or service requests) per second</a:t>
            </a:r>
            <a:endParaRPr lang="en-US" b="1" u="none" dirty="0">
              <a:solidFill>
                <a:srgbClr val="FF0000"/>
              </a:solidFill>
              <a:latin typeface="Helvetica"/>
              <a:cs typeface="Helvetica"/>
            </a:endParaRPr>
          </a:p>
        </p:txBody>
      </p:sp>
      <p:sp>
        <p:nvSpPr>
          <p:cNvPr id="3" name="Lightning Bolt 2"/>
          <p:cNvSpPr/>
          <p:nvPr/>
        </p:nvSpPr>
        <p:spPr bwMode="auto">
          <a:xfrm flipH="1">
            <a:off x="7524328" y="3356992"/>
            <a:ext cx="360040" cy="480053"/>
          </a:xfrm>
          <a:prstGeom prst="lightningBolt">
            <a:avLst/>
          </a:prstGeom>
          <a:solidFill>
            <a:srgbClr val="FFFF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smtClean="0">
              <a:ln>
                <a:noFill/>
              </a:ln>
              <a:solidFill>
                <a:srgbClr val="000066"/>
              </a:solidFill>
              <a:effectLst/>
              <a:latin typeface="Verdana" pitchFamily="34" charset="0"/>
            </a:endParaRPr>
          </a:p>
        </p:txBody>
      </p:sp>
      <p:sp>
        <p:nvSpPr>
          <p:cNvPr id="33" name="Lightning Bolt 32"/>
          <p:cNvSpPr/>
          <p:nvPr/>
        </p:nvSpPr>
        <p:spPr bwMode="auto">
          <a:xfrm flipH="1">
            <a:off x="6444208" y="4029067"/>
            <a:ext cx="360040" cy="480053"/>
          </a:xfrm>
          <a:prstGeom prst="lightningBolt">
            <a:avLst/>
          </a:prstGeom>
          <a:solidFill>
            <a:srgbClr val="FFFF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smtClean="0">
              <a:ln>
                <a:noFill/>
              </a:ln>
              <a:solidFill>
                <a:srgbClr val="000066"/>
              </a:solidFill>
              <a:effectLst/>
              <a:latin typeface="Verdana" pitchFamily="34" charset="0"/>
            </a:endParaRPr>
          </a:p>
        </p:txBody>
      </p:sp>
      <p:sp>
        <p:nvSpPr>
          <p:cNvPr id="34"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18</a:t>
            </a:fld>
            <a:endParaRPr lang="it-IT" dirty="0"/>
          </a:p>
        </p:txBody>
      </p:sp>
      <p:sp>
        <p:nvSpPr>
          <p:cNvPr id="35" name="Title 1"/>
          <p:cNvSpPr txBox="1">
            <a:spLocks/>
          </p:cNvSpPr>
          <p:nvPr/>
        </p:nvSpPr>
        <p:spPr bwMode="auto">
          <a:xfrm>
            <a:off x="179512" y="-99392"/>
            <a:ext cx="8470900" cy="9410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Service-level </a:t>
            </a:r>
            <a:r>
              <a:rPr lang="en-US" sz="3200" dirty="0" smtClean="0"/>
              <a:t>measures: </a:t>
            </a:r>
            <a:r>
              <a:rPr lang="en-US" sz="2400" b="0" i="1" dirty="0" smtClean="0"/>
              <a:t>VNF </a:t>
            </a:r>
            <a:r>
              <a:rPr lang="en-US" sz="2400" b="0" i="1" dirty="0"/>
              <a:t>Latency and Throughput</a:t>
            </a:r>
            <a:endParaRPr lang="en-US" sz="2400" b="0" i="1" u="none" dirty="0"/>
          </a:p>
        </p:txBody>
      </p:sp>
    </p:spTree>
    <p:custDataLst>
      <p:tags r:id="rId1"/>
    </p:custDataLst>
    <p:extLst>
      <p:ext uri="{BB962C8B-B14F-4D97-AF65-F5344CB8AC3E}">
        <p14:creationId xmlns:p14="http://schemas.microsoft.com/office/powerpoint/2010/main" val="3196563261"/>
      </p:ext>
    </p:extLst>
  </p:cSld>
  <p:clrMapOvr>
    <a:masterClrMapping/>
  </p:clrMapOvr>
  <mc:AlternateContent xmlns:mc="http://schemas.openxmlformats.org/markup-compatibility/2006" xmlns:p14="http://schemas.microsoft.com/office/powerpoint/2010/main">
    <mc:Choice Requires="p14">
      <p:transition spd="slow" p14:dur="2000" advTm="62566"/>
    </mc:Choice>
    <mc:Fallback xmlns="">
      <p:transition xmlns:p14="http://schemas.microsoft.com/office/powerpoint/2010/main" spd="slow" advTm="625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ppt_w*1.125000"/>
                                          </p:val>
                                        </p:tav>
                                        <p:tav tm="100000">
                                          <p:val>
                                            <p:strVal val="#ppt_x"/>
                                          </p:val>
                                        </p:tav>
                                      </p:tavLst>
                                    </p:anim>
                                    <p:animEffect transition="in" filter="wipe(right)">
                                      <p:cBhvr>
                                        <p:cTn id="12" dur="500"/>
                                        <p:tgtEl>
                                          <p:spTgt spid="23"/>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left)">
                                      <p:cBhvr>
                                        <p:cTn id="17" dur="500"/>
                                        <p:tgtEl>
                                          <p:spTgt spid="22"/>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ppt_x</p:attrName>
                                        </p:attrNameLst>
                                      </p:cBhvr>
                                      <p:tavLst>
                                        <p:tav tm="0">
                                          <p:val>
                                            <p:strVal val="#ppt_x+#ppt_w*1.125000"/>
                                          </p:val>
                                        </p:tav>
                                        <p:tav tm="100000">
                                          <p:val>
                                            <p:strVal val="#ppt_x"/>
                                          </p:val>
                                        </p:tav>
                                      </p:tavLst>
                                    </p:anim>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dissolve">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animBg="1"/>
      <p:bldP spid="28" grpId="0" animBg="1"/>
      <p:bldP spid="30" grpId="0"/>
      <p:bldP spid="31" grpId="0"/>
      <p:bldP spid="32" grpId="0"/>
      <p:bldP spid="3"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19</a:t>
            </a:fld>
            <a:endParaRPr lang="it-IT" dirty="0"/>
          </a:p>
        </p:txBody>
      </p:sp>
      <p:cxnSp>
        <p:nvCxnSpPr>
          <p:cNvPr id="27" name="Straight Arrow Connector 26"/>
          <p:cNvCxnSpPr/>
          <p:nvPr/>
        </p:nvCxnSpPr>
        <p:spPr>
          <a:xfrm>
            <a:off x="2771800" y="5877272"/>
            <a:ext cx="720080" cy="0"/>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067944" y="5877272"/>
            <a:ext cx="648072" cy="0"/>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436096" y="5877272"/>
            <a:ext cx="432048" cy="0"/>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843808" y="6474822"/>
            <a:ext cx="2031889" cy="369332"/>
          </a:xfrm>
          <a:prstGeom prst="rect">
            <a:avLst/>
          </a:prstGeom>
          <a:noFill/>
        </p:spPr>
        <p:txBody>
          <a:bodyPr wrap="none" rtlCol="0">
            <a:spAutoFit/>
          </a:bodyPr>
          <a:lstStyle/>
          <a:p>
            <a:r>
              <a:rPr lang="en-US" b="1" dirty="0" smtClean="0">
                <a:solidFill>
                  <a:srgbClr val="FF0000"/>
                </a:solidFill>
              </a:rPr>
              <a:t>Service</a:t>
            </a:r>
            <a:r>
              <a:rPr lang="en-US" b="1" dirty="0" smtClean="0"/>
              <a:t> </a:t>
            </a:r>
            <a:r>
              <a:rPr lang="en-US" b="1" dirty="0" smtClean="0">
                <a:solidFill>
                  <a:srgbClr val="FF0000"/>
                </a:solidFill>
              </a:rPr>
              <a:t>unavailable</a:t>
            </a:r>
            <a:endParaRPr lang="en-US" b="1" dirty="0">
              <a:solidFill>
                <a:srgbClr val="FF0000"/>
              </a:solidFill>
            </a:endParaRPr>
          </a:p>
        </p:txBody>
      </p:sp>
      <p:sp>
        <p:nvSpPr>
          <p:cNvPr id="47" name="TextBox 46"/>
          <p:cNvSpPr txBox="1"/>
          <p:nvPr/>
        </p:nvSpPr>
        <p:spPr>
          <a:xfrm>
            <a:off x="35496" y="4319518"/>
            <a:ext cx="1536493" cy="261610"/>
          </a:xfrm>
          <a:prstGeom prst="rect">
            <a:avLst/>
          </a:prstGeom>
          <a:noFill/>
        </p:spPr>
        <p:txBody>
          <a:bodyPr wrap="square" rtlCol="0">
            <a:spAutoFit/>
          </a:bodyPr>
          <a:lstStyle/>
          <a:p>
            <a:pPr algn="ctr"/>
            <a:r>
              <a:rPr lang="en-US" sz="1100" dirty="0" err="1" smtClean="0"/>
              <a:t>QoS</a:t>
            </a:r>
            <a:r>
              <a:rPr lang="en-US" sz="1100" dirty="0" smtClean="0"/>
              <a:t> Threshold</a:t>
            </a:r>
          </a:p>
        </p:txBody>
      </p:sp>
      <p:sp>
        <p:nvSpPr>
          <p:cNvPr id="48" name="Rectangle 47"/>
          <p:cNvSpPr/>
          <p:nvPr/>
        </p:nvSpPr>
        <p:spPr>
          <a:xfrm>
            <a:off x="8172400" y="5733256"/>
            <a:ext cx="649374" cy="369332"/>
          </a:xfrm>
          <a:prstGeom prst="rect">
            <a:avLst/>
          </a:prstGeom>
        </p:spPr>
        <p:txBody>
          <a:bodyPr wrap="none">
            <a:spAutoFit/>
          </a:bodyPr>
          <a:lstStyle/>
          <a:p>
            <a:r>
              <a:rPr lang="en-US" dirty="0" smtClean="0"/>
              <a:t>Time</a:t>
            </a:r>
            <a:endParaRPr lang="en-US" dirty="0"/>
          </a:p>
        </p:txBody>
      </p:sp>
      <p:sp>
        <p:nvSpPr>
          <p:cNvPr id="49" name="Rectangle 48"/>
          <p:cNvSpPr/>
          <p:nvPr/>
        </p:nvSpPr>
        <p:spPr>
          <a:xfrm>
            <a:off x="107504" y="1988840"/>
            <a:ext cx="1223412" cy="369332"/>
          </a:xfrm>
          <a:prstGeom prst="rect">
            <a:avLst/>
          </a:prstGeom>
        </p:spPr>
        <p:txBody>
          <a:bodyPr wrap="none">
            <a:spAutoFit/>
          </a:bodyPr>
          <a:lstStyle/>
          <a:p>
            <a:r>
              <a:rPr lang="en-US" dirty="0" smtClean="0"/>
              <a:t>Requests/s</a:t>
            </a:r>
            <a:endParaRPr lang="en-US" dirty="0"/>
          </a:p>
        </p:txBody>
      </p:sp>
      <p:sp>
        <p:nvSpPr>
          <p:cNvPr id="50" name="Rectangle 49"/>
          <p:cNvSpPr/>
          <p:nvPr/>
        </p:nvSpPr>
        <p:spPr>
          <a:xfrm>
            <a:off x="5518140" y="2276872"/>
            <a:ext cx="2510244" cy="523220"/>
          </a:xfrm>
          <a:prstGeom prst="rect">
            <a:avLst/>
          </a:prstGeom>
          <a:ln>
            <a:solidFill>
              <a:schemeClr val="tx1"/>
            </a:solidFill>
          </a:ln>
        </p:spPr>
        <p:txBody>
          <a:bodyPr wrap="square">
            <a:spAutoFit/>
          </a:bodyPr>
          <a:lstStyle/>
          <a:p>
            <a:pPr algn="r"/>
            <a:r>
              <a:rPr lang="en-US" sz="1400" dirty="0" smtClean="0"/>
              <a:t>Request Rate (INPUT)</a:t>
            </a:r>
          </a:p>
          <a:p>
            <a:pPr algn="r"/>
            <a:r>
              <a:rPr lang="en-US" sz="1400" dirty="0" smtClean="0"/>
              <a:t>Throughput (OUTPUT)</a:t>
            </a:r>
            <a:endParaRPr lang="en-US" sz="1400" dirty="0"/>
          </a:p>
        </p:txBody>
      </p:sp>
      <p:cxnSp>
        <p:nvCxnSpPr>
          <p:cNvPr id="52" name="Straight Connector 51"/>
          <p:cNvCxnSpPr/>
          <p:nvPr/>
        </p:nvCxnSpPr>
        <p:spPr>
          <a:xfrm>
            <a:off x="5652120" y="2636912"/>
            <a:ext cx="57606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2987824" y="6021288"/>
            <a:ext cx="792088" cy="504056"/>
          </a:xfrm>
          <a:prstGeom prst="line">
            <a:avLst/>
          </a:prstGeom>
          <a:ln w="57150" cmpd="sng">
            <a:solidFill>
              <a:srgbClr val="FF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3779912" y="6021288"/>
            <a:ext cx="432048" cy="504056"/>
          </a:xfrm>
          <a:prstGeom prst="line">
            <a:avLst/>
          </a:prstGeom>
          <a:ln w="57150" cmpd="sng">
            <a:solidFill>
              <a:srgbClr val="FF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3779912" y="6021288"/>
            <a:ext cx="1440160" cy="504056"/>
          </a:xfrm>
          <a:prstGeom prst="line">
            <a:avLst/>
          </a:prstGeom>
          <a:ln w="57150" cmpd="sng">
            <a:solidFill>
              <a:srgbClr val="FF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1344950" y="2115573"/>
            <a:ext cx="0" cy="367864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354762" y="5793927"/>
            <a:ext cx="6901018" cy="10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331640" y="3446217"/>
            <a:ext cx="6597384" cy="909283"/>
          </a:xfrm>
          <a:custGeom>
            <a:avLst/>
            <a:gdLst>
              <a:gd name="connsiteX0" fmla="*/ 0 w 5636846"/>
              <a:gd name="connsiteY0" fmla="*/ 586288 h 745314"/>
              <a:gd name="connsiteX1" fmla="*/ 381000 w 5636846"/>
              <a:gd name="connsiteY1" fmla="*/ 97826 h 745314"/>
              <a:gd name="connsiteX2" fmla="*/ 674077 w 5636846"/>
              <a:gd name="connsiteY2" fmla="*/ 390903 h 745314"/>
              <a:gd name="connsiteX3" fmla="*/ 1006230 w 5636846"/>
              <a:gd name="connsiteY3" fmla="*/ 273673 h 745314"/>
              <a:gd name="connsiteX4" fmla="*/ 1338384 w 5636846"/>
              <a:gd name="connsiteY4" fmla="*/ 312750 h 745314"/>
              <a:gd name="connsiteX5" fmla="*/ 1602154 w 5636846"/>
              <a:gd name="connsiteY5" fmla="*/ 134 h 745314"/>
              <a:gd name="connsiteX6" fmla="*/ 1924538 w 5636846"/>
              <a:gd name="connsiteY6" fmla="*/ 273673 h 745314"/>
              <a:gd name="connsiteX7" fmla="*/ 2383692 w 5636846"/>
              <a:gd name="connsiteY7" fmla="*/ 283442 h 745314"/>
              <a:gd name="connsiteX8" fmla="*/ 2754923 w 5636846"/>
              <a:gd name="connsiteY8" fmla="*/ 742596 h 745314"/>
              <a:gd name="connsiteX9" fmla="*/ 3155461 w 5636846"/>
              <a:gd name="connsiteY9" fmla="*/ 478826 h 745314"/>
              <a:gd name="connsiteX10" fmla="*/ 3565769 w 5636846"/>
              <a:gd name="connsiteY10" fmla="*/ 586288 h 745314"/>
              <a:gd name="connsiteX11" fmla="*/ 3770923 w 5636846"/>
              <a:gd name="connsiteY11" fmla="*/ 293211 h 745314"/>
              <a:gd name="connsiteX12" fmla="*/ 4161692 w 5636846"/>
              <a:gd name="connsiteY12" fmla="*/ 263903 h 745314"/>
              <a:gd name="connsiteX13" fmla="*/ 4689230 w 5636846"/>
              <a:gd name="connsiteY13" fmla="*/ 478826 h 745314"/>
              <a:gd name="connsiteX14" fmla="*/ 5207000 w 5636846"/>
              <a:gd name="connsiteY14" fmla="*/ 322519 h 745314"/>
              <a:gd name="connsiteX15" fmla="*/ 5431692 w 5636846"/>
              <a:gd name="connsiteY15" fmla="*/ 117365 h 745314"/>
              <a:gd name="connsiteX16" fmla="*/ 5636846 w 5636846"/>
              <a:gd name="connsiteY16" fmla="*/ 195519 h 74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6846" h="745314">
                <a:moveTo>
                  <a:pt x="0" y="586288"/>
                </a:moveTo>
                <a:cubicBezTo>
                  <a:pt x="134327" y="358339"/>
                  <a:pt x="268654" y="130390"/>
                  <a:pt x="381000" y="97826"/>
                </a:cubicBezTo>
                <a:cubicBezTo>
                  <a:pt x="493346" y="65262"/>
                  <a:pt x="569872" y="361595"/>
                  <a:pt x="674077" y="390903"/>
                </a:cubicBezTo>
                <a:cubicBezTo>
                  <a:pt x="778282" y="420211"/>
                  <a:pt x="895512" y="286698"/>
                  <a:pt x="1006230" y="273673"/>
                </a:cubicBezTo>
                <a:cubicBezTo>
                  <a:pt x="1116948" y="260648"/>
                  <a:pt x="1239063" y="358340"/>
                  <a:pt x="1338384" y="312750"/>
                </a:cubicBezTo>
                <a:cubicBezTo>
                  <a:pt x="1437705" y="267160"/>
                  <a:pt x="1504462" y="6647"/>
                  <a:pt x="1602154" y="134"/>
                </a:cubicBezTo>
                <a:cubicBezTo>
                  <a:pt x="1699846" y="-6379"/>
                  <a:pt x="1794282" y="226455"/>
                  <a:pt x="1924538" y="273673"/>
                </a:cubicBezTo>
                <a:cubicBezTo>
                  <a:pt x="2054794" y="320891"/>
                  <a:pt x="2245295" y="205288"/>
                  <a:pt x="2383692" y="283442"/>
                </a:cubicBezTo>
                <a:cubicBezTo>
                  <a:pt x="2522089" y="361596"/>
                  <a:pt x="2626295" y="710032"/>
                  <a:pt x="2754923" y="742596"/>
                </a:cubicBezTo>
                <a:cubicBezTo>
                  <a:pt x="2883551" y="775160"/>
                  <a:pt x="3020320" y="504877"/>
                  <a:pt x="3155461" y="478826"/>
                </a:cubicBezTo>
                <a:cubicBezTo>
                  <a:pt x="3290602" y="452775"/>
                  <a:pt x="3463192" y="617224"/>
                  <a:pt x="3565769" y="586288"/>
                </a:cubicBezTo>
                <a:cubicBezTo>
                  <a:pt x="3668346" y="555352"/>
                  <a:pt x="3671603" y="346942"/>
                  <a:pt x="3770923" y="293211"/>
                </a:cubicBezTo>
                <a:cubicBezTo>
                  <a:pt x="3870243" y="239480"/>
                  <a:pt x="4008641" y="232967"/>
                  <a:pt x="4161692" y="263903"/>
                </a:cubicBezTo>
                <a:cubicBezTo>
                  <a:pt x="4314743" y="294839"/>
                  <a:pt x="4515012" y="469057"/>
                  <a:pt x="4689230" y="478826"/>
                </a:cubicBezTo>
                <a:cubicBezTo>
                  <a:pt x="4863448" y="488595"/>
                  <a:pt x="5083257" y="382762"/>
                  <a:pt x="5207000" y="322519"/>
                </a:cubicBezTo>
                <a:cubicBezTo>
                  <a:pt x="5330743" y="262276"/>
                  <a:pt x="5360051" y="138532"/>
                  <a:pt x="5431692" y="117365"/>
                </a:cubicBezTo>
                <a:cubicBezTo>
                  <a:pt x="5503333" y="96198"/>
                  <a:pt x="5636846" y="195519"/>
                  <a:pt x="5636846" y="195519"/>
                </a:cubicBezTo>
              </a:path>
            </a:pathLst>
          </a:cu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1336820" y="3542824"/>
            <a:ext cx="6562615" cy="2242737"/>
          </a:xfrm>
          <a:custGeom>
            <a:avLst/>
            <a:gdLst>
              <a:gd name="connsiteX0" fmla="*/ 0 w 5607139"/>
              <a:gd name="connsiteY0" fmla="*/ 466662 h 1838309"/>
              <a:gd name="connsiteX1" fmla="*/ 181433 w 5607139"/>
              <a:gd name="connsiteY1" fmla="*/ 207462 h 1838309"/>
              <a:gd name="connsiteX2" fmla="*/ 380145 w 5607139"/>
              <a:gd name="connsiteY2" fmla="*/ 102 h 1838309"/>
              <a:gd name="connsiteX3" fmla="*/ 535659 w 5607139"/>
              <a:gd name="connsiteY3" fmla="*/ 181542 h 1838309"/>
              <a:gd name="connsiteX4" fmla="*/ 656614 w 5607139"/>
              <a:gd name="connsiteY4" fmla="*/ 311142 h 1838309"/>
              <a:gd name="connsiteX5" fmla="*/ 838047 w 5607139"/>
              <a:gd name="connsiteY5" fmla="*/ 293862 h 1838309"/>
              <a:gd name="connsiteX6" fmla="*/ 959002 w 5607139"/>
              <a:gd name="connsiteY6" fmla="*/ 198822 h 1838309"/>
              <a:gd name="connsiteX7" fmla="*/ 1105876 w 5607139"/>
              <a:gd name="connsiteY7" fmla="*/ 250662 h 1838309"/>
              <a:gd name="connsiteX8" fmla="*/ 1278669 w 5607139"/>
              <a:gd name="connsiteY8" fmla="*/ 1054182 h 1838309"/>
              <a:gd name="connsiteX9" fmla="*/ 1365066 w 5607139"/>
              <a:gd name="connsiteY9" fmla="*/ 1563942 h 1838309"/>
              <a:gd name="connsiteX10" fmla="*/ 1555138 w 5607139"/>
              <a:gd name="connsiteY10" fmla="*/ 1745382 h 1838309"/>
              <a:gd name="connsiteX11" fmla="*/ 1693373 w 5607139"/>
              <a:gd name="connsiteY11" fmla="*/ 1486182 h 1838309"/>
              <a:gd name="connsiteX12" fmla="*/ 1814328 w 5607139"/>
              <a:gd name="connsiteY12" fmla="*/ 743142 h 1838309"/>
              <a:gd name="connsiteX13" fmla="*/ 1918004 w 5607139"/>
              <a:gd name="connsiteY13" fmla="*/ 371622 h 1838309"/>
              <a:gd name="connsiteX14" fmla="*/ 2133996 w 5607139"/>
              <a:gd name="connsiteY14" fmla="*/ 388902 h 1838309"/>
              <a:gd name="connsiteX15" fmla="*/ 2298149 w 5607139"/>
              <a:gd name="connsiteY15" fmla="*/ 337062 h 1838309"/>
              <a:gd name="connsiteX16" fmla="*/ 2375906 w 5607139"/>
              <a:gd name="connsiteY16" fmla="*/ 553062 h 1838309"/>
              <a:gd name="connsiteX17" fmla="*/ 2479582 w 5607139"/>
              <a:gd name="connsiteY17" fmla="*/ 1624422 h 1838309"/>
              <a:gd name="connsiteX18" fmla="*/ 2600537 w 5607139"/>
              <a:gd name="connsiteY18" fmla="*/ 1831782 h 1838309"/>
              <a:gd name="connsiteX19" fmla="*/ 2790610 w 5607139"/>
              <a:gd name="connsiteY19" fmla="*/ 1745382 h 1838309"/>
              <a:gd name="connsiteX20" fmla="*/ 2868367 w 5607139"/>
              <a:gd name="connsiteY20" fmla="*/ 1347942 h 1838309"/>
              <a:gd name="connsiteX21" fmla="*/ 2963403 w 5607139"/>
              <a:gd name="connsiteY21" fmla="*/ 708582 h 1838309"/>
              <a:gd name="connsiteX22" fmla="*/ 3058439 w 5607139"/>
              <a:gd name="connsiteY22" fmla="*/ 432102 h 1838309"/>
              <a:gd name="connsiteX23" fmla="*/ 3352188 w 5607139"/>
              <a:gd name="connsiteY23" fmla="*/ 440742 h 1838309"/>
              <a:gd name="connsiteX24" fmla="*/ 3473143 w 5607139"/>
              <a:gd name="connsiteY24" fmla="*/ 553062 h 1838309"/>
              <a:gd name="connsiteX25" fmla="*/ 3576819 w 5607139"/>
              <a:gd name="connsiteY25" fmla="*/ 1538022 h 1838309"/>
              <a:gd name="connsiteX26" fmla="*/ 3775531 w 5607139"/>
              <a:gd name="connsiteY26" fmla="*/ 1365222 h 1838309"/>
              <a:gd name="connsiteX27" fmla="*/ 3818729 w 5607139"/>
              <a:gd name="connsiteY27" fmla="*/ 872742 h 1838309"/>
              <a:gd name="connsiteX28" fmla="*/ 3939685 w 5607139"/>
              <a:gd name="connsiteY28" fmla="*/ 458022 h 1838309"/>
              <a:gd name="connsiteX29" fmla="*/ 4129757 w 5607139"/>
              <a:gd name="connsiteY29" fmla="*/ 242022 h 1838309"/>
              <a:gd name="connsiteX30" fmla="*/ 4198874 w 5607139"/>
              <a:gd name="connsiteY30" fmla="*/ 233382 h 1838309"/>
              <a:gd name="connsiteX31" fmla="*/ 4345749 w 5607139"/>
              <a:gd name="connsiteY31" fmla="*/ 388902 h 1838309"/>
              <a:gd name="connsiteX32" fmla="*/ 4492623 w 5607139"/>
              <a:gd name="connsiteY32" fmla="*/ 371622 h 1838309"/>
              <a:gd name="connsiteX33" fmla="*/ 4604938 w 5607139"/>
              <a:gd name="connsiteY33" fmla="*/ 380262 h 1838309"/>
              <a:gd name="connsiteX34" fmla="*/ 4838209 w 5607139"/>
              <a:gd name="connsiteY34" fmla="*/ 397542 h 1838309"/>
              <a:gd name="connsiteX35" fmla="*/ 5252913 w 5607139"/>
              <a:gd name="connsiteY35" fmla="*/ 224742 h 1838309"/>
              <a:gd name="connsiteX36" fmla="*/ 5417066 w 5607139"/>
              <a:gd name="connsiteY36" fmla="*/ 60582 h 1838309"/>
              <a:gd name="connsiteX37" fmla="*/ 5607139 w 5607139"/>
              <a:gd name="connsiteY37" fmla="*/ 103782 h 183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07139" h="1838309">
                <a:moveTo>
                  <a:pt x="0" y="466662"/>
                </a:moveTo>
                <a:cubicBezTo>
                  <a:pt x="59038" y="375942"/>
                  <a:pt x="118076" y="285222"/>
                  <a:pt x="181433" y="207462"/>
                </a:cubicBezTo>
                <a:cubicBezTo>
                  <a:pt x="244790" y="129702"/>
                  <a:pt x="321107" y="4422"/>
                  <a:pt x="380145" y="102"/>
                </a:cubicBezTo>
                <a:cubicBezTo>
                  <a:pt x="439183" y="-4218"/>
                  <a:pt x="489581" y="129702"/>
                  <a:pt x="535659" y="181542"/>
                </a:cubicBezTo>
                <a:cubicBezTo>
                  <a:pt x="581737" y="233382"/>
                  <a:pt x="606216" y="292422"/>
                  <a:pt x="656614" y="311142"/>
                </a:cubicBezTo>
                <a:cubicBezTo>
                  <a:pt x="707012" y="329862"/>
                  <a:pt x="787649" y="312582"/>
                  <a:pt x="838047" y="293862"/>
                </a:cubicBezTo>
                <a:cubicBezTo>
                  <a:pt x="888445" y="275142"/>
                  <a:pt x="914364" y="206022"/>
                  <a:pt x="959002" y="198822"/>
                </a:cubicBezTo>
                <a:cubicBezTo>
                  <a:pt x="1003640" y="191622"/>
                  <a:pt x="1052598" y="108102"/>
                  <a:pt x="1105876" y="250662"/>
                </a:cubicBezTo>
                <a:cubicBezTo>
                  <a:pt x="1159154" y="393222"/>
                  <a:pt x="1235471" y="835302"/>
                  <a:pt x="1278669" y="1054182"/>
                </a:cubicBezTo>
                <a:cubicBezTo>
                  <a:pt x="1321867" y="1273062"/>
                  <a:pt x="1318988" y="1448742"/>
                  <a:pt x="1365066" y="1563942"/>
                </a:cubicBezTo>
                <a:cubicBezTo>
                  <a:pt x="1411144" y="1679142"/>
                  <a:pt x="1500420" y="1758342"/>
                  <a:pt x="1555138" y="1745382"/>
                </a:cubicBezTo>
                <a:cubicBezTo>
                  <a:pt x="1609856" y="1732422"/>
                  <a:pt x="1650175" y="1653222"/>
                  <a:pt x="1693373" y="1486182"/>
                </a:cubicBezTo>
                <a:cubicBezTo>
                  <a:pt x="1736571" y="1319142"/>
                  <a:pt x="1776890" y="928902"/>
                  <a:pt x="1814328" y="743142"/>
                </a:cubicBezTo>
                <a:cubicBezTo>
                  <a:pt x="1851766" y="557382"/>
                  <a:pt x="1864726" y="430662"/>
                  <a:pt x="1918004" y="371622"/>
                </a:cubicBezTo>
                <a:cubicBezTo>
                  <a:pt x="1971282" y="312582"/>
                  <a:pt x="2070639" y="394662"/>
                  <a:pt x="2133996" y="388902"/>
                </a:cubicBezTo>
                <a:cubicBezTo>
                  <a:pt x="2197353" y="383142"/>
                  <a:pt x="2257831" y="309702"/>
                  <a:pt x="2298149" y="337062"/>
                </a:cubicBezTo>
                <a:cubicBezTo>
                  <a:pt x="2338467" y="364422"/>
                  <a:pt x="2345667" y="338502"/>
                  <a:pt x="2375906" y="553062"/>
                </a:cubicBezTo>
                <a:cubicBezTo>
                  <a:pt x="2406145" y="767622"/>
                  <a:pt x="2442144" y="1411302"/>
                  <a:pt x="2479582" y="1624422"/>
                </a:cubicBezTo>
                <a:cubicBezTo>
                  <a:pt x="2517020" y="1837542"/>
                  <a:pt x="2548699" y="1811622"/>
                  <a:pt x="2600537" y="1831782"/>
                </a:cubicBezTo>
                <a:cubicBezTo>
                  <a:pt x="2652375" y="1851942"/>
                  <a:pt x="2745972" y="1826022"/>
                  <a:pt x="2790610" y="1745382"/>
                </a:cubicBezTo>
                <a:cubicBezTo>
                  <a:pt x="2835248" y="1664742"/>
                  <a:pt x="2839568" y="1520742"/>
                  <a:pt x="2868367" y="1347942"/>
                </a:cubicBezTo>
                <a:cubicBezTo>
                  <a:pt x="2897166" y="1175142"/>
                  <a:pt x="2931724" y="861222"/>
                  <a:pt x="2963403" y="708582"/>
                </a:cubicBezTo>
                <a:cubicBezTo>
                  <a:pt x="2995082" y="555942"/>
                  <a:pt x="2993642" y="476742"/>
                  <a:pt x="3058439" y="432102"/>
                </a:cubicBezTo>
                <a:cubicBezTo>
                  <a:pt x="3123236" y="387462"/>
                  <a:pt x="3283071" y="420582"/>
                  <a:pt x="3352188" y="440742"/>
                </a:cubicBezTo>
                <a:cubicBezTo>
                  <a:pt x="3421305" y="460902"/>
                  <a:pt x="3435705" y="370182"/>
                  <a:pt x="3473143" y="553062"/>
                </a:cubicBezTo>
                <a:cubicBezTo>
                  <a:pt x="3510581" y="735942"/>
                  <a:pt x="3526421" y="1402662"/>
                  <a:pt x="3576819" y="1538022"/>
                </a:cubicBezTo>
                <a:cubicBezTo>
                  <a:pt x="3627217" y="1673382"/>
                  <a:pt x="3735213" y="1476102"/>
                  <a:pt x="3775531" y="1365222"/>
                </a:cubicBezTo>
                <a:cubicBezTo>
                  <a:pt x="3815849" y="1254342"/>
                  <a:pt x="3791370" y="1023942"/>
                  <a:pt x="3818729" y="872742"/>
                </a:cubicBezTo>
                <a:cubicBezTo>
                  <a:pt x="3846088" y="721542"/>
                  <a:pt x="3887847" y="563142"/>
                  <a:pt x="3939685" y="458022"/>
                </a:cubicBezTo>
                <a:cubicBezTo>
                  <a:pt x="3991523" y="352902"/>
                  <a:pt x="4086559" y="279462"/>
                  <a:pt x="4129757" y="242022"/>
                </a:cubicBezTo>
                <a:cubicBezTo>
                  <a:pt x="4172955" y="204582"/>
                  <a:pt x="4162875" y="208902"/>
                  <a:pt x="4198874" y="233382"/>
                </a:cubicBezTo>
                <a:cubicBezTo>
                  <a:pt x="4234873" y="257862"/>
                  <a:pt x="4296791" y="365862"/>
                  <a:pt x="4345749" y="388902"/>
                </a:cubicBezTo>
                <a:cubicBezTo>
                  <a:pt x="4394707" y="411942"/>
                  <a:pt x="4449425" y="373062"/>
                  <a:pt x="4492623" y="371622"/>
                </a:cubicBezTo>
                <a:cubicBezTo>
                  <a:pt x="4535821" y="370182"/>
                  <a:pt x="4604938" y="380262"/>
                  <a:pt x="4604938" y="380262"/>
                </a:cubicBezTo>
                <a:cubicBezTo>
                  <a:pt x="4662536" y="384582"/>
                  <a:pt x="4730213" y="423462"/>
                  <a:pt x="4838209" y="397542"/>
                </a:cubicBezTo>
                <a:cubicBezTo>
                  <a:pt x="4946205" y="371622"/>
                  <a:pt x="5156437" y="280902"/>
                  <a:pt x="5252913" y="224742"/>
                </a:cubicBezTo>
                <a:cubicBezTo>
                  <a:pt x="5349389" y="168582"/>
                  <a:pt x="5358028" y="80742"/>
                  <a:pt x="5417066" y="60582"/>
                </a:cubicBezTo>
                <a:cubicBezTo>
                  <a:pt x="5476104" y="40422"/>
                  <a:pt x="5607139" y="103782"/>
                  <a:pt x="5607139" y="103782"/>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2771800"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491880"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126138"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16016"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436096"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868144"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1344950" y="3429000"/>
            <a:ext cx="1426850" cy="4319"/>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3491880" y="3429000"/>
            <a:ext cx="634258" cy="4319"/>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2693404" y="2642672"/>
            <a:ext cx="1566254" cy="338554"/>
          </a:xfrm>
          <a:prstGeom prst="rect">
            <a:avLst/>
          </a:prstGeom>
          <a:noFill/>
        </p:spPr>
        <p:txBody>
          <a:bodyPr wrap="none" rtlCol="0">
            <a:spAutoFit/>
          </a:bodyPr>
          <a:lstStyle/>
          <a:p>
            <a:r>
              <a:rPr lang="en-US" sz="1600" dirty="0" smtClean="0">
                <a:solidFill>
                  <a:srgbClr val="008000"/>
                </a:solidFill>
              </a:rPr>
              <a:t>Service available</a:t>
            </a:r>
            <a:endParaRPr lang="en-US" sz="1600" dirty="0">
              <a:solidFill>
                <a:srgbClr val="008000"/>
              </a:solidFill>
            </a:endParaRPr>
          </a:p>
        </p:txBody>
      </p:sp>
      <p:cxnSp>
        <p:nvCxnSpPr>
          <p:cNvPr id="71" name="Straight Connector 70"/>
          <p:cNvCxnSpPr/>
          <p:nvPr/>
        </p:nvCxnSpPr>
        <p:spPr>
          <a:xfrm flipH="1">
            <a:off x="2187734" y="2994071"/>
            <a:ext cx="1179898" cy="351399"/>
          </a:xfrm>
          <a:prstGeom prst="line">
            <a:avLst/>
          </a:prstGeom>
          <a:ln>
            <a:solidFill>
              <a:schemeClr val="accent3">
                <a:lumMod val="7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0" idx="2"/>
          </p:cNvCxnSpPr>
          <p:nvPr/>
        </p:nvCxnSpPr>
        <p:spPr>
          <a:xfrm>
            <a:off x="3476531" y="2981226"/>
            <a:ext cx="396771" cy="364244"/>
          </a:xfrm>
          <a:prstGeom prst="line">
            <a:avLst/>
          </a:prstGeom>
          <a:ln>
            <a:solidFill>
              <a:schemeClr val="accent3">
                <a:lumMod val="7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620467" y="2994071"/>
            <a:ext cx="1432733" cy="351399"/>
          </a:xfrm>
          <a:prstGeom prst="line">
            <a:avLst/>
          </a:prstGeom>
          <a:ln>
            <a:solidFill>
              <a:schemeClr val="accent3">
                <a:lumMod val="7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126138" y="2994071"/>
            <a:ext cx="2191239" cy="351399"/>
          </a:xfrm>
          <a:prstGeom prst="line">
            <a:avLst/>
          </a:prstGeom>
          <a:ln>
            <a:solidFill>
              <a:schemeClr val="accent3">
                <a:lumMod val="7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4716016" y="3429000"/>
            <a:ext cx="720080" cy="1"/>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5868144" y="3429000"/>
            <a:ext cx="2050523" cy="4319"/>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1363608" y="3433319"/>
            <a:ext cx="1408192"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3491880" y="3433319"/>
            <a:ext cx="648072"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4716016" y="3433319"/>
            <a:ext cx="720079"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5868144" y="3433319"/>
            <a:ext cx="2050523"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2771801" y="3433319"/>
            <a:ext cx="720080" cy="2371944"/>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126139" y="3433319"/>
            <a:ext cx="589878" cy="2371944"/>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5436097" y="3433319"/>
            <a:ext cx="432048" cy="2371944"/>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06430" y="4197244"/>
            <a:ext cx="216134" cy="450585"/>
          </a:xfrm>
          <a:prstGeom prst="rect">
            <a:avLst/>
          </a:prstGeom>
          <a:noFill/>
        </p:spPr>
        <p:txBody>
          <a:bodyPr wrap="none" rtlCol="0">
            <a:spAutoFit/>
          </a:bodyPr>
          <a:lstStyle/>
          <a:p>
            <a:endParaRPr lang="en-US" dirty="0"/>
          </a:p>
        </p:txBody>
      </p:sp>
      <p:cxnSp>
        <p:nvCxnSpPr>
          <p:cNvPr id="24" name="Straight Connector 23"/>
          <p:cNvCxnSpPr/>
          <p:nvPr/>
        </p:nvCxnSpPr>
        <p:spPr>
          <a:xfrm>
            <a:off x="1344950" y="4487517"/>
            <a:ext cx="6573717" cy="0"/>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5652120" y="2420888"/>
            <a:ext cx="576064"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6423751" y="2239648"/>
            <a:ext cx="184666" cy="369332"/>
          </a:xfrm>
          <a:prstGeom prst="rect">
            <a:avLst/>
          </a:prstGeom>
          <a:noFill/>
        </p:spPr>
        <p:txBody>
          <a:bodyPr wrap="none" rtlCol="0">
            <a:spAutoFit/>
          </a:bodyPr>
          <a:lstStyle/>
          <a:p>
            <a:endParaRPr lang="en-US" dirty="0"/>
          </a:p>
        </p:txBody>
      </p:sp>
      <p:sp>
        <p:nvSpPr>
          <p:cNvPr id="9" name="TextBox 8"/>
          <p:cNvSpPr txBox="1"/>
          <p:nvPr/>
        </p:nvSpPr>
        <p:spPr>
          <a:xfrm>
            <a:off x="1115616" y="5661248"/>
            <a:ext cx="301660" cy="369332"/>
          </a:xfrm>
          <a:prstGeom prst="rect">
            <a:avLst/>
          </a:prstGeom>
          <a:noFill/>
        </p:spPr>
        <p:txBody>
          <a:bodyPr wrap="none" rtlCol="0">
            <a:spAutoFit/>
          </a:bodyPr>
          <a:lstStyle/>
          <a:p>
            <a:r>
              <a:rPr lang="en-US" dirty="0" smtClean="0"/>
              <a:t>0</a:t>
            </a:r>
            <a:endParaRPr lang="en-US" dirty="0"/>
          </a:p>
        </p:txBody>
      </p:sp>
      <p:sp>
        <p:nvSpPr>
          <p:cNvPr id="51"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54" name="Title 1"/>
          <p:cNvSpPr txBox="1">
            <a:spLocks/>
          </p:cNvSpPr>
          <p:nvPr/>
        </p:nvSpPr>
        <p:spPr bwMode="auto">
          <a:xfrm>
            <a:off x="179512" y="-99392"/>
            <a:ext cx="8470900" cy="9410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Service-level </a:t>
            </a:r>
            <a:r>
              <a:rPr lang="en-US" sz="3200" dirty="0" smtClean="0"/>
              <a:t>measures: </a:t>
            </a:r>
            <a:r>
              <a:rPr lang="en-US" sz="2400" b="0" i="1" dirty="0" smtClean="0"/>
              <a:t>VNF Unavailability</a:t>
            </a:r>
            <a:endParaRPr lang="en-US" sz="2400" b="0" i="1" u="none" dirty="0"/>
          </a:p>
        </p:txBody>
      </p:sp>
    </p:spTree>
    <p:extLst>
      <p:ext uri="{BB962C8B-B14F-4D97-AF65-F5344CB8AC3E}">
        <p14:creationId xmlns:p14="http://schemas.microsoft.com/office/powerpoint/2010/main" val="4055084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512" y="1268760"/>
            <a:ext cx="8229600" cy="4536504"/>
          </a:xfrm>
        </p:spPr>
        <p:txBody>
          <a:bodyPr>
            <a:normAutofit/>
          </a:bodyPr>
          <a:lstStyle/>
          <a:p>
            <a:pPr marL="457200">
              <a:buFont typeface="Wingdings" charset="2"/>
              <a:buChar char="q"/>
            </a:pPr>
            <a:r>
              <a:rPr lang="en-US" sz="2800" dirty="0" smtClean="0"/>
              <a:t>I received my </a:t>
            </a:r>
            <a:r>
              <a:rPr lang="it-IT" sz="2800" dirty="0" err="1" smtClean="0"/>
              <a:t>M.Sc</a:t>
            </a:r>
            <a:r>
              <a:rPr lang="it-IT" sz="2800" dirty="0" smtClean="0"/>
              <a:t>. </a:t>
            </a:r>
            <a:r>
              <a:rPr lang="it-IT" sz="2800" dirty="0"/>
              <a:t>in Computer </a:t>
            </a:r>
            <a:r>
              <a:rPr lang="it-IT" sz="2800" dirty="0" err="1"/>
              <a:t>Engineering</a:t>
            </a:r>
            <a:r>
              <a:rPr lang="it-IT" sz="2800" dirty="0"/>
              <a:t> (</a:t>
            </a:r>
            <a:r>
              <a:rPr lang="it-IT" sz="2800" dirty="0" err="1"/>
              <a:t>cum</a:t>
            </a:r>
            <a:r>
              <a:rPr lang="it-IT" sz="2800" dirty="0"/>
              <a:t> laude</a:t>
            </a:r>
            <a:r>
              <a:rPr lang="it-IT" sz="2800" dirty="0" smtClean="0"/>
              <a:t>) from </a:t>
            </a:r>
            <a:r>
              <a:rPr lang="it-IT" sz="2800" dirty="0" err="1" smtClean="0"/>
              <a:t>University</a:t>
            </a:r>
            <a:r>
              <a:rPr lang="it-IT" sz="2800" dirty="0" smtClean="0"/>
              <a:t> of </a:t>
            </a:r>
            <a:r>
              <a:rPr lang="it-IT" sz="2800" dirty="0" err="1" smtClean="0"/>
              <a:t>Naples</a:t>
            </a:r>
            <a:r>
              <a:rPr lang="it-IT" sz="2800" dirty="0" smtClean="0"/>
              <a:t> Federico II</a:t>
            </a:r>
          </a:p>
          <a:p>
            <a:pPr marL="457200">
              <a:buFont typeface="Wingdings" charset="2"/>
              <a:buChar char="q"/>
            </a:pPr>
            <a:endParaRPr lang="en-US" sz="2800" dirty="0" smtClean="0"/>
          </a:p>
          <a:p>
            <a:pPr marL="457200">
              <a:buFont typeface="Wingdings" charset="2"/>
              <a:buChar char="q"/>
            </a:pPr>
            <a:r>
              <a:rPr lang="en-US" sz="2800" dirty="0" smtClean="0"/>
              <a:t>I research within the </a:t>
            </a:r>
            <a:r>
              <a:rPr lang="en-US" sz="2800" b="1" dirty="0" smtClean="0"/>
              <a:t>DESSERT</a:t>
            </a:r>
            <a:r>
              <a:rPr lang="en-US" sz="2800" dirty="0" smtClean="0"/>
              <a:t> group at DIETI</a:t>
            </a:r>
          </a:p>
          <a:p>
            <a:pPr marL="457200">
              <a:buFont typeface="Wingdings" charset="2"/>
              <a:buChar char="q"/>
            </a:pPr>
            <a:endParaRPr lang="en-US" sz="2800" dirty="0" smtClean="0"/>
          </a:p>
          <a:p>
            <a:pPr marL="457200">
              <a:buFont typeface="Wingdings" charset="2"/>
              <a:buChar char="q"/>
            </a:pPr>
            <a:r>
              <a:rPr lang="en-US" sz="2800" b="1" dirty="0" smtClean="0"/>
              <a:t>Type of fellowship</a:t>
            </a:r>
            <a:r>
              <a:rPr lang="en-US" sz="2800" dirty="0" smtClean="0"/>
              <a:t>: PhD student grant</a:t>
            </a:r>
            <a:endParaRPr lang="it-IT" sz="28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Luigi De Simone</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a:t>
            </a:fld>
            <a:endParaRPr lang="it-IT"/>
          </a:p>
        </p:txBody>
      </p:sp>
      <p:sp>
        <p:nvSpPr>
          <p:cNvPr id="9"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u="none" dirty="0" smtClean="0"/>
              <a:t>Background</a:t>
            </a:r>
            <a:endParaRPr lang="en-US" sz="3200" u="none" dirty="0"/>
          </a:p>
        </p:txBody>
      </p:sp>
      <p:grpSp>
        <p:nvGrpSpPr>
          <p:cNvPr id="14" name="Gruppo 7"/>
          <p:cNvGrpSpPr>
            <a:grpSpLocks noChangeAspect="1"/>
          </p:cNvGrpSpPr>
          <p:nvPr/>
        </p:nvGrpSpPr>
        <p:grpSpPr>
          <a:xfrm>
            <a:off x="6228184" y="2852936"/>
            <a:ext cx="3016168" cy="1683597"/>
            <a:chOff x="2692086" y="1205891"/>
            <a:chExt cx="5453619" cy="3156556"/>
          </a:xfrm>
        </p:grpSpPr>
        <p:pic>
          <p:nvPicPr>
            <p:cNvPr id="15" name="Immagine 1"/>
            <p:cNvPicPr>
              <a:picLocks noChangeAspect="1"/>
            </p:cNvPicPr>
            <p:nvPr/>
          </p:nvPicPr>
          <p:blipFill>
            <a:blip r:embed="rId3">
              <a:extLst>
                <a:ext uri="{BEBA8EAE-BF5A-486C-A8C5-ECC9F3942E4B}">
                  <a14:imgProps xmlns:a14="http://schemas.microsoft.com/office/drawing/2010/main">
                    <a14:imgLayer r:embed="rId4">
                      <a14:imgEffect>
                        <a14:backgroundRemoval t="396" b="100000" l="0" r="100000"/>
                      </a14:imgEffect>
                    </a14:imgLayer>
                  </a14:imgProps>
                </a:ext>
                <a:ext uri="{28A0092B-C50C-407E-A947-70E740481C1C}">
                  <a14:useLocalDpi xmlns:a14="http://schemas.microsoft.com/office/drawing/2010/main" val="0"/>
                </a:ext>
              </a:extLst>
            </a:blip>
            <a:stretch>
              <a:fillRect/>
            </a:stretch>
          </p:blipFill>
          <p:spPr>
            <a:xfrm>
              <a:off x="4094971" y="1205891"/>
              <a:ext cx="2739400" cy="2755771"/>
            </a:xfrm>
            <a:prstGeom prst="rect">
              <a:avLst/>
            </a:prstGeom>
          </p:spPr>
        </p:pic>
        <p:sp>
          <p:nvSpPr>
            <p:cNvPr id="16" name="CasellaDiTesto 2"/>
            <p:cNvSpPr txBox="1"/>
            <p:nvPr/>
          </p:nvSpPr>
          <p:spPr>
            <a:xfrm>
              <a:off x="4434576" y="3727696"/>
              <a:ext cx="2108269" cy="634751"/>
            </a:xfrm>
            <a:prstGeom prst="rect">
              <a:avLst/>
            </a:prstGeom>
            <a:noFill/>
          </p:spPr>
          <p:txBody>
            <a:bodyPr wrap="square" rtlCol="0">
              <a:spAutoFit/>
            </a:bodyPr>
            <a:lstStyle/>
            <a:p>
              <a:pPr algn="ctr"/>
              <a:r>
                <a:rPr lang="it-IT" sz="1600" dirty="0">
                  <a:solidFill>
                    <a:schemeClr val="accent1">
                      <a:lumMod val="75000"/>
                    </a:schemeClr>
                  </a:solidFill>
                  <a:latin typeface="Neuropol" panose="020F0607030201010804" pitchFamily="34" charset="0"/>
                </a:rPr>
                <a:t>DESSERT</a:t>
              </a:r>
            </a:p>
          </p:txBody>
        </p:sp>
        <p:sp>
          <p:nvSpPr>
            <p:cNvPr id="17" name="CasellaDiTesto 3"/>
            <p:cNvSpPr txBox="1"/>
            <p:nvPr/>
          </p:nvSpPr>
          <p:spPr>
            <a:xfrm>
              <a:off x="6347091" y="2466253"/>
              <a:ext cx="1798614" cy="1038684"/>
            </a:xfrm>
            <a:prstGeom prst="rect">
              <a:avLst/>
            </a:prstGeom>
            <a:noFill/>
          </p:spPr>
          <p:txBody>
            <a:bodyPr wrap="square" rtlCol="0">
              <a:spAutoFit/>
            </a:bodyPr>
            <a:lstStyle/>
            <a:p>
              <a:r>
                <a:rPr lang="it-IT" sz="1000" b="1" dirty="0" err="1" smtClean="0">
                  <a:solidFill>
                    <a:srgbClr val="2F5597"/>
                  </a:solidFill>
                  <a:latin typeface="Helvetica" pitchFamily="2" charset="0"/>
                </a:rPr>
                <a:t>E</a:t>
              </a:r>
              <a:r>
                <a:rPr lang="it-IT" sz="1000" b="1" dirty="0" err="1" smtClean="0">
                  <a:solidFill>
                    <a:srgbClr val="F99005"/>
                  </a:solidFill>
                  <a:latin typeface="Helvetica" pitchFamily="2" charset="0"/>
                </a:rPr>
                <a:t>ngineering</a:t>
              </a:r>
              <a:r>
                <a:rPr lang="it-IT" sz="1000" b="1" dirty="0" smtClean="0">
                  <a:solidFill>
                    <a:srgbClr val="F99005"/>
                  </a:solidFill>
                  <a:latin typeface="Helvetica" pitchFamily="2" charset="0"/>
                </a:rPr>
                <a:t> </a:t>
              </a:r>
              <a:r>
                <a:rPr lang="it-IT" sz="1000" b="1" dirty="0" err="1" smtClean="0">
                  <a:solidFill>
                    <a:srgbClr val="2F5597"/>
                  </a:solidFill>
                  <a:latin typeface="Helvetica" pitchFamily="2" charset="0"/>
                </a:rPr>
                <a:t>R</a:t>
              </a:r>
              <a:r>
                <a:rPr lang="it-IT" sz="1000" b="1" dirty="0" err="1" smtClean="0">
                  <a:solidFill>
                    <a:srgbClr val="F99005"/>
                  </a:solidFill>
                  <a:latin typeface="Helvetica" pitchFamily="2" charset="0"/>
                </a:rPr>
                <a:t>esearch</a:t>
              </a:r>
              <a:r>
                <a:rPr lang="it-IT" sz="1000" b="1" dirty="0" smtClean="0">
                  <a:solidFill>
                    <a:srgbClr val="F99005"/>
                  </a:solidFill>
                  <a:latin typeface="Helvetica" pitchFamily="2" charset="0"/>
                </a:rPr>
                <a:t> </a:t>
              </a:r>
              <a:r>
                <a:rPr lang="it-IT" sz="1000" b="1" dirty="0">
                  <a:solidFill>
                    <a:srgbClr val="2F5597"/>
                  </a:solidFill>
                  <a:latin typeface="Helvetica" pitchFamily="2" charset="0"/>
                </a:rPr>
                <a:t>T</a:t>
              </a:r>
              <a:r>
                <a:rPr lang="it-IT" sz="1000" b="1" dirty="0">
                  <a:solidFill>
                    <a:srgbClr val="F99005"/>
                  </a:solidFill>
                  <a:latin typeface="Helvetica" pitchFamily="2" charset="0"/>
                </a:rPr>
                <a:t>eam</a:t>
              </a:r>
            </a:p>
          </p:txBody>
        </p:sp>
        <p:sp>
          <p:nvSpPr>
            <p:cNvPr id="18" name="CasellaDiTesto 4"/>
            <p:cNvSpPr txBox="1"/>
            <p:nvPr/>
          </p:nvSpPr>
          <p:spPr>
            <a:xfrm>
              <a:off x="2692086" y="1833219"/>
              <a:ext cx="1819601" cy="1038684"/>
            </a:xfrm>
            <a:prstGeom prst="rect">
              <a:avLst/>
            </a:prstGeom>
            <a:noFill/>
          </p:spPr>
          <p:txBody>
            <a:bodyPr wrap="square" rtlCol="0">
              <a:spAutoFit/>
            </a:bodyPr>
            <a:lstStyle/>
            <a:p>
              <a:pPr algn="r"/>
              <a:r>
                <a:rPr lang="it-IT" sz="1000" b="1" dirty="0" err="1" smtClean="0">
                  <a:solidFill>
                    <a:schemeClr val="accent5">
                      <a:lumMod val="75000"/>
                    </a:schemeClr>
                  </a:solidFill>
                  <a:latin typeface="Helvetica" pitchFamily="2" charset="0"/>
                </a:rPr>
                <a:t>DE</a:t>
              </a:r>
              <a:r>
                <a:rPr lang="it-IT" sz="1000" b="1" dirty="0" err="1" smtClean="0">
                  <a:solidFill>
                    <a:srgbClr val="F99005"/>
                  </a:solidFill>
                  <a:latin typeface="Helvetica" pitchFamily="2" charset="0"/>
                </a:rPr>
                <a:t>pendable</a:t>
              </a:r>
              <a:r>
                <a:rPr lang="it-IT" sz="1000" b="1" dirty="0" smtClean="0">
                  <a:solidFill>
                    <a:srgbClr val="F99005"/>
                  </a:solidFill>
                  <a:latin typeface="Helvetica" pitchFamily="2" charset="0"/>
                </a:rPr>
                <a:t> </a:t>
              </a:r>
              <a:r>
                <a:rPr lang="it-IT" sz="1000" b="1" dirty="0" err="1" smtClean="0">
                  <a:solidFill>
                    <a:srgbClr val="2F5597"/>
                  </a:solidFill>
                  <a:latin typeface="Helvetica" pitchFamily="2" charset="0"/>
                </a:rPr>
                <a:t>S</a:t>
              </a:r>
              <a:r>
                <a:rPr lang="it-IT" sz="1000" b="1" dirty="0" err="1" smtClean="0">
                  <a:solidFill>
                    <a:srgbClr val="F99005"/>
                  </a:solidFill>
                  <a:latin typeface="Helvetica" pitchFamily="2" charset="0"/>
                </a:rPr>
                <a:t>ystems</a:t>
              </a:r>
              <a:r>
                <a:rPr lang="it-IT" sz="1000" b="1" dirty="0" smtClean="0">
                  <a:solidFill>
                    <a:srgbClr val="F99005"/>
                  </a:solidFill>
                  <a:latin typeface="Helvetica" pitchFamily="2" charset="0"/>
                </a:rPr>
                <a:t> and </a:t>
              </a:r>
              <a:r>
                <a:rPr lang="it-IT" sz="1000" b="1" dirty="0" smtClean="0">
                  <a:solidFill>
                    <a:srgbClr val="2F5597"/>
                  </a:solidFill>
                  <a:latin typeface="Helvetica" pitchFamily="2" charset="0"/>
                </a:rPr>
                <a:t>S</a:t>
              </a:r>
              <a:r>
                <a:rPr lang="it-IT" sz="1000" b="1" dirty="0" smtClean="0">
                  <a:solidFill>
                    <a:srgbClr val="F99005"/>
                  </a:solidFill>
                  <a:latin typeface="Helvetica" pitchFamily="2" charset="0"/>
                </a:rPr>
                <a:t>oftware</a:t>
              </a:r>
              <a:endParaRPr lang="it-IT" sz="1000" b="1" dirty="0">
                <a:solidFill>
                  <a:srgbClr val="F99005"/>
                </a:solidFill>
                <a:latin typeface="Helvetica" pitchFamily="2" charset="0"/>
              </a:endParaRPr>
            </a:p>
          </p:txBody>
        </p:sp>
      </p:grpSp>
    </p:spTree>
    <p:extLst>
      <p:ext uri="{BB962C8B-B14F-4D97-AF65-F5344CB8AC3E}">
        <p14:creationId xmlns:p14="http://schemas.microsoft.com/office/powerpoint/2010/main" val="500609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a:grpSpLocks noChangeAspect="1"/>
          </p:cNvGrpSpPr>
          <p:nvPr/>
        </p:nvGrpSpPr>
        <p:grpSpPr>
          <a:xfrm>
            <a:off x="80861" y="1799607"/>
            <a:ext cx="8955635" cy="3717625"/>
            <a:chOff x="-927251" y="1782312"/>
            <a:chExt cx="10477903" cy="4349542"/>
          </a:xfrm>
        </p:grpSpPr>
        <p:sp>
          <p:nvSpPr>
            <p:cNvPr id="44" name="Rectangle 43"/>
            <p:cNvSpPr/>
            <p:nvPr/>
          </p:nvSpPr>
          <p:spPr>
            <a:xfrm>
              <a:off x="-927251" y="1782312"/>
              <a:ext cx="10477903" cy="4349542"/>
            </a:xfrm>
            <a:prstGeom prst="rect">
              <a:avLst/>
            </a:prstGeom>
            <a:ln w="57150" cmpd="sng"/>
          </p:spPr>
          <p:style>
            <a:lnRef idx="2">
              <a:schemeClr val="dk1"/>
            </a:lnRef>
            <a:fillRef idx="1">
              <a:schemeClr val="lt1"/>
            </a:fillRef>
            <a:effectRef idx="0">
              <a:schemeClr val="dk1"/>
            </a:effectRef>
            <a:fontRef idx="minor">
              <a:schemeClr val="dk1"/>
            </a:fontRef>
          </p:style>
          <p:txBody>
            <a:bodyPr rtlCol="0" anchor="b"/>
            <a:lstStyle/>
            <a:p>
              <a:pPr algn="r"/>
              <a:r>
                <a:rPr lang="en-US" sz="3200" b="1" i="1" dirty="0" smtClean="0"/>
                <a:t>NFVI</a:t>
              </a:r>
              <a:endParaRPr lang="en-US" sz="3200" b="1" i="1" dirty="0"/>
            </a:p>
          </p:txBody>
        </p:sp>
        <p:sp>
          <p:nvSpPr>
            <p:cNvPr id="45" name="Rectangle 44"/>
            <p:cNvSpPr/>
            <p:nvPr/>
          </p:nvSpPr>
          <p:spPr>
            <a:xfrm>
              <a:off x="1758850" y="2445155"/>
              <a:ext cx="1426669" cy="1879109"/>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r>
                <a:rPr lang="en-US" sz="1400" b="1" dirty="0" smtClean="0"/>
                <a:t>Virtual Node</a:t>
              </a:r>
              <a:endParaRPr lang="en-US" sz="1400" b="1" dirty="0"/>
            </a:p>
          </p:txBody>
        </p:sp>
        <p:sp>
          <p:nvSpPr>
            <p:cNvPr id="46" name="Rectangle 45"/>
            <p:cNvSpPr/>
            <p:nvPr/>
          </p:nvSpPr>
          <p:spPr>
            <a:xfrm>
              <a:off x="1884272" y="2543634"/>
              <a:ext cx="1207183" cy="639547"/>
            </a:xfrm>
            <a:prstGeom prst="rect">
              <a:avLst/>
            </a:prstGeom>
            <a:solidFill>
              <a:schemeClr val="accent5">
                <a:alpha val="81000"/>
              </a:schemeClr>
            </a:solidFill>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algn="ctr"/>
              <a:r>
                <a:rPr lang="en-US" b="1" dirty="0" smtClean="0">
                  <a:solidFill>
                    <a:schemeClr val="bg1"/>
                  </a:solidFill>
                </a:rPr>
                <a:t>VNF</a:t>
              </a:r>
              <a:endParaRPr lang="en-US" b="1" dirty="0">
                <a:solidFill>
                  <a:schemeClr val="bg1"/>
                </a:solidFill>
              </a:endParaRPr>
            </a:p>
          </p:txBody>
        </p:sp>
        <p:sp>
          <p:nvSpPr>
            <p:cNvPr id="47" name="Rectangle 46"/>
            <p:cNvSpPr/>
            <p:nvPr/>
          </p:nvSpPr>
          <p:spPr>
            <a:xfrm>
              <a:off x="1758850" y="5269458"/>
              <a:ext cx="3872385" cy="5331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Hardware</a:t>
              </a:r>
              <a:endParaRPr lang="en-US" b="1" dirty="0"/>
            </a:p>
          </p:txBody>
        </p:sp>
        <p:sp>
          <p:nvSpPr>
            <p:cNvPr id="48" name="Rectangle 47"/>
            <p:cNvSpPr/>
            <p:nvPr/>
          </p:nvSpPr>
          <p:spPr>
            <a:xfrm>
              <a:off x="7561775" y="5040279"/>
              <a:ext cx="1070459" cy="533116"/>
            </a:xfrm>
            <a:prstGeom prst="rect">
              <a:avLst/>
            </a:prstGeom>
            <a:solidFill>
              <a:srgbClr val="F2F2F2"/>
            </a:solidFill>
            <a:ln w="57150" cmpd="sng">
              <a:solidFill>
                <a:srgbClr val="0000FF"/>
              </a:solidFill>
              <a:prstDash val="sysDash"/>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US" sz="1400" i="1" dirty="0" smtClean="0"/>
                <a:t>Heartbeats</a:t>
              </a:r>
              <a:endParaRPr lang="en-US" sz="1400" i="1" dirty="0"/>
            </a:p>
          </p:txBody>
        </p:sp>
        <p:sp>
          <p:nvSpPr>
            <p:cNvPr id="49" name="Rectangle 48"/>
            <p:cNvSpPr/>
            <p:nvPr/>
          </p:nvSpPr>
          <p:spPr>
            <a:xfrm>
              <a:off x="6815356" y="3558120"/>
              <a:ext cx="2315915" cy="844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NFV Management &amp; Orchestration</a:t>
              </a:r>
              <a:endParaRPr lang="en-US" dirty="0"/>
            </a:p>
          </p:txBody>
        </p:sp>
        <p:sp>
          <p:nvSpPr>
            <p:cNvPr id="50" name="Rectangle 49"/>
            <p:cNvSpPr/>
            <p:nvPr/>
          </p:nvSpPr>
          <p:spPr>
            <a:xfrm>
              <a:off x="6815356" y="2534926"/>
              <a:ext cx="2315915" cy="844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Virtualization Infrastructure Manager</a:t>
              </a:r>
              <a:endParaRPr lang="en-US" dirty="0"/>
            </a:p>
          </p:txBody>
        </p:sp>
        <p:cxnSp>
          <p:nvCxnSpPr>
            <p:cNvPr id="51" name="Straight Arrow Connector 50"/>
            <p:cNvCxnSpPr/>
            <p:nvPr/>
          </p:nvCxnSpPr>
          <p:spPr>
            <a:xfrm>
              <a:off x="4224626" y="2913070"/>
              <a:ext cx="2300237" cy="0"/>
            </a:xfrm>
            <a:prstGeom prst="straightConnector1">
              <a:avLst/>
            </a:prstGeom>
            <a:ln w="57150" cmpd="sng">
              <a:solidFill>
                <a:srgbClr val="00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4224626" y="3426108"/>
              <a:ext cx="2300237" cy="0"/>
            </a:xfrm>
            <a:prstGeom prst="straightConnector1">
              <a:avLst/>
            </a:prstGeom>
            <a:ln w="57150" cmpd="sng">
              <a:solidFill>
                <a:srgbClr val="00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3" name="Elbow Connector 52"/>
            <p:cNvCxnSpPr/>
            <p:nvPr/>
          </p:nvCxnSpPr>
          <p:spPr>
            <a:xfrm rot="5400000" flipH="1" flipV="1">
              <a:off x="6016360" y="3786629"/>
              <a:ext cx="244391" cy="736803"/>
            </a:xfrm>
            <a:prstGeom prst="bentConnector2">
              <a:avLst/>
            </a:prstGeom>
            <a:ln w="57150" cmpd="sng">
              <a:solidFill>
                <a:srgbClr val="00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p:nvPr/>
          </p:nvCxnSpPr>
          <p:spPr>
            <a:xfrm rot="5400000" flipH="1" flipV="1">
              <a:off x="5247436" y="2997627"/>
              <a:ext cx="528024" cy="1991014"/>
            </a:xfrm>
            <a:prstGeom prst="bentConnector2">
              <a:avLst/>
            </a:prstGeom>
            <a:ln w="57150" cmpd="sng">
              <a:solidFill>
                <a:srgbClr val="00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8097005" y="4465179"/>
              <a:ext cx="0" cy="478395"/>
            </a:xfrm>
            <a:prstGeom prst="straightConnector1">
              <a:avLst/>
            </a:prstGeom>
            <a:ln w="57150" cmpd="sng">
              <a:solidFill>
                <a:srgbClr val="00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flipV="1">
              <a:off x="6730860" y="4919895"/>
              <a:ext cx="705494" cy="226956"/>
            </a:xfrm>
            <a:prstGeom prst="straightConnector1">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flipV="1">
              <a:off x="6730860" y="5146851"/>
              <a:ext cx="705494" cy="145752"/>
            </a:xfrm>
            <a:prstGeom prst="straightConnector1">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6730860" y="5417485"/>
              <a:ext cx="705494" cy="2341"/>
            </a:xfrm>
            <a:prstGeom prst="straightConnector1">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Freeform 58"/>
            <p:cNvSpPr/>
            <p:nvPr/>
          </p:nvSpPr>
          <p:spPr>
            <a:xfrm flipH="1">
              <a:off x="2188050" y="3098932"/>
              <a:ext cx="1113500" cy="2334246"/>
            </a:xfrm>
            <a:custGeom>
              <a:avLst/>
              <a:gdLst>
                <a:gd name="connsiteX0" fmla="*/ 0 w 1113500"/>
                <a:gd name="connsiteY0" fmla="*/ 2618545 h 2646714"/>
                <a:gd name="connsiteX1" fmla="*/ 1066082 w 1113500"/>
                <a:gd name="connsiteY1" fmla="*/ 2273587 h 2646714"/>
                <a:gd name="connsiteX2" fmla="*/ 940660 w 1113500"/>
                <a:gd name="connsiteY2" fmla="*/ 0 h 2646714"/>
              </a:gdLst>
              <a:ahLst/>
              <a:cxnLst>
                <a:cxn ang="0">
                  <a:pos x="connsiteX0" y="connsiteY0"/>
                </a:cxn>
                <a:cxn ang="0">
                  <a:pos x="connsiteX1" y="connsiteY1"/>
                </a:cxn>
                <a:cxn ang="0">
                  <a:pos x="connsiteX2" y="connsiteY2"/>
                </a:cxn>
              </a:cxnLst>
              <a:rect l="l" t="t" r="r" b="b"/>
              <a:pathLst>
                <a:path w="1113500" h="2646714">
                  <a:moveTo>
                    <a:pt x="0" y="2618545"/>
                  </a:moveTo>
                  <a:cubicBezTo>
                    <a:pt x="454652" y="2664278"/>
                    <a:pt x="909305" y="2710011"/>
                    <a:pt x="1066082" y="2273587"/>
                  </a:cubicBezTo>
                  <a:cubicBezTo>
                    <a:pt x="1222859" y="1837163"/>
                    <a:pt x="940660" y="0"/>
                    <a:pt x="940660" y="0"/>
                  </a:cubicBezTo>
                </a:path>
              </a:pathLst>
            </a:custGeom>
            <a:ln>
              <a:solidFill>
                <a:srgbClr val="660066"/>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p:cNvSpPr txBox="1"/>
            <p:nvPr/>
          </p:nvSpPr>
          <p:spPr>
            <a:xfrm>
              <a:off x="4515941" y="2362513"/>
              <a:ext cx="1955371" cy="369332"/>
            </a:xfrm>
            <a:prstGeom prst="rect">
              <a:avLst/>
            </a:prstGeom>
            <a:noFill/>
          </p:spPr>
          <p:txBody>
            <a:bodyPr wrap="none" rtlCol="0">
              <a:spAutoFit/>
            </a:bodyPr>
            <a:lstStyle/>
            <a:p>
              <a:r>
                <a:rPr lang="en-US" i="1" dirty="0" smtClean="0"/>
                <a:t>Fault Notifications</a:t>
              </a:r>
              <a:endParaRPr lang="en-US" i="1" dirty="0"/>
            </a:p>
          </p:txBody>
        </p:sp>
        <p:sp>
          <p:nvSpPr>
            <p:cNvPr id="61" name="TextBox 60"/>
            <p:cNvSpPr txBox="1"/>
            <p:nvPr/>
          </p:nvSpPr>
          <p:spPr>
            <a:xfrm>
              <a:off x="6285225" y="5597752"/>
              <a:ext cx="1555359" cy="369332"/>
            </a:xfrm>
            <a:prstGeom prst="rect">
              <a:avLst/>
            </a:prstGeom>
            <a:noFill/>
          </p:spPr>
          <p:txBody>
            <a:bodyPr wrap="none" rtlCol="0">
              <a:spAutoFit/>
            </a:bodyPr>
            <a:lstStyle/>
            <a:p>
              <a:pPr algn="ctr"/>
              <a:r>
                <a:rPr lang="en-US" i="1" dirty="0" smtClean="0"/>
                <a:t>Health Checks</a:t>
              </a:r>
              <a:endParaRPr lang="en-US" i="1" dirty="0"/>
            </a:p>
          </p:txBody>
        </p:sp>
        <p:sp>
          <p:nvSpPr>
            <p:cNvPr id="62" name="TextBox 61"/>
            <p:cNvSpPr txBox="1"/>
            <p:nvPr/>
          </p:nvSpPr>
          <p:spPr>
            <a:xfrm>
              <a:off x="3208384" y="5509224"/>
              <a:ext cx="860199" cy="30777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i="1" dirty="0" smtClean="0"/>
                <a:t>Faults</a:t>
              </a:r>
            </a:p>
          </p:txBody>
        </p:sp>
        <p:sp>
          <p:nvSpPr>
            <p:cNvPr id="63" name="Rectangle 62"/>
            <p:cNvSpPr/>
            <p:nvPr/>
          </p:nvSpPr>
          <p:spPr>
            <a:xfrm>
              <a:off x="1758851" y="4606502"/>
              <a:ext cx="3872384" cy="5331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err="1" smtClean="0"/>
                <a:t>Virt</a:t>
              </a:r>
              <a:r>
                <a:rPr lang="en-US" b="1" dirty="0" smtClean="0"/>
                <a:t>. Layer</a:t>
              </a:r>
              <a:endParaRPr lang="en-US" b="1" dirty="0"/>
            </a:p>
          </p:txBody>
        </p:sp>
        <p:sp>
          <p:nvSpPr>
            <p:cNvPr id="64" name="Rectangle 63"/>
            <p:cNvSpPr/>
            <p:nvPr/>
          </p:nvSpPr>
          <p:spPr>
            <a:xfrm>
              <a:off x="3980711" y="4319866"/>
              <a:ext cx="1070459" cy="533116"/>
            </a:xfrm>
            <a:prstGeom prst="rect">
              <a:avLst/>
            </a:prstGeom>
            <a:solidFill>
              <a:srgbClr val="F2F2F2"/>
            </a:solidFill>
            <a:ln w="57150" cmpd="sng">
              <a:solidFill>
                <a:srgbClr val="660066"/>
              </a:solidFill>
              <a:prstDash val="sysDash"/>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US" sz="1400" i="1" dirty="0" smtClean="0"/>
                <a:t>Performance monitor</a:t>
              </a:r>
              <a:endParaRPr lang="en-US" sz="1400" i="1" dirty="0"/>
            </a:p>
          </p:txBody>
        </p:sp>
        <p:sp>
          <p:nvSpPr>
            <p:cNvPr id="65" name="Rectangle 64"/>
            <p:cNvSpPr/>
            <p:nvPr/>
          </p:nvSpPr>
          <p:spPr>
            <a:xfrm>
              <a:off x="5234924" y="4324265"/>
              <a:ext cx="1070459" cy="533116"/>
            </a:xfrm>
            <a:prstGeom prst="rect">
              <a:avLst/>
            </a:prstGeom>
            <a:solidFill>
              <a:srgbClr val="F2F2F2"/>
            </a:solidFill>
            <a:ln w="57150" cmpd="sng">
              <a:solidFill>
                <a:srgbClr val="008000"/>
              </a:solidFill>
              <a:prstDash val="sysDash"/>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US" sz="1200" i="1" dirty="0" smtClean="0"/>
                <a:t>Data/control flow checks</a:t>
              </a:r>
              <a:endParaRPr lang="en-US" sz="1200" i="1" dirty="0"/>
            </a:p>
          </p:txBody>
        </p:sp>
        <p:sp>
          <p:nvSpPr>
            <p:cNvPr id="66" name="Rectangle 65"/>
            <p:cNvSpPr/>
            <p:nvPr/>
          </p:nvSpPr>
          <p:spPr>
            <a:xfrm>
              <a:off x="5234924" y="5022177"/>
              <a:ext cx="1070459" cy="337761"/>
            </a:xfrm>
            <a:prstGeom prst="rect">
              <a:avLst/>
            </a:prstGeom>
            <a:solidFill>
              <a:schemeClr val="bg1">
                <a:lumMod val="95000"/>
              </a:schemeClr>
            </a:solidFill>
            <a:ln w="57150" cmpd="sng">
              <a:solidFill>
                <a:srgbClr val="FF66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i="1" dirty="0" smtClean="0"/>
                <a:t>Watchdog</a:t>
              </a:r>
              <a:endParaRPr lang="en-US" sz="1200" i="1" dirty="0"/>
            </a:p>
          </p:txBody>
        </p:sp>
        <p:sp>
          <p:nvSpPr>
            <p:cNvPr id="67" name="Freeform 66"/>
            <p:cNvSpPr/>
            <p:nvPr/>
          </p:nvSpPr>
          <p:spPr>
            <a:xfrm flipH="1">
              <a:off x="2549467" y="3098932"/>
              <a:ext cx="543257" cy="1956840"/>
            </a:xfrm>
            <a:custGeom>
              <a:avLst/>
              <a:gdLst>
                <a:gd name="connsiteX0" fmla="*/ 0 w 584719"/>
                <a:gd name="connsiteY0" fmla="*/ 1881589 h 1904031"/>
                <a:gd name="connsiteX1" fmla="*/ 282198 w 584719"/>
                <a:gd name="connsiteY1" fmla="*/ 1834549 h 1904031"/>
                <a:gd name="connsiteX2" fmla="*/ 517363 w 584719"/>
                <a:gd name="connsiteY2" fmla="*/ 1301432 h 1904031"/>
                <a:gd name="connsiteX3" fmla="*/ 580074 w 584719"/>
                <a:gd name="connsiteY3" fmla="*/ 548797 h 1904031"/>
                <a:gd name="connsiteX4" fmla="*/ 580074 w 584719"/>
                <a:gd name="connsiteY4" fmla="*/ 0 h 1904031"/>
                <a:gd name="connsiteX0" fmla="*/ 0 w 547676"/>
                <a:gd name="connsiteY0" fmla="*/ 1926938 h 1937733"/>
                <a:gd name="connsiteX1" fmla="*/ 245155 w 547676"/>
                <a:gd name="connsiteY1" fmla="*/ 1834549 h 1937733"/>
                <a:gd name="connsiteX2" fmla="*/ 480320 w 547676"/>
                <a:gd name="connsiteY2" fmla="*/ 1301432 h 1937733"/>
                <a:gd name="connsiteX3" fmla="*/ 543031 w 547676"/>
                <a:gd name="connsiteY3" fmla="*/ 548797 h 1937733"/>
                <a:gd name="connsiteX4" fmla="*/ 543031 w 547676"/>
                <a:gd name="connsiteY4" fmla="*/ 0 h 1937733"/>
                <a:gd name="connsiteX0" fmla="*/ 0 w 547676"/>
                <a:gd name="connsiteY0" fmla="*/ 1926938 h 1928168"/>
                <a:gd name="connsiteX1" fmla="*/ 245155 w 547676"/>
                <a:gd name="connsiteY1" fmla="*/ 1834549 h 1928168"/>
                <a:gd name="connsiteX2" fmla="*/ 480320 w 547676"/>
                <a:gd name="connsiteY2" fmla="*/ 1301432 h 1928168"/>
                <a:gd name="connsiteX3" fmla="*/ 543031 w 547676"/>
                <a:gd name="connsiteY3" fmla="*/ 548797 h 1928168"/>
                <a:gd name="connsiteX4" fmla="*/ 543031 w 547676"/>
                <a:gd name="connsiteY4" fmla="*/ 0 h 1928168"/>
                <a:gd name="connsiteX0" fmla="*/ 0 w 547676"/>
                <a:gd name="connsiteY0" fmla="*/ 1926938 h 1928168"/>
                <a:gd name="connsiteX1" fmla="*/ 183415 w 547676"/>
                <a:gd name="connsiteY1" fmla="*/ 1834549 h 1928168"/>
                <a:gd name="connsiteX2" fmla="*/ 480320 w 547676"/>
                <a:gd name="connsiteY2" fmla="*/ 1301432 h 1928168"/>
                <a:gd name="connsiteX3" fmla="*/ 543031 w 547676"/>
                <a:gd name="connsiteY3" fmla="*/ 548797 h 1928168"/>
                <a:gd name="connsiteX4" fmla="*/ 543031 w 547676"/>
                <a:gd name="connsiteY4" fmla="*/ 0 h 1928168"/>
                <a:gd name="connsiteX0" fmla="*/ 0 w 572371"/>
                <a:gd name="connsiteY0" fmla="*/ 1966618 h 1966749"/>
                <a:gd name="connsiteX1" fmla="*/ 208110 w 572371"/>
                <a:gd name="connsiteY1" fmla="*/ 1834549 h 1966749"/>
                <a:gd name="connsiteX2" fmla="*/ 505015 w 572371"/>
                <a:gd name="connsiteY2" fmla="*/ 1301432 h 1966749"/>
                <a:gd name="connsiteX3" fmla="*/ 567726 w 572371"/>
                <a:gd name="connsiteY3" fmla="*/ 548797 h 1966749"/>
                <a:gd name="connsiteX4" fmla="*/ 567726 w 572371"/>
                <a:gd name="connsiteY4" fmla="*/ 0 h 1966749"/>
                <a:gd name="connsiteX0" fmla="*/ 0 w 572371"/>
                <a:gd name="connsiteY0" fmla="*/ 1966618 h 1966618"/>
                <a:gd name="connsiteX1" fmla="*/ 208110 w 572371"/>
                <a:gd name="connsiteY1" fmla="*/ 1834549 h 1966618"/>
                <a:gd name="connsiteX2" fmla="*/ 505015 w 572371"/>
                <a:gd name="connsiteY2" fmla="*/ 1301432 h 1966618"/>
                <a:gd name="connsiteX3" fmla="*/ 567726 w 572371"/>
                <a:gd name="connsiteY3" fmla="*/ 548797 h 1966618"/>
                <a:gd name="connsiteX4" fmla="*/ 567726 w 572371"/>
                <a:gd name="connsiteY4" fmla="*/ 0 h 1966618"/>
                <a:gd name="connsiteX0" fmla="*/ 0 w 1009454"/>
                <a:gd name="connsiteY0" fmla="*/ 1926059 h 1926059"/>
                <a:gd name="connsiteX1" fmla="*/ 208110 w 1009454"/>
                <a:gd name="connsiteY1" fmla="*/ 1793990 h 1926059"/>
                <a:gd name="connsiteX2" fmla="*/ 505015 w 1009454"/>
                <a:gd name="connsiteY2" fmla="*/ 1260873 h 1926059"/>
                <a:gd name="connsiteX3" fmla="*/ 567726 w 1009454"/>
                <a:gd name="connsiteY3" fmla="*/ 508238 h 1926059"/>
                <a:gd name="connsiteX4" fmla="*/ 1009454 w 1009454"/>
                <a:gd name="connsiteY4" fmla="*/ 0 h 1926059"/>
                <a:gd name="connsiteX0" fmla="*/ 0 w 1014100"/>
                <a:gd name="connsiteY0" fmla="*/ 1926059 h 1926059"/>
                <a:gd name="connsiteX1" fmla="*/ 208110 w 1014100"/>
                <a:gd name="connsiteY1" fmla="*/ 1793990 h 1926059"/>
                <a:gd name="connsiteX2" fmla="*/ 505015 w 1014100"/>
                <a:gd name="connsiteY2" fmla="*/ 1260873 h 1926059"/>
                <a:gd name="connsiteX3" fmla="*/ 1009456 w 1014100"/>
                <a:gd name="connsiteY3" fmla="*/ 528518 h 1926059"/>
                <a:gd name="connsiteX4" fmla="*/ 1009454 w 1014100"/>
                <a:gd name="connsiteY4" fmla="*/ 0 h 1926059"/>
                <a:gd name="connsiteX0" fmla="*/ 0 w 1014100"/>
                <a:gd name="connsiteY0" fmla="*/ 1926059 h 1926059"/>
                <a:gd name="connsiteX1" fmla="*/ 208110 w 1014100"/>
                <a:gd name="connsiteY1" fmla="*/ 1793990 h 1926059"/>
                <a:gd name="connsiteX2" fmla="*/ 725879 w 1014100"/>
                <a:gd name="connsiteY2" fmla="*/ 1260873 h 1926059"/>
                <a:gd name="connsiteX3" fmla="*/ 1009456 w 1014100"/>
                <a:gd name="connsiteY3" fmla="*/ 528518 h 1926059"/>
                <a:gd name="connsiteX4" fmla="*/ 1009454 w 1014100"/>
                <a:gd name="connsiteY4" fmla="*/ 0 h 1926059"/>
                <a:gd name="connsiteX0" fmla="*/ 0 w 1014100"/>
                <a:gd name="connsiteY0" fmla="*/ 1926059 h 1926059"/>
                <a:gd name="connsiteX1" fmla="*/ 355351 w 1014100"/>
                <a:gd name="connsiteY1" fmla="*/ 1706111 h 1926059"/>
                <a:gd name="connsiteX2" fmla="*/ 725879 w 1014100"/>
                <a:gd name="connsiteY2" fmla="*/ 1260873 h 1926059"/>
                <a:gd name="connsiteX3" fmla="*/ 1009456 w 1014100"/>
                <a:gd name="connsiteY3" fmla="*/ 528518 h 1926059"/>
                <a:gd name="connsiteX4" fmla="*/ 1009454 w 1014100"/>
                <a:gd name="connsiteY4" fmla="*/ 0 h 192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100" h="1926059">
                  <a:moveTo>
                    <a:pt x="0" y="1926059"/>
                  </a:moveTo>
                  <a:cubicBezTo>
                    <a:pt x="135028" y="1888531"/>
                    <a:pt x="234371" y="1816975"/>
                    <a:pt x="355351" y="1706111"/>
                  </a:cubicBezTo>
                  <a:cubicBezTo>
                    <a:pt x="476331" y="1595247"/>
                    <a:pt x="616862" y="1457138"/>
                    <a:pt x="725879" y="1260873"/>
                  </a:cubicBezTo>
                  <a:cubicBezTo>
                    <a:pt x="834896" y="1064608"/>
                    <a:pt x="999004" y="745423"/>
                    <a:pt x="1009456" y="528518"/>
                  </a:cubicBezTo>
                  <a:cubicBezTo>
                    <a:pt x="1019908" y="311613"/>
                    <a:pt x="1009454" y="0"/>
                    <a:pt x="1009454" y="0"/>
                  </a:cubicBezTo>
                </a:path>
              </a:pathLst>
            </a:custGeom>
            <a:ln>
              <a:solidFill>
                <a:srgbClr val="660066"/>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Elbow Connector 67"/>
            <p:cNvCxnSpPr/>
            <p:nvPr/>
          </p:nvCxnSpPr>
          <p:spPr>
            <a:xfrm rot="16200000" flipV="1">
              <a:off x="5144540" y="5239551"/>
              <a:ext cx="240893" cy="130677"/>
            </a:xfrm>
            <a:prstGeom prst="bentConnector4">
              <a:avLst>
                <a:gd name="adj1" fmla="val -22880"/>
                <a:gd name="adj2" fmla="val 246812"/>
              </a:avLst>
            </a:prstGeom>
            <a:ln w="38100" cmpd="sng">
              <a:solidFill>
                <a:schemeClr val="tx1"/>
              </a:soli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pic>
          <p:nvPicPr>
            <p:cNvPr id="69" name="Picture 68" descr="skull-crossbo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527" y="4894881"/>
              <a:ext cx="967646" cy="774117"/>
            </a:xfrm>
            <a:prstGeom prst="rect">
              <a:avLst/>
            </a:prstGeom>
          </p:spPr>
        </p:pic>
        <p:cxnSp>
          <p:nvCxnSpPr>
            <p:cNvPr id="70" name="Elbow Connector 69"/>
            <p:cNvCxnSpPr/>
            <p:nvPr/>
          </p:nvCxnSpPr>
          <p:spPr>
            <a:xfrm rot="5400000" flipH="1">
              <a:off x="2966458" y="3463965"/>
              <a:ext cx="157522" cy="201892"/>
            </a:xfrm>
            <a:prstGeom prst="bentConnector4">
              <a:avLst>
                <a:gd name="adj1" fmla="val -52692"/>
                <a:gd name="adj2" fmla="val 191250"/>
              </a:avLst>
            </a:prstGeom>
            <a:ln w="38100" cmpd="sng">
              <a:solidFill>
                <a:schemeClr val="tx1"/>
              </a:soli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2997387" y="3262424"/>
              <a:ext cx="1070459" cy="337761"/>
            </a:xfrm>
            <a:prstGeom prst="rect">
              <a:avLst/>
            </a:prstGeom>
            <a:solidFill>
              <a:schemeClr val="bg1">
                <a:lumMod val="95000"/>
              </a:schemeClr>
            </a:solidFill>
            <a:ln w="57150" cmpd="sng">
              <a:solidFill>
                <a:srgbClr val="FF66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i="1" dirty="0" smtClean="0"/>
                <a:t>Watchdog</a:t>
              </a:r>
              <a:endParaRPr lang="en-US" sz="1200" i="1" dirty="0"/>
            </a:p>
          </p:txBody>
        </p:sp>
        <p:sp>
          <p:nvSpPr>
            <p:cNvPr id="73" name="Rectangle 72"/>
            <p:cNvSpPr/>
            <p:nvPr/>
          </p:nvSpPr>
          <p:spPr>
            <a:xfrm>
              <a:off x="3013065" y="2646512"/>
              <a:ext cx="1070459" cy="533116"/>
            </a:xfrm>
            <a:prstGeom prst="rect">
              <a:avLst/>
            </a:prstGeom>
            <a:solidFill>
              <a:schemeClr val="bg1">
                <a:lumMod val="85000"/>
              </a:schemeClr>
            </a:solidFill>
            <a:ln w="57150" cmpd="sng">
              <a:solidFill>
                <a:srgbClr val="008000"/>
              </a:solidFill>
              <a:prstDash val="sysDash"/>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US" sz="1200" i="1" dirty="0" smtClean="0"/>
                <a:t>Data/control flow checks</a:t>
              </a:r>
              <a:endParaRPr lang="en-US" sz="1200" i="1" dirty="0"/>
            </a:p>
          </p:txBody>
        </p:sp>
        <p:sp>
          <p:nvSpPr>
            <p:cNvPr id="74" name="Rectangle 73"/>
            <p:cNvSpPr/>
            <p:nvPr/>
          </p:nvSpPr>
          <p:spPr>
            <a:xfrm>
              <a:off x="-529626" y="5268606"/>
              <a:ext cx="1426669" cy="5331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Hardware</a:t>
              </a:r>
              <a:endParaRPr lang="en-US" b="1" dirty="0"/>
            </a:p>
          </p:txBody>
        </p:sp>
        <p:sp>
          <p:nvSpPr>
            <p:cNvPr id="75" name="Rectangle 74"/>
            <p:cNvSpPr/>
            <p:nvPr/>
          </p:nvSpPr>
          <p:spPr>
            <a:xfrm>
              <a:off x="-529625" y="4605650"/>
              <a:ext cx="1426669" cy="5331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err="1" smtClean="0"/>
                <a:t>Virt</a:t>
              </a:r>
              <a:r>
                <a:rPr lang="en-US" b="1" dirty="0" smtClean="0"/>
                <a:t>. Layer</a:t>
              </a:r>
              <a:endParaRPr lang="en-US" b="1" dirty="0"/>
            </a:p>
          </p:txBody>
        </p:sp>
        <p:sp>
          <p:nvSpPr>
            <p:cNvPr id="76" name="Rectangle 75"/>
            <p:cNvSpPr/>
            <p:nvPr/>
          </p:nvSpPr>
          <p:spPr>
            <a:xfrm>
              <a:off x="-529625" y="2448701"/>
              <a:ext cx="1426669" cy="1875564"/>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r>
                <a:rPr lang="en-US" sz="1400" b="1" dirty="0" smtClean="0"/>
                <a:t>Virtual Node</a:t>
              </a:r>
              <a:endParaRPr lang="en-US" sz="1400" b="1" dirty="0"/>
            </a:p>
          </p:txBody>
        </p:sp>
        <p:sp>
          <p:nvSpPr>
            <p:cNvPr id="78" name="Rectangle 77"/>
            <p:cNvSpPr/>
            <p:nvPr/>
          </p:nvSpPr>
          <p:spPr>
            <a:xfrm>
              <a:off x="-404203" y="2547179"/>
              <a:ext cx="1207183" cy="639547"/>
            </a:xfrm>
            <a:prstGeom prst="rect">
              <a:avLst/>
            </a:prstGeom>
            <a:solidFill>
              <a:schemeClr val="accent5">
                <a:alpha val="81000"/>
              </a:schemeClr>
            </a:solidFill>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algn="ctr"/>
              <a:r>
                <a:rPr lang="en-US" b="1" dirty="0" smtClean="0">
                  <a:solidFill>
                    <a:schemeClr val="bg1"/>
                  </a:solidFill>
                </a:rPr>
                <a:t>VNF</a:t>
              </a:r>
              <a:endParaRPr lang="en-US" b="1" dirty="0">
                <a:solidFill>
                  <a:schemeClr val="bg1"/>
                </a:solidFill>
              </a:endParaRPr>
            </a:p>
          </p:txBody>
        </p:sp>
        <p:sp>
          <p:nvSpPr>
            <p:cNvPr id="79" name="Curved Down Arrow 78"/>
            <p:cNvSpPr/>
            <p:nvPr/>
          </p:nvSpPr>
          <p:spPr>
            <a:xfrm flipH="1">
              <a:off x="587675" y="4276148"/>
              <a:ext cx="1515710" cy="471413"/>
            </a:xfrm>
            <a:prstGeom prst="curvedDownArrow">
              <a:avLst>
                <a:gd name="adj1" fmla="val 39870"/>
                <a:gd name="adj2" fmla="val 98170"/>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0" name="Curved Down Arrow 79"/>
            <p:cNvSpPr/>
            <p:nvPr/>
          </p:nvSpPr>
          <p:spPr>
            <a:xfrm flipH="1">
              <a:off x="587675" y="2212994"/>
              <a:ext cx="1515710" cy="471413"/>
            </a:xfrm>
            <a:prstGeom prst="curvedDownArrow">
              <a:avLst>
                <a:gd name="adj1" fmla="val 39870"/>
                <a:gd name="adj2" fmla="val 98170"/>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1" name="TextBox 80"/>
            <p:cNvSpPr txBox="1"/>
            <p:nvPr/>
          </p:nvSpPr>
          <p:spPr>
            <a:xfrm>
              <a:off x="1574113" y="1888320"/>
              <a:ext cx="1227878" cy="369332"/>
            </a:xfrm>
            <a:prstGeom prst="rect">
              <a:avLst/>
            </a:prstGeom>
            <a:noFill/>
          </p:spPr>
          <p:txBody>
            <a:bodyPr wrap="square" rtlCol="0">
              <a:spAutoFit/>
            </a:bodyPr>
            <a:lstStyle/>
            <a:p>
              <a:r>
                <a:rPr lang="en-US" i="1" dirty="0" smtClean="0"/>
                <a:t>Failover</a:t>
              </a:r>
              <a:endParaRPr lang="en-US" i="1" dirty="0"/>
            </a:p>
          </p:txBody>
        </p:sp>
        <p:sp>
          <p:nvSpPr>
            <p:cNvPr id="82" name="Circular Arrow 81"/>
            <p:cNvSpPr/>
            <p:nvPr/>
          </p:nvSpPr>
          <p:spPr>
            <a:xfrm>
              <a:off x="1394325" y="4860831"/>
              <a:ext cx="552592" cy="725616"/>
            </a:xfrm>
            <a:prstGeom prst="circularArrow">
              <a:avLst>
                <a:gd name="adj1" fmla="val 17628"/>
                <a:gd name="adj2" fmla="val 2538119"/>
                <a:gd name="adj3" fmla="val 20291501"/>
                <a:gd name="adj4" fmla="val 1923790"/>
                <a:gd name="adj5" fmla="val 1943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3" name="Circular Arrow 82"/>
            <p:cNvSpPr/>
            <p:nvPr/>
          </p:nvSpPr>
          <p:spPr>
            <a:xfrm>
              <a:off x="1449182" y="2624262"/>
              <a:ext cx="552592" cy="725616"/>
            </a:xfrm>
            <a:prstGeom prst="circularArrow">
              <a:avLst>
                <a:gd name="adj1" fmla="val 17628"/>
                <a:gd name="adj2" fmla="val 2538119"/>
                <a:gd name="adj3" fmla="val 20291501"/>
                <a:gd name="adj4" fmla="val 1923790"/>
                <a:gd name="adj5" fmla="val 1943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4" name="TextBox 83"/>
            <p:cNvSpPr txBox="1"/>
            <p:nvPr/>
          </p:nvSpPr>
          <p:spPr>
            <a:xfrm>
              <a:off x="914384" y="3039998"/>
              <a:ext cx="875989" cy="646331"/>
            </a:xfrm>
            <a:prstGeom prst="rect">
              <a:avLst/>
            </a:prstGeom>
            <a:noFill/>
          </p:spPr>
          <p:txBody>
            <a:bodyPr wrap="square" rtlCol="0">
              <a:spAutoFit/>
            </a:bodyPr>
            <a:lstStyle/>
            <a:p>
              <a:pPr algn="ctr"/>
              <a:r>
                <a:rPr lang="en-US" i="1" dirty="0" smtClean="0"/>
                <a:t>Re-</a:t>
              </a:r>
            </a:p>
            <a:p>
              <a:pPr algn="ctr"/>
              <a:r>
                <a:rPr lang="en-US" i="1" dirty="0" err="1" smtClean="0"/>
                <a:t>config</a:t>
              </a:r>
              <a:endParaRPr lang="en-US" i="1" dirty="0"/>
            </a:p>
          </p:txBody>
        </p:sp>
      </p:grpSp>
      <p:sp>
        <p:nvSpPr>
          <p:cNvPr id="85"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20</a:t>
            </a:fld>
            <a:endParaRPr lang="it-IT" dirty="0"/>
          </a:p>
        </p:txBody>
      </p:sp>
      <p:sp>
        <p:nvSpPr>
          <p:cNvPr id="86"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NFV Fault Management</a:t>
            </a:r>
            <a:endParaRPr lang="en-US" sz="3200" u="none" dirty="0"/>
          </a:p>
        </p:txBody>
      </p:sp>
    </p:spTree>
    <p:extLst>
      <p:ext uri="{BB962C8B-B14F-4D97-AF65-F5344CB8AC3E}">
        <p14:creationId xmlns:p14="http://schemas.microsoft.com/office/powerpoint/2010/main" val="23831827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21</a:t>
            </a:fld>
            <a:endParaRPr lang="it-IT" dirty="0"/>
          </a:p>
        </p:txBody>
      </p:sp>
      <p:sp>
        <p:nvSpPr>
          <p:cNvPr id="9" name="TextBox 8"/>
          <p:cNvSpPr txBox="1"/>
          <p:nvPr/>
        </p:nvSpPr>
        <p:spPr>
          <a:xfrm>
            <a:off x="1043608" y="5651956"/>
            <a:ext cx="301660" cy="369332"/>
          </a:xfrm>
          <a:prstGeom prst="rect">
            <a:avLst/>
          </a:prstGeom>
          <a:noFill/>
        </p:spPr>
        <p:txBody>
          <a:bodyPr wrap="none" rtlCol="0">
            <a:spAutoFit/>
          </a:bodyPr>
          <a:lstStyle/>
          <a:p>
            <a:r>
              <a:rPr lang="en-US" dirty="0" smtClean="0"/>
              <a:t>0</a:t>
            </a:r>
            <a:endParaRPr lang="en-US" dirty="0"/>
          </a:p>
        </p:txBody>
      </p:sp>
      <p:sp>
        <p:nvSpPr>
          <p:cNvPr id="44" name="TextBox 43"/>
          <p:cNvSpPr txBox="1"/>
          <p:nvPr/>
        </p:nvSpPr>
        <p:spPr>
          <a:xfrm>
            <a:off x="1835696" y="6237312"/>
            <a:ext cx="5256584" cy="646331"/>
          </a:xfrm>
          <a:prstGeom prst="rect">
            <a:avLst/>
          </a:prstGeom>
          <a:noFill/>
        </p:spPr>
        <p:txBody>
          <a:bodyPr wrap="square" rtlCol="0">
            <a:spAutoFit/>
          </a:bodyPr>
          <a:lstStyle/>
          <a:p>
            <a:r>
              <a:rPr lang="en-US" sz="2000" b="1" dirty="0" smtClean="0">
                <a:solidFill>
                  <a:srgbClr val="FF0000"/>
                </a:solidFill>
              </a:rPr>
              <a:t>Unavailability measure</a:t>
            </a:r>
            <a:r>
              <a:rPr lang="en-US" sz="1600" b="1" dirty="0" smtClean="0"/>
              <a:t> =  </a:t>
            </a:r>
            <a:r>
              <a:rPr lang="en-US" sz="1600" dirty="0" smtClean="0"/>
              <a:t>ΔT1 + ΔT2 + ΔT3</a:t>
            </a:r>
            <a:endParaRPr lang="en-US" sz="1600" dirty="0"/>
          </a:p>
          <a:p>
            <a:endParaRPr lang="en-US" sz="1600" b="1" dirty="0">
              <a:solidFill>
                <a:srgbClr val="FF0000"/>
              </a:solidFill>
            </a:endParaRPr>
          </a:p>
        </p:txBody>
      </p:sp>
      <p:sp>
        <p:nvSpPr>
          <p:cNvPr id="47" name="TextBox 46"/>
          <p:cNvSpPr txBox="1"/>
          <p:nvPr/>
        </p:nvSpPr>
        <p:spPr>
          <a:xfrm>
            <a:off x="35496" y="4319518"/>
            <a:ext cx="1536493" cy="261610"/>
          </a:xfrm>
          <a:prstGeom prst="rect">
            <a:avLst/>
          </a:prstGeom>
          <a:noFill/>
        </p:spPr>
        <p:txBody>
          <a:bodyPr wrap="square" rtlCol="0">
            <a:spAutoFit/>
          </a:bodyPr>
          <a:lstStyle/>
          <a:p>
            <a:pPr algn="ctr"/>
            <a:r>
              <a:rPr lang="en-US" sz="1100" dirty="0" err="1" smtClean="0"/>
              <a:t>QoS</a:t>
            </a:r>
            <a:r>
              <a:rPr lang="en-US" sz="1100" dirty="0" smtClean="0"/>
              <a:t> Threshold</a:t>
            </a:r>
          </a:p>
        </p:txBody>
      </p:sp>
      <p:sp>
        <p:nvSpPr>
          <p:cNvPr id="48" name="Rectangle 47"/>
          <p:cNvSpPr/>
          <p:nvPr/>
        </p:nvSpPr>
        <p:spPr>
          <a:xfrm>
            <a:off x="8172400" y="5733256"/>
            <a:ext cx="649374" cy="369332"/>
          </a:xfrm>
          <a:prstGeom prst="rect">
            <a:avLst/>
          </a:prstGeom>
        </p:spPr>
        <p:txBody>
          <a:bodyPr wrap="none">
            <a:spAutoFit/>
          </a:bodyPr>
          <a:lstStyle/>
          <a:p>
            <a:r>
              <a:rPr lang="en-US" dirty="0" smtClean="0"/>
              <a:t>Time</a:t>
            </a:r>
            <a:endParaRPr lang="en-US" dirty="0"/>
          </a:p>
        </p:txBody>
      </p:sp>
      <p:sp>
        <p:nvSpPr>
          <p:cNvPr id="49" name="Rectangle 48"/>
          <p:cNvSpPr/>
          <p:nvPr/>
        </p:nvSpPr>
        <p:spPr>
          <a:xfrm>
            <a:off x="107504" y="1988840"/>
            <a:ext cx="1223412" cy="369332"/>
          </a:xfrm>
          <a:prstGeom prst="rect">
            <a:avLst/>
          </a:prstGeom>
        </p:spPr>
        <p:txBody>
          <a:bodyPr wrap="none">
            <a:spAutoFit/>
          </a:bodyPr>
          <a:lstStyle/>
          <a:p>
            <a:r>
              <a:rPr lang="en-US" dirty="0" smtClean="0"/>
              <a:t>Requests/s</a:t>
            </a:r>
            <a:endParaRPr lang="en-US" dirty="0"/>
          </a:p>
        </p:txBody>
      </p:sp>
      <p:sp>
        <p:nvSpPr>
          <p:cNvPr id="50" name="Rectangle 49"/>
          <p:cNvSpPr/>
          <p:nvPr/>
        </p:nvSpPr>
        <p:spPr>
          <a:xfrm>
            <a:off x="5518140" y="2276872"/>
            <a:ext cx="2510244" cy="523220"/>
          </a:xfrm>
          <a:prstGeom prst="rect">
            <a:avLst/>
          </a:prstGeom>
          <a:ln>
            <a:solidFill>
              <a:schemeClr val="tx1"/>
            </a:solidFill>
          </a:ln>
        </p:spPr>
        <p:txBody>
          <a:bodyPr wrap="square">
            <a:spAutoFit/>
          </a:bodyPr>
          <a:lstStyle/>
          <a:p>
            <a:pPr algn="r"/>
            <a:r>
              <a:rPr lang="en-US" sz="1400" dirty="0" smtClean="0"/>
              <a:t>Request Rate (INPUT)</a:t>
            </a:r>
          </a:p>
          <a:p>
            <a:pPr algn="r"/>
            <a:r>
              <a:rPr lang="en-US" sz="1400" dirty="0" smtClean="0"/>
              <a:t>Throughput (OUTPUT)</a:t>
            </a:r>
            <a:endParaRPr lang="en-US" sz="1400" dirty="0"/>
          </a:p>
        </p:txBody>
      </p:sp>
      <p:cxnSp>
        <p:nvCxnSpPr>
          <p:cNvPr id="52" name="Straight Connector 51"/>
          <p:cNvCxnSpPr/>
          <p:nvPr/>
        </p:nvCxnSpPr>
        <p:spPr>
          <a:xfrm>
            <a:off x="5652120" y="2636912"/>
            <a:ext cx="57606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1344950" y="2060848"/>
            <a:ext cx="0" cy="367864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5652120" y="2420888"/>
            <a:ext cx="576064"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6423751" y="2239648"/>
            <a:ext cx="184666" cy="369332"/>
          </a:xfrm>
          <a:prstGeom prst="rect">
            <a:avLst/>
          </a:prstGeom>
          <a:noFill/>
        </p:spPr>
        <p:txBody>
          <a:bodyPr wrap="none" rtlCol="0">
            <a:spAutoFit/>
          </a:bodyPr>
          <a:lstStyle/>
          <a:p>
            <a:endParaRPr lang="en-US" dirty="0"/>
          </a:p>
        </p:txBody>
      </p:sp>
      <p:sp>
        <p:nvSpPr>
          <p:cNvPr id="61" name="TextBox 60"/>
          <p:cNvSpPr txBox="1"/>
          <p:nvPr/>
        </p:nvSpPr>
        <p:spPr>
          <a:xfrm>
            <a:off x="2099403" y="2854097"/>
            <a:ext cx="1536493" cy="523220"/>
          </a:xfrm>
          <a:prstGeom prst="rect">
            <a:avLst/>
          </a:prstGeom>
          <a:noFill/>
        </p:spPr>
        <p:txBody>
          <a:bodyPr wrap="square" rtlCol="0">
            <a:spAutoFit/>
          </a:bodyPr>
          <a:lstStyle/>
          <a:p>
            <a:pPr algn="ctr"/>
            <a:r>
              <a:rPr lang="en-US" sz="1400" b="1" dirty="0" smtClean="0">
                <a:solidFill>
                  <a:srgbClr val="FF0000"/>
                </a:solidFill>
              </a:rPr>
              <a:t>Fault Detection</a:t>
            </a:r>
          </a:p>
          <a:p>
            <a:pPr algn="ctr"/>
            <a:r>
              <a:rPr lang="en-US" sz="1400" b="1" dirty="0" smtClean="0">
                <a:solidFill>
                  <a:srgbClr val="FF0000"/>
                </a:solidFill>
              </a:rPr>
              <a:t>Latency</a:t>
            </a:r>
          </a:p>
        </p:txBody>
      </p:sp>
      <p:cxnSp>
        <p:nvCxnSpPr>
          <p:cNvPr id="63" name="Straight Arrow Connector 62"/>
          <p:cNvCxnSpPr/>
          <p:nvPr/>
        </p:nvCxnSpPr>
        <p:spPr>
          <a:xfrm>
            <a:off x="2771800" y="3356992"/>
            <a:ext cx="288032" cy="0"/>
          </a:xfrm>
          <a:prstGeom prst="straightConnector1">
            <a:avLst/>
          </a:prstGeom>
          <a:ln w="38100" cmpd="sng">
            <a:solidFill>
              <a:srgbClr val="FF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3851920" y="2852936"/>
            <a:ext cx="1536493" cy="523220"/>
          </a:xfrm>
          <a:prstGeom prst="rect">
            <a:avLst/>
          </a:prstGeom>
          <a:noFill/>
        </p:spPr>
        <p:txBody>
          <a:bodyPr wrap="square" rtlCol="0">
            <a:spAutoFit/>
          </a:bodyPr>
          <a:lstStyle/>
          <a:p>
            <a:pPr algn="ctr"/>
            <a:r>
              <a:rPr lang="en-US" sz="1400" b="1" dirty="0" smtClean="0">
                <a:solidFill>
                  <a:srgbClr val="FF0000"/>
                </a:solidFill>
              </a:rPr>
              <a:t>Fault Recovery</a:t>
            </a:r>
          </a:p>
          <a:p>
            <a:pPr algn="ctr"/>
            <a:r>
              <a:rPr lang="en-US" sz="1400" b="1" dirty="0" smtClean="0">
                <a:solidFill>
                  <a:srgbClr val="FF0000"/>
                </a:solidFill>
              </a:rPr>
              <a:t>Latency</a:t>
            </a:r>
          </a:p>
        </p:txBody>
      </p:sp>
      <p:cxnSp>
        <p:nvCxnSpPr>
          <p:cNvPr id="66" name="Straight Arrow Connector 65"/>
          <p:cNvCxnSpPr/>
          <p:nvPr/>
        </p:nvCxnSpPr>
        <p:spPr>
          <a:xfrm>
            <a:off x="3419872" y="3356992"/>
            <a:ext cx="2448272" cy="0"/>
          </a:xfrm>
          <a:prstGeom prst="straightConnector1">
            <a:avLst/>
          </a:prstGeom>
          <a:ln w="38100" cmpd="sng">
            <a:solidFill>
              <a:srgbClr val="FF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228184" y="2996952"/>
            <a:ext cx="1536493" cy="261610"/>
          </a:xfrm>
          <a:prstGeom prst="rect">
            <a:avLst/>
          </a:prstGeom>
          <a:noFill/>
        </p:spPr>
        <p:txBody>
          <a:bodyPr wrap="square" rtlCol="0">
            <a:spAutoFit/>
          </a:bodyPr>
          <a:lstStyle/>
          <a:p>
            <a:pPr algn="ctr"/>
            <a:r>
              <a:rPr lang="en-US" sz="1100" dirty="0" smtClean="0">
                <a:solidFill>
                  <a:srgbClr val="008000"/>
                </a:solidFill>
              </a:rPr>
              <a:t>Service available</a:t>
            </a:r>
          </a:p>
        </p:txBody>
      </p:sp>
      <p:sp>
        <p:nvSpPr>
          <p:cNvPr id="25" name="TextBox 24"/>
          <p:cNvSpPr txBox="1"/>
          <p:nvPr/>
        </p:nvSpPr>
        <p:spPr>
          <a:xfrm>
            <a:off x="2843808" y="5805264"/>
            <a:ext cx="477314" cy="307777"/>
          </a:xfrm>
          <a:prstGeom prst="rect">
            <a:avLst/>
          </a:prstGeom>
          <a:noFill/>
        </p:spPr>
        <p:txBody>
          <a:bodyPr wrap="none" rtlCol="0">
            <a:spAutoFit/>
          </a:bodyPr>
          <a:lstStyle/>
          <a:p>
            <a:r>
              <a:rPr lang="en-US" sz="1400" dirty="0" smtClean="0"/>
              <a:t>ΔT1</a:t>
            </a:r>
            <a:endParaRPr lang="en-US" sz="1400" dirty="0"/>
          </a:p>
        </p:txBody>
      </p:sp>
      <p:sp>
        <p:nvSpPr>
          <p:cNvPr id="78" name="TextBox 77"/>
          <p:cNvSpPr txBox="1"/>
          <p:nvPr/>
        </p:nvSpPr>
        <p:spPr>
          <a:xfrm>
            <a:off x="4236398" y="5805264"/>
            <a:ext cx="479618" cy="307777"/>
          </a:xfrm>
          <a:prstGeom prst="rect">
            <a:avLst/>
          </a:prstGeom>
          <a:noFill/>
        </p:spPr>
        <p:txBody>
          <a:bodyPr wrap="none" rtlCol="0">
            <a:spAutoFit/>
          </a:bodyPr>
          <a:lstStyle/>
          <a:p>
            <a:r>
              <a:rPr lang="en-US" sz="1400" dirty="0" smtClean="0"/>
              <a:t>ΔT2</a:t>
            </a:r>
            <a:endParaRPr lang="en-US" sz="1400" dirty="0"/>
          </a:p>
        </p:txBody>
      </p:sp>
      <p:sp>
        <p:nvSpPr>
          <p:cNvPr id="79" name="TextBox 78"/>
          <p:cNvSpPr txBox="1"/>
          <p:nvPr/>
        </p:nvSpPr>
        <p:spPr>
          <a:xfrm>
            <a:off x="5436096" y="5805264"/>
            <a:ext cx="479618" cy="307777"/>
          </a:xfrm>
          <a:prstGeom prst="rect">
            <a:avLst/>
          </a:prstGeom>
          <a:noFill/>
        </p:spPr>
        <p:txBody>
          <a:bodyPr wrap="none" rtlCol="0">
            <a:spAutoFit/>
          </a:bodyPr>
          <a:lstStyle/>
          <a:p>
            <a:r>
              <a:rPr lang="en-US" sz="1400" dirty="0" smtClean="0"/>
              <a:t>ΔT3</a:t>
            </a:r>
            <a:endParaRPr lang="en-US" sz="1400" dirty="0"/>
          </a:p>
        </p:txBody>
      </p:sp>
      <p:sp>
        <p:nvSpPr>
          <p:cNvPr id="26" name="Left Brace 25"/>
          <p:cNvSpPr/>
          <p:nvPr/>
        </p:nvSpPr>
        <p:spPr>
          <a:xfrm rot="16200000">
            <a:off x="4175956" y="4401109"/>
            <a:ext cx="216024" cy="3456384"/>
          </a:xfrm>
          <a:prstGeom prst="leftBrace">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8" name="Straight Arrow Connector 137"/>
          <p:cNvCxnSpPr/>
          <p:nvPr/>
        </p:nvCxnSpPr>
        <p:spPr>
          <a:xfrm flipV="1">
            <a:off x="1354762" y="5793927"/>
            <a:ext cx="6901018" cy="10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9" name="Freeform 138"/>
          <p:cNvSpPr/>
          <p:nvPr/>
        </p:nvSpPr>
        <p:spPr>
          <a:xfrm>
            <a:off x="1331640" y="3446217"/>
            <a:ext cx="6597384" cy="909283"/>
          </a:xfrm>
          <a:custGeom>
            <a:avLst/>
            <a:gdLst>
              <a:gd name="connsiteX0" fmla="*/ 0 w 5636846"/>
              <a:gd name="connsiteY0" fmla="*/ 586288 h 745314"/>
              <a:gd name="connsiteX1" fmla="*/ 381000 w 5636846"/>
              <a:gd name="connsiteY1" fmla="*/ 97826 h 745314"/>
              <a:gd name="connsiteX2" fmla="*/ 674077 w 5636846"/>
              <a:gd name="connsiteY2" fmla="*/ 390903 h 745314"/>
              <a:gd name="connsiteX3" fmla="*/ 1006230 w 5636846"/>
              <a:gd name="connsiteY3" fmla="*/ 273673 h 745314"/>
              <a:gd name="connsiteX4" fmla="*/ 1338384 w 5636846"/>
              <a:gd name="connsiteY4" fmla="*/ 312750 h 745314"/>
              <a:gd name="connsiteX5" fmla="*/ 1602154 w 5636846"/>
              <a:gd name="connsiteY5" fmla="*/ 134 h 745314"/>
              <a:gd name="connsiteX6" fmla="*/ 1924538 w 5636846"/>
              <a:gd name="connsiteY6" fmla="*/ 273673 h 745314"/>
              <a:gd name="connsiteX7" fmla="*/ 2383692 w 5636846"/>
              <a:gd name="connsiteY7" fmla="*/ 283442 h 745314"/>
              <a:gd name="connsiteX8" fmla="*/ 2754923 w 5636846"/>
              <a:gd name="connsiteY8" fmla="*/ 742596 h 745314"/>
              <a:gd name="connsiteX9" fmla="*/ 3155461 w 5636846"/>
              <a:gd name="connsiteY9" fmla="*/ 478826 h 745314"/>
              <a:gd name="connsiteX10" fmla="*/ 3565769 w 5636846"/>
              <a:gd name="connsiteY10" fmla="*/ 586288 h 745314"/>
              <a:gd name="connsiteX11" fmla="*/ 3770923 w 5636846"/>
              <a:gd name="connsiteY11" fmla="*/ 293211 h 745314"/>
              <a:gd name="connsiteX12" fmla="*/ 4161692 w 5636846"/>
              <a:gd name="connsiteY12" fmla="*/ 263903 h 745314"/>
              <a:gd name="connsiteX13" fmla="*/ 4689230 w 5636846"/>
              <a:gd name="connsiteY13" fmla="*/ 478826 h 745314"/>
              <a:gd name="connsiteX14" fmla="*/ 5207000 w 5636846"/>
              <a:gd name="connsiteY14" fmla="*/ 322519 h 745314"/>
              <a:gd name="connsiteX15" fmla="*/ 5431692 w 5636846"/>
              <a:gd name="connsiteY15" fmla="*/ 117365 h 745314"/>
              <a:gd name="connsiteX16" fmla="*/ 5636846 w 5636846"/>
              <a:gd name="connsiteY16" fmla="*/ 195519 h 74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6846" h="745314">
                <a:moveTo>
                  <a:pt x="0" y="586288"/>
                </a:moveTo>
                <a:cubicBezTo>
                  <a:pt x="134327" y="358339"/>
                  <a:pt x="268654" y="130390"/>
                  <a:pt x="381000" y="97826"/>
                </a:cubicBezTo>
                <a:cubicBezTo>
                  <a:pt x="493346" y="65262"/>
                  <a:pt x="569872" y="361595"/>
                  <a:pt x="674077" y="390903"/>
                </a:cubicBezTo>
                <a:cubicBezTo>
                  <a:pt x="778282" y="420211"/>
                  <a:pt x="895512" y="286698"/>
                  <a:pt x="1006230" y="273673"/>
                </a:cubicBezTo>
                <a:cubicBezTo>
                  <a:pt x="1116948" y="260648"/>
                  <a:pt x="1239063" y="358340"/>
                  <a:pt x="1338384" y="312750"/>
                </a:cubicBezTo>
                <a:cubicBezTo>
                  <a:pt x="1437705" y="267160"/>
                  <a:pt x="1504462" y="6647"/>
                  <a:pt x="1602154" y="134"/>
                </a:cubicBezTo>
                <a:cubicBezTo>
                  <a:pt x="1699846" y="-6379"/>
                  <a:pt x="1794282" y="226455"/>
                  <a:pt x="1924538" y="273673"/>
                </a:cubicBezTo>
                <a:cubicBezTo>
                  <a:pt x="2054794" y="320891"/>
                  <a:pt x="2245295" y="205288"/>
                  <a:pt x="2383692" y="283442"/>
                </a:cubicBezTo>
                <a:cubicBezTo>
                  <a:pt x="2522089" y="361596"/>
                  <a:pt x="2626295" y="710032"/>
                  <a:pt x="2754923" y="742596"/>
                </a:cubicBezTo>
                <a:cubicBezTo>
                  <a:pt x="2883551" y="775160"/>
                  <a:pt x="3020320" y="504877"/>
                  <a:pt x="3155461" y="478826"/>
                </a:cubicBezTo>
                <a:cubicBezTo>
                  <a:pt x="3290602" y="452775"/>
                  <a:pt x="3463192" y="617224"/>
                  <a:pt x="3565769" y="586288"/>
                </a:cubicBezTo>
                <a:cubicBezTo>
                  <a:pt x="3668346" y="555352"/>
                  <a:pt x="3671603" y="346942"/>
                  <a:pt x="3770923" y="293211"/>
                </a:cubicBezTo>
                <a:cubicBezTo>
                  <a:pt x="3870243" y="239480"/>
                  <a:pt x="4008641" y="232967"/>
                  <a:pt x="4161692" y="263903"/>
                </a:cubicBezTo>
                <a:cubicBezTo>
                  <a:pt x="4314743" y="294839"/>
                  <a:pt x="4515012" y="469057"/>
                  <a:pt x="4689230" y="478826"/>
                </a:cubicBezTo>
                <a:cubicBezTo>
                  <a:pt x="4863448" y="488595"/>
                  <a:pt x="5083257" y="382762"/>
                  <a:pt x="5207000" y="322519"/>
                </a:cubicBezTo>
                <a:cubicBezTo>
                  <a:pt x="5330743" y="262276"/>
                  <a:pt x="5360051" y="138532"/>
                  <a:pt x="5431692" y="117365"/>
                </a:cubicBezTo>
                <a:cubicBezTo>
                  <a:pt x="5503333" y="96198"/>
                  <a:pt x="5636846" y="195519"/>
                  <a:pt x="5636846" y="195519"/>
                </a:cubicBezTo>
              </a:path>
            </a:pathLst>
          </a:cu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Freeform 139"/>
          <p:cNvSpPr/>
          <p:nvPr/>
        </p:nvSpPr>
        <p:spPr>
          <a:xfrm>
            <a:off x="1336820" y="3542824"/>
            <a:ext cx="6562615" cy="2242737"/>
          </a:xfrm>
          <a:custGeom>
            <a:avLst/>
            <a:gdLst>
              <a:gd name="connsiteX0" fmla="*/ 0 w 5607139"/>
              <a:gd name="connsiteY0" fmla="*/ 466662 h 1838309"/>
              <a:gd name="connsiteX1" fmla="*/ 181433 w 5607139"/>
              <a:gd name="connsiteY1" fmla="*/ 207462 h 1838309"/>
              <a:gd name="connsiteX2" fmla="*/ 380145 w 5607139"/>
              <a:gd name="connsiteY2" fmla="*/ 102 h 1838309"/>
              <a:gd name="connsiteX3" fmla="*/ 535659 w 5607139"/>
              <a:gd name="connsiteY3" fmla="*/ 181542 h 1838309"/>
              <a:gd name="connsiteX4" fmla="*/ 656614 w 5607139"/>
              <a:gd name="connsiteY4" fmla="*/ 311142 h 1838309"/>
              <a:gd name="connsiteX5" fmla="*/ 838047 w 5607139"/>
              <a:gd name="connsiteY5" fmla="*/ 293862 h 1838309"/>
              <a:gd name="connsiteX6" fmla="*/ 959002 w 5607139"/>
              <a:gd name="connsiteY6" fmla="*/ 198822 h 1838309"/>
              <a:gd name="connsiteX7" fmla="*/ 1105876 w 5607139"/>
              <a:gd name="connsiteY7" fmla="*/ 250662 h 1838309"/>
              <a:gd name="connsiteX8" fmla="*/ 1278669 w 5607139"/>
              <a:gd name="connsiteY8" fmla="*/ 1054182 h 1838309"/>
              <a:gd name="connsiteX9" fmla="*/ 1365066 w 5607139"/>
              <a:gd name="connsiteY9" fmla="*/ 1563942 h 1838309"/>
              <a:gd name="connsiteX10" fmla="*/ 1555138 w 5607139"/>
              <a:gd name="connsiteY10" fmla="*/ 1745382 h 1838309"/>
              <a:gd name="connsiteX11" fmla="*/ 1693373 w 5607139"/>
              <a:gd name="connsiteY11" fmla="*/ 1486182 h 1838309"/>
              <a:gd name="connsiteX12" fmla="*/ 1814328 w 5607139"/>
              <a:gd name="connsiteY12" fmla="*/ 743142 h 1838309"/>
              <a:gd name="connsiteX13" fmla="*/ 1918004 w 5607139"/>
              <a:gd name="connsiteY13" fmla="*/ 371622 h 1838309"/>
              <a:gd name="connsiteX14" fmla="*/ 2133996 w 5607139"/>
              <a:gd name="connsiteY14" fmla="*/ 388902 h 1838309"/>
              <a:gd name="connsiteX15" fmla="*/ 2298149 w 5607139"/>
              <a:gd name="connsiteY15" fmla="*/ 337062 h 1838309"/>
              <a:gd name="connsiteX16" fmla="*/ 2375906 w 5607139"/>
              <a:gd name="connsiteY16" fmla="*/ 553062 h 1838309"/>
              <a:gd name="connsiteX17" fmla="*/ 2479582 w 5607139"/>
              <a:gd name="connsiteY17" fmla="*/ 1624422 h 1838309"/>
              <a:gd name="connsiteX18" fmla="*/ 2600537 w 5607139"/>
              <a:gd name="connsiteY18" fmla="*/ 1831782 h 1838309"/>
              <a:gd name="connsiteX19" fmla="*/ 2790610 w 5607139"/>
              <a:gd name="connsiteY19" fmla="*/ 1745382 h 1838309"/>
              <a:gd name="connsiteX20" fmla="*/ 2868367 w 5607139"/>
              <a:gd name="connsiteY20" fmla="*/ 1347942 h 1838309"/>
              <a:gd name="connsiteX21" fmla="*/ 2963403 w 5607139"/>
              <a:gd name="connsiteY21" fmla="*/ 708582 h 1838309"/>
              <a:gd name="connsiteX22" fmla="*/ 3058439 w 5607139"/>
              <a:gd name="connsiteY22" fmla="*/ 432102 h 1838309"/>
              <a:gd name="connsiteX23" fmla="*/ 3352188 w 5607139"/>
              <a:gd name="connsiteY23" fmla="*/ 440742 h 1838309"/>
              <a:gd name="connsiteX24" fmla="*/ 3473143 w 5607139"/>
              <a:gd name="connsiteY24" fmla="*/ 553062 h 1838309"/>
              <a:gd name="connsiteX25" fmla="*/ 3576819 w 5607139"/>
              <a:gd name="connsiteY25" fmla="*/ 1538022 h 1838309"/>
              <a:gd name="connsiteX26" fmla="*/ 3775531 w 5607139"/>
              <a:gd name="connsiteY26" fmla="*/ 1365222 h 1838309"/>
              <a:gd name="connsiteX27" fmla="*/ 3818729 w 5607139"/>
              <a:gd name="connsiteY27" fmla="*/ 872742 h 1838309"/>
              <a:gd name="connsiteX28" fmla="*/ 3939685 w 5607139"/>
              <a:gd name="connsiteY28" fmla="*/ 458022 h 1838309"/>
              <a:gd name="connsiteX29" fmla="*/ 4129757 w 5607139"/>
              <a:gd name="connsiteY29" fmla="*/ 242022 h 1838309"/>
              <a:gd name="connsiteX30" fmla="*/ 4198874 w 5607139"/>
              <a:gd name="connsiteY30" fmla="*/ 233382 h 1838309"/>
              <a:gd name="connsiteX31" fmla="*/ 4345749 w 5607139"/>
              <a:gd name="connsiteY31" fmla="*/ 388902 h 1838309"/>
              <a:gd name="connsiteX32" fmla="*/ 4492623 w 5607139"/>
              <a:gd name="connsiteY32" fmla="*/ 371622 h 1838309"/>
              <a:gd name="connsiteX33" fmla="*/ 4604938 w 5607139"/>
              <a:gd name="connsiteY33" fmla="*/ 380262 h 1838309"/>
              <a:gd name="connsiteX34" fmla="*/ 4838209 w 5607139"/>
              <a:gd name="connsiteY34" fmla="*/ 397542 h 1838309"/>
              <a:gd name="connsiteX35" fmla="*/ 5252913 w 5607139"/>
              <a:gd name="connsiteY35" fmla="*/ 224742 h 1838309"/>
              <a:gd name="connsiteX36" fmla="*/ 5417066 w 5607139"/>
              <a:gd name="connsiteY36" fmla="*/ 60582 h 1838309"/>
              <a:gd name="connsiteX37" fmla="*/ 5607139 w 5607139"/>
              <a:gd name="connsiteY37" fmla="*/ 103782 h 183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07139" h="1838309">
                <a:moveTo>
                  <a:pt x="0" y="466662"/>
                </a:moveTo>
                <a:cubicBezTo>
                  <a:pt x="59038" y="375942"/>
                  <a:pt x="118076" y="285222"/>
                  <a:pt x="181433" y="207462"/>
                </a:cubicBezTo>
                <a:cubicBezTo>
                  <a:pt x="244790" y="129702"/>
                  <a:pt x="321107" y="4422"/>
                  <a:pt x="380145" y="102"/>
                </a:cubicBezTo>
                <a:cubicBezTo>
                  <a:pt x="439183" y="-4218"/>
                  <a:pt x="489581" y="129702"/>
                  <a:pt x="535659" y="181542"/>
                </a:cubicBezTo>
                <a:cubicBezTo>
                  <a:pt x="581737" y="233382"/>
                  <a:pt x="606216" y="292422"/>
                  <a:pt x="656614" y="311142"/>
                </a:cubicBezTo>
                <a:cubicBezTo>
                  <a:pt x="707012" y="329862"/>
                  <a:pt x="787649" y="312582"/>
                  <a:pt x="838047" y="293862"/>
                </a:cubicBezTo>
                <a:cubicBezTo>
                  <a:pt x="888445" y="275142"/>
                  <a:pt x="914364" y="206022"/>
                  <a:pt x="959002" y="198822"/>
                </a:cubicBezTo>
                <a:cubicBezTo>
                  <a:pt x="1003640" y="191622"/>
                  <a:pt x="1052598" y="108102"/>
                  <a:pt x="1105876" y="250662"/>
                </a:cubicBezTo>
                <a:cubicBezTo>
                  <a:pt x="1159154" y="393222"/>
                  <a:pt x="1235471" y="835302"/>
                  <a:pt x="1278669" y="1054182"/>
                </a:cubicBezTo>
                <a:cubicBezTo>
                  <a:pt x="1321867" y="1273062"/>
                  <a:pt x="1318988" y="1448742"/>
                  <a:pt x="1365066" y="1563942"/>
                </a:cubicBezTo>
                <a:cubicBezTo>
                  <a:pt x="1411144" y="1679142"/>
                  <a:pt x="1500420" y="1758342"/>
                  <a:pt x="1555138" y="1745382"/>
                </a:cubicBezTo>
                <a:cubicBezTo>
                  <a:pt x="1609856" y="1732422"/>
                  <a:pt x="1650175" y="1653222"/>
                  <a:pt x="1693373" y="1486182"/>
                </a:cubicBezTo>
                <a:cubicBezTo>
                  <a:pt x="1736571" y="1319142"/>
                  <a:pt x="1776890" y="928902"/>
                  <a:pt x="1814328" y="743142"/>
                </a:cubicBezTo>
                <a:cubicBezTo>
                  <a:pt x="1851766" y="557382"/>
                  <a:pt x="1864726" y="430662"/>
                  <a:pt x="1918004" y="371622"/>
                </a:cubicBezTo>
                <a:cubicBezTo>
                  <a:pt x="1971282" y="312582"/>
                  <a:pt x="2070639" y="394662"/>
                  <a:pt x="2133996" y="388902"/>
                </a:cubicBezTo>
                <a:cubicBezTo>
                  <a:pt x="2197353" y="383142"/>
                  <a:pt x="2257831" y="309702"/>
                  <a:pt x="2298149" y="337062"/>
                </a:cubicBezTo>
                <a:cubicBezTo>
                  <a:pt x="2338467" y="364422"/>
                  <a:pt x="2345667" y="338502"/>
                  <a:pt x="2375906" y="553062"/>
                </a:cubicBezTo>
                <a:cubicBezTo>
                  <a:pt x="2406145" y="767622"/>
                  <a:pt x="2442144" y="1411302"/>
                  <a:pt x="2479582" y="1624422"/>
                </a:cubicBezTo>
                <a:cubicBezTo>
                  <a:pt x="2517020" y="1837542"/>
                  <a:pt x="2548699" y="1811622"/>
                  <a:pt x="2600537" y="1831782"/>
                </a:cubicBezTo>
                <a:cubicBezTo>
                  <a:pt x="2652375" y="1851942"/>
                  <a:pt x="2745972" y="1826022"/>
                  <a:pt x="2790610" y="1745382"/>
                </a:cubicBezTo>
                <a:cubicBezTo>
                  <a:pt x="2835248" y="1664742"/>
                  <a:pt x="2839568" y="1520742"/>
                  <a:pt x="2868367" y="1347942"/>
                </a:cubicBezTo>
                <a:cubicBezTo>
                  <a:pt x="2897166" y="1175142"/>
                  <a:pt x="2931724" y="861222"/>
                  <a:pt x="2963403" y="708582"/>
                </a:cubicBezTo>
                <a:cubicBezTo>
                  <a:pt x="2995082" y="555942"/>
                  <a:pt x="2993642" y="476742"/>
                  <a:pt x="3058439" y="432102"/>
                </a:cubicBezTo>
                <a:cubicBezTo>
                  <a:pt x="3123236" y="387462"/>
                  <a:pt x="3283071" y="420582"/>
                  <a:pt x="3352188" y="440742"/>
                </a:cubicBezTo>
                <a:cubicBezTo>
                  <a:pt x="3421305" y="460902"/>
                  <a:pt x="3435705" y="370182"/>
                  <a:pt x="3473143" y="553062"/>
                </a:cubicBezTo>
                <a:cubicBezTo>
                  <a:pt x="3510581" y="735942"/>
                  <a:pt x="3526421" y="1402662"/>
                  <a:pt x="3576819" y="1538022"/>
                </a:cubicBezTo>
                <a:cubicBezTo>
                  <a:pt x="3627217" y="1673382"/>
                  <a:pt x="3735213" y="1476102"/>
                  <a:pt x="3775531" y="1365222"/>
                </a:cubicBezTo>
                <a:cubicBezTo>
                  <a:pt x="3815849" y="1254342"/>
                  <a:pt x="3791370" y="1023942"/>
                  <a:pt x="3818729" y="872742"/>
                </a:cubicBezTo>
                <a:cubicBezTo>
                  <a:pt x="3846088" y="721542"/>
                  <a:pt x="3887847" y="563142"/>
                  <a:pt x="3939685" y="458022"/>
                </a:cubicBezTo>
                <a:cubicBezTo>
                  <a:pt x="3991523" y="352902"/>
                  <a:pt x="4086559" y="279462"/>
                  <a:pt x="4129757" y="242022"/>
                </a:cubicBezTo>
                <a:cubicBezTo>
                  <a:pt x="4172955" y="204582"/>
                  <a:pt x="4162875" y="208902"/>
                  <a:pt x="4198874" y="233382"/>
                </a:cubicBezTo>
                <a:cubicBezTo>
                  <a:pt x="4234873" y="257862"/>
                  <a:pt x="4296791" y="365862"/>
                  <a:pt x="4345749" y="388902"/>
                </a:cubicBezTo>
                <a:cubicBezTo>
                  <a:pt x="4394707" y="411942"/>
                  <a:pt x="4449425" y="373062"/>
                  <a:pt x="4492623" y="371622"/>
                </a:cubicBezTo>
                <a:cubicBezTo>
                  <a:pt x="4535821" y="370182"/>
                  <a:pt x="4604938" y="380262"/>
                  <a:pt x="4604938" y="380262"/>
                </a:cubicBezTo>
                <a:cubicBezTo>
                  <a:pt x="4662536" y="384582"/>
                  <a:pt x="4730213" y="423462"/>
                  <a:pt x="4838209" y="397542"/>
                </a:cubicBezTo>
                <a:cubicBezTo>
                  <a:pt x="4946205" y="371622"/>
                  <a:pt x="5156437" y="280902"/>
                  <a:pt x="5252913" y="224742"/>
                </a:cubicBezTo>
                <a:cubicBezTo>
                  <a:pt x="5349389" y="168582"/>
                  <a:pt x="5358028" y="80742"/>
                  <a:pt x="5417066" y="60582"/>
                </a:cubicBezTo>
                <a:cubicBezTo>
                  <a:pt x="5476104" y="40422"/>
                  <a:pt x="5607139" y="103782"/>
                  <a:pt x="5607139" y="103782"/>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1" name="Straight Connector 140"/>
          <p:cNvCxnSpPr/>
          <p:nvPr/>
        </p:nvCxnSpPr>
        <p:spPr>
          <a:xfrm>
            <a:off x="2771800"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3491880"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126138"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716016"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5436096"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5868144"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1363608" y="3433319"/>
            <a:ext cx="1408192"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716016" y="3433319"/>
            <a:ext cx="720079"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5868144" y="3433319"/>
            <a:ext cx="2050523"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126139" y="3433319"/>
            <a:ext cx="589878" cy="2371944"/>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5436097" y="3433319"/>
            <a:ext cx="432048" cy="2371944"/>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p:cNvSpPr txBox="1"/>
          <p:nvPr/>
        </p:nvSpPr>
        <p:spPr>
          <a:xfrm>
            <a:off x="2406430" y="4197244"/>
            <a:ext cx="216134" cy="450585"/>
          </a:xfrm>
          <a:prstGeom prst="rect">
            <a:avLst/>
          </a:prstGeom>
          <a:noFill/>
        </p:spPr>
        <p:txBody>
          <a:bodyPr wrap="none" rtlCol="0">
            <a:spAutoFit/>
          </a:bodyPr>
          <a:lstStyle/>
          <a:p>
            <a:endParaRPr lang="en-US" dirty="0"/>
          </a:p>
        </p:txBody>
      </p:sp>
      <p:cxnSp>
        <p:nvCxnSpPr>
          <p:cNvPr id="160" name="Straight Connector 159"/>
          <p:cNvCxnSpPr/>
          <p:nvPr/>
        </p:nvCxnSpPr>
        <p:spPr>
          <a:xfrm flipV="1">
            <a:off x="3059832" y="3501009"/>
            <a:ext cx="0" cy="2304255"/>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3419872" y="3429001"/>
            <a:ext cx="0" cy="2376263"/>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2771800" y="3501008"/>
            <a:ext cx="0" cy="2304255"/>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1"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Metrics </a:t>
            </a:r>
            <a:r>
              <a:rPr lang="en-US" sz="4000" dirty="0" smtClean="0"/>
              <a:t>summary in </a:t>
            </a:r>
            <a:r>
              <a:rPr lang="en-US" sz="4000" dirty="0"/>
              <a:t>NFV</a:t>
            </a:r>
            <a:endParaRPr lang="en-US" sz="4000" u="none" dirty="0"/>
          </a:p>
        </p:txBody>
      </p:sp>
      <p:cxnSp>
        <p:nvCxnSpPr>
          <p:cNvPr id="86" name="Straight Arrow Connector 85"/>
          <p:cNvCxnSpPr/>
          <p:nvPr/>
        </p:nvCxnSpPr>
        <p:spPr>
          <a:xfrm>
            <a:off x="2771800" y="5877272"/>
            <a:ext cx="720080" cy="0"/>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4067944" y="5877272"/>
            <a:ext cx="648072" cy="0"/>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5436096" y="5877272"/>
            <a:ext cx="432048" cy="0"/>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0" name="Freeform 89"/>
          <p:cNvSpPr/>
          <p:nvPr/>
        </p:nvSpPr>
        <p:spPr>
          <a:xfrm>
            <a:off x="1331640" y="3446217"/>
            <a:ext cx="6597384" cy="909283"/>
          </a:xfrm>
          <a:custGeom>
            <a:avLst/>
            <a:gdLst>
              <a:gd name="connsiteX0" fmla="*/ 0 w 5636846"/>
              <a:gd name="connsiteY0" fmla="*/ 586288 h 745314"/>
              <a:gd name="connsiteX1" fmla="*/ 381000 w 5636846"/>
              <a:gd name="connsiteY1" fmla="*/ 97826 h 745314"/>
              <a:gd name="connsiteX2" fmla="*/ 674077 w 5636846"/>
              <a:gd name="connsiteY2" fmla="*/ 390903 h 745314"/>
              <a:gd name="connsiteX3" fmla="*/ 1006230 w 5636846"/>
              <a:gd name="connsiteY3" fmla="*/ 273673 h 745314"/>
              <a:gd name="connsiteX4" fmla="*/ 1338384 w 5636846"/>
              <a:gd name="connsiteY4" fmla="*/ 312750 h 745314"/>
              <a:gd name="connsiteX5" fmla="*/ 1602154 w 5636846"/>
              <a:gd name="connsiteY5" fmla="*/ 134 h 745314"/>
              <a:gd name="connsiteX6" fmla="*/ 1924538 w 5636846"/>
              <a:gd name="connsiteY6" fmla="*/ 273673 h 745314"/>
              <a:gd name="connsiteX7" fmla="*/ 2383692 w 5636846"/>
              <a:gd name="connsiteY7" fmla="*/ 283442 h 745314"/>
              <a:gd name="connsiteX8" fmla="*/ 2754923 w 5636846"/>
              <a:gd name="connsiteY8" fmla="*/ 742596 h 745314"/>
              <a:gd name="connsiteX9" fmla="*/ 3155461 w 5636846"/>
              <a:gd name="connsiteY9" fmla="*/ 478826 h 745314"/>
              <a:gd name="connsiteX10" fmla="*/ 3565769 w 5636846"/>
              <a:gd name="connsiteY10" fmla="*/ 586288 h 745314"/>
              <a:gd name="connsiteX11" fmla="*/ 3770923 w 5636846"/>
              <a:gd name="connsiteY11" fmla="*/ 293211 h 745314"/>
              <a:gd name="connsiteX12" fmla="*/ 4161692 w 5636846"/>
              <a:gd name="connsiteY12" fmla="*/ 263903 h 745314"/>
              <a:gd name="connsiteX13" fmla="*/ 4689230 w 5636846"/>
              <a:gd name="connsiteY13" fmla="*/ 478826 h 745314"/>
              <a:gd name="connsiteX14" fmla="*/ 5207000 w 5636846"/>
              <a:gd name="connsiteY14" fmla="*/ 322519 h 745314"/>
              <a:gd name="connsiteX15" fmla="*/ 5431692 w 5636846"/>
              <a:gd name="connsiteY15" fmla="*/ 117365 h 745314"/>
              <a:gd name="connsiteX16" fmla="*/ 5636846 w 5636846"/>
              <a:gd name="connsiteY16" fmla="*/ 195519 h 74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6846" h="745314">
                <a:moveTo>
                  <a:pt x="0" y="586288"/>
                </a:moveTo>
                <a:cubicBezTo>
                  <a:pt x="134327" y="358339"/>
                  <a:pt x="268654" y="130390"/>
                  <a:pt x="381000" y="97826"/>
                </a:cubicBezTo>
                <a:cubicBezTo>
                  <a:pt x="493346" y="65262"/>
                  <a:pt x="569872" y="361595"/>
                  <a:pt x="674077" y="390903"/>
                </a:cubicBezTo>
                <a:cubicBezTo>
                  <a:pt x="778282" y="420211"/>
                  <a:pt x="895512" y="286698"/>
                  <a:pt x="1006230" y="273673"/>
                </a:cubicBezTo>
                <a:cubicBezTo>
                  <a:pt x="1116948" y="260648"/>
                  <a:pt x="1239063" y="358340"/>
                  <a:pt x="1338384" y="312750"/>
                </a:cubicBezTo>
                <a:cubicBezTo>
                  <a:pt x="1437705" y="267160"/>
                  <a:pt x="1504462" y="6647"/>
                  <a:pt x="1602154" y="134"/>
                </a:cubicBezTo>
                <a:cubicBezTo>
                  <a:pt x="1699846" y="-6379"/>
                  <a:pt x="1794282" y="226455"/>
                  <a:pt x="1924538" y="273673"/>
                </a:cubicBezTo>
                <a:cubicBezTo>
                  <a:pt x="2054794" y="320891"/>
                  <a:pt x="2245295" y="205288"/>
                  <a:pt x="2383692" y="283442"/>
                </a:cubicBezTo>
                <a:cubicBezTo>
                  <a:pt x="2522089" y="361596"/>
                  <a:pt x="2626295" y="710032"/>
                  <a:pt x="2754923" y="742596"/>
                </a:cubicBezTo>
                <a:cubicBezTo>
                  <a:pt x="2883551" y="775160"/>
                  <a:pt x="3020320" y="504877"/>
                  <a:pt x="3155461" y="478826"/>
                </a:cubicBezTo>
                <a:cubicBezTo>
                  <a:pt x="3290602" y="452775"/>
                  <a:pt x="3463192" y="617224"/>
                  <a:pt x="3565769" y="586288"/>
                </a:cubicBezTo>
                <a:cubicBezTo>
                  <a:pt x="3668346" y="555352"/>
                  <a:pt x="3671603" y="346942"/>
                  <a:pt x="3770923" y="293211"/>
                </a:cubicBezTo>
                <a:cubicBezTo>
                  <a:pt x="3870243" y="239480"/>
                  <a:pt x="4008641" y="232967"/>
                  <a:pt x="4161692" y="263903"/>
                </a:cubicBezTo>
                <a:cubicBezTo>
                  <a:pt x="4314743" y="294839"/>
                  <a:pt x="4515012" y="469057"/>
                  <a:pt x="4689230" y="478826"/>
                </a:cubicBezTo>
                <a:cubicBezTo>
                  <a:pt x="4863448" y="488595"/>
                  <a:pt x="5083257" y="382762"/>
                  <a:pt x="5207000" y="322519"/>
                </a:cubicBezTo>
                <a:cubicBezTo>
                  <a:pt x="5330743" y="262276"/>
                  <a:pt x="5360051" y="138532"/>
                  <a:pt x="5431692" y="117365"/>
                </a:cubicBezTo>
                <a:cubicBezTo>
                  <a:pt x="5503333" y="96198"/>
                  <a:pt x="5636846" y="195519"/>
                  <a:pt x="5636846" y="195519"/>
                </a:cubicBezTo>
              </a:path>
            </a:pathLst>
          </a:cu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1336820" y="3542824"/>
            <a:ext cx="6562615" cy="2242737"/>
          </a:xfrm>
          <a:custGeom>
            <a:avLst/>
            <a:gdLst>
              <a:gd name="connsiteX0" fmla="*/ 0 w 5607139"/>
              <a:gd name="connsiteY0" fmla="*/ 466662 h 1838309"/>
              <a:gd name="connsiteX1" fmla="*/ 181433 w 5607139"/>
              <a:gd name="connsiteY1" fmla="*/ 207462 h 1838309"/>
              <a:gd name="connsiteX2" fmla="*/ 380145 w 5607139"/>
              <a:gd name="connsiteY2" fmla="*/ 102 h 1838309"/>
              <a:gd name="connsiteX3" fmla="*/ 535659 w 5607139"/>
              <a:gd name="connsiteY3" fmla="*/ 181542 h 1838309"/>
              <a:gd name="connsiteX4" fmla="*/ 656614 w 5607139"/>
              <a:gd name="connsiteY4" fmla="*/ 311142 h 1838309"/>
              <a:gd name="connsiteX5" fmla="*/ 838047 w 5607139"/>
              <a:gd name="connsiteY5" fmla="*/ 293862 h 1838309"/>
              <a:gd name="connsiteX6" fmla="*/ 959002 w 5607139"/>
              <a:gd name="connsiteY6" fmla="*/ 198822 h 1838309"/>
              <a:gd name="connsiteX7" fmla="*/ 1105876 w 5607139"/>
              <a:gd name="connsiteY7" fmla="*/ 250662 h 1838309"/>
              <a:gd name="connsiteX8" fmla="*/ 1278669 w 5607139"/>
              <a:gd name="connsiteY8" fmla="*/ 1054182 h 1838309"/>
              <a:gd name="connsiteX9" fmla="*/ 1365066 w 5607139"/>
              <a:gd name="connsiteY9" fmla="*/ 1563942 h 1838309"/>
              <a:gd name="connsiteX10" fmla="*/ 1555138 w 5607139"/>
              <a:gd name="connsiteY10" fmla="*/ 1745382 h 1838309"/>
              <a:gd name="connsiteX11" fmla="*/ 1693373 w 5607139"/>
              <a:gd name="connsiteY11" fmla="*/ 1486182 h 1838309"/>
              <a:gd name="connsiteX12" fmla="*/ 1814328 w 5607139"/>
              <a:gd name="connsiteY12" fmla="*/ 743142 h 1838309"/>
              <a:gd name="connsiteX13" fmla="*/ 1918004 w 5607139"/>
              <a:gd name="connsiteY13" fmla="*/ 371622 h 1838309"/>
              <a:gd name="connsiteX14" fmla="*/ 2133996 w 5607139"/>
              <a:gd name="connsiteY14" fmla="*/ 388902 h 1838309"/>
              <a:gd name="connsiteX15" fmla="*/ 2298149 w 5607139"/>
              <a:gd name="connsiteY15" fmla="*/ 337062 h 1838309"/>
              <a:gd name="connsiteX16" fmla="*/ 2375906 w 5607139"/>
              <a:gd name="connsiteY16" fmla="*/ 553062 h 1838309"/>
              <a:gd name="connsiteX17" fmla="*/ 2479582 w 5607139"/>
              <a:gd name="connsiteY17" fmla="*/ 1624422 h 1838309"/>
              <a:gd name="connsiteX18" fmla="*/ 2600537 w 5607139"/>
              <a:gd name="connsiteY18" fmla="*/ 1831782 h 1838309"/>
              <a:gd name="connsiteX19" fmla="*/ 2790610 w 5607139"/>
              <a:gd name="connsiteY19" fmla="*/ 1745382 h 1838309"/>
              <a:gd name="connsiteX20" fmla="*/ 2868367 w 5607139"/>
              <a:gd name="connsiteY20" fmla="*/ 1347942 h 1838309"/>
              <a:gd name="connsiteX21" fmla="*/ 2963403 w 5607139"/>
              <a:gd name="connsiteY21" fmla="*/ 708582 h 1838309"/>
              <a:gd name="connsiteX22" fmla="*/ 3058439 w 5607139"/>
              <a:gd name="connsiteY22" fmla="*/ 432102 h 1838309"/>
              <a:gd name="connsiteX23" fmla="*/ 3352188 w 5607139"/>
              <a:gd name="connsiteY23" fmla="*/ 440742 h 1838309"/>
              <a:gd name="connsiteX24" fmla="*/ 3473143 w 5607139"/>
              <a:gd name="connsiteY24" fmla="*/ 553062 h 1838309"/>
              <a:gd name="connsiteX25" fmla="*/ 3576819 w 5607139"/>
              <a:gd name="connsiteY25" fmla="*/ 1538022 h 1838309"/>
              <a:gd name="connsiteX26" fmla="*/ 3775531 w 5607139"/>
              <a:gd name="connsiteY26" fmla="*/ 1365222 h 1838309"/>
              <a:gd name="connsiteX27" fmla="*/ 3818729 w 5607139"/>
              <a:gd name="connsiteY27" fmla="*/ 872742 h 1838309"/>
              <a:gd name="connsiteX28" fmla="*/ 3939685 w 5607139"/>
              <a:gd name="connsiteY28" fmla="*/ 458022 h 1838309"/>
              <a:gd name="connsiteX29" fmla="*/ 4129757 w 5607139"/>
              <a:gd name="connsiteY29" fmla="*/ 242022 h 1838309"/>
              <a:gd name="connsiteX30" fmla="*/ 4198874 w 5607139"/>
              <a:gd name="connsiteY30" fmla="*/ 233382 h 1838309"/>
              <a:gd name="connsiteX31" fmla="*/ 4345749 w 5607139"/>
              <a:gd name="connsiteY31" fmla="*/ 388902 h 1838309"/>
              <a:gd name="connsiteX32" fmla="*/ 4492623 w 5607139"/>
              <a:gd name="connsiteY32" fmla="*/ 371622 h 1838309"/>
              <a:gd name="connsiteX33" fmla="*/ 4604938 w 5607139"/>
              <a:gd name="connsiteY33" fmla="*/ 380262 h 1838309"/>
              <a:gd name="connsiteX34" fmla="*/ 4838209 w 5607139"/>
              <a:gd name="connsiteY34" fmla="*/ 397542 h 1838309"/>
              <a:gd name="connsiteX35" fmla="*/ 5252913 w 5607139"/>
              <a:gd name="connsiteY35" fmla="*/ 224742 h 1838309"/>
              <a:gd name="connsiteX36" fmla="*/ 5417066 w 5607139"/>
              <a:gd name="connsiteY36" fmla="*/ 60582 h 1838309"/>
              <a:gd name="connsiteX37" fmla="*/ 5607139 w 5607139"/>
              <a:gd name="connsiteY37" fmla="*/ 103782 h 183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07139" h="1838309">
                <a:moveTo>
                  <a:pt x="0" y="466662"/>
                </a:moveTo>
                <a:cubicBezTo>
                  <a:pt x="59038" y="375942"/>
                  <a:pt x="118076" y="285222"/>
                  <a:pt x="181433" y="207462"/>
                </a:cubicBezTo>
                <a:cubicBezTo>
                  <a:pt x="244790" y="129702"/>
                  <a:pt x="321107" y="4422"/>
                  <a:pt x="380145" y="102"/>
                </a:cubicBezTo>
                <a:cubicBezTo>
                  <a:pt x="439183" y="-4218"/>
                  <a:pt x="489581" y="129702"/>
                  <a:pt x="535659" y="181542"/>
                </a:cubicBezTo>
                <a:cubicBezTo>
                  <a:pt x="581737" y="233382"/>
                  <a:pt x="606216" y="292422"/>
                  <a:pt x="656614" y="311142"/>
                </a:cubicBezTo>
                <a:cubicBezTo>
                  <a:pt x="707012" y="329862"/>
                  <a:pt x="787649" y="312582"/>
                  <a:pt x="838047" y="293862"/>
                </a:cubicBezTo>
                <a:cubicBezTo>
                  <a:pt x="888445" y="275142"/>
                  <a:pt x="914364" y="206022"/>
                  <a:pt x="959002" y="198822"/>
                </a:cubicBezTo>
                <a:cubicBezTo>
                  <a:pt x="1003640" y="191622"/>
                  <a:pt x="1052598" y="108102"/>
                  <a:pt x="1105876" y="250662"/>
                </a:cubicBezTo>
                <a:cubicBezTo>
                  <a:pt x="1159154" y="393222"/>
                  <a:pt x="1235471" y="835302"/>
                  <a:pt x="1278669" y="1054182"/>
                </a:cubicBezTo>
                <a:cubicBezTo>
                  <a:pt x="1321867" y="1273062"/>
                  <a:pt x="1318988" y="1448742"/>
                  <a:pt x="1365066" y="1563942"/>
                </a:cubicBezTo>
                <a:cubicBezTo>
                  <a:pt x="1411144" y="1679142"/>
                  <a:pt x="1500420" y="1758342"/>
                  <a:pt x="1555138" y="1745382"/>
                </a:cubicBezTo>
                <a:cubicBezTo>
                  <a:pt x="1609856" y="1732422"/>
                  <a:pt x="1650175" y="1653222"/>
                  <a:pt x="1693373" y="1486182"/>
                </a:cubicBezTo>
                <a:cubicBezTo>
                  <a:pt x="1736571" y="1319142"/>
                  <a:pt x="1776890" y="928902"/>
                  <a:pt x="1814328" y="743142"/>
                </a:cubicBezTo>
                <a:cubicBezTo>
                  <a:pt x="1851766" y="557382"/>
                  <a:pt x="1864726" y="430662"/>
                  <a:pt x="1918004" y="371622"/>
                </a:cubicBezTo>
                <a:cubicBezTo>
                  <a:pt x="1971282" y="312582"/>
                  <a:pt x="2070639" y="394662"/>
                  <a:pt x="2133996" y="388902"/>
                </a:cubicBezTo>
                <a:cubicBezTo>
                  <a:pt x="2197353" y="383142"/>
                  <a:pt x="2257831" y="309702"/>
                  <a:pt x="2298149" y="337062"/>
                </a:cubicBezTo>
                <a:cubicBezTo>
                  <a:pt x="2338467" y="364422"/>
                  <a:pt x="2345667" y="338502"/>
                  <a:pt x="2375906" y="553062"/>
                </a:cubicBezTo>
                <a:cubicBezTo>
                  <a:pt x="2406145" y="767622"/>
                  <a:pt x="2442144" y="1411302"/>
                  <a:pt x="2479582" y="1624422"/>
                </a:cubicBezTo>
                <a:cubicBezTo>
                  <a:pt x="2517020" y="1837542"/>
                  <a:pt x="2548699" y="1811622"/>
                  <a:pt x="2600537" y="1831782"/>
                </a:cubicBezTo>
                <a:cubicBezTo>
                  <a:pt x="2652375" y="1851942"/>
                  <a:pt x="2745972" y="1826022"/>
                  <a:pt x="2790610" y="1745382"/>
                </a:cubicBezTo>
                <a:cubicBezTo>
                  <a:pt x="2835248" y="1664742"/>
                  <a:pt x="2839568" y="1520742"/>
                  <a:pt x="2868367" y="1347942"/>
                </a:cubicBezTo>
                <a:cubicBezTo>
                  <a:pt x="2897166" y="1175142"/>
                  <a:pt x="2931724" y="861222"/>
                  <a:pt x="2963403" y="708582"/>
                </a:cubicBezTo>
                <a:cubicBezTo>
                  <a:pt x="2995082" y="555942"/>
                  <a:pt x="2993642" y="476742"/>
                  <a:pt x="3058439" y="432102"/>
                </a:cubicBezTo>
                <a:cubicBezTo>
                  <a:pt x="3123236" y="387462"/>
                  <a:pt x="3283071" y="420582"/>
                  <a:pt x="3352188" y="440742"/>
                </a:cubicBezTo>
                <a:cubicBezTo>
                  <a:pt x="3421305" y="460902"/>
                  <a:pt x="3435705" y="370182"/>
                  <a:pt x="3473143" y="553062"/>
                </a:cubicBezTo>
                <a:cubicBezTo>
                  <a:pt x="3510581" y="735942"/>
                  <a:pt x="3526421" y="1402662"/>
                  <a:pt x="3576819" y="1538022"/>
                </a:cubicBezTo>
                <a:cubicBezTo>
                  <a:pt x="3627217" y="1673382"/>
                  <a:pt x="3735213" y="1476102"/>
                  <a:pt x="3775531" y="1365222"/>
                </a:cubicBezTo>
                <a:cubicBezTo>
                  <a:pt x="3815849" y="1254342"/>
                  <a:pt x="3791370" y="1023942"/>
                  <a:pt x="3818729" y="872742"/>
                </a:cubicBezTo>
                <a:cubicBezTo>
                  <a:pt x="3846088" y="721542"/>
                  <a:pt x="3887847" y="563142"/>
                  <a:pt x="3939685" y="458022"/>
                </a:cubicBezTo>
                <a:cubicBezTo>
                  <a:pt x="3991523" y="352902"/>
                  <a:pt x="4086559" y="279462"/>
                  <a:pt x="4129757" y="242022"/>
                </a:cubicBezTo>
                <a:cubicBezTo>
                  <a:pt x="4172955" y="204582"/>
                  <a:pt x="4162875" y="208902"/>
                  <a:pt x="4198874" y="233382"/>
                </a:cubicBezTo>
                <a:cubicBezTo>
                  <a:pt x="4234873" y="257862"/>
                  <a:pt x="4296791" y="365862"/>
                  <a:pt x="4345749" y="388902"/>
                </a:cubicBezTo>
                <a:cubicBezTo>
                  <a:pt x="4394707" y="411942"/>
                  <a:pt x="4449425" y="373062"/>
                  <a:pt x="4492623" y="371622"/>
                </a:cubicBezTo>
                <a:cubicBezTo>
                  <a:pt x="4535821" y="370182"/>
                  <a:pt x="4604938" y="380262"/>
                  <a:pt x="4604938" y="380262"/>
                </a:cubicBezTo>
                <a:cubicBezTo>
                  <a:pt x="4662536" y="384582"/>
                  <a:pt x="4730213" y="423462"/>
                  <a:pt x="4838209" y="397542"/>
                </a:cubicBezTo>
                <a:cubicBezTo>
                  <a:pt x="4946205" y="371622"/>
                  <a:pt x="5156437" y="280902"/>
                  <a:pt x="5252913" y="224742"/>
                </a:cubicBezTo>
                <a:cubicBezTo>
                  <a:pt x="5349389" y="168582"/>
                  <a:pt x="5358028" y="80742"/>
                  <a:pt x="5417066" y="60582"/>
                </a:cubicBezTo>
                <a:cubicBezTo>
                  <a:pt x="5476104" y="40422"/>
                  <a:pt x="5607139" y="103782"/>
                  <a:pt x="5607139" y="103782"/>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2" name="Straight Connector 91"/>
          <p:cNvCxnSpPr/>
          <p:nvPr/>
        </p:nvCxnSpPr>
        <p:spPr>
          <a:xfrm>
            <a:off x="2771800"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3491880"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126138"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716016"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5436096"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868144" y="3433319"/>
            <a:ext cx="0" cy="2327993"/>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5868144" y="3356992"/>
            <a:ext cx="2050523" cy="4319"/>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3491880" y="3433319"/>
            <a:ext cx="648072" cy="2371944"/>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2771801" y="3433319"/>
            <a:ext cx="720080" cy="2371944"/>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2406430" y="4197244"/>
            <a:ext cx="216134" cy="450585"/>
          </a:xfrm>
          <a:prstGeom prst="rect">
            <a:avLst/>
          </a:prstGeom>
          <a:noFill/>
        </p:spPr>
        <p:txBody>
          <a:bodyPr wrap="none" rtlCol="0">
            <a:spAutoFit/>
          </a:bodyPr>
          <a:lstStyle/>
          <a:p>
            <a:endParaRPr lang="en-US" dirty="0"/>
          </a:p>
        </p:txBody>
      </p:sp>
      <p:cxnSp>
        <p:nvCxnSpPr>
          <p:cNvPr id="110" name="Straight Connector 109"/>
          <p:cNvCxnSpPr/>
          <p:nvPr/>
        </p:nvCxnSpPr>
        <p:spPr>
          <a:xfrm>
            <a:off x="1344950" y="4487517"/>
            <a:ext cx="6573717" cy="0"/>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6906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22</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4" name="TextBox 3"/>
          <p:cNvSpPr txBox="1"/>
          <p:nvPr/>
        </p:nvSpPr>
        <p:spPr>
          <a:xfrm>
            <a:off x="747889" y="1749778"/>
            <a:ext cx="184666" cy="369332"/>
          </a:xfrm>
          <a:prstGeom prst="rect">
            <a:avLst/>
          </a:prstGeom>
          <a:noFill/>
        </p:spPr>
        <p:txBody>
          <a:bodyPr wrap="none" rtlCol="0">
            <a:spAutoFit/>
          </a:bodyPr>
          <a:lstStyle/>
          <a:p>
            <a:endParaRPr lang="en-US" dirty="0"/>
          </a:p>
        </p:txBody>
      </p:sp>
      <p:sp>
        <p:nvSpPr>
          <p:cNvPr id="7" name="Rectangle 6"/>
          <p:cNvSpPr/>
          <p:nvPr/>
        </p:nvSpPr>
        <p:spPr>
          <a:xfrm>
            <a:off x="395536" y="836712"/>
            <a:ext cx="8064896" cy="6432529"/>
          </a:xfrm>
          <a:prstGeom prst="rect">
            <a:avLst/>
          </a:prstGeom>
        </p:spPr>
        <p:txBody>
          <a:bodyPr wrap="square">
            <a:spAutoFit/>
          </a:bodyPr>
          <a:lstStyle/>
          <a:p>
            <a:endParaRPr lang="en-US" baseline="30000" dirty="0" smtClean="0"/>
          </a:p>
          <a:p>
            <a:pPr marL="342900" indent="-342900">
              <a:buFont typeface="Wingdings" charset="2"/>
              <a:buChar char="q"/>
            </a:pPr>
            <a:r>
              <a:rPr lang="en-US" sz="2400" dirty="0"/>
              <a:t>The </a:t>
            </a:r>
            <a:r>
              <a:rPr lang="en-US" sz="2400" b="1" dirty="0" smtClean="0"/>
              <a:t>Fault Model </a:t>
            </a:r>
            <a:r>
              <a:rPr lang="en-US" sz="2400" dirty="0" smtClean="0"/>
              <a:t>consists </a:t>
            </a:r>
            <a:r>
              <a:rPr lang="en-US" sz="2400" dirty="0"/>
              <a:t>of a set of faults and </a:t>
            </a:r>
            <a:r>
              <a:rPr lang="en-US" sz="2400" b="1" i="1" dirty="0"/>
              <a:t>exceptional conditions</a:t>
            </a:r>
            <a:r>
              <a:rPr lang="en-US" sz="2400" dirty="0"/>
              <a:t> </a:t>
            </a:r>
            <a:r>
              <a:rPr lang="en-US" sz="2400" dirty="0" smtClean="0"/>
              <a:t>(i.e., </a:t>
            </a:r>
            <a:r>
              <a:rPr lang="en-US" sz="2400" i="1" dirty="0" smtClean="0"/>
              <a:t>hardware</a:t>
            </a:r>
            <a:r>
              <a:rPr lang="en-US" sz="2400" dirty="0" smtClean="0"/>
              <a:t>, </a:t>
            </a:r>
            <a:r>
              <a:rPr lang="en-US" sz="2400" i="1" dirty="0" smtClean="0"/>
              <a:t>software</a:t>
            </a:r>
            <a:r>
              <a:rPr lang="en-US" sz="2400" dirty="0" smtClean="0"/>
              <a:t>, and </a:t>
            </a:r>
            <a:r>
              <a:rPr lang="en-US" sz="2400" i="1" dirty="0" smtClean="0"/>
              <a:t>operator</a:t>
            </a:r>
            <a:r>
              <a:rPr lang="en-US" sz="2400" dirty="0" smtClean="0"/>
              <a:t> faults) that </a:t>
            </a:r>
            <a:r>
              <a:rPr lang="en-US" sz="2400" dirty="0"/>
              <a:t>are injected to emulate the real threats the system would experience during </a:t>
            </a:r>
            <a:r>
              <a:rPr lang="en-US" sz="2400" dirty="0" smtClean="0"/>
              <a:t>operation</a:t>
            </a:r>
          </a:p>
          <a:p>
            <a:pPr marL="342900" indent="-342900">
              <a:buFont typeface="Wingdings" charset="2"/>
              <a:buChar char="q"/>
            </a:pPr>
            <a:endParaRPr lang="en-US" sz="2400" dirty="0"/>
          </a:p>
          <a:p>
            <a:pPr marL="342900" indent="-342900">
              <a:buFont typeface="Wingdings" charset="2"/>
              <a:buChar char="q"/>
            </a:pPr>
            <a:r>
              <a:rPr lang="en-US" sz="2400" dirty="0" smtClean="0"/>
              <a:t>We </a:t>
            </a:r>
            <a:r>
              <a:rPr lang="en-US" sz="2400" dirty="0"/>
              <a:t>define a fault model for the four domains </a:t>
            </a:r>
            <a:r>
              <a:rPr lang="en-US" sz="2400" dirty="0" smtClean="0"/>
              <a:t>(</a:t>
            </a:r>
            <a:r>
              <a:rPr lang="en-US" sz="2400" b="1" dirty="0" smtClean="0"/>
              <a:t>virtual</a:t>
            </a:r>
            <a:r>
              <a:rPr lang="en-US" sz="2400" dirty="0" smtClean="0"/>
              <a:t> and </a:t>
            </a:r>
            <a:r>
              <a:rPr lang="en-US" sz="2400" b="1" dirty="0" smtClean="0"/>
              <a:t>physical</a:t>
            </a:r>
            <a:r>
              <a:rPr lang="en-US" sz="2400" dirty="0" smtClean="0"/>
              <a:t>) of </a:t>
            </a:r>
            <a:r>
              <a:rPr lang="en-US" sz="2400" dirty="0"/>
              <a:t>the NFV </a:t>
            </a:r>
            <a:r>
              <a:rPr lang="en-US" sz="2400" dirty="0" smtClean="0"/>
              <a:t>framework: </a:t>
            </a:r>
            <a:r>
              <a:rPr lang="en-US" sz="2400" b="1" dirty="0" smtClean="0"/>
              <a:t>CPU</a:t>
            </a:r>
            <a:r>
              <a:rPr lang="en-US" sz="2400" dirty="0" smtClean="0"/>
              <a:t> and </a:t>
            </a:r>
            <a:r>
              <a:rPr lang="en-US" sz="2400" b="1" dirty="0" smtClean="0"/>
              <a:t>Memory</a:t>
            </a:r>
            <a:r>
              <a:rPr lang="en-US" sz="2400" dirty="0" smtClean="0"/>
              <a:t>, and </a:t>
            </a:r>
            <a:r>
              <a:rPr lang="en-US" sz="2400" b="1" dirty="0" smtClean="0"/>
              <a:t>Network</a:t>
            </a:r>
            <a:r>
              <a:rPr lang="en-US" sz="2400" dirty="0" smtClean="0"/>
              <a:t> and </a:t>
            </a:r>
            <a:r>
              <a:rPr lang="en-US" sz="2400" b="1" dirty="0" smtClean="0"/>
              <a:t>Storage </a:t>
            </a:r>
            <a:r>
              <a:rPr lang="en-US" sz="2400" dirty="0" smtClean="0"/>
              <a:t>subsystems</a:t>
            </a:r>
          </a:p>
          <a:p>
            <a:pPr marL="342900" indent="-342900">
              <a:buFont typeface="Wingdings" charset="2"/>
              <a:buChar char="q"/>
            </a:pPr>
            <a:endParaRPr lang="en-US" sz="2400" dirty="0"/>
          </a:p>
          <a:p>
            <a:pPr marL="342900" indent="-342900">
              <a:buFont typeface="Wingdings" charset="2"/>
              <a:buChar char="q"/>
            </a:pPr>
            <a:r>
              <a:rPr lang="en-US" sz="2400" dirty="0" smtClean="0"/>
              <a:t>Three </a:t>
            </a:r>
            <a:r>
              <a:rPr lang="en-US" sz="2400" b="1" dirty="0"/>
              <a:t>general</a:t>
            </a:r>
            <a:r>
              <a:rPr lang="en-US" sz="2400" dirty="0"/>
              <a:t> fault </a:t>
            </a:r>
            <a:r>
              <a:rPr lang="en-US" sz="2400" dirty="0" smtClean="0"/>
              <a:t>types</a:t>
            </a:r>
          </a:p>
          <a:p>
            <a:pPr marL="800100" lvl="1" indent="-342900">
              <a:buFont typeface="Wingdings" charset="2"/>
              <a:buChar char="Ø"/>
            </a:pPr>
            <a:r>
              <a:rPr lang="en-US" sz="2400" b="1" dirty="0"/>
              <a:t>U</a:t>
            </a:r>
            <a:r>
              <a:rPr lang="en-US" sz="2400" b="1" dirty="0" smtClean="0"/>
              <a:t>navailability</a:t>
            </a:r>
            <a:r>
              <a:rPr lang="en-US" sz="2400" dirty="0" smtClean="0"/>
              <a:t> </a:t>
            </a:r>
            <a:r>
              <a:rPr lang="en-US" sz="2400" dirty="0"/>
              <a:t>(the resource becomes unresponsive and unusable</a:t>
            </a:r>
            <a:r>
              <a:rPr lang="en-US" sz="2400" dirty="0" smtClean="0"/>
              <a:t>)</a:t>
            </a:r>
          </a:p>
          <a:p>
            <a:pPr marL="800100" lvl="1" indent="-342900">
              <a:buFont typeface="Wingdings" charset="2"/>
              <a:buChar char="Ø"/>
            </a:pPr>
            <a:r>
              <a:rPr lang="en-US" sz="2400" b="1" dirty="0"/>
              <a:t>D</a:t>
            </a:r>
            <a:r>
              <a:rPr lang="en-US" sz="2400" b="1" dirty="0" smtClean="0"/>
              <a:t>elay</a:t>
            </a:r>
            <a:r>
              <a:rPr lang="en-US" sz="2400" dirty="0" smtClean="0"/>
              <a:t> </a:t>
            </a:r>
            <a:r>
              <a:rPr lang="en-US" sz="2400" dirty="0"/>
              <a:t>(the resource is overcommitted and slowed-</a:t>
            </a:r>
            <a:r>
              <a:rPr lang="en-US" sz="2400" dirty="0" smtClean="0"/>
              <a:t>down)</a:t>
            </a:r>
          </a:p>
          <a:p>
            <a:pPr marL="800100" lvl="1" indent="-342900">
              <a:buFont typeface="Wingdings" charset="2"/>
              <a:buChar char="Ø"/>
            </a:pPr>
            <a:r>
              <a:rPr lang="en-US" sz="2400" b="1" dirty="0"/>
              <a:t>C</a:t>
            </a:r>
            <a:r>
              <a:rPr lang="en-US" sz="2400" b="1" dirty="0" smtClean="0"/>
              <a:t>orruption</a:t>
            </a:r>
            <a:r>
              <a:rPr lang="en-US" sz="2400" dirty="0" smtClean="0"/>
              <a:t> (the information stored or processed by the resource is invalid) </a:t>
            </a:r>
          </a:p>
          <a:p>
            <a:pPr marL="800100" lvl="1" indent="-342900">
              <a:buFont typeface="Wingdings" charset="2"/>
              <a:buChar char="Ø"/>
            </a:pPr>
            <a:endParaRPr lang="en-US" sz="2400" dirty="0" smtClean="0"/>
          </a:p>
          <a:p>
            <a:pPr marL="285750" indent="-285750">
              <a:buFont typeface="Wingdings" charset="2"/>
              <a:buChar char="q"/>
            </a:pPr>
            <a:endParaRPr lang="en-US" sz="2400" baseline="30000" dirty="0"/>
          </a:p>
        </p:txBody>
      </p:sp>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The Fault Model</a:t>
            </a:r>
            <a:endParaRPr lang="en-US" sz="3200" u="none" dirty="0"/>
          </a:p>
        </p:txBody>
      </p:sp>
    </p:spTree>
    <p:extLst>
      <p:ext uri="{BB962C8B-B14F-4D97-AF65-F5344CB8AC3E}">
        <p14:creationId xmlns:p14="http://schemas.microsoft.com/office/powerpoint/2010/main" val="31780296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23</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24287619"/>
              </p:ext>
            </p:extLst>
          </p:nvPr>
        </p:nvGraphicFramePr>
        <p:xfrm>
          <a:off x="72008" y="1124745"/>
          <a:ext cx="9036496" cy="5066316"/>
        </p:xfrm>
        <a:graphic>
          <a:graphicData uri="http://schemas.openxmlformats.org/drawingml/2006/table">
            <a:tbl>
              <a:tblPr/>
              <a:tblGrid>
                <a:gridCol w="688673"/>
                <a:gridCol w="2494110"/>
                <a:gridCol w="2494110"/>
                <a:gridCol w="2000872"/>
                <a:gridCol w="1358731"/>
              </a:tblGrid>
              <a:tr h="192204">
                <a:tc gridSpan="2">
                  <a:txBody>
                    <a:bodyPr/>
                    <a:lstStyle/>
                    <a:p>
                      <a:pPr algn="ctr" fontAlgn="ctr"/>
                      <a:r>
                        <a:rPr lang="sk-SK" sz="1200" b="0" i="0" u="none" strike="noStrike" dirty="0">
                          <a:solidFill>
                            <a:srgbClr val="000000"/>
                          </a:solidFill>
                          <a:effectLst/>
                          <a:latin typeface="Calibri"/>
                        </a:rPr>
                        <a:t>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a:solidFill>
                            <a:srgbClr val="000000"/>
                          </a:solidFill>
                          <a:effectLst/>
                          <a:latin typeface="Calibri"/>
                        </a:rPr>
                        <a:t>Root cause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200" b="1" i="0" u="none" strike="noStrike">
                          <a:solidFill>
                            <a:srgbClr val="000000"/>
                          </a:solidFill>
                          <a:effectLst/>
                          <a:latin typeface="Calibri"/>
                        </a:rPr>
                        <a:t>Fault/Error to be injected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200" b="1" i="0" u="none" strike="noStrike" dirty="0">
                          <a:solidFill>
                            <a:srgbClr val="000000"/>
                          </a:solidFill>
                          <a:effectLst/>
                          <a:latin typeface="Calibri"/>
                        </a:rPr>
                        <a:t>Applicable to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DD5"/>
                    </a:solidFill>
                  </a:tcPr>
                </a:tc>
              </a:tr>
              <a:tr h="373769">
                <a:tc rowSpan="3">
                  <a:txBody>
                    <a:bodyPr/>
                    <a:lstStyle/>
                    <a:p>
                      <a:pPr algn="ctr" fontAlgn="ctr"/>
                      <a:r>
                        <a:rPr lang="en-US" sz="1200" b="1" i="0" u="none" strike="noStrike" dirty="0">
                          <a:solidFill>
                            <a:srgbClr val="000000"/>
                          </a:solidFill>
                          <a:effectLst/>
                          <a:latin typeface="Calibri"/>
                        </a:rPr>
                        <a:t>Physical CPU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Physical CPU permanently broken [hw.]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Physical CPU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Calibri"/>
                        </a:rPr>
                        <a:t>Physical machines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3769">
                <a:tc vMerge="1">
                  <a:txBody>
                    <a:bodyPr/>
                    <a:lstStyle/>
                    <a:p>
                      <a:endParaRPr lang="en-US"/>
                    </a:p>
                  </a:txBody>
                  <a:tcPr/>
                </a:tc>
                <a:tc>
                  <a:txBody>
                    <a:bodyPr/>
                    <a:lstStyle/>
                    <a:p>
                      <a:pPr algn="ctr" fontAlgn="ctr"/>
                      <a:r>
                        <a:rPr lang="en-US" sz="1200" b="0" i="1" u="none" strike="noStrike" dirty="0">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dirty="0">
                          <a:solidFill>
                            <a:srgbClr val="000000"/>
                          </a:solidFill>
                          <a:effectLst/>
                          <a:latin typeface="Calibri"/>
                        </a:rPr>
                        <a:t>Physical machine is overloaded [op., sw.]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CPU hog in the virtualization layer 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55334">
                <a:tc vMerge="1">
                  <a:txBody>
                    <a:bodyPr/>
                    <a:lstStyle/>
                    <a:p>
                      <a:endParaRPr lang="en-US"/>
                    </a:p>
                  </a:txBody>
                  <a:tcPr/>
                </a:tc>
                <a:tc>
                  <a:txBody>
                    <a:bodyPr/>
                    <a:lstStyle/>
                    <a:p>
                      <a:pPr algn="ctr" fontAlgn="ctr"/>
                      <a:r>
                        <a:rPr lang="en-US" sz="1200" b="0" i="1" u="none" strike="noStrike" dirty="0">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Electromagn. interferences, virtualization layer bugs [hw.,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CPU register corruption in the virtualization layer 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r h="192204">
                <a:tc rowSpan="3">
                  <a:txBody>
                    <a:bodyPr/>
                    <a:lstStyle/>
                    <a:p>
                      <a:pPr algn="ctr" fontAlgn="ctr"/>
                      <a:r>
                        <a:rPr lang="en-US" sz="1200" b="1" i="0" u="none" strike="noStrike">
                          <a:solidFill>
                            <a:srgbClr val="000000"/>
                          </a:solidFill>
                          <a:effectLst/>
                          <a:latin typeface="Calibri"/>
                        </a:rPr>
                        <a:t>Virtual CPU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Insufficient capay planning [op.,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Virtual CPU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Virtual </a:t>
                      </a:r>
                      <a:r>
                        <a:rPr lang="en-US" sz="1200" b="0" i="0" u="none" strike="noStrike" dirty="0" smtClean="0">
                          <a:solidFill>
                            <a:srgbClr val="000000"/>
                          </a:solidFill>
                          <a:effectLst/>
                          <a:latin typeface="Calibri"/>
                        </a:rPr>
                        <a:t>Nodes</a:t>
                      </a:r>
                      <a:endParaRPr lang="en-US" sz="1200" b="0" i="0" u="none" strike="noStrike" dirty="0">
                        <a:solidFill>
                          <a:srgbClr val="000000"/>
                        </a:solidFill>
                        <a:effectLst/>
                        <a:latin typeface="Calibri"/>
                      </a:endParaRP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3769">
                <a:tc vMerge="1">
                  <a:txBody>
                    <a:bodyPr/>
                    <a:lstStyle/>
                    <a:p>
                      <a:endParaRPr lang="en-US"/>
                    </a:p>
                  </a:txBody>
                  <a:tcPr/>
                </a:tc>
                <a:tc>
                  <a:txBody>
                    <a:bodyPr/>
                    <a:lstStyle/>
                    <a:p>
                      <a:pPr algn="ctr" fontAlgn="ctr"/>
                      <a:r>
                        <a:rPr lang="en-US" sz="1200" b="0" i="1" u="none" strike="noStrike">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Virtual machine is overloaded [op.,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CPU hog in </a:t>
                      </a:r>
                      <a:r>
                        <a:rPr lang="en-US" sz="1200" b="0" i="0" u="none" strike="noStrike" dirty="0" smtClean="0">
                          <a:solidFill>
                            <a:srgbClr val="000000"/>
                          </a:solidFill>
                          <a:effectLst/>
                          <a:latin typeface="Calibri"/>
                        </a:rPr>
                        <a:t>Virtual Node context </a:t>
                      </a:r>
                      <a:endParaRPr lang="en-US" sz="1200" b="0" i="0" u="none" strike="noStrike" dirty="0">
                        <a:solidFill>
                          <a:srgbClr val="000000"/>
                        </a:solidFill>
                        <a:effectLst/>
                        <a:latin typeface="Calibri"/>
                      </a:endParaRP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73769">
                <a:tc vMerge="1">
                  <a:txBody>
                    <a:bodyPr/>
                    <a:lstStyle/>
                    <a:p>
                      <a:endParaRPr lang="en-US"/>
                    </a:p>
                  </a:txBody>
                  <a:tcPr/>
                </a:tc>
                <a:tc>
                  <a:txBody>
                    <a:bodyPr/>
                    <a:lstStyle/>
                    <a:p>
                      <a:pPr algn="ctr" fontAlgn="ctr"/>
                      <a:r>
                        <a:rPr lang="en-US" sz="1200" b="0" i="1" u="none" strike="noStrike" dirty="0">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EMIs, virtualization layer bugs [sw., hw.,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CPU register corruption in </a:t>
                      </a:r>
                      <a:r>
                        <a:rPr lang="en-US" sz="1200" b="0" i="0" u="none" strike="noStrike" dirty="0" smtClean="0">
                          <a:solidFill>
                            <a:srgbClr val="000000"/>
                          </a:solidFill>
                          <a:effectLst/>
                          <a:latin typeface="Calibri"/>
                        </a:rPr>
                        <a:t>Virtual Node </a:t>
                      </a:r>
                      <a:r>
                        <a:rPr lang="en-US" sz="1200" b="0" i="0" u="none" strike="noStrike" dirty="0">
                          <a:solidFill>
                            <a:srgbClr val="000000"/>
                          </a:solidFill>
                          <a:effectLst/>
                          <a:latin typeface="Calibri"/>
                        </a:rPr>
                        <a:t>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r h="373769">
                <a:tc rowSpan="3">
                  <a:txBody>
                    <a:bodyPr/>
                    <a:lstStyle/>
                    <a:p>
                      <a:pPr algn="ctr" fontAlgn="ctr"/>
                      <a:r>
                        <a:rPr lang="en-US" sz="1200" b="1" i="0" u="none" strike="noStrike">
                          <a:solidFill>
                            <a:srgbClr val="000000"/>
                          </a:solidFill>
                          <a:effectLst/>
                          <a:latin typeface="Calibri"/>
                        </a:rPr>
                        <a:t>Physical memory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dirty="0">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Physical memory bank permanently broken [hw.,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Physical memory bank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Physical </a:t>
                      </a:r>
                      <a:r>
                        <a:rPr lang="en-US" sz="1200" b="0" i="0" u="none" strike="noStrike" dirty="0" smtClean="0">
                          <a:solidFill>
                            <a:srgbClr val="000000"/>
                          </a:solidFill>
                          <a:effectLst/>
                          <a:latin typeface="Calibri"/>
                        </a:rPr>
                        <a:t>Node</a:t>
                      </a:r>
                      <a:endParaRPr lang="en-US" sz="1200" b="0" i="0" u="none" strike="noStrike" dirty="0">
                        <a:solidFill>
                          <a:srgbClr val="000000"/>
                        </a:solidFill>
                        <a:effectLst/>
                        <a:latin typeface="Calibri"/>
                      </a:endParaRP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3769">
                <a:tc vMerge="1">
                  <a:txBody>
                    <a:bodyPr/>
                    <a:lstStyle/>
                    <a:p>
                      <a:endParaRPr lang="en-US"/>
                    </a:p>
                  </a:txBody>
                  <a:tcPr/>
                </a:tc>
                <a:tc>
                  <a:txBody>
                    <a:bodyPr/>
                    <a:lstStyle/>
                    <a:p>
                      <a:pPr algn="ctr" fontAlgn="ctr"/>
                      <a:r>
                        <a:rPr lang="en-US" sz="1200" b="0" i="1" u="none" strike="noStrike">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Virtual machine is overloaded [op.,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Memory hog in the virtualization layer 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55334">
                <a:tc vMerge="1">
                  <a:txBody>
                    <a:bodyPr/>
                    <a:lstStyle/>
                    <a:p>
                      <a:endParaRPr lang="en-US"/>
                    </a:p>
                  </a:txBody>
                  <a:tcPr/>
                </a:tc>
                <a:tc>
                  <a:txBody>
                    <a:bodyPr/>
                    <a:lstStyle/>
                    <a:p>
                      <a:pPr algn="ctr" fontAlgn="ctr"/>
                      <a:r>
                        <a:rPr lang="en-US" sz="1200" b="0" i="1" u="none" strike="noStrike">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Elecromagn. interferences, virtualization layer bugs [hw.,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Memory page corruption in the virtualization layer 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r h="555334">
                <a:tc rowSpan="3">
                  <a:txBody>
                    <a:bodyPr/>
                    <a:lstStyle/>
                    <a:p>
                      <a:pPr algn="ctr" fontAlgn="ctr"/>
                      <a:r>
                        <a:rPr lang="en-US" sz="1200" b="1" i="0" u="none" strike="noStrike" dirty="0" smtClean="0">
                          <a:solidFill>
                            <a:srgbClr val="000000"/>
                          </a:solidFill>
                          <a:effectLst/>
                          <a:latin typeface="Calibri"/>
                        </a:rPr>
                        <a:t>Virtual </a:t>
                      </a:r>
                      <a:r>
                        <a:rPr lang="en-US" sz="1200" b="1" i="0" u="none" strike="noStrike" dirty="0">
                          <a:solidFill>
                            <a:srgbClr val="000000"/>
                          </a:solidFill>
                          <a:effectLst/>
                          <a:latin typeface="Calibri"/>
                        </a:rPr>
                        <a:t>memory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Insufficient capay planning [op.,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Virtual Node </a:t>
                      </a:r>
                      <a:r>
                        <a:rPr lang="en-US" sz="1200" b="0" i="0" u="none" strike="noStrike" dirty="0">
                          <a:solidFill>
                            <a:srgbClr val="000000"/>
                          </a:solidFill>
                          <a:effectLst/>
                          <a:latin typeface="Calibri"/>
                        </a:rPr>
                        <a:t>memory is preempted by the the virtualization layer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Virtual </a:t>
                      </a:r>
                      <a:r>
                        <a:rPr lang="en-US" sz="1200" b="0" i="0" u="none" strike="noStrike" dirty="0" smtClean="0">
                          <a:solidFill>
                            <a:srgbClr val="000000"/>
                          </a:solidFill>
                          <a:effectLst/>
                          <a:latin typeface="Calibri"/>
                        </a:rPr>
                        <a:t>Nodes</a:t>
                      </a:r>
                      <a:endParaRPr lang="en-US" sz="1200" b="0" i="0" u="none" strike="noStrike" dirty="0">
                        <a:solidFill>
                          <a:srgbClr val="000000"/>
                        </a:solidFill>
                        <a:effectLst/>
                        <a:latin typeface="Calibri"/>
                      </a:endParaRP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3769">
                <a:tc vMerge="1">
                  <a:txBody>
                    <a:bodyPr/>
                    <a:lstStyle/>
                    <a:p>
                      <a:endParaRPr lang="en-US"/>
                    </a:p>
                  </a:txBody>
                  <a:tcPr/>
                </a:tc>
                <a:tc>
                  <a:txBody>
                    <a:bodyPr/>
                    <a:lstStyle/>
                    <a:p>
                      <a:pPr algn="ctr" fontAlgn="ctr"/>
                      <a:r>
                        <a:rPr lang="en-US" sz="1200" b="0" i="1" u="none" strike="noStrike">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Virtual machine is overloaded [op.,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Memory hog in the virtualization layer 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73769">
                <a:tc vMerge="1">
                  <a:txBody>
                    <a:bodyPr/>
                    <a:lstStyle/>
                    <a:p>
                      <a:endParaRPr lang="en-US"/>
                    </a:p>
                  </a:txBody>
                  <a:tcPr/>
                </a:tc>
                <a:tc>
                  <a:txBody>
                    <a:bodyPr/>
                    <a:lstStyle/>
                    <a:p>
                      <a:pPr algn="ctr" fontAlgn="ctr"/>
                      <a:r>
                        <a:rPr lang="en-US" sz="1200" b="0" i="1" u="none" strike="noStrike">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Elecromagn. interferences, virtualization layer bugs [hw.,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Memory page corruption in </a:t>
                      </a:r>
                      <a:r>
                        <a:rPr lang="en-US" sz="1200" b="0" i="0" u="none" strike="noStrike" dirty="0" smtClean="0">
                          <a:solidFill>
                            <a:srgbClr val="000000"/>
                          </a:solidFill>
                          <a:effectLst/>
                          <a:latin typeface="Calibri"/>
                        </a:rPr>
                        <a:t>Virtual Node </a:t>
                      </a:r>
                      <a:r>
                        <a:rPr lang="en-US" sz="1200" b="0" i="0" u="none" strike="noStrike" dirty="0">
                          <a:solidFill>
                            <a:srgbClr val="000000"/>
                          </a:solidFill>
                          <a:effectLst/>
                          <a:latin typeface="Calibri"/>
                        </a:rPr>
                        <a:t>context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CPU and Memory Fault Model</a:t>
            </a:r>
            <a:endParaRPr lang="en-US" sz="3200" u="none" dirty="0"/>
          </a:p>
        </p:txBody>
      </p:sp>
      <p:sp>
        <p:nvSpPr>
          <p:cNvPr id="2" name="Rectangle 1"/>
          <p:cNvSpPr/>
          <p:nvPr/>
        </p:nvSpPr>
        <p:spPr>
          <a:xfrm>
            <a:off x="755576" y="1700808"/>
            <a:ext cx="6984776" cy="360040"/>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07504" y="1340768"/>
            <a:ext cx="648072" cy="1296144"/>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40352" y="1340768"/>
            <a:ext cx="1368152" cy="1296144"/>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55576" y="4869160"/>
            <a:ext cx="6984776" cy="576064"/>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7504" y="4869160"/>
            <a:ext cx="648072" cy="1296144"/>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740352" y="4869160"/>
            <a:ext cx="1368152" cy="1296144"/>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402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24</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502268"/>
              </p:ext>
            </p:extLst>
          </p:nvPr>
        </p:nvGraphicFramePr>
        <p:xfrm>
          <a:off x="0" y="1052733"/>
          <a:ext cx="9143999" cy="5256590"/>
        </p:xfrm>
        <a:graphic>
          <a:graphicData uri="http://schemas.openxmlformats.org/drawingml/2006/table">
            <a:tbl>
              <a:tblPr/>
              <a:tblGrid>
                <a:gridCol w="696865"/>
                <a:gridCol w="2523781"/>
                <a:gridCol w="2523781"/>
                <a:gridCol w="2024676"/>
                <a:gridCol w="1374896"/>
              </a:tblGrid>
              <a:tr h="245456">
                <a:tc gridSpan="2">
                  <a:txBody>
                    <a:bodyPr/>
                    <a:lstStyle/>
                    <a:p>
                      <a:pPr algn="ctr" fontAlgn="ctr"/>
                      <a:r>
                        <a:rPr lang="sk-SK" sz="1200" b="0" i="0" u="none" strike="noStrike">
                          <a:solidFill>
                            <a:srgbClr val="000000"/>
                          </a:solidFill>
                          <a:effectLst/>
                          <a:latin typeface="Calibri"/>
                        </a:rPr>
                        <a:t>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a:solidFill>
                            <a:srgbClr val="000000"/>
                          </a:solidFill>
                          <a:effectLst/>
                          <a:latin typeface="Calibri"/>
                        </a:rPr>
                        <a:t>Root cause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200" b="1" i="0" u="none" strike="noStrike">
                          <a:solidFill>
                            <a:srgbClr val="000000"/>
                          </a:solidFill>
                          <a:effectLst/>
                          <a:latin typeface="Calibri"/>
                        </a:rPr>
                        <a:t>Fault/Error to be injected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200" b="1" i="0" u="none" strike="noStrike">
                          <a:solidFill>
                            <a:srgbClr val="000000"/>
                          </a:solidFill>
                          <a:effectLst/>
                          <a:latin typeface="Calibri"/>
                        </a:rPr>
                        <a:t>Applicable to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DD5"/>
                    </a:solidFill>
                  </a:tcPr>
                </a:tc>
              </a:tr>
              <a:tr h="474974">
                <a:tc rowSpan="3">
                  <a:txBody>
                    <a:bodyPr/>
                    <a:lstStyle/>
                    <a:p>
                      <a:pPr algn="ctr" fontAlgn="ctr"/>
                      <a:r>
                        <a:rPr lang="en-US" sz="1200" b="1" i="0" u="none" strike="noStrike">
                          <a:solidFill>
                            <a:srgbClr val="000000"/>
                          </a:solidFill>
                          <a:effectLst/>
                          <a:latin typeface="Calibri"/>
                        </a:rPr>
                        <a:t>Physical network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NIC or network cable permanently broken [hw.,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Physical NIC interface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Physical machines (individual </a:t>
                      </a:r>
                      <a:r>
                        <a:rPr lang="en-US" sz="1200" b="0" i="0" u="none" strike="noStrike" dirty="0" smtClean="0">
                          <a:solidFill>
                            <a:srgbClr val="000000"/>
                          </a:solidFill>
                          <a:effectLst/>
                          <a:latin typeface="Calibri"/>
                        </a:rPr>
                        <a:t>end-point</a:t>
                      </a:r>
                      <a:r>
                        <a:rPr lang="en-US" sz="1200" b="0" i="0" u="none" strike="noStrike" dirty="0">
                          <a:solidFill>
                            <a:srgbClr val="000000"/>
                          </a:solidFill>
                          <a:effectLst/>
                          <a:latin typeface="Calibri"/>
                        </a:rPr>
                        <a:t>), physical switches (multiple </a:t>
                      </a:r>
                      <a:r>
                        <a:rPr lang="en-US" sz="1200" b="0" i="0" u="none" strike="noStrike" dirty="0" smtClean="0">
                          <a:solidFill>
                            <a:srgbClr val="000000"/>
                          </a:solidFill>
                          <a:effectLst/>
                          <a:latin typeface="Calibri"/>
                        </a:rPr>
                        <a:t>end-points</a:t>
                      </a:r>
                      <a:r>
                        <a:rPr lang="en-US" sz="1200" b="0" i="0" u="none" strike="noStrike" dirty="0">
                          <a:solidFill>
                            <a:srgbClr val="000000"/>
                          </a:solidFill>
                          <a:effectLst/>
                          <a:latin typeface="Calibri"/>
                        </a:rPr>
                        <a:t>)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74974">
                <a:tc vMerge="1">
                  <a:txBody>
                    <a:bodyPr/>
                    <a:lstStyle/>
                    <a:p>
                      <a:endParaRPr lang="en-US"/>
                    </a:p>
                  </a:txBody>
                  <a:tcPr/>
                </a:tc>
                <a:tc>
                  <a:txBody>
                    <a:bodyPr/>
                    <a:lstStyle/>
                    <a:p>
                      <a:pPr algn="ctr" fontAlgn="ctr"/>
                      <a:r>
                        <a:rPr lang="en-US" sz="1200" b="0" i="1" u="none" strike="noStrike">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Network link saturated [op.,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Network frames delayed on physical NIC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74974">
                <a:tc vMerge="1">
                  <a:txBody>
                    <a:bodyPr/>
                    <a:lstStyle/>
                    <a:p>
                      <a:endParaRPr lang="en-US"/>
                    </a:p>
                  </a:txBody>
                  <a:tcPr/>
                </a:tc>
                <a:tc>
                  <a:txBody>
                    <a:bodyPr/>
                    <a:lstStyle/>
                    <a:p>
                      <a:pPr algn="ctr" fontAlgn="ctr"/>
                      <a:r>
                        <a:rPr lang="en-US" sz="1200" b="0" i="1" u="none" strike="noStrike" dirty="0">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Elecromagn. interferences, virtualization layer bugs [hw.,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Network frames corrupted on physical NIC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r h="245456">
                <a:tc rowSpan="3">
                  <a:txBody>
                    <a:bodyPr/>
                    <a:lstStyle/>
                    <a:p>
                      <a:pPr algn="ctr" fontAlgn="ctr"/>
                      <a:r>
                        <a:rPr lang="en-US" sz="1200" b="1" i="0" u="none" strike="noStrike">
                          <a:solidFill>
                            <a:srgbClr val="000000"/>
                          </a:solidFill>
                          <a:effectLst/>
                          <a:latin typeface="Calibri"/>
                        </a:rPr>
                        <a:t>Virtual network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Misconfiguration [op.,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Virtual NIC interface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Virtual </a:t>
                      </a:r>
                      <a:r>
                        <a:rPr lang="en-US" sz="1200" b="0" i="0" u="none" strike="noStrike" dirty="0" smtClean="0">
                          <a:solidFill>
                            <a:srgbClr val="000000"/>
                          </a:solidFill>
                          <a:effectLst/>
                          <a:latin typeface="Calibri"/>
                        </a:rPr>
                        <a:t>Node (</a:t>
                      </a:r>
                      <a:r>
                        <a:rPr lang="en-US" sz="1200" b="0" i="0" u="none" strike="noStrike" dirty="0">
                          <a:solidFill>
                            <a:srgbClr val="000000"/>
                          </a:solidFill>
                          <a:effectLst/>
                          <a:latin typeface="Calibri"/>
                        </a:rPr>
                        <a:t>individual </a:t>
                      </a:r>
                      <a:r>
                        <a:rPr lang="en-US" sz="1200" b="0" i="0" u="none" strike="noStrike" dirty="0" smtClean="0">
                          <a:solidFill>
                            <a:srgbClr val="000000"/>
                          </a:solidFill>
                          <a:effectLst/>
                          <a:latin typeface="Calibri"/>
                        </a:rPr>
                        <a:t>end-point</a:t>
                      </a:r>
                      <a:r>
                        <a:rPr lang="en-US" sz="1200" b="0" i="0" u="none" strike="noStrike" dirty="0">
                          <a:solidFill>
                            <a:srgbClr val="000000"/>
                          </a:solidFill>
                          <a:effectLst/>
                          <a:latin typeface="Calibri"/>
                        </a:rPr>
                        <a:t>), virtual switches (multiple </a:t>
                      </a:r>
                      <a:r>
                        <a:rPr lang="en-US" sz="1200" b="0" i="0" u="none" strike="noStrike" dirty="0" smtClean="0">
                          <a:solidFill>
                            <a:srgbClr val="000000"/>
                          </a:solidFill>
                          <a:effectLst/>
                          <a:latin typeface="Calibri"/>
                        </a:rPr>
                        <a:t>end-points</a:t>
                      </a:r>
                      <a:r>
                        <a:rPr lang="en-US" sz="1200" b="0" i="0" u="none" strike="noStrike" dirty="0">
                          <a:solidFill>
                            <a:srgbClr val="000000"/>
                          </a:solidFill>
                          <a:effectLst/>
                          <a:latin typeface="Calibri"/>
                        </a:rPr>
                        <a:t>)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74974">
                <a:tc vMerge="1">
                  <a:txBody>
                    <a:bodyPr/>
                    <a:lstStyle/>
                    <a:p>
                      <a:endParaRPr lang="en-US"/>
                    </a:p>
                  </a:txBody>
                  <a:tcPr/>
                </a:tc>
                <a:tc>
                  <a:txBody>
                    <a:bodyPr/>
                    <a:lstStyle/>
                    <a:p>
                      <a:pPr algn="ctr" fontAlgn="ctr"/>
                      <a:r>
                        <a:rPr lang="en-US" sz="1200" b="0" i="1" u="none" strike="noStrike" dirty="0">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The virtualization layer is overloaded [op.,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Network frames delayed on virtual NIC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74974">
                <a:tc vMerge="1">
                  <a:txBody>
                    <a:bodyPr/>
                    <a:lstStyle/>
                    <a:p>
                      <a:endParaRPr lang="en-US"/>
                    </a:p>
                  </a:txBody>
                  <a:tcPr/>
                </a:tc>
                <a:tc>
                  <a:txBody>
                    <a:bodyPr/>
                    <a:lstStyle/>
                    <a:p>
                      <a:pPr algn="ctr" fontAlgn="ctr"/>
                      <a:r>
                        <a:rPr lang="en-US" sz="1200" b="0" i="1" u="none" strike="noStrike">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Elecromagn. interferences, virtualization layer bugs [hw.,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Network frames corrupted on virtual NIC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r h="474974">
                <a:tc rowSpan="3">
                  <a:txBody>
                    <a:bodyPr/>
                    <a:lstStyle/>
                    <a:p>
                      <a:pPr algn="ctr" fontAlgn="ctr"/>
                      <a:r>
                        <a:rPr lang="en-US" sz="1200" b="1" i="0" u="none" strike="noStrike">
                          <a:solidFill>
                            <a:srgbClr val="000000"/>
                          </a:solidFill>
                          <a:effectLst/>
                          <a:latin typeface="Calibri"/>
                        </a:rPr>
                        <a:t>Physical storage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HBA or storage cable permanently broken [hw.,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Physical HBA interface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Physical machines (individual </a:t>
                      </a:r>
                      <a:r>
                        <a:rPr lang="en-US" sz="1200" b="0" i="0" u="none" strike="noStrike" dirty="0" smtClean="0">
                          <a:solidFill>
                            <a:srgbClr val="000000"/>
                          </a:solidFill>
                          <a:effectLst/>
                          <a:latin typeface="Calibri"/>
                        </a:rPr>
                        <a:t>end-point</a:t>
                      </a:r>
                      <a:r>
                        <a:rPr lang="en-US" sz="1200" b="0" i="0" u="none" strike="noStrike" dirty="0">
                          <a:solidFill>
                            <a:srgbClr val="000000"/>
                          </a:solidFill>
                          <a:effectLst/>
                          <a:latin typeface="Calibri"/>
                        </a:rPr>
                        <a:t>), physical disks (multiple </a:t>
                      </a:r>
                      <a:r>
                        <a:rPr lang="en-US" sz="1200" b="0" i="0" u="none" strike="noStrike" dirty="0" smtClean="0">
                          <a:solidFill>
                            <a:srgbClr val="000000"/>
                          </a:solidFill>
                          <a:effectLst/>
                          <a:latin typeface="Calibri"/>
                        </a:rPr>
                        <a:t>end-points</a:t>
                      </a:r>
                      <a:r>
                        <a:rPr lang="en-US" sz="1200" b="0" i="0" u="none" strike="noStrike" dirty="0">
                          <a:solidFill>
                            <a:srgbClr val="000000"/>
                          </a:solidFill>
                          <a:effectLst/>
                          <a:latin typeface="Calibri"/>
                        </a:rPr>
                        <a:t>)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5456">
                <a:tc vMerge="1">
                  <a:txBody>
                    <a:bodyPr/>
                    <a:lstStyle/>
                    <a:p>
                      <a:endParaRPr lang="en-US"/>
                    </a:p>
                  </a:txBody>
                  <a:tcPr/>
                </a:tc>
                <a:tc>
                  <a:txBody>
                    <a:bodyPr/>
                    <a:lstStyle/>
                    <a:p>
                      <a:pPr algn="ctr" fontAlgn="ctr"/>
                      <a:r>
                        <a:rPr lang="en-US" sz="1200" b="0" i="1" u="none" strike="noStrike">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Storage link saturated [op.,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Physical storage I/O delayed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74974">
                <a:tc vMerge="1">
                  <a:txBody>
                    <a:bodyPr/>
                    <a:lstStyle/>
                    <a:p>
                      <a:endParaRPr lang="en-US"/>
                    </a:p>
                  </a:txBody>
                  <a:tcPr/>
                </a:tc>
                <a:tc>
                  <a:txBody>
                    <a:bodyPr/>
                    <a:lstStyle/>
                    <a:p>
                      <a:pPr algn="ctr" fontAlgn="ctr"/>
                      <a:r>
                        <a:rPr lang="en-US" sz="1200" b="0" i="1" u="none" strike="noStrike">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Elecromagn. interferences, virtualization layer bugs [hw.,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Physical storage I/O corrupted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r h="245456">
                <a:tc rowSpan="3">
                  <a:txBody>
                    <a:bodyPr/>
                    <a:lstStyle/>
                    <a:p>
                      <a:pPr algn="ctr" fontAlgn="ctr"/>
                      <a:r>
                        <a:rPr lang="en-US" sz="1200" b="1" i="0" u="none" strike="noStrike">
                          <a:solidFill>
                            <a:srgbClr val="000000"/>
                          </a:solidFill>
                          <a:effectLst/>
                          <a:latin typeface="Calibri"/>
                        </a:rPr>
                        <a:t>Virtual storage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1" u="none" strike="noStrike">
                          <a:solidFill>
                            <a:srgbClr val="000000"/>
                          </a:solidFill>
                          <a:effectLst/>
                          <a:latin typeface="Calibri"/>
                        </a:rPr>
                        <a:t>Unavailability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Misconfiguration [op.,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Virtual HBA interface disabled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dirty="0">
                          <a:solidFill>
                            <a:srgbClr val="000000"/>
                          </a:solidFill>
                          <a:effectLst/>
                          <a:latin typeface="Calibri"/>
                        </a:rPr>
                        <a:t>Virtual </a:t>
                      </a:r>
                      <a:r>
                        <a:rPr lang="en-US" sz="1200" b="0" i="0" u="none" strike="noStrike" dirty="0" smtClean="0">
                          <a:solidFill>
                            <a:srgbClr val="000000"/>
                          </a:solidFill>
                          <a:effectLst/>
                          <a:latin typeface="Calibri"/>
                        </a:rPr>
                        <a:t>Node (</a:t>
                      </a:r>
                      <a:r>
                        <a:rPr lang="en-US" sz="1200" b="0" i="0" u="none" strike="noStrike" dirty="0">
                          <a:solidFill>
                            <a:srgbClr val="000000"/>
                          </a:solidFill>
                          <a:effectLst/>
                          <a:latin typeface="Calibri"/>
                        </a:rPr>
                        <a:t>individual </a:t>
                      </a:r>
                      <a:r>
                        <a:rPr lang="en-US" sz="1200" b="0" i="0" u="none" strike="noStrike" dirty="0" smtClean="0">
                          <a:solidFill>
                            <a:srgbClr val="000000"/>
                          </a:solidFill>
                          <a:effectLst/>
                          <a:latin typeface="Calibri"/>
                        </a:rPr>
                        <a:t>end-point</a:t>
                      </a:r>
                      <a:r>
                        <a:rPr lang="en-US" sz="1200" b="0" i="0" u="none" strike="noStrike" dirty="0">
                          <a:solidFill>
                            <a:srgbClr val="000000"/>
                          </a:solidFill>
                          <a:effectLst/>
                          <a:latin typeface="Calibri"/>
                        </a:rPr>
                        <a:t>), virtual disks (multiple </a:t>
                      </a:r>
                      <a:r>
                        <a:rPr lang="en-US" sz="1200" b="0" i="0" u="none" strike="noStrike" dirty="0" smtClean="0">
                          <a:solidFill>
                            <a:srgbClr val="000000"/>
                          </a:solidFill>
                          <a:effectLst/>
                          <a:latin typeface="Calibri"/>
                        </a:rPr>
                        <a:t>end-points</a:t>
                      </a:r>
                      <a:r>
                        <a:rPr lang="en-US" sz="1200" b="0" i="0" u="none" strike="noStrike" dirty="0">
                          <a:solidFill>
                            <a:srgbClr val="000000"/>
                          </a:solidFill>
                          <a:effectLst/>
                          <a:latin typeface="Calibri"/>
                        </a:rPr>
                        <a:t>)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74974">
                <a:tc vMerge="1">
                  <a:txBody>
                    <a:bodyPr/>
                    <a:lstStyle/>
                    <a:p>
                      <a:endParaRPr lang="en-US"/>
                    </a:p>
                  </a:txBody>
                  <a:tcPr/>
                </a:tc>
                <a:tc>
                  <a:txBody>
                    <a:bodyPr/>
                    <a:lstStyle/>
                    <a:p>
                      <a:pPr algn="ctr" fontAlgn="ctr"/>
                      <a:r>
                        <a:rPr lang="en-US" sz="1200" b="0" i="1" u="none" strike="noStrike">
                          <a:solidFill>
                            <a:srgbClr val="000000"/>
                          </a:solidFill>
                          <a:effectLst/>
                          <a:latin typeface="Calibri"/>
                        </a:rPr>
                        <a:t>Delay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The virtualization layer is overloaded [op.,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Virtual storage delayed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74974">
                <a:tc vMerge="1">
                  <a:txBody>
                    <a:bodyPr/>
                    <a:lstStyle/>
                    <a:p>
                      <a:endParaRPr lang="en-US"/>
                    </a:p>
                  </a:txBody>
                  <a:tcPr/>
                </a:tc>
                <a:tc>
                  <a:txBody>
                    <a:bodyPr/>
                    <a:lstStyle/>
                    <a:p>
                      <a:pPr algn="ctr" fontAlgn="ctr"/>
                      <a:r>
                        <a:rPr lang="en-US" sz="1200" b="0" i="1" u="none" strike="noStrike">
                          <a:solidFill>
                            <a:srgbClr val="000000"/>
                          </a:solidFill>
                          <a:effectLst/>
                          <a:latin typeface="Calibri"/>
                        </a:rPr>
                        <a:t>Corruption </a:t>
                      </a:r>
                    </a:p>
                  </a:txBody>
                  <a:tcPr marL="10716" marR="10716" marT="1071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200" b="0" i="0" u="none" strike="noStrike">
                          <a:solidFill>
                            <a:srgbClr val="000000"/>
                          </a:solidFill>
                          <a:effectLst/>
                          <a:latin typeface="Calibri"/>
                        </a:rPr>
                        <a:t>Elecromagn. interferences, virtualization layer bugs [hw., sw., ] </a:t>
                      </a:r>
                    </a:p>
                  </a:txBody>
                  <a:tcPr marL="10716" marR="10716" marT="1071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Virtual storage corrupted </a:t>
                      </a:r>
                    </a:p>
                  </a:txBody>
                  <a:tcPr marL="10716" marR="10716" marT="10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Network and Storage Fault Model</a:t>
            </a:r>
            <a:endParaRPr lang="en-US" sz="3200" u="none" dirty="0"/>
          </a:p>
        </p:txBody>
      </p:sp>
      <p:sp>
        <p:nvSpPr>
          <p:cNvPr id="11" name="Rectangle 10"/>
          <p:cNvSpPr/>
          <p:nvPr/>
        </p:nvSpPr>
        <p:spPr>
          <a:xfrm>
            <a:off x="683568" y="2276872"/>
            <a:ext cx="7056784" cy="432048"/>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5496" y="1340768"/>
            <a:ext cx="648072" cy="1368152"/>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740352" y="1340768"/>
            <a:ext cx="1368152" cy="1368152"/>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83568" y="3933056"/>
            <a:ext cx="7056784" cy="432048"/>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496" y="3933056"/>
            <a:ext cx="648072" cy="1152128"/>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740352" y="3933056"/>
            <a:ext cx="1368152" cy="1152128"/>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959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spcBef>
                <a:spcPts val="1272"/>
              </a:spcBef>
              <a:buFont typeface="Wingdings" charset="2"/>
              <a:buChar char="q"/>
            </a:pPr>
            <a:r>
              <a:rPr lang="en-US" dirty="0" smtClean="0"/>
              <a:t>The VNFs should be exercised using a </a:t>
            </a:r>
            <a:r>
              <a:rPr lang="en-US" b="1" i="1" dirty="0" smtClean="0"/>
              <a:t>representative</a:t>
            </a:r>
            <a:r>
              <a:rPr lang="en-US" dirty="0" smtClean="0"/>
              <a:t> workload</a:t>
            </a:r>
          </a:p>
          <a:p>
            <a:pPr algn="l">
              <a:spcBef>
                <a:spcPts val="1272"/>
              </a:spcBef>
              <a:buFont typeface="Wingdings" charset="2"/>
              <a:buChar char="q"/>
            </a:pPr>
            <a:r>
              <a:rPr lang="en-US" dirty="0" smtClean="0"/>
              <a:t>The proposed dependability </a:t>
            </a:r>
            <a:r>
              <a:rPr lang="en-US" dirty="0"/>
              <a:t>benchmarking methodology is </a:t>
            </a:r>
            <a:r>
              <a:rPr lang="en-US" b="1" dirty="0"/>
              <a:t>not tied</a:t>
            </a:r>
            <a:r>
              <a:rPr lang="en-US" dirty="0"/>
              <a:t> to a specific choice of the </a:t>
            </a:r>
            <a:r>
              <a:rPr lang="en-US" dirty="0" smtClean="0"/>
              <a:t>workload</a:t>
            </a:r>
            <a:endParaRPr lang="en-US" dirty="0"/>
          </a:p>
          <a:p>
            <a:pPr algn="l">
              <a:spcBef>
                <a:spcPts val="1272"/>
              </a:spcBef>
              <a:buFont typeface="Wingdings" charset="2"/>
              <a:buChar char="q"/>
            </a:pPr>
            <a:r>
              <a:rPr lang="en-US" dirty="0" smtClean="0"/>
              <a:t>Realistic workloads can be generated using </a:t>
            </a:r>
            <a:r>
              <a:rPr lang="en-US" b="1" i="1" dirty="0" smtClean="0"/>
              <a:t>load testing</a:t>
            </a:r>
            <a:r>
              <a:rPr lang="en-US" dirty="0" smtClean="0"/>
              <a:t> and </a:t>
            </a:r>
            <a:r>
              <a:rPr lang="en-US" b="1" i="1" dirty="0" smtClean="0"/>
              <a:t>performance benchmarking tools</a:t>
            </a:r>
            <a:r>
              <a:rPr lang="en-US" dirty="0" smtClean="0"/>
              <a:t> (e.g., </a:t>
            </a:r>
            <a:r>
              <a:rPr lang="en-US" dirty="0" err="1" smtClean="0"/>
              <a:t>Netperf</a:t>
            </a:r>
            <a:r>
              <a:rPr lang="en-US" dirty="0" smtClean="0"/>
              <a:t>)</a:t>
            </a:r>
          </a:p>
        </p:txBody>
      </p:sp>
      <p:sp>
        <p:nvSpPr>
          <p:cNvPr id="5"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25</a:t>
            </a:fld>
            <a:endParaRPr lang="it-IT" dirty="0"/>
          </a:p>
        </p:txBody>
      </p:sp>
      <p:sp>
        <p:nvSpPr>
          <p:cNvPr id="6"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NFV Workload</a:t>
            </a:r>
            <a:endParaRPr lang="en-US" sz="4000" u="none" dirty="0"/>
          </a:p>
        </p:txBody>
      </p:sp>
    </p:spTree>
    <p:extLst>
      <p:ext uri="{BB962C8B-B14F-4D97-AF65-F5344CB8AC3E}">
        <p14:creationId xmlns:p14="http://schemas.microsoft.com/office/powerpoint/2010/main" val="99842230"/>
      </p:ext>
    </p:extLst>
  </p:cSld>
  <p:clrMapOvr>
    <a:masterClrMapping/>
  </p:clrMapOvr>
  <mc:AlternateContent xmlns:mc="http://schemas.openxmlformats.org/markup-compatibility/2006" xmlns:p14="http://schemas.microsoft.com/office/powerpoint/2010/main">
    <mc:Choice Requires="p14">
      <p:transition spd="slow" p14:dur="2000" advTm="55336"/>
    </mc:Choice>
    <mc:Fallback xmlns="">
      <p:transition xmlns:p14="http://schemas.microsoft.com/office/powerpoint/2010/main" spd="slow" advTm="55336"/>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9" name="Title 1"/>
          <p:cNvSpPr txBox="1">
            <a:spLocks/>
          </p:cNvSpPr>
          <p:nvPr/>
        </p:nvSpPr>
        <p:spPr bwMode="auto">
          <a:xfrm>
            <a:off x="251520" y="2919983"/>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4800" dirty="0" smtClean="0"/>
              <a:t>Fault Injection Suite and </a:t>
            </a:r>
          </a:p>
          <a:p>
            <a:pPr algn="ctr"/>
            <a:r>
              <a:rPr lang="en-US" sz="4800" dirty="0" smtClean="0"/>
              <a:t>Case Study</a:t>
            </a:r>
          </a:p>
        </p:txBody>
      </p:sp>
    </p:spTree>
    <p:extLst>
      <p:ext uri="{BB962C8B-B14F-4D97-AF65-F5344CB8AC3E}">
        <p14:creationId xmlns:p14="http://schemas.microsoft.com/office/powerpoint/2010/main" val="2634038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27</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3" name="Picture 2" descr="fault_injection_tool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28" y="1124744"/>
            <a:ext cx="7948204" cy="5277019"/>
          </a:xfrm>
          <a:prstGeom prst="rect">
            <a:avLst/>
          </a:prstGeom>
        </p:spPr>
      </p:pic>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Fault Injection Tool Suite</a:t>
            </a:r>
            <a:endParaRPr lang="en-US" sz="3200" u="none" dirty="0"/>
          </a:p>
        </p:txBody>
      </p:sp>
      <p:sp>
        <p:nvSpPr>
          <p:cNvPr id="2" name="TextBox 1"/>
          <p:cNvSpPr txBox="1"/>
          <p:nvPr/>
        </p:nvSpPr>
        <p:spPr>
          <a:xfrm>
            <a:off x="682905" y="1916832"/>
            <a:ext cx="1584839" cy="1415772"/>
          </a:xfrm>
          <a:prstGeom prst="rect">
            <a:avLst/>
          </a:prstGeom>
          <a:noFill/>
        </p:spPr>
        <p:txBody>
          <a:bodyPr wrap="none" rtlCol="0">
            <a:spAutoFit/>
          </a:bodyPr>
          <a:lstStyle/>
          <a:p>
            <a:r>
              <a:rPr lang="en-US" sz="1600" b="1" dirty="0" smtClean="0"/>
              <a:t>Injection </a:t>
            </a:r>
            <a:r>
              <a:rPr lang="en-US" sz="1600" b="1" dirty="0" err="1" smtClean="0"/>
              <a:t>Config</a:t>
            </a:r>
            <a:r>
              <a:rPr lang="en-US" sz="1600" b="1" dirty="0" smtClean="0"/>
              <a:t>:</a:t>
            </a:r>
          </a:p>
          <a:p>
            <a:r>
              <a:rPr lang="en-US" sz="1400" i="1" dirty="0" smtClean="0"/>
              <a:t>Inject CPU</a:t>
            </a:r>
          </a:p>
          <a:p>
            <a:r>
              <a:rPr lang="en-US" sz="1400" i="1" dirty="0"/>
              <a:t>Inject </a:t>
            </a:r>
            <a:r>
              <a:rPr lang="en-US" sz="1400" i="1" dirty="0" smtClean="0"/>
              <a:t>MEMORY</a:t>
            </a:r>
          </a:p>
          <a:p>
            <a:r>
              <a:rPr lang="en-US" sz="1400" i="1" dirty="0"/>
              <a:t>Inject </a:t>
            </a:r>
            <a:r>
              <a:rPr lang="en-US" sz="1400" i="1" dirty="0" smtClean="0"/>
              <a:t>NETWORK</a:t>
            </a:r>
            <a:endParaRPr lang="en-US" sz="1400" i="1" dirty="0"/>
          </a:p>
          <a:p>
            <a:r>
              <a:rPr lang="en-US" sz="1400" i="1" dirty="0" smtClean="0"/>
              <a:t>Inject STORAGE</a:t>
            </a:r>
            <a:endParaRPr lang="en-US" sz="1400" i="1" dirty="0"/>
          </a:p>
          <a:p>
            <a:endParaRPr lang="en-US" sz="1400" i="1" dirty="0"/>
          </a:p>
        </p:txBody>
      </p:sp>
    </p:spTree>
    <p:extLst>
      <p:ext uri="{BB962C8B-B14F-4D97-AF65-F5344CB8AC3E}">
        <p14:creationId xmlns:p14="http://schemas.microsoft.com/office/powerpoint/2010/main" val="30022273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28</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40" name="Rectangle 39"/>
          <p:cNvSpPr/>
          <p:nvPr/>
        </p:nvSpPr>
        <p:spPr>
          <a:xfrm>
            <a:off x="1691680" y="692696"/>
            <a:ext cx="6120680" cy="6148941"/>
          </a:xfrm>
          <a:prstGeom prst="rect">
            <a:avLst/>
          </a:prstGeom>
          <a:solidFill>
            <a:schemeClr val="bg1">
              <a:lumMod val="9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r>
              <a:rPr lang="en-US" b="1" dirty="0" smtClean="0">
                <a:solidFill>
                  <a:schemeClr val="tx1"/>
                </a:solidFill>
              </a:rPr>
              <a:t>Physical Host</a:t>
            </a:r>
            <a:endParaRPr lang="en-US" b="1" dirty="0">
              <a:solidFill>
                <a:schemeClr val="tx1"/>
              </a:solidFill>
            </a:endParaRPr>
          </a:p>
        </p:txBody>
      </p:sp>
      <p:sp>
        <p:nvSpPr>
          <p:cNvPr id="41" name="Rectangle 40"/>
          <p:cNvSpPr/>
          <p:nvPr/>
        </p:nvSpPr>
        <p:spPr>
          <a:xfrm>
            <a:off x="2391165" y="1173604"/>
            <a:ext cx="942694" cy="907348"/>
          </a:xfrm>
          <a:prstGeom prst="rect">
            <a:avLst/>
          </a:prstGeom>
          <a:solidFill>
            <a:srgbClr val="D9D9D9"/>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100" b="1" dirty="0" smtClean="0">
                <a:solidFill>
                  <a:srgbClr val="000000"/>
                </a:solidFill>
              </a:rPr>
              <a:t>Virtual Node</a:t>
            </a:r>
            <a:endParaRPr lang="en-US" sz="1000" b="1" dirty="0">
              <a:solidFill>
                <a:srgbClr val="000000"/>
              </a:solidFill>
            </a:endParaRPr>
          </a:p>
        </p:txBody>
      </p:sp>
      <p:sp>
        <p:nvSpPr>
          <p:cNvPr id="42" name="Rectangle 41"/>
          <p:cNvSpPr/>
          <p:nvPr/>
        </p:nvSpPr>
        <p:spPr>
          <a:xfrm>
            <a:off x="2391165" y="2441728"/>
            <a:ext cx="4738083" cy="2770553"/>
          </a:xfrm>
          <a:prstGeom prst="rect">
            <a:avLst/>
          </a:prstGeom>
          <a:solidFill>
            <a:schemeClr val="bg1">
              <a:lumMod val="8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r>
              <a:rPr lang="en-US" sz="1400" b="1" dirty="0" smtClean="0">
                <a:solidFill>
                  <a:schemeClr val="tx1"/>
                </a:solidFill>
              </a:rPr>
              <a:t>Virtualization Layer</a:t>
            </a:r>
            <a:endParaRPr lang="en-US" sz="1400" b="1" dirty="0">
              <a:solidFill>
                <a:schemeClr val="tx1"/>
              </a:solidFill>
            </a:endParaRPr>
          </a:p>
        </p:txBody>
      </p:sp>
      <p:sp>
        <p:nvSpPr>
          <p:cNvPr id="43" name="Rectangle 42"/>
          <p:cNvSpPr/>
          <p:nvPr/>
        </p:nvSpPr>
        <p:spPr>
          <a:xfrm>
            <a:off x="3159280" y="3923887"/>
            <a:ext cx="2306205" cy="1072588"/>
          </a:xfrm>
          <a:prstGeom prst="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rtlCol="0" anchor="t" anchorCtr="0"/>
          <a:lstStyle/>
          <a:p>
            <a:r>
              <a:rPr lang="en-US" sz="1400" b="1" dirty="0" smtClean="0">
                <a:solidFill>
                  <a:srgbClr val="000000"/>
                </a:solidFill>
              </a:rPr>
              <a:t>Wrapped</a:t>
            </a:r>
          </a:p>
          <a:p>
            <a:r>
              <a:rPr lang="en-US" sz="1400" b="1" dirty="0" smtClean="0">
                <a:solidFill>
                  <a:srgbClr val="000000"/>
                </a:solidFill>
              </a:rPr>
              <a:t>device driver</a:t>
            </a:r>
            <a:endParaRPr lang="en-US" sz="1400" b="1" dirty="0">
              <a:solidFill>
                <a:srgbClr val="000000"/>
              </a:solidFill>
            </a:endParaRPr>
          </a:p>
        </p:txBody>
      </p:sp>
      <p:sp>
        <p:nvSpPr>
          <p:cNvPr id="44" name="Rectangle 43"/>
          <p:cNvSpPr/>
          <p:nvPr/>
        </p:nvSpPr>
        <p:spPr>
          <a:xfrm>
            <a:off x="3976036" y="4460180"/>
            <a:ext cx="1262432" cy="38655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Device driver</a:t>
            </a:r>
            <a:endParaRPr lang="en-US" sz="1400" b="1" dirty="0">
              <a:solidFill>
                <a:srgbClr val="000000"/>
              </a:solidFill>
            </a:endParaRPr>
          </a:p>
        </p:txBody>
      </p:sp>
      <p:sp>
        <p:nvSpPr>
          <p:cNvPr id="45" name="Rectangle 44"/>
          <p:cNvSpPr/>
          <p:nvPr/>
        </p:nvSpPr>
        <p:spPr>
          <a:xfrm>
            <a:off x="3158712" y="2885076"/>
            <a:ext cx="2306205" cy="36222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rtlCol="0" anchor="ctr" anchorCtr="0"/>
          <a:lstStyle/>
          <a:p>
            <a:pPr algn="ctr"/>
            <a:r>
              <a:rPr lang="en-US" sz="1400" b="1" dirty="0" smtClean="0">
                <a:solidFill>
                  <a:srgbClr val="000000"/>
                </a:solidFill>
              </a:rPr>
              <a:t>Network/Storage subsystem</a:t>
            </a:r>
            <a:endParaRPr lang="en-US" sz="1400" b="1" dirty="0">
              <a:solidFill>
                <a:srgbClr val="000000"/>
              </a:solidFill>
            </a:endParaRPr>
          </a:p>
        </p:txBody>
      </p:sp>
      <p:cxnSp>
        <p:nvCxnSpPr>
          <p:cNvPr id="46" name="Straight Arrow Connector 45"/>
          <p:cNvCxnSpPr/>
          <p:nvPr/>
        </p:nvCxnSpPr>
        <p:spPr>
          <a:xfrm>
            <a:off x="4522788" y="3247296"/>
            <a:ext cx="2" cy="67659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027778" y="3284984"/>
            <a:ext cx="1624458" cy="646331"/>
          </a:xfrm>
          <a:prstGeom prst="rect">
            <a:avLst/>
          </a:prstGeom>
          <a:noFill/>
        </p:spPr>
        <p:txBody>
          <a:bodyPr wrap="square" rtlCol="0">
            <a:spAutoFit/>
          </a:bodyPr>
          <a:lstStyle/>
          <a:p>
            <a:r>
              <a:rPr lang="en-US" sz="1200" i="1" dirty="0" smtClean="0"/>
              <a:t>1a: An I/O req. is sent by the </a:t>
            </a:r>
            <a:r>
              <a:rPr lang="en-US" sz="1200" i="1" dirty="0" err="1" smtClean="0"/>
              <a:t>ESXi</a:t>
            </a:r>
            <a:r>
              <a:rPr lang="en-US" sz="1200" i="1" dirty="0" smtClean="0"/>
              <a:t> host to the network</a:t>
            </a:r>
            <a:endParaRPr lang="en-US" sz="1200" i="1" dirty="0"/>
          </a:p>
        </p:txBody>
      </p:sp>
      <p:cxnSp>
        <p:nvCxnSpPr>
          <p:cNvPr id="48" name="Straight Arrow Connector 47"/>
          <p:cNvCxnSpPr>
            <a:stCxn id="41" idx="2"/>
          </p:cNvCxnSpPr>
          <p:nvPr/>
        </p:nvCxnSpPr>
        <p:spPr>
          <a:xfrm>
            <a:off x="2862513" y="2080953"/>
            <a:ext cx="0" cy="36077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67" idx="2"/>
          </p:cNvCxnSpPr>
          <p:nvPr/>
        </p:nvCxnSpPr>
        <p:spPr>
          <a:xfrm>
            <a:off x="4138576" y="2080953"/>
            <a:ext cx="0" cy="36077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2391164" y="5853099"/>
            <a:ext cx="4738083" cy="528661"/>
          </a:xfrm>
          <a:prstGeom prst="rect">
            <a:avLst/>
          </a:prstGeom>
          <a:solidFill>
            <a:srgbClr val="D9D9D9"/>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b="1" dirty="0" smtClean="0">
                <a:solidFill>
                  <a:srgbClr val="000000"/>
                </a:solidFill>
              </a:rPr>
              <a:t>Physical adapter</a:t>
            </a:r>
            <a:endParaRPr lang="en-US" sz="1100" b="1" dirty="0">
              <a:solidFill>
                <a:srgbClr val="000000"/>
              </a:solidFill>
            </a:endParaRPr>
          </a:p>
        </p:txBody>
      </p:sp>
      <p:cxnSp>
        <p:nvCxnSpPr>
          <p:cNvPr id="51" name="Straight Arrow Connector 50"/>
          <p:cNvCxnSpPr/>
          <p:nvPr/>
        </p:nvCxnSpPr>
        <p:spPr>
          <a:xfrm flipV="1">
            <a:off x="4994139" y="4846737"/>
            <a:ext cx="0" cy="100636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4522791" y="4846737"/>
            <a:ext cx="0" cy="100636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4994139" y="3923887"/>
            <a:ext cx="0" cy="5362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522788" y="3923887"/>
            <a:ext cx="0" cy="5362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994139" y="3228210"/>
            <a:ext cx="0" cy="69567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996202" y="5229200"/>
            <a:ext cx="2096078" cy="646331"/>
          </a:xfrm>
          <a:prstGeom prst="rect">
            <a:avLst/>
          </a:prstGeom>
          <a:noFill/>
        </p:spPr>
        <p:txBody>
          <a:bodyPr wrap="square" rtlCol="0">
            <a:spAutoFit/>
          </a:bodyPr>
          <a:lstStyle/>
          <a:p>
            <a:r>
              <a:rPr lang="en-US" sz="1200" i="1" dirty="0" smtClean="0"/>
              <a:t>1b: An I/O response is sent by the network to the Virtualization Layer</a:t>
            </a:r>
            <a:endParaRPr lang="en-US" sz="1200" i="1" dirty="0"/>
          </a:p>
        </p:txBody>
      </p:sp>
      <p:sp>
        <p:nvSpPr>
          <p:cNvPr id="57" name="TextBox 56"/>
          <p:cNvSpPr txBox="1"/>
          <p:nvPr/>
        </p:nvSpPr>
        <p:spPr>
          <a:xfrm>
            <a:off x="5467550" y="3789040"/>
            <a:ext cx="1495011" cy="1223412"/>
          </a:xfrm>
          <a:prstGeom prst="rect">
            <a:avLst/>
          </a:prstGeom>
          <a:noFill/>
        </p:spPr>
        <p:txBody>
          <a:bodyPr wrap="square" rtlCol="0">
            <a:spAutoFit/>
          </a:bodyPr>
          <a:lstStyle/>
          <a:p>
            <a:r>
              <a:rPr lang="en-US" sz="1050" i="1" dirty="0" smtClean="0"/>
              <a:t>2: The incoming/outgoing I/O  is dropped, corrupted, or delayed by the injector, instead of delivering it to the intended recipient</a:t>
            </a:r>
            <a:endParaRPr lang="en-US" sz="1050" i="1" dirty="0"/>
          </a:p>
        </p:txBody>
      </p:sp>
      <p:sp>
        <p:nvSpPr>
          <p:cNvPr id="58" name="Lightning Bolt 57"/>
          <p:cNvSpPr/>
          <p:nvPr/>
        </p:nvSpPr>
        <p:spPr>
          <a:xfrm flipH="1">
            <a:off x="4835884" y="3990439"/>
            <a:ext cx="402584" cy="388915"/>
          </a:xfrm>
          <a:prstGeom prst="lightningBol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9" name="Lightning Bolt 58"/>
          <p:cNvSpPr/>
          <p:nvPr/>
        </p:nvSpPr>
        <p:spPr>
          <a:xfrm flipH="1">
            <a:off x="4350984" y="3976554"/>
            <a:ext cx="402584" cy="388915"/>
          </a:xfrm>
          <a:prstGeom prst="lightningBol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Rectangle 59"/>
          <p:cNvSpPr/>
          <p:nvPr/>
        </p:nvSpPr>
        <p:spPr>
          <a:xfrm>
            <a:off x="4947009" y="1173604"/>
            <a:ext cx="2167351" cy="907348"/>
          </a:xfrm>
          <a:prstGeom prst="rect">
            <a:avLst/>
          </a:prstGeom>
          <a:solidFill>
            <a:schemeClr val="tx2">
              <a:lumMod val="60000"/>
              <a:lumOff val="40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b="1" dirty="0" smtClean="0">
                <a:solidFill>
                  <a:srgbClr val="000000"/>
                </a:solidFill>
              </a:rPr>
              <a:t>Fault Injection </a:t>
            </a:r>
          </a:p>
          <a:p>
            <a:pPr algn="ctr"/>
            <a:r>
              <a:rPr lang="en-US" b="1" dirty="0" smtClean="0">
                <a:solidFill>
                  <a:srgbClr val="000000"/>
                </a:solidFill>
              </a:rPr>
              <a:t>Controller</a:t>
            </a:r>
            <a:endParaRPr lang="en-US" sz="1400" i="1" dirty="0">
              <a:solidFill>
                <a:srgbClr val="000000"/>
              </a:solidFill>
            </a:endParaRPr>
          </a:p>
        </p:txBody>
      </p:sp>
      <p:cxnSp>
        <p:nvCxnSpPr>
          <p:cNvPr id="61" name="Elbow Connector 60"/>
          <p:cNvCxnSpPr>
            <a:stCxn id="60" idx="2"/>
          </p:cNvCxnSpPr>
          <p:nvPr/>
        </p:nvCxnSpPr>
        <p:spPr>
          <a:xfrm rot="5400000">
            <a:off x="4702736" y="2616685"/>
            <a:ext cx="1863681" cy="792217"/>
          </a:xfrm>
          <a:prstGeom prst="bentConnector3">
            <a:avLst>
              <a:gd name="adj1" fmla="val 82507"/>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41" idx="2"/>
            <a:endCxn id="45" idx="0"/>
          </p:cNvCxnSpPr>
          <p:nvPr/>
        </p:nvCxnSpPr>
        <p:spPr>
          <a:xfrm rot="16200000" flipH="1">
            <a:off x="3185102" y="1758363"/>
            <a:ext cx="804123" cy="1449302"/>
          </a:xfrm>
          <a:prstGeom prst="bentConnector3">
            <a:avLst>
              <a:gd name="adj1" fmla="val 68988"/>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Elbow Connector 62"/>
          <p:cNvCxnSpPr>
            <a:stCxn id="67" idx="2"/>
          </p:cNvCxnSpPr>
          <p:nvPr/>
        </p:nvCxnSpPr>
        <p:spPr>
          <a:xfrm rot="16200000" flipH="1">
            <a:off x="3823134" y="2396395"/>
            <a:ext cx="804123" cy="173239"/>
          </a:xfrm>
          <a:prstGeom prst="bentConnector3">
            <a:avLst>
              <a:gd name="adj1" fmla="val 68988"/>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515386" y="1517941"/>
            <a:ext cx="694252" cy="498010"/>
          </a:xfrm>
          <a:prstGeom prst="rect">
            <a:avLst/>
          </a:prstGeom>
          <a:solidFill>
            <a:srgbClr val="FAC0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t" anchorCtr="0"/>
          <a:lstStyle/>
          <a:p>
            <a:pPr algn="ctr"/>
            <a:r>
              <a:rPr lang="en-US" sz="1000" b="1" dirty="0" smtClean="0">
                <a:solidFill>
                  <a:srgbClr val="000000"/>
                </a:solidFill>
              </a:rPr>
              <a:t>Wrapped device driver</a:t>
            </a:r>
            <a:endParaRPr lang="en-US" sz="1000" b="1" dirty="0">
              <a:solidFill>
                <a:srgbClr val="000000"/>
              </a:solidFill>
            </a:endParaRPr>
          </a:p>
        </p:txBody>
      </p:sp>
      <p:sp>
        <p:nvSpPr>
          <p:cNvPr id="65" name="Lightning Bolt 64"/>
          <p:cNvSpPr/>
          <p:nvPr/>
        </p:nvSpPr>
        <p:spPr>
          <a:xfrm flipH="1">
            <a:off x="2832481" y="1931091"/>
            <a:ext cx="402584" cy="388915"/>
          </a:xfrm>
          <a:prstGeom prst="lightningBol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6" name="Elbow Connector 65"/>
          <p:cNvCxnSpPr>
            <a:stCxn id="60" idx="2"/>
            <a:endCxn id="64" idx="3"/>
          </p:cNvCxnSpPr>
          <p:nvPr/>
        </p:nvCxnSpPr>
        <p:spPr>
          <a:xfrm rot="5400000" flipH="1">
            <a:off x="4463159" y="513426"/>
            <a:ext cx="314006" cy="2821047"/>
          </a:xfrm>
          <a:prstGeom prst="bentConnector4">
            <a:avLst>
              <a:gd name="adj1" fmla="val -59526"/>
              <a:gd name="adj2" fmla="val 46529"/>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3667229" y="1173604"/>
            <a:ext cx="942694" cy="907348"/>
          </a:xfrm>
          <a:prstGeom prst="rect">
            <a:avLst/>
          </a:prstGeom>
          <a:solidFill>
            <a:srgbClr val="D9D9D9"/>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100" b="1" dirty="0" smtClean="0">
                <a:solidFill>
                  <a:srgbClr val="000000"/>
                </a:solidFill>
              </a:rPr>
              <a:t>Virtual Node</a:t>
            </a:r>
            <a:endParaRPr lang="en-US" sz="1000" b="1" dirty="0">
              <a:solidFill>
                <a:srgbClr val="000000"/>
              </a:solidFill>
            </a:endParaRPr>
          </a:p>
        </p:txBody>
      </p:sp>
      <p:sp>
        <p:nvSpPr>
          <p:cNvPr id="68" name="Rectangle 67"/>
          <p:cNvSpPr/>
          <p:nvPr/>
        </p:nvSpPr>
        <p:spPr>
          <a:xfrm>
            <a:off x="3791450" y="1517941"/>
            <a:ext cx="694252" cy="498010"/>
          </a:xfrm>
          <a:prstGeom prst="rect">
            <a:avLst/>
          </a:prstGeom>
          <a:solidFill>
            <a:srgbClr val="FAC0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t" anchorCtr="0"/>
          <a:lstStyle/>
          <a:p>
            <a:pPr algn="ctr"/>
            <a:r>
              <a:rPr lang="en-US" sz="1000" b="1" dirty="0">
                <a:solidFill>
                  <a:srgbClr val="000000"/>
                </a:solidFill>
              </a:rPr>
              <a:t>Wrapped device </a:t>
            </a:r>
            <a:r>
              <a:rPr lang="en-US" sz="1000" b="1" dirty="0" smtClean="0">
                <a:solidFill>
                  <a:srgbClr val="000000"/>
                </a:solidFill>
              </a:rPr>
              <a:t>driver</a:t>
            </a:r>
            <a:endParaRPr lang="en-US" sz="1000" b="1" dirty="0">
              <a:solidFill>
                <a:srgbClr val="000000"/>
              </a:solidFill>
            </a:endParaRPr>
          </a:p>
        </p:txBody>
      </p:sp>
      <p:sp>
        <p:nvSpPr>
          <p:cNvPr id="69" name="Lightning Bolt 68"/>
          <p:cNvSpPr/>
          <p:nvPr/>
        </p:nvSpPr>
        <p:spPr>
          <a:xfrm flipH="1">
            <a:off x="4107909" y="1931091"/>
            <a:ext cx="402584" cy="388915"/>
          </a:xfrm>
          <a:prstGeom prst="lightningBol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0" name="Elbow Connector 69"/>
          <p:cNvCxnSpPr>
            <a:stCxn id="60" idx="2"/>
            <a:endCxn id="68" idx="3"/>
          </p:cNvCxnSpPr>
          <p:nvPr/>
        </p:nvCxnSpPr>
        <p:spPr>
          <a:xfrm rot="5400000" flipH="1">
            <a:off x="5101191" y="1151458"/>
            <a:ext cx="314006" cy="1544983"/>
          </a:xfrm>
          <a:prstGeom prst="bentConnector4">
            <a:avLst>
              <a:gd name="adj1" fmla="val -59526"/>
              <a:gd name="adj2" fmla="val 8507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itle 1"/>
          <p:cNvSpPr txBox="1">
            <a:spLocks/>
          </p:cNvSpPr>
          <p:nvPr/>
        </p:nvSpPr>
        <p:spPr bwMode="auto">
          <a:xfrm>
            <a:off x="206375" y="-2738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200" u="none" dirty="0" smtClean="0"/>
              <a:t>::. </a:t>
            </a:r>
            <a:r>
              <a:rPr lang="en-US" sz="3600" dirty="0"/>
              <a:t>Fault Injection </a:t>
            </a:r>
            <a:r>
              <a:rPr lang="en-US" sz="3600" dirty="0" smtClean="0"/>
              <a:t>Internals</a:t>
            </a:r>
            <a:endParaRPr lang="en-US" sz="3600" u="none" dirty="0"/>
          </a:p>
        </p:txBody>
      </p:sp>
    </p:spTree>
    <p:extLst>
      <p:ext uri="{BB962C8B-B14F-4D97-AF65-F5344CB8AC3E}">
        <p14:creationId xmlns:p14="http://schemas.microsoft.com/office/powerpoint/2010/main" val="29215866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3" y="1700808"/>
            <a:ext cx="6285011" cy="4648200"/>
          </a:xfrm>
        </p:spPr>
        <p:txBody>
          <a:bodyPr>
            <a:normAutofit fontScale="92500" lnSpcReduction="20000"/>
          </a:bodyPr>
          <a:lstStyle/>
          <a:p>
            <a:pPr algn="l">
              <a:spcBef>
                <a:spcPts val="1176"/>
              </a:spcBef>
              <a:buFont typeface="Wingdings" charset="2"/>
              <a:buChar char="q"/>
            </a:pPr>
            <a:r>
              <a:rPr lang="en-US" sz="2800" b="1" i="1" dirty="0" smtClean="0"/>
              <a:t>Clearwater</a:t>
            </a:r>
            <a:r>
              <a:rPr lang="en-US" sz="2800" dirty="0" smtClean="0"/>
              <a:t> an open-source</a:t>
            </a:r>
            <a:br>
              <a:rPr lang="en-US" sz="2800" dirty="0" smtClean="0"/>
            </a:br>
            <a:r>
              <a:rPr lang="en-US" sz="2800" dirty="0" smtClean="0"/>
              <a:t>NFV-oriented implementation</a:t>
            </a:r>
            <a:br>
              <a:rPr lang="en-US" sz="2800" dirty="0" smtClean="0"/>
            </a:br>
            <a:r>
              <a:rPr lang="en-US" sz="2800" dirty="0" smtClean="0"/>
              <a:t>of IP Multimedia Subsystem (IMS)</a:t>
            </a:r>
          </a:p>
          <a:p>
            <a:pPr>
              <a:spcBef>
                <a:spcPts val="1176"/>
              </a:spcBef>
              <a:buFont typeface="Wingdings" charset="2"/>
              <a:buChar char="q"/>
            </a:pPr>
            <a:r>
              <a:rPr lang="en-US" sz="2800" dirty="0"/>
              <a:t>We consider two different </a:t>
            </a:r>
            <a:r>
              <a:rPr lang="en-US" sz="2800" b="1" dirty="0" smtClean="0"/>
              <a:t>virtualization technologies</a:t>
            </a:r>
          </a:p>
          <a:p>
            <a:pPr lvl="1">
              <a:spcBef>
                <a:spcPts val="1176"/>
              </a:spcBef>
              <a:buFont typeface="Wingdings" charset="2"/>
              <a:buChar char="Ø"/>
            </a:pPr>
            <a:r>
              <a:rPr lang="en-US" i="1" dirty="0" smtClean="0"/>
              <a:t>Hypervisor</a:t>
            </a:r>
            <a:r>
              <a:rPr lang="en-US" i="1" dirty="0"/>
              <a:t>-based</a:t>
            </a:r>
            <a:r>
              <a:rPr lang="en-US" dirty="0"/>
              <a:t> </a:t>
            </a:r>
            <a:r>
              <a:rPr lang="en-US" dirty="0" smtClean="0"/>
              <a:t>commercial virtualization </a:t>
            </a:r>
            <a:r>
              <a:rPr lang="en-US" dirty="0"/>
              <a:t>solution platform, i.e., the </a:t>
            </a:r>
            <a:r>
              <a:rPr lang="en-US" b="1" dirty="0"/>
              <a:t>VMware </a:t>
            </a:r>
            <a:r>
              <a:rPr lang="en-US" b="1" dirty="0" err="1"/>
              <a:t>ESXi</a:t>
            </a:r>
            <a:r>
              <a:rPr lang="en-US" b="1" dirty="0"/>
              <a:t> </a:t>
            </a:r>
            <a:r>
              <a:rPr lang="en-US" dirty="0" smtClean="0"/>
              <a:t>hypervisor</a:t>
            </a:r>
          </a:p>
          <a:p>
            <a:pPr lvl="1">
              <a:spcBef>
                <a:spcPts val="1176"/>
              </a:spcBef>
              <a:buFont typeface="Wingdings" charset="2"/>
              <a:buChar char="Ø"/>
            </a:pPr>
            <a:r>
              <a:rPr lang="en-US" i="1" dirty="0" smtClean="0"/>
              <a:t>Container</a:t>
            </a:r>
            <a:r>
              <a:rPr lang="en-US" i="1" dirty="0"/>
              <a:t>-based</a:t>
            </a:r>
            <a:r>
              <a:rPr lang="en-US" dirty="0"/>
              <a:t> solution, i.e., the </a:t>
            </a:r>
            <a:r>
              <a:rPr lang="en-US" b="1" dirty="0" err="1"/>
              <a:t>Docker</a:t>
            </a:r>
            <a:r>
              <a:rPr lang="en-US" dirty="0"/>
              <a:t> containers </a:t>
            </a:r>
          </a:p>
          <a:p>
            <a:pPr>
              <a:spcBef>
                <a:spcPts val="1176"/>
              </a:spcBef>
              <a:buFont typeface="Wingdings" charset="2"/>
              <a:buChar char="q"/>
            </a:pPr>
            <a:r>
              <a:rPr lang="en-US" sz="2800" dirty="0" smtClean="0"/>
              <a:t>We use </a:t>
            </a:r>
            <a:r>
              <a:rPr lang="en-US" sz="2800" b="1" i="1" dirty="0" err="1" smtClean="0"/>
              <a:t>SIPp</a:t>
            </a:r>
            <a:r>
              <a:rPr lang="en-US" sz="2800" dirty="0" smtClean="0"/>
              <a:t> to generate SIP call set-up requests</a:t>
            </a:r>
            <a:endParaRPr lang="en-US" sz="2800" dirty="0"/>
          </a:p>
        </p:txBody>
      </p:sp>
      <p:pic>
        <p:nvPicPr>
          <p:cNvPr id="5" name="Picture 4" descr="cwlogo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556792"/>
            <a:ext cx="3302767" cy="1208330"/>
          </a:xfrm>
          <a:prstGeom prst="rect">
            <a:avLst/>
          </a:prstGeom>
        </p:spPr>
      </p:pic>
      <p:pic>
        <p:nvPicPr>
          <p:cNvPr id="6" name="Picture 5"/>
          <p:cNvPicPr>
            <a:picLocks noChangeAspect="1"/>
          </p:cNvPicPr>
          <p:nvPr/>
        </p:nvPicPr>
        <p:blipFill>
          <a:blip r:embed="rId4"/>
          <a:stretch>
            <a:fillRect/>
          </a:stretch>
        </p:blipFill>
        <p:spPr>
          <a:xfrm>
            <a:off x="6444208" y="3995936"/>
            <a:ext cx="1008112" cy="1008112"/>
          </a:xfrm>
          <a:prstGeom prst="rect">
            <a:avLst/>
          </a:prstGeom>
        </p:spPr>
      </p:pic>
      <p:pic>
        <p:nvPicPr>
          <p:cNvPr id="7" name="Picture 6"/>
          <p:cNvPicPr>
            <a:picLocks noChangeAspect="1"/>
          </p:cNvPicPr>
          <p:nvPr/>
        </p:nvPicPr>
        <p:blipFill>
          <a:blip r:embed="rId5"/>
          <a:stretch>
            <a:fillRect/>
          </a:stretch>
        </p:blipFill>
        <p:spPr>
          <a:xfrm>
            <a:off x="7452320" y="3789040"/>
            <a:ext cx="1334700" cy="854968"/>
          </a:xfrm>
          <a:prstGeom prst="rect">
            <a:avLst/>
          </a:prstGeom>
        </p:spPr>
      </p:pic>
      <p:sp>
        <p:nvSpPr>
          <p:cNvPr id="8"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29</a:t>
            </a:fld>
            <a:endParaRPr lang="it-IT" dirty="0"/>
          </a:p>
        </p:txBody>
      </p:sp>
      <p:sp>
        <p:nvSpPr>
          <p:cNvPr id="9"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Case study</a:t>
            </a:r>
            <a:endParaRPr lang="en-US" sz="4000" u="none" dirty="0"/>
          </a:p>
        </p:txBody>
      </p:sp>
    </p:spTree>
    <p:custDataLst>
      <p:tags r:id="rId1"/>
    </p:custDataLst>
    <p:extLst>
      <p:ext uri="{BB962C8B-B14F-4D97-AF65-F5344CB8AC3E}">
        <p14:creationId xmlns:p14="http://schemas.microsoft.com/office/powerpoint/2010/main" val="3649747625"/>
      </p:ext>
    </p:extLst>
  </p:cSld>
  <p:clrMapOvr>
    <a:masterClrMapping/>
  </p:clrMapOvr>
  <mc:AlternateContent xmlns:mc="http://schemas.openxmlformats.org/markup-compatibility/2006" xmlns:p14="http://schemas.microsoft.com/office/powerpoint/2010/main">
    <mc:Choice Requires="p14">
      <p:transition spd="slow" p14:dur="2000" advTm="85423"/>
    </mc:Choice>
    <mc:Fallback xmlns="">
      <p:transition xmlns:p14="http://schemas.microsoft.com/office/powerpoint/2010/main" spd="slow" advTm="854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Luigi De Simone</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a:t>
            </a:fld>
            <a:endParaRPr lang="it-IT"/>
          </a:p>
        </p:txBody>
      </p:sp>
      <p:sp>
        <p:nvSpPr>
          <p:cNvPr id="9"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200" u="none" dirty="0" smtClean="0"/>
              <a:t>::. </a:t>
            </a:r>
            <a:r>
              <a:rPr lang="en-US" sz="3600" u="none" dirty="0" smtClean="0"/>
              <a:t>Credits Summary</a:t>
            </a:r>
            <a:endParaRPr lang="en-US" sz="3600" u="none" dirty="0"/>
          </a:p>
        </p:txBody>
      </p:sp>
      <p:pic>
        <p:nvPicPr>
          <p:cNvPr id="3" name="Picture 2"/>
          <p:cNvPicPr>
            <a:picLocks noChangeAspect="1"/>
          </p:cNvPicPr>
          <p:nvPr/>
        </p:nvPicPr>
        <p:blipFill>
          <a:blip r:embed="rId3"/>
          <a:stretch>
            <a:fillRect/>
          </a:stretch>
        </p:blipFill>
        <p:spPr>
          <a:xfrm>
            <a:off x="0" y="657174"/>
            <a:ext cx="9144000" cy="3635922"/>
          </a:xfrm>
          <a:prstGeom prst="rect">
            <a:avLst/>
          </a:prstGeom>
        </p:spPr>
      </p:pic>
      <p:sp>
        <p:nvSpPr>
          <p:cNvPr id="10" name="Segnaposto contenuto 2"/>
          <p:cNvSpPr>
            <a:spLocks noGrp="1"/>
          </p:cNvSpPr>
          <p:nvPr>
            <p:ph idx="1"/>
          </p:nvPr>
        </p:nvSpPr>
        <p:spPr>
          <a:xfrm>
            <a:off x="457200" y="4365104"/>
            <a:ext cx="8229600" cy="1440160"/>
          </a:xfrm>
        </p:spPr>
        <p:txBody>
          <a:bodyPr>
            <a:normAutofit/>
          </a:bodyPr>
          <a:lstStyle/>
          <a:p>
            <a:pPr algn="just">
              <a:buFont typeface="Wingdings" charset="2"/>
              <a:buChar char="q"/>
            </a:pPr>
            <a:r>
              <a:rPr lang="en-US" sz="2800" b="1" dirty="0" smtClean="0"/>
              <a:t> Experience abroad: </a:t>
            </a:r>
            <a:r>
              <a:rPr lang="it-IT" sz="2800" dirty="0" smtClean="0"/>
              <a:t>I </a:t>
            </a:r>
            <a:r>
              <a:rPr lang="it-IT" sz="2800" dirty="0" err="1"/>
              <a:t>have</a:t>
            </a:r>
            <a:r>
              <a:rPr lang="it-IT" sz="2800" dirty="0"/>
              <a:t> </a:t>
            </a:r>
            <a:r>
              <a:rPr lang="it-IT" sz="2800" dirty="0" err="1"/>
              <a:t>spent</a:t>
            </a:r>
            <a:r>
              <a:rPr lang="it-IT" sz="2800" dirty="0"/>
              <a:t> </a:t>
            </a:r>
            <a:r>
              <a:rPr lang="it-IT" sz="2800" dirty="0" smtClean="0"/>
              <a:t>2-</a:t>
            </a:r>
            <a:r>
              <a:rPr lang="it-IT" sz="2800" dirty="0"/>
              <a:t>months </a:t>
            </a:r>
            <a:r>
              <a:rPr lang="it-IT" sz="2800" dirty="0" smtClean="0"/>
              <a:t>(</a:t>
            </a:r>
            <a:r>
              <a:rPr lang="it-IT" sz="2800" dirty="0" err="1" smtClean="0"/>
              <a:t>Sep</a:t>
            </a:r>
            <a:r>
              <a:rPr lang="it-IT" sz="2800" dirty="0" smtClean="0"/>
              <a:t> 2016 - </a:t>
            </a:r>
            <a:r>
              <a:rPr lang="it-IT" sz="2800" dirty="0" err="1" smtClean="0"/>
              <a:t>Oct</a:t>
            </a:r>
            <a:r>
              <a:rPr lang="it-IT" sz="2800" dirty="0" smtClean="0"/>
              <a:t> </a:t>
            </a:r>
            <a:r>
              <a:rPr lang="it-IT" sz="2800" dirty="0"/>
              <a:t>2016) </a:t>
            </a:r>
            <a:r>
              <a:rPr lang="it-IT" sz="2800" dirty="0" err="1"/>
              <a:t>as</a:t>
            </a:r>
            <a:r>
              <a:rPr lang="it-IT" sz="2800" dirty="0"/>
              <a:t> </a:t>
            </a:r>
            <a:r>
              <a:rPr lang="it-IT" sz="2800" dirty="0" err="1"/>
              <a:t>visiting</a:t>
            </a:r>
            <a:r>
              <a:rPr lang="it-IT" sz="2800" dirty="0"/>
              <a:t> </a:t>
            </a:r>
            <a:r>
              <a:rPr lang="it-IT" sz="2800" dirty="0" err="1"/>
              <a:t>PhD</a:t>
            </a:r>
            <a:r>
              <a:rPr lang="it-IT" sz="2800" dirty="0"/>
              <a:t> </a:t>
            </a:r>
            <a:r>
              <a:rPr lang="it-IT" sz="2800" dirty="0" err="1"/>
              <a:t>student</a:t>
            </a:r>
            <a:r>
              <a:rPr lang="it-IT" sz="2800" dirty="0"/>
              <a:t> </a:t>
            </a:r>
            <a:r>
              <a:rPr lang="it-IT" sz="2800" dirty="0" err="1" smtClean="0"/>
              <a:t>at</a:t>
            </a:r>
            <a:r>
              <a:rPr lang="it-IT" sz="2800" dirty="0"/>
              <a:t> </a:t>
            </a:r>
            <a:r>
              <a:rPr lang="it-IT" sz="2800" b="1" dirty="0" err="1"/>
              <a:t>Technische</a:t>
            </a:r>
            <a:r>
              <a:rPr lang="it-IT" sz="2800" b="1" dirty="0"/>
              <a:t> </a:t>
            </a:r>
            <a:r>
              <a:rPr lang="it-IT" sz="2800" b="1" dirty="0" err="1"/>
              <a:t>Universität</a:t>
            </a:r>
            <a:r>
              <a:rPr lang="it-IT" sz="2800" b="1" dirty="0"/>
              <a:t> </a:t>
            </a:r>
            <a:r>
              <a:rPr lang="it-IT" sz="2800" b="1" dirty="0" smtClean="0"/>
              <a:t>Darmstadt</a:t>
            </a:r>
            <a:r>
              <a:rPr lang="it-IT" sz="2800" dirty="0" smtClean="0"/>
              <a:t>, DEEDS </a:t>
            </a:r>
            <a:r>
              <a:rPr lang="it-IT" sz="2800" dirty="0" err="1" smtClean="0"/>
              <a:t>group</a:t>
            </a:r>
            <a:endParaRPr lang="en-US" sz="2800" dirty="0" smtClean="0"/>
          </a:p>
          <a:p>
            <a:pPr lvl="1">
              <a:buFont typeface="Wingdings" charset="2"/>
              <a:buChar char="q"/>
            </a:pPr>
            <a:endParaRPr lang="en-US" dirty="0">
              <a:ea typeface="MS PGothic" charset="0"/>
            </a:endParaRPr>
          </a:p>
        </p:txBody>
      </p:sp>
    </p:spTree>
    <p:extLst>
      <p:ext uri="{BB962C8B-B14F-4D97-AF65-F5344CB8AC3E}">
        <p14:creationId xmlns:p14="http://schemas.microsoft.com/office/powerpoint/2010/main" val="21048512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30</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3" name="Picture 2" descr="clearwater_archite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40768"/>
            <a:ext cx="8168640" cy="5364480"/>
          </a:xfrm>
          <a:prstGeom prst="rect">
            <a:avLst/>
          </a:prstGeom>
        </p:spPr>
      </p:pic>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smtClean="0"/>
              <a:t>Clearwater IMS</a:t>
            </a:r>
            <a:endParaRPr lang="en-US" sz="4000" u="none" dirty="0"/>
          </a:p>
        </p:txBody>
      </p:sp>
    </p:spTree>
    <p:extLst>
      <p:ext uri="{BB962C8B-B14F-4D97-AF65-F5344CB8AC3E}">
        <p14:creationId xmlns:p14="http://schemas.microsoft.com/office/powerpoint/2010/main" val="41337649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6876256" y="6356350"/>
            <a:ext cx="2133600" cy="365125"/>
          </a:xfrm>
        </p:spPr>
        <p:txBody>
          <a:bodyPr/>
          <a:lstStyle/>
          <a:p>
            <a:fld id="{26848A72-3DD7-42C3-AB6C-2FF2861DA9F6}" type="slidenum">
              <a:rPr lang="it-IT" smtClean="0"/>
              <a:t>31</a:t>
            </a:fld>
            <a:endParaRPr lang="it-IT" dirty="0"/>
          </a:p>
        </p:txBody>
      </p:sp>
      <p:sp>
        <p:nvSpPr>
          <p:cNvPr id="5"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Hypervisor-based </a:t>
            </a:r>
            <a:r>
              <a:rPr lang="en-US" sz="3200" dirty="0" err="1"/>
              <a:t>vs</a:t>
            </a:r>
            <a:r>
              <a:rPr lang="en-US" sz="3200" dirty="0"/>
              <a:t> Container-based</a:t>
            </a:r>
            <a:endParaRPr lang="en-US" sz="3200" u="none" dirty="0"/>
          </a:p>
        </p:txBody>
      </p:sp>
      <p:sp>
        <p:nvSpPr>
          <p:cNvPr id="8" name="Rounded Rectangle 5"/>
          <p:cNvSpPr/>
          <p:nvPr/>
        </p:nvSpPr>
        <p:spPr>
          <a:xfrm>
            <a:off x="1835696" y="5457920"/>
            <a:ext cx="5328592" cy="1283448"/>
          </a:xfrm>
          <a:prstGeom prst="roundRect">
            <a:avLst>
              <a:gd name="adj" fmla="val 9337"/>
            </a:avLst>
          </a:prstGeom>
          <a:solidFill>
            <a:schemeClr val="bg1">
              <a:lumMod val="7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r>
              <a:rPr lang="en-US" sz="1400" b="1" dirty="0" smtClean="0">
                <a:solidFill>
                  <a:schemeClr val="tx1"/>
                </a:solidFill>
                <a:latin typeface="Arial"/>
                <a:cs typeface="Arial"/>
              </a:rPr>
              <a:t>Physical resources</a:t>
            </a:r>
          </a:p>
        </p:txBody>
      </p:sp>
      <p:pic>
        <p:nvPicPr>
          <p:cNvPr id="9" name="Picture 6"/>
          <p:cNvPicPr>
            <a:picLocks noChangeAspect="1"/>
          </p:cNvPicPr>
          <p:nvPr/>
        </p:nvPicPr>
        <p:blipFill>
          <a:blip r:embed="rId3"/>
          <a:stretch>
            <a:fillRect/>
          </a:stretch>
        </p:blipFill>
        <p:spPr>
          <a:xfrm>
            <a:off x="6203372" y="5691607"/>
            <a:ext cx="782396" cy="782396"/>
          </a:xfrm>
          <a:prstGeom prst="rect">
            <a:avLst/>
          </a:prstGeom>
          <a:ln w="19050" cmpd="sng">
            <a:noFill/>
          </a:ln>
        </p:spPr>
      </p:pic>
      <p:pic>
        <p:nvPicPr>
          <p:cNvPr id="10" name="Picture 7"/>
          <p:cNvPicPr>
            <a:picLocks noChangeAspect="1"/>
          </p:cNvPicPr>
          <p:nvPr/>
        </p:nvPicPr>
        <p:blipFill>
          <a:blip r:embed="rId4"/>
          <a:stretch>
            <a:fillRect/>
          </a:stretch>
        </p:blipFill>
        <p:spPr>
          <a:xfrm>
            <a:off x="3415543" y="5691608"/>
            <a:ext cx="782396" cy="782396"/>
          </a:xfrm>
          <a:prstGeom prst="rect">
            <a:avLst/>
          </a:prstGeom>
          <a:ln w="19050" cmpd="sng">
            <a:noFill/>
          </a:ln>
        </p:spPr>
      </p:pic>
      <p:pic>
        <p:nvPicPr>
          <p:cNvPr id="11" name="Picture 8"/>
          <p:cNvPicPr>
            <a:picLocks noChangeAspect="1"/>
          </p:cNvPicPr>
          <p:nvPr/>
        </p:nvPicPr>
        <p:blipFill>
          <a:blip r:embed="rId5"/>
          <a:stretch>
            <a:fillRect/>
          </a:stretch>
        </p:blipFill>
        <p:spPr>
          <a:xfrm>
            <a:off x="2051720" y="5660577"/>
            <a:ext cx="782396" cy="782396"/>
          </a:xfrm>
          <a:prstGeom prst="rect">
            <a:avLst/>
          </a:prstGeom>
          <a:ln w="19050" cmpd="sng">
            <a:noFill/>
          </a:ln>
        </p:spPr>
      </p:pic>
      <p:pic>
        <p:nvPicPr>
          <p:cNvPr id="12" name="Picture 9"/>
          <p:cNvPicPr>
            <a:picLocks noChangeAspect="1"/>
          </p:cNvPicPr>
          <p:nvPr/>
        </p:nvPicPr>
        <p:blipFill>
          <a:blip r:embed="rId6"/>
          <a:stretch>
            <a:fillRect/>
          </a:stretch>
        </p:blipFill>
        <p:spPr>
          <a:xfrm>
            <a:off x="4779334" y="5660576"/>
            <a:ext cx="782396" cy="782396"/>
          </a:xfrm>
          <a:prstGeom prst="rect">
            <a:avLst/>
          </a:prstGeom>
          <a:ln w="19050" cmpd="sng">
            <a:noFill/>
          </a:ln>
        </p:spPr>
      </p:pic>
      <p:sp>
        <p:nvSpPr>
          <p:cNvPr id="13" name="CasellaDiTesto 175"/>
          <p:cNvSpPr txBox="1"/>
          <p:nvPr/>
        </p:nvSpPr>
        <p:spPr>
          <a:xfrm>
            <a:off x="2193953" y="5429923"/>
            <a:ext cx="607250" cy="307777"/>
          </a:xfrm>
          <a:prstGeom prst="rect">
            <a:avLst/>
          </a:prstGeom>
          <a:noFill/>
        </p:spPr>
        <p:txBody>
          <a:bodyPr wrap="none" rtlCol="0">
            <a:spAutoFit/>
          </a:bodyPr>
          <a:lstStyle/>
          <a:p>
            <a:r>
              <a:rPr lang="it-IT" sz="1400" b="1" i="1" dirty="0" smtClean="0">
                <a:latin typeface="Arial" charset="0"/>
                <a:ea typeface="Arial" charset="0"/>
                <a:cs typeface="Arial" charset="0"/>
              </a:rPr>
              <a:t>CPU</a:t>
            </a:r>
            <a:endParaRPr lang="it-IT" sz="1200" b="1" i="1" dirty="0">
              <a:latin typeface="Arial" charset="0"/>
              <a:ea typeface="Arial" charset="0"/>
              <a:cs typeface="Arial" charset="0"/>
            </a:endParaRPr>
          </a:p>
        </p:txBody>
      </p:sp>
      <p:sp>
        <p:nvSpPr>
          <p:cNvPr id="14" name="CasellaDiTesto 177"/>
          <p:cNvSpPr txBox="1"/>
          <p:nvPr/>
        </p:nvSpPr>
        <p:spPr>
          <a:xfrm>
            <a:off x="3387339" y="5429923"/>
            <a:ext cx="896629" cy="307777"/>
          </a:xfrm>
          <a:prstGeom prst="rect">
            <a:avLst/>
          </a:prstGeom>
          <a:noFill/>
        </p:spPr>
        <p:txBody>
          <a:bodyPr wrap="none" rtlCol="0">
            <a:spAutoFit/>
          </a:bodyPr>
          <a:lstStyle/>
          <a:p>
            <a:r>
              <a:rPr lang="it-IT" sz="1400" b="1" i="1" dirty="0" smtClean="0">
                <a:latin typeface="Arial" charset="0"/>
                <a:ea typeface="Arial" charset="0"/>
                <a:cs typeface="Arial" charset="0"/>
              </a:rPr>
              <a:t>Storage</a:t>
            </a:r>
            <a:endParaRPr lang="it-IT" sz="1200" b="1" i="1" dirty="0">
              <a:latin typeface="Arial" charset="0"/>
              <a:ea typeface="Arial" charset="0"/>
              <a:cs typeface="Arial" charset="0"/>
            </a:endParaRPr>
          </a:p>
        </p:txBody>
      </p:sp>
      <p:sp>
        <p:nvSpPr>
          <p:cNvPr id="15" name="CasellaDiTesto 178"/>
          <p:cNvSpPr txBox="1"/>
          <p:nvPr/>
        </p:nvSpPr>
        <p:spPr>
          <a:xfrm>
            <a:off x="4716016" y="5429922"/>
            <a:ext cx="916617" cy="307777"/>
          </a:xfrm>
          <a:prstGeom prst="rect">
            <a:avLst/>
          </a:prstGeom>
          <a:noFill/>
        </p:spPr>
        <p:txBody>
          <a:bodyPr wrap="none" rtlCol="0">
            <a:spAutoFit/>
          </a:bodyPr>
          <a:lstStyle/>
          <a:p>
            <a:r>
              <a:rPr lang="it-IT" sz="1400" b="1" i="1" dirty="0" smtClean="0">
                <a:latin typeface="Arial" charset="0"/>
                <a:ea typeface="Arial" charset="0"/>
                <a:cs typeface="Arial" charset="0"/>
              </a:rPr>
              <a:t>Memory</a:t>
            </a:r>
            <a:endParaRPr lang="it-IT" sz="1200" b="1" i="1" dirty="0">
              <a:latin typeface="Arial" charset="0"/>
              <a:ea typeface="Arial" charset="0"/>
              <a:cs typeface="Arial" charset="0"/>
            </a:endParaRPr>
          </a:p>
        </p:txBody>
      </p:sp>
      <p:sp>
        <p:nvSpPr>
          <p:cNvPr id="16" name="CasellaDiTesto 179"/>
          <p:cNvSpPr txBox="1"/>
          <p:nvPr/>
        </p:nvSpPr>
        <p:spPr>
          <a:xfrm>
            <a:off x="6179231" y="5429921"/>
            <a:ext cx="936517" cy="307777"/>
          </a:xfrm>
          <a:prstGeom prst="rect">
            <a:avLst/>
          </a:prstGeom>
          <a:noFill/>
        </p:spPr>
        <p:txBody>
          <a:bodyPr wrap="none" rtlCol="0">
            <a:spAutoFit/>
          </a:bodyPr>
          <a:lstStyle/>
          <a:p>
            <a:r>
              <a:rPr lang="it-IT" sz="1400" b="1" i="1" dirty="0" smtClean="0">
                <a:latin typeface="Arial" charset="0"/>
                <a:ea typeface="Arial" charset="0"/>
                <a:cs typeface="Arial" charset="0"/>
              </a:rPr>
              <a:t>Network</a:t>
            </a:r>
            <a:endParaRPr lang="it-IT" sz="1200" b="1" i="1" dirty="0">
              <a:latin typeface="Arial" charset="0"/>
              <a:ea typeface="Arial" charset="0"/>
              <a:cs typeface="Arial" charset="0"/>
            </a:endParaRPr>
          </a:p>
        </p:txBody>
      </p:sp>
      <p:sp>
        <p:nvSpPr>
          <p:cNvPr id="21" name="Rounded Rectangle 20"/>
          <p:cNvSpPr/>
          <p:nvPr/>
        </p:nvSpPr>
        <p:spPr>
          <a:xfrm>
            <a:off x="2267745" y="765684"/>
            <a:ext cx="1872208" cy="3107765"/>
          </a:xfrm>
          <a:prstGeom prst="roundRect">
            <a:avLst>
              <a:gd name="adj" fmla="val 0"/>
            </a:avLst>
          </a:prstGeom>
          <a:solidFill>
            <a:schemeClr val="accent6">
              <a:lumMod val="60000"/>
              <a:lumOff val="40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2000" b="1" dirty="0" smtClean="0">
                <a:solidFill>
                  <a:schemeClr val="tx1"/>
                </a:solidFill>
                <a:latin typeface="Arial"/>
                <a:cs typeface="Arial"/>
              </a:rPr>
              <a:t>Virtual Machine</a:t>
            </a:r>
          </a:p>
        </p:txBody>
      </p:sp>
      <p:sp>
        <p:nvSpPr>
          <p:cNvPr id="22" name="Rounded Rectangle 28"/>
          <p:cNvSpPr/>
          <p:nvPr/>
        </p:nvSpPr>
        <p:spPr>
          <a:xfrm>
            <a:off x="2267745" y="4056291"/>
            <a:ext cx="1872208" cy="1316925"/>
          </a:xfrm>
          <a:prstGeom prst="roundRect">
            <a:avLst>
              <a:gd name="adj" fmla="val 5131"/>
            </a:avLst>
          </a:prstGeom>
          <a:solidFill>
            <a:schemeClr val="accent5">
              <a:lumMod val="60000"/>
              <a:lumOff val="40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VMware </a:t>
            </a:r>
            <a:r>
              <a:rPr lang="en-US" sz="1600" b="1" dirty="0" err="1" smtClean="0">
                <a:solidFill>
                  <a:schemeClr val="tx1"/>
                </a:solidFill>
                <a:latin typeface="Arial"/>
                <a:cs typeface="Arial"/>
              </a:rPr>
              <a:t>ESXi</a:t>
            </a:r>
            <a:endParaRPr lang="en-US" sz="1600" b="1" dirty="0" smtClean="0">
              <a:solidFill>
                <a:schemeClr val="tx1"/>
              </a:solidFill>
              <a:latin typeface="Arial"/>
              <a:cs typeface="Arial"/>
            </a:endParaRPr>
          </a:p>
          <a:p>
            <a:pPr algn="ctr"/>
            <a:r>
              <a:rPr lang="en-US" sz="1600" b="1" dirty="0" smtClean="0">
                <a:solidFill>
                  <a:schemeClr val="tx1"/>
                </a:solidFill>
                <a:latin typeface="Arial"/>
                <a:cs typeface="Arial"/>
              </a:rPr>
              <a:t>(Hypervisor)</a:t>
            </a:r>
          </a:p>
        </p:txBody>
      </p:sp>
      <p:sp>
        <p:nvSpPr>
          <p:cNvPr id="23" name="Rounded Rectangle 28"/>
          <p:cNvSpPr/>
          <p:nvPr/>
        </p:nvSpPr>
        <p:spPr>
          <a:xfrm>
            <a:off x="2339752" y="2384740"/>
            <a:ext cx="1728192" cy="652008"/>
          </a:xfrm>
          <a:prstGeom prst="roundRect">
            <a:avLst>
              <a:gd name="adj" fmla="val 5131"/>
            </a:avLst>
          </a:prstGeom>
          <a:solidFill>
            <a:schemeClr val="bg1">
              <a:lumMod val="6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Operating Systems</a:t>
            </a:r>
          </a:p>
        </p:txBody>
      </p:sp>
      <p:sp>
        <p:nvSpPr>
          <p:cNvPr id="24" name="Rounded Rectangle 28"/>
          <p:cNvSpPr/>
          <p:nvPr/>
        </p:nvSpPr>
        <p:spPr>
          <a:xfrm>
            <a:off x="2339752" y="1624506"/>
            <a:ext cx="1728192" cy="652008"/>
          </a:xfrm>
          <a:prstGeom prst="roundRect">
            <a:avLst>
              <a:gd name="adj" fmla="val 5131"/>
            </a:avLst>
          </a:prstGeom>
          <a:solidFill>
            <a:schemeClr val="bg1">
              <a:lumMod val="7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Bins/Libs</a:t>
            </a:r>
          </a:p>
        </p:txBody>
      </p:sp>
      <p:sp>
        <p:nvSpPr>
          <p:cNvPr id="25" name="Rounded Rectangle 28"/>
          <p:cNvSpPr/>
          <p:nvPr/>
        </p:nvSpPr>
        <p:spPr>
          <a:xfrm>
            <a:off x="2339752" y="868927"/>
            <a:ext cx="1728192" cy="652008"/>
          </a:xfrm>
          <a:prstGeom prst="roundRect">
            <a:avLst>
              <a:gd name="adj" fmla="val 5131"/>
            </a:avLst>
          </a:prstGeom>
          <a:solidFill>
            <a:schemeClr val="bg1">
              <a:lumMod val="8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Apps</a:t>
            </a:r>
          </a:p>
        </p:txBody>
      </p:sp>
      <p:sp>
        <p:nvSpPr>
          <p:cNvPr id="27" name="Rounded Rectangle 28"/>
          <p:cNvSpPr/>
          <p:nvPr/>
        </p:nvSpPr>
        <p:spPr>
          <a:xfrm>
            <a:off x="4803291" y="4056291"/>
            <a:ext cx="1856942" cy="1316925"/>
          </a:xfrm>
          <a:prstGeom prst="roundRect">
            <a:avLst>
              <a:gd name="adj" fmla="val 5131"/>
            </a:avLst>
          </a:prstGeom>
          <a:solidFill>
            <a:schemeClr val="accent5">
              <a:lumMod val="60000"/>
              <a:lumOff val="40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Operating System</a:t>
            </a:r>
          </a:p>
        </p:txBody>
      </p:sp>
      <p:sp>
        <p:nvSpPr>
          <p:cNvPr id="2" name="TextBox 1"/>
          <p:cNvSpPr txBox="1"/>
          <p:nvPr/>
        </p:nvSpPr>
        <p:spPr>
          <a:xfrm>
            <a:off x="0" y="1904170"/>
            <a:ext cx="2267743" cy="2788456"/>
          </a:xfrm>
          <a:prstGeom prst="rect">
            <a:avLst/>
          </a:prstGeom>
          <a:noFill/>
        </p:spPr>
        <p:txBody>
          <a:bodyPr wrap="square" rtlCol="0">
            <a:spAutoFit/>
          </a:bodyPr>
          <a:lstStyle/>
          <a:p>
            <a:pPr marL="342900" indent="-342900">
              <a:spcBef>
                <a:spcPts val="1824"/>
              </a:spcBef>
              <a:buFont typeface="Wingdings" charset="2"/>
              <a:buChar char="Ø"/>
            </a:pPr>
            <a:r>
              <a:rPr lang="en-US" sz="2000" b="1" dirty="0" smtClean="0"/>
              <a:t>Isolates</a:t>
            </a:r>
            <a:r>
              <a:rPr lang="en-US" sz="2000" dirty="0" smtClean="0"/>
              <a:t> </a:t>
            </a:r>
            <a:r>
              <a:rPr lang="en-US" sz="2000" dirty="0"/>
              <a:t>guest </a:t>
            </a:r>
            <a:r>
              <a:rPr lang="en-US" sz="2000" dirty="0" smtClean="0"/>
              <a:t>OS from other guests and from the host </a:t>
            </a:r>
          </a:p>
          <a:p>
            <a:pPr marL="342900" indent="-342900">
              <a:spcBef>
                <a:spcPts val="1824"/>
              </a:spcBef>
              <a:buFont typeface="Wingdings" charset="2"/>
              <a:buChar char="Ø"/>
            </a:pPr>
            <a:r>
              <a:rPr lang="en-US" sz="2000" dirty="0"/>
              <a:t>C</a:t>
            </a:r>
            <a:r>
              <a:rPr lang="en-US" sz="2000" dirty="0" smtClean="0"/>
              <a:t>ompletely </a:t>
            </a:r>
            <a:r>
              <a:rPr lang="en-US" sz="2000" b="1" dirty="0"/>
              <a:t>abstracts</a:t>
            </a:r>
            <a:r>
              <a:rPr lang="en-US" sz="2000" dirty="0"/>
              <a:t> </a:t>
            </a:r>
            <a:r>
              <a:rPr lang="en-US" sz="2000" dirty="0" smtClean="0"/>
              <a:t>HW resources </a:t>
            </a:r>
            <a:r>
              <a:rPr lang="en-US" sz="2000" dirty="0"/>
              <a:t>to the guest	</a:t>
            </a:r>
          </a:p>
        </p:txBody>
      </p:sp>
      <p:sp>
        <p:nvSpPr>
          <p:cNvPr id="30" name="Rounded Rectangle 29"/>
          <p:cNvSpPr/>
          <p:nvPr/>
        </p:nvSpPr>
        <p:spPr>
          <a:xfrm>
            <a:off x="4788024" y="764704"/>
            <a:ext cx="1872208" cy="3107765"/>
          </a:xfrm>
          <a:prstGeom prst="roundRect">
            <a:avLst>
              <a:gd name="adj" fmla="val 0"/>
            </a:avLst>
          </a:prstGeom>
          <a:solidFill>
            <a:schemeClr val="accent6">
              <a:lumMod val="60000"/>
              <a:lumOff val="40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2000" b="1" dirty="0" err="1" smtClean="0">
                <a:solidFill>
                  <a:schemeClr val="tx1"/>
                </a:solidFill>
                <a:latin typeface="Arial"/>
                <a:cs typeface="Arial"/>
              </a:rPr>
              <a:t>Docker</a:t>
            </a:r>
            <a:r>
              <a:rPr lang="en-US" sz="2000" b="1" dirty="0" smtClean="0">
                <a:solidFill>
                  <a:schemeClr val="tx1"/>
                </a:solidFill>
                <a:latin typeface="Arial"/>
                <a:cs typeface="Arial"/>
              </a:rPr>
              <a:t> Container</a:t>
            </a:r>
          </a:p>
        </p:txBody>
      </p:sp>
      <p:sp>
        <p:nvSpPr>
          <p:cNvPr id="31" name="Rounded Rectangle 28"/>
          <p:cNvSpPr/>
          <p:nvPr/>
        </p:nvSpPr>
        <p:spPr>
          <a:xfrm>
            <a:off x="4860032" y="1628800"/>
            <a:ext cx="1728192" cy="652008"/>
          </a:xfrm>
          <a:prstGeom prst="roundRect">
            <a:avLst>
              <a:gd name="adj" fmla="val 5131"/>
            </a:avLst>
          </a:prstGeom>
          <a:solidFill>
            <a:schemeClr val="bg1">
              <a:lumMod val="7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Bins/Libs</a:t>
            </a:r>
          </a:p>
        </p:txBody>
      </p:sp>
      <p:sp>
        <p:nvSpPr>
          <p:cNvPr id="32" name="Rounded Rectangle 28"/>
          <p:cNvSpPr/>
          <p:nvPr/>
        </p:nvSpPr>
        <p:spPr>
          <a:xfrm>
            <a:off x="4860032" y="873221"/>
            <a:ext cx="1728192" cy="652008"/>
          </a:xfrm>
          <a:prstGeom prst="roundRect">
            <a:avLst>
              <a:gd name="adj" fmla="val 5131"/>
            </a:avLst>
          </a:prstGeom>
          <a:solidFill>
            <a:schemeClr val="bg1">
              <a:lumMod val="85000"/>
            </a:schemeClr>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b="1" dirty="0" smtClean="0">
                <a:solidFill>
                  <a:schemeClr val="tx1"/>
                </a:solidFill>
                <a:latin typeface="Arial"/>
                <a:cs typeface="Arial"/>
              </a:rPr>
              <a:t>Apps</a:t>
            </a:r>
          </a:p>
        </p:txBody>
      </p:sp>
      <p:sp>
        <p:nvSpPr>
          <p:cNvPr id="33" name="TextBox 32"/>
          <p:cNvSpPr txBox="1"/>
          <p:nvPr/>
        </p:nvSpPr>
        <p:spPr>
          <a:xfrm>
            <a:off x="6849076" y="1916832"/>
            <a:ext cx="2267743" cy="2862322"/>
          </a:xfrm>
          <a:prstGeom prst="rect">
            <a:avLst/>
          </a:prstGeom>
          <a:noFill/>
        </p:spPr>
        <p:txBody>
          <a:bodyPr wrap="square" rtlCol="0">
            <a:spAutoFit/>
          </a:bodyPr>
          <a:lstStyle/>
          <a:p>
            <a:pPr marL="342900" indent="-342900">
              <a:spcBef>
                <a:spcPts val="1824"/>
              </a:spcBef>
              <a:buFont typeface="Wingdings" charset="2"/>
              <a:buChar char="Ø"/>
            </a:pPr>
            <a:r>
              <a:rPr lang="en-US" sz="2000" dirty="0" smtClean="0">
                <a:cs typeface="Arial"/>
              </a:rPr>
              <a:t>The host </a:t>
            </a:r>
            <a:r>
              <a:rPr lang="en-US" sz="2000" dirty="0">
                <a:cs typeface="Arial"/>
              </a:rPr>
              <a:t>OS </a:t>
            </a:r>
            <a:r>
              <a:rPr lang="en-US" sz="2000" b="1" dirty="0">
                <a:cs typeface="Arial"/>
              </a:rPr>
              <a:t>kernel</a:t>
            </a:r>
            <a:r>
              <a:rPr lang="en-US" sz="2000" dirty="0">
                <a:cs typeface="Arial"/>
              </a:rPr>
              <a:t> </a:t>
            </a:r>
            <a:r>
              <a:rPr lang="en-US" sz="2000" dirty="0" smtClean="0">
                <a:cs typeface="Arial"/>
              </a:rPr>
              <a:t>is </a:t>
            </a:r>
            <a:r>
              <a:rPr lang="en-US" sz="2000" b="1" dirty="0" smtClean="0">
                <a:cs typeface="Arial"/>
              </a:rPr>
              <a:t>enhanced</a:t>
            </a:r>
            <a:r>
              <a:rPr lang="en-US" sz="2000" dirty="0" smtClean="0">
                <a:cs typeface="Arial"/>
              </a:rPr>
              <a:t> with capabilities </a:t>
            </a:r>
            <a:r>
              <a:rPr lang="en-US" sz="2000" dirty="0">
                <a:cs typeface="Arial"/>
              </a:rPr>
              <a:t>to execute </a:t>
            </a:r>
            <a:r>
              <a:rPr lang="en-US" sz="2000" dirty="0" smtClean="0">
                <a:cs typeface="Arial"/>
              </a:rPr>
              <a:t>apps with own CPU, memory, </a:t>
            </a:r>
            <a:r>
              <a:rPr lang="en-US" sz="2000" dirty="0" err="1" smtClean="0">
                <a:cs typeface="Arial"/>
              </a:rPr>
              <a:t>filesystem</a:t>
            </a:r>
            <a:r>
              <a:rPr lang="en-US" sz="2000" dirty="0" smtClean="0">
                <a:cs typeface="Arial"/>
              </a:rPr>
              <a:t>, network</a:t>
            </a:r>
            <a:endParaRPr lang="en-US" sz="2000" dirty="0">
              <a:cs typeface="Arial"/>
            </a:endParaRPr>
          </a:p>
        </p:txBody>
      </p:sp>
    </p:spTree>
    <p:extLst>
      <p:ext uri="{BB962C8B-B14F-4D97-AF65-F5344CB8AC3E}">
        <p14:creationId xmlns:p14="http://schemas.microsoft.com/office/powerpoint/2010/main" val="293813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3" name="Picture 2" descr="testbed_im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764704"/>
            <a:ext cx="7704856" cy="6139806"/>
          </a:xfrm>
          <a:prstGeom prst="rect">
            <a:avLst/>
          </a:prstGeom>
        </p:spPr>
      </p:pic>
      <p:sp>
        <p:nvSpPr>
          <p:cNvPr id="9"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32</a:t>
            </a:fld>
            <a:endParaRPr lang="it-IT" dirty="0"/>
          </a:p>
        </p:txBody>
      </p:sp>
      <p:sp>
        <p:nvSpPr>
          <p:cNvPr id="10"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u="none" dirty="0" smtClean="0"/>
              <a:t>::. </a:t>
            </a:r>
            <a:r>
              <a:rPr lang="en-US" sz="3200" dirty="0"/>
              <a:t>The </a:t>
            </a:r>
            <a:r>
              <a:rPr lang="en-US" sz="3200" dirty="0" err="1" smtClean="0"/>
              <a:t>Testbed</a:t>
            </a:r>
            <a:endParaRPr lang="en-US" sz="3200" u="none" dirty="0"/>
          </a:p>
        </p:txBody>
      </p:sp>
    </p:spTree>
    <p:extLst>
      <p:ext uri="{BB962C8B-B14F-4D97-AF65-F5344CB8AC3E}">
        <p14:creationId xmlns:p14="http://schemas.microsoft.com/office/powerpoint/2010/main" val="22825506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9" name="Title 1"/>
          <p:cNvSpPr txBox="1">
            <a:spLocks/>
          </p:cNvSpPr>
          <p:nvPr/>
        </p:nvSpPr>
        <p:spPr bwMode="auto">
          <a:xfrm>
            <a:off x="251520" y="2919983"/>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4800" dirty="0" smtClean="0"/>
              <a:t>Results and Discussion</a:t>
            </a:r>
            <a:endParaRPr lang="en-US" sz="4800" u="none" dirty="0"/>
          </a:p>
        </p:txBody>
      </p:sp>
    </p:spTree>
    <p:extLst>
      <p:ext uri="{BB962C8B-B14F-4D97-AF65-F5344CB8AC3E}">
        <p14:creationId xmlns:p14="http://schemas.microsoft.com/office/powerpoint/2010/main" val="21506961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34</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19" name="Picture 18" descr="PHYSICAL_DOCKER_unavailabi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7784"/>
            <a:ext cx="9144000" cy="3657600"/>
          </a:xfrm>
          <a:prstGeom prst="rect">
            <a:avLst/>
          </a:prstGeom>
        </p:spPr>
      </p:pic>
      <p:pic>
        <p:nvPicPr>
          <p:cNvPr id="18" name="Picture 17" descr="PHYSICAL_ESXI_unavailabilit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448"/>
            <a:ext cx="9144000" cy="3657600"/>
          </a:xfrm>
          <a:prstGeom prst="rect">
            <a:avLst/>
          </a:prstGeom>
        </p:spPr>
      </p:pic>
      <p:sp>
        <p:nvSpPr>
          <p:cNvPr id="21" name="Title 1"/>
          <p:cNvSpPr txBox="1">
            <a:spLocks/>
          </p:cNvSpPr>
          <p:nvPr/>
        </p:nvSpPr>
        <p:spPr bwMode="auto">
          <a:xfrm>
            <a:off x="2483768" y="3933056"/>
            <a:ext cx="4509641"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Physical Layer </a:t>
            </a:r>
            <a:r>
              <a:rPr lang="en-US" sz="1800" b="0" dirty="0" err="1" smtClean="0">
                <a:latin typeface="Arial"/>
                <a:cs typeface="Arial"/>
              </a:rPr>
              <a:t>Docker</a:t>
            </a:r>
            <a:endParaRPr lang="en-US" sz="1800" b="0" u="none" dirty="0">
              <a:latin typeface="Arial"/>
              <a:cs typeface="Arial"/>
            </a:endParaRPr>
          </a:p>
        </p:txBody>
      </p:sp>
      <p:sp>
        <p:nvSpPr>
          <p:cNvPr id="22" name="Title 1"/>
          <p:cNvSpPr txBox="1">
            <a:spLocks/>
          </p:cNvSpPr>
          <p:nvPr/>
        </p:nvSpPr>
        <p:spPr bwMode="auto">
          <a:xfrm>
            <a:off x="2483768" y="44624"/>
            <a:ext cx="4509641"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Physical Layer VMware </a:t>
            </a:r>
            <a:r>
              <a:rPr lang="en-US" sz="1800" b="0" dirty="0" err="1" smtClean="0">
                <a:latin typeface="Arial"/>
                <a:cs typeface="Arial"/>
              </a:rPr>
              <a:t>ESXi</a:t>
            </a:r>
            <a:endParaRPr lang="en-US" sz="1800" b="0" u="none" dirty="0">
              <a:latin typeface="Arial"/>
              <a:cs typeface="Arial"/>
            </a:endParaRPr>
          </a:p>
        </p:txBody>
      </p:sp>
      <p:sp>
        <p:nvSpPr>
          <p:cNvPr id="8" name="Rectangle 7"/>
          <p:cNvSpPr/>
          <p:nvPr/>
        </p:nvSpPr>
        <p:spPr>
          <a:xfrm>
            <a:off x="6372200" y="1628800"/>
            <a:ext cx="576064" cy="4464496"/>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55576" y="2852936"/>
            <a:ext cx="576064" cy="3240360"/>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99992" y="2420888"/>
            <a:ext cx="1863824" cy="656456"/>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39552" y="677014"/>
            <a:ext cx="2664296" cy="2062103"/>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smtClean="0"/>
              <a:t>In </a:t>
            </a:r>
            <a:r>
              <a:rPr lang="en-US" sz="1600" dirty="0" err="1" smtClean="0"/>
              <a:t>ESXi</a:t>
            </a:r>
            <a:r>
              <a:rPr lang="en-US" sz="1600" dirty="0" smtClean="0"/>
              <a:t> the host crash and the HA mechanism </a:t>
            </a:r>
            <a:r>
              <a:rPr lang="en-US" sz="1600" b="1" dirty="0" smtClean="0"/>
              <a:t>migrates</a:t>
            </a:r>
            <a:r>
              <a:rPr lang="en-US" sz="1600" dirty="0" smtClean="0"/>
              <a:t> all the VM on the healthy host</a:t>
            </a:r>
          </a:p>
          <a:p>
            <a:pPr marL="285750" indent="-285750">
              <a:buFont typeface="Wingdings" charset="2"/>
              <a:buChar char="Ø"/>
            </a:pPr>
            <a:r>
              <a:rPr lang="en-US" sz="1600" dirty="0" smtClean="0"/>
              <a:t>In </a:t>
            </a:r>
            <a:r>
              <a:rPr lang="en-US" sz="1600" dirty="0" err="1" smtClean="0"/>
              <a:t>Docker</a:t>
            </a:r>
            <a:r>
              <a:rPr lang="en-US" sz="1600" dirty="0" smtClean="0"/>
              <a:t>, the host does not crash, and the HA mechanisms does not trigger any </a:t>
            </a:r>
            <a:r>
              <a:rPr lang="en-US" sz="1600" b="1" dirty="0" smtClean="0"/>
              <a:t>migration</a:t>
            </a:r>
            <a:endParaRPr lang="en-US" sz="1600" b="1" dirty="0"/>
          </a:p>
        </p:txBody>
      </p:sp>
      <p:sp>
        <p:nvSpPr>
          <p:cNvPr id="12" name="TextBox 11"/>
          <p:cNvSpPr txBox="1"/>
          <p:nvPr/>
        </p:nvSpPr>
        <p:spPr>
          <a:xfrm>
            <a:off x="3707904" y="548680"/>
            <a:ext cx="2664296" cy="1569660"/>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err="1" smtClean="0"/>
              <a:t>ESXi</a:t>
            </a:r>
            <a:r>
              <a:rPr lang="en-US" sz="1600" dirty="0" smtClean="0"/>
              <a:t> is very </a:t>
            </a:r>
            <a:r>
              <a:rPr lang="en-US" sz="1600" b="1" dirty="0" smtClean="0"/>
              <a:t>sensible</a:t>
            </a:r>
            <a:r>
              <a:rPr lang="en-US" sz="1600" dirty="0" smtClean="0"/>
              <a:t> to network and storage disruption, because the infrastructure heavily rely on </a:t>
            </a:r>
            <a:r>
              <a:rPr lang="en-US" sz="1600" b="1" dirty="0" err="1" smtClean="0"/>
              <a:t>hearbeats</a:t>
            </a:r>
            <a:r>
              <a:rPr lang="en-US" sz="1600" dirty="0" smtClean="0"/>
              <a:t> between hosts and </a:t>
            </a:r>
            <a:r>
              <a:rPr lang="en-US" sz="1600" dirty="0" err="1" smtClean="0"/>
              <a:t>datastores</a:t>
            </a:r>
            <a:endParaRPr lang="en-US" sz="1600" dirty="0"/>
          </a:p>
        </p:txBody>
      </p:sp>
      <p:sp>
        <p:nvSpPr>
          <p:cNvPr id="13" name="Rectangle 12"/>
          <p:cNvSpPr/>
          <p:nvPr/>
        </p:nvSpPr>
        <p:spPr>
          <a:xfrm>
            <a:off x="2555776" y="2132856"/>
            <a:ext cx="1872208" cy="3960440"/>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95736" y="3678123"/>
            <a:ext cx="2664296" cy="830997"/>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err="1" smtClean="0"/>
              <a:t>Docker</a:t>
            </a:r>
            <a:r>
              <a:rPr lang="en-US" sz="1600" dirty="0" smtClean="0"/>
              <a:t> shows </a:t>
            </a:r>
            <a:r>
              <a:rPr lang="en-US" sz="1600" b="1" dirty="0" smtClean="0"/>
              <a:t>lower memory isolation</a:t>
            </a:r>
            <a:r>
              <a:rPr lang="en-US" sz="1600" dirty="0" smtClean="0"/>
              <a:t> as we expect</a:t>
            </a:r>
            <a:endParaRPr lang="en-US" sz="1600" b="1" dirty="0"/>
          </a:p>
        </p:txBody>
      </p:sp>
    </p:spTree>
    <p:extLst>
      <p:ext uri="{BB962C8B-B14F-4D97-AF65-F5344CB8AC3E}">
        <p14:creationId xmlns:p14="http://schemas.microsoft.com/office/powerpoint/2010/main" val="2413073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2" grpId="0" animBg="1"/>
      <p:bldP spid="2" grpId="1" animBg="1"/>
      <p:bldP spid="12" grpId="0" animBg="1"/>
      <p:bldP spid="12" grpId="1"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YSICAL_DOCKER_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pic>
        <p:nvPicPr>
          <p:cNvPr id="4" name="Picture 3" descr="PHYSICAL_ESXI_throughpu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440"/>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35</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9" name="Title 1"/>
          <p:cNvSpPr txBox="1">
            <a:spLocks/>
          </p:cNvSpPr>
          <p:nvPr/>
        </p:nvSpPr>
        <p:spPr bwMode="auto">
          <a:xfrm>
            <a:off x="2483768" y="3789040"/>
            <a:ext cx="4509641"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Physical Layer </a:t>
            </a:r>
            <a:r>
              <a:rPr lang="en-US" sz="1800" b="0" dirty="0" err="1" smtClean="0">
                <a:latin typeface="Arial"/>
                <a:cs typeface="Arial"/>
              </a:rPr>
              <a:t>Docker</a:t>
            </a:r>
            <a:endParaRPr lang="en-US" sz="1800" b="0" u="none" dirty="0">
              <a:latin typeface="Arial"/>
              <a:cs typeface="Arial"/>
            </a:endParaRPr>
          </a:p>
        </p:txBody>
      </p:sp>
      <p:sp>
        <p:nvSpPr>
          <p:cNvPr id="10" name="Title 1"/>
          <p:cNvSpPr txBox="1">
            <a:spLocks/>
          </p:cNvSpPr>
          <p:nvPr/>
        </p:nvSpPr>
        <p:spPr bwMode="auto">
          <a:xfrm>
            <a:off x="2483768" y="44624"/>
            <a:ext cx="4509641"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Physical Layer VMware </a:t>
            </a:r>
            <a:r>
              <a:rPr lang="en-US" sz="1800" b="0" dirty="0" err="1" smtClean="0">
                <a:latin typeface="Arial"/>
                <a:cs typeface="Arial"/>
              </a:rPr>
              <a:t>ESXi</a:t>
            </a:r>
            <a:endParaRPr lang="en-US" sz="1800" b="0" u="none" dirty="0">
              <a:latin typeface="Arial"/>
              <a:cs typeface="Arial"/>
            </a:endParaRPr>
          </a:p>
        </p:txBody>
      </p:sp>
    </p:spTree>
    <p:extLst>
      <p:ext uri="{BB962C8B-B14F-4D97-AF65-F5344CB8AC3E}">
        <p14:creationId xmlns:p14="http://schemas.microsoft.com/office/powerpoint/2010/main" val="29471195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YSICAL_DOCKER_latenc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7784"/>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36</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2" name="Picture 1" descr="PHYSICAL_ESXI_laten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2"/>
            <a:ext cx="9144000" cy="3657600"/>
          </a:xfrm>
          <a:prstGeom prst="rect">
            <a:avLst/>
          </a:prstGeom>
        </p:spPr>
      </p:pic>
      <p:sp>
        <p:nvSpPr>
          <p:cNvPr id="8" name="Title 1"/>
          <p:cNvSpPr txBox="1">
            <a:spLocks/>
          </p:cNvSpPr>
          <p:nvPr/>
        </p:nvSpPr>
        <p:spPr bwMode="auto">
          <a:xfrm>
            <a:off x="3779912" y="3717032"/>
            <a:ext cx="2592288" cy="28803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Physical Layer </a:t>
            </a:r>
            <a:r>
              <a:rPr lang="en-US" sz="1800" b="0" dirty="0" err="1" smtClean="0">
                <a:latin typeface="Arial"/>
                <a:cs typeface="Arial"/>
              </a:rPr>
              <a:t>Docker</a:t>
            </a:r>
            <a:endParaRPr lang="en-US" sz="1800" b="0" u="none" dirty="0">
              <a:latin typeface="Arial"/>
              <a:cs typeface="Arial"/>
            </a:endParaRPr>
          </a:p>
        </p:txBody>
      </p:sp>
      <p:sp>
        <p:nvSpPr>
          <p:cNvPr id="9" name="Title 1"/>
          <p:cNvSpPr txBox="1">
            <a:spLocks/>
          </p:cNvSpPr>
          <p:nvPr/>
        </p:nvSpPr>
        <p:spPr bwMode="auto">
          <a:xfrm>
            <a:off x="2915816" y="0"/>
            <a:ext cx="3744416"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Physical Layer VMware </a:t>
            </a:r>
            <a:r>
              <a:rPr lang="en-US" sz="1800" b="0" dirty="0" err="1" smtClean="0">
                <a:latin typeface="Arial"/>
                <a:cs typeface="Arial"/>
              </a:rPr>
              <a:t>ESXi</a:t>
            </a:r>
            <a:endParaRPr lang="en-US" sz="1800" b="0" u="none" dirty="0">
              <a:latin typeface="Arial"/>
              <a:cs typeface="Arial"/>
            </a:endParaRPr>
          </a:p>
        </p:txBody>
      </p:sp>
      <p:sp>
        <p:nvSpPr>
          <p:cNvPr id="10" name="Title 1"/>
          <p:cNvSpPr txBox="1">
            <a:spLocks/>
          </p:cNvSpPr>
          <p:nvPr/>
        </p:nvSpPr>
        <p:spPr bwMode="auto">
          <a:xfrm>
            <a:off x="6876256" y="3717032"/>
            <a:ext cx="2232248"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endParaRPr lang="en-US" sz="1800" b="0" u="none" dirty="0">
              <a:latin typeface="Arial"/>
              <a:cs typeface="Arial"/>
            </a:endParaRPr>
          </a:p>
        </p:txBody>
      </p:sp>
    </p:spTree>
    <p:extLst>
      <p:ext uri="{BB962C8B-B14F-4D97-AF65-F5344CB8AC3E}">
        <p14:creationId xmlns:p14="http://schemas.microsoft.com/office/powerpoint/2010/main" val="29471195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37</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4" name="Picture 3" descr="DOCKER_VIRTUAL_HOMESTEAD_unavailabi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7784"/>
            <a:ext cx="9144000" cy="3657600"/>
          </a:xfrm>
          <a:prstGeom prst="rect">
            <a:avLst/>
          </a:prstGeom>
        </p:spPr>
      </p:pic>
      <p:pic>
        <p:nvPicPr>
          <p:cNvPr id="3" name="Picture 2" descr="VIRTUAL_ESXI_HOMESTEAD_unavailabilit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448"/>
            <a:ext cx="9144000" cy="3657600"/>
          </a:xfrm>
          <a:prstGeom prst="rect">
            <a:avLst/>
          </a:prstGeom>
        </p:spPr>
      </p:pic>
      <p:sp>
        <p:nvSpPr>
          <p:cNvPr id="8" name="Title 1"/>
          <p:cNvSpPr txBox="1">
            <a:spLocks/>
          </p:cNvSpPr>
          <p:nvPr/>
        </p:nvSpPr>
        <p:spPr bwMode="auto">
          <a:xfrm>
            <a:off x="2843808" y="4005064"/>
            <a:ext cx="3528392" cy="21602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a:latin typeface="Arial"/>
                <a:cs typeface="Arial"/>
              </a:rPr>
              <a:t>Virtual Layer (HOMESTEAD)</a:t>
            </a:r>
          </a:p>
          <a:p>
            <a:pPr algn="ctr"/>
            <a:r>
              <a:rPr lang="en-US" sz="1800" b="0" dirty="0" err="1" smtClean="0">
                <a:latin typeface="Arial"/>
                <a:cs typeface="Arial"/>
              </a:rPr>
              <a:t>Docker</a:t>
            </a:r>
            <a:endParaRPr lang="en-US" sz="1800" b="0" dirty="0">
              <a:latin typeface="Arial"/>
              <a:cs typeface="Arial"/>
            </a:endParaRPr>
          </a:p>
        </p:txBody>
      </p:sp>
      <p:sp>
        <p:nvSpPr>
          <p:cNvPr id="9" name="Title 1"/>
          <p:cNvSpPr txBox="1">
            <a:spLocks/>
          </p:cNvSpPr>
          <p:nvPr/>
        </p:nvSpPr>
        <p:spPr bwMode="auto">
          <a:xfrm>
            <a:off x="2411760" y="72008"/>
            <a:ext cx="4392488"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Virtual Layer (HOMESTEAD)</a:t>
            </a:r>
          </a:p>
          <a:p>
            <a:pPr algn="ctr"/>
            <a:r>
              <a:rPr lang="en-US" sz="1800" b="0" dirty="0" smtClean="0">
                <a:latin typeface="Arial"/>
                <a:cs typeface="Arial"/>
              </a:rPr>
              <a:t>VMware </a:t>
            </a:r>
            <a:r>
              <a:rPr lang="en-US" sz="1800" b="0" dirty="0" err="1" smtClean="0">
                <a:latin typeface="Arial"/>
                <a:cs typeface="Arial"/>
              </a:rPr>
              <a:t>ESXi</a:t>
            </a:r>
            <a:endParaRPr lang="en-US" sz="1800" b="0" u="none" dirty="0">
              <a:latin typeface="Arial"/>
              <a:cs typeface="Arial"/>
            </a:endParaRPr>
          </a:p>
        </p:txBody>
      </p:sp>
      <p:sp>
        <p:nvSpPr>
          <p:cNvPr id="10" name="Rectangle 9"/>
          <p:cNvSpPr/>
          <p:nvPr/>
        </p:nvSpPr>
        <p:spPr>
          <a:xfrm>
            <a:off x="1907704" y="2492896"/>
            <a:ext cx="576064" cy="3600400"/>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27784" y="1844824"/>
            <a:ext cx="1800200" cy="4248472"/>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076056" y="1628800"/>
            <a:ext cx="576064" cy="4464496"/>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948264" y="1628800"/>
            <a:ext cx="576064" cy="4464496"/>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39552" y="1052736"/>
            <a:ext cx="2016224" cy="1323439"/>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err="1" smtClean="0"/>
              <a:t>Docker</a:t>
            </a:r>
            <a:r>
              <a:rPr lang="en-US" sz="1600" dirty="0" smtClean="0"/>
              <a:t> is </a:t>
            </a:r>
            <a:r>
              <a:rPr lang="en-US" sz="1600" b="1" dirty="0" smtClean="0"/>
              <a:t>faster</a:t>
            </a:r>
            <a:r>
              <a:rPr lang="en-US" sz="1600" dirty="0" smtClean="0"/>
              <a:t> than </a:t>
            </a:r>
            <a:r>
              <a:rPr lang="en-US" sz="1600" dirty="0" err="1" smtClean="0"/>
              <a:t>ESXi</a:t>
            </a:r>
            <a:r>
              <a:rPr lang="en-US" sz="1600" dirty="0" smtClean="0"/>
              <a:t> to detect and migrate correctly the virtual node</a:t>
            </a:r>
            <a:endParaRPr lang="en-US" sz="1600" b="1" dirty="0"/>
          </a:p>
        </p:txBody>
      </p:sp>
      <p:sp>
        <p:nvSpPr>
          <p:cNvPr id="16" name="TextBox 15"/>
          <p:cNvSpPr txBox="1"/>
          <p:nvPr/>
        </p:nvSpPr>
        <p:spPr>
          <a:xfrm>
            <a:off x="2555776" y="3212976"/>
            <a:ext cx="2016224" cy="1569660"/>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smtClean="0"/>
              <a:t>Also in Virtual Layer is </a:t>
            </a:r>
            <a:r>
              <a:rPr lang="en-US" sz="1600" b="1" dirty="0" smtClean="0"/>
              <a:t>confirmed</a:t>
            </a:r>
            <a:r>
              <a:rPr lang="en-US" sz="1600" dirty="0" smtClean="0"/>
              <a:t> the worst memory isolation for </a:t>
            </a:r>
            <a:r>
              <a:rPr lang="en-US" sz="1600" dirty="0" err="1" smtClean="0"/>
              <a:t>Docker</a:t>
            </a:r>
            <a:r>
              <a:rPr lang="en-US" sz="1600" dirty="0" smtClean="0"/>
              <a:t> containers compared to VM</a:t>
            </a:r>
            <a:endParaRPr lang="en-US" sz="1600" b="1" dirty="0"/>
          </a:p>
        </p:txBody>
      </p:sp>
      <p:sp>
        <p:nvSpPr>
          <p:cNvPr id="17" name="TextBox 16"/>
          <p:cNvSpPr txBox="1"/>
          <p:nvPr/>
        </p:nvSpPr>
        <p:spPr>
          <a:xfrm>
            <a:off x="4283968" y="476672"/>
            <a:ext cx="2016224" cy="1815882"/>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err="1" smtClean="0"/>
              <a:t>ESXi</a:t>
            </a:r>
            <a:r>
              <a:rPr lang="en-US" sz="1600" dirty="0" smtClean="0"/>
              <a:t> and </a:t>
            </a:r>
            <a:r>
              <a:rPr lang="en-US" sz="1600" dirty="0" err="1" smtClean="0"/>
              <a:t>Docker</a:t>
            </a:r>
            <a:r>
              <a:rPr lang="en-US" sz="1600" dirty="0" smtClean="0"/>
              <a:t> implement </a:t>
            </a:r>
            <a:r>
              <a:rPr lang="en-US" sz="1600" b="1" dirty="0" smtClean="0"/>
              <a:t>network stack differently</a:t>
            </a:r>
            <a:r>
              <a:rPr lang="en-US" sz="1600" dirty="0" smtClean="0"/>
              <a:t>, and </a:t>
            </a:r>
            <a:r>
              <a:rPr lang="en-US" sz="1600" dirty="0" err="1" smtClean="0"/>
              <a:t>ESXi</a:t>
            </a:r>
            <a:r>
              <a:rPr lang="en-US" sz="1600" dirty="0" smtClean="0"/>
              <a:t> shows more weakness than Linux kernel</a:t>
            </a:r>
            <a:endParaRPr lang="en-US" sz="1600" b="1" dirty="0"/>
          </a:p>
        </p:txBody>
      </p:sp>
      <p:sp>
        <p:nvSpPr>
          <p:cNvPr id="18" name="TextBox 17"/>
          <p:cNvSpPr txBox="1"/>
          <p:nvPr/>
        </p:nvSpPr>
        <p:spPr>
          <a:xfrm>
            <a:off x="6444208" y="3573016"/>
            <a:ext cx="2016224" cy="1569660"/>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smtClean="0"/>
              <a:t>In the VM, the delay faults impacts also on </a:t>
            </a:r>
            <a:r>
              <a:rPr lang="en-US" sz="1600" b="1" dirty="0" smtClean="0"/>
              <a:t>root </a:t>
            </a:r>
            <a:r>
              <a:rPr lang="en-US" sz="1600" b="1" dirty="0" err="1" smtClean="0"/>
              <a:t>filesystem</a:t>
            </a:r>
            <a:r>
              <a:rPr lang="en-US" sz="1600" b="1" dirty="0" smtClean="0"/>
              <a:t> </a:t>
            </a:r>
            <a:r>
              <a:rPr lang="en-US" sz="1600" dirty="0" smtClean="0"/>
              <a:t>differently from </a:t>
            </a:r>
            <a:r>
              <a:rPr lang="en-US" sz="1600" dirty="0" err="1" smtClean="0"/>
              <a:t>Docker</a:t>
            </a:r>
            <a:endParaRPr lang="en-US" sz="1600" b="1" dirty="0"/>
          </a:p>
        </p:txBody>
      </p:sp>
    </p:spTree>
    <p:extLst>
      <p:ext uri="{BB962C8B-B14F-4D97-AF65-F5344CB8AC3E}">
        <p14:creationId xmlns:p14="http://schemas.microsoft.com/office/powerpoint/2010/main" val="369339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KER_VIRTUAL_HOMESTEAD_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6051"/>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38</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3" name="Picture 2" descr="VIRTUAL_ESXI_HOMESTEAD_throughpu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2"/>
            <a:ext cx="9144000" cy="3657600"/>
          </a:xfrm>
          <a:prstGeom prst="rect">
            <a:avLst/>
          </a:prstGeom>
        </p:spPr>
      </p:pic>
      <p:sp>
        <p:nvSpPr>
          <p:cNvPr id="10" name="Title 1"/>
          <p:cNvSpPr txBox="1">
            <a:spLocks/>
          </p:cNvSpPr>
          <p:nvPr/>
        </p:nvSpPr>
        <p:spPr bwMode="auto">
          <a:xfrm>
            <a:off x="2843808" y="3861048"/>
            <a:ext cx="3528392" cy="21602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a:latin typeface="Arial"/>
                <a:cs typeface="Arial"/>
              </a:rPr>
              <a:t>Virtual Layer (HOMESTEAD)</a:t>
            </a:r>
          </a:p>
          <a:p>
            <a:pPr algn="ctr"/>
            <a:r>
              <a:rPr lang="en-US" sz="1800" b="0" dirty="0" err="1" smtClean="0">
                <a:latin typeface="Arial"/>
                <a:cs typeface="Arial"/>
              </a:rPr>
              <a:t>Docker</a:t>
            </a:r>
            <a:endParaRPr lang="en-US" sz="1800" b="0" dirty="0">
              <a:latin typeface="Arial"/>
              <a:cs typeface="Arial"/>
            </a:endParaRPr>
          </a:p>
        </p:txBody>
      </p:sp>
      <p:sp>
        <p:nvSpPr>
          <p:cNvPr id="11" name="Title 1"/>
          <p:cNvSpPr txBox="1">
            <a:spLocks/>
          </p:cNvSpPr>
          <p:nvPr/>
        </p:nvSpPr>
        <p:spPr bwMode="auto">
          <a:xfrm>
            <a:off x="2411760" y="72008"/>
            <a:ext cx="4392488"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Virtual Layer (HOMESTEAD)</a:t>
            </a:r>
          </a:p>
          <a:p>
            <a:pPr algn="ctr"/>
            <a:r>
              <a:rPr lang="en-US" sz="1800" b="0" dirty="0" smtClean="0">
                <a:latin typeface="Arial"/>
                <a:cs typeface="Arial"/>
              </a:rPr>
              <a:t>VMware </a:t>
            </a:r>
            <a:r>
              <a:rPr lang="en-US" sz="1800" b="0" dirty="0" err="1" smtClean="0">
                <a:latin typeface="Arial"/>
                <a:cs typeface="Arial"/>
              </a:rPr>
              <a:t>ESXi</a:t>
            </a:r>
            <a:endParaRPr lang="en-US" sz="1800" b="0" u="none" dirty="0">
              <a:latin typeface="Arial"/>
              <a:cs typeface="Arial"/>
            </a:endParaRPr>
          </a:p>
        </p:txBody>
      </p:sp>
    </p:spTree>
    <p:extLst>
      <p:ext uri="{BB962C8B-B14F-4D97-AF65-F5344CB8AC3E}">
        <p14:creationId xmlns:p14="http://schemas.microsoft.com/office/powerpoint/2010/main" val="20420104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ER_VIRTUAL_HOMESTEAD_latenc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39</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2" name="Picture 1" descr="VIRTUAL_ESXI_HOMESTEAD_laten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2"/>
            <a:ext cx="9144000" cy="3657600"/>
          </a:xfrm>
          <a:prstGeom prst="rect">
            <a:avLst/>
          </a:prstGeom>
        </p:spPr>
      </p:pic>
      <p:sp>
        <p:nvSpPr>
          <p:cNvPr id="8" name="Title 1"/>
          <p:cNvSpPr txBox="1">
            <a:spLocks/>
          </p:cNvSpPr>
          <p:nvPr/>
        </p:nvSpPr>
        <p:spPr bwMode="auto">
          <a:xfrm>
            <a:off x="2915816" y="3789040"/>
            <a:ext cx="3528392" cy="21602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a:latin typeface="Arial"/>
                <a:cs typeface="Arial"/>
              </a:rPr>
              <a:t>Virtual Layer (HOMESTEAD)</a:t>
            </a:r>
          </a:p>
          <a:p>
            <a:pPr algn="ctr"/>
            <a:r>
              <a:rPr lang="en-US" sz="1800" b="0" dirty="0" err="1" smtClean="0">
                <a:latin typeface="Arial"/>
                <a:cs typeface="Arial"/>
              </a:rPr>
              <a:t>Docker</a:t>
            </a:r>
            <a:endParaRPr lang="en-US" sz="1800" b="0" dirty="0">
              <a:latin typeface="Arial"/>
              <a:cs typeface="Arial"/>
            </a:endParaRPr>
          </a:p>
        </p:txBody>
      </p:sp>
      <p:sp>
        <p:nvSpPr>
          <p:cNvPr id="9" name="Title 1"/>
          <p:cNvSpPr txBox="1">
            <a:spLocks/>
          </p:cNvSpPr>
          <p:nvPr/>
        </p:nvSpPr>
        <p:spPr bwMode="auto">
          <a:xfrm>
            <a:off x="2411760" y="72008"/>
            <a:ext cx="4392488"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Virtual Layer (HOMESTEAD)</a:t>
            </a:r>
          </a:p>
          <a:p>
            <a:pPr algn="ctr"/>
            <a:r>
              <a:rPr lang="en-US" sz="1800" b="0" dirty="0" smtClean="0">
                <a:latin typeface="Arial"/>
                <a:cs typeface="Arial"/>
              </a:rPr>
              <a:t>VMware </a:t>
            </a:r>
            <a:r>
              <a:rPr lang="en-US" sz="1800" b="0" dirty="0" err="1" smtClean="0">
                <a:latin typeface="Arial"/>
                <a:cs typeface="Arial"/>
              </a:rPr>
              <a:t>ESXi</a:t>
            </a:r>
            <a:endParaRPr lang="en-US" sz="1800" b="0" u="none" dirty="0">
              <a:latin typeface="Arial"/>
              <a:cs typeface="Arial"/>
            </a:endParaRPr>
          </a:p>
        </p:txBody>
      </p:sp>
      <p:sp>
        <p:nvSpPr>
          <p:cNvPr id="10" name="Title 1"/>
          <p:cNvSpPr txBox="1">
            <a:spLocks/>
          </p:cNvSpPr>
          <p:nvPr/>
        </p:nvSpPr>
        <p:spPr bwMode="auto">
          <a:xfrm>
            <a:off x="6876256" y="3717032"/>
            <a:ext cx="2232248"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endParaRPr lang="en-US" sz="1800" b="0" u="none" dirty="0">
              <a:latin typeface="Arial"/>
              <a:cs typeface="Arial"/>
            </a:endParaRPr>
          </a:p>
        </p:txBody>
      </p:sp>
    </p:spTree>
    <p:extLst>
      <p:ext uri="{BB962C8B-B14F-4D97-AF65-F5344CB8AC3E}">
        <p14:creationId xmlns:p14="http://schemas.microsoft.com/office/powerpoint/2010/main" val="20420104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Luigi De Simone</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a:t>
            </a:fld>
            <a:endParaRPr lang="it-IT"/>
          </a:p>
        </p:txBody>
      </p:sp>
      <p:sp>
        <p:nvSpPr>
          <p:cNvPr id="9"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u="none" dirty="0" smtClean="0"/>
              <a:t>OUTLINE</a:t>
            </a:r>
            <a:endParaRPr lang="en-US" sz="3200" u="none" dirty="0"/>
          </a:p>
        </p:txBody>
      </p:sp>
      <p:sp>
        <p:nvSpPr>
          <p:cNvPr id="8" name="Segnaposto contenuto 2"/>
          <p:cNvSpPr>
            <a:spLocks noGrp="1"/>
          </p:cNvSpPr>
          <p:nvPr>
            <p:ph idx="1"/>
          </p:nvPr>
        </p:nvSpPr>
        <p:spPr>
          <a:xfrm>
            <a:off x="457200" y="980728"/>
            <a:ext cx="8229600" cy="4997152"/>
          </a:xfrm>
        </p:spPr>
        <p:txBody>
          <a:bodyPr>
            <a:normAutofit/>
          </a:bodyPr>
          <a:lstStyle/>
          <a:p>
            <a:pPr>
              <a:buFont typeface="Wingdings" charset="2"/>
              <a:buChar char="Ø"/>
            </a:pPr>
            <a:r>
              <a:rPr lang="en-US" sz="2800" dirty="0" smtClean="0"/>
              <a:t>Introduction to </a:t>
            </a:r>
            <a:r>
              <a:rPr lang="en-US" sz="2800" dirty="0"/>
              <a:t>Network Function </a:t>
            </a:r>
            <a:r>
              <a:rPr lang="en-US" sz="2800" dirty="0" smtClean="0"/>
              <a:t>Virtualization</a:t>
            </a:r>
            <a:endParaRPr lang="en-US" sz="2800" dirty="0"/>
          </a:p>
          <a:p>
            <a:pPr>
              <a:buFont typeface="Wingdings" charset="2"/>
              <a:buChar char="Ø"/>
            </a:pPr>
            <a:r>
              <a:rPr lang="en-US" sz="2800" dirty="0" smtClean="0"/>
              <a:t>Dependability Benchmarking Methodology of NFV</a:t>
            </a:r>
          </a:p>
          <a:p>
            <a:pPr>
              <a:buFont typeface="Wingdings" charset="2"/>
              <a:buChar char="Ø"/>
            </a:pPr>
            <a:r>
              <a:rPr lang="en-US" sz="2800" dirty="0" smtClean="0"/>
              <a:t>Fault Injection Suite and Case Study</a:t>
            </a:r>
          </a:p>
          <a:p>
            <a:pPr>
              <a:buFont typeface="Wingdings" charset="2"/>
              <a:buChar char="Ø"/>
            </a:pPr>
            <a:r>
              <a:rPr lang="en-US" sz="2800" dirty="0" smtClean="0"/>
              <a:t>Results and Discussion</a:t>
            </a:r>
          </a:p>
          <a:p>
            <a:pPr>
              <a:buFont typeface="Wingdings" charset="2"/>
              <a:buChar char="Ø"/>
            </a:pPr>
            <a:r>
              <a:rPr lang="en-US" sz="2800" dirty="0" smtClean="0"/>
              <a:t>Conclusions</a:t>
            </a:r>
          </a:p>
          <a:p>
            <a:pPr>
              <a:buFont typeface="Wingdings" charset="2"/>
              <a:buChar char="Ø"/>
            </a:pPr>
            <a:r>
              <a:rPr lang="en-US" sz="2800" dirty="0" smtClean="0"/>
              <a:t>Future Directions</a:t>
            </a:r>
            <a:endParaRPr lang="en-US" sz="2800" dirty="0"/>
          </a:p>
          <a:p>
            <a:pPr>
              <a:buFont typeface="Wingdings" charset="2"/>
              <a:buChar char="Ø"/>
            </a:pPr>
            <a:endParaRPr lang="en-US" sz="2800" dirty="0" smtClean="0"/>
          </a:p>
          <a:p>
            <a:pPr lvl="1">
              <a:buFont typeface="Wingdings" charset="2"/>
              <a:buChar char="Ø"/>
            </a:pPr>
            <a:endParaRPr lang="en-US" sz="2400" dirty="0">
              <a:ea typeface="MS PGothic" charset="0"/>
            </a:endParaRPr>
          </a:p>
        </p:txBody>
      </p:sp>
    </p:spTree>
    <p:extLst>
      <p:ext uri="{BB962C8B-B14F-4D97-AF65-F5344CB8AC3E}">
        <p14:creationId xmlns:p14="http://schemas.microsoft.com/office/powerpoint/2010/main" val="4467626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ER_VIRTUAL_SPROUT_unavailabi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40</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2" name="Picture 1" descr="VIRTUAL_ESXI_SPROUT_unavailabilit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440"/>
            <a:ext cx="9144000" cy="3657600"/>
          </a:xfrm>
          <a:prstGeom prst="rect">
            <a:avLst/>
          </a:prstGeom>
        </p:spPr>
      </p:pic>
      <p:sp>
        <p:nvSpPr>
          <p:cNvPr id="8" name="Title 1"/>
          <p:cNvSpPr txBox="1">
            <a:spLocks/>
          </p:cNvSpPr>
          <p:nvPr/>
        </p:nvSpPr>
        <p:spPr bwMode="auto">
          <a:xfrm>
            <a:off x="2915816" y="3933056"/>
            <a:ext cx="3528392" cy="21602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a:latin typeface="Arial"/>
                <a:cs typeface="Arial"/>
              </a:rPr>
              <a:t>Virtual Layer </a:t>
            </a:r>
            <a:r>
              <a:rPr lang="en-US" sz="1800" b="0" dirty="0" smtClean="0">
                <a:latin typeface="Arial"/>
                <a:cs typeface="Arial"/>
              </a:rPr>
              <a:t>(SPROUT)</a:t>
            </a:r>
            <a:endParaRPr lang="en-US" sz="1800" b="0" dirty="0">
              <a:latin typeface="Arial"/>
              <a:cs typeface="Arial"/>
            </a:endParaRPr>
          </a:p>
          <a:p>
            <a:pPr algn="ctr"/>
            <a:r>
              <a:rPr lang="en-US" sz="1800" b="0" dirty="0" err="1" smtClean="0">
                <a:latin typeface="Arial"/>
                <a:cs typeface="Arial"/>
              </a:rPr>
              <a:t>Docker</a:t>
            </a:r>
            <a:endParaRPr lang="en-US" sz="1800" b="0" dirty="0">
              <a:latin typeface="Arial"/>
              <a:cs typeface="Arial"/>
            </a:endParaRPr>
          </a:p>
        </p:txBody>
      </p:sp>
      <p:sp>
        <p:nvSpPr>
          <p:cNvPr id="9" name="Title 1"/>
          <p:cNvSpPr txBox="1">
            <a:spLocks/>
          </p:cNvSpPr>
          <p:nvPr/>
        </p:nvSpPr>
        <p:spPr bwMode="auto">
          <a:xfrm>
            <a:off x="2411760" y="72008"/>
            <a:ext cx="4392488"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Virtual Layer (SPROUT)</a:t>
            </a:r>
          </a:p>
          <a:p>
            <a:pPr algn="ctr"/>
            <a:r>
              <a:rPr lang="en-US" sz="1800" b="0" dirty="0" smtClean="0">
                <a:latin typeface="Arial"/>
                <a:cs typeface="Arial"/>
              </a:rPr>
              <a:t>VMware </a:t>
            </a:r>
            <a:r>
              <a:rPr lang="en-US" sz="1800" b="0" dirty="0" err="1" smtClean="0">
                <a:latin typeface="Arial"/>
                <a:cs typeface="Arial"/>
              </a:rPr>
              <a:t>ESXi</a:t>
            </a:r>
            <a:endParaRPr lang="en-US" sz="1800" b="0" u="none" dirty="0">
              <a:latin typeface="Arial"/>
              <a:cs typeface="Arial"/>
            </a:endParaRPr>
          </a:p>
        </p:txBody>
      </p:sp>
      <p:sp>
        <p:nvSpPr>
          <p:cNvPr id="10" name="Title 1"/>
          <p:cNvSpPr txBox="1">
            <a:spLocks/>
          </p:cNvSpPr>
          <p:nvPr/>
        </p:nvSpPr>
        <p:spPr bwMode="auto">
          <a:xfrm>
            <a:off x="6228184" y="4949552"/>
            <a:ext cx="2079848" cy="2796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200" b="0" dirty="0" smtClean="0">
                <a:latin typeface="Arial"/>
                <a:cs typeface="Arial"/>
              </a:rPr>
              <a:t>N.B: NO SHARED STORAGE IN SPROUT</a:t>
            </a:r>
            <a:endParaRPr lang="en-US" sz="1200" b="0" dirty="0">
              <a:latin typeface="Arial"/>
              <a:cs typeface="Arial"/>
            </a:endParaRPr>
          </a:p>
        </p:txBody>
      </p:sp>
      <p:sp>
        <p:nvSpPr>
          <p:cNvPr id="4" name="Left Brace 3"/>
          <p:cNvSpPr/>
          <p:nvPr/>
        </p:nvSpPr>
        <p:spPr>
          <a:xfrm rot="5400000" flipV="1">
            <a:off x="7049380" y="4696036"/>
            <a:ext cx="367444" cy="1577788"/>
          </a:xfrm>
          <a:prstGeom prst="leftBrace">
            <a:avLst>
              <a:gd name="adj1" fmla="val 1639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755576" y="4581128"/>
            <a:ext cx="576064" cy="1512168"/>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95536" y="2132856"/>
            <a:ext cx="2304256" cy="2062103"/>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smtClean="0"/>
              <a:t>In </a:t>
            </a:r>
            <a:r>
              <a:rPr lang="en-US" sz="1600" b="1" dirty="0" err="1" smtClean="0"/>
              <a:t>Docker</a:t>
            </a:r>
            <a:r>
              <a:rPr lang="en-US" sz="1600" dirty="0" smtClean="0"/>
              <a:t>, Sprout node processes are unable to restart after </a:t>
            </a:r>
            <a:r>
              <a:rPr lang="en-US" sz="1600" dirty="0" err="1" smtClean="0"/>
              <a:t>seg</a:t>
            </a:r>
            <a:r>
              <a:rPr lang="en-US" sz="1600" dirty="0" smtClean="0"/>
              <a:t> fault</a:t>
            </a:r>
          </a:p>
          <a:p>
            <a:pPr marL="285750" indent="-285750">
              <a:buFont typeface="Wingdings" charset="2"/>
              <a:buChar char="Ø"/>
            </a:pPr>
            <a:r>
              <a:rPr lang="en-US" sz="1600" dirty="0" smtClean="0"/>
              <a:t>In</a:t>
            </a:r>
            <a:r>
              <a:rPr lang="en-US" sz="1600" b="1" dirty="0" smtClean="0"/>
              <a:t> </a:t>
            </a:r>
            <a:r>
              <a:rPr lang="en-US" sz="1600" b="1" dirty="0" err="1" smtClean="0"/>
              <a:t>ESXi</a:t>
            </a:r>
            <a:r>
              <a:rPr lang="en-US" sz="1600" b="1" dirty="0" smtClean="0"/>
              <a:t>,</a:t>
            </a:r>
            <a:r>
              <a:rPr lang="en-US" sz="1600" dirty="0" smtClean="0"/>
              <a:t> the corruption of Sprout is detected, thus the VM is restarted</a:t>
            </a:r>
            <a:endParaRPr lang="en-US" sz="1600" dirty="0"/>
          </a:p>
        </p:txBody>
      </p:sp>
      <p:sp>
        <p:nvSpPr>
          <p:cNvPr id="13" name="Rectangle 12"/>
          <p:cNvSpPr/>
          <p:nvPr/>
        </p:nvSpPr>
        <p:spPr>
          <a:xfrm>
            <a:off x="2627784" y="1556792"/>
            <a:ext cx="1800200" cy="4536504"/>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555776" y="3212976"/>
            <a:ext cx="2016224" cy="1569660"/>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smtClean="0"/>
              <a:t>Also for Sprout node is </a:t>
            </a:r>
            <a:r>
              <a:rPr lang="en-US" sz="1600" b="1" dirty="0" smtClean="0"/>
              <a:t>confirmed</a:t>
            </a:r>
            <a:r>
              <a:rPr lang="en-US" sz="1600" dirty="0" smtClean="0"/>
              <a:t> the worst memory isolation for </a:t>
            </a:r>
            <a:r>
              <a:rPr lang="en-US" sz="1600" dirty="0" err="1"/>
              <a:t>Docker</a:t>
            </a:r>
            <a:r>
              <a:rPr lang="en-US" sz="1600" dirty="0"/>
              <a:t> containers compared to </a:t>
            </a:r>
            <a:r>
              <a:rPr lang="en-US" sz="1600" dirty="0" smtClean="0"/>
              <a:t>VM</a:t>
            </a:r>
            <a:endParaRPr lang="en-US" sz="1600" b="1" dirty="0"/>
          </a:p>
        </p:txBody>
      </p:sp>
      <p:sp>
        <p:nvSpPr>
          <p:cNvPr id="15" name="Rectangle 14"/>
          <p:cNvSpPr/>
          <p:nvPr/>
        </p:nvSpPr>
        <p:spPr>
          <a:xfrm>
            <a:off x="4499992" y="1628800"/>
            <a:ext cx="576064" cy="4464496"/>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707904" y="476672"/>
            <a:ext cx="2304256" cy="2062103"/>
          </a:xfrm>
          <a:prstGeom prst="rect">
            <a:avLst/>
          </a:prstGeom>
          <a:solidFill>
            <a:schemeClr val="bg1"/>
          </a:solidFill>
          <a:ln>
            <a:solidFill>
              <a:srgbClr val="000000"/>
            </a:solidFill>
          </a:ln>
        </p:spPr>
        <p:txBody>
          <a:bodyPr wrap="square" rtlCol="0">
            <a:spAutoFit/>
          </a:bodyPr>
          <a:lstStyle/>
          <a:p>
            <a:pPr marL="285750" indent="-285750">
              <a:buFont typeface="Wingdings" charset="2"/>
              <a:buChar char="Ø"/>
            </a:pPr>
            <a:r>
              <a:rPr lang="en-US" sz="1600" dirty="0" smtClean="0"/>
              <a:t>Also for Sprout node is confirmed that </a:t>
            </a:r>
            <a:r>
              <a:rPr lang="en-US" sz="1600" dirty="0" err="1" smtClean="0"/>
              <a:t>ESXi</a:t>
            </a:r>
            <a:r>
              <a:rPr lang="en-US" sz="1600" dirty="0" smtClean="0"/>
              <a:t> and </a:t>
            </a:r>
            <a:r>
              <a:rPr lang="en-US" sz="1600" dirty="0" err="1" smtClean="0"/>
              <a:t>Docker</a:t>
            </a:r>
            <a:r>
              <a:rPr lang="en-US" sz="1600" dirty="0" smtClean="0"/>
              <a:t> implement </a:t>
            </a:r>
            <a:r>
              <a:rPr lang="en-US" sz="1600" b="1" dirty="0" smtClean="0"/>
              <a:t>network stack differently</a:t>
            </a:r>
            <a:r>
              <a:rPr lang="en-US" sz="1600" dirty="0" smtClean="0"/>
              <a:t>, and </a:t>
            </a:r>
            <a:r>
              <a:rPr lang="en-US" sz="1600" dirty="0" err="1" smtClean="0"/>
              <a:t>ESXi</a:t>
            </a:r>
            <a:r>
              <a:rPr lang="en-US" sz="1600" dirty="0" smtClean="0"/>
              <a:t> shows more weakness than Linux kernel</a:t>
            </a:r>
            <a:endParaRPr lang="en-US" sz="1600" b="1" dirty="0"/>
          </a:p>
        </p:txBody>
      </p:sp>
    </p:spTree>
    <p:extLst>
      <p:ext uri="{BB962C8B-B14F-4D97-AF65-F5344CB8AC3E}">
        <p14:creationId xmlns:p14="http://schemas.microsoft.com/office/powerpoint/2010/main" val="363022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4" grpId="0" animBg="1"/>
      <p:bldP spid="14" grpId="1" animBg="1"/>
      <p:bldP spid="15" grpId="0" animBg="1"/>
      <p:bldP spid="16" grpId="0" animBg="1"/>
      <p:bldP spid="1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ER_VIRTUAL_SPROUT_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41</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2" name="Picture 1" descr="VIRTUAL_ESXI_SPROUT_throughpu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440"/>
            <a:ext cx="9144000" cy="3657600"/>
          </a:xfrm>
          <a:prstGeom prst="rect">
            <a:avLst/>
          </a:prstGeom>
        </p:spPr>
      </p:pic>
      <p:sp>
        <p:nvSpPr>
          <p:cNvPr id="8" name="Title 1"/>
          <p:cNvSpPr txBox="1">
            <a:spLocks/>
          </p:cNvSpPr>
          <p:nvPr/>
        </p:nvSpPr>
        <p:spPr bwMode="auto">
          <a:xfrm>
            <a:off x="2915816" y="3861048"/>
            <a:ext cx="3528392" cy="21602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a:latin typeface="Arial"/>
                <a:cs typeface="Arial"/>
              </a:rPr>
              <a:t>Virtual Layer </a:t>
            </a:r>
            <a:r>
              <a:rPr lang="en-US" sz="1800" b="0" dirty="0" smtClean="0">
                <a:latin typeface="Arial"/>
                <a:cs typeface="Arial"/>
              </a:rPr>
              <a:t>(SPROUT)</a:t>
            </a:r>
            <a:endParaRPr lang="en-US" sz="1800" b="0" dirty="0">
              <a:latin typeface="Arial"/>
              <a:cs typeface="Arial"/>
            </a:endParaRPr>
          </a:p>
          <a:p>
            <a:pPr algn="ctr"/>
            <a:r>
              <a:rPr lang="en-US" sz="1800" b="0" dirty="0" err="1" smtClean="0">
                <a:latin typeface="Arial"/>
                <a:cs typeface="Arial"/>
              </a:rPr>
              <a:t>Docker</a:t>
            </a:r>
            <a:endParaRPr lang="en-US" sz="1800" b="0" dirty="0">
              <a:latin typeface="Arial"/>
              <a:cs typeface="Arial"/>
            </a:endParaRPr>
          </a:p>
        </p:txBody>
      </p:sp>
      <p:sp>
        <p:nvSpPr>
          <p:cNvPr id="9" name="Title 1"/>
          <p:cNvSpPr txBox="1">
            <a:spLocks/>
          </p:cNvSpPr>
          <p:nvPr/>
        </p:nvSpPr>
        <p:spPr bwMode="auto">
          <a:xfrm>
            <a:off x="2411760" y="72008"/>
            <a:ext cx="4392488"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Virtual Layer (SPROUT)</a:t>
            </a:r>
          </a:p>
          <a:p>
            <a:pPr algn="ctr"/>
            <a:r>
              <a:rPr lang="en-US" sz="1800" b="0" dirty="0" smtClean="0">
                <a:latin typeface="Arial"/>
                <a:cs typeface="Arial"/>
              </a:rPr>
              <a:t>VMware </a:t>
            </a:r>
            <a:r>
              <a:rPr lang="en-US" sz="1800" b="0" dirty="0" err="1" smtClean="0">
                <a:latin typeface="Arial"/>
                <a:cs typeface="Arial"/>
              </a:rPr>
              <a:t>ESXi</a:t>
            </a:r>
            <a:endParaRPr lang="en-US" sz="1800" b="0" u="none" dirty="0">
              <a:latin typeface="Arial"/>
              <a:cs typeface="Arial"/>
            </a:endParaRPr>
          </a:p>
        </p:txBody>
      </p:sp>
      <p:sp>
        <p:nvSpPr>
          <p:cNvPr id="10" name="Title 1"/>
          <p:cNvSpPr txBox="1">
            <a:spLocks/>
          </p:cNvSpPr>
          <p:nvPr/>
        </p:nvSpPr>
        <p:spPr bwMode="auto">
          <a:xfrm>
            <a:off x="6228184" y="4949552"/>
            <a:ext cx="2079848" cy="2796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200" b="0" dirty="0" smtClean="0">
                <a:latin typeface="Arial"/>
                <a:cs typeface="Arial"/>
              </a:rPr>
              <a:t>N.B: NO SHARED STORAGE IN SPROUT</a:t>
            </a:r>
            <a:endParaRPr lang="en-US" sz="1200" b="0" dirty="0">
              <a:latin typeface="Arial"/>
              <a:cs typeface="Arial"/>
            </a:endParaRPr>
          </a:p>
        </p:txBody>
      </p:sp>
      <p:sp>
        <p:nvSpPr>
          <p:cNvPr id="11" name="Left Brace 10"/>
          <p:cNvSpPr/>
          <p:nvPr/>
        </p:nvSpPr>
        <p:spPr>
          <a:xfrm rot="5400000" flipV="1">
            <a:off x="7049380" y="4696036"/>
            <a:ext cx="367444" cy="1577788"/>
          </a:xfrm>
          <a:prstGeom prst="leftBrace">
            <a:avLst>
              <a:gd name="adj1" fmla="val 1639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800445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ER_VIRTUAL_SPROUT_latenc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42</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pic>
        <p:nvPicPr>
          <p:cNvPr id="2" name="Picture 1" descr="VIRTUAL_ESXI_SPROUT_laten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2"/>
            <a:ext cx="9144000" cy="3657600"/>
          </a:xfrm>
          <a:prstGeom prst="rect">
            <a:avLst/>
          </a:prstGeom>
        </p:spPr>
      </p:pic>
      <p:sp>
        <p:nvSpPr>
          <p:cNvPr id="8" name="Title 1"/>
          <p:cNvSpPr txBox="1">
            <a:spLocks/>
          </p:cNvSpPr>
          <p:nvPr/>
        </p:nvSpPr>
        <p:spPr bwMode="auto">
          <a:xfrm>
            <a:off x="6876256" y="3717032"/>
            <a:ext cx="2232248" cy="3600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endParaRPr lang="en-US" sz="1800" b="0" u="none" dirty="0">
              <a:latin typeface="Arial"/>
              <a:cs typeface="Arial"/>
            </a:endParaRPr>
          </a:p>
        </p:txBody>
      </p:sp>
      <p:sp>
        <p:nvSpPr>
          <p:cNvPr id="9" name="Title 1"/>
          <p:cNvSpPr txBox="1">
            <a:spLocks/>
          </p:cNvSpPr>
          <p:nvPr/>
        </p:nvSpPr>
        <p:spPr bwMode="auto">
          <a:xfrm>
            <a:off x="2915816" y="3789040"/>
            <a:ext cx="3528392" cy="21602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a:latin typeface="Arial"/>
                <a:cs typeface="Arial"/>
              </a:rPr>
              <a:t>Virtual Layer </a:t>
            </a:r>
            <a:r>
              <a:rPr lang="en-US" sz="1800" b="0" dirty="0" smtClean="0">
                <a:latin typeface="Arial"/>
                <a:cs typeface="Arial"/>
              </a:rPr>
              <a:t>(SPROUT)</a:t>
            </a:r>
            <a:endParaRPr lang="en-US" sz="1800" b="0" dirty="0">
              <a:latin typeface="Arial"/>
              <a:cs typeface="Arial"/>
            </a:endParaRPr>
          </a:p>
          <a:p>
            <a:pPr algn="ctr"/>
            <a:r>
              <a:rPr lang="en-US" sz="1800" b="0" dirty="0" err="1" smtClean="0">
                <a:latin typeface="Arial"/>
                <a:cs typeface="Arial"/>
              </a:rPr>
              <a:t>Docker</a:t>
            </a:r>
            <a:endParaRPr lang="en-US" sz="1800" b="0" dirty="0">
              <a:latin typeface="Arial"/>
              <a:cs typeface="Arial"/>
            </a:endParaRPr>
          </a:p>
        </p:txBody>
      </p:sp>
      <p:sp>
        <p:nvSpPr>
          <p:cNvPr id="10" name="Title 1"/>
          <p:cNvSpPr txBox="1">
            <a:spLocks/>
          </p:cNvSpPr>
          <p:nvPr/>
        </p:nvSpPr>
        <p:spPr bwMode="auto">
          <a:xfrm>
            <a:off x="2411760" y="72008"/>
            <a:ext cx="4392488" cy="40466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800" b="0" dirty="0" smtClean="0">
                <a:latin typeface="Arial"/>
                <a:cs typeface="Arial"/>
              </a:rPr>
              <a:t>Virtual Layer (SPROUT)</a:t>
            </a:r>
          </a:p>
          <a:p>
            <a:pPr algn="ctr"/>
            <a:r>
              <a:rPr lang="en-US" sz="1800" b="0" dirty="0" smtClean="0">
                <a:latin typeface="Arial"/>
                <a:cs typeface="Arial"/>
              </a:rPr>
              <a:t>VMware </a:t>
            </a:r>
            <a:r>
              <a:rPr lang="en-US" sz="1800" b="0" dirty="0" err="1" smtClean="0">
                <a:latin typeface="Arial"/>
                <a:cs typeface="Arial"/>
              </a:rPr>
              <a:t>ESXi</a:t>
            </a:r>
            <a:endParaRPr lang="en-US" sz="1800" b="0" u="none" dirty="0">
              <a:latin typeface="Arial"/>
              <a:cs typeface="Arial"/>
            </a:endParaRPr>
          </a:p>
        </p:txBody>
      </p:sp>
      <p:sp>
        <p:nvSpPr>
          <p:cNvPr id="13" name="Title 1"/>
          <p:cNvSpPr txBox="1">
            <a:spLocks/>
          </p:cNvSpPr>
          <p:nvPr/>
        </p:nvSpPr>
        <p:spPr bwMode="auto">
          <a:xfrm>
            <a:off x="6228184" y="4949552"/>
            <a:ext cx="2079848" cy="2796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1200" b="0" dirty="0" smtClean="0">
                <a:latin typeface="Arial"/>
                <a:cs typeface="Arial"/>
              </a:rPr>
              <a:t>N.B: NO SHARED STORAGE IN SPROUT</a:t>
            </a:r>
            <a:endParaRPr lang="en-US" sz="1200" b="0" dirty="0">
              <a:latin typeface="Arial"/>
              <a:cs typeface="Arial"/>
            </a:endParaRPr>
          </a:p>
        </p:txBody>
      </p:sp>
      <p:sp>
        <p:nvSpPr>
          <p:cNvPr id="14" name="Left Brace 13"/>
          <p:cNvSpPr/>
          <p:nvPr/>
        </p:nvSpPr>
        <p:spPr>
          <a:xfrm rot="5400000" flipV="1">
            <a:off x="7049380" y="4696036"/>
            <a:ext cx="367444" cy="1577788"/>
          </a:xfrm>
          <a:prstGeom prst="leftBrace">
            <a:avLst>
              <a:gd name="adj1" fmla="val 1639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4762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43</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Conclusions</a:t>
            </a:r>
            <a:endParaRPr lang="en-US" sz="4000" u="none" dirty="0"/>
          </a:p>
        </p:txBody>
      </p:sp>
      <p:sp>
        <p:nvSpPr>
          <p:cNvPr id="7" name="Content Placeholder 2"/>
          <p:cNvSpPr>
            <a:spLocks noGrp="1"/>
          </p:cNvSpPr>
          <p:nvPr>
            <p:ph idx="1"/>
          </p:nvPr>
        </p:nvSpPr>
        <p:spPr>
          <a:xfrm>
            <a:off x="303213" y="764704"/>
            <a:ext cx="8373243" cy="5688632"/>
          </a:xfrm>
        </p:spPr>
        <p:txBody>
          <a:bodyPr>
            <a:noAutofit/>
          </a:bodyPr>
          <a:lstStyle/>
          <a:p>
            <a:pPr algn="l">
              <a:spcBef>
                <a:spcPts val="1176"/>
              </a:spcBef>
              <a:buFont typeface="Wingdings" charset="2"/>
              <a:buChar char="q"/>
            </a:pPr>
            <a:r>
              <a:rPr lang="en-US" sz="2400" b="1" dirty="0" smtClean="0"/>
              <a:t>Which is the best virtualization technology for NFV?</a:t>
            </a:r>
          </a:p>
          <a:p>
            <a:pPr lvl="1">
              <a:spcBef>
                <a:spcPts val="1176"/>
              </a:spcBef>
              <a:buFont typeface="Wingdings" charset="2"/>
              <a:buChar char="Ø"/>
            </a:pPr>
            <a:r>
              <a:rPr lang="en-US" sz="2000" dirty="0" smtClean="0"/>
              <a:t>In the most answers in engineering, it depends! </a:t>
            </a:r>
            <a:r>
              <a:rPr lang="en-US" sz="2000" dirty="0" smtClean="0">
                <a:sym typeface="Wingdings"/>
              </a:rPr>
              <a:t></a:t>
            </a:r>
            <a:endParaRPr lang="en-US" sz="2000" dirty="0" smtClean="0"/>
          </a:p>
          <a:p>
            <a:pPr lvl="1">
              <a:spcBef>
                <a:spcPts val="1176"/>
              </a:spcBef>
              <a:buFont typeface="Wingdings" charset="2"/>
              <a:buChar char="Ø"/>
            </a:pPr>
            <a:r>
              <a:rPr lang="en-US" sz="2000" dirty="0" smtClean="0"/>
              <a:t>The carrier-grade requirement should be ensured whatever virtualization is intended to be used</a:t>
            </a:r>
          </a:p>
          <a:p>
            <a:pPr>
              <a:spcBef>
                <a:spcPts val="1176"/>
              </a:spcBef>
              <a:buFont typeface="Wingdings" charset="2"/>
              <a:buChar char="q"/>
            </a:pPr>
            <a:r>
              <a:rPr lang="en-US" sz="2400" b="1" dirty="0" smtClean="0"/>
              <a:t>New challenges introduced by leveraging the virtualization to deploy network infrastructures with NFV</a:t>
            </a:r>
          </a:p>
          <a:p>
            <a:pPr lvl="1">
              <a:spcBef>
                <a:spcPts val="1176"/>
              </a:spcBef>
              <a:buFont typeface="Wingdings" charset="2"/>
              <a:buChar char="Ø"/>
            </a:pPr>
            <a:r>
              <a:rPr lang="en-US" sz="2000" dirty="0" smtClean="0"/>
              <a:t>Expected behaviors in NFV can be completely different from the legacy networks, in terms of provided performance and reliability due to fault management mechanisms, dependence on storage subsystem, and virtualization layer faults</a:t>
            </a:r>
          </a:p>
          <a:p>
            <a:pPr>
              <a:spcBef>
                <a:spcPts val="1176"/>
              </a:spcBef>
              <a:buFont typeface="Wingdings" charset="2"/>
              <a:buChar char="q"/>
            </a:pPr>
            <a:r>
              <a:rPr lang="en-US" sz="2400" b="1" dirty="0" smtClean="0"/>
              <a:t>Developing </a:t>
            </a:r>
            <a:r>
              <a:rPr lang="en-US" sz="2400" b="1" dirty="0"/>
              <a:t>f</a:t>
            </a:r>
            <a:r>
              <a:rPr lang="en-US" sz="2400" b="1" dirty="0" smtClean="0"/>
              <a:t>ault injection tools is hard in complex software systems, and it needs to be carefully planned in the context of NFV</a:t>
            </a:r>
          </a:p>
          <a:p>
            <a:pPr lvl="1">
              <a:spcBef>
                <a:spcPts val="1176"/>
              </a:spcBef>
              <a:buFont typeface="Wingdings" charset="2"/>
              <a:buChar char="Ø"/>
            </a:pPr>
            <a:r>
              <a:rPr lang="en-US" sz="2000" dirty="0" smtClean="0"/>
              <a:t>Developers can reuse the methodology to benchmark new releases or even different VNFs, and MANOs technologies</a:t>
            </a:r>
          </a:p>
          <a:p>
            <a:pPr lvl="1">
              <a:spcBef>
                <a:spcPts val="1176"/>
              </a:spcBef>
              <a:buFont typeface="Wingdings" charset="2"/>
              <a:buChar char="q"/>
            </a:pPr>
            <a:endParaRPr lang="en-US" sz="2000" dirty="0" smtClean="0"/>
          </a:p>
        </p:txBody>
      </p:sp>
    </p:spTree>
    <p:extLst>
      <p:ext uri="{BB962C8B-B14F-4D97-AF65-F5344CB8AC3E}">
        <p14:creationId xmlns:p14="http://schemas.microsoft.com/office/powerpoint/2010/main" val="2816776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44</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Future Directions</a:t>
            </a:r>
            <a:endParaRPr lang="en-US" sz="4000" u="none" dirty="0"/>
          </a:p>
        </p:txBody>
      </p:sp>
      <p:sp>
        <p:nvSpPr>
          <p:cNvPr id="8" name="Content Placeholder 2"/>
          <p:cNvSpPr>
            <a:spLocks noGrp="1"/>
          </p:cNvSpPr>
          <p:nvPr>
            <p:ph idx="1"/>
          </p:nvPr>
        </p:nvSpPr>
        <p:spPr>
          <a:xfrm>
            <a:off x="303213" y="1484784"/>
            <a:ext cx="8373243" cy="4680520"/>
          </a:xfrm>
        </p:spPr>
        <p:txBody>
          <a:bodyPr>
            <a:noAutofit/>
          </a:bodyPr>
          <a:lstStyle/>
          <a:p>
            <a:pPr>
              <a:spcBef>
                <a:spcPts val="1176"/>
              </a:spcBef>
              <a:buFont typeface="Wingdings" charset="2"/>
              <a:buChar char="q"/>
            </a:pPr>
            <a:r>
              <a:rPr lang="en-US" sz="2400" dirty="0" smtClean="0"/>
              <a:t>Apply the methodology within </a:t>
            </a:r>
            <a:r>
              <a:rPr lang="en-US" sz="2400" b="1" dirty="0" smtClean="0"/>
              <a:t>other virtualization technologies </a:t>
            </a:r>
            <a:r>
              <a:rPr lang="en-US" sz="2400" dirty="0" smtClean="0"/>
              <a:t>for benchmarking (e.g., </a:t>
            </a:r>
            <a:r>
              <a:rPr lang="en-US" sz="2400" dirty="0" err="1" smtClean="0"/>
              <a:t>kvm</a:t>
            </a:r>
            <a:r>
              <a:rPr lang="en-US" sz="2400" dirty="0" smtClean="0"/>
              <a:t>, </a:t>
            </a:r>
            <a:r>
              <a:rPr lang="en-US" sz="2400" dirty="0" err="1" smtClean="0"/>
              <a:t>Xen</a:t>
            </a:r>
            <a:r>
              <a:rPr lang="en-US" sz="2400" dirty="0" smtClean="0"/>
              <a:t>, LXC), and </a:t>
            </a:r>
            <a:r>
              <a:rPr lang="en-US" sz="2400" b="1" dirty="0" smtClean="0"/>
              <a:t>other approaches</a:t>
            </a:r>
            <a:r>
              <a:rPr lang="en-US" sz="2400" dirty="0" smtClean="0"/>
              <a:t> </a:t>
            </a:r>
            <a:r>
              <a:rPr lang="en-US" sz="2400" dirty="0"/>
              <a:t>for software </a:t>
            </a:r>
            <a:r>
              <a:rPr lang="en-US" sz="2400" dirty="0" smtClean="0"/>
              <a:t>virtualization, such </a:t>
            </a:r>
            <a:r>
              <a:rPr lang="en-US" sz="2400" dirty="0"/>
              <a:t>as </a:t>
            </a:r>
            <a:r>
              <a:rPr lang="en-US" sz="2400" i="1" dirty="0" err="1" smtClean="0"/>
              <a:t>unikernels</a:t>
            </a:r>
            <a:endParaRPr lang="en-US" sz="2400" dirty="0" smtClean="0"/>
          </a:p>
          <a:p>
            <a:pPr>
              <a:spcBef>
                <a:spcPts val="1176"/>
              </a:spcBef>
              <a:buFont typeface="Wingdings" charset="2"/>
              <a:buChar char="q"/>
            </a:pPr>
            <a:r>
              <a:rPr lang="en-US" sz="2400" dirty="0" smtClean="0"/>
              <a:t>Consider </a:t>
            </a:r>
            <a:r>
              <a:rPr lang="en-US" sz="2400" dirty="0" err="1" smtClean="0"/>
              <a:t>hw</a:t>
            </a:r>
            <a:r>
              <a:rPr lang="en-US" sz="2400" dirty="0" smtClean="0"/>
              <a:t> and </a:t>
            </a:r>
            <a:r>
              <a:rPr lang="en-US" sz="2400" dirty="0" err="1" smtClean="0"/>
              <a:t>sw</a:t>
            </a:r>
            <a:r>
              <a:rPr lang="en-US" sz="2400" dirty="0" smtClean="0"/>
              <a:t> </a:t>
            </a:r>
            <a:r>
              <a:rPr lang="en-US" sz="2400" b="1" dirty="0" smtClean="0"/>
              <a:t>network </a:t>
            </a:r>
            <a:r>
              <a:rPr lang="en-US" sz="2400" b="1" dirty="0"/>
              <a:t>acceleration </a:t>
            </a:r>
            <a:r>
              <a:rPr lang="en-US" sz="2400" b="1" dirty="0" smtClean="0"/>
              <a:t>technologies</a:t>
            </a:r>
            <a:r>
              <a:rPr lang="en-US" sz="2400" dirty="0" smtClean="0"/>
              <a:t> (e.g., Intel DPDK, 6Wind virtual accelerator) which will be largely used in NFV deployments</a:t>
            </a:r>
          </a:p>
          <a:p>
            <a:pPr>
              <a:spcBef>
                <a:spcPts val="1176"/>
              </a:spcBef>
              <a:buFont typeface="Wingdings" charset="2"/>
              <a:buChar char="q"/>
            </a:pPr>
            <a:r>
              <a:rPr lang="en-US" sz="2400" b="1" dirty="0" smtClean="0"/>
              <a:t>Software Defined Networking</a:t>
            </a:r>
            <a:r>
              <a:rPr lang="en-US" sz="2400" dirty="0" smtClean="0"/>
              <a:t> (SDN) is complementary to the NFV paradigm and it must be considered achieve carrier-grade services</a:t>
            </a:r>
            <a:endParaRPr lang="en-US" sz="2400" dirty="0"/>
          </a:p>
          <a:p>
            <a:pPr>
              <a:spcBef>
                <a:spcPts val="1176"/>
              </a:spcBef>
              <a:buFont typeface="Wingdings" charset="2"/>
              <a:buChar char="q"/>
            </a:pPr>
            <a:r>
              <a:rPr lang="en-US" sz="2400" dirty="0" smtClean="0"/>
              <a:t>Adoption of the proposed methodology in </a:t>
            </a:r>
            <a:r>
              <a:rPr lang="en-US" sz="2400" b="1" dirty="0" smtClean="0"/>
              <a:t>production</a:t>
            </a:r>
            <a:r>
              <a:rPr lang="en-US" sz="2400" dirty="0"/>
              <a:t> </a:t>
            </a:r>
            <a:r>
              <a:rPr lang="en-US" sz="2400" dirty="0" smtClean="0"/>
              <a:t>for NFV deployments</a:t>
            </a:r>
          </a:p>
        </p:txBody>
      </p:sp>
    </p:spTree>
    <p:extLst>
      <p:ext uri="{BB962C8B-B14F-4D97-AF65-F5344CB8AC3E}">
        <p14:creationId xmlns:p14="http://schemas.microsoft.com/office/powerpoint/2010/main" val="370526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45</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Products</a:t>
            </a:r>
            <a:endParaRPr lang="en-US" sz="4000" u="none" dirty="0"/>
          </a:p>
        </p:txBody>
      </p:sp>
      <p:sp>
        <p:nvSpPr>
          <p:cNvPr id="2" name="Rectangle 1"/>
          <p:cNvSpPr/>
          <p:nvPr/>
        </p:nvSpPr>
        <p:spPr>
          <a:xfrm>
            <a:off x="395536" y="836711"/>
            <a:ext cx="8064896" cy="5355313"/>
          </a:xfrm>
          <a:prstGeom prst="rect">
            <a:avLst/>
          </a:prstGeom>
        </p:spPr>
        <p:txBody>
          <a:bodyPr wrap="square">
            <a:spAutoFit/>
          </a:bodyPr>
          <a:lstStyle/>
          <a:p>
            <a:r>
              <a:rPr lang="it-IT" b="1" dirty="0"/>
              <a:t>Conference </a:t>
            </a:r>
            <a:r>
              <a:rPr lang="it-IT" b="1" dirty="0" err="1" smtClean="0"/>
              <a:t>Paper</a:t>
            </a:r>
            <a:endParaRPr lang="it-IT" b="1" dirty="0" smtClean="0"/>
          </a:p>
          <a:p>
            <a:endParaRPr lang="it-IT" dirty="0"/>
          </a:p>
          <a:p>
            <a:pPr marL="285750" lvl="0" indent="-285750">
              <a:buFont typeface="Wingdings" charset="2"/>
              <a:buChar char="q"/>
            </a:pPr>
            <a:r>
              <a:rPr lang="it-IT" b="1" u="sng" dirty="0"/>
              <a:t>De Simone, L.</a:t>
            </a:r>
            <a:r>
              <a:rPr lang="it-IT" dirty="0"/>
              <a:t>, "</a:t>
            </a:r>
            <a:r>
              <a:rPr lang="it-IT" dirty="0" err="1"/>
              <a:t>Towards</a:t>
            </a:r>
            <a:r>
              <a:rPr lang="it-IT" dirty="0"/>
              <a:t> Fault </a:t>
            </a:r>
            <a:r>
              <a:rPr lang="it-IT" dirty="0" err="1"/>
              <a:t>Propagation</a:t>
            </a:r>
            <a:r>
              <a:rPr lang="it-IT" dirty="0"/>
              <a:t> Analysis in </a:t>
            </a:r>
            <a:r>
              <a:rPr lang="it-IT" dirty="0" err="1"/>
              <a:t>Cloud</a:t>
            </a:r>
            <a:r>
              <a:rPr lang="it-IT" dirty="0"/>
              <a:t> Computing </a:t>
            </a:r>
            <a:r>
              <a:rPr lang="it-IT" dirty="0" err="1"/>
              <a:t>Ecosystems</a:t>
            </a:r>
            <a:r>
              <a:rPr lang="it-IT" dirty="0"/>
              <a:t>," Software Reliability </a:t>
            </a:r>
            <a:r>
              <a:rPr lang="it-IT" dirty="0" err="1"/>
              <a:t>Engineering</a:t>
            </a:r>
            <a:r>
              <a:rPr lang="it-IT" dirty="0"/>
              <a:t> Workshops (ISSREW), 2014 IEEE International Symposium on , pp.156,161, 3-6 </a:t>
            </a:r>
            <a:r>
              <a:rPr lang="it-IT" dirty="0" err="1"/>
              <a:t>Nov</a:t>
            </a:r>
            <a:r>
              <a:rPr lang="it-IT" dirty="0"/>
              <a:t>. 2014, DOI: 10.1109/ISSREW.2014.47</a:t>
            </a:r>
          </a:p>
          <a:p>
            <a:r>
              <a:rPr lang="it-IT" b="1" dirty="0"/>
              <a:t> </a:t>
            </a:r>
            <a:r>
              <a:rPr lang="it-IT" b="1" dirty="0" smtClean="0"/>
              <a:t>     BEST </a:t>
            </a:r>
            <a:r>
              <a:rPr lang="it-IT" b="1" dirty="0"/>
              <a:t>PRESENTATION AWARD</a:t>
            </a:r>
            <a:endParaRPr lang="it-IT" dirty="0"/>
          </a:p>
          <a:p>
            <a:r>
              <a:rPr lang="it-IT" dirty="0"/>
              <a:t> </a:t>
            </a:r>
          </a:p>
          <a:p>
            <a:pPr marL="285750" lvl="0" indent="-285750">
              <a:buFont typeface="Wingdings" charset="2"/>
              <a:buChar char="q"/>
            </a:pPr>
            <a:r>
              <a:rPr lang="it-IT" dirty="0"/>
              <a:t>Cotroneo, D.; </a:t>
            </a:r>
            <a:r>
              <a:rPr lang="it-IT" b="1" u="sng" dirty="0"/>
              <a:t>De Simone, L.</a:t>
            </a:r>
            <a:r>
              <a:rPr lang="it-IT" dirty="0"/>
              <a:t>; </a:t>
            </a:r>
            <a:r>
              <a:rPr lang="it-IT" dirty="0" err="1"/>
              <a:t>Iannillo</a:t>
            </a:r>
            <a:r>
              <a:rPr lang="it-IT" dirty="0"/>
              <a:t>, A.K.; Lanzaro, A.; Natella, </a:t>
            </a:r>
            <a:r>
              <a:rPr lang="it-IT" dirty="0" err="1"/>
              <a:t>R</a:t>
            </a:r>
            <a:r>
              <a:rPr lang="it-IT" dirty="0"/>
              <a:t>.; Jiang Fan; </a:t>
            </a:r>
            <a:r>
              <a:rPr lang="it-IT" dirty="0" err="1"/>
              <a:t>Wang</a:t>
            </a:r>
            <a:r>
              <a:rPr lang="it-IT" dirty="0"/>
              <a:t> </a:t>
            </a:r>
            <a:r>
              <a:rPr lang="it-IT" dirty="0" err="1"/>
              <a:t>Ping</a:t>
            </a:r>
            <a:r>
              <a:rPr lang="it-IT" dirty="0"/>
              <a:t>, "Network </a:t>
            </a:r>
            <a:r>
              <a:rPr lang="it-IT" dirty="0" err="1"/>
              <a:t>Function</a:t>
            </a:r>
            <a:r>
              <a:rPr lang="it-IT" dirty="0"/>
              <a:t> </a:t>
            </a:r>
            <a:r>
              <a:rPr lang="it-IT" dirty="0" err="1"/>
              <a:t>Virtualization</a:t>
            </a:r>
            <a:r>
              <a:rPr lang="it-IT" dirty="0"/>
              <a:t>: </a:t>
            </a:r>
            <a:r>
              <a:rPr lang="it-IT" dirty="0" err="1"/>
              <a:t>Challenges</a:t>
            </a:r>
            <a:r>
              <a:rPr lang="it-IT" dirty="0"/>
              <a:t> and </a:t>
            </a:r>
            <a:r>
              <a:rPr lang="it-IT" dirty="0" err="1"/>
              <a:t>Directions</a:t>
            </a:r>
            <a:r>
              <a:rPr lang="it-IT" dirty="0"/>
              <a:t> for Reliability Assurance," Software Reliability </a:t>
            </a:r>
            <a:r>
              <a:rPr lang="it-IT" dirty="0" err="1"/>
              <a:t>Engineering</a:t>
            </a:r>
            <a:r>
              <a:rPr lang="it-IT" dirty="0"/>
              <a:t> Workshops (ISSREW), 2014 IEEE International Symposium on , pp.37,42, 3-6 </a:t>
            </a:r>
            <a:r>
              <a:rPr lang="it-IT" dirty="0" err="1"/>
              <a:t>Nov</a:t>
            </a:r>
            <a:r>
              <a:rPr lang="it-IT" dirty="0"/>
              <a:t>. 2014, DOI: 10.1109/ISSREW.2014.48</a:t>
            </a:r>
          </a:p>
          <a:p>
            <a:r>
              <a:rPr lang="it-IT" dirty="0"/>
              <a:t> </a:t>
            </a:r>
          </a:p>
          <a:p>
            <a:pPr marL="285750" lvl="0" indent="-285750">
              <a:buFont typeface="Wingdings" charset="2"/>
              <a:buChar char="q"/>
            </a:pPr>
            <a:r>
              <a:rPr lang="it-IT" dirty="0"/>
              <a:t>Cotroneo, D.; </a:t>
            </a:r>
            <a:r>
              <a:rPr lang="it-IT" b="1" u="sng" dirty="0"/>
              <a:t>De Simone, L.</a:t>
            </a:r>
            <a:r>
              <a:rPr lang="it-IT" dirty="0"/>
              <a:t>; </a:t>
            </a:r>
            <a:r>
              <a:rPr lang="it-IT" dirty="0" err="1"/>
              <a:t>Iannillo</a:t>
            </a:r>
            <a:r>
              <a:rPr lang="it-IT" dirty="0"/>
              <a:t>, A.K.; Lanzaro, A.; Natella, </a:t>
            </a:r>
            <a:r>
              <a:rPr lang="it-IT" dirty="0" err="1"/>
              <a:t>R</a:t>
            </a:r>
            <a:r>
              <a:rPr lang="it-IT" dirty="0"/>
              <a:t>., "</a:t>
            </a:r>
            <a:r>
              <a:rPr lang="it-IT" dirty="0" err="1"/>
              <a:t>Improving</a:t>
            </a:r>
            <a:r>
              <a:rPr lang="it-IT" dirty="0"/>
              <a:t> </a:t>
            </a:r>
            <a:r>
              <a:rPr lang="it-IT" dirty="0" err="1"/>
              <a:t>Usability</a:t>
            </a:r>
            <a:r>
              <a:rPr lang="it-IT" dirty="0"/>
              <a:t> of Fault </a:t>
            </a:r>
            <a:r>
              <a:rPr lang="it-IT" dirty="0" err="1"/>
              <a:t>Injection</a:t>
            </a:r>
            <a:r>
              <a:rPr lang="it-IT" dirty="0"/>
              <a:t>," Software Reliability </a:t>
            </a:r>
            <a:r>
              <a:rPr lang="it-IT" dirty="0" err="1"/>
              <a:t>Engineering</a:t>
            </a:r>
            <a:r>
              <a:rPr lang="it-IT" dirty="0"/>
              <a:t> Workshops (ISSREW), 2014 IEEE International Symposium on, pp.530,532, 3-6 </a:t>
            </a:r>
            <a:r>
              <a:rPr lang="it-IT" dirty="0" err="1"/>
              <a:t>Nov</a:t>
            </a:r>
            <a:r>
              <a:rPr lang="it-IT" dirty="0"/>
              <a:t>. 2014, DOI: 10.1109/ISSREW.2014.37</a:t>
            </a:r>
          </a:p>
          <a:p>
            <a:pPr marL="285750" indent="-285750">
              <a:buFont typeface="Wingdings" charset="2"/>
              <a:buChar char="q"/>
            </a:pPr>
            <a:endParaRPr lang="it-IT" dirty="0"/>
          </a:p>
        </p:txBody>
      </p:sp>
    </p:spTree>
    <p:extLst>
      <p:ext uri="{BB962C8B-B14F-4D97-AF65-F5344CB8AC3E}">
        <p14:creationId xmlns:p14="http://schemas.microsoft.com/office/powerpoint/2010/main" val="27121766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46</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2" name="Rectangle 1"/>
          <p:cNvSpPr/>
          <p:nvPr/>
        </p:nvSpPr>
        <p:spPr>
          <a:xfrm>
            <a:off x="395536" y="836711"/>
            <a:ext cx="8064896" cy="5355313"/>
          </a:xfrm>
          <a:prstGeom prst="rect">
            <a:avLst/>
          </a:prstGeom>
        </p:spPr>
        <p:txBody>
          <a:bodyPr wrap="square">
            <a:spAutoFit/>
          </a:bodyPr>
          <a:lstStyle/>
          <a:p>
            <a:pPr marL="285750" lvl="0" indent="-285750">
              <a:buFont typeface="Wingdings" charset="2"/>
              <a:buChar char="q"/>
            </a:pPr>
            <a:r>
              <a:rPr lang="it-IT" dirty="0"/>
              <a:t>Domenico Cotroneo, </a:t>
            </a:r>
            <a:r>
              <a:rPr lang="it-IT" b="1" u="sng" dirty="0"/>
              <a:t>Luigi De Simone</a:t>
            </a:r>
            <a:r>
              <a:rPr lang="it-IT" dirty="0"/>
              <a:t>, Antonio </a:t>
            </a:r>
            <a:r>
              <a:rPr lang="it-IT" dirty="0" err="1"/>
              <a:t>Ken</a:t>
            </a:r>
            <a:r>
              <a:rPr lang="it-IT" dirty="0"/>
              <a:t> </a:t>
            </a:r>
            <a:r>
              <a:rPr lang="it-IT" dirty="0" err="1"/>
              <a:t>Iannillo</a:t>
            </a:r>
            <a:r>
              <a:rPr lang="it-IT" dirty="0"/>
              <a:t>, Anna Lanzaro, Roberto Natella, “</a:t>
            </a:r>
            <a:r>
              <a:rPr lang="it-IT" i="1" dirty="0" err="1"/>
              <a:t>Dependability</a:t>
            </a:r>
            <a:r>
              <a:rPr lang="it-IT" i="1" dirty="0"/>
              <a:t> Evaluation and </a:t>
            </a:r>
            <a:r>
              <a:rPr lang="it-IT" i="1" dirty="0" err="1"/>
              <a:t>Benchmarking</a:t>
            </a:r>
            <a:r>
              <a:rPr lang="it-IT" i="1" dirty="0"/>
              <a:t> of Network </a:t>
            </a:r>
            <a:r>
              <a:rPr lang="it-IT" i="1" dirty="0" err="1"/>
              <a:t>Function</a:t>
            </a:r>
            <a:r>
              <a:rPr lang="it-IT" i="1" dirty="0"/>
              <a:t> </a:t>
            </a:r>
            <a:r>
              <a:rPr lang="it-IT" i="1" dirty="0" err="1"/>
              <a:t>Virtualization</a:t>
            </a:r>
            <a:r>
              <a:rPr lang="it-IT" i="1" dirty="0"/>
              <a:t> </a:t>
            </a:r>
            <a:r>
              <a:rPr lang="it-IT" i="1" dirty="0" err="1"/>
              <a:t>Infrastructures</a:t>
            </a:r>
            <a:r>
              <a:rPr lang="it-IT" dirty="0"/>
              <a:t>”, </a:t>
            </a:r>
            <a:r>
              <a:rPr lang="it-IT" dirty="0" err="1"/>
              <a:t>at</a:t>
            </a:r>
            <a:r>
              <a:rPr lang="it-IT" dirty="0"/>
              <a:t> 1st IEEE Conference on Network </a:t>
            </a:r>
            <a:r>
              <a:rPr lang="it-IT" dirty="0" err="1"/>
              <a:t>Softwarization</a:t>
            </a:r>
            <a:r>
              <a:rPr lang="it-IT" dirty="0"/>
              <a:t> (</a:t>
            </a:r>
            <a:r>
              <a:rPr lang="it-IT" dirty="0" err="1"/>
              <a:t>NetSoft</a:t>
            </a:r>
            <a:r>
              <a:rPr lang="it-IT" dirty="0"/>
              <a:t>), pp. 1 – 9, 13-17 April 2015 </a:t>
            </a:r>
            <a:r>
              <a:rPr lang="it-IT" dirty="0" err="1"/>
              <a:t>London</a:t>
            </a:r>
            <a:r>
              <a:rPr lang="it-IT" dirty="0"/>
              <a:t>, DOI: 10.1109/NETSOFT.</a:t>
            </a:r>
            <a:r>
              <a:rPr lang="it-IT" dirty="0" smtClean="0"/>
              <a:t>2015.7116123</a:t>
            </a:r>
          </a:p>
          <a:p>
            <a:pPr lvl="0"/>
            <a:r>
              <a:rPr lang="it-IT" b="1" dirty="0" smtClean="0"/>
              <a:t>      BEST </a:t>
            </a:r>
            <a:r>
              <a:rPr lang="it-IT" b="1" dirty="0"/>
              <a:t>PAPER </a:t>
            </a:r>
            <a:r>
              <a:rPr lang="it-IT" b="1" dirty="0" smtClean="0"/>
              <a:t>AWARD</a:t>
            </a:r>
          </a:p>
          <a:p>
            <a:endParaRPr lang="it-IT" dirty="0"/>
          </a:p>
          <a:p>
            <a:pPr marL="285750" lvl="0" indent="-285750">
              <a:buFont typeface="Wingdings" charset="2"/>
              <a:buChar char="q"/>
            </a:pPr>
            <a:r>
              <a:rPr lang="it-IT" dirty="0"/>
              <a:t>Domenico Cotroneo, </a:t>
            </a:r>
            <a:r>
              <a:rPr lang="it-IT" b="1" u="sng" dirty="0"/>
              <a:t>Luigi De Simone</a:t>
            </a:r>
            <a:r>
              <a:rPr lang="it-IT" dirty="0"/>
              <a:t>, Francesco Fucci, Roberto Natella, “</a:t>
            </a:r>
            <a:r>
              <a:rPr lang="it-IT" i="1" dirty="0" err="1"/>
              <a:t>MoIO</a:t>
            </a:r>
            <a:r>
              <a:rPr lang="it-IT" i="1" dirty="0"/>
              <a:t>: </a:t>
            </a:r>
            <a:r>
              <a:rPr lang="it-IT" i="1" dirty="0" err="1"/>
              <a:t>Run</a:t>
            </a:r>
            <a:r>
              <a:rPr lang="it-IT" i="1" dirty="0"/>
              <a:t>-time </a:t>
            </a:r>
            <a:r>
              <a:rPr lang="it-IT" i="1" dirty="0" err="1"/>
              <a:t>monitoring</a:t>
            </a:r>
            <a:r>
              <a:rPr lang="it-IT" i="1" dirty="0"/>
              <a:t> for I/O </a:t>
            </a:r>
            <a:r>
              <a:rPr lang="it-IT" i="1" dirty="0" err="1"/>
              <a:t>protocol</a:t>
            </a:r>
            <a:r>
              <a:rPr lang="it-IT" i="1" dirty="0"/>
              <a:t> </a:t>
            </a:r>
            <a:r>
              <a:rPr lang="it-IT" i="1" dirty="0" err="1"/>
              <a:t>violations</a:t>
            </a:r>
            <a:r>
              <a:rPr lang="it-IT" i="1" dirty="0"/>
              <a:t> in </a:t>
            </a:r>
            <a:r>
              <a:rPr lang="it-IT" i="1" dirty="0" err="1"/>
              <a:t>storage</a:t>
            </a:r>
            <a:r>
              <a:rPr lang="it-IT" i="1" dirty="0"/>
              <a:t> </a:t>
            </a:r>
            <a:r>
              <a:rPr lang="it-IT" i="1" dirty="0" err="1"/>
              <a:t>device</a:t>
            </a:r>
            <a:r>
              <a:rPr lang="it-IT" i="1" dirty="0"/>
              <a:t> drivers</a:t>
            </a:r>
            <a:r>
              <a:rPr lang="it-IT" dirty="0"/>
              <a:t>”, </a:t>
            </a:r>
            <a:r>
              <a:rPr lang="it-IT" dirty="0" err="1"/>
              <a:t>at</a:t>
            </a:r>
            <a:r>
              <a:rPr lang="it-IT" dirty="0"/>
              <a:t> Software Reliability </a:t>
            </a:r>
            <a:r>
              <a:rPr lang="it-IT" dirty="0" err="1"/>
              <a:t>Engineering</a:t>
            </a:r>
            <a:r>
              <a:rPr lang="it-IT" dirty="0"/>
              <a:t> (ISSRE), 2015 IEEE 26th International Symposium on, pp. 472 – 483, 2-5 </a:t>
            </a:r>
            <a:r>
              <a:rPr lang="it-IT" dirty="0" err="1"/>
              <a:t>Nov</a:t>
            </a:r>
            <a:r>
              <a:rPr lang="it-IT" dirty="0"/>
              <a:t>. 2015 </a:t>
            </a:r>
            <a:r>
              <a:rPr lang="it-IT" dirty="0" err="1"/>
              <a:t>Gaithersbury</a:t>
            </a:r>
            <a:r>
              <a:rPr lang="it-IT" dirty="0"/>
              <a:t>, MD, DOI:</a:t>
            </a:r>
            <a:r>
              <a:rPr lang="it-IT" b="1" dirty="0"/>
              <a:t> </a:t>
            </a:r>
            <a:r>
              <a:rPr lang="it-IT" dirty="0"/>
              <a:t>10.1109/ISSRE.2015.7381840</a:t>
            </a:r>
            <a:r>
              <a:rPr lang="en-GB" dirty="0"/>
              <a:t>	</a:t>
            </a:r>
            <a:endParaRPr lang="it-IT" dirty="0"/>
          </a:p>
          <a:p>
            <a:r>
              <a:rPr lang="en-GB" dirty="0"/>
              <a:t> </a:t>
            </a:r>
            <a:endParaRPr lang="it-IT" dirty="0"/>
          </a:p>
          <a:p>
            <a:r>
              <a:rPr lang="it-IT" b="1" dirty="0"/>
              <a:t>Journal </a:t>
            </a:r>
            <a:r>
              <a:rPr lang="it-IT" b="1" dirty="0" err="1"/>
              <a:t>Paper</a:t>
            </a:r>
            <a:endParaRPr lang="it-IT" dirty="0"/>
          </a:p>
          <a:p>
            <a:pPr marL="285750" indent="-285750">
              <a:buFont typeface="Wingdings" charset="2"/>
              <a:buChar char="q"/>
            </a:pPr>
            <a:endParaRPr lang="it-IT" dirty="0"/>
          </a:p>
          <a:p>
            <a:pPr marL="285750" indent="-285750">
              <a:buFont typeface="Wingdings" charset="2"/>
              <a:buChar char="q"/>
            </a:pPr>
            <a:r>
              <a:rPr lang="it-IT" dirty="0" smtClean="0"/>
              <a:t>Domenico </a:t>
            </a:r>
            <a:r>
              <a:rPr lang="it-IT" dirty="0"/>
              <a:t>Cotroneo, </a:t>
            </a:r>
            <a:r>
              <a:rPr lang="it-IT" b="1" u="sng" dirty="0"/>
              <a:t>Luigi De Simone</a:t>
            </a:r>
            <a:r>
              <a:rPr lang="it-IT" dirty="0"/>
              <a:t>, Roberto Natella, “</a:t>
            </a:r>
            <a:r>
              <a:rPr lang="it-IT" i="1" dirty="0"/>
              <a:t>NFV-</a:t>
            </a:r>
            <a:r>
              <a:rPr lang="it-IT" i="1" dirty="0" err="1"/>
              <a:t>Bench</a:t>
            </a:r>
            <a:r>
              <a:rPr lang="it-IT" i="1" dirty="0"/>
              <a:t>: A </a:t>
            </a:r>
            <a:r>
              <a:rPr lang="it-IT" i="1" dirty="0" err="1"/>
              <a:t>Dependability</a:t>
            </a:r>
            <a:r>
              <a:rPr lang="it-IT" i="1" dirty="0"/>
              <a:t> Benchmark for Network </a:t>
            </a:r>
            <a:r>
              <a:rPr lang="it-IT" i="1" dirty="0" err="1"/>
              <a:t>Function</a:t>
            </a:r>
            <a:r>
              <a:rPr lang="it-IT" i="1" dirty="0"/>
              <a:t> </a:t>
            </a:r>
            <a:r>
              <a:rPr lang="it-IT" i="1" dirty="0" err="1"/>
              <a:t>Virtualization</a:t>
            </a:r>
            <a:r>
              <a:rPr lang="it-IT" i="1" dirty="0"/>
              <a:t> Services</a:t>
            </a:r>
            <a:r>
              <a:rPr lang="it-IT" dirty="0"/>
              <a:t>”, IEEE </a:t>
            </a:r>
            <a:r>
              <a:rPr lang="it-IT" dirty="0" err="1"/>
              <a:t>Transaction</a:t>
            </a:r>
            <a:r>
              <a:rPr lang="it-IT" dirty="0"/>
              <a:t> on TBD, </a:t>
            </a:r>
            <a:r>
              <a:rPr lang="it-IT" i="1" dirty="0"/>
              <a:t>IN PREPARATION</a:t>
            </a:r>
            <a:endParaRPr lang="it-IT" dirty="0"/>
          </a:p>
          <a:p>
            <a:endParaRPr lang="it-IT" dirty="0"/>
          </a:p>
        </p:txBody>
      </p:sp>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t>Products</a:t>
            </a:r>
            <a:endParaRPr lang="en-US" sz="4000" u="none" dirty="0"/>
          </a:p>
        </p:txBody>
      </p:sp>
    </p:spTree>
    <p:extLst>
      <p:ext uri="{BB962C8B-B14F-4D97-AF65-F5344CB8AC3E}">
        <p14:creationId xmlns:p14="http://schemas.microsoft.com/office/powerpoint/2010/main" val="3052967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47</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2" name="Rectangle 1"/>
          <p:cNvSpPr/>
          <p:nvPr/>
        </p:nvSpPr>
        <p:spPr>
          <a:xfrm>
            <a:off x="395536" y="836711"/>
            <a:ext cx="8568952" cy="3970318"/>
          </a:xfrm>
          <a:prstGeom prst="rect">
            <a:avLst/>
          </a:prstGeom>
        </p:spPr>
        <p:txBody>
          <a:bodyPr wrap="square">
            <a:spAutoFit/>
          </a:bodyPr>
          <a:lstStyle/>
          <a:p>
            <a:r>
              <a:rPr lang="en-US" dirty="0"/>
              <a:t>[1] </a:t>
            </a:r>
            <a:r>
              <a:rPr lang="en-US" dirty="0" err="1"/>
              <a:t>Ju</a:t>
            </a:r>
            <a:r>
              <a:rPr lang="en-US" dirty="0"/>
              <a:t> et al. </a:t>
            </a:r>
            <a:r>
              <a:rPr lang="en-US" i="1" dirty="0"/>
              <a:t>“On fault resilience of </a:t>
            </a:r>
            <a:r>
              <a:rPr lang="en-US" i="1" dirty="0" err="1"/>
              <a:t>OpenStack</a:t>
            </a:r>
            <a:r>
              <a:rPr lang="en-US" i="1" dirty="0"/>
              <a:t>”</a:t>
            </a:r>
            <a:r>
              <a:rPr lang="en-US" dirty="0"/>
              <a:t>. SOCC ’13</a:t>
            </a:r>
          </a:p>
          <a:p>
            <a:r>
              <a:rPr lang="en-US" dirty="0"/>
              <a:t>[2] </a:t>
            </a:r>
            <a:r>
              <a:rPr lang="en-US" dirty="0" err="1"/>
              <a:t>Gunawi</a:t>
            </a:r>
            <a:r>
              <a:rPr lang="en-US" dirty="0"/>
              <a:t> et al. ”FATE and DESTINI: a framework for cloud recovery testing”. NSDI ‘11</a:t>
            </a:r>
          </a:p>
          <a:p>
            <a:r>
              <a:rPr lang="en-US" dirty="0"/>
              <a:t>[3] Joshi et al. </a:t>
            </a:r>
            <a:r>
              <a:rPr lang="en-US" i="1" dirty="0"/>
              <a:t>“PREFAIL”.</a:t>
            </a:r>
            <a:r>
              <a:rPr lang="en-US" dirty="0"/>
              <a:t> OOPSLA ’11 </a:t>
            </a:r>
          </a:p>
          <a:p>
            <a:r>
              <a:rPr lang="en-US" dirty="0"/>
              <a:t>[4] Pham et al. </a:t>
            </a:r>
            <a:r>
              <a:rPr lang="en-US" i="1" dirty="0"/>
              <a:t>“</a:t>
            </a:r>
            <a:r>
              <a:rPr lang="en-US" i="1" dirty="0" err="1"/>
              <a:t>CloudVal</a:t>
            </a:r>
            <a:r>
              <a:rPr lang="en-US" i="1" dirty="0"/>
              <a:t>: A framework for validation of virtualization environment in cloud infrastructure”</a:t>
            </a:r>
            <a:r>
              <a:rPr lang="en-US" dirty="0"/>
              <a:t>. DSN </a:t>
            </a:r>
            <a:r>
              <a:rPr lang="uk-UA" dirty="0"/>
              <a:t>’</a:t>
            </a:r>
            <a:r>
              <a:rPr lang="en-US" dirty="0"/>
              <a:t>11</a:t>
            </a:r>
          </a:p>
          <a:p>
            <a:r>
              <a:rPr lang="en-US" dirty="0"/>
              <a:t>[5] Le et al. </a:t>
            </a:r>
            <a:r>
              <a:rPr lang="en-US" i="1" dirty="0"/>
              <a:t>“Fault injection in virtualized systems—challenges and applications”</a:t>
            </a:r>
            <a:r>
              <a:rPr lang="en-US" dirty="0"/>
              <a:t> IEEE Trans. on DSC 2015</a:t>
            </a:r>
          </a:p>
          <a:p>
            <a:r>
              <a:rPr lang="en-US" dirty="0"/>
              <a:t>[6] Le et al. </a:t>
            </a:r>
            <a:r>
              <a:rPr lang="en-US" i="1" dirty="0"/>
              <a:t>“</a:t>
            </a:r>
            <a:r>
              <a:rPr lang="en-US" i="1" dirty="0" err="1"/>
              <a:t>Rehype</a:t>
            </a:r>
            <a:r>
              <a:rPr lang="en-US" i="1" dirty="0"/>
              <a:t>: Enabling </a:t>
            </a:r>
            <a:r>
              <a:rPr lang="en-US" i="1" dirty="0" err="1"/>
              <a:t>vm</a:t>
            </a:r>
            <a:r>
              <a:rPr lang="en-US" i="1" dirty="0"/>
              <a:t> survival across hypervisor failures”</a:t>
            </a:r>
            <a:r>
              <a:rPr lang="en-US" dirty="0"/>
              <a:t>. ACM SIGPLAN 2011</a:t>
            </a:r>
          </a:p>
          <a:p>
            <a:r>
              <a:rPr lang="en-US" dirty="0"/>
              <a:t>[7] </a:t>
            </a:r>
            <a:r>
              <a:rPr lang="en-US" dirty="0" err="1"/>
              <a:t>Amit</a:t>
            </a:r>
            <a:r>
              <a:rPr lang="en-US" dirty="0"/>
              <a:t> et al. </a:t>
            </a:r>
            <a:r>
              <a:rPr lang="en-US" i="1" dirty="0"/>
              <a:t>“Virtual </a:t>
            </a:r>
            <a:r>
              <a:rPr lang="en-US" i="1" dirty="0" err="1"/>
              <a:t>cpu</a:t>
            </a:r>
            <a:r>
              <a:rPr lang="en-US" i="1" dirty="0"/>
              <a:t> validation”</a:t>
            </a:r>
            <a:r>
              <a:rPr lang="en-US" dirty="0"/>
              <a:t>. SOSP 2015</a:t>
            </a:r>
          </a:p>
          <a:p>
            <a:endParaRPr lang="en-US" dirty="0"/>
          </a:p>
          <a:p>
            <a:endParaRPr lang="en-US" dirty="0"/>
          </a:p>
          <a:p>
            <a:endParaRPr lang="en-US" dirty="0"/>
          </a:p>
          <a:p>
            <a:endParaRPr lang="en-US" dirty="0"/>
          </a:p>
          <a:p>
            <a:endParaRPr lang="it-IT" dirty="0"/>
          </a:p>
        </p:txBody>
      </p:sp>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smtClean="0"/>
              <a:t>References</a:t>
            </a:r>
            <a:endParaRPr lang="en-US" sz="4000" u="none" dirty="0"/>
          </a:p>
        </p:txBody>
      </p:sp>
    </p:spTree>
    <p:extLst>
      <p:ext uri="{BB962C8B-B14F-4D97-AF65-F5344CB8AC3E}">
        <p14:creationId xmlns:p14="http://schemas.microsoft.com/office/powerpoint/2010/main" val="153945085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48</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2987824" y="2487935"/>
            <a:ext cx="3240359" cy="1229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6600" dirty="0" smtClean="0"/>
              <a:t>Thanks!</a:t>
            </a:r>
            <a:endParaRPr lang="en-US" sz="6600" u="none" dirty="0"/>
          </a:p>
        </p:txBody>
      </p:sp>
    </p:spTree>
    <p:extLst>
      <p:ext uri="{BB962C8B-B14F-4D97-AF65-F5344CB8AC3E}">
        <p14:creationId xmlns:p14="http://schemas.microsoft.com/office/powerpoint/2010/main" val="156316973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49</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3374727" y="2487935"/>
            <a:ext cx="2493417" cy="1229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6600" dirty="0" smtClean="0"/>
              <a:t>Q</a:t>
            </a:r>
            <a:r>
              <a:rPr lang="en-US" sz="4800" dirty="0" smtClean="0"/>
              <a:t> </a:t>
            </a:r>
            <a:r>
              <a:rPr lang="en-US" sz="4800" dirty="0"/>
              <a:t>&amp; </a:t>
            </a:r>
            <a:r>
              <a:rPr lang="en-US" sz="6600" dirty="0"/>
              <a:t>A</a:t>
            </a:r>
            <a:endParaRPr lang="en-US" sz="6600" u="none" dirty="0"/>
          </a:p>
        </p:txBody>
      </p:sp>
    </p:spTree>
    <p:extLst>
      <p:ext uri="{BB962C8B-B14F-4D97-AF65-F5344CB8AC3E}">
        <p14:creationId xmlns:p14="http://schemas.microsoft.com/office/powerpoint/2010/main" val="4158965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51520" y="2919983"/>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4800" u="none" dirty="0" smtClean="0"/>
              <a:t>Network Function Virtualization</a:t>
            </a:r>
            <a:endParaRPr lang="en-US" sz="4800" u="none" dirty="0"/>
          </a:p>
        </p:txBody>
      </p:sp>
      <p:pic>
        <p:nvPicPr>
          <p:cNvPr id="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1254578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50</a:t>
            </a:fld>
            <a:endParaRPr lang="it-IT"/>
          </a:p>
        </p:txBody>
      </p:sp>
      <p:sp>
        <p:nvSpPr>
          <p:cNvPr id="6" name="TextBox 5"/>
          <p:cNvSpPr txBox="1"/>
          <p:nvPr/>
        </p:nvSpPr>
        <p:spPr>
          <a:xfrm>
            <a:off x="2598615" y="2696308"/>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Backup Slides</a:t>
            </a:r>
            <a:endParaRPr lang="en-US" sz="3200" u="none" dirty="0"/>
          </a:p>
        </p:txBody>
      </p:sp>
    </p:spTree>
    <p:extLst>
      <p:ext uri="{BB962C8B-B14F-4D97-AF65-F5344CB8AC3E}">
        <p14:creationId xmlns:p14="http://schemas.microsoft.com/office/powerpoint/2010/main" val="32893399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667" y="3290501"/>
            <a:ext cx="184666" cy="276999"/>
          </a:xfrm>
          <a:prstGeom prst="rect">
            <a:avLst/>
          </a:prstGeom>
        </p:spPr>
        <p:txBody>
          <a:bodyPr wrap="none">
            <a:spAutoFit/>
          </a:bodyPr>
          <a:lstStyle/>
          <a:p>
            <a:r>
              <a:rPr lang="en-US" b="1" baseline="30000" dirty="0"/>
              <a:t> </a:t>
            </a:r>
            <a:endParaRPr lang="en-US" dirty="0"/>
          </a:p>
        </p:txBody>
      </p:sp>
      <p:pic>
        <p:nvPicPr>
          <p:cNvPr id="9" name="Picture 8" descr="NFVarchitectur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28" y="1412776"/>
            <a:ext cx="8151036" cy="4974887"/>
          </a:xfrm>
          <a:prstGeom prst="rect">
            <a:avLst/>
          </a:prstGeom>
        </p:spPr>
      </p:pic>
      <p:sp>
        <p:nvSpPr>
          <p:cNvPr id="5"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51</a:t>
            </a:fld>
            <a:endParaRPr lang="it-IT" dirty="0"/>
          </a:p>
        </p:txBody>
      </p:sp>
      <p:sp>
        <p:nvSpPr>
          <p:cNvPr id="6"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ea typeface="MS PGothic" charset="0"/>
              </a:rPr>
              <a:t>NFV Architecture</a:t>
            </a:r>
            <a:endParaRPr lang="en-US" sz="3200" u="none" dirty="0"/>
          </a:p>
        </p:txBody>
      </p:sp>
    </p:spTree>
    <p:extLst>
      <p:ext uri="{BB962C8B-B14F-4D97-AF65-F5344CB8AC3E}">
        <p14:creationId xmlns:p14="http://schemas.microsoft.com/office/powerpoint/2010/main" val="4644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egnaposto contenuto 2"/>
          <p:cNvSpPr>
            <a:spLocks noGrp="1"/>
          </p:cNvSpPr>
          <p:nvPr>
            <p:ph idx="1"/>
          </p:nvPr>
        </p:nvSpPr>
        <p:spPr/>
        <p:txBody>
          <a:bodyPr/>
          <a:lstStyle/>
          <a:p>
            <a:pPr marL="0" indent="0">
              <a:buNone/>
            </a:pPr>
            <a:r>
              <a:rPr lang="en-US" b="1" dirty="0" err="1">
                <a:ea typeface="MS PGothic" charset="0"/>
              </a:rPr>
              <a:t>Telcos</a:t>
            </a:r>
            <a:r>
              <a:rPr lang="en-US" b="1" dirty="0">
                <a:ea typeface="MS PGothic" charset="0"/>
              </a:rPr>
              <a:t> and Service Providers have to deliver services aiming </a:t>
            </a:r>
            <a:r>
              <a:rPr lang="en-US" b="1" dirty="0" smtClean="0">
                <a:ea typeface="MS PGothic" charset="0"/>
              </a:rPr>
              <a:t>at</a:t>
            </a:r>
            <a:endParaRPr lang="en-US" dirty="0">
              <a:ea typeface="MS PGothic" charset="0"/>
            </a:endParaRPr>
          </a:p>
          <a:p>
            <a:pPr lvl="1">
              <a:buFont typeface="Wingdings" charset="2"/>
              <a:buChar char="Ø"/>
            </a:pPr>
            <a:r>
              <a:rPr lang="en-US" dirty="0" smtClean="0">
                <a:ea typeface="MS PGothic" charset="0"/>
              </a:rPr>
              <a:t>Increasing speed of </a:t>
            </a:r>
            <a:r>
              <a:rPr lang="en-US" b="1" dirty="0">
                <a:solidFill>
                  <a:srgbClr val="008000"/>
                </a:solidFill>
                <a:ea typeface="MS PGothic" charset="0"/>
              </a:rPr>
              <a:t>T</a:t>
            </a:r>
            <a:r>
              <a:rPr lang="en-US" b="1" dirty="0" smtClean="0">
                <a:solidFill>
                  <a:srgbClr val="008000"/>
                </a:solidFill>
                <a:ea typeface="MS PGothic" charset="0"/>
              </a:rPr>
              <a:t>ime</a:t>
            </a:r>
            <a:r>
              <a:rPr lang="en-US" b="1" dirty="0">
                <a:solidFill>
                  <a:srgbClr val="008000"/>
                </a:solidFill>
                <a:ea typeface="MS PGothic" charset="0"/>
              </a:rPr>
              <a:t>-to</a:t>
            </a:r>
            <a:r>
              <a:rPr lang="en-US" b="1" dirty="0" smtClean="0">
                <a:solidFill>
                  <a:srgbClr val="008000"/>
                </a:solidFill>
                <a:ea typeface="MS PGothic" charset="0"/>
              </a:rPr>
              <a:t>-Market</a:t>
            </a:r>
            <a:endParaRPr lang="en-US" b="1" dirty="0">
              <a:solidFill>
                <a:srgbClr val="008000"/>
              </a:solidFill>
              <a:ea typeface="MS PGothic" charset="0"/>
            </a:endParaRPr>
          </a:p>
          <a:p>
            <a:pPr lvl="1">
              <a:buFont typeface="Wingdings" charset="2"/>
              <a:buChar char="Ø"/>
            </a:pPr>
            <a:r>
              <a:rPr lang="en-US" dirty="0">
                <a:ea typeface="MS PGothic" charset="0"/>
              </a:rPr>
              <a:t>Reducing </a:t>
            </a:r>
            <a:r>
              <a:rPr lang="en-US" b="1" dirty="0" smtClean="0">
                <a:solidFill>
                  <a:srgbClr val="008000"/>
                </a:solidFill>
                <a:ea typeface="MS PGothic" charset="0"/>
              </a:rPr>
              <a:t>OPEX</a:t>
            </a:r>
            <a:r>
              <a:rPr lang="en-US" dirty="0" smtClean="0">
                <a:solidFill>
                  <a:srgbClr val="008000"/>
                </a:solidFill>
                <a:ea typeface="MS PGothic" charset="0"/>
              </a:rPr>
              <a:t> </a:t>
            </a:r>
            <a:r>
              <a:rPr lang="en-US" dirty="0" smtClean="0">
                <a:ea typeface="MS PGothic" charset="0"/>
              </a:rPr>
              <a:t>and </a:t>
            </a:r>
            <a:r>
              <a:rPr lang="en-US" b="1" dirty="0" smtClean="0">
                <a:solidFill>
                  <a:srgbClr val="008000"/>
                </a:solidFill>
                <a:ea typeface="MS PGothic" charset="0"/>
              </a:rPr>
              <a:t>CAPEX</a:t>
            </a:r>
            <a:endParaRPr lang="en-US" b="1" dirty="0">
              <a:solidFill>
                <a:srgbClr val="008000"/>
              </a:solidFill>
              <a:ea typeface="MS PGothic" charset="0"/>
            </a:endParaRPr>
          </a:p>
          <a:p>
            <a:pPr lvl="1">
              <a:buFont typeface="Wingdings" charset="2"/>
              <a:buChar char="Ø"/>
            </a:pPr>
            <a:r>
              <a:rPr lang="en-US" dirty="0">
                <a:ea typeface="MS PGothic" charset="0"/>
              </a:rPr>
              <a:t>Lowering </a:t>
            </a:r>
            <a:r>
              <a:rPr lang="en-US" b="1" dirty="0">
                <a:solidFill>
                  <a:srgbClr val="008000"/>
                </a:solidFill>
                <a:ea typeface="MS PGothic" charset="0"/>
              </a:rPr>
              <a:t>costs</a:t>
            </a:r>
            <a:r>
              <a:rPr lang="en-US" dirty="0">
                <a:solidFill>
                  <a:srgbClr val="008000"/>
                </a:solidFill>
                <a:ea typeface="MS PGothic" charset="0"/>
              </a:rPr>
              <a:t> </a:t>
            </a:r>
            <a:r>
              <a:rPr lang="en-US" dirty="0">
                <a:ea typeface="MS PGothic" charset="0"/>
              </a:rPr>
              <a:t>of proprietary hardware</a:t>
            </a:r>
          </a:p>
          <a:p>
            <a:pPr lvl="1">
              <a:buFont typeface="Wingdings" charset="2"/>
              <a:buChar char="Ø"/>
            </a:pPr>
            <a:r>
              <a:rPr lang="en-US" dirty="0">
                <a:ea typeface="MS PGothic" charset="0"/>
              </a:rPr>
              <a:t>Increasing the </a:t>
            </a:r>
            <a:r>
              <a:rPr lang="en-US" b="1" dirty="0">
                <a:solidFill>
                  <a:srgbClr val="008000"/>
                </a:solidFill>
                <a:ea typeface="MS PGothic" charset="0"/>
              </a:rPr>
              <a:t>agility</a:t>
            </a:r>
            <a:r>
              <a:rPr lang="en-US" dirty="0">
                <a:solidFill>
                  <a:srgbClr val="008000"/>
                </a:solidFill>
                <a:ea typeface="MS PGothic" charset="0"/>
              </a:rPr>
              <a:t> </a:t>
            </a:r>
            <a:r>
              <a:rPr lang="en-US" dirty="0">
                <a:ea typeface="MS PGothic" charset="0"/>
              </a:rPr>
              <a:t>of the network to respond to dynamic requirements</a:t>
            </a:r>
          </a:p>
          <a:p>
            <a:pPr lvl="1">
              <a:buFont typeface="Wingdings" charset="2"/>
              <a:buChar char="Ø"/>
            </a:pPr>
            <a:r>
              <a:rPr lang="en-US" dirty="0">
                <a:ea typeface="MS PGothic" charset="0"/>
              </a:rPr>
              <a:t>Faster </a:t>
            </a:r>
            <a:r>
              <a:rPr lang="en-US" b="1" dirty="0">
                <a:solidFill>
                  <a:srgbClr val="008000"/>
                </a:solidFill>
                <a:ea typeface="MS PGothic" charset="0"/>
              </a:rPr>
              <a:t>development</a:t>
            </a:r>
            <a:r>
              <a:rPr lang="en-US" dirty="0">
                <a:solidFill>
                  <a:srgbClr val="008000"/>
                </a:solidFill>
                <a:ea typeface="MS PGothic" charset="0"/>
              </a:rPr>
              <a:t> </a:t>
            </a:r>
            <a:r>
              <a:rPr lang="en-US" dirty="0">
                <a:ea typeface="MS PGothic" charset="0"/>
              </a:rPr>
              <a:t>cycles</a:t>
            </a:r>
          </a:p>
          <a:p>
            <a:pPr lvl="1"/>
            <a:endParaRPr lang="en-US" dirty="0">
              <a:ea typeface="MS PGothic" charset="0"/>
            </a:endParaRPr>
          </a:p>
          <a:p>
            <a:pPr lvl="1"/>
            <a:endParaRPr lang="en-US" dirty="0">
              <a:ea typeface="MS PGothic" charset="0"/>
            </a:endParaRPr>
          </a:p>
          <a:p>
            <a:pPr lvl="1"/>
            <a:endParaRPr lang="en-US" dirty="0">
              <a:ea typeface="MS PGothic" charset="0"/>
            </a:endParaRPr>
          </a:p>
          <a:p>
            <a:pPr lvl="1"/>
            <a:endParaRPr lang="en-US" dirty="0">
              <a:ea typeface="MS PGothic" charset="0"/>
            </a:endParaRPr>
          </a:p>
          <a:p>
            <a:endParaRPr lang="en-US" dirty="0">
              <a:ea typeface="MS PGothic" charset="0"/>
            </a:endParaRPr>
          </a:p>
          <a:p>
            <a:pPr lvl="1"/>
            <a:endParaRPr lang="en-US" dirty="0">
              <a:ea typeface="MS PGothic" charset="0"/>
            </a:endParaRPr>
          </a:p>
          <a:p>
            <a:pPr lvl="1"/>
            <a:endParaRPr lang="en-US" dirty="0">
              <a:ea typeface="MS PGothic" charset="0"/>
            </a:endParaRPr>
          </a:p>
          <a:p>
            <a:pPr lvl="1"/>
            <a:endParaRPr lang="en-US" dirty="0">
              <a:ea typeface="MS PGothic" charset="0"/>
            </a:endParaRPr>
          </a:p>
          <a:p>
            <a:pPr lvl="1"/>
            <a:endParaRPr lang="en-US" dirty="0">
              <a:ea typeface="MS PGothic" charset="0"/>
            </a:endParaRPr>
          </a:p>
          <a:p>
            <a:pPr lvl="1"/>
            <a:endParaRPr lang="en-US" dirty="0">
              <a:ea typeface="MS PGothic" charset="0"/>
            </a:endParaRPr>
          </a:p>
        </p:txBody>
      </p:sp>
      <p:sp>
        <p:nvSpPr>
          <p:cNvPr id="14341"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8B683CC9-7638-B948-93C0-86AAC0315C1D}" type="slidenum">
              <a:rPr lang="en-US" u="none">
                <a:solidFill>
                  <a:schemeClr val="bg1"/>
                </a:solidFill>
              </a:rPr>
              <a:pPr eaLnBrk="1" hangingPunct="1"/>
              <a:t>52</a:t>
            </a:fld>
            <a:endParaRPr lang="en-US" u="none">
              <a:solidFill>
                <a:schemeClr val="bg1"/>
              </a:solidFill>
            </a:endParaRPr>
          </a:p>
        </p:txBody>
      </p:sp>
      <p:sp>
        <p:nvSpPr>
          <p:cNvPr id="6"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52</a:t>
            </a:fld>
            <a:endParaRPr lang="it-IT" dirty="0"/>
          </a:p>
        </p:txBody>
      </p:sp>
      <p:sp>
        <p:nvSpPr>
          <p:cNvPr id="8"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err="1">
                <a:ea typeface="MS PGothic" charset="0"/>
              </a:rPr>
              <a:t>Telcos</a:t>
            </a:r>
            <a:r>
              <a:rPr lang="en-US" sz="3200" dirty="0">
                <a:ea typeface="MS PGothic" charset="0"/>
              </a:rPr>
              <a:t>’ Perspective</a:t>
            </a:r>
            <a:endParaRPr lang="en-US" sz="3200" u="none" dirty="0"/>
          </a:p>
        </p:txBody>
      </p:sp>
    </p:spTree>
    <p:extLst>
      <p:ext uri="{BB962C8B-B14F-4D97-AF65-F5344CB8AC3E}">
        <p14:creationId xmlns:p14="http://schemas.microsoft.com/office/powerpoint/2010/main" val="114430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07745" y="1120867"/>
            <a:ext cx="8153367" cy="5260461"/>
          </a:xfrm>
        </p:spPr>
        <p:txBody>
          <a:bodyPr/>
          <a:lstStyle/>
          <a:p>
            <a:pPr algn="l">
              <a:spcBef>
                <a:spcPts val="1824"/>
              </a:spcBef>
              <a:buFont typeface="Wingdings" charset="2"/>
              <a:buChar char="q"/>
            </a:pPr>
            <a:r>
              <a:rPr lang="en-US" sz="2000" b="1" dirty="0" smtClean="0">
                <a:latin typeface="Arial"/>
                <a:cs typeface="Arial"/>
              </a:rPr>
              <a:t>Full Virtualization</a:t>
            </a:r>
            <a:r>
              <a:rPr lang="en-US" sz="2000" dirty="0" smtClean="0">
                <a:latin typeface="Arial"/>
                <a:cs typeface="Arial"/>
              </a:rPr>
              <a:t> in which </a:t>
            </a:r>
            <a:r>
              <a:rPr lang="en-US" sz="2000" dirty="0" smtClean="0"/>
              <a:t>the </a:t>
            </a:r>
            <a:r>
              <a:rPr lang="en-US" sz="2000" i="1" dirty="0"/>
              <a:t>hypervisor</a:t>
            </a:r>
            <a:r>
              <a:rPr lang="en-US" sz="2000" dirty="0"/>
              <a:t> </a:t>
            </a:r>
            <a:r>
              <a:rPr lang="en-US" sz="2000" dirty="0" smtClean="0"/>
              <a:t>(or VMM) completely </a:t>
            </a:r>
            <a:r>
              <a:rPr lang="en-US" sz="2000" dirty="0"/>
              <a:t>isolates the guest OS and completely abstracts </a:t>
            </a:r>
            <a:r>
              <a:rPr lang="en-US" sz="2000" dirty="0" smtClean="0"/>
              <a:t>hardware </a:t>
            </a:r>
            <a:r>
              <a:rPr lang="en-US" sz="2000" dirty="0"/>
              <a:t>resources to </a:t>
            </a:r>
            <a:r>
              <a:rPr lang="en-US" sz="2000" dirty="0" smtClean="0"/>
              <a:t>the guest	</a:t>
            </a:r>
          </a:p>
          <a:p>
            <a:pPr lvl="1">
              <a:spcBef>
                <a:spcPts val="1824"/>
              </a:spcBef>
              <a:buFont typeface="Wingdings" charset="2"/>
              <a:buChar char="Ø"/>
            </a:pPr>
            <a:r>
              <a:rPr lang="en-US" sz="1800" b="1" dirty="0" smtClean="0"/>
              <a:t>Emulate</a:t>
            </a:r>
            <a:r>
              <a:rPr lang="en-US" sz="1800" dirty="0" smtClean="0"/>
              <a:t> </a:t>
            </a:r>
            <a:r>
              <a:rPr lang="en-US" sz="1800" dirty="0"/>
              <a:t>privileged CPU instructions and I/O </a:t>
            </a:r>
            <a:r>
              <a:rPr lang="en-US" sz="1800" dirty="0" smtClean="0"/>
              <a:t>operations</a:t>
            </a:r>
          </a:p>
          <a:p>
            <a:pPr lvl="1">
              <a:spcBef>
                <a:spcPts val="1824"/>
              </a:spcBef>
              <a:buFont typeface="Wingdings" charset="2"/>
              <a:buChar char="Ø"/>
            </a:pPr>
            <a:r>
              <a:rPr lang="en-US" sz="1800" b="1" dirty="0" smtClean="0"/>
              <a:t>Multiplex</a:t>
            </a:r>
            <a:r>
              <a:rPr lang="en-US" sz="1800" dirty="0" smtClean="0"/>
              <a:t> </a:t>
            </a:r>
            <a:r>
              <a:rPr lang="en-US" sz="1800" dirty="0"/>
              <a:t>resources between concurrent </a:t>
            </a:r>
            <a:r>
              <a:rPr lang="en-US" sz="1800" dirty="0" smtClean="0"/>
              <a:t>VMs</a:t>
            </a:r>
          </a:p>
          <a:p>
            <a:pPr marL="457200" lvl="1" indent="0">
              <a:spcBef>
                <a:spcPts val="1824"/>
              </a:spcBef>
              <a:buNone/>
            </a:pPr>
            <a:r>
              <a:rPr lang="en-US" sz="1800" dirty="0" smtClean="0"/>
              <a:t>Examples </a:t>
            </a:r>
            <a:r>
              <a:rPr lang="en-US" sz="1800" dirty="0"/>
              <a:t>of hypervisors with full virtualization are VMware </a:t>
            </a:r>
            <a:r>
              <a:rPr lang="en-US" sz="1800" dirty="0" err="1" smtClean="0"/>
              <a:t>ESXi</a:t>
            </a:r>
            <a:r>
              <a:rPr lang="en-US" sz="1800" dirty="0" smtClean="0"/>
              <a:t>, KVM, </a:t>
            </a:r>
            <a:r>
              <a:rPr lang="en-US" sz="1800" dirty="0"/>
              <a:t>and Microsoft Hyper-</a:t>
            </a:r>
            <a:r>
              <a:rPr lang="en-US" sz="1800" dirty="0" smtClean="0"/>
              <a:t>V</a:t>
            </a:r>
            <a:endParaRPr lang="en-US" sz="1800" dirty="0" smtClean="0">
              <a:latin typeface="Arial"/>
              <a:cs typeface="Arial"/>
            </a:endParaRPr>
          </a:p>
          <a:p>
            <a:pPr algn="l">
              <a:spcBef>
                <a:spcPts val="1824"/>
              </a:spcBef>
              <a:buFont typeface="Wingdings" charset="2"/>
              <a:buChar char="q"/>
            </a:pPr>
            <a:r>
              <a:rPr lang="en-US" sz="2000" b="1" dirty="0" smtClean="0">
                <a:latin typeface="Arial"/>
                <a:cs typeface="Arial"/>
              </a:rPr>
              <a:t>Para Virtualization</a:t>
            </a:r>
            <a:r>
              <a:rPr lang="en-US" sz="2000" dirty="0" smtClean="0">
                <a:latin typeface="Arial"/>
                <a:cs typeface="Arial"/>
              </a:rPr>
              <a:t> </a:t>
            </a:r>
            <a:r>
              <a:rPr lang="en-US" sz="2000" dirty="0" smtClean="0"/>
              <a:t>in which the guest OS is </a:t>
            </a:r>
            <a:r>
              <a:rPr lang="en-US" sz="2000" b="1" dirty="0" smtClean="0"/>
              <a:t>aware</a:t>
            </a:r>
            <a:r>
              <a:rPr lang="en-US" sz="2000" dirty="0" smtClean="0"/>
              <a:t> that it is running in a VM</a:t>
            </a:r>
          </a:p>
          <a:p>
            <a:pPr lvl="1">
              <a:spcBef>
                <a:spcPts val="1824"/>
              </a:spcBef>
              <a:buFont typeface="Wingdings" charset="2"/>
              <a:buChar char="Ø"/>
            </a:pPr>
            <a:r>
              <a:rPr lang="en-US" sz="1800" dirty="0" smtClean="0"/>
              <a:t>Guest OSs are modified to </a:t>
            </a:r>
            <a:r>
              <a:rPr lang="en-US" sz="1800" dirty="0"/>
              <a:t>communicate directly with the hypervisor (via a system call mechanism called </a:t>
            </a:r>
            <a:r>
              <a:rPr lang="en-US" sz="1800" b="1" i="1" dirty="0" err="1"/>
              <a:t>hypercalls</a:t>
            </a:r>
            <a:r>
              <a:rPr lang="en-US" sz="1800" dirty="0"/>
              <a:t>) to achieve better </a:t>
            </a:r>
            <a:r>
              <a:rPr lang="en-US" sz="1800" dirty="0" smtClean="0"/>
              <a:t>performance</a:t>
            </a:r>
          </a:p>
          <a:p>
            <a:pPr marL="457200" lvl="1" indent="0">
              <a:spcBef>
                <a:spcPts val="1824"/>
              </a:spcBef>
              <a:buNone/>
            </a:pPr>
            <a:r>
              <a:rPr lang="en-US" sz="1800" dirty="0" smtClean="0"/>
              <a:t>An </a:t>
            </a:r>
            <a:r>
              <a:rPr lang="en-US" sz="1800" dirty="0"/>
              <a:t>example of hypervisor with </a:t>
            </a:r>
            <a:r>
              <a:rPr lang="en-US" sz="1800" dirty="0" err="1"/>
              <a:t>paravirtualization</a:t>
            </a:r>
            <a:r>
              <a:rPr lang="en-US" sz="1800" dirty="0"/>
              <a:t> is </a:t>
            </a:r>
            <a:r>
              <a:rPr lang="en-US" sz="1800" dirty="0" err="1" smtClean="0"/>
              <a:t>Xen</a:t>
            </a:r>
            <a:endParaRPr lang="en-US" sz="1800" dirty="0"/>
          </a:p>
          <a:p>
            <a:pPr algn="l">
              <a:spcBef>
                <a:spcPts val="1824"/>
              </a:spcBef>
              <a:buFont typeface="Wingdings" charset="2"/>
              <a:buChar char="q"/>
            </a:pPr>
            <a:endParaRPr lang="en-US" sz="2000" dirty="0">
              <a:latin typeface="Arial"/>
              <a:cs typeface="Arial"/>
            </a:endParaRPr>
          </a:p>
        </p:txBody>
      </p:sp>
      <p:sp>
        <p:nvSpPr>
          <p:cNvPr id="4"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53</a:t>
            </a:fld>
            <a:endParaRPr lang="it-IT" dirty="0"/>
          </a:p>
        </p:txBody>
      </p:sp>
      <p:sp>
        <p:nvSpPr>
          <p:cNvPr id="5"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Hypervisor-based virtualization</a:t>
            </a:r>
            <a:endParaRPr lang="en-US" sz="3200" u="none" dirty="0"/>
          </a:p>
        </p:txBody>
      </p:sp>
    </p:spTree>
    <p:extLst>
      <p:ext uri="{BB962C8B-B14F-4D97-AF65-F5344CB8AC3E}">
        <p14:creationId xmlns:p14="http://schemas.microsoft.com/office/powerpoint/2010/main" val="216548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07745" y="1081764"/>
            <a:ext cx="8153367" cy="4939524"/>
          </a:xfrm>
        </p:spPr>
        <p:txBody>
          <a:bodyPr>
            <a:normAutofit fontScale="92500"/>
          </a:bodyPr>
          <a:lstStyle/>
          <a:p>
            <a:pPr algn="l">
              <a:spcBef>
                <a:spcPts val="1824"/>
              </a:spcBef>
              <a:buFont typeface="Wingdings" charset="2"/>
              <a:buChar char="q"/>
            </a:pPr>
            <a:r>
              <a:rPr lang="en-US" sz="2200" dirty="0" smtClean="0">
                <a:latin typeface="Arial"/>
                <a:cs typeface="Arial"/>
              </a:rPr>
              <a:t>Container-based Virtualization, also known </a:t>
            </a:r>
            <a:r>
              <a:rPr lang="en-US" sz="2200" i="1" dirty="0" smtClean="0">
                <a:latin typeface="Arial"/>
                <a:cs typeface="Arial"/>
              </a:rPr>
              <a:t>OS-level virtualization</a:t>
            </a:r>
            <a:r>
              <a:rPr lang="en-US" sz="2200" dirty="0" smtClean="0">
                <a:latin typeface="Arial"/>
                <a:cs typeface="Arial"/>
              </a:rPr>
              <a:t>, leverages host OS kernel capabilities to execute appliances in isolated domains (or </a:t>
            </a:r>
            <a:r>
              <a:rPr lang="en-US" sz="2200" i="1" dirty="0" smtClean="0">
                <a:latin typeface="Arial"/>
                <a:cs typeface="Arial"/>
              </a:rPr>
              <a:t>container</a:t>
            </a:r>
            <a:r>
              <a:rPr lang="en-US" sz="2200" dirty="0" smtClean="0">
                <a:latin typeface="Arial"/>
                <a:cs typeface="Arial"/>
              </a:rPr>
              <a:t>) with own</a:t>
            </a:r>
          </a:p>
          <a:p>
            <a:pPr lvl="1">
              <a:spcBef>
                <a:spcPts val="1824"/>
              </a:spcBef>
              <a:buFont typeface="Wingdings" charset="2"/>
              <a:buChar char="Ø"/>
            </a:pPr>
            <a:r>
              <a:rPr lang="en-US" sz="1800" dirty="0" smtClean="0">
                <a:latin typeface="Arial"/>
                <a:cs typeface="Arial"/>
              </a:rPr>
              <a:t>virtual </a:t>
            </a:r>
            <a:r>
              <a:rPr lang="en-US" sz="1800" b="1" dirty="0" smtClean="0">
                <a:latin typeface="Arial"/>
                <a:cs typeface="Arial"/>
              </a:rPr>
              <a:t>CPU</a:t>
            </a:r>
            <a:r>
              <a:rPr lang="en-US" sz="1800" dirty="0" smtClean="0">
                <a:latin typeface="Arial"/>
                <a:cs typeface="Arial"/>
              </a:rPr>
              <a:t> (precisely physical CPU quotas)</a:t>
            </a:r>
          </a:p>
          <a:p>
            <a:pPr lvl="1">
              <a:spcBef>
                <a:spcPts val="1824"/>
              </a:spcBef>
              <a:buFont typeface="Wingdings" charset="2"/>
              <a:buChar char="Ø"/>
            </a:pPr>
            <a:r>
              <a:rPr lang="en-US" sz="1800" dirty="0" smtClean="0">
                <a:latin typeface="Arial"/>
                <a:cs typeface="Arial"/>
              </a:rPr>
              <a:t>virtual </a:t>
            </a:r>
            <a:r>
              <a:rPr lang="en-US" sz="1800" b="1" dirty="0" smtClean="0">
                <a:latin typeface="Arial"/>
                <a:cs typeface="Arial"/>
              </a:rPr>
              <a:t>memory</a:t>
            </a:r>
            <a:r>
              <a:rPr lang="en-US" sz="1800" dirty="0" smtClean="0">
                <a:latin typeface="Arial"/>
                <a:cs typeface="Arial"/>
              </a:rPr>
              <a:t> (like in traditional OS processes)</a:t>
            </a:r>
          </a:p>
          <a:p>
            <a:pPr lvl="1">
              <a:spcBef>
                <a:spcPts val="1824"/>
              </a:spcBef>
              <a:buFont typeface="Wingdings" charset="2"/>
              <a:buChar char="Ø"/>
            </a:pPr>
            <a:r>
              <a:rPr lang="en-US" sz="1800" dirty="0" smtClean="0">
                <a:latin typeface="Arial"/>
                <a:cs typeface="Arial"/>
              </a:rPr>
              <a:t>virtual </a:t>
            </a:r>
            <a:r>
              <a:rPr lang="en-US" sz="1800" b="1" dirty="0" err="1" smtClean="0">
                <a:latin typeface="Arial"/>
                <a:cs typeface="Arial"/>
              </a:rPr>
              <a:t>filesystem</a:t>
            </a:r>
            <a:r>
              <a:rPr lang="en-US" sz="1800" dirty="0" smtClean="0">
                <a:latin typeface="Arial"/>
                <a:cs typeface="Arial"/>
              </a:rPr>
              <a:t> (i.e., the container perceives a </a:t>
            </a:r>
            <a:r>
              <a:rPr lang="en-US" sz="1800" dirty="0" err="1" smtClean="0">
                <a:latin typeface="Arial"/>
                <a:cs typeface="Arial"/>
              </a:rPr>
              <a:t>filesystem</a:t>
            </a:r>
            <a:r>
              <a:rPr lang="en-US" sz="1800" dirty="0" smtClean="0">
                <a:latin typeface="Arial"/>
                <a:cs typeface="Arial"/>
              </a:rPr>
              <a:t> structure that is different than the host’s)</a:t>
            </a:r>
          </a:p>
          <a:p>
            <a:pPr lvl="1">
              <a:spcBef>
                <a:spcPts val="1824"/>
              </a:spcBef>
              <a:buFont typeface="Wingdings" charset="2"/>
              <a:buChar char="Ø"/>
            </a:pPr>
            <a:r>
              <a:rPr lang="en-US" sz="1800" dirty="0" smtClean="0">
                <a:latin typeface="Arial"/>
                <a:cs typeface="Arial"/>
              </a:rPr>
              <a:t>virtual </a:t>
            </a:r>
            <a:r>
              <a:rPr lang="en-US" sz="1800" b="1" dirty="0" smtClean="0">
                <a:latin typeface="Arial"/>
                <a:cs typeface="Arial"/>
              </a:rPr>
              <a:t>network</a:t>
            </a:r>
            <a:r>
              <a:rPr lang="en-US" sz="1800" dirty="0" smtClean="0">
                <a:latin typeface="Arial"/>
                <a:cs typeface="Arial"/>
              </a:rPr>
              <a:t> (i.e., the container sees a different set of networking interfaces) </a:t>
            </a:r>
          </a:p>
          <a:p>
            <a:pPr lvl="1">
              <a:spcBef>
                <a:spcPts val="1824"/>
              </a:spcBef>
              <a:buFont typeface="Wingdings" charset="2"/>
              <a:buChar char="Ø"/>
            </a:pPr>
            <a:r>
              <a:rPr lang="en-US" sz="1800" b="1" dirty="0" smtClean="0">
                <a:latin typeface="Arial"/>
                <a:cs typeface="Arial"/>
              </a:rPr>
              <a:t>IPC</a:t>
            </a:r>
            <a:r>
              <a:rPr lang="en-US" sz="1800" dirty="0" smtClean="0">
                <a:latin typeface="Arial"/>
                <a:cs typeface="Arial"/>
              </a:rPr>
              <a:t>, </a:t>
            </a:r>
            <a:r>
              <a:rPr lang="en-US" sz="1800" b="1" dirty="0" smtClean="0">
                <a:latin typeface="Arial"/>
                <a:cs typeface="Arial"/>
              </a:rPr>
              <a:t>PIDs</a:t>
            </a:r>
            <a:r>
              <a:rPr lang="en-US" sz="1800" dirty="0" smtClean="0">
                <a:latin typeface="Arial"/>
                <a:cs typeface="Arial"/>
              </a:rPr>
              <a:t>, and </a:t>
            </a:r>
            <a:r>
              <a:rPr lang="en-US" sz="1800" b="1" dirty="0" smtClean="0">
                <a:latin typeface="Arial"/>
                <a:cs typeface="Arial"/>
              </a:rPr>
              <a:t>users</a:t>
            </a:r>
            <a:r>
              <a:rPr lang="en-US" sz="1800" dirty="0" smtClean="0">
                <a:latin typeface="Arial"/>
                <a:cs typeface="Arial"/>
              </a:rPr>
              <a:t> management</a:t>
            </a:r>
          </a:p>
          <a:p>
            <a:pPr marL="57150" indent="0">
              <a:spcBef>
                <a:spcPts val="1824"/>
              </a:spcBef>
              <a:buNone/>
            </a:pPr>
            <a:r>
              <a:rPr lang="en-US" sz="2200" dirty="0"/>
              <a:t>Examples of </a:t>
            </a:r>
            <a:r>
              <a:rPr lang="en-US" sz="2200" dirty="0" smtClean="0"/>
              <a:t>container-based virtualization technologies are </a:t>
            </a:r>
            <a:r>
              <a:rPr lang="en-US" sz="2200" dirty="0" err="1" smtClean="0"/>
              <a:t>Docker</a:t>
            </a:r>
            <a:r>
              <a:rPr lang="en-US" sz="2200" dirty="0" smtClean="0"/>
              <a:t>, </a:t>
            </a:r>
            <a:r>
              <a:rPr lang="en-US" sz="2200" dirty="0" err="1" smtClean="0"/>
              <a:t>OpenVZ</a:t>
            </a:r>
            <a:r>
              <a:rPr lang="en-US" sz="2200" dirty="0" smtClean="0"/>
              <a:t>, LXC</a:t>
            </a:r>
            <a:endParaRPr lang="en-US" sz="2200" dirty="0">
              <a:latin typeface="Arial"/>
              <a:cs typeface="Arial"/>
            </a:endParaRPr>
          </a:p>
          <a:p>
            <a:pPr lvl="1">
              <a:spcBef>
                <a:spcPts val="1824"/>
              </a:spcBef>
              <a:buFont typeface="Wingdings" charset="2"/>
              <a:buChar char="Ø"/>
            </a:pPr>
            <a:endParaRPr lang="en-US" sz="1800" dirty="0">
              <a:latin typeface="Arial"/>
              <a:cs typeface="Arial"/>
            </a:endParaRPr>
          </a:p>
        </p:txBody>
      </p:sp>
      <p:sp>
        <p:nvSpPr>
          <p:cNvPr id="4"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54</a:t>
            </a:fld>
            <a:endParaRPr lang="it-IT" dirty="0"/>
          </a:p>
        </p:txBody>
      </p:sp>
      <p:sp>
        <p:nvSpPr>
          <p:cNvPr id="5"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t>Container-based Virtualization</a:t>
            </a:r>
            <a:endParaRPr lang="en-US" sz="3200" u="none" dirty="0"/>
          </a:p>
        </p:txBody>
      </p:sp>
    </p:spTree>
    <p:extLst>
      <p:ext uri="{BB962C8B-B14F-4D97-AF65-F5344CB8AC3E}">
        <p14:creationId xmlns:p14="http://schemas.microsoft.com/office/powerpoint/2010/main" val="251999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egnaposto contenuto 36"/>
          <p:cNvSpPr>
            <a:spLocks noGrp="1"/>
          </p:cNvSpPr>
          <p:nvPr>
            <p:ph idx="1"/>
          </p:nvPr>
        </p:nvSpPr>
        <p:spPr>
          <a:xfrm>
            <a:off x="3419872" y="1628800"/>
            <a:ext cx="4464496" cy="4968552"/>
          </a:xfrm>
        </p:spPr>
        <p:txBody>
          <a:bodyPr>
            <a:normAutofit/>
          </a:bodyPr>
          <a:lstStyle/>
          <a:p>
            <a:pPr>
              <a:buFont typeface="Wingdings" charset="2"/>
              <a:buChar char="q"/>
            </a:pPr>
            <a:r>
              <a:rPr lang="en-US" sz="2600" b="1" dirty="0" smtClean="0">
                <a:ea typeface="MS PGothic" charset="0"/>
              </a:rPr>
              <a:t>Large variety</a:t>
            </a:r>
            <a:r>
              <a:rPr lang="en-US" sz="2600" dirty="0" smtClean="0">
                <a:ea typeface="MS PGothic" charset="0"/>
              </a:rPr>
              <a:t> of proprietary nodes and dedicated hardware appliances</a:t>
            </a:r>
            <a:endParaRPr lang="en-US" sz="2600" dirty="0">
              <a:ea typeface="MS PGothic" charset="0"/>
            </a:endParaRPr>
          </a:p>
          <a:p>
            <a:pPr>
              <a:buFont typeface="Wingdings" charset="2"/>
              <a:buChar char="q"/>
            </a:pPr>
            <a:r>
              <a:rPr lang="en-US" sz="2600" b="1" dirty="0">
                <a:ea typeface="MS PGothic" charset="0"/>
              </a:rPr>
              <a:t>Advanced </a:t>
            </a:r>
            <a:r>
              <a:rPr lang="en-US" sz="2600" b="1" dirty="0" smtClean="0">
                <a:ea typeface="MS PGothic" charset="0"/>
              </a:rPr>
              <a:t>Network services </a:t>
            </a:r>
            <a:r>
              <a:rPr lang="en-US" sz="2600" dirty="0" smtClean="0">
                <a:ea typeface="MS PGothic" charset="0"/>
              </a:rPr>
              <a:t>(Video </a:t>
            </a:r>
            <a:r>
              <a:rPr lang="en-US" sz="2600" dirty="0">
                <a:ea typeface="MS PGothic" charset="0"/>
              </a:rPr>
              <a:t>streaming, VoIP, </a:t>
            </a:r>
            <a:r>
              <a:rPr lang="en-US" sz="2600" dirty="0" smtClean="0">
                <a:ea typeface="MS PGothic" charset="0"/>
              </a:rPr>
              <a:t>IPTV) to be launched faster</a:t>
            </a:r>
            <a:endParaRPr lang="en-US" sz="2600" dirty="0">
              <a:ea typeface="MS PGothic" charset="0"/>
            </a:endParaRPr>
          </a:p>
          <a:p>
            <a:pPr algn="l">
              <a:buFont typeface="Wingdings" charset="2"/>
              <a:buChar char="q"/>
            </a:pPr>
            <a:r>
              <a:rPr lang="en-US" sz="2600" b="1" dirty="0">
                <a:ea typeface="MS PGothic" charset="0"/>
              </a:rPr>
              <a:t>Specific </a:t>
            </a:r>
            <a:r>
              <a:rPr lang="en-US" sz="2600" b="1" dirty="0" smtClean="0">
                <a:ea typeface="MS PGothic" charset="0"/>
              </a:rPr>
              <a:t>requirements:</a:t>
            </a:r>
          </a:p>
          <a:p>
            <a:pPr lvl="1">
              <a:buFont typeface="Wingdings" charset="2"/>
              <a:buChar char="Ø"/>
            </a:pPr>
            <a:r>
              <a:rPr lang="en-US" sz="2200" dirty="0" smtClean="0">
                <a:ea typeface="MS PGothic" charset="0"/>
              </a:rPr>
              <a:t>High Availability (6-nines)</a:t>
            </a:r>
          </a:p>
          <a:p>
            <a:pPr lvl="1">
              <a:buFont typeface="Wingdings" charset="2"/>
              <a:buChar char="Ø"/>
            </a:pPr>
            <a:r>
              <a:rPr lang="en-US" sz="2200" dirty="0" smtClean="0">
                <a:ea typeface="MS PGothic" charset="0"/>
              </a:rPr>
              <a:t>High Performance</a:t>
            </a:r>
            <a:endParaRPr lang="en-US" sz="2200" dirty="0">
              <a:ea typeface="MS PGothic" charset="0"/>
            </a:endParaRPr>
          </a:p>
          <a:p>
            <a:pPr lvl="1">
              <a:buFont typeface="Wingdings" charset="2"/>
              <a:buChar char="Ø"/>
            </a:pPr>
            <a:r>
              <a:rPr lang="en-US" sz="2200" dirty="0" smtClean="0">
                <a:ea typeface="MS PGothic" charset="0"/>
              </a:rPr>
              <a:t>Fast Fault Recovery</a:t>
            </a:r>
          </a:p>
          <a:p>
            <a:pPr marL="457200" lvl="1" indent="0">
              <a:buNone/>
            </a:pPr>
            <a:endParaRPr lang="en-US" sz="2200" b="1" i="1" dirty="0" smtClean="0">
              <a:solidFill>
                <a:srgbClr val="008000"/>
              </a:solidFill>
              <a:ea typeface="MS PGothic" charset="0"/>
            </a:endParaRPr>
          </a:p>
          <a:p>
            <a:pPr algn="l"/>
            <a:endParaRPr lang="en-US" sz="2600" dirty="0">
              <a:ea typeface="MS PGothic" charset="0"/>
            </a:endParaRPr>
          </a:p>
          <a:p>
            <a:endParaRPr lang="en-US" sz="2600" dirty="0">
              <a:ea typeface="MS PGothic" charset="0"/>
            </a:endParaRPr>
          </a:p>
          <a:p>
            <a:endParaRPr lang="en-US" dirty="0">
              <a:ea typeface="MS PGothic" charset="0"/>
            </a:endParaRPr>
          </a:p>
        </p:txBody>
      </p:sp>
      <p:sp>
        <p:nvSpPr>
          <p:cNvPr id="13316"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69A3BBB6-37FD-5444-8A05-59A56AE6DFAF}" type="slidenum">
              <a:rPr lang="en-US" u="none">
                <a:solidFill>
                  <a:schemeClr val="bg1"/>
                </a:solidFill>
              </a:rPr>
              <a:pPr eaLnBrk="1" hangingPunct="1"/>
              <a:t>6</a:t>
            </a:fld>
            <a:endParaRPr lang="en-US" u="none">
              <a:solidFill>
                <a:schemeClr val="bg1"/>
              </a:solidFill>
            </a:endParaRPr>
          </a:p>
        </p:txBody>
      </p:sp>
      <p:sp>
        <p:nvSpPr>
          <p:cNvPr id="13318" name="AutoShape 16" descr="data:image/png;base64,iVBORw0KGgoAAAANSUhEUgAAAM4AAAD1CAMAAAAvfDqYAAAA2FBMVEX///8AAAB4RCGzs7NtbW1PT09UVFRra2tzc3NwcHBhYWF5RB9kZGRoaGhiYmIxMTE3NzdcXFxKUVN1PhOznJGmpqZSUlK9vb14eHh7Qx1MTEwQEBAJCQlYS0RuRy+goKCRkZGCgoJFRUWJiYn19fXf39+YmJirq6sqKioZGRnBwcE+Pj7p6eklJSXKyso2NjbW1tZtMABwNgCihHXf19SpkISQaVGGWTzIt6/y7utmIgB+TSy9q6TYzMaYd2eHXUhaMheJbV9iPSSvl4tUKQRkSDpyRipfST4sxnZaAAAXRUlEQVR4nN2dfWOiuPbHSX0CK1Wmq1B0V0AFFbW2M7MzOzszd38Pe/f9v6ObJyAJCaCFqvf7x0631ZRPT3JykpwcNa05raxdU02b26ZaVmllgX1jjVtgaDfWuETHPgAgaKz5ELY+bDXWvChvCH8fcBtrP0LNrx8aaz+n5SqagcbGTgC8Y2ONK7QAYUMtH8GooZYLtAKgoZZ1MG6o5SLFoBl/ugRg2UjDxWqBbiPtjkGvkXZLBP+KjYzXITg00WypHLBooNUDWDfQagUdwayBVgdg3kCrVTQE9cciu8s4AqSogcggBGbtbVYUdAarutsEF3IESDrwa25xC6Y1t3iCoDOouaNbjYVOVTQC9cbxu4bmsooa1zxJLEC/1vZOFHQGxzrbAw3FgVVlAqfG1uzGovSKOtY663WAV19jZ2lY4+Jk1cA8dqLCGnd0fNCpra0ztaxvGl/OGogBT1W/ttVW69KOAOlQmzNYN7J+OlWbmuKS4+UdAVJdzsABcS3tvFG7epwB9Cnvt49bpC6wamglutwylNe2ljB4X/va6VwB4L25jStxBEiLGpaQJniu4UlqEXQGb53OoSOIanmWOuS+eUtnfi2OAMl+c8ffA72eR6lF4I1u6VDzqvaN8t8YPVqXOKFSa/W2KR36kkucUKkVv8kZeNfkCJBab+r8m8ucUKkF543zt3TsS25My+W/ob+4YFjno9Sh4/mjGfqRS51QqbU+O+haXJsjQIrOdgbgshvTckFncN65Wev6HAGSfmafCcCm7kepQ8fzRjR82yVPqNQanrWKcy57QqXW+JxBAIdcHRsnDeisJ4sufUKlVu+MfjO6ho1puY6nb+mc8Zb30/PJf+pzDPpump86EOBwmzT0LDXo5Kebv31Lq0n1T+w7m+t1BEiH07Z04Muv4YRKrTWYnhC4WdezMS2Xd8qWzg5cxwmVWtAZVN8xO4n9Mjql/4BrXIby2lbf0rHfuhX8HppW/pN3r2tjWq5F1QEBHcHV7UflBZ+yWsqef/2OAKlqH6reKy8qOMKrHD21qr3s8qrmf+NbcARIfpUtndVNOAKkVRVn4FzbCZVaQfmWzvIGIoJErfItHfiSKzuhKlD5n359K44AyS/bqD3ejCNAgs6gOGXPuMYTKrWGxVs6t+QIkCJQeAtzfJUnVGqhP3/BKm5/nSdUaulFezSHqkH31Qi6LvUOmnWtJ1Rq7dWrmVtzBEhjdX2G8GpPqNQqcAb76z2hUqun2qfZgktepjxXSmcwufaNabmG8uTbHbjmEyq15vLaM4urPqFSC5lBsggA131CpVYfACP3Tbtofr1qHWTTpXsLG9NyrfPbG6vi2PSqFeZXcX6TtakaFnIGwkIA3MbGtFwwdB5w34hu1hEgbcUpM7hdR4C04Vc2xxt2BEge37kMcD13qM4RcgbZYmB5044Aqcsu1cY3uAzlZbPOYH0rJ1RqgWx1c5DHpDelRbb2HJRt9d6AVumCALmFWzmhUstNtnTCm3cESK1k6gS3dEKlFiCBzfa/wBEgwTUBKqxl3dQJlVpHHAsgR3BLJ1RqBejAYFG/I/jjx/fvv7y//uevv/7///7666//Pe2Xf//+4w81y6fPd99eXx8voKe7u7vHO/Sf0/T6+u3u8ycpzI9/vTze392c7h9f/vUjB7P8+XKDLET3Lz+FMffj8fHSD/UWPT5yBvp6u6Yhun/5ytjm26Uf5+36ltpnd+u2Qbp/SdaAX57w/z893d+k4HOj53/6Qmi+vyKY+7/dD7cp99d/Y3u8fsc4rxDu/t/uB7fjxsNLauROXKxOJ36u+qbnYNL58DfiuX/NjNNx3ckaXFob+CeFDzI69U0ffrtPzPMFfvX0D/yTTBt6xpMUdNzO8NQ3QR6Ec/8FuTXU7+CfZN/E052sWacDw2vQD+cV5cE+tZkQ80Dn9vUVjZwPbnBpEKphF/5d/W2rsrbQmIH7Dxo9r1+1zzC6uf/tQwcPnMAQpeu60TbNAZZJ1cNqJ8q9yTDSn5GXJm80aTM93K74qyzM052CjS19cFv+bQ/+DTq/4qD8s/b7PcbpbmBLU6fNyzD6XTeAog6nM5l0sSxGfZnYF1jkPZMJbAC1gxoMJlZbF36bHiOcyQwMc89tb8eeb7R9b7zNGW4M134E5/537c87goMcwZr/BYY5iWPKkqGIHA8PD4OcHh5EKp4IIcVunzEjUgfhdHI4dstz0U9aLdyDvJYt4lDr3P2p3alwDNONGcOIMBQlTyIiKYBQ03HQN8pxbJ363N2R/DszOCAG506NM8EwvGl4Fn5ACWKRckBpl4sD0yjGsb1Z4iVCP3UYrK+ogGMMYpaGN03Gkj19jxGPlAPiDRRbRhGObckdoGufgGNYatOkfUwg4VxZypSaiDMQ6xPijqHGsZPZcOO1jqvVMdITnml1HKPL0wgwGQvnr3llSImJBAMxHc5Q4djTA352faXt0BHd7rDUttj/bcagKk5CEzAdjbdMwpIYUzHtsEQZkJpHxLGHc5xVtdKiZ+ChAHMDrAM+4Aq1eTI7leDwPU2kyWA4Ej0Tx0SJaJdT8biGDMfuwTGyBb62Rd4AH5mi2KWzW47A0YQT7rYKjqmgYWCoYUQQXYSiRHIDsTzEHwg4c+LPNDJeUhx0GoTnIeBVwDHiWKBhTZPBCCxOKh5JBFLwmHmcLXYDPsoSE3Dg1xs8gOxSHDpwKI3ENJlhRA5OPBEGYg3EOLhs+PA4KOMAPGvJZMPigMOKTD+lOL1Y8AKJbVLTEJhCFpYoAaIGEnjS+Qd1Nw7Hxh7seAAyHIA36MHeLsExOrGEBj4DY5oEppCFIWIMZGYdTuQRcfAH71mkV+VxFhr+Z16C05PTMKbJw/h5CUScgfI8iXk4HNzJjjaQ4wDSCY0SHCtOaDq8bTBNZpoiFhGJAGUjiOGZZDwBj7PFT45yQuQ4LRyPDreFOAbvBjjbMKYpZ+GIUgMV8cQ9HgfNNc4SqHC6pLfZhThmapzUqeVpKrLkgWiHE3no8LEMrrOhr8OVEmej4fVzcWezZAOHoclMIzz2gpEKSMGTmMflcMYBnCq3LSUOWJrov+MiHMcVaXjbyGAWcuWAynk4nLmj7SaHsRpn53QPmhkWWoftalLbiDQKGB6I6XAMD9/d4G/ucdbpL/bgEBVYx9g7x8G8BEfqBlQ07NN7RHIiCU/ePIPc2IkOSpwp+ToqwjEIDu1qEIV455SEp/BShaw4KDlPisTx9FkcPOH4as82rODZDM44+/1ms9mLWuck7pyHnJkEHjR+DNQqanvjsjgW56iR43pG9dzkOB7KqgCzwnmnnRoHdbQp2FTWbBbTV8O/Kd/vcjxGF0zRK2HEzHY3Hsc28AAJVTg77CX6hdZBOKlx+rOOtqwozQc+0NHLtSOYhJ4MKOXR12Cn4VcOB0ocstrxNAVOl9jNK5x3MA41jvVwSnlvH8w3NAVlD+bZqJLxtGkuqwO6fdY8PI6Ng0+cmCzBWW3JN8twMrc2mJ2EE+r05lcIHOoQ5DyOSzKNl2BqFuE46P90bSTD8TS8lTgoXiAgnMQ4J+OE9GbHDgTzMAPK8ThTkgfeAgH11pSHxyG+DWyXEpwHzUiNU4TDGKc/mAWroyjSn3LfXrVBOHZpur0LGJedAGU8Jr1kMALJZKrA8Um32k1FHFMjHsIoWVwbLI4pO45bkW4iUThf0OeMgDPngDgePyYphSswbCexDuYRcVo2Gu3O7Eh2CzKcUPM2aHOU7kwV4mTB2iDdbEuXP6MEZzjgtg/hZGvO59GUfBgn/HGk4oE4NKXQB1YaG1CcCY8DIwN/aaPk3cOIpvDCf3tLDQafu4OFws/qOCgkoBFBEhAsugmOSx6XHuiNqQyaQGwB9BORh84/fZJSuJxN21koiiI3t5/DmU/w4np40HZzVJn72G+RxH7oIp690m1Dw00cQT+JcNgAh8Ghf3weZ04LRNjAGM8TIJFnSFL0beC2Td48eRzbo6fpozm9BXPwyRCY7RfJiwpxsr5Wbh0eZjxuxeRRl2AfzXmetLs5dNJxAYrbOGeQx2nZzAphM2QzBcL0NZVw0vBTV+JwNBGSBycEJAP6OQkPaqNLOiR0BDpaajO9TYYD5aYEZnY4EjMvKFgguFxf6/U44/gLi8VhaCKq1oxcITiAQSTn8eik4wGrTcyT9jYFjh0me1PbZPUz9exqOJ2ivsbj5GEgTo/eM5xtonHGw+DotEwjmOptobcpcGBwHWIPDpY4iAaux5/2VsF5SHDYhU6G0yE4DE3SNLlnuADeWMazCMikswUBXPngRQ/pbQjnQYGDDntDvTMcjdauIR70VsHh/FpmHAZnzNOkf8ghiUOPwGpRHn5JRycdC5CNKra3dQZdFQ4isrdIkp8U4xT0NU+Cw8K00D45SVRfg9aY4UnM0ybXEHdg7egizuShCEetU3CIX6PGEXAkNDBuJBcLQ7CI8jjeM/Hkc9B30LqUGzyTQuvUheOocEQaG2n7QAbHDrg580BXQD+bFq5Y8TKbuurGcagnMCrgsDBQEb2L1wFRzjxen0w6BxA4LE6/eRyZJ8jhZMZJaOzDmjiDCPgRNU/qDEK6YDWBTnDa7ETaGI44iSa7URwOaxw703ZB77HChxJ7m08sBx2B75A9KtYXNI3TVuNMxpxxCAjxpDYtiN0HY7G3dci4GkNHgDYNrggnmovG2VKcAw3stkBnexvCmZGqXnvgOxLrdOvHmQg4emWcbaoxWZQuZ/sWj+OQSecIAp+zzkPjONJppwzncDhgnj358B8HzCMWJxyRSUcHuvNOOJ2iWbQqjkPc8RE8tDjrkJ0euBjy3wvnTdbZHhJnQIoQbTasdUKTuLwIWO+O84axA6eegPQqLwmrCQ6dkGLgCzjNuYI3OOqUxrZDMuZXoNvKHPWCFCxCjsB3ZJ6tAUc9qTiNyuYdO6Gx7emeeuQMJ+ySlZ0PjPfDYYOc3NJaHRWwYYFto8ytAwmc/QxnRlbVYLOgOO8W5FQOQSUxm00SUEwSzQRRQuMAD32rBR1BMnROC0HTxs/AOWOBYDO/z34mw34CUuME5K0u8PM4pQsEext5zkO32zcWUW5BWhNOYp6oldeC7MG2gJ7gkElnBeIFi2NWwbEjPdnMCefrmREp08Irrkbli+vcTgEjWuQi3a1uk8OfBXIECj+twLGjLC8HNoJy9tzotI0p0VMXbH3IeOA3LBI8m/DviXHopAOAxxinCo5tsjdx5vQwbmCfgqNavzEbU3OOJ+JgoEKyn7YFJsahk46NHIGAU7IxNWwlxy/74XCTHmSvo5Nwztk2TFnQ18Qcy+lmjHAs4rm7wM/1tcJtw2gKHSIcODOPHJQtj34CNK6A41bHkW6DUsFv6SRCc8ACRgRzUkdqB54Xyr4mxcG7nvp+q+3GxgYlDbWWWjTleU7Zci/AYXjGAgwScWVH0J2jlc6CBHHtXF8bFGy505T9hbZivIG509rkq1NwzjgQSUlQ4BnRiWY/hdEnPTXdz1Lj5Ny0BMcmW9NbzQGcPI3kHOzL0sJPxBFP3zLBby6IRRbA90KyfbAFE7VxJDjEix2XuQugAaqxN9ccv/yodyLZdJedvnksz1xkQd/aANLbJqFOImwLOGmuhNFmN9wxjniYiNMn4XScvzKpbzU/PvgBOAGnP8jC0ISHxfFCDiivAVmUbsCcrKp3YJ13BExfE3DIObyluSLMGs9o+HKpXpwmYWRZEn0u/UuGk6R9SVlwXGOR8e8TrxACkxs5Yl8TcfAD7yKRhlY+xJlum1KcQvOkOEHI5rFJYUJqlCPYk1OFNci6Wt44ubwCfCrqaALMhpbdXBGrhYU4XNZHNnqoeRwGJ5+Xx5KEdE2AhsxyT5IrDsDNkqb4lENp1ge+F3IUjJN+wtqaJIybZQlgEvNk3mAi4giJhqzgj8AMvdog4agJHUHW1Vjj0L7G42zjHRw8WoejSSqiHjY0xXpflp6nMo8u4DC5k3IY+H2ynt7ihdsO7Bc8DefWchlTdrDczXtcukxaHBk5iQ3xeNXT89Is3ZSHx2FyQb08C9lib+MwGrmiMej7TFdj/IBFk3WF9Dz0NcmQpErqUx6J517ipKnC1FYex8ql6XY4HA5IKhKH9pfEEYheTTAOj4MHDZOpO0hK4ST5eiucNVWYeNzm846FtGMWR8w3lgj+zMSL0pXGbExLu9okn9qKHVtrm9AkxUKPaYhAcArTwg3J/YOkuyEeBidLolaw4B+lJVh1YAg0nB/IJx5j64ypdTpJlZUs0xXsvFLrSNLCBwyP44LjDgnjsEnhEhSaRrDFb1jhjWmBps/T8Dh47CyIK0jKN66yNGRA78IUjp0kaT9/BQHzOGnAEdP0p0WhUJJHIiujYQcOi2Nyjhq/CS3d3MQ0cwYGpYWPYTcp9GzZlYrc5R08fKzRaBQjdf1EBSxIQUw0KqcJ+Ps72BJwtkoK6u34ehchdHr+DhTOO05XcqeC5UlXctyFFwUKK4e9kTTgbiAkNyr4GyItvMixDwnNGPDa4WFUHBXog5herspffCM3xZQXeBKoHIeTRjYqGoozMfIxm6sR/7wTL8b3yB2/4phNN2L1RT6Rp8r9qgwmu/2W3bbkLvPFA+GiJXbJJKxpAVFLTDstuWhpdILcbbGzL785HEx21YW9O8pcTRRuJpL1zgZOC7t+jsYmLs8puzf6EJfwVL2amP48d5EvT4ONMzHES8rAmq/2pubnYGAQiO/IlqWF620j4O8mVro4ykNx39d505j8vWvmnmXcy10h93yUYuyTC7ysIlQaGapsr0Bvt/uqK9eSa72l93oLLvWKNK54qxcF1di7tbUDl6A+WtHbpKMKF/yNQLjXm9pHuHRdSqRzMNkdchkNNk6+/AJ5/ueV1kqraHVsLYlLy3dBhXIF0moFPQFIgpT8QLzhz1Us4Gis/I34ZBcUylxpy+14sRjDRcKxA3wcnZTvgup8oQ++zodYfaGo+ELCkitXwFy3ZmkCWfmFFg1EccfybRguHm0HuW8LrRKq7FHjUgRBLPUH6toYcpKERVFMgqWJVZVYWq2kutkmvRoPpXmbSicIbYEnsY8UiK/2Iate0stgBv0CGlNa64OMn2RDus3gTLvkSky5Z8OS1PxJeTIgky0rkyvDkpWWkVWW6TA0o4GiEgvhidC3YzaeDsZknu1aXvGN+ORRAhVPVsLITJHytXJ6QpWcwjI5cUKjLJkVtfcjL9l33/fGxEFj7x3blYoyufnCPyogriCTUJdJrMrUldBkVaYUOKhXRQvdmnQs3Yuyw3GsB7tKySzDYguyCBWzssJMqoJZCYq0ZhZXkmlSUjKLZWLzCtK+VwmnDSMotYGoidJyZjKQHAtvGlqAhS0AVoLDK418xtUKmrUNs5M3kFhtTlmhLVdwLoVhyrMNWJjTcNJNEH7sFFTPgxay3DxQrn4eKaHHKF8RsJuHCbomD3Majk3nIXfLVc/7cldQ2xC63/bA6rpKHkVlQ7G6YUKTdLSJ1e8ZIkxRbUOJyGp7wznqL9rHJ1J5Es++scxLISuJkJJKWYooh5+LUkl+Tw/HyTN15UlB0WA4QudVWeXJp4/aL49XWBdUr1QX1Eb3X2y0CA86uC7o4y/aJ1S19b5zZVVbu6Xb3+m2/p6p2vpJW97RmrqTTdmveg+5HbdzWoVg9CbXxTV175aa9hEVpb9H4/Pk0ry1a08qHsez8pdmSiseP35EW1jfMBiqR92JR5dUnNWjDk5604ffsF/7hnd/f+LPDHj6+1fkiy8rN9FJb/rnDlc/f/yJ9+T+wCWc7+6fbrNA/f0TCQjuXujniXx9uewD1aPskxA+v176Wd6u189aqt9vnuf1d43R5xvvby+fNU5fX274M1Ee2U8QIfrj57db/Pgd9AE8337KPiNp9/Hu5fHp0k93mp4eX+4+Kj+A/dMvH7/8eelHrK4/v3z8hf+op/8ARPxiLlY9hB8AAAAASUVORK5CYII="/>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19" name="AutoShape 4" descr="data:image/jpeg;base64,/9j/4AAQSkZJRgABAQAAAQABAAD/2wCEAAkGBxAQEBEODxIPDw0PDBAQDg8MDw8NDA0PFBEWFhQRFRQYHCggGBomGxQVITEhJSkrLi4uFx80ODMtNyg5MCsBCgoKDg0OGhAQGiwkHSQtLC0sLSwsLDQsLywsLCwsLCwsLCwsLCwsLCwsLCwsLCwsLCwtLCwsLCwsLCwsLC0sLP/AABEIAOEA4QMBEQACEQEDEQH/xAAcAAEAAgMBAQEAAAAAAAAAAAAAAwQFBgcCAQj/xABCEAACAgECAgcEBQgJBQAAAAAAAQIDBAURITEGEhNBUWFxBzKBkRQiQnKhFSNDUmKSscEWJDRTgoOistFjwtLh8f/EABoBAQADAQEBAAAAAAAAAAAAAAABAgMEBQb/xAAxEQEAAgIABAMGBQUBAQAAAAAAAQIDEQQSITETQVEiMmFxgdFCkbHB4QUjM6HwYhT/2gAMAwEAAhEDEQA/AO4gAAAAAAAAAAAAA8W2xgutOUYxXNzajFfFiI2KE9fxF+nrf3H1/wDbuaxgyz+GfyZTnxR3tH5vkekGI/00F9/eH+5ImeHyx+GURxGKe1o/Nex8mFi61c4Tj41yUl80ZTEx3axMT2SkJAAAAAAAAAAAAAAAAAAAAAAAAABBmZddMHbbJQrjzlLl6LxfkWrWbTqsblW1orG57MB+VsjK/s6+jY/99bFSvsXjGD4RXrv8Ds/+emL/ACdZ9I/eXBbi7X/x9I9Z/aEtGi079exSvs/vMiTtl8N+S8hOe0dK9I+DPki3vbt8/t2ZKGNBcoxXpFIxm9p7y0ikR2iH2VEXzjF+sUyIvMdpTNInvDH5Oi0SfXUOzs7rKG6rF6SibRnv2nrHx6spx1jrHT5dFd5mVi8Zb5mOufKOVWvJ8p/H5k+Fjy+77M/6/hevE5Mfve1Hr5s3pupVZEO0pkpR5SXKcJfqyi+KZyZMdsduW0al348lcleas7hbKLgAAAAAAAAAAAAAAAAAAAAAFXU9Qrxqp33S6tcFu3zbfdFLvbfBIvSlr2ite8q3vFKza3Zz3Hy7NSyO3yPq49bbqoT+pBd2/jJ979dj2fDrw2PVfenvLwcmeeIv192PJt+M+XclyS4JI4LNK25l+sxl10TIo1GBHMtCllLIexrVy3nXWGoaw7MS5ZmI+rJ8LIforNuLjJeD+a47Ho44rnp4eTy7T5ueMtsN+enae8N20DWasylXV8Hv1bK379Vi5xf/AD3o8jNhtivy2e5hy1y15qskZNQAAAAAAAAAAAAAAAAAAAAHJ+netvKyvo0H/VsWbT25WX8pSfj1fdX+I9rgcMY6eJPef0/l4n9Qz81uSO0fqt6BNRi4/d/mWzdZefS2oltGJacV4dWOzJVWGEw7KXTqZXTaLvrmRo50NlhaIZ2uoZNptWHJks1vXLU4OPjL+TOzD0nbkvbppr3R7WXgZcbG/wCrWtV5Ee5R3+rZ6xb+TZtxWKM2P4x2+zp4HP4d9T2l2RM8B9A+gAAAAAAAAAAAAAAAAAABi+k2p/RcO/JW3WrpfU35Ox8IL95o0xU57xX1Uy35KTb0cU0uOy3e7b4tt7tvvbZ9BafKHzGTrLYsC7qswt1Zb02HDzDntVeMmmUpzDGaNq5liOYV5GsZ315hHIeOgtzC8UZ2zMblZhrWrG2TbX9QyOt6HRSNM5nbXtSjumb1tppR1P2dam8jT6us97KN8ee73f5vhFvzcOqzxeLx8mWYjt3fR8LfnxRLZjmdAAAAAAAAAAAAAAAAAAANG9r2R1cGuv8AvcyuL81GMp/xijs4GP7u/SHJxs6xac6wpcEepMvCtDK48yksZhk8e0zlnML1eQV0J45JXSdyPJGjcorMknSNqWRduXghjMiZpC8QxeXLgy0S2rDb/Y3kf2ynuU6rEvOSlF/7UcP9QjrWXs/0+fZmHSzznoAAAAAAAAAAAAAAAAAAA577Z4v6LjS7lm8fjVM7eBn25+Tj42PYj5ueYs+CPSl4toZKiwrLOYZCm0pLOYWoXEI0lVxCNPruBpFO4J0rW2loTEKF9haF4hjsifMs0iG2+xmLd+bLu7OhfHrWHFx89K/V63AR730dUPOeiAAAAAAAAAAAAAAAAAADUParhO3TLZJbyonXf8Iy2k/3ZSOnhLcuWPi5+JrzY5cgxLOCPVl4loZCmwhSYXarSqkwswuIV0lVxCNDuBpHO4lOla20lMQp3WErxChk2cCy8Q6R7GcNxxb8h/p8nqxfjCuO2/7zl8jzuNtu8R6Q9jg66pv1dDOJ2AAAAAAAAAAAAAAAAAAAiyseNtc6prrV2QlCa8YyWzXyZMTqdwiY3Gn51zMGeHkW4lnv02OO7W3XjzjNeqafxPbpeL1i0PEy45paYWKWS55W4NkKJo2EI0kVoNDtBp4lYDSGbZKVW1krQx9qnZKNVa61lk4whFc5Sk9kvmxuIjctqVmZ1D9CdHtLjiYtGLHj2NUYykuHXnznL4ybfxPFyX57TZ7tK8tYqyJRYAAAAAAAAAAAAAAAAAAADQvaj0UllVrNx475WPBqcIr619PPZeMo8WvVrwOvhc3JPLPaXLxOHnjcd4cu0/IUkj09PGvDMUpMjTCZWFQmVV5z6KE859FBzjx0gjnQ2xSJ0mJYnOvSRbTekN49lHRWTktUyI7bxaw4SXHZ8He/VcF5NvwODi834I+r1uEw69ufo6kcDuAAAAAAAAAAAAAAAAAAAAAAOb9OfZ67JSzNPSjc25XY3CMLnzc4d0ZvvXJ+T59vD8Vy+zfs4+I4Xn9qvdzujOlCTrsUoWQe04WJxnF+DT5HoxMTG4eRfFMTplaM+L7xphOOVqOYvEjSnJJLMXiNHJKtdnxXeTpaMcsVl6l3Li29klxbb5JLvJb0xNz6F+zyd0o5WpR6tSalXiS9+zwdq7o/s8337cnw5+K17NPzepw/Ca9q35OrpbcFwS4JLgkjznoPoAAAAAAAAAAAAAAAAAAAAAFDVtZxsSPXyba6Y93Xf157d0YrjJ+iL0x2vOqxtW161jdp00HVva5Un2eHj2XyfBSufYwfmoreT+Ox1U4G8zqXLfjKRG4aJ0nzcrPkrbYU1zXLsIPrbd0XNtt/wO2OF8COk9f9OK/GVyz1hg4wyIc036EeLMd4U1Se0pFmWr7MifFqjw4Hm2v7Mh4tTw4eJdvPlF/EjxfSE6pHeWT6PSycW3t4RqlYl9Xt4OUY+jTTXwZPgTmjUzpavFVxTuIb9pntbUZdnm4sq2vt401YvXqy24ejZyZOAtWdRLtpxtbRuW+6J0jxM1b410LHtu63vC6K84S2a9dtjkyYr4/eh1UyVv7ssqZrgAAAAAAAAAAAAAAAAAA82WRinKTUYxTcpSajGKXNtvkh3Gl6z0uss3hg7RrW6ll2x3X+VB8/vPh5M9HFwWuuX8vP6+n6vNzcfE+zi/Py+nr+jluuydt31ZWXXS4Sstk5yk/HfuX4HpY6zrkrGnnWybnntK9peiKtbtb2S5yf8F4I3nlxRqO/q5L5pvPwZ7H03hyOS+SFeqx+Q4y5owm8NIix/RmD7ik2heJsf0Zh4DmhO7H5BjHki8XhnPMgv03ZcjeuSGc7YXUdGVicWtpL3ZLmmddbVyRy2TXLNJ3DDafV2N0Y2daEoveM65OEl+1GS4oxvSa+zPX9JdcXifbrLp+i9K76Ullb5ONtwyIR/rFa/biuE15rj6nn5eCrfrj6T6fb+Xfi4+a9MnWPX7/w3nEyYWwjZVKNlclvGUHvFnmWrNZ1MdXqVtFo3HZMQkAAAAAAAAAAAAAAAr52ZXRXK22ShXFcW/wSXe2+GxalLXtFaxuVb3rSs2tOoho+pZduc+tanViJ714+/Gez4Ttfe+/bkvxPYw4a4I9bevp8vu8LiOKtnnXanp6/P7NX6R6nt+ar+6lH7T8PQ3pWZn4uXe/k99G9Bfvz4ylxb/l6G18kYq6ju5smSbzqOzaFp6TXA4L5ZlpSi5VimE2bxVZhjlZleKpFjleZblHjjZyvEscnaJqrW4peLM5qo2aem+RtXJMMb0a/0i0HdbpbNcU1zTPQx5a5I5bMaXmksb0e1J1y7GzuezX/AHIyyUmJ1Pd1c2usdm2YVluLLt8XZwk97cdvaq7zX6svP+JhkpTNGr9/Kfv8G+DPfBO69Y84+3pP6t30nU68mvtan39WcJcLKp98JLuZ5GXFbFbls93FmplrzUnoumbUAAAAAAAAAAAACHLyYVQlbZJRrhHrSk+SRatZtOo7q2tFYmZ7NGycmebYrrU40wbePS/sLl15eM2vlvt6+xixxgrqPenvP7R/3V89xPEznt/5jtH7z/3RjekGpqqDins9uPoTXr1ljqZ6Q13QMN32dtPv91Puidcf267nvLLNbXsw6DhVKKSRwZLTMs6Qu9nuYTLpqnrrKTLasJ41lJltEJFAja8Q+uA2nSOVZMSpMILKy8SxtCB18S8Sxsq5dakmmbUtMS5rw0DpLpzhLtYe9F7+q70ehWfErrzWw31Op7Mn0Z1dWRUG/Tf+ByX9W2uWdMz1rMez6Tj7dfZKyDe0L4L7MvPns+4WrXNXkt9J9F8Oa2C/NX6x6/y3bStRryao3Vv6r4OL4TrkucJLuaPHyY7Y7TWz6LFkrkrFq9pWyjQAAAAAAAAAAAHPdZ1X6df1YPfDon9TblfauDsfjFcUvmetw+Hwa80+9P8AqHg8fxXiW5K+7H+5/h7ybVXBvwRMzuXFVzrVMl5F/U5x33l6eB04a7n4Q192u/NuOh1KMUM1ty4p7tix5HJZaJXqpGUtqysQkUmG1bJYyK6bRZ7UyNL8x1xo5nlzGlJsinItEMrWQWSLwxtZRvka1YTLA6zBSizqxW1Kvm0WFjx7+HCMpb+kjTNX8Uebtr7dfjDomm5KtrT8jk7Sysjoz5YN/bx3dE9lk1x47x7rIr9aP4rdFsuOM9Nfijt9nRwfEzhv192e/wB3RKbYzjGcGpQnFSjKL3jKLW6aZ48xrpL6OJ29kAAAAAAAAAA1D2ia26ao4lT2vy94tr3q6F78vJvfqr1fgdnB4ee/NPaHHxubw8eo7ywOkwjCKS4JJbHfktuXzksV0q1RRi4plYhrjjctb0Krd9d85Pf/AIOuPZrpbNPk3PAnsjCzklmcewwlXa7XaZzC8WWI3EcrSMiRXleVfxX3txynjHbjlPGfHeOU8VHK4nlUnIhstLRCk2Ur7C8KbYfOnujepDUNex902ua4r1R0R7VdOrDOpZLojqnBRb/9HJaFstdS2bO2lH4Cs6YLfs61jac9NsfuJ24rffXv9ev4N7peDfgc3HYu2SPPv83u/wBPzc1fDny7fL+G+HnvSAAAAAAAAAHDNY1n6XqF2RvvWp9lTty7KDaTXq95f4j28FOTFEfV4PGX57zP0ZL8opR4eA08+YadrWW7bFDucuPoWrG5dmOvLXbN6ZDZI0tLmuz2MzGWFmTpmZyz0t1zINJ4zISkUyB665AdcD45kiOUwILLCUKl0y0GmNyZGkL1hhNQjuma1lvRreFkOm5rub3RW8dXXaOajc6dS3hx8CmnHrUsNkapLHyacuv3qLVP70eUo/GLa+Je1Oek1nzdXD35Lxb0d3xr42QhbB9aFkIzg1ycZLdP5M8KY1On0UTvqlISAAAAAAAw/TDPePgZV8XtOGNZ1H4WSXVh/qaNMVea8Qpkty0mXAdNfVSPb28G8LuTlbRKyzrTqxGD9e1y8Caere/Sum14fcJlx2ZfHkZyxmF+qZVXS3XYVRpPCwg0lVgNPSsITo7QGnl2Eo0jlMGleyZJpVtmWTpRyJFoWiGJy2XhrWGqavHaal4Mm3Z2Yu2mRwcveJEMr06os6e6ZbaaQ7H7K853aXSm95UysofpCb6i/ccTyOKrrJL3OHneOG3HO3AAAAAAAaX7X7XHSrUvt3Y8X6dtF/yOjhf8kMeI/wAcuMY0uB6rx7Q85lnAiSsPmjR7/Fkx2MrZsaREuW0MlRMrLKYXarCFdLVdhVGk8LCDSVWA09doDR2gNPLsBpHKwGkFlhJpVtsJTpTumWhaIY3JkWhpWGu6zHdMt5OnH3V8CzgUhe8J7p8CysQ6h7DrW8XKh3Rzt1/iqh/4nm8Z78fJ6vCe46ScjqAAAAAAAah7WMZ2aTkbcXW6rfhC2Ll/p3N+HnWSGWeN0lxHFW6R62njWnUoc97Iiy1FjSeCXoFcjO48g55hkKpkM5hbrsKq6WYWEI0mjaDSRWkI09dqDR2oNPLtBp4laSnSCdgNK9lhKdKlsyVohQyJFl4hhtS4pkt6MbgERDW63fwiTMM46y6v7D8ZxwbrX+mzpuPnGFcI/wAVI8zi53d6/DRqjopyugAAAAAABW1LChkU249nGu6mdU/uzi4v+JMTqdwiY3Gn5oupsxbrcS7hbRY65+D25SXk1s15NHs48kWjbx8uKYnSpnWbk2lFIXtOlwQUvDL0WEsZheqsIZzC1XYQrpYhYEaTRtIRp7VoNPvahGn3tQaeXaE6eJWg0hnaSnSCdgTpVtsJWiFK+wleIYrOlwZDasMZh2bP4iJaXhLk3ObjXBOU5yUIRjxlKUnsorzbYvfoY8e5fo/oho30HBx8Th1q6vzjXJ2yblY15daTPHyW5rTL2KV5axDMFFgAAAAAAADQ/aT0AWopZOM41Z9cOr9fhXkwXKE2uTXdLzafltizcnTyZZMUXcR1XRs3GbhlY91LX2pQbre3epr6rXozurki3aXFbFNU2FPgjWJc9oZKm0symFyq4M5haruCswsQuIV0ljcEaSK4I0+9sDR2wNPjuBp4lcE6RTuCdK9lxKYhVtuC8QqXWja8Qx2VZwZWZa1hSwNPyb5dXGouuk29uyrlNc+97bL4mdrxXvLorjm3Z2D2aezeWLOOfn9V5SX5iiLU4Yzf25S5Oe3DhwW7593Flzc3SHZixcvV04524AAAAAAAAAAYXppizu0/MprW9lmHbGC/Wl1HsviXxzq0SraN1l+bMKe6R6kPJsydRfTKVqsnSkrENyFU0WwqkUmB6VjCNPvaMGn3tGDT512DTy5MJRybAhnuFoV7CdLQqWsheGOy7NkUlrWHefZJjTq0nHU1s7HbbFd/UsslKL+KafxPNzzu8vUxRqkNyMmgAAAAAAAAAAAKedY0gOJ9NOi356eTiJJzk5W0cIxcnxcoPkt+e3/w68PEa6WcubBzdatTjfKD6tkZQku6acX+J3VtE9nBfHMd16nJRpDGartVyJZzCzCxE8qiaMkRyoelsRyo6vvAchuTgOU3L42hynV5lJE8qUM7ENJVrbkF4hSuyV4lZaRVQsyus+rFOUnyUU5SfwRS0xHdrWkz2Z3ox0TlfZGzMXVpUk+x3+vb5S25R8ufoceXiI7Vd+Lh9dbO7aXP6qS4JJJJcEl4JHE62SAAAAAAAAAAAACvlVdZAarqukuW/ADWs7Q1JbTgpR8JRUl+JMTMdkTET3a/ldE6nxip1P8A6cuHylub14rJX4sbcNjt5MfZ0cvj7lkZeU4uL+a3N68bHnDntwXpKCWDlw519bzhKL/B7M3rxeOfNhbg7w8O66PvVXL/AC5tfNLY1jPjn8UMZ4a8eUvn5S25pp+aaLxes+ak4beh+V4+K+ZPMp4cn5Xj4r5jmPDk/KW/BJt/spsib1jzX8G3o+q66Xu1XP8Ay5pfPbYpOfHH4oXjhrz5S9xwsufKvq/flFfhvuZW4vHHm2rwd/RNX0cvl79kY+UIub+b2MbcbHlDevBesr+N0Sr+32lj/bltH5R2Oe3FZJ+DevDY4Z7A0JR4QhGC/ZiomE2me7eIiOzZNM0hrbgQlteFR1UBcAAAAAAAAAAAAABFZQmBSu02L7gKF2jJ9wFK3Ql4AVbNB8gK8tBfgBG9CfgBG9B8l8gC0HyXyAkWhvwAkjoL8AJ4aD5AWqtCXgBcp0VLuAv0aZFdwF6vHSAlSA+gAAAAAAAAAAAAAAAPmwHxwQHl1IDy8dAfHjRA+fRYgPokQPv0WIH1Y8QPSpQHpQQH3YD6AAAAAAAAAAAAAAAAAAAAAAAAAAAAAAAAAAAAAAAAAAAA/9k="/>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20" name="AutoShape 6" descr="data:image/jpeg;base64,/9j/4AAQSkZJRgABAQAAAQABAAD/2wCEAAkGBxAQEBEODxIPDw0PDBAQDg8MDw8NDA0PFBEWFhQRFRQYHCggGBomGxQVITEhJSkrLi4uFx80ODMtNyg5MCsBCgoKDg0OGhAQGiwkHSQtLC0sLSwsLDQsLywsLCwsLCwsLCwsLCwsLCwsLCwsLCwsLCwtLCwsLCwsLCwsLC0sLP/AABEIAOEA4QMBEQACEQEDEQH/xAAcAAEAAgMBAQEAAAAAAAAAAAAAAwQFBgcCAQj/xABCEAACAgECAgcEBQgJBQAAAAAAAQIDBAURITEGEhNBUWFxBzKBkRQiQnKhFSNDUmKSscEWJDRTgoOistFjwtLh8f/EABoBAQADAQEBAAAAAAAAAAAAAAABAgMEBQb/xAAxEQEAAgIABAMGBQUBAQAAAAAAAQIDEQQSITETQVEiMmFxgdFCkbHB4QUjM6HwYhT/2gAMAwEAAhEDEQA/AO4gAAAAAAAAAAAAA8W2xgutOUYxXNzajFfFiI2KE9fxF+nrf3H1/wDbuaxgyz+GfyZTnxR3tH5vkekGI/00F9/eH+5ImeHyx+GURxGKe1o/Nex8mFi61c4Tj41yUl80ZTEx3axMT2SkJAAAAAAAAAAAAAAAAAAAAAAAAABBmZddMHbbJQrjzlLl6LxfkWrWbTqsblW1orG57MB+VsjK/s6+jY/99bFSvsXjGD4RXrv8Ds/+emL/ACdZ9I/eXBbi7X/x9I9Z/aEtGi079exSvs/vMiTtl8N+S8hOe0dK9I+DPki3vbt8/t2ZKGNBcoxXpFIxm9p7y0ikR2iH2VEXzjF+sUyIvMdpTNInvDH5Oi0SfXUOzs7rKG6rF6SibRnv2nrHx6spx1jrHT5dFd5mVi8Zb5mOufKOVWvJ8p/H5k+Fjy+77M/6/hevE5Mfve1Hr5s3pupVZEO0pkpR5SXKcJfqyi+KZyZMdsduW0al348lcleas7hbKLgAAAAAAAAAAAAAAAAAAAAAFXU9Qrxqp33S6tcFu3zbfdFLvbfBIvSlr2ite8q3vFKza3Zz3Hy7NSyO3yPq49bbqoT+pBd2/jJ979dj2fDrw2PVfenvLwcmeeIv192PJt+M+XclyS4JI4LNK25l+sxl10TIo1GBHMtCllLIexrVy3nXWGoaw7MS5ZmI+rJ8LIforNuLjJeD+a47Ho44rnp4eTy7T5ueMtsN+enae8N20DWasylXV8Hv1bK379Vi5xf/AD3o8jNhtivy2e5hy1y15qskZNQAAAAAAAAAAAAAAAAAAAAHJ+netvKyvo0H/VsWbT25WX8pSfj1fdX+I9rgcMY6eJPef0/l4n9Qz81uSO0fqt6BNRi4/d/mWzdZefS2oltGJacV4dWOzJVWGEw7KXTqZXTaLvrmRo50NlhaIZ2uoZNptWHJks1vXLU4OPjL+TOzD0nbkvbppr3R7WXgZcbG/wCrWtV5Ee5R3+rZ6xb+TZtxWKM2P4x2+zp4HP4d9T2l2RM8B9A+gAAAAAAAAAAAAAAAAAABi+k2p/RcO/JW3WrpfU35Ox8IL95o0xU57xX1Uy35KTb0cU0uOy3e7b4tt7tvvbZ9BafKHzGTrLYsC7qswt1Zb02HDzDntVeMmmUpzDGaNq5liOYV5GsZ315hHIeOgtzC8UZ2zMblZhrWrG2TbX9QyOt6HRSNM5nbXtSjumb1tppR1P2dam8jT6us97KN8ee73f5vhFvzcOqzxeLx8mWYjt3fR8LfnxRLZjmdAAAAAAAAAAAAAAAAAAANG9r2R1cGuv8AvcyuL81GMp/xijs4GP7u/SHJxs6xac6wpcEepMvCtDK48yksZhk8e0zlnML1eQV0J45JXSdyPJGjcorMknSNqWRduXghjMiZpC8QxeXLgy0S2rDb/Y3kf2ynuU6rEvOSlF/7UcP9QjrWXs/0+fZmHSzznoAAAAAAAAAAAAAAAAAAA577Z4v6LjS7lm8fjVM7eBn25+Tj42PYj5ueYs+CPSl4toZKiwrLOYZCm0pLOYWoXEI0lVxCNPruBpFO4J0rW2loTEKF9haF4hjsifMs0iG2+xmLd+bLu7OhfHrWHFx89K/V63AR730dUPOeiAAAAAAAAAAAAAAAAAADUParhO3TLZJbyonXf8Iy2k/3ZSOnhLcuWPi5+JrzY5cgxLOCPVl4loZCmwhSYXarSqkwswuIV0lVxCNDuBpHO4lOla20lMQp3WErxChk2cCy8Q6R7GcNxxb8h/p8nqxfjCuO2/7zl8jzuNtu8R6Q9jg66pv1dDOJ2AAAAAAAAAAAAAAAAAAAiyseNtc6prrV2QlCa8YyWzXyZMTqdwiY3Gn51zMGeHkW4lnv02OO7W3XjzjNeqafxPbpeL1i0PEy45paYWKWS55W4NkKJo2EI0kVoNDtBp4lYDSGbZKVW1krQx9qnZKNVa61lk4whFc5Sk9kvmxuIjctqVmZ1D9CdHtLjiYtGLHj2NUYykuHXnznL4ybfxPFyX57TZ7tK8tYqyJRYAAAAAAAAAAAAAAAAAAADQvaj0UllVrNx475WPBqcIr619PPZeMo8WvVrwOvhc3JPLPaXLxOHnjcd4cu0/IUkj09PGvDMUpMjTCZWFQmVV5z6KE859FBzjx0gjnQ2xSJ0mJYnOvSRbTekN49lHRWTktUyI7bxaw4SXHZ8He/VcF5NvwODi834I+r1uEw69ufo6kcDuAAAAAAAAAAAAAAAAAAAAAAOb9OfZ67JSzNPSjc25XY3CMLnzc4d0ZvvXJ+T59vD8Vy+zfs4+I4Xn9qvdzujOlCTrsUoWQe04WJxnF+DT5HoxMTG4eRfFMTplaM+L7xphOOVqOYvEjSnJJLMXiNHJKtdnxXeTpaMcsVl6l3Li29klxbb5JLvJb0xNz6F+zyd0o5WpR6tSalXiS9+zwdq7o/s8337cnw5+K17NPzepw/Ca9q35OrpbcFwS4JLgkjznoPoAAAAAAAAAAAAAAAAAAAAAFDVtZxsSPXyba6Y93Xf157d0YrjJ+iL0x2vOqxtW161jdp00HVva5Un2eHj2XyfBSufYwfmoreT+Ox1U4G8zqXLfjKRG4aJ0nzcrPkrbYU1zXLsIPrbd0XNtt/wO2OF8COk9f9OK/GVyz1hg4wyIc036EeLMd4U1Se0pFmWr7MifFqjw4Hm2v7Mh4tTw4eJdvPlF/EjxfSE6pHeWT6PSycW3t4RqlYl9Xt4OUY+jTTXwZPgTmjUzpavFVxTuIb9pntbUZdnm4sq2vt401YvXqy24ejZyZOAtWdRLtpxtbRuW+6J0jxM1b410LHtu63vC6K84S2a9dtjkyYr4/eh1UyVv7ssqZrgAAAAAAAAAAAAAAAAAA82WRinKTUYxTcpSajGKXNtvkh3Gl6z0uss3hg7RrW6ll2x3X+VB8/vPh5M9HFwWuuX8vP6+n6vNzcfE+zi/Py+nr+jluuydt31ZWXXS4Sstk5yk/HfuX4HpY6zrkrGnnWybnntK9peiKtbtb2S5yf8F4I3nlxRqO/q5L5pvPwZ7H03hyOS+SFeqx+Q4y5owm8NIix/RmD7ik2heJsf0Zh4DmhO7H5BjHki8XhnPMgv03ZcjeuSGc7YXUdGVicWtpL3ZLmmddbVyRy2TXLNJ3DDafV2N0Y2daEoveM65OEl+1GS4oxvSa+zPX9JdcXifbrLp+i9K76Ullb5ONtwyIR/rFa/biuE15rj6nn5eCrfrj6T6fb+Xfi4+a9MnWPX7/w3nEyYWwjZVKNlclvGUHvFnmWrNZ1MdXqVtFo3HZMQkAAAAAAAAAAAAAAAr52ZXRXK22ShXFcW/wSXe2+GxalLXtFaxuVb3rSs2tOoho+pZduc+tanViJ714+/Gez4Ttfe+/bkvxPYw4a4I9bevp8vu8LiOKtnnXanp6/P7NX6R6nt+ar+6lH7T8PQ3pWZn4uXe/k99G9Bfvz4ylxb/l6G18kYq6ju5smSbzqOzaFp6TXA4L5ZlpSi5VimE2bxVZhjlZleKpFjleZblHjjZyvEscnaJqrW4peLM5qo2aem+RtXJMMb0a/0i0HdbpbNcU1zTPQx5a5I5bMaXmksb0e1J1y7GzuezX/AHIyyUmJ1Pd1c2usdm2YVluLLt8XZwk97cdvaq7zX6svP+JhkpTNGr9/Kfv8G+DPfBO69Y84+3pP6t30nU68mvtan39WcJcLKp98JLuZ5GXFbFbls93FmplrzUnoumbUAAAAAAAAAAAACHLyYVQlbZJRrhHrSk+SRatZtOo7q2tFYmZ7NGycmebYrrU40wbePS/sLl15eM2vlvt6+xixxgrqPenvP7R/3V89xPEznt/5jtH7z/3RjekGpqqDins9uPoTXr1ljqZ6Q13QMN32dtPv91Puidcf267nvLLNbXsw6DhVKKSRwZLTMs6Qu9nuYTLpqnrrKTLasJ41lJltEJFAja8Q+uA2nSOVZMSpMILKy8SxtCB18S8Sxsq5dakmmbUtMS5rw0DpLpzhLtYe9F7+q70ehWfErrzWw31Op7Mn0Z1dWRUG/Tf+ByX9W2uWdMz1rMez6Tj7dfZKyDe0L4L7MvPns+4WrXNXkt9J9F8Oa2C/NX6x6/y3bStRryao3Vv6r4OL4TrkucJLuaPHyY7Y7TWz6LFkrkrFq9pWyjQAAAAAAAAAAAHPdZ1X6df1YPfDon9TblfauDsfjFcUvmetw+Hwa80+9P8AqHg8fxXiW5K+7H+5/h7ybVXBvwRMzuXFVzrVMl5F/U5x33l6eB04a7n4Q192u/NuOh1KMUM1ty4p7tix5HJZaJXqpGUtqysQkUmG1bJYyK6bRZ7UyNL8x1xo5nlzGlJsinItEMrWQWSLwxtZRvka1YTLA6zBSizqxW1Kvm0WFjx7+HCMpb+kjTNX8Uebtr7dfjDomm5KtrT8jk7Sysjoz5YN/bx3dE9lk1x47x7rIr9aP4rdFsuOM9Nfijt9nRwfEzhv192e/wB3RKbYzjGcGpQnFSjKL3jKLW6aZ48xrpL6OJ29kAAAAAAAAAA1D2ia26ao4lT2vy94tr3q6F78vJvfqr1fgdnB4ee/NPaHHxubw8eo7ywOkwjCKS4JJbHfktuXzksV0q1RRi4plYhrjjctb0Krd9d85Pf/AIOuPZrpbNPk3PAnsjCzklmcewwlXa7XaZzC8WWI3EcrSMiRXleVfxX3txynjHbjlPGfHeOU8VHK4nlUnIhstLRCk2Ur7C8KbYfOnujepDUNex902ua4r1R0R7VdOrDOpZLojqnBRb/9HJaFstdS2bO2lH4Cs6YLfs61jac9NsfuJ24rffXv9ev4N7peDfgc3HYu2SPPv83u/wBPzc1fDny7fL+G+HnvSAAAAAAAAAHDNY1n6XqF2RvvWp9lTty7KDaTXq95f4j28FOTFEfV4PGX57zP0ZL8opR4eA08+YadrWW7bFDucuPoWrG5dmOvLXbN6ZDZI0tLmuz2MzGWFmTpmZyz0t1zINJ4zISkUyB665AdcD45kiOUwILLCUKl0y0GmNyZGkL1hhNQjuma1lvRreFkOm5rub3RW8dXXaOajc6dS3hx8CmnHrUsNkapLHyacuv3qLVP70eUo/GLa+Je1Oek1nzdXD35Lxb0d3xr42QhbB9aFkIzg1ycZLdP5M8KY1On0UTvqlISAAAAAAAw/TDPePgZV8XtOGNZ1H4WSXVh/qaNMVea8Qpkty0mXAdNfVSPb28G8LuTlbRKyzrTqxGD9e1y8Caere/Sum14fcJlx2ZfHkZyxmF+qZVXS3XYVRpPCwg0lVgNPSsITo7QGnl2Eo0jlMGleyZJpVtmWTpRyJFoWiGJy2XhrWGqavHaal4Mm3Z2Yu2mRwcveJEMr06os6e6ZbaaQ7H7K853aXSm95UysofpCb6i/ccTyOKrrJL3OHneOG3HO3AAAAAAAaX7X7XHSrUvt3Y8X6dtF/yOjhf8kMeI/wAcuMY0uB6rx7Q85lnAiSsPmjR7/Fkx2MrZsaREuW0MlRMrLKYXarCFdLVdhVGk8LCDSVWA09doDR2gNPLsBpHKwGkFlhJpVtsJTpTumWhaIY3JkWhpWGu6zHdMt5OnH3V8CzgUhe8J7p8CysQ6h7DrW8XKh3Rzt1/iqh/4nm8Z78fJ6vCe46ScjqAAAAAAAah7WMZ2aTkbcXW6rfhC2Ll/p3N+HnWSGWeN0lxHFW6R62njWnUoc97Iiy1FjSeCXoFcjO48g55hkKpkM5hbrsKq6WYWEI0mjaDSRWkI09dqDR2oNPLtBp4laSnSCdgNK9lhKdKlsyVohQyJFl4hhtS4pkt6MbgERDW63fwiTMM46y6v7D8ZxwbrX+mzpuPnGFcI/wAVI8zi53d6/DRqjopyugAAAAAABW1LChkU249nGu6mdU/uzi4v+JMTqdwiY3Gn5oupsxbrcS7hbRY65+D25SXk1s15NHs48kWjbx8uKYnSpnWbk2lFIXtOlwQUvDL0WEsZheqsIZzC1XYQrpYhYEaTRtIRp7VoNPvahGn3tQaeXaE6eJWg0hnaSnSCdgTpVtsJWiFK+wleIYrOlwZDasMZh2bP4iJaXhLk3ObjXBOU5yUIRjxlKUnsorzbYvfoY8e5fo/oho30HBx8Th1q6vzjXJ2yblY15daTPHyW5rTL2KV5axDMFFgAAAAAAADQ/aT0AWopZOM41Z9cOr9fhXkwXKE2uTXdLzafltizcnTyZZMUXcR1XRs3GbhlY91LX2pQbre3epr6rXozurki3aXFbFNU2FPgjWJc9oZKm0symFyq4M5haruCswsQuIV0ljcEaSK4I0+9sDR2wNPjuBp4lcE6RTuCdK9lxKYhVtuC8QqXWja8Qx2VZwZWZa1hSwNPyb5dXGouuk29uyrlNc+97bL4mdrxXvLorjm3Z2D2aezeWLOOfn9V5SX5iiLU4Yzf25S5Oe3DhwW7593Flzc3SHZixcvV04524AAAAAAAAAAYXppizu0/MprW9lmHbGC/Wl1HsviXxzq0SraN1l+bMKe6R6kPJsydRfTKVqsnSkrENyFU0WwqkUmB6VjCNPvaMGn3tGDT512DTy5MJRybAhnuFoV7CdLQqWsheGOy7NkUlrWHefZJjTq0nHU1s7HbbFd/UsslKL+KafxPNzzu8vUxRqkNyMmgAAAAAAAAAAAKedY0gOJ9NOi356eTiJJzk5W0cIxcnxcoPkt+e3/w68PEa6WcubBzdatTjfKD6tkZQku6acX+J3VtE9nBfHMd16nJRpDGartVyJZzCzCxE8qiaMkRyoelsRyo6vvAchuTgOU3L42hynV5lJE8qUM7ENJVrbkF4hSuyV4lZaRVQsyus+rFOUnyUU5SfwRS0xHdrWkz2Z3ox0TlfZGzMXVpUk+x3+vb5S25R8ufoceXiI7Vd+Lh9dbO7aXP6qS4JJJJcEl4JHE62SAAAAAAAAAAAACvlVdZAarqukuW/ADWs7Q1JbTgpR8JRUl+JMTMdkTET3a/ldE6nxip1P8A6cuHylub14rJX4sbcNjt5MfZ0cvj7lkZeU4uL+a3N68bHnDntwXpKCWDlw519bzhKL/B7M3rxeOfNhbg7w8O66PvVXL/AC5tfNLY1jPjn8UMZ4a8eUvn5S25pp+aaLxes+ak4beh+V4+K+ZPMp4cn5Xj4r5jmPDk/KW/BJt/spsib1jzX8G3o+q66Xu1XP8Ay5pfPbYpOfHH4oXjhrz5S9xwsufKvq/flFfhvuZW4vHHm2rwd/RNX0cvl79kY+UIub+b2MbcbHlDevBesr+N0Sr+32lj/bltH5R2Oe3FZJ+DevDY4Z7A0JR4QhGC/ZiomE2me7eIiOzZNM0hrbgQlteFR1UBcAAAAAAAAAAAAABFZQmBSu02L7gKF2jJ9wFK3Ql4AVbNB8gK8tBfgBG9CfgBG9B8l8gC0HyXyAkWhvwAkjoL8AJ4aD5AWqtCXgBcp0VLuAv0aZFdwF6vHSAlSA+gAAAAAAAAAAAAAAAPmwHxwQHl1IDy8dAfHjRA+fRYgPokQPv0WIH1Y8QPSpQHpQQH3YD6AAAAAAAAAAAAAAAAAAAAAAAAAAAAAAAAAAAAAAAAAAAA/9k="/>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21" name="AutoShape 8" descr="data:image/jpeg;base64,/9j/4AAQSkZJRgABAQAAAQABAAD/2wCEAAkGBxAQEBEODxIPDw0PDBAQDg8MDw8NDA0PFBEWFhQRFRQYHCggGBomGxQVITEhJSkrLi4uFx80ODMtNyg5MCsBCgoKDg0OGhAQGiwkHSQtLC0sLSwsLDQsLywsLCwsLCwsLCwsLCwsLCwsLCwsLCwsLCwtLCwsLCwsLCwsLC0sLP/AABEIAOEA4QMBEQACEQEDEQH/xAAcAAEAAgMBAQEAAAAAAAAAAAAAAwQFBgcCAQj/xABCEAACAgECAgcEBQgJBQAAAAAAAQIDBAURITEGEhNBUWFxBzKBkRQiQnKhFSNDUmKSscEWJDRTgoOistFjwtLh8f/EABoBAQADAQEBAAAAAAAAAAAAAAABAgMEBQb/xAAxEQEAAgIABAMGBQUBAQAAAAAAAQIDEQQSITETQVEiMmFxgdFCkbHB4QUjM6HwYhT/2gAMAwEAAhEDEQA/AO4gAAAAAAAAAAAAA8W2xgutOUYxXNzajFfFiI2KE9fxF+nrf3H1/wDbuaxgyz+GfyZTnxR3tH5vkekGI/00F9/eH+5ImeHyx+GURxGKe1o/Nex8mFi61c4Tj41yUl80ZTEx3axMT2SkJAAAAAAAAAAAAAAAAAAAAAAAAABBmZddMHbbJQrjzlLl6LxfkWrWbTqsblW1orG57MB+VsjK/s6+jY/99bFSvsXjGD4RXrv8Ds/+emL/ACdZ9I/eXBbi7X/x9I9Z/aEtGi079exSvs/vMiTtl8N+S8hOe0dK9I+DPki3vbt8/t2ZKGNBcoxXpFIxm9p7y0ikR2iH2VEXzjF+sUyIvMdpTNInvDH5Oi0SfXUOzs7rKG6rF6SibRnv2nrHx6spx1jrHT5dFd5mVi8Zb5mOufKOVWvJ8p/H5k+Fjy+77M/6/hevE5Mfve1Hr5s3pupVZEO0pkpR5SXKcJfqyi+KZyZMdsduW0al348lcleas7hbKLgAAAAAAAAAAAAAAAAAAAAAFXU9Qrxqp33S6tcFu3zbfdFLvbfBIvSlr2ite8q3vFKza3Zz3Hy7NSyO3yPq49bbqoT+pBd2/jJ979dj2fDrw2PVfenvLwcmeeIv192PJt+M+XclyS4JI4LNK25l+sxl10TIo1GBHMtCllLIexrVy3nXWGoaw7MS5ZmI+rJ8LIforNuLjJeD+a47Ho44rnp4eTy7T5ueMtsN+enae8N20DWasylXV8Hv1bK379Vi5xf/AD3o8jNhtivy2e5hy1y15qskZNQAAAAAAAAAAAAAAAAAAAAHJ+netvKyvo0H/VsWbT25WX8pSfj1fdX+I9rgcMY6eJPef0/l4n9Qz81uSO0fqt6BNRi4/d/mWzdZefS2oltGJacV4dWOzJVWGEw7KXTqZXTaLvrmRo50NlhaIZ2uoZNptWHJks1vXLU4OPjL+TOzD0nbkvbppr3R7WXgZcbG/wCrWtV5Ee5R3+rZ6xb+TZtxWKM2P4x2+zp4HP4d9T2l2RM8B9A+gAAAAAAAAAAAAAAAAAABi+k2p/RcO/JW3WrpfU35Ox8IL95o0xU57xX1Uy35KTb0cU0uOy3e7b4tt7tvvbZ9BafKHzGTrLYsC7qswt1Zb02HDzDntVeMmmUpzDGaNq5liOYV5GsZ315hHIeOgtzC8UZ2zMblZhrWrG2TbX9QyOt6HRSNM5nbXtSjumb1tppR1P2dam8jT6us97KN8ee73f5vhFvzcOqzxeLx8mWYjt3fR8LfnxRLZjmdAAAAAAAAAAAAAAAAAAANG9r2R1cGuv8AvcyuL81GMp/xijs4GP7u/SHJxs6xac6wpcEepMvCtDK48yksZhk8e0zlnML1eQV0J45JXSdyPJGjcorMknSNqWRduXghjMiZpC8QxeXLgy0S2rDb/Y3kf2ynuU6rEvOSlF/7UcP9QjrWXs/0+fZmHSzznoAAAAAAAAAAAAAAAAAAA577Z4v6LjS7lm8fjVM7eBn25+Tj42PYj5ueYs+CPSl4toZKiwrLOYZCm0pLOYWoXEI0lVxCNPruBpFO4J0rW2loTEKF9haF4hjsifMs0iG2+xmLd+bLu7OhfHrWHFx89K/V63AR730dUPOeiAAAAAAAAAAAAAAAAAADUParhO3TLZJbyonXf8Iy2k/3ZSOnhLcuWPi5+JrzY5cgxLOCPVl4loZCmwhSYXarSqkwswuIV0lVxCNDuBpHO4lOla20lMQp3WErxChk2cCy8Q6R7GcNxxb8h/p8nqxfjCuO2/7zl8jzuNtu8R6Q9jg66pv1dDOJ2AAAAAAAAAAAAAAAAAAAiyseNtc6prrV2QlCa8YyWzXyZMTqdwiY3Gn51zMGeHkW4lnv02OO7W3XjzjNeqafxPbpeL1i0PEy45paYWKWS55W4NkKJo2EI0kVoNDtBp4lYDSGbZKVW1krQx9qnZKNVa61lk4whFc5Sk9kvmxuIjctqVmZ1D9CdHtLjiYtGLHj2NUYykuHXnznL4ybfxPFyX57TZ7tK8tYqyJRYAAAAAAAAAAAAAAAAAAADQvaj0UllVrNx475WPBqcIr619PPZeMo8WvVrwOvhc3JPLPaXLxOHnjcd4cu0/IUkj09PGvDMUpMjTCZWFQmVV5z6KE859FBzjx0gjnQ2xSJ0mJYnOvSRbTekN49lHRWTktUyI7bxaw4SXHZ8He/VcF5NvwODi834I+r1uEw69ufo6kcDuAAAAAAAAAAAAAAAAAAAAAAOb9OfZ67JSzNPSjc25XY3CMLnzc4d0ZvvXJ+T59vD8Vy+zfs4+I4Xn9qvdzujOlCTrsUoWQe04WJxnF+DT5HoxMTG4eRfFMTplaM+L7xphOOVqOYvEjSnJJLMXiNHJKtdnxXeTpaMcsVl6l3Li29klxbb5JLvJb0xNz6F+zyd0o5WpR6tSalXiS9+zwdq7o/s8337cnw5+K17NPzepw/Ca9q35OrpbcFwS4JLgkjznoPoAAAAAAAAAAAAAAAAAAAAAFDVtZxsSPXyba6Y93Xf157d0YrjJ+iL0x2vOqxtW161jdp00HVva5Un2eHj2XyfBSufYwfmoreT+Ox1U4G8zqXLfjKRG4aJ0nzcrPkrbYU1zXLsIPrbd0XNtt/wO2OF8COk9f9OK/GVyz1hg4wyIc036EeLMd4U1Se0pFmWr7MifFqjw4Hm2v7Mh4tTw4eJdvPlF/EjxfSE6pHeWT6PSycW3t4RqlYl9Xt4OUY+jTTXwZPgTmjUzpavFVxTuIb9pntbUZdnm4sq2vt401YvXqy24ejZyZOAtWdRLtpxtbRuW+6J0jxM1b410LHtu63vC6K84S2a9dtjkyYr4/eh1UyVv7ssqZrgAAAAAAAAAAAAAAAAAA82WRinKTUYxTcpSajGKXNtvkh3Gl6z0uss3hg7RrW6ll2x3X+VB8/vPh5M9HFwWuuX8vP6+n6vNzcfE+zi/Py+nr+jluuydt31ZWXXS4Sstk5yk/HfuX4HpY6zrkrGnnWybnntK9peiKtbtb2S5yf8F4I3nlxRqO/q5L5pvPwZ7H03hyOS+SFeqx+Q4y5owm8NIix/RmD7ik2heJsf0Zh4DmhO7H5BjHki8XhnPMgv03ZcjeuSGc7YXUdGVicWtpL3ZLmmddbVyRy2TXLNJ3DDafV2N0Y2daEoveM65OEl+1GS4oxvSa+zPX9JdcXifbrLp+i9K76Ullb5ONtwyIR/rFa/biuE15rj6nn5eCrfrj6T6fb+Xfi4+a9MnWPX7/w3nEyYWwjZVKNlclvGUHvFnmWrNZ1MdXqVtFo3HZMQkAAAAAAAAAAAAAAAr52ZXRXK22ShXFcW/wSXe2+GxalLXtFaxuVb3rSs2tOoho+pZduc+tanViJ714+/Gez4Ttfe+/bkvxPYw4a4I9bevp8vu8LiOKtnnXanp6/P7NX6R6nt+ar+6lH7T8PQ3pWZn4uXe/k99G9Bfvz4ylxb/l6G18kYq6ju5smSbzqOzaFp6TXA4L5ZlpSi5VimE2bxVZhjlZleKpFjleZblHjjZyvEscnaJqrW4peLM5qo2aem+RtXJMMb0a/0i0HdbpbNcU1zTPQx5a5I5bMaXmksb0e1J1y7GzuezX/AHIyyUmJ1Pd1c2usdm2YVluLLt8XZwk97cdvaq7zX6svP+JhkpTNGr9/Kfv8G+DPfBO69Y84+3pP6t30nU68mvtan39WcJcLKp98JLuZ5GXFbFbls93FmplrzUnoumbUAAAAAAAAAAAACHLyYVQlbZJRrhHrSk+SRatZtOo7q2tFYmZ7NGycmebYrrU40wbePS/sLl15eM2vlvt6+xixxgrqPenvP7R/3V89xPEznt/5jtH7z/3RjekGpqqDins9uPoTXr1ljqZ6Q13QMN32dtPv91Puidcf267nvLLNbXsw6DhVKKSRwZLTMs6Qu9nuYTLpqnrrKTLasJ41lJltEJFAja8Q+uA2nSOVZMSpMILKy8SxtCB18S8Sxsq5dakmmbUtMS5rw0DpLpzhLtYe9F7+q70ehWfErrzWw31Op7Mn0Z1dWRUG/Tf+ByX9W2uWdMz1rMez6Tj7dfZKyDe0L4L7MvPns+4WrXNXkt9J9F8Oa2C/NX6x6/y3bStRryao3Vv6r4OL4TrkucJLuaPHyY7Y7TWz6LFkrkrFq9pWyjQAAAAAAAAAAAHPdZ1X6df1YPfDon9TblfauDsfjFcUvmetw+Hwa80+9P8AqHg8fxXiW5K+7H+5/h7ybVXBvwRMzuXFVzrVMl5F/U5x33l6eB04a7n4Q192u/NuOh1KMUM1ty4p7tix5HJZaJXqpGUtqysQkUmG1bJYyK6bRZ7UyNL8x1xo5nlzGlJsinItEMrWQWSLwxtZRvka1YTLA6zBSizqxW1Kvm0WFjx7+HCMpb+kjTNX8Uebtr7dfjDomm5KtrT8jk7Sysjoz5YN/bx3dE9lk1x47x7rIr9aP4rdFsuOM9Nfijt9nRwfEzhv192e/wB3RKbYzjGcGpQnFSjKL3jKLW6aZ48xrpL6OJ29kAAAAAAAAAA1D2ia26ao4lT2vy94tr3q6F78vJvfqr1fgdnB4ee/NPaHHxubw8eo7ywOkwjCKS4JJbHfktuXzksV0q1RRi4plYhrjjctb0Krd9d85Pf/AIOuPZrpbNPk3PAnsjCzklmcewwlXa7XaZzC8WWI3EcrSMiRXleVfxX3txynjHbjlPGfHeOU8VHK4nlUnIhstLRCk2Ur7C8KbYfOnujepDUNex902ua4r1R0R7VdOrDOpZLojqnBRb/9HJaFstdS2bO2lH4Cs6YLfs61jac9NsfuJ24rffXv9ev4N7peDfgc3HYu2SPPv83u/wBPzc1fDny7fL+G+HnvSAAAAAAAAAHDNY1n6XqF2RvvWp9lTty7KDaTXq95f4j28FOTFEfV4PGX57zP0ZL8opR4eA08+YadrWW7bFDucuPoWrG5dmOvLXbN6ZDZI0tLmuz2MzGWFmTpmZyz0t1zINJ4zISkUyB665AdcD45kiOUwILLCUKl0y0GmNyZGkL1hhNQjuma1lvRreFkOm5rub3RW8dXXaOajc6dS3hx8CmnHrUsNkapLHyacuv3qLVP70eUo/GLa+Je1Oek1nzdXD35Lxb0d3xr42QhbB9aFkIzg1ycZLdP5M8KY1On0UTvqlISAAAAAAAw/TDPePgZV8XtOGNZ1H4WSXVh/qaNMVea8Qpkty0mXAdNfVSPb28G8LuTlbRKyzrTqxGD9e1y8Caere/Sum14fcJlx2ZfHkZyxmF+qZVXS3XYVRpPCwg0lVgNPSsITo7QGnl2Eo0jlMGleyZJpVtmWTpRyJFoWiGJy2XhrWGqavHaal4Mm3Z2Yu2mRwcveJEMr06os6e6ZbaaQ7H7K853aXSm95UysofpCb6i/ccTyOKrrJL3OHneOG3HO3AAAAAAAaX7X7XHSrUvt3Y8X6dtF/yOjhf8kMeI/wAcuMY0uB6rx7Q85lnAiSsPmjR7/Fkx2MrZsaREuW0MlRMrLKYXarCFdLVdhVGk8LCDSVWA09doDR2gNPLsBpHKwGkFlhJpVtsJTpTumWhaIY3JkWhpWGu6zHdMt5OnH3V8CzgUhe8J7p8CysQ6h7DrW8XKh3Rzt1/iqh/4nm8Z78fJ6vCe46ScjqAAAAAAAah7WMZ2aTkbcXW6rfhC2Ll/p3N+HnWSGWeN0lxHFW6R62njWnUoc97Iiy1FjSeCXoFcjO48g55hkKpkM5hbrsKq6WYWEI0mjaDSRWkI09dqDR2oNPLtBp4laSnSCdgNK9lhKdKlsyVohQyJFl4hhtS4pkt6MbgERDW63fwiTMM46y6v7D8ZxwbrX+mzpuPnGFcI/wAVI8zi53d6/DRqjopyugAAAAAABW1LChkU249nGu6mdU/uzi4v+JMTqdwiY3Gn5oupsxbrcS7hbRY65+D25SXk1s15NHs48kWjbx8uKYnSpnWbk2lFIXtOlwQUvDL0WEsZheqsIZzC1XYQrpYhYEaTRtIRp7VoNPvahGn3tQaeXaE6eJWg0hnaSnSCdgTpVtsJWiFK+wleIYrOlwZDasMZh2bP4iJaXhLk3ObjXBOU5yUIRjxlKUnsorzbYvfoY8e5fo/oho30HBx8Th1q6vzjXJ2yblY15daTPHyW5rTL2KV5axDMFFgAAAAAAADQ/aT0AWopZOM41Z9cOr9fhXkwXKE2uTXdLzafltizcnTyZZMUXcR1XRs3GbhlY91LX2pQbre3epr6rXozurki3aXFbFNU2FPgjWJc9oZKm0symFyq4M5haruCswsQuIV0ljcEaSK4I0+9sDR2wNPjuBp4lcE6RTuCdK9lxKYhVtuC8QqXWja8Qx2VZwZWZa1hSwNPyb5dXGouuk29uyrlNc+97bL4mdrxXvLorjm3Z2D2aezeWLOOfn9V5SX5iiLU4Yzf25S5Oe3DhwW7593Flzc3SHZixcvV04524AAAAAAAAAAYXppizu0/MprW9lmHbGC/Wl1HsviXxzq0SraN1l+bMKe6R6kPJsydRfTKVqsnSkrENyFU0WwqkUmB6VjCNPvaMGn3tGDT512DTy5MJRybAhnuFoV7CdLQqWsheGOy7NkUlrWHefZJjTq0nHU1s7HbbFd/UsslKL+KafxPNzzu8vUxRqkNyMmgAAAAAAAAAAAKedY0gOJ9NOi356eTiJJzk5W0cIxcnxcoPkt+e3/w68PEa6WcubBzdatTjfKD6tkZQku6acX+J3VtE9nBfHMd16nJRpDGartVyJZzCzCxE8qiaMkRyoelsRyo6vvAchuTgOU3L42hynV5lJE8qUM7ENJVrbkF4hSuyV4lZaRVQsyus+rFOUnyUU5SfwRS0xHdrWkz2Z3ox0TlfZGzMXVpUk+x3+vb5S25R8ufoceXiI7Vd+Lh9dbO7aXP6qS4JJJJcEl4JHE62SAAAAAAAAAAAACvlVdZAarqukuW/ADWs7Q1JbTgpR8JRUl+JMTMdkTET3a/ldE6nxip1P8A6cuHylub14rJX4sbcNjt5MfZ0cvj7lkZeU4uL+a3N68bHnDntwXpKCWDlw519bzhKL/B7M3rxeOfNhbg7w8O66PvVXL/AC5tfNLY1jPjn8UMZ4a8eUvn5S25pp+aaLxes+ak4beh+V4+K+ZPMp4cn5Xj4r5jmPDk/KW/BJt/spsib1jzX8G3o+q66Xu1XP8Ay5pfPbYpOfHH4oXjhrz5S9xwsufKvq/flFfhvuZW4vHHm2rwd/RNX0cvl79kY+UIub+b2MbcbHlDevBesr+N0Sr+32lj/bltH5R2Oe3FZJ+DevDY4Z7A0JR4QhGC/ZiomE2me7eIiOzZNM0hrbgQlteFR1UBcAAAAAAAAAAAAABFZQmBSu02L7gKF2jJ9wFK3Ql4AVbNB8gK8tBfgBG9CfgBG9B8l8gC0HyXyAkWhvwAkjoL8AJ4aD5AWqtCXgBcp0VLuAv0aZFdwF6vHSAlSA+gAAAAAAAAAAAAAAAPmwHxwQHl1IDy8dAfHjRA+fRYgPokQPv0WIH1Y8QPSpQHpQQH3YD6AAAAAAAAAAAAAAAAAAAAAAAAAAAAAAAAAAAAAAAAAAAA/9k="/>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6" name="Picture 10" descr="http://www.cyramax.com/images/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70546"/>
            <a:ext cx="2984765" cy="22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rot="16200000">
            <a:off x="6993980" y="5058892"/>
            <a:ext cx="484632" cy="432048"/>
          </a:xfrm>
          <a:prstGeom prst="down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984775" y="4891807"/>
            <a:ext cx="2411761" cy="769441"/>
          </a:xfrm>
          <a:prstGeom prst="rect">
            <a:avLst/>
          </a:prstGeom>
        </p:spPr>
        <p:txBody>
          <a:bodyPr wrap="square">
            <a:spAutoFit/>
          </a:bodyPr>
          <a:lstStyle/>
          <a:p>
            <a:pPr lvl="1"/>
            <a:r>
              <a:rPr lang="en-US" sz="2200" b="1" i="1" dirty="0" smtClean="0">
                <a:solidFill>
                  <a:srgbClr val="008000"/>
                </a:solidFill>
                <a:ea typeface="MS PGothic" charset="0"/>
              </a:rPr>
              <a:t>Carrier-</a:t>
            </a:r>
            <a:r>
              <a:rPr lang="en-US" sz="2200" b="1" i="1" dirty="0">
                <a:solidFill>
                  <a:srgbClr val="008000"/>
                </a:solidFill>
                <a:ea typeface="MS PGothic" charset="0"/>
              </a:rPr>
              <a:t>g</a:t>
            </a:r>
            <a:r>
              <a:rPr lang="en-US" sz="2200" b="1" i="1" dirty="0" smtClean="0">
                <a:solidFill>
                  <a:srgbClr val="008000"/>
                </a:solidFill>
                <a:ea typeface="MS PGothic" charset="0"/>
              </a:rPr>
              <a:t>rade Services</a:t>
            </a:r>
            <a:endParaRPr lang="en-US" sz="2200" b="1" i="1" dirty="0">
              <a:solidFill>
                <a:srgbClr val="008000"/>
              </a:solidFill>
              <a:ea typeface="MS PGothic" charset="0"/>
            </a:endParaRPr>
          </a:p>
        </p:txBody>
      </p:sp>
      <p:sp>
        <p:nvSpPr>
          <p:cNvPr id="12"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6</a:t>
            </a:fld>
            <a:endParaRPr lang="it-IT" dirty="0"/>
          </a:p>
        </p:txBody>
      </p:sp>
      <p:sp>
        <p:nvSpPr>
          <p:cNvPr id="13"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u="none" dirty="0" smtClean="0"/>
              <a:t>::. </a:t>
            </a:r>
            <a:r>
              <a:rPr lang="en-US" sz="3200" dirty="0">
                <a:ea typeface="MS PGothic" charset="0"/>
              </a:rPr>
              <a:t>Traditional Network Model</a:t>
            </a:r>
            <a:endParaRPr lang="en-US" sz="3200" u="none" dirty="0"/>
          </a:p>
        </p:txBody>
      </p:sp>
    </p:spTree>
    <p:extLst>
      <p:ext uri="{BB962C8B-B14F-4D97-AF65-F5344CB8AC3E}">
        <p14:creationId xmlns:p14="http://schemas.microsoft.com/office/powerpoint/2010/main" val="162966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egnaposto contenuto 2"/>
          <p:cNvSpPr>
            <a:spLocks noGrp="1"/>
          </p:cNvSpPr>
          <p:nvPr>
            <p:ph idx="1"/>
          </p:nvPr>
        </p:nvSpPr>
        <p:spPr>
          <a:xfrm>
            <a:off x="112713" y="5023717"/>
            <a:ext cx="8840787" cy="1789659"/>
          </a:xfrm>
        </p:spPr>
        <p:txBody>
          <a:bodyPr/>
          <a:lstStyle/>
          <a:p>
            <a:pPr marL="0" indent="0">
              <a:buNone/>
            </a:pPr>
            <a:r>
              <a:rPr lang="en-GB" sz="2400" b="1" dirty="0">
                <a:ea typeface="MS PGothic" charset="0"/>
              </a:rPr>
              <a:t>Network functions </a:t>
            </a:r>
            <a:r>
              <a:rPr lang="en-GB" sz="2400" dirty="0">
                <a:ea typeface="MS PGothic" charset="0"/>
              </a:rPr>
              <a:t>implemented</a:t>
            </a:r>
            <a:r>
              <a:rPr lang="en-GB" sz="2400" b="1" dirty="0">
                <a:ea typeface="MS PGothic" charset="0"/>
              </a:rPr>
              <a:t> in software </a:t>
            </a:r>
            <a:r>
              <a:rPr lang="en-GB" sz="2400" dirty="0">
                <a:ea typeface="MS PGothic" charset="0"/>
              </a:rPr>
              <a:t>by leveraging </a:t>
            </a:r>
            <a:r>
              <a:rPr lang="en-GB" sz="2400" b="1" dirty="0">
                <a:solidFill>
                  <a:srgbClr val="008000"/>
                </a:solidFill>
                <a:ea typeface="MS PGothic" charset="0"/>
              </a:rPr>
              <a:t>virtualization technologies</a:t>
            </a:r>
            <a:r>
              <a:rPr lang="en-GB" sz="2400" dirty="0">
                <a:ea typeface="MS PGothic" charset="0"/>
              </a:rPr>
              <a:t> </a:t>
            </a:r>
            <a:r>
              <a:rPr lang="en-GB" sz="2400" dirty="0" smtClean="0">
                <a:ea typeface="MS PGothic" charset="0"/>
              </a:rPr>
              <a:t>enabling</a:t>
            </a:r>
            <a:endParaRPr lang="en-GB" sz="2400" dirty="0">
              <a:ea typeface="MS PGothic" charset="0"/>
            </a:endParaRPr>
          </a:p>
          <a:p>
            <a:pPr lvl="1">
              <a:buFont typeface="Wingdings" charset="2"/>
              <a:buChar char="Ø"/>
            </a:pPr>
            <a:r>
              <a:rPr lang="en-GB" sz="2000" dirty="0">
                <a:ea typeface="MS PGothic" charset="0"/>
              </a:rPr>
              <a:t>Minimization of HW dependency</a:t>
            </a:r>
          </a:p>
          <a:p>
            <a:pPr lvl="1">
              <a:buFont typeface="Wingdings" charset="2"/>
              <a:buChar char="Ø"/>
            </a:pPr>
            <a:r>
              <a:rPr lang="en-US" sz="2000" dirty="0">
                <a:ea typeface="MS PGothic" charset="0"/>
              </a:rPr>
              <a:t>Consolidation onto high-volume COTS </a:t>
            </a:r>
            <a:r>
              <a:rPr lang="en-US" sz="2000" dirty="0" smtClean="0">
                <a:ea typeface="MS PGothic" charset="0"/>
              </a:rPr>
              <a:t>HW</a:t>
            </a:r>
            <a:endParaRPr lang="en-GB" dirty="0">
              <a:ea typeface="MS PGothic" charset="0"/>
            </a:endParaRPr>
          </a:p>
        </p:txBody>
      </p:sp>
      <p:sp>
        <p:nvSpPr>
          <p:cNvPr id="15364" name="Segnaposto numero diapositiva 3"/>
          <p:cNvSpPr>
            <a:spLocks noGrp="1"/>
          </p:cNvSpPr>
          <p:nvPr>
            <p:ph type="sldNum" sz="quarter" idx="10"/>
          </p:nvPr>
        </p:nvSpPr>
        <p:spPr bwMode="auto">
          <a:xfrm>
            <a:off x="457200" y="227322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033E7B05-4F06-BE40-A602-D974C36A0DCC}" type="slidenum">
              <a:rPr lang="en-US" u="none">
                <a:solidFill>
                  <a:schemeClr val="bg1"/>
                </a:solidFill>
              </a:rPr>
              <a:pPr eaLnBrk="1" hangingPunct="1"/>
              <a:t>7</a:t>
            </a:fld>
            <a:endParaRPr lang="en-US" u="none">
              <a:solidFill>
                <a:schemeClr val="bg1"/>
              </a:solidFill>
            </a:endParaRPr>
          </a:p>
        </p:txBody>
      </p:sp>
      <p:grpSp>
        <p:nvGrpSpPr>
          <p:cNvPr id="15366" name="2 Grupo"/>
          <p:cNvGrpSpPr>
            <a:grpSpLocks/>
          </p:cNvGrpSpPr>
          <p:nvPr/>
        </p:nvGrpSpPr>
        <p:grpSpPr bwMode="auto">
          <a:xfrm>
            <a:off x="4610465" y="1643236"/>
            <a:ext cx="4228735" cy="3009900"/>
            <a:chOff x="4572000" y="1268760"/>
            <a:chExt cx="4248472" cy="2918379"/>
          </a:xfrm>
        </p:grpSpPr>
        <p:sp>
          <p:nvSpPr>
            <p:cNvPr id="80" name="140 Rectángulo redondeado"/>
            <p:cNvSpPr/>
            <p:nvPr/>
          </p:nvSpPr>
          <p:spPr bwMode="auto">
            <a:xfrm>
              <a:off x="4572000" y="1268760"/>
              <a:ext cx="4248150" cy="2918379"/>
            </a:xfrm>
            <a:prstGeom prst="roundRect">
              <a:avLst>
                <a:gd name="adj" fmla="val 4815"/>
              </a:avLst>
            </a:prstGeom>
            <a:solidFill>
              <a:srgbClr val="FFFFFF"/>
            </a:solidFill>
            <a:ln w="25400" cap="flat" cmpd="sng" algn="ctr">
              <a:noFill/>
              <a:prstDash val="solid"/>
              <a:round/>
              <a:headEnd type="none" w="med" len="med"/>
              <a:tailEnd type="none" w="med" len="med"/>
            </a:ln>
            <a:effectLst>
              <a:glow rad="228600">
                <a:srgbClr val="AAAAAA">
                  <a:satMod val="175000"/>
                  <a:alpha val="40000"/>
                </a:srgbClr>
              </a:glow>
            </a:effectLst>
          </p:spPr>
          <p:txBody>
            <a:bodyPr/>
            <a:lstStyle/>
            <a:p>
              <a:pPr>
                <a:defRPr/>
              </a:pPr>
              <a:r>
                <a:rPr lang="en-GB" sz="4000" u="none" kern="0">
                  <a:solidFill>
                    <a:srgbClr val="FFFFFF"/>
                  </a:solidFill>
                  <a:latin typeface="Gill Sans" charset="0"/>
                  <a:ea typeface="ヒラギノ角ゴ ProN W3" charset="0"/>
                  <a:cs typeface="ヒラギノ角ゴ ProN W3" charset="0"/>
                  <a:sym typeface="Gill Sans" charset="0"/>
                </a:rPr>
                <a:t>v</a:t>
              </a:r>
            </a:p>
          </p:txBody>
        </p:sp>
        <p:sp>
          <p:nvSpPr>
            <p:cNvPr id="15389" name="12 Rectángulo"/>
            <p:cNvSpPr>
              <a:spLocks noChangeArrowheads="1"/>
            </p:cNvSpPr>
            <p:nvPr/>
          </p:nvSpPr>
          <p:spPr bwMode="auto">
            <a:xfrm>
              <a:off x="4903330" y="3370680"/>
              <a:ext cx="3701118" cy="601783"/>
            </a:xfrm>
            <a:prstGeom prst="rect">
              <a:avLst/>
            </a:prstGeom>
            <a:noFill/>
            <a:ln w="28575">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en-GB" sz="900" u="none">
                <a:solidFill>
                  <a:srgbClr val="123E51"/>
                </a:solidFill>
                <a:latin typeface="Arial" charset="0"/>
              </a:endParaRPr>
            </a:p>
          </p:txBody>
        </p:sp>
        <p:sp>
          <p:nvSpPr>
            <p:cNvPr id="15390" name="70 CuadroTexto"/>
            <p:cNvSpPr txBox="1">
              <a:spLocks noChangeArrowheads="1"/>
            </p:cNvSpPr>
            <p:nvPr/>
          </p:nvSpPr>
          <p:spPr bwMode="auto">
            <a:xfrm>
              <a:off x="6158779" y="2925019"/>
              <a:ext cx="266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algn="r" eaLnBrk="1" hangingPunct="1"/>
              <a:r>
                <a:rPr lang="en-GB" sz="1200" b="1" i="1" u="none">
                  <a:solidFill>
                    <a:srgbClr val="123E51"/>
                  </a:solidFill>
                  <a:latin typeface="Arial" charset="0"/>
                </a:rPr>
                <a:t>ORCHESTRATION, AUTOMATION</a:t>
              </a:r>
              <a:br>
                <a:rPr lang="en-GB" sz="1200" b="1" i="1" u="none">
                  <a:solidFill>
                    <a:srgbClr val="123E51"/>
                  </a:solidFill>
                  <a:latin typeface="Arial" charset="0"/>
                </a:rPr>
              </a:br>
              <a:r>
                <a:rPr lang="en-GB" sz="1200" b="1" i="1" u="none">
                  <a:solidFill>
                    <a:srgbClr val="123E51"/>
                  </a:solidFill>
                  <a:latin typeface="Arial" charset="0"/>
                </a:rPr>
                <a:t> &amp; REMOTE INSTALL</a:t>
              </a:r>
            </a:p>
          </p:txBody>
        </p:sp>
        <p:sp>
          <p:nvSpPr>
            <p:cNvPr id="15391" name="71 Flecha abajo"/>
            <p:cNvSpPr>
              <a:spLocks noChangeArrowheads="1"/>
            </p:cNvSpPr>
            <p:nvPr/>
          </p:nvSpPr>
          <p:spPr bwMode="auto">
            <a:xfrm>
              <a:off x="5901319" y="2977056"/>
              <a:ext cx="285429" cy="327326"/>
            </a:xfrm>
            <a:prstGeom prst="downArrow">
              <a:avLst>
                <a:gd name="adj1" fmla="val 50000"/>
                <a:gd name="adj2" fmla="val 50002"/>
              </a:avLst>
            </a:prstGeom>
            <a:solidFill>
              <a:srgbClr val="CEE9F8"/>
            </a:solidFill>
            <a:ln w="3175">
              <a:solidFill>
                <a:srgbClr val="668EAE"/>
              </a:solidFill>
              <a:round/>
              <a:headEnd/>
              <a:tailEnd/>
            </a:ln>
          </p:spPr>
          <p:txBody>
            <a:bodyPr/>
            <a:lstStyle/>
            <a:p>
              <a:endParaRPr lang="en-GB" u="none"/>
            </a:p>
          </p:txBody>
        </p:sp>
        <p:sp>
          <p:nvSpPr>
            <p:cNvPr id="15392" name="13 Rectángulo"/>
            <p:cNvSpPr>
              <a:spLocks noChangeArrowheads="1"/>
            </p:cNvSpPr>
            <p:nvPr/>
          </p:nvSpPr>
          <p:spPr bwMode="auto">
            <a:xfrm>
              <a:off x="4910202" y="2137052"/>
              <a:ext cx="3694245" cy="779416"/>
            </a:xfrm>
            <a:prstGeom prst="rect">
              <a:avLst/>
            </a:prstGeom>
            <a:noFill/>
            <a:ln w="28575">
              <a:solidFill>
                <a:srgbClr val="C000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en-GB" sz="900" u="none">
                <a:solidFill>
                  <a:srgbClr val="123E51"/>
                </a:solidFill>
                <a:latin typeface="Arial" charset="0"/>
              </a:endParaRPr>
            </a:p>
          </p:txBody>
        </p:sp>
        <p:sp>
          <p:nvSpPr>
            <p:cNvPr id="15393" name="73 Flecha abajo"/>
            <p:cNvSpPr>
              <a:spLocks noChangeArrowheads="1"/>
            </p:cNvSpPr>
            <p:nvPr/>
          </p:nvSpPr>
          <p:spPr bwMode="auto">
            <a:xfrm>
              <a:off x="5259949" y="2990485"/>
              <a:ext cx="285429" cy="327326"/>
            </a:xfrm>
            <a:prstGeom prst="downArrow">
              <a:avLst>
                <a:gd name="adj1" fmla="val 50000"/>
                <a:gd name="adj2" fmla="val 50002"/>
              </a:avLst>
            </a:prstGeom>
            <a:solidFill>
              <a:srgbClr val="CEE9F8"/>
            </a:solidFill>
            <a:ln w="3175">
              <a:solidFill>
                <a:srgbClr val="668EAE"/>
              </a:solidFill>
              <a:round/>
              <a:headEnd/>
              <a:tailEnd/>
            </a:ln>
          </p:spPr>
          <p:txBody>
            <a:bodyPr/>
            <a:lstStyle/>
            <a:p>
              <a:endParaRPr lang="en-GB" u="none"/>
            </a:p>
          </p:txBody>
        </p:sp>
        <p:sp>
          <p:nvSpPr>
            <p:cNvPr id="15394" name="75 CuadroTexto"/>
            <p:cNvSpPr txBox="1">
              <a:spLocks noChangeArrowheads="1"/>
            </p:cNvSpPr>
            <p:nvPr/>
          </p:nvSpPr>
          <p:spPr bwMode="auto">
            <a:xfrm>
              <a:off x="4932040" y="2280141"/>
              <a:ext cx="4203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DPI</a:t>
              </a:r>
            </a:p>
          </p:txBody>
        </p:sp>
        <p:sp>
          <p:nvSpPr>
            <p:cNvPr id="15395" name="76 CuadroTexto"/>
            <p:cNvSpPr txBox="1">
              <a:spLocks noChangeArrowheads="1"/>
            </p:cNvSpPr>
            <p:nvPr/>
          </p:nvSpPr>
          <p:spPr bwMode="auto">
            <a:xfrm>
              <a:off x="5137109" y="2425319"/>
              <a:ext cx="5870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BRAS</a:t>
              </a:r>
            </a:p>
          </p:txBody>
        </p:sp>
        <p:sp>
          <p:nvSpPr>
            <p:cNvPr id="15396" name="77 CuadroTexto"/>
            <p:cNvSpPr txBox="1">
              <a:spLocks noChangeArrowheads="1"/>
            </p:cNvSpPr>
            <p:nvPr/>
          </p:nvSpPr>
          <p:spPr bwMode="auto">
            <a:xfrm>
              <a:off x="6669988" y="2289617"/>
              <a:ext cx="6383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GGSN/</a:t>
              </a:r>
              <a:br>
                <a:rPr lang="en-GB" sz="1100" b="1" u="none">
                  <a:solidFill>
                    <a:srgbClr val="7F7F7F"/>
                  </a:solidFill>
                </a:rPr>
              </a:br>
              <a:r>
                <a:rPr lang="en-GB" sz="1100" b="1" u="none">
                  <a:solidFill>
                    <a:srgbClr val="7F7F7F"/>
                  </a:solidFill>
                </a:rPr>
                <a:t>SGSN</a:t>
              </a:r>
            </a:p>
          </p:txBody>
        </p:sp>
        <p:sp>
          <p:nvSpPr>
            <p:cNvPr id="15397" name="78 CuadroTexto"/>
            <p:cNvSpPr txBox="1">
              <a:spLocks noChangeArrowheads="1"/>
            </p:cNvSpPr>
            <p:nvPr/>
          </p:nvSpPr>
          <p:spPr bwMode="auto">
            <a:xfrm>
              <a:off x="5520939" y="2621714"/>
              <a:ext cx="7072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Firewall</a:t>
              </a:r>
            </a:p>
          </p:txBody>
        </p:sp>
        <p:sp>
          <p:nvSpPr>
            <p:cNvPr id="15398" name="79 CuadroTexto"/>
            <p:cNvSpPr txBox="1">
              <a:spLocks noChangeArrowheads="1"/>
            </p:cNvSpPr>
            <p:nvPr/>
          </p:nvSpPr>
          <p:spPr bwMode="auto">
            <a:xfrm>
              <a:off x="5625035" y="2294388"/>
              <a:ext cx="734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CG-NAT</a:t>
              </a:r>
            </a:p>
          </p:txBody>
        </p:sp>
        <p:sp>
          <p:nvSpPr>
            <p:cNvPr id="15399" name="80 CuadroTexto"/>
            <p:cNvSpPr txBox="1">
              <a:spLocks noChangeArrowheads="1"/>
            </p:cNvSpPr>
            <p:nvPr/>
          </p:nvSpPr>
          <p:spPr bwMode="auto">
            <a:xfrm>
              <a:off x="6152727" y="2609704"/>
              <a:ext cx="8675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PE Router</a:t>
              </a:r>
            </a:p>
          </p:txBody>
        </p:sp>
        <p:sp>
          <p:nvSpPr>
            <p:cNvPr id="93" name="81 Rectángulo redondeado"/>
            <p:cNvSpPr/>
            <p:nvPr/>
          </p:nvSpPr>
          <p:spPr bwMode="auto">
            <a:xfrm>
              <a:off x="5075625" y="2193837"/>
              <a:ext cx="122809" cy="118520"/>
            </a:xfrm>
            <a:prstGeom prst="roundRect">
              <a:avLst/>
            </a:prstGeom>
            <a:solidFill>
              <a:schemeClr val="tx2">
                <a:lumMod val="20000"/>
                <a:lumOff val="80000"/>
              </a:schemeClr>
            </a:solidFill>
            <a:ln w="25400" cap="flat" cmpd="sng" algn="ctr">
              <a:solidFill>
                <a:schemeClr val="accent1">
                  <a:lumMod val="90000"/>
                </a:schemeClr>
              </a:solidFill>
              <a:prstDash val="solid"/>
              <a:round/>
              <a:headEnd type="none" w="med" len="med"/>
              <a:tailEnd type="none" w="med" len="med"/>
            </a:ln>
            <a:effectLst/>
            <a:extLst/>
          </p:spPr>
          <p:txBody>
            <a:bodyPr/>
            <a:lstStyle/>
            <a:p>
              <a:pPr>
                <a:defRPr/>
              </a:pPr>
              <a:endParaRPr lang="en-GB" u="none">
                <a:latin typeface="Verdana" pitchFamily="34" charset="0"/>
                <a:ea typeface="MS PGothic" pitchFamily="34" charset="-128"/>
                <a:cs typeface="+mn-cs"/>
              </a:endParaRPr>
            </a:p>
          </p:txBody>
        </p:sp>
        <p:sp>
          <p:nvSpPr>
            <p:cNvPr id="15401" name="82 Rectángulo redondeado"/>
            <p:cNvSpPr>
              <a:spLocks noChangeArrowheads="1"/>
            </p:cNvSpPr>
            <p:nvPr/>
          </p:nvSpPr>
          <p:spPr bwMode="auto">
            <a:xfrm>
              <a:off x="5385824" y="2347843"/>
              <a:ext cx="122280" cy="118920"/>
            </a:xfrm>
            <a:prstGeom prst="roundRect">
              <a:avLst>
                <a:gd name="adj" fmla="val 16667"/>
              </a:avLst>
            </a:prstGeom>
            <a:solidFill>
              <a:srgbClr val="FA754C"/>
            </a:solidFill>
            <a:ln w="25400">
              <a:solidFill>
                <a:srgbClr val="FF0000"/>
              </a:solidFill>
              <a:round/>
              <a:headEnd/>
              <a:tailEnd/>
            </a:ln>
          </p:spPr>
          <p:txBody>
            <a:bodyPr/>
            <a:lstStyle/>
            <a:p>
              <a:endParaRPr lang="en-GB" u="none"/>
            </a:p>
          </p:txBody>
        </p:sp>
        <p:sp>
          <p:nvSpPr>
            <p:cNvPr id="15402" name="83 Rectángulo redondeado"/>
            <p:cNvSpPr>
              <a:spLocks noChangeArrowheads="1"/>
            </p:cNvSpPr>
            <p:nvPr/>
          </p:nvSpPr>
          <p:spPr bwMode="auto">
            <a:xfrm>
              <a:off x="5817872" y="2532228"/>
              <a:ext cx="122280" cy="118920"/>
            </a:xfrm>
            <a:prstGeom prst="roundRect">
              <a:avLst>
                <a:gd name="adj" fmla="val 16667"/>
              </a:avLst>
            </a:prstGeom>
            <a:solidFill>
              <a:srgbClr val="FFFF00"/>
            </a:solidFill>
            <a:ln w="25400">
              <a:solidFill>
                <a:srgbClr val="FFC000"/>
              </a:solidFill>
              <a:round/>
              <a:headEnd/>
              <a:tailEnd/>
            </a:ln>
          </p:spPr>
          <p:txBody>
            <a:bodyPr/>
            <a:lstStyle/>
            <a:p>
              <a:endParaRPr lang="en-GB" u="none"/>
            </a:p>
          </p:txBody>
        </p:sp>
        <p:sp>
          <p:nvSpPr>
            <p:cNvPr id="96" name="84 Rectángulo redondeado"/>
            <p:cNvSpPr/>
            <p:nvPr/>
          </p:nvSpPr>
          <p:spPr bwMode="auto">
            <a:xfrm>
              <a:off x="5869890" y="2201533"/>
              <a:ext cx="122809" cy="120060"/>
            </a:xfrm>
            <a:prstGeom prst="roundRect">
              <a:avLst/>
            </a:prstGeom>
            <a:solidFill>
              <a:schemeClr val="accent6">
                <a:lumMod val="40000"/>
                <a:lumOff val="60000"/>
              </a:schemeClr>
            </a:solidFill>
            <a:ln w="25400" cap="flat" cmpd="sng" algn="ctr">
              <a:solidFill>
                <a:schemeClr val="accent6">
                  <a:lumMod val="60000"/>
                  <a:lumOff val="40000"/>
                </a:schemeClr>
              </a:solidFill>
              <a:prstDash val="solid"/>
              <a:round/>
              <a:headEnd type="none" w="med" len="med"/>
              <a:tailEnd type="none" w="med" len="med"/>
            </a:ln>
            <a:effectLst/>
            <a:extLst/>
          </p:spPr>
          <p:txBody>
            <a:bodyPr/>
            <a:lstStyle/>
            <a:p>
              <a:pPr>
                <a:defRPr/>
              </a:pPr>
              <a:endParaRPr lang="en-GB" u="none">
                <a:latin typeface="Verdana" pitchFamily="34" charset="0"/>
                <a:ea typeface="MS PGothic" pitchFamily="34" charset="-128"/>
                <a:cs typeface="+mn-cs"/>
              </a:endParaRPr>
            </a:p>
          </p:txBody>
        </p:sp>
        <p:sp>
          <p:nvSpPr>
            <p:cNvPr id="97" name="85 Rectángulo redondeado"/>
            <p:cNvSpPr/>
            <p:nvPr/>
          </p:nvSpPr>
          <p:spPr bwMode="auto">
            <a:xfrm>
              <a:off x="6951238" y="2204611"/>
              <a:ext cx="121213" cy="118521"/>
            </a:xfrm>
            <a:prstGeom prst="roundRect">
              <a:avLst/>
            </a:prstGeom>
            <a:solidFill>
              <a:schemeClr val="accent1">
                <a:lumMod val="50000"/>
              </a:schemeClr>
            </a:solidFill>
            <a:ln w="25400" cap="flat" cmpd="sng" algn="ctr">
              <a:solidFill>
                <a:schemeClr val="accent1">
                  <a:lumMod val="90000"/>
                </a:schemeClr>
              </a:solidFill>
              <a:prstDash val="solid"/>
              <a:round/>
              <a:headEnd type="none" w="med" len="med"/>
              <a:tailEnd type="none" w="med" len="med"/>
            </a:ln>
            <a:effectLst/>
            <a:extLst/>
          </p:spPr>
          <p:txBody>
            <a:bodyPr/>
            <a:lstStyle/>
            <a:p>
              <a:pPr>
                <a:defRPr/>
              </a:pPr>
              <a:endParaRPr lang="en-GB" u="none">
                <a:latin typeface="Verdana" pitchFamily="34" charset="0"/>
                <a:ea typeface="MS PGothic" pitchFamily="34" charset="-128"/>
                <a:cs typeface="+mn-cs"/>
              </a:endParaRPr>
            </a:p>
          </p:txBody>
        </p:sp>
        <p:sp>
          <p:nvSpPr>
            <p:cNvPr id="98" name="86 Rectángulo redondeado"/>
            <p:cNvSpPr/>
            <p:nvPr/>
          </p:nvSpPr>
          <p:spPr bwMode="auto">
            <a:xfrm>
              <a:off x="6495094" y="2466280"/>
              <a:ext cx="122809" cy="120060"/>
            </a:xfrm>
            <a:prstGeom prst="roundRect">
              <a:avLst/>
            </a:prstGeom>
            <a:solidFill>
              <a:schemeClr val="bg1">
                <a:lumMod val="85000"/>
              </a:schemeClr>
            </a:solidFill>
            <a:ln w="25400" cap="flat" cmpd="sng" algn="ctr">
              <a:solidFill>
                <a:schemeClr val="accent1">
                  <a:lumMod val="90000"/>
                </a:schemeClr>
              </a:solidFill>
              <a:prstDash val="solid"/>
              <a:round/>
              <a:headEnd type="none" w="med" len="med"/>
              <a:tailEnd type="none" w="med" len="med"/>
            </a:ln>
            <a:effectLst/>
            <a:extLst/>
          </p:spPr>
          <p:txBody>
            <a:bodyPr/>
            <a:lstStyle/>
            <a:p>
              <a:pPr>
                <a:defRPr/>
              </a:pPr>
              <a:endParaRPr lang="en-GB" u="none">
                <a:latin typeface="Verdana" pitchFamily="34" charset="0"/>
                <a:ea typeface="MS PGothic" pitchFamily="34" charset="-128"/>
                <a:cs typeface="+mn-cs"/>
              </a:endParaRPr>
            </a:p>
          </p:txBody>
        </p:sp>
        <p:sp>
          <p:nvSpPr>
            <p:cNvPr id="99" name="87 Rectángulo redondeado"/>
            <p:cNvSpPr/>
            <p:nvPr/>
          </p:nvSpPr>
          <p:spPr bwMode="auto">
            <a:xfrm>
              <a:off x="7542950" y="2204611"/>
              <a:ext cx="988844" cy="394043"/>
            </a:xfrm>
            <a:prstGeom prst="roundRect">
              <a:avLst/>
            </a:prstGeom>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defRPr/>
              </a:pPr>
              <a:endParaRPr lang="en-GB" u="none">
                <a:solidFill>
                  <a:srgbClr val="000000"/>
                </a:solidFill>
                <a:ea typeface="ヒラギノ角ゴ ProN W3" charset="-128"/>
              </a:endParaRPr>
            </a:p>
          </p:txBody>
        </p:sp>
        <p:sp>
          <p:nvSpPr>
            <p:cNvPr id="15407" name="88 CuadroTexto"/>
            <p:cNvSpPr txBox="1">
              <a:spLocks noChangeArrowheads="1"/>
            </p:cNvSpPr>
            <p:nvPr/>
          </p:nvSpPr>
          <p:spPr bwMode="auto">
            <a:xfrm>
              <a:off x="7380312" y="2130989"/>
              <a:ext cx="1224136" cy="794031"/>
            </a:xfrm>
            <a:prstGeom prst="rect">
              <a:avLst/>
            </a:prstGeom>
            <a:solidFill>
              <a:srgbClr val="C00000"/>
            </a:solidFill>
            <a:ln w="28575">
              <a:solidFill>
                <a:srgbClr val="C00000"/>
              </a:solidFill>
              <a:round/>
              <a:headEnd/>
              <a:tailEnd/>
            </a:ln>
          </p:spPr>
          <p:txBody>
            <a:bodyPr lIns="0" tIns="0" rIns="0" bIns="0" anchor="ct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r>
                <a:rPr lang="en-GB" sz="1200" u="none">
                  <a:solidFill>
                    <a:srgbClr val="FFFFFF"/>
                  </a:solidFill>
                  <a:latin typeface="Arial" charset="0"/>
                </a:rPr>
                <a:t>VIRTUAL APPLIANCES</a:t>
              </a:r>
            </a:p>
          </p:txBody>
        </p:sp>
        <p:sp>
          <p:nvSpPr>
            <p:cNvPr id="15408" name="89 CuadroTexto"/>
            <p:cNvSpPr txBox="1">
              <a:spLocks noChangeArrowheads="1"/>
            </p:cNvSpPr>
            <p:nvPr/>
          </p:nvSpPr>
          <p:spPr bwMode="auto">
            <a:xfrm>
              <a:off x="7380312" y="3374828"/>
              <a:ext cx="1224136" cy="597635"/>
            </a:xfrm>
            <a:prstGeom prst="rect">
              <a:avLst/>
            </a:prstGeom>
            <a:solidFill>
              <a:srgbClr val="0070C0"/>
            </a:solidFill>
            <a:ln w="28575">
              <a:solidFill>
                <a:srgbClr val="0070C0"/>
              </a:solidFill>
              <a:round/>
              <a:headEnd/>
              <a:tailEnd/>
            </a:ln>
          </p:spPr>
          <p:txBody>
            <a:bodyPr lIns="0" tIns="0" rIns="0" bIns="0" anchor="ct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r>
                <a:rPr lang="en-GB" sz="1200" u="none">
                  <a:solidFill>
                    <a:srgbClr val="FFFFFF"/>
                  </a:solidFill>
                  <a:latin typeface="Arial" charset="0"/>
                </a:rPr>
                <a:t>STANDARD HIGH VOLUME SERVERS</a:t>
              </a:r>
            </a:p>
          </p:txBody>
        </p:sp>
        <p:pic>
          <p:nvPicPr>
            <p:cNvPr id="154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312" y="3377778"/>
              <a:ext cx="1295400" cy="59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142 Rectángulo redondeado"/>
            <p:cNvSpPr>
              <a:spLocks noChangeArrowheads="1"/>
            </p:cNvSpPr>
            <p:nvPr/>
          </p:nvSpPr>
          <p:spPr bwMode="auto">
            <a:xfrm>
              <a:off x="4665733" y="1365732"/>
              <a:ext cx="4001627" cy="482259"/>
            </a:xfrm>
            <a:prstGeom prst="roundRect">
              <a:avLst>
                <a:gd name="adj" fmla="val 16667"/>
              </a:avLst>
            </a:prstGeom>
            <a:gradFill rotWithShape="1">
              <a:gsLst>
                <a:gs pos="0">
                  <a:srgbClr val="18187C"/>
                </a:gs>
                <a:gs pos="80000">
                  <a:srgbClr val="2222A3"/>
                </a:gs>
                <a:gs pos="100000">
                  <a:srgbClr val="2020A6"/>
                </a:gs>
              </a:gsLst>
              <a:lin ang="16200000"/>
            </a:gradFill>
            <a:ln w="9525">
              <a:solidFill>
                <a:srgbClr val="2F2F98"/>
              </a:solidFill>
              <a:round/>
              <a:headEnd/>
              <a:tailEnd/>
            </a:ln>
            <a:effectLst>
              <a:outerShdw blurRad="63500" dist="23000" dir="5400000" rotWithShape="0">
                <a:srgbClr val="000000">
                  <a:alpha val="34999"/>
                </a:srgbClr>
              </a:outerShdw>
            </a:effectLst>
          </p:spPr>
          <p:txBody>
            <a:bodyPr/>
            <a:lstStyle/>
            <a:p>
              <a:pPr>
                <a:defRPr/>
              </a:pPr>
              <a:r>
                <a:rPr lang="en-GB" sz="1600" b="1" u="none" dirty="0" smtClean="0">
                  <a:solidFill>
                    <a:srgbClr val="FFFFFF"/>
                  </a:solidFill>
                  <a:latin typeface="+mn-lt"/>
                  <a:ea typeface="+mn-ea"/>
                  <a:cs typeface="+mn-cs"/>
                </a:rPr>
                <a:t>Virtualized </a:t>
              </a:r>
              <a:r>
                <a:rPr lang="en-GB" sz="1600" b="1" u="none" dirty="0">
                  <a:solidFill>
                    <a:srgbClr val="FFFFFF"/>
                  </a:solidFill>
                  <a:latin typeface="+mn-lt"/>
                  <a:ea typeface="+mn-ea"/>
                  <a:cs typeface="+mn-cs"/>
                </a:rPr>
                <a:t>Network </a:t>
              </a:r>
              <a:r>
                <a:rPr lang="en-GB" sz="1600" b="1" u="none" dirty="0" smtClean="0">
                  <a:solidFill>
                    <a:srgbClr val="FFFFFF"/>
                  </a:solidFill>
                  <a:latin typeface="+mn-lt"/>
                  <a:ea typeface="+mn-ea"/>
                  <a:cs typeface="+mn-cs"/>
                </a:rPr>
                <a:t>Model</a:t>
              </a:r>
              <a:endParaRPr lang="en-GB" sz="1600" b="1" u="none" dirty="0">
                <a:solidFill>
                  <a:srgbClr val="FFFFFF"/>
                </a:solidFill>
                <a:latin typeface="+mn-lt"/>
                <a:ea typeface="+mn-ea"/>
                <a:cs typeface="+mn-cs"/>
              </a:endParaRPr>
            </a:p>
          </p:txBody>
        </p:sp>
      </p:grpSp>
      <p:grpSp>
        <p:nvGrpSpPr>
          <p:cNvPr id="15367" name="1 Grupo"/>
          <p:cNvGrpSpPr>
            <a:grpSpLocks/>
          </p:cNvGrpSpPr>
          <p:nvPr/>
        </p:nvGrpSpPr>
        <p:grpSpPr bwMode="auto">
          <a:xfrm>
            <a:off x="254000" y="1653526"/>
            <a:ext cx="4070740" cy="2999609"/>
            <a:chOff x="215159" y="1268760"/>
            <a:chExt cx="4071091" cy="2999609"/>
          </a:xfrm>
        </p:grpSpPr>
        <p:sp>
          <p:nvSpPr>
            <p:cNvPr id="105" name="139 Rectángulo redondeado"/>
            <p:cNvSpPr/>
            <p:nvPr/>
          </p:nvSpPr>
          <p:spPr bwMode="auto">
            <a:xfrm>
              <a:off x="215159" y="1268760"/>
              <a:ext cx="4071091" cy="2999609"/>
            </a:xfrm>
            <a:prstGeom prst="roundRect">
              <a:avLst>
                <a:gd name="adj" fmla="val 4815"/>
              </a:avLst>
            </a:prstGeom>
            <a:solidFill>
              <a:srgbClr val="FFFFFF"/>
            </a:solidFill>
            <a:ln w="25400" cap="flat" cmpd="sng" algn="ctr">
              <a:noFill/>
              <a:prstDash val="solid"/>
              <a:round/>
              <a:headEnd type="none" w="med" len="med"/>
              <a:tailEnd type="none" w="med" len="med"/>
            </a:ln>
            <a:effectLst>
              <a:glow rad="228600">
                <a:srgbClr val="AAAAAA">
                  <a:satMod val="175000"/>
                  <a:alpha val="40000"/>
                </a:srgbClr>
              </a:glow>
            </a:effectLst>
          </p:spPr>
          <p:txBody>
            <a:bodyPr/>
            <a:lstStyle/>
            <a:p>
              <a:pPr>
                <a:defRPr/>
              </a:pPr>
              <a:r>
                <a:rPr lang="en-GB" sz="4000" u="none" kern="0">
                  <a:solidFill>
                    <a:srgbClr val="FFFFFF"/>
                  </a:solidFill>
                  <a:latin typeface="Gill Sans" charset="0"/>
                  <a:ea typeface="ヒラギノ角ゴ ProN W3" charset="0"/>
                  <a:cs typeface="ヒラギノ角ゴ ProN W3" charset="0"/>
                  <a:sym typeface="Gill Sans" charset="0"/>
                </a:rPr>
                <a:t>v</a:t>
              </a:r>
            </a:p>
          </p:txBody>
        </p:sp>
        <p:sp>
          <p:nvSpPr>
            <p:cNvPr id="15371" name="63 CuadroTexto"/>
            <p:cNvSpPr txBox="1">
              <a:spLocks noChangeArrowheads="1"/>
            </p:cNvSpPr>
            <p:nvPr/>
          </p:nvSpPr>
          <p:spPr bwMode="auto">
            <a:xfrm>
              <a:off x="466943" y="2523575"/>
              <a:ext cx="4203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DPI</a:t>
              </a:r>
            </a:p>
          </p:txBody>
        </p:sp>
        <p:sp>
          <p:nvSpPr>
            <p:cNvPr id="15372" name="64 CuadroTexto"/>
            <p:cNvSpPr txBox="1">
              <a:spLocks noChangeArrowheads="1"/>
            </p:cNvSpPr>
            <p:nvPr/>
          </p:nvSpPr>
          <p:spPr bwMode="auto">
            <a:xfrm>
              <a:off x="1393532" y="2711418"/>
              <a:ext cx="5870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BRAS</a:t>
              </a:r>
            </a:p>
          </p:txBody>
        </p:sp>
        <p:sp>
          <p:nvSpPr>
            <p:cNvPr id="15373" name="65 CuadroTexto"/>
            <p:cNvSpPr txBox="1">
              <a:spLocks noChangeArrowheads="1"/>
            </p:cNvSpPr>
            <p:nvPr/>
          </p:nvSpPr>
          <p:spPr bwMode="auto">
            <a:xfrm>
              <a:off x="2013034" y="2719962"/>
              <a:ext cx="10390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dirty="0">
                  <a:solidFill>
                    <a:srgbClr val="7F7F7F"/>
                  </a:solidFill>
                </a:rPr>
                <a:t>GGSN/SGSN</a:t>
              </a:r>
            </a:p>
          </p:txBody>
        </p:sp>
        <p:sp>
          <p:nvSpPr>
            <p:cNvPr id="15374" name="66 CuadroTexto"/>
            <p:cNvSpPr txBox="1">
              <a:spLocks noChangeArrowheads="1"/>
            </p:cNvSpPr>
            <p:nvPr/>
          </p:nvSpPr>
          <p:spPr bwMode="auto">
            <a:xfrm>
              <a:off x="2150273" y="3449578"/>
              <a:ext cx="1125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000" b="1" u="none" dirty="0">
                  <a:solidFill>
                    <a:srgbClr val="7F7F7F"/>
                  </a:solidFill>
                </a:rPr>
                <a:t>Session Border Controller</a:t>
              </a:r>
            </a:p>
          </p:txBody>
        </p:sp>
        <p:sp>
          <p:nvSpPr>
            <p:cNvPr id="15375" name="67 CuadroTexto"/>
            <p:cNvSpPr txBox="1">
              <a:spLocks noChangeArrowheads="1"/>
            </p:cNvSpPr>
            <p:nvPr/>
          </p:nvSpPr>
          <p:spPr bwMode="auto">
            <a:xfrm>
              <a:off x="459981" y="3572620"/>
              <a:ext cx="7072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Firewall</a:t>
              </a:r>
            </a:p>
          </p:txBody>
        </p:sp>
        <p:sp>
          <p:nvSpPr>
            <p:cNvPr id="15376" name="68 CuadroTexto"/>
            <p:cNvSpPr txBox="1">
              <a:spLocks noChangeArrowheads="1"/>
            </p:cNvSpPr>
            <p:nvPr/>
          </p:nvSpPr>
          <p:spPr bwMode="auto">
            <a:xfrm>
              <a:off x="1246267" y="3571019"/>
              <a:ext cx="734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a:solidFill>
                    <a:srgbClr val="7F7F7F"/>
                  </a:solidFill>
                </a:rPr>
                <a:t>CG-NAT</a:t>
              </a:r>
            </a:p>
          </p:txBody>
        </p:sp>
        <p:sp>
          <p:nvSpPr>
            <p:cNvPr id="15377" name="69 CuadroTexto"/>
            <p:cNvSpPr txBox="1">
              <a:spLocks noChangeArrowheads="1"/>
            </p:cNvSpPr>
            <p:nvPr/>
          </p:nvSpPr>
          <p:spPr bwMode="auto">
            <a:xfrm>
              <a:off x="3093247" y="3224018"/>
              <a:ext cx="8675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r>
                <a:rPr lang="en-GB" sz="1100" b="1" u="none" dirty="0">
                  <a:solidFill>
                    <a:srgbClr val="7F7F7F"/>
                  </a:solidFill>
                </a:rPr>
                <a:t>PE Router</a:t>
              </a:r>
            </a:p>
          </p:txBody>
        </p:sp>
        <p:pic>
          <p:nvPicPr>
            <p:cNvPr id="15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 y="2064935"/>
              <a:ext cx="769937" cy="43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728" y="2171008"/>
              <a:ext cx="428625" cy="4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747" y="2157184"/>
              <a:ext cx="652463" cy="61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7276" y="2386976"/>
              <a:ext cx="615950" cy="82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879" y="2945175"/>
              <a:ext cx="704850" cy="6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3532" y="2961365"/>
              <a:ext cx="454025" cy="59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1047" y="3120122"/>
              <a:ext cx="1092200" cy="27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143 Rectángulo redondeado"/>
            <p:cNvSpPr>
              <a:spLocks noChangeArrowheads="1"/>
            </p:cNvSpPr>
            <p:nvPr/>
          </p:nvSpPr>
          <p:spPr bwMode="auto">
            <a:xfrm>
              <a:off x="340583" y="1387058"/>
              <a:ext cx="3811916" cy="468808"/>
            </a:xfrm>
            <a:prstGeom prst="roundRect">
              <a:avLst>
                <a:gd name="adj" fmla="val 16667"/>
              </a:avLst>
            </a:prstGeom>
            <a:gradFill rotWithShape="1">
              <a:gsLst>
                <a:gs pos="0">
                  <a:srgbClr val="18187C"/>
                </a:gs>
                <a:gs pos="80000">
                  <a:srgbClr val="2222A3"/>
                </a:gs>
                <a:gs pos="100000">
                  <a:srgbClr val="2020A6"/>
                </a:gs>
              </a:gsLst>
              <a:lin ang="16200000"/>
            </a:gradFill>
            <a:ln w="9525">
              <a:solidFill>
                <a:srgbClr val="2F2F98"/>
              </a:solidFill>
              <a:round/>
              <a:headEnd/>
              <a:tailEnd/>
            </a:ln>
            <a:effectLst>
              <a:outerShdw blurRad="63500" dist="23000" dir="5400000" rotWithShape="0">
                <a:srgbClr val="000000">
                  <a:alpha val="34999"/>
                </a:srgbClr>
              </a:outerShdw>
            </a:effectLst>
          </p:spPr>
          <p:txBody>
            <a:bodyPr/>
            <a:lstStyle/>
            <a:p>
              <a:pPr>
                <a:defRPr/>
              </a:pPr>
              <a:r>
                <a:rPr lang="en-GB" sz="1600" b="1" u="none" dirty="0">
                  <a:solidFill>
                    <a:srgbClr val="FFFFFF"/>
                  </a:solidFill>
                  <a:latin typeface="+mn-lt"/>
                  <a:ea typeface="+mn-ea"/>
                  <a:cs typeface="+mn-cs"/>
                </a:rPr>
                <a:t>Traditional Network </a:t>
              </a:r>
              <a:r>
                <a:rPr lang="en-GB" sz="1600" b="1" u="none" dirty="0" smtClean="0">
                  <a:solidFill>
                    <a:srgbClr val="FFFFFF"/>
                  </a:solidFill>
                  <a:latin typeface="+mn-lt"/>
                  <a:ea typeface="+mn-ea"/>
                  <a:cs typeface="+mn-cs"/>
                </a:rPr>
                <a:t>Model</a:t>
              </a:r>
              <a:endParaRPr lang="en-GB" sz="1600" b="1" u="none" dirty="0">
                <a:solidFill>
                  <a:srgbClr val="FFFFFF"/>
                </a:solidFill>
                <a:latin typeface="+mn-lt"/>
                <a:ea typeface="+mn-ea"/>
                <a:cs typeface="+mn-cs"/>
              </a:endParaRPr>
            </a:p>
          </p:txBody>
        </p:sp>
      </p:grpSp>
      <p:sp>
        <p:nvSpPr>
          <p:cNvPr id="3" name="Right Arrow 2"/>
          <p:cNvSpPr/>
          <p:nvPr/>
        </p:nvSpPr>
        <p:spPr>
          <a:xfrm>
            <a:off x="3923928" y="2944368"/>
            <a:ext cx="978408" cy="484632"/>
          </a:xfrm>
          <a:prstGeom prst="rightArrow">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Slide Number Placeholder 4"/>
          <p:cNvSpPr>
            <a:spLocks noGrp="1"/>
          </p:cNvSpPr>
          <p:nvPr>
            <p:ph type="sldNum" sz="quarter" idx="12"/>
          </p:nvPr>
        </p:nvSpPr>
        <p:spPr>
          <a:xfrm>
            <a:off x="6553200" y="6304235"/>
            <a:ext cx="2133600" cy="365125"/>
          </a:xfrm>
        </p:spPr>
        <p:txBody>
          <a:bodyPr/>
          <a:lstStyle/>
          <a:p>
            <a:fld id="{26848A72-3DD7-42C3-AB6C-2FF2861DA9F6}" type="slidenum">
              <a:rPr lang="it-IT" smtClean="0"/>
              <a:t>7</a:t>
            </a:fld>
            <a:endParaRPr lang="it-IT" dirty="0"/>
          </a:p>
        </p:txBody>
      </p:sp>
      <p:sp>
        <p:nvSpPr>
          <p:cNvPr id="50" name="Title 1"/>
          <p:cNvSpPr txBox="1">
            <a:spLocks/>
          </p:cNvSpPr>
          <p:nvPr/>
        </p:nvSpPr>
        <p:spPr bwMode="auto">
          <a:xfrm>
            <a:off x="206375" y="260648"/>
            <a:ext cx="84709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3600" u="none" dirty="0" smtClean="0"/>
              <a:t>::. </a:t>
            </a:r>
            <a:r>
              <a:rPr lang="en-US" sz="4000" dirty="0" err="1">
                <a:ea typeface="MS PGothic" charset="0"/>
              </a:rPr>
              <a:t>Softwarization</a:t>
            </a:r>
            <a:r>
              <a:rPr lang="en-US" sz="4000" dirty="0">
                <a:ea typeface="MS PGothic" charset="0"/>
              </a:rPr>
              <a:t> of </a:t>
            </a:r>
            <a:r>
              <a:rPr lang="en-US" sz="4000" dirty="0" smtClean="0">
                <a:ea typeface="MS PGothic" charset="0"/>
              </a:rPr>
              <a:t>Networks</a:t>
            </a:r>
          </a:p>
          <a:p>
            <a:pPr algn="ctr"/>
            <a:r>
              <a:rPr lang="en-US" sz="4000" b="0" dirty="0">
                <a:ea typeface="MS PGothic" charset="0"/>
              </a:rPr>
              <a:t>T</a:t>
            </a:r>
            <a:r>
              <a:rPr lang="en-US" sz="4000" b="0" dirty="0" smtClean="0">
                <a:ea typeface="MS PGothic" charset="0"/>
              </a:rPr>
              <a:t>he NFV paradigm</a:t>
            </a:r>
            <a:r>
              <a:rPr lang="en-US" sz="4000" b="0" dirty="0">
                <a:ea typeface="MS PGothic" charset="0"/>
              </a:rPr>
              <a:t/>
            </a:r>
            <a:br>
              <a:rPr lang="en-US" sz="4000" b="0" dirty="0">
                <a:ea typeface="MS PGothic" charset="0"/>
              </a:rPr>
            </a:br>
            <a:endParaRPr lang="en-US" sz="3200" b="0" u="none" dirty="0"/>
          </a:p>
        </p:txBody>
      </p:sp>
    </p:spTree>
    <p:extLst>
      <p:ext uri="{BB962C8B-B14F-4D97-AF65-F5344CB8AC3E}">
        <p14:creationId xmlns:p14="http://schemas.microsoft.com/office/powerpoint/2010/main" val="152791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fade">
                                      <p:cBhvr>
                                        <p:cTn id="15" dur="500"/>
                                        <p:tgtEl>
                                          <p:spTgt spid="1536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36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36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219132980"/>
              </p:ext>
            </p:extLst>
          </p:nvPr>
        </p:nvGraphicFramePr>
        <p:xfrm>
          <a:off x="-77788" y="1504950"/>
          <a:ext cx="8840788"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rgbClr val="000066"/>
                </a:solidFill>
                <a:latin typeface="Verdana" charset="0"/>
                <a:ea typeface="MS PGothic" charset="0"/>
                <a:cs typeface="MS PGothic" charset="0"/>
              </a:defRPr>
            </a:lvl1pPr>
            <a:lvl2pPr marL="742950" indent="-285750" eaLnBrk="0" hangingPunct="0">
              <a:defRPr u="sng">
                <a:solidFill>
                  <a:srgbClr val="000066"/>
                </a:solidFill>
                <a:latin typeface="Verdana" charset="0"/>
                <a:ea typeface="MS PGothic" charset="0"/>
                <a:cs typeface="MS PGothic" charset="0"/>
              </a:defRPr>
            </a:lvl2pPr>
            <a:lvl3pPr marL="1143000" indent="-228600" eaLnBrk="0" hangingPunct="0">
              <a:defRPr u="sng">
                <a:solidFill>
                  <a:srgbClr val="000066"/>
                </a:solidFill>
                <a:latin typeface="Verdana" charset="0"/>
                <a:ea typeface="MS PGothic" charset="0"/>
                <a:cs typeface="MS PGothic" charset="0"/>
              </a:defRPr>
            </a:lvl3pPr>
            <a:lvl4pPr marL="1600200" indent="-228600" eaLnBrk="0" hangingPunct="0">
              <a:defRPr u="sng">
                <a:solidFill>
                  <a:srgbClr val="000066"/>
                </a:solidFill>
                <a:latin typeface="Verdana" charset="0"/>
                <a:ea typeface="MS PGothic" charset="0"/>
                <a:cs typeface="MS PGothic" charset="0"/>
              </a:defRPr>
            </a:lvl4pPr>
            <a:lvl5pPr marL="2057400" indent="-228600" eaLnBrk="0" hangingPunct="0">
              <a:defRPr u="sng">
                <a:solidFill>
                  <a:srgbClr val="000066"/>
                </a:solidFill>
                <a:latin typeface="Verdana" charset="0"/>
                <a:ea typeface="MS PGothic" charset="0"/>
                <a:cs typeface="MS PGothic" charset="0"/>
              </a:defRPr>
            </a:lvl5pPr>
            <a:lvl6pPr marL="25146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6pPr>
            <a:lvl7pPr marL="29718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7pPr>
            <a:lvl8pPr marL="34290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8pPr>
            <a:lvl9pPr marL="3886200" indent="-228600" algn="ctr" eaLnBrk="0" fontAlgn="base" hangingPunct="0">
              <a:spcBef>
                <a:spcPct val="0"/>
              </a:spcBef>
              <a:spcAft>
                <a:spcPct val="0"/>
              </a:spcAft>
              <a:defRPr u="sng">
                <a:solidFill>
                  <a:srgbClr val="000066"/>
                </a:solidFill>
                <a:latin typeface="Verdana" charset="0"/>
                <a:ea typeface="MS PGothic" charset="0"/>
                <a:cs typeface="MS PGothic" charset="0"/>
              </a:defRPr>
            </a:lvl9pPr>
          </a:lstStyle>
          <a:p>
            <a:pPr eaLnBrk="1" hangingPunct="1"/>
            <a:fld id="{80FAEACF-DBC4-FA48-9B2D-E1EC0E489985}" type="slidenum">
              <a:rPr lang="en-US" u="none">
                <a:solidFill>
                  <a:schemeClr val="bg1"/>
                </a:solidFill>
              </a:rPr>
              <a:pPr eaLnBrk="1" hangingPunct="1"/>
              <a:t>8</a:t>
            </a:fld>
            <a:endParaRPr lang="en-US" u="none">
              <a:solidFill>
                <a:schemeClr val="bg1"/>
              </a:solidFill>
            </a:endParaRPr>
          </a:p>
        </p:txBody>
      </p:sp>
      <p:sp>
        <p:nvSpPr>
          <p:cNvPr id="7" name="Rettangolo 6"/>
          <p:cNvSpPr>
            <a:spLocks noChangeArrowheads="1"/>
          </p:cNvSpPr>
          <p:nvPr/>
        </p:nvSpPr>
        <p:spPr bwMode="auto">
          <a:xfrm rot="246766">
            <a:off x="1943100" y="5591175"/>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round/>
                <a:headEnd/>
                <a:tailEnd type="triangle" w="med" len="med"/>
              </a14:hiddenLine>
            </a:ext>
          </a:extLst>
        </p:spPr>
        <p:txBody>
          <a:bodyPr>
            <a:spAutoFit/>
          </a:bodyPr>
          <a:lstStyle/>
          <a:p>
            <a:r>
              <a:rPr lang="en-US" sz="2000" b="1" u="none" dirty="0"/>
              <a:t>Shifting to</a:t>
            </a:r>
            <a:r>
              <a:rPr lang="en-US" sz="2000" b="1" u="none" dirty="0">
                <a:solidFill>
                  <a:srgbClr val="FF0000"/>
                </a:solidFill>
              </a:rPr>
              <a:t> software</a:t>
            </a:r>
          </a:p>
        </p:txBody>
      </p:sp>
      <p:sp>
        <p:nvSpPr>
          <p:cNvPr id="2" name="Rectangle 1"/>
          <p:cNvSpPr/>
          <p:nvPr/>
        </p:nvSpPr>
        <p:spPr>
          <a:xfrm>
            <a:off x="539552" y="3068960"/>
            <a:ext cx="8424936" cy="1200329"/>
          </a:xfrm>
          <a:prstGeom prst="rect">
            <a:avLst/>
          </a:prstGeom>
          <a:solidFill>
            <a:schemeClr val="accent1">
              <a:lumMod val="20000"/>
              <a:lumOff val="80000"/>
            </a:schemeClr>
          </a:solidFill>
          <a:ln>
            <a:solidFill>
              <a:schemeClr val="tx1"/>
            </a:solidFill>
          </a:ln>
        </p:spPr>
        <p:txBody>
          <a:bodyPr wrap="square">
            <a:spAutoFit/>
          </a:bodyPr>
          <a:lstStyle/>
          <a:p>
            <a:pPr algn="ctr"/>
            <a:r>
              <a:rPr lang="en-US" sz="3600" b="1" dirty="0" smtClean="0">
                <a:solidFill>
                  <a:srgbClr val="FF0000"/>
                </a:solidFill>
              </a:rPr>
              <a:t>But</a:t>
            </a:r>
            <a:r>
              <a:rPr lang="is-IS" sz="3600" b="1" dirty="0" smtClean="0">
                <a:solidFill>
                  <a:srgbClr val="FF0000"/>
                </a:solidFill>
              </a:rPr>
              <a:t>…</a:t>
            </a:r>
            <a:endParaRPr lang="en-US" sz="3600" b="1" dirty="0" smtClean="0">
              <a:solidFill>
                <a:srgbClr val="FF0000"/>
              </a:solidFill>
            </a:endParaRPr>
          </a:p>
          <a:p>
            <a:r>
              <a:rPr lang="en-US" sz="3600" b="1" dirty="0">
                <a:solidFill>
                  <a:srgbClr val="FF0000"/>
                </a:solidFill>
              </a:rPr>
              <a:t>c</a:t>
            </a:r>
            <a:r>
              <a:rPr lang="en-US" sz="3600" b="1" dirty="0" smtClean="0">
                <a:solidFill>
                  <a:srgbClr val="FF0000"/>
                </a:solidFill>
              </a:rPr>
              <a:t>omparable Performance </a:t>
            </a:r>
            <a:r>
              <a:rPr lang="en-US" sz="3600" b="1" dirty="0">
                <a:solidFill>
                  <a:srgbClr val="FF0000"/>
                </a:solidFill>
              </a:rPr>
              <a:t>and </a:t>
            </a:r>
            <a:r>
              <a:rPr lang="en-US" sz="3600" b="1" dirty="0" smtClean="0">
                <a:solidFill>
                  <a:srgbClr val="FF0000"/>
                </a:solidFill>
              </a:rPr>
              <a:t>Reliability</a:t>
            </a:r>
            <a:r>
              <a:rPr lang="en-US" sz="3600" b="1" dirty="0">
                <a:solidFill>
                  <a:srgbClr val="FF0000"/>
                </a:solidFill>
              </a:rPr>
              <a:t>?</a:t>
            </a:r>
          </a:p>
        </p:txBody>
      </p:sp>
      <p:sp>
        <p:nvSpPr>
          <p:cNvPr id="8"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8</a:t>
            </a:fld>
            <a:endParaRPr lang="it-IT" dirty="0"/>
          </a:p>
        </p:txBody>
      </p:sp>
      <p:sp>
        <p:nvSpPr>
          <p:cNvPr id="9" name="Title 1"/>
          <p:cNvSpPr txBox="1">
            <a:spLocks/>
          </p:cNvSpPr>
          <p:nvPr/>
        </p:nvSpPr>
        <p:spPr bwMode="auto">
          <a:xfrm>
            <a:off x="206375" y="44624"/>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r>
              <a:rPr lang="en-US" sz="3600" u="none" dirty="0" smtClean="0"/>
              <a:t>::. </a:t>
            </a:r>
            <a:r>
              <a:rPr lang="en-US" sz="4000" dirty="0">
                <a:ea typeface="MS PGothic" charset="0"/>
              </a:rPr>
              <a:t>Benefits of Network Virtualization</a:t>
            </a:r>
            <a:endParaRPr lang="en-US" sz="4000" b="0" u="none" dirty="0"/>
          </a:p>
        </p:txBody>
      </p:sp>
    </p:spTree>
    <p:extLst>
      <p:ext uri="{BB962C8B-B14F-4D97-AF65-F5344CB8AC3E}">
        <p14:creationId xmlns:p14="http://schemas.microsoft.com/office/powerpoint/2010/main" val="334576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206375" y="183679"/>
            <a:ext cx="84709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0066"/>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b="1">
                <a:solidFill>
                  <a:srgbClr val="000066"/>
                </a:solidFill>
                <a:latin typeface="Tahoma" pitchFamily="34" charset="0"/>
              </a:defRPr>
            </a:lvl6pPr>
            <a:lvl7pPr marL="914400" algn="l" rtl="0" fontAlgn="base">
              <a:spcBef>
                <a:spcPct val="0"/>
              </a:spcBef>
              <a:spcAft>
                <a:spcPct val="0"/>
              </a:spcAft>
              <a:defRPr sz="2800" b="1">
                <a:solidFill>
                  <a:srgbClr val="000066"/>
                </a:solidFill>
                <a:latin typeface="Tahoma" pitchFamily="34" charset="0"/>
              </a:defRPr>
            </a:lvl7pPr>
            <a:lvl8pPr marL="1371600" algn="l" rtl="0" fontAlgn="base">
              <a:spcBef>
                <a:spcPct val="0"/>
              </a:spcBef>
              <a:spcAft>
                <a:spcPct val="0"/>
              </a:spcAft>
              <a:defRPr sz="2800" b="1">
                <a:solidFill>
                  <a:srgbClr val="000066"/>
                </a:solidFill>
                <a:latin typeface="Tahoma" pitchFamily="34" charset="0"/>
              </a:defRPr>
            </a:lvl8pPr>
            <a:lvl9pPr marL="1828800" algn="l" rtl="0" fontAlgn="base">
              <a:spcBef>
                <a:spcPct val="0"/>
              </a:spcBef>
              <a:spcAft>
                <a:spcPct val="0"/>
              </a:spcAft>
              <a:defRPr sz="2800" b="1">
                <a:solidFill>
                  <a:srgbClr val="000066"/>
                </a:solidFill>
                <a:latin typeface="Tahoma" pitchFamily="34" charset="0"/>
              </a:defRPr>
            </a:lvl9pPr>
          </a:lstStyle>
          <a:p>
            <a:pPr algn="ctr"/>
            <a:r>
              <a:rPr lang="en-US" sz="3600" u="none" dirty="0" smtClean="0"/>
              <a:t>::. </a:t>
            </a:r>
            <a:r>
              <a:rPr lang="en-US" sz="4000" dirty="0"/>
              <a:t>Performance and Reliability threats in NFV</a:t>
            </a:r>
            <a:endParaRPr lang="en-US" sz="4000" b="0" u="none" dirty="0"/>
          </a:p>
        </p:txBody>
      </p:sp>
      <p:sp>
        <p:nvSpPr>
          <p:cNvPr id="3" name="Content Placeholder 2"/>
          <p:cNvSpPr>
            <a:spLocks noGrp="1"/>
          </p:cNvSpPr>
          <p:nvPr>
            <p:ph idx="1"/>
          </p:nvPr>
        </p:nvSpPr>
        <p:spPr>
          <a:xfrm>
            <a:off x="107504" y="1248544"/>
            <a:ext cx="6408712" cy="2900536"/>
          </a:xfrm>
        </p:spPr>
        <p:txBody>
          <a:bodyPr/>
          <a:lstStyle/>
          <a:p>
            <a:pPr algn="l">
              <a:spcBef>
                <a:spcPts val="1776"/>
              </a:spcBef>
              <a:buFont typeface="Wingdings" charset="2"/>
              <a:buChar char="q"/>
            </a:pPr>
            <a:r>
              <a:rPr lang="en-US" sz="2400" dirty="0" smtClean="0"/>
              <a:t>Complex stack of hardware and software </a:t>
            </a:r>
            <a:r>
              <a:rPr lang="en-US" sz="2400" b="1" dirty="0" smtClean="0"/>
              <a:t>off-the-shelf</a:t>
            </a:r>
            <a:r>
              <a:rPr lang="en-US" sz="2400" dirty="0" smtClean="0"/>
              <a:t> components</a:t>
            </a:r>
          </a:p>
          <a:p>
            <a:pPr marL="342900" lvl="1" indent="-342900">
              <a:spcBef>
                <a:spcPts val="1776"/>
              </a:spcBef>
              <a:buFont typeface="Wingdings" charset="2"/>
              <a:buChar char="q"/>
            </a:pPr>
            <a:r>
              <a:rPr lang="en-US" sz="2400" dirty="0"/>
              <a:t>Exposure to several sources of </a:t>
            </a:r>
            <a:r>
              <a:rPr lang="en-US" sz="2400" b="1" dirty="0"/>
              <a:t>hardware</a:t>
            </a:r>
            <a:r>
              <a:rPr lang="en-US" sz="2400" dirty="0"/>
              <a:t> and </a:t>
            </a:r>
            <a:r>
              <a:rPr lang="en-US" sz="2400" b="1" dirty="0"/>
              <a:t>software </a:t>
            </a:r>
            <a:r>
              <a:rPr lang="en-US" sz="2400" b="1" dirty="0" smtClean="0"/>
              <a:t>faults</a:t>
            </a:r>
          </a:p>
          <a:p>
            <a:pPr marL="342900" lvl="1" indent="-342900">
              <a:spcBef>
                <a:spcPts val="1776"/>
              </a:spcBef>
              <a:buFont typeface="Wingdings" charset="2"/>
              <a:buChar char="q"/>
            </a:pPr>
            <a:r>
              <a:rPr lang="en-US" sz="2400" dirty="0" smtClean="0"/>
              <a:t>Lack of tools and methodologies for </a:t>
            </a:r>
            <a:r>
              <a:rPr lang="en-US" sz="2400" b="1" dirty="0" smtClean="0"/>
              <a:t>testing fault-tolerance</a:t>
            </a:r>
          </a:p>
        </p:txBody>
      </p:sp>
      <p:sp>
        <p:nvSpPr>
          <p:cNvPr id="33" name="Rounded Rectangle 32"/>
          <p:cNvSpPr/>
          <p:nvPr/>
        </p:nvSpPr>
        <p:spPr>
          <a:xfrm>
            <a:off x="6372201" y="4077072"/>
            <a:ext cx="2016223" cy="2160240"/>
          </a:xfrm>
          <a:prstGeom prst="roundRect">
            <a:avLst>
              <a:gd name="adj" fmla="val 7337"/>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sz="2400" b="1" dirty="0" smtClean="0">
                <a:solidFill>
                  <a:schemeClr val="tx1"/>
                </a:solidFill>
                <a:latin typeface="Helvetica"/>
                <a:cs typeface="Helvetica"/>
              </a:rPr>
              <a:t>NFVI</a:t>
            </a:r>
            <a:endParaRPr lang="en-US" sz="2400" b="1" dirty="0">
              <a:solidFill>
                <a:schemeClr val="tx1"/>
              </a:solidFill>
              <a:latin typeface="Helvetica"/>
              <a:cs typeface="Helvetica"/>
            </a:endParaRPr>
          </a:p>
        </p:txBody>
      </p:sp>
      <p:grpSp>
        <p:nvGrpSpPr>
          <p:cNvPr id="5" name="Group 4"/>
          <p:cNvGrpSpPr/>
          <p:nvPr/>
        </p:nvGrpSpPr>
        <p:grpSpPr>
          <a:xfrm>
            <a:off x="6444208" y="2420888"/>
            <a:ext cx="1800200" cy="3293805"/>
            <a:chOff x="1398979" y="2092217"/>
            <a:chExt cx="1631615" cy="3293805"/>
          </a:xfrm>
        </p:grpSpPr>
        <p:grpSp>
          <p:nvGrpSpPr>
            <p:cNvPr id="6" name="Group 5"/>
            <p:cNvGrpSpPr/>
            <p:nvPr/>
          </p:nvGrpSpPr>
          <p:grpSpPr>
            <a:xfrm>
              <a:off x="1621466" y="2092217"/>
              <a:ext cx="1409128" cy="2987177"/>
              <a:chOff x="1398979" y="2398845"/>
              <a:chExt cx="1409128" cy="2987177"/>
            </a:xfrm>
          </p:grpSpPr>
          <p:sp>
            <p:nvSpPr>
              <p:cNvPr id="21" name="Rectangle 20"/>
              <p:cNvSpPr/>
              <p:nvPr/>
            </p:nvSpPr>
            <p:spPr>
              <a:xfrm>
                <a:off x="1398979" y="4810110"/>
                <a:ext cx="1409127" cy="575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b="1" u="none" dirty="0" smtClean="0"/>
                  <a:t>Hardware</a:t>
                </a:r>
                <a:endParaRPr lang="en-US" sz="1400" b="1" u="none" dirty="0"/>
              </a:p>
            </p:txBody>
          </p:sp>
          <p:sp>
            <p:nvSpPr>
              <p:cNvPr id="22" name="Rectangle 21"/>
              <p:cNvSpPr/>
              <p:nvPr/>
            </p:nvSpPr>
            <p:spPr>
              <a:xfrm>
                <a:off x="1398980" y="4106475"/>
                <a:ext cx="1409127" cy="5759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b="1" u="none" dirty="0" smtClean="0"/>
                  <a:t>Hypervisor</a:t>
                </a:r>
                <a:endParaRPr lang="en-US" sz="1400" b="1" u="none" dirty="0"/>
              </a:p>
            </p:txBody>
          </p:sp>
          <p:sp>
            <p:nvSpPr>
              <p:cNvPr id="23" name="Rectangle 22"/>
              <p:cNvSpPr/>
              <p:nvPr/>
            </p:nvSpPr>
            <p:spPr>
              <a:xfrm>
                <a:off x="1398980" y="2398845"/>
                <a:ext cx="1409127" cy="1578316"/>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r>
                  <a:rPr lang="en-US" sz="1400" b="1" u="none" dirty="0" smtClean="0"/>
                  <a:t>VM</a:t>
                </a:r>
                <a:endParaRPr lang="en-US" sz="1400" b="1" u="none" dirty="0"/>
              </a:p>
            </p:txBody>
          </p:sp>
          <p:sp>
            <p:nvSpPr>
              <p:cNvPr id="24" name="Rectangle 23"/>
              <p:cNvSpPr/>
              <p:nvPr/>
            </p:nvSpPr>
            <p:spPr>
              <a:xfrm>
                <a:off x="1491292" y="3045950"/>
                <a:ext cx="1192339" cy="512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US" sz="1400" b="1" u="none" dirty="0" smtClean="0">
                    <a:solidFill>
                      <a:srgbClr val="FFFFFF"/>
                    </a:solidFill>
                  </a:rPr>
                  <a:t>Guest</a:t>
                </a:r>
              </a:p>
              <a:p>
                <a:pPr algn="ctr"/>
                <a:r>
                  <a:rPr lang="en-US" sz="1400" b="1" u="none" dirty="0" smtClean="0">
                    <a:solidFill>
                      <a:srgbClr val="FFFFFF"/>
                    </a:solidFill>
                  </a:rPr>
                  <a:t>OS</a:t>
                </a:r>
                <a:endParaRPr lang="en-US" sz="1400" b="1" u="none" dirty="0">
                  <a:solidFill>
                    <a:srgbClr val="FFFFFF"/>
                  </a:solidFill>
                </a:endParaRPr>
              </a:p>
            </p:txBody>
          </p:sp>
          <p:pic>
            <p:nvPicPr>
              <p:cNvPr id="25" name="Picture 24"/>
              <p:cNvPicPr>
                <a:picLocks noChangeArrowheads="1"/>
              </p:cNvPicPr>
              <p:nvPr/>
            </p:nvPicPr>
            <p:blipFill>
              <a:blip r:embed="rId3" cstate="print">
                <a:alphaModFix amt="50000"/>
              </a:blip>
              <a:srcRect/>
              <a:stretch>
                <a:fillRect/>
              </a:stretch>
            </p:blipFill>
            <p:spPr bwMode="auto">
              <a:xfrm>
                <a:off x="1621349" y="2535666"/>
                <a:ext cx="942088" cy="415655"/>
              </a:xfrm>
              <a:prstGeom prst="rect">
                <a:avLst/>
              </a:prstGeom>
              <a:noFill/>
              <a:ln w="9525">
                <a:noFill/>
                <a:miter lim="800000"/>
                <a:headEnd/>
                <a:tailEnd/>
              </a:ln>
              <a:effectLst/>
            </p:spPr>
          </p:pic>
        </p:grpSp>
        <p:grpSp>
          <p:nvGrpSpPr>
            <p:cNvPr id="7" name="Group 6"/>
            <p:cNvGrpSpPr/>
            <p:nvPr/>
          </p:nvGrpSpPr>
          <p:grpSpPr>
            <a:xfrm>
              <a:off x="1516102" y="2245531"/>
              <a:ext cx="1409128" cy="2987177"/>
              <a:chOff x="1398979" y="2398845"/>
              <a:chExt cx="1409128" cy="2987177"/>
            </a:xfrm>
          </p:grpSpPr>
          <p:sp>
            <p:nvSpPr>
              <p:cNvPr id="16" name="Rectangle 15"/>
              <p:cNvSpPr/>
              <p:nvPr/>
            </p:nvSpPr>
            <p:spPr>
              <a:xfrm>
                <a:off x="1398979" y="4810110"/>
                <a:ext cx="1409127" cy="575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b="1" u="none" dirty="0" smtClean="0"/>
                  <a:t>Hardware</a:t>
                </a:r>
                <a:endParaRPr lang="en-US" sz="1400" b="1" u="none" dirty="0"/>
              </a:p>
            </p:txBody>
          </p:sp>
          <p:sp>
            <p:nvSpPr>
              <p:cNvPr id="17" name="Rectangle 16"/>
              <p:cNvSpPr/>
              <p:nvPr/>
            </p:nvSpPr>
            <p:spPr>
              <a:xfrm>
                <a:off x="1398980" y="4106475"/>
                <a:ext cx="1409127" cy="5759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b="1" u="none" dirty="0" smtClean="0"/>
                  <a:t>Hypervisor</a:t>
                </a:r>
                <a:endParaRPr lang="en-US" sz="1400" b="1" u="none" dirty="0"/>
              </a:p>
            </p:txBody>
          </p:sp>
          <p:sp>
            <p:nvSpPr>
              <p:cNvPr id="18" name="Rectangle 17"/>
              <p:cNvSpPr/>
              <p:nvPr/>
            </p:nvSpPr>
            <p:spPr>
              <a:xfrm>
                <a:off x="1398980" y="2398845"/>
                <a:ext cx="1409127" cy="1578316"/>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r>
                  <a:rPr lang="en-US" sz="1400" b="1" u="none" dirty="0" smtClean="0"/>
                  <a:t>VM</a:t>
                </a:r>
                <a:endParaRPr lang="en-US" sz="1400" b="1" u="none" dirty="0"/>
              </a:p>
            </p:txBody>
          </p:sp>
          <p:sp>
            <p:nvSpPr>
              <p:cNvPr id="19" name="Rectangle 18"/>
              <p:cNvSpPr/>
              <p:nvPr/>
            </p:nvSpPr>
            <p:spPr>
              <a:xfrm>
                <a:off x="1491292" y="3045950"/>
                <a:ext cx="1192339" cy="512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US" sz="1400" b="1" u="none" dirty="0" smtClean="0">
                    <a:solidFill>
                      <a:srgbClr val="FFFFFF"/>
                    </a:solidFill>
                  </a:rPr>
                  <a:t>Guest</a:t>
                </a:r>
              </a:p>
              <a:p>
                <a:pPr algn="ctr"/>
                <a:r>
                  <a:rPr lang="en-US" sz="1400" b="1" u="none" dirty="0" smtClean="0">
                    <a:solidFill>
                      <a:srgbClr val="FFFFFF"/>
                    </a:solidFill>
                  </a:rPr>
                  <a:t>OS</a:t>
                </a:r>
                <a:endParaRPr lang="en-US" sz="1400" b="1" u="none" dirty="0">
                  <a:solidFill>
                    <a:srgbClr val="FFFFFF"/>
                  </a:solidFill>
                </a:endParaRPr>
              </a:p>
            </p:txBody>
          </p:sp>
          <p:pic>
            <p:nvPicPr>
              <p:cNvPr id="20" name="Picture 19"/>
              <p:cNvPicPr>
                <a:picLocks noChangeArrowheads="1"/>
              </p:cNvPicPr>
              <p:nvPr/>
            </p:nvPicPr>
            <p:blipFill>
              <a:blip r:embed="rId3" cstate="print">
                <a:alphaModFix amt="50000"/>
              </a:blip>
              <a:srcRect/>
              <a:stretch>
                <a:fillRect/>
              </a:stretch>
            </p:blipFill>
            <p:spPr bwMode="auto">
              <a:xfrm>
                <a:off x="1621349" y="2535666"/>
                <a:ext cx="942088" cy="415655"/>
              </a:xfrm>
              <a:prstGeom prst="rect">
                <a:avLst/>
              </a:prstGeom>
              <a:noFill/>
              <a:ln w="9525">
                <a:noFill/>
                <a:miter lim="800000"/>
                <a:headEnd/>
                <a:tailEnd/>
              </a:ln>
              <a:effectLst/>
            </p:spPr>
          </p:pic>
        </p:grpSp>
        <p:grpSp>
          <p:nvGrpSpPr>
            <p:cNvPr id="8" name="Group 7"/>
            <p:cNvGrpSpPr/>
            <p:nvPr/>
          </p:nvGrpSpPr>
          <p:grpSpPr>
            <a:xfrm>
              <a:off x="1398979" y="2398845"/>
              <a:ext cx="1409128" cy="2987177"/>
              <a:chOff x="1398979" y="2398845"/>
              <a:chExt cx="1409128" cy="2987177"/>
            </a:xfrm>
          </p:grpSpPr>
          <p:sp>
            <p:nvSpPr>
              <p:cNvPr id="11" name="Rectangle 10"/>
              <p:cNvSpPr/>
              <p:nvPr/>
            </p:nvSpPr>
            <p:spPr>
              <a:xfrm>
                <a:off x="1398979" y="4810110"/>
                <a:ext cx="1409127" cy="575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u="none" dirty="0" smtClean="0"/>
                  <a:t>Hardware</a:t>
                </a:r>
                <a:endParaRPr lang="en-US" sz="1400" b="1" u="none" dirty="0"/>
              </a:p>
            </p:txBody>
          </p:sp>
          <p:sp>
            <p:nvSpPr>
              <p:cNvPr id="12" name="Rectangle 11"/>
              <p:cNvSpPr/>
              <p:nvPr/>
            </p:nvSpPr>
            <p:spPr>
              <a:xfrm>
                <a:off x="1398980" y="4106475"/>
                <a:ext cx="1409127" cy="575912"/>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b="1" u="none" dirty="0" smtClean="0"/>
                  <a:t>Virtualization</a:t>
                </a:r>
                <a:endParaRPr lang="en-US" sz="1400" b="1" u="none" dirty="0"/>
              </a:p>
            </p:txBody>
          </p:sp>
          <p:sp>
            <p:nvSpPr>
              <p:cNvPr id="13" name="Rectangle 12"/>
              <p:cNvSpPr/>
              <p:nvPr/>
            </p:nvSpPr>
            <p:spPr>
              <a:xfrm>
                <a:off x="1398980" y="2398845"/>
                <a:ext cx="1409127" cy="1578316"/>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pPr algn="ctr"/>
                <a:r>
                  <a:rPr lang="en-US" sz="2400" b="1" u="none" dirty="0" smtClean="0"/>
                  <a:t>VNF</a:t>
                </a:r>
                <a:endParaRPr lang="en-US" sz="1400" b="1" u="none" dirty="0"/>
              </a:p>
            </p:txBody>
          </p:sp>
          <p:pic>
            <p:nvPicPr>
              <p:cNvPr id="15" name="Picture 14"/>
              <p:cNvPicPr>
                <a:picLocks noChangeArrowheads="1"/>
              </p:cNvPicPr>
              <p:nvPr/>
            </p:nvPicPr>
            <p:blipFill>
              <a:blip r:embed="rId3" cstate="print">
                <a:alphaModFix amt="50000"/>
              </a:blip>
              <a:srcRect/>
              <a:stretch>
                <a:fillRect/>
              </a:stretch>
            </p:blipFill>
            <p:spPr bwMode="auto">
              <a:xfrm>
                <a:off x="1621349" y="2535666"/>
                <a:ext cx="942088" cy="415655"/>
              </a:xfrm>
              <a:prstGeom prst="rect">
                <a:avLst/>
              </a:prstGeom>
              <a:noFill/>
              <a:ln w="9525">
                <a:noFill/>
                <a:miter lim="800000"/>
                <a:headEnd/>
                <a:tailEnd/>
              </a:ln>
              <a:effectLst/>
            </p:spPr>
          </p:pic>
        </p:grpSp>
      </p:grpSp>
      <p:pic>
        <p:nvPicPr>
          <p:cNvPr id="26" name="Picture 25" descr="skull-crossbon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5260237"/>
            <a:ext cx="501264" cy="401011"/>
          </a:xfrm>
          <a:prstGeom prst="rect">
            <a:avLst/>
          </a:prstGeom>
        </p:spPr>
      </p:pic>
      <p:pic>
        <p:nvPicPr>
          <p:cNvPr id="27" name="Picture 26" descr="skull-crossbon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468149"/>
            <a:ext cx="501264" cy="401011"/>
          </a:xfrm>
          <a:prstGeom prst="rect">
            <a:avLst/>
          </a:prstGeom>
        </p:spPr>
      </p:pic>
      <p:sp>
        <p:nvSpPr>
          <p:cNvPr id="29" name="TextBox 28"/>
          <p:cNvSpPr txBox="1"/>
          <p:nvPr/>
        </p:nvSpPr>
        <p:spPr>
          <a:xfrm>
            <a:off x="5908518" y="3933056"/>
            <a:ext cx="469374" cy="646331"/>
          </a:xfrm>
          <a:prstGeom prst="rect">
            <a:avLst/>
          </a:prstGeom>
          <a:noFill/>
        </p:spPr>
        <p:txBody>
          <a:bodyPr wrap="none" rtlCol="0">
            <a:spAutoFit/>
          </a:bodyPr>
          <a:lstStyle/>
          <a:p>
            <a:r>
              <a:rPr lang="en-US" sz="3600" b="1" u="none" dirty="0" smtClean="0">
                <a:solidFill>
                  <a:srgbClr val="FF0000"/>
                </a:solidFill>
              </a:rPr>
              <a:t>?</a:t>
            </a:r>
            <a:endParaRPr lang="en-US" sz="3600" b="1" u="none" dirty="0">
              <a:solidFill>
                <a:srgbClr val="FF0000"/>
              </a:solidFill>
            </a:endParaRPr>
          </a:p>
        </p:txBody>
      </p:sp>
      <p:sp>
        <p:nvSpPr>
          <p:cNvPr id="30" name="TextBox 29"/>
          <p:cNvSpPr txBox="1"/>
          <p:nvPr/>
        </p:nvSpPr>
        <p:spPr>
          <a:xfrm>
            <a:off x="5908518" y="4755027"/>
            <a:ext cx="469374" cy="646331"/>
          </a:xfrm>
          <a:prstGeom prst="rect">
            <a:avLst/>
          </a:prstGeom>
          <a:noFill/>
        </p:spPr>
        <p:txBody>
          <a:bodyPr wrap="none" rtlCol="0">
            <a:spAutoFit/>
          </a:bodyPr>
          <a:lstStyle/>
          <a:p>
            <a:r>
              <a:rPr lang="en-US" sz="3600" b="1" u="none" dirty="0" smtClean="0">
                <a:solidFill>
                  <a:srgbClr val="FF0000"/>
                </a:solidFill>
              </a:rPr>
              <a:t>?</a:t>
            </a:r>
            <a:endParaRPr lang="en-US" sz="3600" b="1" u="none" dirty="0">
              <a:solidFill>
                <a:srgbClr val="FF0000"/>
              </a:solidFill>
            </a:endParaRPr>
          </a:p>
        </p:txBody>
      </p:sp>
      <p:sp>
        <p:nvSpPr>
          <p:cNvPr id="9" name="TextBox 8"/>
          <p:cNvSpPr txBox="1"/>
          <p:nvPr/>
        </p:nvSpPr>
        <p:spPr>
          <a:xfrm>
            <a:off x="179512" y="4581128"/>
            <a:ext cx="5544616" cy="830997"/>
          </a:xfrm>
          <a:prstGeom prst="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3"/>
            <a:r>
              <a:rPr lang="en-US" sz="2400" i="1" u="none" dirty="0" smtClean="0"/>
              <a:t>As a result, it </a:t>
            </a:r>
            <a:r>
              <a:rPr lang="en-US" sz="2400" i="1" u="none" dirty="0"/>
              <a:t>is </a:t>
            </a:r>
            <a:r>
              <a:rPr lang="en-US" sz="2400" b="1" i="1" u="none" dirty="0"/>
              <a:t>hard to </a:t>
            </a:r>
            <a:r>
              <a:rPr lang="en-US" sz="2400" b="1" i="1" u="none" dirty="0" smtClean="0"/>
              <a:t>trust </a:t>
            </a:r>
            <a:r>
              <a:rPr lang="en-US" sz="2400" i="1" u="none" dirty="0" smtClean="0"/>
              <a:t>the reliability of NFV services</a:t>
            </a:r>
            <a:endParaRPr lang="en-US" sz="2400" b="1" u="none" dirty="0"/>
          </a:p>
        </p:txBody>
      </p:sp>
      <p:sp>
        <p:nvSpPr>
          <p:cNvPr id="31" name="Slide Number Placeholder 4"/>
          <p:cNvSpPr>
            <a:spLocks noGrp="1"/>
          </p:cNvSpPr>
          <p:nvPr>
            <p:ph type="sldNum" sz="quarter" idx="12"/>
          </p:nvPr>
        </p:nvSpPr>
        <p:spPr>
          <a:xfrm>
            <a:off x="6553200" y="6356350"/>
            <a:ext cx="2133600" cy="365125"/>
          </a:xfrm>
        </p:spPr>
        <p:txBody>
          <a:bodyPr/>
          <a:lstStyle/>
          <a:p>
            <a:fld id="{26848A72-3DD7-42C3-AB6C-2FF2861DA9F6}" type="slidenum">
              <a:rPr lang="it-IT" smtClean="0"/>
              <a:t>9</a:t>
            </a:fld>
            <a:endParaRPr lang="it-IT" dirty="0"/>
          </a:p>
        </p:txBody>
      </p:sp>
      <p:sp>
        <p:nvSpPr>
          <p:cNvPr id="34" name="Rounded Rectangle 33"/>
          <p:cNvSpPr/>
          <p:nvPr/>
        </p:nvSpPr>
        <p:spPr>
          <a:xfrm>
            <a:off x="8532440" y="2420888"/>
            <a:ext cx="576064" cy="3815576"/>
          </a:xfrm>
          <a:prstGeom prst="roundRect">
            <a:avLst>
              <a:gd name="adj" fmla="val 8747"/>
            </a:avLst>
          </a:prstGeom>
          <a:solidFill>
            <a:schemeClr val="accent6">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b="1" dirty="0">
              <a:solidFill>
                <a:schemeClr val="tx1"/>
              </a:solidFill>
              <a:latin typeface="Helvetica"/>
              <a:cs typeface="Helvetica"/>
            </a:endParaRPr>
          </a:p>
        </p:txBody>
      </p:sp>
      <p:sp>
        <p:nvSpPr>
          <p:cNvPr id="2" name="TextBox 1"/>
          <p:cNvSpPr txBox="1"/>
          <p:nvPr/>
        </p:nvSpPr>
        <p:spPr>
          <a:xfrm>
            <a:off x="8627783" y="2492896"/>
            <a:ext cx="408713" cy="3785652"/>
          </a:xfrm>
          <a:prstGeom prst="rect">
            <a:avLst/>
          </a:prstGeom>
          <a:noFill/>
        </p:spPr>
        <p:txBody>
          <a:bodyPr wrap="square" rtlCol="0">
            <a:spAutoFit/>
          </a:bodyPr>
          <a:lstStyle/>
          <a:p>
            <a:pPr algn="ctr"/>
            <a:r>
              <a:rPr lang="en-US" sz="2400" b="1" dirty="0" smtClean="0"/>
              <a:t>MANAGEMENT</a:t>
            </a:r>
            <a:endParaRPr lang="en-US" sz="2400" b="1" dirty="0"/>
          </a:p>
        </p:txBody>
      </p:sp>
      <p:cxnSp>
        <p:nvCxnSpPr>
          <p:cNvPr id="35" name="Straight Arrow Connector 34"/>
          <p:cNvCxnSpPr/>
          <p:nvPr/>
        </p:nvCxnSpPr>
        <p:spPr>
          <a:xfrm>
            <a:off x="7884368" y="3501008"/>
            <a:ext cx="792088" cy="0"/>
          </a:xfrm>
          <a:prstGeom prst="straightConnector1">
            <a:avLst/>
          </a:prstGeom>
          <a:ln>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8316416" y="5013176"/>
            <a:ext cx="360040" cy="0"/>
          </a:xfrm>
          <a:prstGeom prst="straightConnector1">
            <a:avLst/>
          </a:prstGeom>
          <a:ln>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60724587"/>
      </p:ext>
    </p:extLst>
  </p:cSld>
  <p:clrMapOvr>
    <a:masterClrMapping/>
  </p:clrMapOvr>
  <mc:AlternateContent xmlns:mc="http://schemas.openxmlformats.org/markup-compatibility/2006" xmlns:p14="http://schemas.microsoft.com/office/powerpoint/2010/main">
    <mc:Choice Requires="p14">
      <p:transition spd="slow" p14:dur="2000" advTm="117878"/>
    </mc:Choice>
    <mc:Fallback xmlns="">
      <p:transition xmlns:p14="http://schemas.microsoft.com/office/powerpoint/2010/main" spd="slow" advTm="11787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9"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dissolve">
                                      <p:cBhvr>
                                        <p:cTn id="36" dur="500"/>
                                        <p:tgtEl>
                                          <p:spTgt spid="3">
                                            <p:txEl>
                                              <p:pRg st="2" end="2"/>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childTnLst>
                          </p:cTn>
                        </p:par>
                        <p:par>
                          <p:cTn id="43" fill="hold">
                            <p:stCondLst>
                              <p:cond delay="500"/>
                            </p:stCondLst>
                            <p:childTnLst>
                              <p:par>
                                <p:cTn id="44" presetID="9" presetClass="entr" presetSubtype="0" fill="hold" grpId="0" nodeType="after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9" grpId="0"/>
      <p:bldP spid="30" grpId="0"/>
      <p:bldP spid="9" grpId="0" animBg="1"/>
      <p:bldP spid="34"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9|32.3|39.2"/>
</p:tagLst>
</file>

<file path=ppt/tags/tag2.xml><?xml version="1.0" encoding="utf-8"?>
<p:tagLst xmlns:a="http://schemas.openxmlformats.org/drawingml/2006/main" xmlns:r="http://schemas.openxmlformats.org/officeDocument/2006/relationships" xmlns:p="http://schemas.openxmlformats.org/presentationml/2006/main">
  <p:tag name="TIMING" val="|9.9|13.3|13|21.7"/>
</p:tagLst>
</file>

<file path=ppt/tags/tag3.xml><?xml version="1.0" encoding="utf-8"?>
<p:tagLst xmlns:a="http://schemas.openxmlformats.org/drawingml/2006/main" xmlns:r="http://schemas.openxmlformats.org/officeDocument/2006/relationships" xmlns:p="http://schemas.openxmlformats.org/presentationml/2006/main">
  <p:tag name="TIMING" val="|19.6|37.3"/>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3146</TotalTime>
  <Words>4373</Words>
  <Application>Microsoft Macintosh PowerPoint</Application>
  <PresentationFormat>On-screen Show (4:3)</PresentationFormat>
  <Paragraphs>676</Paragraphs>
  <Slides>54</Slides>
  <Notes>41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Tema di Office</vt:lpstr>
      <vt:lpstr>Luigi De Simone Tutor: Prof. Domenico Cotroneo XXIX Cycle - III year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Luigi</cp:lastModifiedBy>
  <cp:revision>460</cp:revision>
  <cp:lastPrinted>2015-02-18T13:08:33Z</cp:lastPrinted>
  <dcterms:created xsi:type="dcterms:W3CDTF">2015-02-18T11:42:09Z</dcterms:created>
  <dcterms:modified xsi:type="dcterms:W3CDTF">2017-02-23T01:41:46Z</dcterms:modified>
</cp:coreProperties>
</file>