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7" r:id="rId5"/>
    <p:sldId id="263" r:id="rId6"/>
    <p:sldId id="261" r:id="rId7"/>
    <p:sldId id="264" r:id="rId8"/>
    <p:sldId id="265" r:id="rId9"/>
    <p:sldId id="266" r:id="rId10"/>
  </p:sldIdLst>
  <p:sldSz cx="9144000" cy="6858000" type="screen4x3"/>
  <p:notesSz cx="67611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66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A64C9-3627-415C-AAFA-C3176265E098}" type="datetimeFigureOut">
              <a:rPr lang="it-IT" smtClean="0"/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5CCD-BB7A-4E24-95E6-502FDC415D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31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0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09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9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48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80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16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82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0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3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25/02/2015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8A72-3DD7-42C3-AB6C-2FF2861DA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8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png"/><Relationship Id="rId5" Type="http://schemas.openxmlformats.org/officeDocument/2006/relationships/image" Target="../media/image7.emf"/><Relationship Id="rId10" Type="http://schemas.openxmlformats.org/officeDocument/2006/relationships/image" Target="../media/image12.png"/><Relationship Id="rId4" Type="http://schemas.openxmlformats.org/officeDocument/2006/relationships/image" Target="../media/image6.emf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Tutor: Guido Carpinelli</a:t>
            </a:r>
            <a:br>
              <a:rPr lang="it-I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700" dirty="0" smtClean="0">
                <a:latin typeface="Times New Roman" pitchFamily="18" charset="0"/>
                <a:cs typeface="Times New Roman" pitchFamily="18" charset="0"/>
              </a:rPr>
              <a:t>XXX </a:t>
            </a:r>
            <a:r>
              <a:rPr lang="it-IT" sz="2700" dirty="0" err="1" smtClean="0">
                <a:latin typeface="Times New Roman" pitchFamily="18" charset="0"/>
                <a:cs typeface="Times New Roman" pitchFamily="18" charset="0"/>
              </a:rPr>
              <a:t>Cycle</a:t>
            </a:r>
            <a:r>
              <a:rPr lang="it-IT" sz="2700" dirty="0" smtClean="0">
                <a:latin typeface="Times New Roman" pitchFamily="18" charset="0"/>
                <a:cs typeface="Times New Roman" pitchFamily="18" charset="0"/>
              </a:rPr>
              <a:t> - I </a:t>
            </a:r>
            <a:r>
              <a:rPr lang="it-IT" sz="2700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it-IT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700" dirty="0" err="1" smtClean="0">
                <a:latin typeface="Times New Roman" pitchFamily="18" charset="0"/>
                <a:cs typeface="Times New Roman" pitchFamily="18" charset="0"/>
              </a:rPr>
              <a:t>presentation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Advanced Probabilistic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Methods and Indices for Forecasting the Generation of Renewable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Power and Energy Demand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16632"/>
            <a:ext cx="2857500" cy="1631633"/>
          </a:xfrm>
          <a:prstGeom prst="rect">
            <a:avLst/>
          </a:prstGeom>
        </p:spPr>
      </p:pic>
      <p:pic>
        <p:nvPicPr>
          <p:cNvPr id="3074" name="Picture 2" descr="C:\Users\Daniele\Desktop\Daniele\Università\Dottorato\Dottorato ITEE\Sito Web\logo un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6021288"/>
            <a:ext cx="2308860" cy="70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7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4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Graduated in Electrical Engineering, University of Naples “Federico II” with thesis on “Probabilistic methods and indices for forecasting the generation of wind and photovoltaic plants”</a:t>
            </a:r>
          </a:p>
          <a:p>
            <a:pPr marL="457200" lvl="1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group: Power systems (DIETI – UNINA)</a:t>
            </a:r>
          </a:p>
          <a:p>
            <a:pPr marL="457200" lvl="1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Fellowship funded by MIUR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77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080120"/>
          </a:xfrm>
        </p:spPr>
        <p:txBody>
          <a:bodyPr>
            <a:noAutofit/>
          </a:bodyPr>
          <a:lstStyle/>
          <a:p>
            <a:pPr marL="6350" lvl="1" indent="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accurate short-term forecasting of renewable energy sources and load demand for the optimal management of Smart Grids, supporting the rational use of electrical energy from a technical, economic and environment-friendly point of view</a:t>
            </a:r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733256"/>
            <a:ext cx="1905000" cy="108775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577" y="3097447"/>
            <a:ext cx="6641172" cy="3251694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2627784" y="3008808"/>
            <a:ext cx="1922964" cy="175826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1476666" y="3974988"/>
            <a:ext cx="1871198" cy="16561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5796136" y="5093057"/>
            <a:ext cx="1728192" cy="1432287"/>
          </a:xfrm>
          <a:prstGeom prst="ellipse">
            <a:avLst/>
          </a:pr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6682494" y="3645024"/>
            <a:ext cx="1777938" cy="1557282"/>
          </a:xfrm>
          <a:prstGeom prst="ellipse">
            <a:avLst/>
          </a:prstGeom>
          <a:noFill/>
          <a:ln w="762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6848A72-3DD7-42C3-AB6C-2FF2861DA9F6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5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Activity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440160"/>
          </a:xfrm>
        </p:spPr>
        <p:txBody>
          <a:bodyPr>
            <a:normAutofit/>
          </a:bodyPr>
          <a:lstStyle/>
          <a:p>
            <a:pPr marL="6350" lvl="1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Advanced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Probabilistic Methods and Indices for Forecasting the Generation of Renewable Power and Energy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Demand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496" y="2636912"/>
            <a:ext cx="3096344" cy="37457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Classical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deterministic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4494589"/>
            <a:ext cx="3574567" cy="374571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probabilistic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forecasting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83568" y="5302294"/>
            <a:ext cx="3574567" cy="374571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Bayesian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Inference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496" y="3414469"/>
            <a:ext cx="3096344" cy="91940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Artificial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eural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networks</a:t>
            </a:r>
          </a:p>
          <a:p>
            <a:pPr algn="ctr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Numeric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Weather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Prediction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226747" y="2636912"/>
            <a:ext cx="2863689" cy="37457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Traditional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indices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105463" y="4509120"/>
            <a:ext cx="3354969" cy="374571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indices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105463" y="5302294"/>
            <a:ext cx="3354969" cy="64698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Probabilistic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cost-based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indices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Probabilistic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enality-based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indices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Connettore 2 15"/>
          <p:cNvCxnSpPr/>
          <p:nvPr/>
        </p:nvCxnSpPr>
        <p:spPr>
          <a:xfrm>
            <a:off x="1582939" y="3035893"/>
            <a:ext cx="0" cy="402986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2464657" y="4917418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6807769" y="4917418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6226747" y="3430086"/>
            <a:ext cx="2863690" cy="91940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Spot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indices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Sharpness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and reliability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meters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Connettore 2 20"/>
          <p:cNvCxnSpPr/>
          <p:nvPr/>
        </p:nvCxnSpPr>
        <p:spPr>
          <a:xfrm>
            <a:off x="7551296" y="3051510"/>
            <a:ext cx="0" cy="402986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3174182" y="2636912"/>
            <a:ext cx="3010227" cy="37457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Classical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probabilistic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174183" y="3414469"/>
            <a:ext cx="3010226" cy="919401"/>
          </a:xfrm>
          <a:prstGeom prst="roundRect">
            <a:avLst/>
          </a:prstGeom>
          <a:solidFill>
            <a:srgbClr val="FFC00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Quantile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regression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Parametric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forecasting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Markov-switching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Connettore 2 23"/>
          <p:cNvCxnSpPr/>
          <p:nvPr/>
        </p:nvCxnSpPr>
        <p:spPr>
          <a:xfrm>
            <a:off x="4679283" y="3035893"/>
            <a:ext cx="0" cy="402986"/>
          </a:xfrm>
          <a:prstGeom prst="straightConnector1">
            <a:avLst/>
          </a:prstGeom>
          <a:ln w="381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31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47919E-6 L 0.10989 -2.47919E-6 C 0.1592 -2.47919E-6 0.22014 -0.16397 0.22014 -0.29694 L 0.22014 -0.59389 " pathEditMode="relative" rAng="0" ptsTypes="FfFF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7" y="-29695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Activity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5</a:t>
            </a:fld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699792" y="1234012"/>
            <a:ext cx="3574800" cy="374571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Bayesian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Inference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50" b="2475"/>
          <a:stretch/>
        </p:blipFill>
        <p:spPr bwMode="auto">
          <a:xfrm>
            <a:off x="358919" y="548680"/>
            <a:ext cx="1570038" cy="2886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Connettore 2 22"/>
          <p:cNvCxnSpPr/>
          <p:nvPr/>
        </p:nvCxnSpPr>
        <p:spPr>
          <a:xfrm>
            <a:off x="827584" y="3430240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1259632" y="3444810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1678428" y="3429000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323528" y="3861049"/>
            <a:ext cx="1800200" cy="56385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Measurement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Dataset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508" y="1844824"/>
            <a:ext cx="2137879" cy="160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vale 13"/>
          <p:cNvSpPr/>
          <p:nvPr/>
        </p:nvSpPr>
        <p:spPr>
          <a:xfrm>
            <a:off x="3635896" y="3068960"/>
            <a:ext cx="854062" cy="4785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4211960" y="2647027"/>
            <a:ext cx="432048" cy="4219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3444860" y="3429000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5652120" y="3429000"/>
            <a:ext cx="0" cy="402986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2627785" y="3861048"/>
            <a:ext cx="3888432" cy="56385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BAYESIAN INFERENCE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Connettore 2 38"/>
          <p:cNvCxnSpPr/>
          <p:nvPr/>
        </p:nvCxnSpPr>
        <p:spPr>
          <a:xfrm>
            <a:off x="2150232" y="4136869"/>
            <a:ext cx="490805" cy="699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920" y="4797152"/>
            <a:ext cx="2137879" cy="160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Connettore 2 49"/>
          <p:cNvCxnSpPr/>
          <p:nvPr/>
        </p:nvCxnSpPr>
        <p:spPr>
          <a:xfrm>
            <a:off x="3444859" y="4509120"/>
            <a:ext cx="0" cy="40298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>
            <a:off x="5640939" y="4509120"/>
            <a:ext cx="0" cy="40298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Segnaposto contenuto 2"/>
          <p:cNvSpPr>
            <a:spLocks noGrp="1"/>
          </p:cNvSpPr>
          <p:nvPr>
            <p:ph idx="1"/>
          </p:nvPr>
        </p:nvSpPr>
        <p:spPr>
          <a:xfrm>
            <a:off x="6876256" y="2441117"/>
            <a:ext cx="2016224" cy="3652179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Quantiles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estimation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Reliability analysis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Risk assessment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Economic evaluation for market participation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361" y="4815029"/>
            <a:ext cx="2137879" cy="160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824595"/>
            <a:ext cx="2137879" cy="1604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/>
              <p:cNvSpPr/>
              <p:nvPr/>
            </p:nvSpPr>
            <p:spPr>
              <a:xfrm>
                <a:off x="3244" y="4495868"/>
                <a:ext cx="3057632" cy="453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e>
                          </m:bar>
                        </m:e>
                        <m:sub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sub>
                          </m:sSub>
                        </m:sub>
                      </m:sSub>
                      <m:r>
                        <a:rPr lang="en-US">
                          <a:latin typeface="Cambria Math"/>
                        </a:rPr>
                        <m:t>={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  <m:r>
                            <a:rPr lang="en-US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, ... , 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7" name="Rettango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" y="4495868"/>
                <a:ext cx="3057632" cy="4539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tangolo 27"/>
              <p:cNvSpPr/>
              <p:nvPr/>
            </p:nvSpPr>
            <p:spPr>
              <a:xfrm>
                <a:off x="1703783" y="1982373"/>
                <a:ext cx="7411967" cy="8749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sSub>
                            <m:sSub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𝑤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h</m:t>
                              </m:r>
                            </m:sub>
                          </m:sSub>
                        </m:sub>
                      </m:sSub>
                      <m:r>
                        <a:rPr lang="it-IT" sz="16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it-IT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it-IT" sz="1600" b="0" i="1" smtClean="0">
                          <a:latin typeface="Cambria Math"/>
                        </a:rPr>
                        <m:t>)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t-IT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h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it-IT" sz="16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>
                                      <a:latin typeface="Cambria Math"/>
                                      <a:sym typeface="Symbol"/>
                                    </a:rPr>
                                    <m:t>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sSup>
                            <m:sSup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>
                                              <a:latin typeface="Cambria Math"/>
                                              <a:sym typeface="Symbol"/>
                                            </a:rPr>
                                            <m:t>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it-IT" sz="16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1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16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sz="16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it-IT" sz="16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>
                                                  <a:latin typeface="Cambria Math"/>
                                                  <a:sym typeface="Symbol"/>
                                                </a:rPr>
                                                <m:t></m:t>
                                              </m:r>
                                            </m:e>
                                            <m:sub>
                                              <m:sSub>
                                                <m:sSubPr>
                                                  <m:ctrlPr>
                                                    <a:rPr lang="it-IT" sz="1600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latin typeface="Cambria Math"/>
                                                    </a:rPr>
                                                    <m:t>h</m:t>
                                                  </m:r>
                                                </m:sub>
                                              </m:sSub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>
                                          <a:latin typeface="Cambria Math"/>
                                        </a:rPr>
                                        <m:t>β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</m:sub>
                                  </m:sSub>
                                </m:sup>
                              </m:sSup>
                            </m:sup>
                          </m:sSup>
                        </m:e>
                      </m:d>
                      <m:r>
                        <a:rPr lang="en-US" sz="16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it-IT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latin typeface="Cambria Math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h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it-IT" sz="16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>
                                      <a:latin typeface="Cambria Math"/>
                                      <a:sym typeface="Symbol"/>
                                    </a:rPr>
                                    <m:t>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sSup>
                            <m:sSup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>
                                              <a:latin typeface="Cambria Math"/>
                                              <a:sym typeface="Symbol"/>
                                            </a:rPr>
                                            <m:t>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it-IT" sz="16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16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sz="16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6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sz="16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it-IT" sz="16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latin typeface="Cambria Math"/>
                                                </a:rPr>
                                                <m:t>ƞ</m:t>
                                              </m:r>
                                            </m:e>
                                            <m:sub>
                                              <m:sSub>
                                                <m:sSubPr>
                                                  <m:ctrlPr>
                                                    <a:rPr lang="it-IT" sz="1600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600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600" i="1">
                                                      <a:latin typeface="Cambria Math"/>
                                                    </a:rPr>
                                                    <m:t>h</m:t>
                                                  </m:r>
                                                </m:sub>
                                              </m:sSub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sz="16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/>
                                            </a:rPr>
                                            <m:t>h</m:t>
                                          </m:r>
                                        </m:sub>
                                      </m:sSub>
                                    </m:sub>
                                  </m:sSub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lang="it-IT" sz="1600" dirty="0"/>
              </a:p>
            </p:txBody>
          </p:sp>
        </mc:Choice>
        <mc:Fallback xmlns="">
          <p:sp>
            <p:nvSpPr>
              <p:cNvPr id="28" name="Rettango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783" y="1982373"/>
                <a:ext cx="7411967" cy="8749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ttangolo 28"/>
              <p:cNvSpPr/>
              <p:nvPr/>
            </p:nvSpPr>
            <p:spPr>
              <a:xfrm>
                <a:off x="4788024" y="2132856"/>
                <a:ext cx="2962029" cy="778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/>
                                    </a:rPr>
                                    <m:t>h</m:t>
                                  </m:r>
                                </m:sub>
                              </m:sSub>
                            </m:e>
                          </m:d>
                          <m:r>
                            <a:rPr lang="en-GB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it-IT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it-IT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it-IT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b="0" i="1" smtClean="0">
                                                  <a:latin typeface="Cambria Math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b="0" i="1" smtClean="0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GB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it-IT" b="0" i="1" smtClean="0">
                                                  <a:latin typeface="Cambria Math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it-IT" b="0" i="1" smtClean="0"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GB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it-IT" b="0" i="1" smtClean="0">
                                          <a:latin typeface="Cambria Math"/>
                                        </a:rPr>
                                        <m:t>h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/>
                                </a:rPr>
                                <m:t>h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9" name="Rettangolo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132856"/>
                <a:ext cx="2962029" cy="7789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tangolo 29"/>
              <p:cNvSpPr/>
              <p:nvPr/>
            </p:nvSpPr>
            <p:spPr>
              <a:xfrm>
                <a:off x="2773429" y="4630007"/>
                <a:ext cx="3597139" cy="639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𝑞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</m:e>
                          </m:ba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e>
                          </m:bar>
                        </m:e>
                        <m:sub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sub>
                          </m:sSub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  <m:r>
                        <a:rPr lang="en-US">
                          <a:latin typeface="Cambria Math"/>
                        </a:rPr>
                        <m:t> =</m:t>
                      </m:r>
                      <m:r>
                        <a:rPr lang="en-US" i="1">
                          <a:latin typeface="Cambria Math"/>
                        </a:rPr>
                        <m:t>𝑝</m:t>
                      </m:r>
                      <m:r>
                        <a:rPr lang="en-US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𝑆</m:t>
                              </m:r>
                            </m:e>
                          </m:bar>
                        </m:e>
                        <m:sub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h</m:t>
                              </m:r>
                            </m:sub>
                          </m:sSub>
                        </m:sub>
                      </m:sSub>
                      <m:r>
                        <a:rPr lang="en-US"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it-IT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</m:e>
                          </m:ba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) </m:t>
                      </m:r>
                      <m:nary>
                        <m:naryPr>
                          <m:chr m:val="∏"/>
                          <m:limLoc m:val="subSup"/>
                          <m:supHide m:val="on"/>
                          <m:ctrlPr>
                            <a:rPr lang="it-IT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0" name="Rettango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429" y="4630007"/>
                <a:ext cx="3597139" cy="63966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olo 1"/>
          <p:cNvSpPr txBox="1">
            <a:spLocks/>
          </p:cNvSpPr>
          <p:nvPr/>
        </p:nvSpPr>
        <p:spPr>
          <a:xfrm>
            <a:off x="2843808" y="5238328"/>
            <a:ext cx="3384376" cy="494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Monte Carlo Markov Chain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7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3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9" dur="indefinite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5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8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1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4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7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3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6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9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 tmFilter="0, 0; .2, .5; .8, .5; 1, 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250" autoRev="1" fill="hold"/>
                                        <p:tgtEl>
                                          <p:spTgt spid="10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4" grpId="0" animBg="1"/>
      <p:bldP spid="14" grpId="1" animBg="1"/>
      <p:bldP spid="38" grpId="0" animBg="1"/>
      <p:bldP spid="38" grpId="1" animBg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2" grpId="0"/>
      <p:bldP spid="3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Activity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6</a:t>
            </a:fld>
            <a:endParaRPr lang="it-IT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052736"/>
            <a:ext cx="82296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numerical results</a:t>
            </a:r>
          </a:p>
          <a:p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17178"/>
              </p:ext>
            </p:extLst>
          </p:nvPr>
        </p:nvGraphicFramePr>
        <p:xfrm>
          <a:off x="4645846" y="1799714"/>
          <a:ext cx="4452649" cy="1333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5579"/>
                <a:gridCol w="979327"/>
                <a:gridCol w="936104"/>
                <a:gridCol w="1331639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Index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Forecasting Method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Proposed Method</a:t>
                      </a:r>
                      <a:endParaRPr lang="it-IT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Reference Method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B-MWB-1</a:t>
                      </a:r>
                      <a:endParaRPr lang="it-IT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B-MWB-2</a:t>
                      </a:r>
                      <a:endParaRPr lang="it-IT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PPM</a:t>
                      </a:r>
                      <a:endParaRPr lang="it-IT" sz="14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NMAE (%)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9.48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9.13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12.56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NRMSE (%)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15.37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14.97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17.96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NCRPS (%)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5.69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5.51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8.19</a:t>
                      </a:r>
                      <a:endParaRPr lang="it-IT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4" t="5042" r="6951"/>
          <a:stretch/>
        </p:blipFill>
        <p:spPr bwMode="auto">
          <a:xfrm>
            <a:off x="4932040" y="3334307"/>
            <a:ext cx="3791528" cy="30470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Ovale 11"/>
          <p:cNvSpPr/>
          <p:nvPr/>
        </p:nvSpPr>
        <p:spPr>
          <a:xfrm>
            <a:off x="4598504" y="2860834"/>
            <a:ext cx="854062" cy="370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33" y="1528101"/>
            <a:ext cx="4988383" cy="3743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82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Products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65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Journal papers</a:t>
            </a:r>
          </a:p>
          <a:p>
            <a:pPr marL="0" indent="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Bracale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P. De Falco. “An Advanced Bayesian Method for Short-Term Probabilistic Forecasting of the Generation of Wind Power”, Special Issue on Forecasting Methods and Measurements of Forecasting Errors for Renewable Energy Sources, Energies, vol. 8, 2015.</a:t>
            </a:r>
          </a:p>
          <a:p>
            <a:pPr marL="0" indent="0"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Conference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papers</a:t>
            </a:r>
          </a:p>
          <a:p>
            <a:pPr marL="0" indent="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Alfieri, A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Bracale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P. De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Falco, M.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Aprea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“On the comparison among optimal measurement placement methods for a hybrid micro grid harmonic state estimation. Part I: theoretical aspect”, 3rd International Symposium on Energy Challenges and Mechanics, Aberdeen, UK, 7-9 July, 2015. </a:t>
            </a:r>
          </a:p>
          <a:p>
            <a:pPr marL="0" indent="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Alfieri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Bracale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P. De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Falco, M.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Aprea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“On the comparison among optimal measurement placement methods for a hybrid micro grid harmonic state estimation. Part II: numerical applications”, 3rd International Symposium on Energy Challenges and Mechanics, Aberdeen, UK, 7-9 July, 2015.</a:t>
            </a:r>
          </a:p>
          <a:p>
            <a:endParaRPr lang="en-US" sz="3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Papers in preparation or waiting for approval</a:t>
            </a:r>
          </a:p>
          <a:p>
            <a:pPr marL="0" indent="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Bracale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G.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Carpinelli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P. De Falco, R. Rizzo, A. Russo. “New Advanced Method and Cost-based Indices Applied to Probabilistic Forecasting of Photovoltaic Generation”.</a:t>
            </a:r>
          </a:p>
          <a:p>
            <a:pPr marL="0" indent="0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Bracale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G.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Carpinelli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 P. De Falco. “A Bayesian-based approach for the short-term forecasting of electrical loads in power systems”.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7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years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2925" y="1196752"/>
            <a:ext cx="3577590" cy="533802"/>
          </a:xfrm>
        </p:spPr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year credits</a:t>
            </a:r>
          </a:p>
          <a:p>
            <a:pPr marL="0" lvl="2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8</a:t>
            </a:fld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2925" y="1700808"/>
            <a:ext cx="3577590" cy="2045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211960" y="1275725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 research activities:</a:t>
            </a:r>
          </a:p>
          <a:p>
            <a:pPr marL="400050" indent="-400050" algn="just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advanced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probabilistic methods for the probabilistic forecasting of photovoltaic, wind and load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powers</a:t>
            </a:r>
          </a:p>
          <a:p>
            <a:pPr marL="400050" indent="-400050" algn="just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characterization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extreme values of wind speed, from both mechanical and electrical reliability point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view</a:t>
            </a:r>
          </a:p>
          <a:p>
            <a:pPr marL="400050" indent="-400050" algn="just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non-linear approaches for the dynamic harmonic state estimation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smart grids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81128"/>
            <a:ext cx="4960620" cy="130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2339753" y="4119334"/>
            <a:ext cx="4960620" cy="533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Expected II year credits</a:t>
            </a:r>
          </a:p>
          <a:p>
            <a:pPr marL="0" lvl="2" indent="0">
              <a:buFont typeface="Arial" panose="020B0604020202020204" pitchFamily="34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</p:spPr>
        <p:txBody>
          <a:bodyPr/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attention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6" y="5733256"/>
            <a:ext cx="1905000" cy="1087755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Pasquale De Falco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8A72-3DD7-42C3-AB6C-2FF2861DA9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94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816</Words>
  <Application>Microsoft Office PowerPoint</Application>
  <PresentationFormat>Presentazione su schermo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Pasquale De Falco Tutor: Guido Carpinelli XXX Cycle - I year presentation</vt:lpstr>
      <vt:lpstr>Background</vt:lpstr>
      <vt:lpstr>The problem</vt:lpstr>
      <vt:lpstr>Research Activity</vt:lpstr>
      <vt:lpstr>Research Activity</vt:lpstr>
      <vt:lpstr>Research Activity</vt:lpstr>
      <vt:lpstr>Products</vt:lpstr>
      <vt:lpstr>Next years</vt:lpstr>
      <vt:lpstr>Thanks for your attention!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 XXIX Cycle I year presentation</dc:title>
  <dc:creator>Daniele</dc:creator>
  <cp:lastModifiedBy>PASQUALE</cp:lastModifiedBy>
  <cp:revision>131</cp:revision>
  <cp:lastPrinted>2015-02-18T13:08:33Z</cp:lastPrinted>
  <dcterms:created xsi:type="dcterms:W3CDTF">2015-02-18T11:42:09Z</dcterms:created>
  <dcterms:modified xsi:type="dcterms:W3CDTF">2015-11-02T13:29:10Z</dcterms:modified>
</cp:coreProperties>
</file>