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1" r:id="rId9"/>
    <p:sldId id="262" r:id="rId10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Domenico A.G. Dell’Aglio</a:t>
            </a:r>
            <a:br>
              <a:rPr lang="it-IT" dirty="0"/>
            </a:br>
            <a:r>
              <a:rPr lang="it-IT" sz="3600" dirty="0"/>
              <a:t>Tutor: Prof. Antonio </a:t>
            </a:r>
            <a:r>
              <a:rPr lang="it-IT" sz="3600" dirty="0" err="1"/>
              <a:t>Iodice</a:t>
            </a:r>
            <a:br>
              <a:rPr lang="it-IT" sz="3600" dirty="0"/>
            </a:br>
            <a:r>
              <a:rPr lang="it-IT" sz="2700" dirty="0"/>
              <a:t>XXXII </a:t>
            </a:r>
            <a:r>
              <a:rPr lang="it-IT" sz="2700" dirty="0" err="1"/>
              <a:t>Cycle</a:t>
            </a:r>
            <a:r>
              <a:rPr lang="it-IT" sz="2700" dirty="0"/>
              <a:t> - I </a:t>
            </a:r>
            <a:r>
              <a:rPr lang="it-IT" sz="2700" dirty="0" err="1"/>
              <a:t>year</a:t>
            </a:r>
            <a:r>
              <a:rPr lang="it-IT" sz="2700" dirty="0"/>
              <a:t> </a:t>
            </a:r>
            <a:r>
              <a:rPr lang="it-IT" sz="2700" dirty="0" err="1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efficient</a:t>
            </a:r>
            <a:r>
              <a:rPr lang="it-IT" dirty="0"/>
              <a:t> SAR </a:t>
            </a:r>
            <a:r>
              <a:rPr lang="it-IT" dirty="0" err="1"/>
              <a:t>raw</a:t>
            </a:r>
            <a:r>
              <a:rPr lang="it-IT" dirty="0"/>
              <a:t> </a:t>
            </a:r>
            <a:r>
              <a:rPr lang="it-IT" dirty="0" err="1"/>
              <a:t>signals</a:t>
            </a:r>
            <a:r>
              <a:rPr lang="it-IT" dirty="0"/>
              <a:t> simulator for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acquisition</a:t>
            </a:r>
            <a:r>
              <a:rPr lang="it-IT" dirty="0"/>
              <a:t> mode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My background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Master Degree in Telecommunications Engineering at University of Naples “Federico II”</a:t>
            </a:r>
          </a:p>
          <a:p>
            <a:pPr lvl="2"/>
            <a:r>
              <a:rPr lang="en-US" dirty="0"/>
              <a:t>Electromagnetic Fields and Remote Sensing Research Group</a:t>
            </a:r>
          </a:p>
          <a:p>
            <a:pPr lvl="2"/>
            <a:r>
              <a:rPr lang="en-US" dirty="0"/>
              <a:t>Type of fellowship: from University of Naples “Federico II” without grant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77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17"/>
            <a:ext cx="8229600" cy="1143000"/>
          </a:xfrm>
        </p:spPr>
        <p:txBody>
          <a:bodyPr/>
          <a:lstStyle/>
          <a:p>
            <a:r>
              <a:rPr lang="it-IT" dirty="0"/>
              <a:t>SAR </a:t>
            </a:r>
            <a:r>
              <a:rPr lang="it-IT" dirty="0" err="1"/>
              <a:t>Acquisition</a:t>
            </a:r>
            <a:r>
              <a:rPr lang="it-IT" dirty="0"/>
              <a:t> </a:t>
            </a:r>
            <a:r>
              <a:rPr lang="it-IT" dirty="0" err="1"/>
              <a:t>Modes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F7611AD-9DDC-44F7-A243-229620C97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396646"/>
            <a:ext cx="3013200" cy="198337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D7E2A5-2147-4734-A684-E929D67C1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0342"/>
            <a:ext cx="3013200" cy="197799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9AF1BB-E891-49E5-BD94-EB0E56504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55" y="1348091"/>
            <a:ext cx="3013200" cy="19757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6828DB-B3BC-4655-8BE7-C1672B3C2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0" y="4011427"/>
            <a:ext cx="3013200" cy="172182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A927139-0EDD-42E6-B14A-24ED6CC9C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315" y="4011427"/>
            <a:ext cx="3011685" cy="17314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BFA473-BE7B-447C-BFD1-8C296D785A33}"/>
              </a:ext>
            </a:extLst>
          </p:cNvPr>
          <p:cNvSpPr txBox="1"/>
          <p:nvPr/>
        </p:nvSpPr>
        <p:spPr>
          <a:xfrm>
            <a:off x="3923928" y="22119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Stripmap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308BDC-5852-4D2A-A607-8734F7E1B53E}"/>
              </a:ext>
            </a:extLst>
          </p:cNvPr>
          <p:cNvSpPr/>
          <p:nvPr/>
        </p:nvSpPr>
        <p:spPr>
          <a:xfrm>
            <a:off x="1098066" y="1163425"/>
            <a:ext cx="10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Spotlight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57B437-E8F7-4B56-B96C-A8EE711B8DE0}"/>
              </a:ext>
            </a:extLst>
          </p:cNvPr>
          <p:cNvSpPr/>
          <p:nvPr/>
        </p:nvSpPr>
        <p:spPr>
          <a:xfrm>
            <a:off x="6757051" y="1159191"/>
            <a:ext cx="171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Sliding-Spotlight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E9D0012-4FD5-4CE3-92C9-2175DA77C924}"/>
              </a:ext>
            </a:extLst>
          </p:cNvPr>
          <p:cNvSpPr/>
          <p:nvPr/>
        </p:nvSpPr>
        <p:spPr>
          <a:xfrm>
            <a:off x="1096044" y="3685847"/>
            <a:ext cx="98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ScanSAR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0D14EAB-A8A1-4037-B7DE-AB074AE91FB6}"/>
              </a:ext>
            </a:extLst>
          </p:cNvPr>
          <p:cNvSpPr/>
          <p:nvPr/>
        </p:nvSpPr>
        <p:spPr>
          <a:xfrm>
            <a:off x="7050726" y="3752656"/>
            <a:ext cx="92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TOPSAR</a:t>
            </a:r>
          </a:p>
        </p:txBody>
      </p:sp>
    </p:spTree>
    <p:extLst>
      <p:ext uri="{BB962C8B-B14F-4D97-AF65-F5344CB8AC3E}">
        <p14:creationId xmlns:p14="http://schemas.microsoft.com/office/powerpoint/2010/main" val="4008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unified</a:t>
            </a:r>
            <a:r>
              <a:rPr lang="it-IT" dirty="0"/>
              <a:t> </a:t>
            </a:r>
            <a:r>
              <a:rPr lang="it-IT" dirty="0" err="1"/>
              <a:t>formulation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pic>
        <p:nvPicPr>
          <p:cNvPr id="8" name="Picture 852">
            <a:extLst>
              <a:ext uri="{FF2B5EF4-FFF2-40B4-BE49-F238E27FC236}">
                <a16:creationId xmlns:a16="http://schemas.microsoft.com/office/drawing/2014/main" id="{AF020FB1-3CC6-49E9-BD99-A0618E2BB90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24" y="1085757"/>
            <a:ext cx="3013710" cy="20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C90F870-1595-4C5A-BBEE-B352F043E916}"/>
                  </a:ext>
                </a:extLst>
              </p:cNvPr>
              <p:cNvSpPr txBox="1"/>
              <p:nvPr/>
            </p:nvSpPr>
            <p:spPr>
              <a:xfrm>
                <a:off x="3746881" y="1771856"/>
                <a:ext cx="1154675" cy="51969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C90F870-1595-4C5A-BBEE-B352F043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81" y="1771856"/>
                <a:ext cx="1154675" cy="519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5EB4BA3-BE7B-4832-B091-3211DC2032EC}"/>
                  </a:ext>
                </a:extLst>
              </p:cNvPr>
              <p:cNvSpPr txBox="1"/>
              <p:nvPr/>
            </p:nvSpPr>
            <p:spPr>
              <a:xfrm>
                <a:off x="990555" y="3318790"/>
                <a:ext cx="1605248" cy="521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5EB4BA3-BE7B-4832-B091-3211DC20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55" y="3318790"/>
                <a:ext cx="1605248" cy="521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3D1C22A-DD92-4E27-96E0-46C4239ECE7D}"/>
                  </a:ext>
                </a:extLst>
              </p:cNvPr>
              <p:cNvSpPr txBox="1"/>
              <p:nvPr/>
            </p:nvSpPr>
            <p:spPr>
              <a:xfrm>
                <a:off x="3318975" y="3402915"/>
                <a:ext cx="85581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3D1C22A-DD92-4E27-96E0-46C4239E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75" y="3402915"/>
                <a:ext cx="855812" cy="299249"/>
              </a:xfrm>
              <a:prstGeom prst="rect">
                <a:avLst/>
              </a:prstGeom>
              <a:blipFill>
                <a:blip r:embed="rId6"/>
                <a:stretch>
                  <a:fillRect l="-3546" r="-5674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18CD16D-4437-4ED9-8708-35E5F7802CD0}"/>
                  </a:ext>
                </a:extLst>
              </p:cNvPr>
              <p:cNvSpPr txBox="1"/>
              <p:nvPr/>
            </p:nvSpPr>
            <p:spPr>
              <a:xfrm>
                <a:off x="5107195" y="3411438"/>
                <a:ext cx="8061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18CD16D-4437-4ED9-8708-35E5F7802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95" y="3411438"/>
                <a:ext cx="806110" cy="276999"/>
              </a:xfrm>
              <a:prstGeom prst="rect">
                <a:avLst/>
              </a:prstGeom>
              <a:blipFill>
                <a:blip r:embed="rId7"/>
                <a:stretch>
                  <a:fillRect l="-4545" t="-4444" r="-8333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21C2E7A-A402-46E6-BC27-171A87415A31}"/>
                  </a:ext>
                </a:extLst>
              </p:cNvPr>
              <p:cNvSpPr txBox="1"/>
              <p:nvPr/>
            </p:nvSpPr>
            <p:spPr>
              <a:xfrm>
                <a:off x="6660232" y="3238762"/>
                <a:ext cx="129202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21C2E7A-A402-46E6-BC27-171A8741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38762"/>
                <a:ext cx="1292020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B63F312-7DA5-4DE1-8CFC-0B05B4887C74}"/>
                  </a:ext>
                </a:extLst>
              </p:cNvPr>
              <p:cNvSpPr/>
              <p:nvPr/>
            </p:nvSpPr>
            <p:spPr>
              <a:xfrm>
                <a:off x="-51286" y="4118262"/>
                <a:ext cx="924657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𝑟𝑒𝑐𝑡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𝑟𝑒𝑐𝑡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B63F312-7DA5-4DE1-8CFC-0B05B4887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286" y="4118262"/>
                <a:ext cx="9246570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F9378F6-620B-4FFF-A9A8-6C21D6449FDF}"/>
                  </a:ext>
                </a:extLst>
              </p:cNvPr>
              <p:cNvSpPr txBox="1"/>
              <p:nvPr/>
            </p:nvSpPr>
            <p:spPr>
              <a:xfrm>
                <a:off x="382743" y="5043674"/>
                <a:ext cx="8378512" cy="942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 + </m:t>
                              </m:r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𝜂𝜆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𝑟𝑒𝑐𝑡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𝑎𝑋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𝑟𝑒𝑐𝑡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F9378F6-620B-4FFF-A9A8-6C21D6449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3" y="5043674"/>
                <a:ext cx="8378512" cy="94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B7B8C3C3-E162-4200-A45E-939210F4B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9502" y="1273973"/>
            <a:ext cx="7386752" cy="17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/>
              <a:t>Algorithm</a:t>
            </a:r>
            <a:r>
              <a:rPr lang="it-IT" dirty="0"/>
              <a:t> and system </a:t>
            </a:r>
            <a:r>
              <a:rPr lang="it-IT" dirty="0" err="1"/>
              <a:t>parameters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pic>
        <p:nvPicPr>
          <p:cNvPr id="8" name="Picture 870">
            <a:extLst>
              <a:ext uri="{FF2B5EF4-FFF2-40B4-BE49-F238E27FC236}">
                <a16:creationId xmlns:a16="http://schemas.microsoft.com/office/drawing/2014/main" id="{9C105337-CBE7-4306-BEAE-3915C9B4D69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456" y="1249690"/>
            <a:ext cx="2895600" cy="38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C44ADB5-9092-493B-A96B-B95BB3AF6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95" y="1124744"/>
            <a:ext cx="713069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for TOPSAR mode 1/2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A685324-A54E-4728-BA6E-62793BBE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" y="920020"/>
            <a:ext cx="3011685" cy="24142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6878F90-F888-4500-B4E8-7502A5CC1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9" y="3212468"/>
            <a:ext cx="3011685" cy="24081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40EAEDE-3165-4D73-9AEF-894A513316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70" y="920020"/>
            <a:ext cx="3011805" cy="2407920"/>
          </a:xfrm>
          <a:prstGeom prst="rect">
            <a:avLst/>
          </a:prstGeom>
          <a:noFill/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227E147-E7D6-40E6-9F2A-3AED805FFE9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69" y="3212677"/>
            <a:ext cx="3011805" cy="2407920"/>
          </a:xfrm>
          <a:prstGeom prst="rect">
            <a:avLst/>
          </a:prstGeom>
          <a:noFill/>
        </p:spPr>
      </p:pic>
      <p:pic>
        <p:nvPicPr>
          <p:cNvPr id="14" name="Picture 1390" descr="phase difference - azimuth cut">
            <a:extLst>
              <a:ext uri="{FF2B5EF4-FFF2-40B4-BE49-F238E27FC236}">
                <a16:creationId xmlns:a16="http://schemas.microsoft.com/office/drawing/2014/main" id="{A64005AC-A566-4964-AED2-94EAFDE950FD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933769"/>
            <a:ext cx="3013710" cy="24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93" descr="phase difference - range cut">
            <a:extLst>
              <a:ext uri="{FF2B5EF4-FFF2-40B4-BE49-F238E27FC236}">
                <a16:creationId xmlns:a16="http://schemas.microsoft.com/office/drawing/2014/main" id="{8F690BD5-53F1-4A76-B7B4-0202239A8C9C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8231" y="3210137"/>
            <a:ext cx="3013710" cy="24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53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for TOPSAR mode 2/2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5F7770-3C68-4E01-BB7F-3B013ED9D2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7" y="1380181"/>
            <a:ext cx="4098191" cy="1491600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7E639B-3F99-4DB2-90EE-386AD4217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0" y="3151622"/>
            <a:ext cx="4644008" cy="23017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620A09-79E6-447E-B9CA-47123B38397B}"/>
              </a:ext>
            </a:extLst>
          </p:cNvPr>
          <p:cNvSpPr txBox="1"/>
          <p:nvPr/>
        </p:nvSpPr>
        <p:spPr>
          <a:xfrm>
            <a:off x="5580112" y="139173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Amplitude image obtained by focusing a simulated raw signal of a canonical extended scene constituted by a cone over a flat plane.</a:t>
            </a:r>
            <a:endParaRPr lang="it-IT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603DE8-6CBA-4CC2-A6B6-4B7C7F3BC0AB}"/>
              </a:ext>
            </a:extLst>
          </p:cNvPr>
          <p:cNvSpPr txBox="1"/>
          <p:nvPr/>
        </p:nvSpPr>
        <p:spPr>
          <a:xfrm>
            <a:off x="5580112" y="3286855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Amplitude image obtained by focusing a simulated raw signal of the Apennines area in Campania, Italy. A </a:t>
            </a:r>
            <a:r>
              <a:rPr lang="en-US" dirty="0" err="1"/>
              <a:t>multilook</a:t>
            </a:r>
            <a:r>
              <a:rPr lang="en-US" dirty="0"/>
              <a:t> of 2 has been applied in the range direction to obtain an almost square pixel.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46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My products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dirty="0"/>
              <a:t>“A Unified Formulation of SAR Raw Signals from Extended Scenes for All Acquisition Modes” submitted on IEEE Transactions on Geoscience and Remote Sensing</a:t>
            </a:r>
          </a:p>
          <a:p>
            <a:pPr lvl="2"/>
            <a:r>
              <a:rPr lang="en-US" dirty="0"/>
              <a:t>“Efficient Simulation of Extended-Scene SAR Raw Signals with Any Acquisition Mode” submitted on IGARSS 2018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60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17"/>
            <a:ext cx="8229600" cy="1143000"/>
          </a:xfrm>
        </p:spPr>
        <p:txBody>
          <a:bodyPr/>
          <a:lstStyle/>
          <a:p>
            <a:r>
              <a:rPr lang="it-IT" dirty="0" err="1"/>
              <a:t>Towards</a:t>
            </a:r>
            <a:r>
              <a:rPr lang="it-IT" dirty="0"/>
              <a:t> the second </a:t>
            </a:r>
            <a:r>
              <a:rPr lang="it-IT" dirty="0" err="1"/>
              <a:t>year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Domenico A.G. Dell’Aglio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1B0ADBC-7D1C-4D4B-AF89-3D969018D09B}"/>
              </a:ext>
            </a:extLst>
          </p:cNvPr>
          <p:cNvSpPr/>
          <p:nvPr/>
        </p:nvSpPr>
        <p:spPr>
          <a:xfrm>
            <a:off x="4355976" y="303295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8FF294-6008-4435-A1B5-F344886E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2" y="1263767"/>
            <a:ext cx="7875451" cy="14410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DBBBD4-A773-4E40-989B-92200FED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2" y="4153166"/>
            <a:ext cx="7875451" cy="14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282</Words>
  <Application>Microsoft Office PowerPoint</Application>
  <PresentationFormat>Presentazione su schermo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Tema di Office</vt:lpstr>
      <vt:lpstr>Domenico A.G. Dell’Aglio Tutor: Prof. Antonio Iodice XXXII Cycle - I year presentation</vt:lpstr>
      <vt:lpstr>My background</vt:lpstr>
      <vt:lpstr>SAR Acquisition Modes</vt:lpstr>
      <vt:lpstr>A unified formulation</vt:lpstr>
      <vt:lpstr>Algorithm and system parameters</vt:lpstr>
      <vt:lpstr>Results for TOPSAR mode 1/2</vt:lpstr>
      <vt:lpstr>Results for TOPSAR mode 2/2</vt:lpstr>
      <vt:lpstr>My products</vt:lpstr>
      <vt:lpstr>Towards the second year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DOMENICO ANTONIO GIUSEPPE DELL'AGLIO</cp:lastModifiedBy>
  <cp:revision>58</cp:revision>
  <cp:lastPrinted>2015-02-18T13:08:33Z</cp:lastPrinted>
  <dcterms:created xsi:type="dcterms:W3CDTF">2015-02-18T11:42:09Z</dcterms:created>
  <dcterms:modified xsi:type="dcterms:W3CDTF">2018-02-05T13:52:40Z</dcterms:modified>
</cp:coreProperties>
</file>