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73" r:id="rId7"/>
    <p:sldId id="262" r:id="rId8"/>
    <p:sldId id="269" r:id="rId9"/>
    <p:sldId id="271" r:id="rId10"/>
    <p:sldId id="401" r:id="rId11"/>
    <p:sldId id="267" r:id="rId12"/>
    <p:sldId id="263" r:id="rId13"/>
    <p:sldId id="264" r:id="rId14"/>
  </p:sldIdLst>
  <p:sldSz cx="9144000" cy="6858000" type="screen4x3"/>
  <p:notesSz cx="6761163" cy="99425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100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A64C9-3627-415C-AAFA-C3176265E098}" type="datetimeFigureOut">
              <a:rPr lang="it-IT" smtClean="0"/>
              <a:t>08/02/2022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25CCD-BB7A-4E24-95E6-502FDC415D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314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573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25CCD-BB7A-4E24-95E6-502FDC415D78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6294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743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06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509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9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7919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648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980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116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082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809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25/02/2015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933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25/02/2015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48A72-3DD7-42C3-AB6C-2FF2861DA9F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284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18" Type="http://schemas.openxmlformats.org/officeDocument/2006/relationships/image" Target="../media/image36.png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../media/image32.png"/><Relationship Id="rId1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38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4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19" Type="http://schemas.openxmlformats.org/officeDocument/2006/relationships/image" Target="../media/image37.png"/><Relationship Id="rId4" Type="http://schemas.openxmlformats.org/officeDocument/2006/relationships/image" Target="../media/image22.png"/><Relationship Id="rId9" Type="http://schemas.openxmlformats.org/officeDocument/2006/relationships/image" Target="../media/image28.png"/><Relationship Id="rId1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3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3528" y="2130425"/>
            <a:ext cx="8568952" cy="1470025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Angelo Coppola</a:t>
            </a:r>
            <a:b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Tutor: Prof.ssa Stefania Santini</a:t>
            </a:r>
            <a:b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co-Tutor: Luisa </a:t>
            </a:r>
            <a:r>
              <a:rPr lang="it-IT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Andreone</a:t>
            </a:r>
            <a: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Anita Fiorentino, FCA group</a:t>
            </a:r>
            <a:br>
              <a:rPr lang="it-IT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XXXIV </a:t>
            </a:r>
            <a:r>
              <a:rPr lang="it-IT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r>
              <a:rPr lang="it-I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I </a:t>
            </a:r>
            <a:r>
              <a:rPr lang="it-IT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it-IT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159581"/>
            <a:ext cx="6400800" cy="17526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C-ITS services and advanced vehicle control for complex traffic scenarios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16632"/>
            <a:ext cx="2857500" cy="1631633"/>
          </a:xfrm>
          <a:prstGeom prst="rect">
            <a:avLst/>
          </a:prstGeom>
        </p:spPr>
      </p:pic>
      <p:pic>
        <p:nvPicPr>
          <p:cNvPr id="3074" name="Picture 2" descr="C:\Users\Daniele\Desktop\Daniele\Università\Dottorato\Dottorato ITEE\Sito Web\logo uni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70" y="6021288"/>
            <a:ext cx="2308860" cy="70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741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V2V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10</a:t>
            </a:fld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3B443618-B4A0-4BBF-BDB6-E51B70BD4F57}"/>
                  </a:ext>
                </a:extLst>
              </p:cNvPr>
              <p:cNvSpPr txBox="1"/>
              <p:nvPr/>
            </p:nvSpPr>
            <p:spPr>
              <a:xfrm>
                <a:off x="244191" y="1104112"/>
                <a:ext cx="8657644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aim of the collision-free longitudinal control is to find and actuate a proper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longitudinal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acceleration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profile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sz="2000" i="1">
                            <a:latin typeface="Cambria Math" panose="02040503050406030204" pitchFamily="18" charset="0"/>
                          </a:rPr>
                          <m:t>𝑑𝑒𝑠</m:t>
                        </m:r>
                      </m:sub>
                    </m:sSub>
                    <m:r>
                      <a:rPr lang="it-IT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</a:t>
                </a:r>
                <a:r>
                  <a:rPr lang="it-IT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it-IT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CasellaDiTesto 14">
                <a:extLst>
                  <a:ext uri="{FF2B5EF4-FFF2-40B4-BE49-F238E27FC236}">
                    <a16:creationId xmlns:a16="http://schemas.microsoft.com/office/drawing/2014/main" id="{3B443618-B4A0-4BBF-BDB6-E51B70BD4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191" y="1104112"/>
                <a:ext cx="8657644" cy="1046440"/>
              </a:xfrm>
              <a:prstGeom prst="rect">
                <a:avLst/>
              </a:prstGeom>
              <a:blipFill>
                <a:blip r:embed="rId3"/>
                <a:stretch>
                  <a:fillRect l="-704" t="-290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magine 16">
            <a:extLst>
              <a:ext uri="{FF2B5EF4-FFF2-40B4-BE49-F238E27FC236}">
                <a16:creationId xmlns:a16="http://schemas.microsoft.com/office/drawing/2014/main" id="{0CF82416-3AAE-454D-9E75-8E4F67E3F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84" y="2033065"/>
            <a:ext cx="3240889" cy="415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7D246300-7AF1-4564-9C9D-8A20FB78C641}"/>
                  </a:ext>
                </a:extLst>
              </p:cNvPr>
              <p:cNvSpPr txBox="1"/>
              <p:nvPr/>
            </p:nvSpPr>
            <p:spPr>
              <a:xfrm>
                <a:off x="4039175" y="2066136"/>
                <a:ext cx="4606676" cy="44839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𝑒𝑔𝑜</m:t>
                          </m:r>
                        </m:sub>
                      </m:sSub>
                      <m:d>
                        <m:dPr>
                          <m:ctrlPr>
                            <a:rPr lang="it-IT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1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𝑒𝑢𝑐𝑙𝑖𝑑𝑒𝑎𝑛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it-IT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400" i="1">
                          <a:latin typeface="Cambria Math" panose="02040503050406030204" pitchFamily="18" charset="0"/>
                        </a:rPr>
                        <m:t>𝐸𝑔𝑜</m:t>
                      </m:r>
                      <m:r>
                        <a:rPr lang="it-IT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400" i="1">
                          <a:latin typeface="Cambria Math" panose="02040503050406030204" pitchFamily="18" charset="0"/>
                        </a:rPr>
                        <m:t>𝑉𝑒h𝑖𝑐𝑙𝑒</m:t>
                      </m:r>
                      <m:r>
                        <a:rPr lang="it-IT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𝑣𝑒h𝑖𝑐𝑙𝑒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sz="1400" b="0" i="1" dirty="0">
                  <a:latin typeface="Cambria Math" panose="02040503050406030204" pitchFamily="18" charset="0"/>
                </a:endParaRPr>
              </a:p>
              <a:p>
                <a:pPr algn="just"/>
                <a:r>
                  <a:rPr lang="it-IT" sz="1400" b="0" dirty="0"/>
                  <a:t>                       </a:t>
                </a:r>
                <a14:m>
                  <m:oMath xmlns:m="http://schemas.openxmlformats.org/officeDocument/2006/math"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𝑤𝑖𝑡h</m:t>
                    </m:r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𝑟𝑒𝑠𝑝𝑒𝑐𝑡</m:t>
                    </m:r>
                    <m:r>
                      <a:rPr lang="it-IT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𝑐𝑒𝑛𝑡𝑒𝑟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sz="1400" i="1">
                        <a:latin typeface="Cambria Math" panose="02040503050406030204" pitchFamily="18" charset="0"/>
                      </a:rPr>
                      <m:t>𝑖𝑛𝑡𝑒𝑟𝑠𝑒𝑐𝑡𝑖𝑜𝑛</m:t>
                    </m:r>
                  </m:oMath>
                </a14:m>
                <a:endParaRPr lang="it-IT" sz="14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CasellaDiTesto 17">
                <a:extLst>
                  <a:ext uri="{FF2B5EF4-FFF2-40B4-BE49-F238E27FC236}">
                    <a16:creationId xmlns:a16="http://schemas.microsoft.com/office/drawing/2014/main" id="{7D246300-7AF1-4564-9C9D-8A20FB78C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175" y="2066136"/>
                <a:ext cx="4606676" cy="448392"/>
              </a:xfrm>
              <a:prstGeom prst="rect">
                <a:avLst/>
              </a:prstGeom>
              <a:blipFill>
                <a:blip r:embed="rId5"/>
                <a:stretch>
                  <a:fillRect l="-530" b="-1506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3D055EB8-B355-4BCC-ADE5-224F3541FBA2}"/>
                  </a:ext>
                </a:extLst>
              </p:cNvPr>
              <p:cNvSpPr txBox="1"/>
              <p:nvPr/>
            </p:nvSpPr>
            <p:spPr>
              <a:xfrm>
                <a:off x="4107057" y="3443961"/>
                <a:ext cx="1975191" cy="2245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35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t-IT" sz="1350" i="1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  <m:r>
                      <a:rPr lang="it-IT" sz="135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35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t-IT" sz="135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it-IT" sz="1350" i="1" dirty="0">
                    <a:latin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35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it-IT" sz="1350" i="1">
                            <a:latin typeface="Cambria Math" panose="02040503050406030204" pitchFamily="18" charset="0"/>
                          </a:rPr>
                          <m:t>𝑔𝑎𝑝</m:t>
                        </m:r>
                      </m:sub>
                    </m:sSub>
                  </m:oMath>
                </a14:m>
                <a:r>
                  <a:rPr lang="it-IT" sz="135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35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it-IT" sz="135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it-IT" sz="135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35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135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350" i="1" dirty="0">
                    <a:latin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9" name="CasellaDiTesto 18">
                <a:extLst>
                  <a:ext uri="{FF2B5EF4-FFF2-40B4-BE49-F238E27FC236}">
                    <a16:creationId xmlns:a16="http://schemas.microsoft.com/office/drawing/2014/main" id="{3D055EB8-B355-4BCC-ADE5-224F3541FB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7057" y="3443961"/>
                <a:ext cx="1975191" cy="224549"/>
              </a:xfrm>
              <a:prstGeom prst="rect">
                <a:avLst/>
              </a:prstGeom>
              <a:blipFill>
                <a:blip r:embed="rId6"/>
                <a:stretch>
                  <a:fillRect l="-3086" t="-27027" r="-3086" b="-3513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4D23749-11A6-449C-AC23-19A335DBE6B8}"/>
              </a:ext>
            </a:extLst>
          </p:cNvPr>
          <p:cNvSpPr txBox="1"/>
          <p:nvPr/>
        </p:nvSpPr>
        <p:spPr>
          <a:xfrm>
            <a:off x="7564925" y="3427922"/>
            <a:ext cx="715480" cy="369332"/>
          </a:xfrm>
          <a:prstGeom prst="rect">
            <a:avLst/>
          </a:prstGeom>
          <a:noFill/>
          <a:ln w="19050">
            <a:solidFill>
              <a:srgbClr val="449AD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err="1">
                <a:solidFill>
                  <a:srgbClr val="68AEDC"/>
                </a:solidFill>
                <a:latin typeface="Trebuchet MS" pitchFamily="34" charset="0"/>
              </a:rPr>
              <a:t>Headway</a:t>
            </a:r>
            <a:endParaRPr lang="it-IT" sz="900" b="1" dirty="0">
              <a:solidFill>
                <a:srgbClr val="68AEDC"/>
              </a:solidFill>
              <a:latin typeface="Trebuchet MS" pitchFamily="34" charset="0"/>
            </a:endParaRPr>
          </a:p>
          <a:p>
            <a:pPr algn="ctr"/>
            <a:r>
              <a:rPr lang="it-IT" sz="900" b="1" dirty="0">
                <a:solidFill>
                  <a:srgbClr val="68AEDC"/>
                </a:solidFill>
                <a:latin typeface="Trebuchet MS" pitchFamily="34" charset="0"/>
              </a:rPr>
              <a:t> </a:t>
            </a:r>
            <a:r>
              <a:rPr lang="it-IT" sz="900" b="1" dirty="0" err="1">
                <a:solidFill>
                  <a:srgbClr val="68AEDC"/>
                </a:solidFill>
                <a:latin typeface="Trebuchet MS" pitchFamily="34" charset="0"/>
              </a:rPr>
              <a:t>time</a:t>
            </a:r>
            <a:endParaRPr lang="it-IT" sz="900" b="1" dirty="0">
              <a:solidFill>
                <a:srgbClr val="68AEDC"/>
              </a:solidFill>
              <a:latin typeface="Trebuchet MS" pitchFamily="34" charset="0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1CF7EBE-C765-486D-B26F-94748CE5546D}"/>
              </a:ext>
            </a:extLst>
          </p:cNvPr>
          <p:cNvSpPr txBox="1"/>
          <p:nvPr/>
        </p:nvSpPr>
        <p:spPr>
          <a:xfrm>
            <a:off x="6475471" y="3313410"/>
            <a:ext cx="749636" cy="507831"/>
          </a:xfrm>
          <a:prstGeom prst="rect">
            <a:avLst/>
          </a:prstGeom>
          <a:noFill/>
          <a:ln w="19050">
            <a:solidFill>
              <a:srgbClr val="84100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900" b="1" dirty="0" err="1">
                <a:solidFill>
                  <a:srgbClr val="84100E"/>
                </a:solidFill>
                <a:latin typeface="Trebuchet MS" pitchFamily="34" charset="0"/>
              </a:rPr>
              <a:t>Distance</a:t>
            </a:r>
            <a:r>
              <a:rPr lang="it-IT" sz="900" b="1" dirty="0">
                <a:solidFill>
                  <a:srgbClr val="84100E"/>
                </a:solidFill>
                <a:latin typeface="Trebuchet MS" pitchFamily="34" charset="0"/>
              </a:rPr>
              <a:t> at</a:t>
            </a:r>
          </a:p>
          <a:p>
            <a:pPr algn="ctr"/>
            <a:r>
              <a:rPr lang="it-IT" sz="900" b="1" dirty="0">
                <a:solidFill>
                  <a:srgbClr val="84100E"/>
                </a:solidFill>
                <a:latin typeface="Trebuchet MS" pitchFamily="34" charset="0"/>
              </a:rPr>
              <a:t> </a:t>
            </a:r>
            <a:r>
              <a:rPr lang="it-IT" sz="900" b="1" dirty="0" err="1">
                <a:solidFill>
                  <a:srgbClr val="84100E"/>
                </a:solidFill>
                <a:latin typeface="Trebuchet MS" pitchFamily="34" charset="0"/>
              </a:rPr>
              <a:t>standstill</a:t>
            </a:r>
            <a:endParaRPr lang="it-IT" sz="900" b="1" dirty="0">
              <a:solidFill>
                <a:srgbClr val="84100E"/>
              </a:solidFill>
              <a:latin typeface="Trebuchet MS" pitchFamily="34" charset="0"/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9CADDD9F-0A57-4773-963A-37167D246C1A}"/>
              </a:ext>
            </a:extLst>
          </p:cNvPr>
          <p:cNvSpPr/>
          <p:nvPr/>
        </p:nvSpPr>
        <p:spPr>
          <a:xfrm>
            <a:off x="5279271" y="3427922"/>
            <a:ext cx="365760" cy="256512"/>
          </a:xfrm>
          <a:prstGeom prst="rect">
            <a:avLst/>
          </a:prstGeom>
          <a:noFill/>
          <a:ln w="31750">
            <a:solidFill>
              <a:srgbClr val="449A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23" name="Rounded Rectangle 17 1">
            <a:extLst>
              <a:ext uri="{FF2B5EF4-FFF2-40B4-BE49-F238E27FC236}">
                <a16:creationId xmlns:a16="http://schemas.microsoft.com/office/drawing/2014/main" id="{9F213A5F-F526-4BC0-B66F-285D3D1D6440}"/>
              </a:ext>
            </a:extLst>
          </p:cNvPr>
          <p:cNvSpPr/>
          <p:nvPr/>
        </p:nvSpPr>
        <p:spPr>
          <a:xfrm>
            <a:off x="4089004" y="3377155"/>
            <a:ext cx="2106743" cy="365928"/>
          </a:xfrm>
          <a:prstGeom prst="round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A460AB1-7530-45FA-A3FE-75921453D857}"/>
              </a:ext>
            </a:extLst>
          </p:cNvPr>
          <p:cNvSpPr txBox="1"/>
          <p:nvPr/>
        </p:nvSpPr>
        <p:spPr>
          <a:xfrm>
            <a:off x="4089004" y="3739747"/>
            <a:ext cx="2187292" cy="2769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Desired</a:t>
            </a:r>
            <a:r>
              <a:rPr lang="it-IT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spacing</a:t>
            </a:r>
            <a:r>
              <a:rPr lang="it-IT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policy</a:t>
            </a:r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8B8B6D22-FCEB-4039-B677-C1774EA4BA4E}"/>
              </a:ext>
            </a:extLst>
          </p:cNvPr>
          <p:cNvSpPr/>
          <p:nvPr/>
        </p:nvSpPr>
        <p:spPr>
          <a:xfrm>
            <a:off x="4728893" y="3427922"/>
            <a:ext cx="365760" cy="256512"/>
          </a:xfrm>
          <a:prstGeom prst="rect">
            <a:avLst/>
          </a:prstGeom>
          <a:noFill/>
          <a:ln w="31750">
            <a:solidFill>
              <a:srgbClr val="84100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pic>
        <p:nvPicPr>
          <p:cNvPr id="26" name="Immagine 25" descr="Immagine che contiene testo, screenshot&#10;&#10;Descrizione generata automaticamente">
            <a:extLst>
              <a:ext uri="{FF2B5EF4-FFF2-40B4-BE49-F238E27FC236}">
                <a16:creationId xmlns:a16="http://schemas.microsoft.com/office/drawing/2014/main" id="{48959AC3-566F-4EFA-8469-5A656E1000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35" y="2969598"/>
            <a:ext cx="2806623" cy="2863900"/>
          </a:xfrm>
          <a:prstGeom prst="rect">
            <a:avLst/>
          </a:prstGeom>
        </p:spPr>
      </p:pic>
      <p:pic>
        <p:nvPicPr>
          <p:cNvPr id="27" name="Picture 193">
            <a:extLst>
              <a:ext uri="{FF2B5EF4-FFF2-40B4-BE49-F238E27FC236}">
                <a16:creationId xmlns:a16="http://schemas.microsoft.com/office/drawing/2014/main" id="{EF88BBE9-B87D-4F70-9EF6-A1AE950C00F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51596" y="4190079"/>
            <a:ext cx="398188" cy="232676"/>
          </a:xfrm>
          <a:prstGeom prst="rect">
            <a:avLst/>
          </a:prstGeom>
        </p:spPr>
      </p:pic>
      <p:pic>
        <p:nvPicPr>
          <p:cNvPr id="28" name="Picture 180">
            <a:extLst>
              <a:ext uri="{FF2B5EF4-FFF2-40B4-BE49-F238E27FC236}">
                <a16:creationId xmlns:a16="http://schemas.microsoft.com/office/drawing/2014/main" id="{A2F5C028-83E3-4D59-BF6C-5EB23E3F98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91" y="4422755"/>
            <a:ext cx="454262" cy="232676"/>
          </a:xfrm>
          <a:prstGeom prst="rect">
            <a:avLst/>
          </a:prstGeom>
        </p:spPr>
      </p:pic>
      <p:cxnSp>
        <p:nvCxnSpPr>
          <p:cNvPr id="29" name="Connettore 2 28">
            <a:extLst>
              <a:ext uri="{FF2B5EF4-FFF2-40B4-BE49-F238E27FC236}">
                <a16:creationId xmlns:a16="http://schemas.microsoft.com/office/drawing/2014/main" id="{CDFEEA33-3AC1-4480-A485-C9A880C09E3E}"/>
              </a:ext>
            </a:extLst>
          </p:cNvPr>
          <p:cNvCxnSpPr>
            <a:cxnSpLocks/>
            <a:stCxn id="27" idx="3"/>
          </p:cNvCxnSpPr>
          <p:nvPr/>
        </p:nvCxnSpPr>
        <p:spPr>
          <a:xfrm flipH="1">
            <a:off x="1650247" y="4306417"/>
            <a:ext cx="1001349" cy="15627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>
            <a:extLst>
              <a:ext uri="{FF2B5EF4-FFF2-40B4-BE49-F238E27FC236}">
                <a16:creationId xmlns:a16="http://schemas.microsoft.com/office/drawing/2014/main" id="{9D29583A-F4C6-49CF-9C40-24B25D350E86}"/>
              </a:ext>
            </a:extLst>
          </p:cNvPr>
          <p:cNvCxnSpPr>
            <a:cxnSpLocks/>
          </p:cNvCxnSpPr>
          <p:nvPr/>
        </p:nvCxnSpPr>
        <p:spPr>
          <a:xfrm flipH="1">
            <a:off x="2150921" y="4306417"/>
            <a:ext cx="500676" cy="1657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2CC1D691-D968-40A0-91FD-E4812496CEC1}"/>
                  </a:ext>
                </a:extLst>
              </p:cNvPr>
              <p:cNvSpPr txBox="1"/>
              <p:nvPr/>
            </p:nvSpPr>
            <p:spPr>
              <a:xfrm>
                <a:off x="2127740" y="4138827"/>
                <a:ext cx="638707" cy="218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75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75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it-IT" sz="75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it-IT" sz="75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it-IT" sz="75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it-IT" sz="75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it-IT" sz="1350" dirty="0"/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2CC1D691-D968-40A0-91FD-E4812496C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740" y="4138827"/>
                <a:ext cx="638707" cy="2188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CDE1C7A3-917B-4034-99A1-70B1A5D632FA}"/>
                  </a:ext>
                </a:extLst>
              </p:cNvPr>
              <p:cNvSpPr txBox="1"/>
              <p:nvPr/>
            </p:nvSpPr>
            <p:spPr>
              <a:xfrm>
                <a:off x="1808387" y="4401548"/>
                <a:ext cx="638707" cy="2171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7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7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sz="75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𝑒𝑔𝑜</m:t>
                          </m:r>
                        </m:sub>
                      </m:sSub>
                      <m:r>
                        <a:rPr lang="it-IT" sz="7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7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75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350" dirty="0"/>
              </a:p>
            </p:txBody>
          </p:sp>
        </mc:Choice>
        <mc:Fallback xmlns="">
          <p:sp>
            <p:nvSpPr>
              <p:cNvPr id="33" name="CasellaDiTesto 32">
                <a:extLst>
                  <a:ext uri="{FF2B5EF4-FFF2-40B4-BE49-F238E27FC236}">
                    <a16:creationId xmlns:a16="http://schemas.microsoft.com/office/drawing/2014/main" id="{CDE1C7A3-917B-4034-99A1-70B1A5D632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387" y="4401548"/>
                <a:ext cx="638707" cy="2171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ttangolo 33">
            <a:extLst>
              <a:ext uri="{FF2B5EF4-FFF2-40B4-BE49-F238E27FC236}">
                <a16:creationId xmlns:a16="http://schemas.microsoft.com/office/drawing/2014/main" id="{F4344E2C-C6FB-4F22-8AA3-DB03C8DE0C02}"/>
              </a:ext>
            </a:extLst>
          </p:cNvPr>
          <p:cNvSpPr/>
          <p:nvPr/>
        </p:nvSpPr>
        <p:spPr>
          <a:xfrm>
            <a:off x="4039174" y="2066136"/>
            <a:ext cx="635893" cy="25977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90E79DB5-17F1-4FF2-8A38-4A304D1E90D2}"/>
                  </a:ext>
                </a:extLst>
              </p:cNvPr>
              <p:cNvSpPr txBox="1"/>
              <p:nvPr/>
            </p:nvSpPr>
            <p:spPr>
              <a:xfrm>
                <a:off x="807038" y="4497449"/>
                <a:ext cx="638707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750" i="1">
                              <a:solidFill>
                                <a:srgbClr val="4F2F4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750" i="1">
                              <a:solidFill>
                                <a:srgbClr val="4F2F4E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sz="750" i="1">
                              <a:solidFill>
                                <a:srgbClr val="4F2F4E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750" i="1">
                          <a:solidFill>
                            <a:srgbClr val="4F2F4E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sz="750" i="1">
                          <a:solidFill>
                            <a:srgbClr val="4F2F4E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sz="750" i="1">
                          <a:solidFill>
                            <a:srgbClr val="4F2F4E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sz="1350" dirty="0"/>
              </a:p>
            </p:txBody>
          </p:sp>
        </mc:Choice>
        <mc:Fallback xmlns="">
          <p:sp>
            <p:nvSpPr>
              <p:cNvPr id="35" name="CasellaDiTesto 34">
                <a:extLst>
                  <a:ext uri="{FF2B5EF4-FFF2-40B4-BE49-F238E27FC236}">
                    <a16:creationId xmlns:a16="http://schemas.microsoft.com/office/drawing/2014/main" id="{90E79DB5-17F1-4FF2-8A38-4A304D1E9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038" y="4497449"/>
                <a:ext cx="638707" cy="20774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0F4FE567-7C01-46DD-93DD-7E672B8AECDB}"/>
              </a:ext>
            </a:extLst>
          </p:cNvPr>
          <p:cNvCxnSpPr>
            <a:cxnSpLocks/>
            <a:stCxn id="28" idx="3"/>
          </p:cNvCxnSpPr>
          <p:nvPr/>
        </p:nvCxnSpPr>
        <p:spPr>
          <a:xfrm flipV="1">
            <a:off x="698453" y="4462691"/>
            <a:ext cx="951793" cy="7640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tangolo 36">
            <a:extLst>
              <a:ext uri="{FF2B5EF4-FFF2-40B4-BE49-F238E27FC236}">
                <a16:creationId xmlns:a16="http://schemas.microsoft.com/office/drawing/2014/main" id="{AABCE548-9DDA-4888-9491-EFE42A9A1EBF}"/>
              </a:ext>
            </a:extLst>
          </p:cNvPr>
          <p:cNvSpPr/>
          <p:nvPr/>
        </p:nvSpPr>
        <p:spPr>
          <a:xfrm>
            <a:off x="5677819" y="3427922"/>
            <a:ext cx="404429" cy="256512"/>
          </a:xfrm>
          <a:prstGeom prst="rect">
            <a:avLst/>
          </a:prstGeom>
          <a:noFill/>
          <a:ln w="317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 dirty="0">
              <a:solidFill>
                <a:schemeClr val="tx1"/>
              </a:solidFill>
            </a:endParaRPr>
          </a:p>
        </p:txBody>
      </p:sp>
      <p:sp>
        <p:nvSpPr>
          <p:cNvPr id="38" name="Rounded Rectangle 31">
            <a:extLst>
              <a:ext uri="{FF2B5EF4-FFF2-40B4-BE49-F238E27FC236}">
                <a16:creationId xmlns:a16="http://schemas.microsoft.com/office/drawing/2014/main" id="{5426A02C-470D-4C56-B4F9-E8C87D71B4E2}"/>
              </a:ext>
            </a:extLst>
          </p:cNvPr>
          <p:cNvSpPr/>
          <p:nvPr/>
        </p:nvSpPr>
        <p:spPr>
          <a:xfrm>
            <a:off x="315981" y="1995122"/>
            <a:ext cx="3370042" cy="487311"/>
          </a:xfrm>
          <a:prstGeom prst="roundRect">
            <a:avLst/>
          </a:prstGeom>
          <a:noFill/>
          <a:ln w="38100">
            <a:solidFill>
              <a:srgbClr val="B015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B0151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499F45D5-836A-4CB5-9E96-A2E02B940E0C}"/>
                  </a:ext>
                </a:extLst>
              </p:cNvPr>
              <p:cNvSpPr txBox="1"/>
              <p:nvPr/>
            </p:nvSpPr>
            <p:spPr>
              <a:xfrm>
                <a:off x="3001573" y="2698619"/>
                <a:ext cx="6766729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𝑒𝑢𝑐𝑙𝑖𝑑𝑒𝑎𝑛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𝑑𝑖𝑠𝑡𝑎𝑛𝑐𝑒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𝑡h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h𝑢𝑚𝑎𝑛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𝑑𝑟𝑖𝑣𝑒𝑛</m:t>
                      </m:r>
                    </m:oMath>
                  </m:oMathPara>
                </a14:m>
                <a:endParaRPr lang="it-IT" sz="1400" b="0" i="1" dirty="0">
                  <a:latin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𝑣𝑒h𝑖𝑐𝑙𝑒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∀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=1,…,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𝑤𝑖𝑡h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𝑟𝑒𝑠𝑝𝑒𝑐𝑡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𝑡𝑜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𝑡h𝑒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𝑐𝑒𝑛𝑡𝑒𝑟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𝑖𝑛𝑡𝑒𝑟𝑠𝑒𝑐𝑡𝑖𝑜𝑛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46" name="CasellaDiTesto 45">
                <a:extLst>
                  <a:ext uri="{FF2B5EF4-FFF2-40B4-BE49-F238E27FC236}">
                    <a16:creationId xmlns:a16="http://schemas.microsoft.com/office/drawing/2014/main" id="{499F45D5-836A-4CB5-9E96-A2E02B940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573" y="2698619"/>
                <a:ext cx="6766729" cy="430887"/>
              </a:xfrm>
              <a:prstGeom prst="rect">
                <a:avLst/>
              </a:prstGeom>
              <a:blipFill>
                <a:blip r:embed="rId13"/>
                <a:stretch>
                  <a:fillRect b="-157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ttangolo 46">
            <a:extLst>
              <a:ext uri="{FF2B5EF4-FFF2-40B4-BE49-F238E27FC236}">
                <a16:creationId xmlns:a16="http://schemas.microsoft.com/office/drawing/2014/main" id="{C320D0FA-12C7-4722-B73C-1DA016A13DB7}"/>
              </a:ext>
            </a:extLst>
          </p:cNvPr>
          <p:cNvSpPr/>
          <p:nvPr/>
        </p:nvSpPr>
        <p:spPr>
          <a:xfrm>
            <a:off x="4039175" y="2698525"/>
            <a:ext cx="460817" cy="226419"/>
          </a:xfrm>
          <a:prstGeom prst="rect">
            <a:avLst/>
          </a:prstGeom>
          <a:noFill/>
          <a:ln w="317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5C1E4473-8751-488E-8577-4A83290A8622}"/>
                  </a:ext>
                </a:extLst>
              </p:cNvPr>
              <p:cNvSpPr/>
              <p:nvPr/>
            </p:nvSpPr>
            <p:spPr>
              <a:xfrm>
                <a:off x="3391879" y="4159236"/>
                <a:ext cx="1235127" cy="383912"/>
              </a:xfrm>
              <a:prstGeom prst="rect">
                <a:avLst/>
              </a:prstGeom>
              <a:ln w="317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it-IT" sz="13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Controller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sz="13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it-IT" sz="1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it-IT" sz="13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𝐸𝑔𝑜</m:t>
                        </m:r>
                      </m:sub>
                    </m:sSub>
                  </m:oMath>
                </a14:m>
                <a:endParaRPr lang="it-IT" sz="13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ttangolo 50">
                <a:extLst>
                  <a:ext uri="{FF2B5EF4-FFF2-40B4-BE49-F238E27FC236}">
                    <a16:creationId xmlns:a16="http://schemas.microsoft.com/office/drawing/2014/main" id="{5C1E4473-8751-488E-8577-4A83290A86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879" y="4159236"/>
                <a:ext cx="1235127" cy="38391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 w="31750"/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2" name="Connettore 2 51">
            <a:extLst>
              <a:ext uri="{FF2B5EF4-FFF2-40B4-BE49-F238E27FC236}">
                <a16:creationId xmlns:a16="http://schemas.microsoft.com/office/drawing/2014/main" id="{1299D05E-D575-4BE6-8623-DC18EB51F49E}"/>
              </a:ext>
            </a:extLst>
          </p:cNvPr>
          <p:cNvCxnSpPr>
            <a:cxnSpLocks/>
          </p:cNvCxnSpPr>
          <p:nvPr/>
        </p:nvCxnSpPr>
        <p:spPr>
          <a:xfrm>
            <a:off x="3109907" y="4248225"/>
            <a:ext cx="251327" cy="0"/>
          </a:xfrm>
          <a:prstGeom prst="straightConnector1">
            <a:avLst/>
          </a:prstGeom>
          <a:ln w="25400">
            <a:solidFill>
              <a:srgbClr val="449AD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83CB0911-46D3-4056-9DCE-13CAD0B20E47}"/>
                  </a:ext>
                </a:extLst>
              </p:cNvPr>
              <p:cNvSpPr txBox="1"/>
              <p:nvPr/>
            </p:nvSpPr>
            <p:spPr>
              <a:xfrm>
                <a:off x="2850690" y="4577711"/>
                <a:ext cx="832900" cy="292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𝐸𝑔𝑜</m:t>
                          </m:r>
                        </m:sub>
                      </m:sSub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53" name="CasellaDiTesto 52">
                <a:extLst>
                  <a:ext uri="{FF2B5EF4-FFF2-40B4-BE49-F238E27FC236}">
                    <a16:creationId xmlns:a16="http://schemas.microsoft.com/office/drawing/2014/main" id="{83CB0911-46D3-4056-9DCE-13CAD0B20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0690" y="4577711"/>
                <a:ext cx="832900" cy="29206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Connettore 2 53">
            <a:extLst>
              <a:ext uri="{FF2B5EF4-FFF2-40B4-BE49-F238E27FC236}">
                <a16:creationId xmlns:a16="http://schemas.microsoft.com/office/drawing/2014/main" id="{459DA7DE-B2C8-4665-AB94-86439C7AC69D}"/>
              </a:ext>
            </a:extLst>
          </p:cNvPr>
          <p:cNvCxnSpPr>
            <a:cxnSpLocks/>
          </p:cNvCxnSpPr>
          <p:nvPr/>
        </p:nvCxnSpPr>
        <p:spPr>
          <a:xfrm flipH="1" flipV="1">
            <a:off x="3109908" y="4462691"/>
            <a:ext cx="251326" cy="0"/>
          </a:xfrm>
          <a:prstGeom prst="straightConnector1">
            <a:avLst/>
          </a:prstGeom>
          <a:ln w="254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a gomito 54">
            <a:extLst>
              <a:ext uri="{FF2B5EF4-FFF2-40B4-BE49-F238E27FC236}">
                <a16:creationId xmlns:a16="http://schemas.microsoft.com/office/drawing/2014/main" id="{2367D37C-8B37-4726-ACF4-DF5AB684B605}"/>
              </a:ext>
            </a:extLst>
          </p:cNvPr>
          <p:cNvCxnSpPr>
            <a:cxnSpLocks/>
            <a:stCxn id="28" idx="2"/>
            <a:endCxn id="51" idx="2"/>
          </p:cNvCxnSpPr>
          <p:nvPr/>
        </p:nvCxnSpPr>
        <p:spPr>
          <a:xfrm rot="5400000" flipH="1" flipV="1">
            <a:off x="2184240" y="2830229"/>
            <a:ext cx="112283" cy="3538121"/>
          </a:xfrm>
          <a:prstGeom prst="bentConnector3">
            <a:avLst>
              <a:gd name="adj1" fmla="val -203593"/>
            </a:avLst>
          </a:prstGeom>
          <a:ln w="25400">
            <a:solidFill>
              <a:srgbClr val="449AD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tangolo con angoli arrotondati 61">
            <a:extLst>
              <a:ext uri="{FF2B5EF4-FFF2-40B4-BE49-F238E27FC236}">
                <a16:creationId xmlns:a16="http://schemas.microsoft.com/office/drawing/2014/main" id="{45383D37-2434-4A50-A113-14AC21A42B7B}"/>
              </a:ext>
            </a:extLst>
          </p:cNvPr>
          <p:cNvSpPr/>
          <p:nvPr/>
        </p:nvSpPr>
        <p:spPr>
          <a:xfrm>
            <a:off x="3109907" y="5332540"/>
            <a:ext cx="1348121" cy="492622"/>
          </a:xfrm>
          <a:prstGeom prst="roundRect">
            <a:avLst/>
          </a:prstGeom>
          <a:ln w="3175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Communication</a:t>
            </a:r>
            <a:r>
              <a:rPr lang="it-IT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Topology</a:t>
            </a:r>
            <a:endParaRPr lang="it-IT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Connettore diritto 62">
            <a:extLst>
              <a:ext uri="{FF2B5EF4-FFF2-40B4-BE49-F238E27FC236}">
                <a16:creationId xmlns:a16="http://schemas.microsoft.com/office/drawing/2014/main" id="{882C2726-8F85-49FB-A699-C6BF62190B6A}"/>
              </a:ext>
            </a:extLst>
          </p:cNvPr>
          <p:cNvCxnSpPr>
            <a:cxnSpLocks/>
          </p:cNvCxnSpPr>
          <p:nvPr/>
        </p:nvCxnSpPr>
        <p:spPr>
          <a:xfrm>
            <a:off x="2076649" y="4965269"/>
            <a:ext cx="0" cy="6097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>
            <a:extLst>
              <a:ext uri="{FF2B5EF4-FFF2-40B4-BE49-F238E27FC236}">
                <a16:creationId xmlns:a16="http://schemas.microsoft.com/office/drawing/2014/main" id="{6DA3FBCD-2DD0-4226-9CD8-5F5A5FA0780C}"/>
              </a:ext>
            </a:extLst>
          </p:cNvPr>
          <p:cNvCxnSpPr>
            <a:cxnSpLocks/>
          </p:cNvCxnSpPr>
          <p:nvPr/>
        </p:nvCxnSpPr>
        <p:spPr>
          <a:xfrm>
            <a:off x="2159683" y="5580432"/>
            <a:ext cx="84189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Object 131">
            <a:extLst>
              <a:ext uri="{FF2B5EF4-FFF2-40B4-BE49-F238E27FC236}">
                <a16:creationId xmlns:a16="http://schemas.microsoft.com/office/drawing/2014/main" id="{D6188D67-191D-483C-9A09-50E4618582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994911"/>
              </p:ext>
            </p:extLst>
          </p:nvPr>
        </p:nvGraphicFramePr>
        <p:xfrm>
          <a:off x="6553200" y="4200356"/>
          <a:ext cx="2207476" cy="6702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Acrobat Document" r:id="rId16" imgW="5772146" imgH="1752409" progId="AcroExch.Document.11">
                  <p:embed/>
                </p:oleObj>
              </mc:Choice>
              <mc:Fallback>
                <p:oleObj name="Acrobat Document" r:id="rId16" imgW="5772146" imgH="1752409" progId="AcroExch.Document.11">
                  <p:embed/>
                  <p:pic>
                    <p:nvPicPr>
                      <p:cNvPr id="17" name="Object 131">
                        <a:extLst>
                          <a:ext uri="{FF2B5EF4-FFF2-40B4-BE49-F238E27FC236}">
                            <a16:creationId xmlns:a16="http://schemas.microsoft.com/office/drawing/2014/main" id="{7736C9DD-7582-4B8D-A1B0-C2121F2BE62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200356"/>
                        <a:ext cx="2207476" cy="6702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ounded Rectangle 17">
            <a:extLst>
              <a:ext uri="{FF2B5EF4-FFF2-40B4-BE49-F238E27FC236}">
                <a16:creationId xmlns:a16="http://schemas.microsoft.com/office/drawing/2014/main" id="{772FD4BB-B345-4537-8683-59173DBA7CE6}"/>
              </a:ext>
            </a:extLst>
          </p:cNvPr>
          <p:cNvSpPr/>
          <p:nvPr/>
        </p:nvSpPr>
        <p:spPr>
          <a:xfrm>
            <a:off x="6475470" y="4159006"/>
            <a:ext cx="2421595" cy="711607"/>
          </a:xfrm>
          <a:prstGeom prst="roundRect">
            <a:avLst/>
          </a:prstGeom>
          <a:noFill/>
          <a:ln w="317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CasellaDiTesto 69">
            <a:extLst>
              <a:ext uri="{FF2B5EF4-FFF2-40B4-BE49-F238E27FC236}">
                <a16:creationId xmlns:a16="http://schemas.microsoft.com/office/drawing/2014/main" id="{B669C287-A012-4714-97F5-E6E01BD26B44}"/>
              </a:ext>
            </a:extLst>
          </p:cNvPr>
          <p:cNvSpPr txBox="1"/>
          <p:nvPr/>
        </p:nvSpPr>
        <p:spPr>
          <a:xfrm>
            <a:off x="4850316" y="5094834"/>
            <a:ext cx="2674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Times New Roman" pitchFamily="18" charset="0"/>
                <a:ea typeface="Microsoft Himalaya" pitchFamily="2" charset="0"/>
                <a:cs typeface="Times New Roman" pitchFamily="18" charset="0"/>
              </a:rPr>
              <a:t>Each communication link is characterized by a different time-varying delay.</a:t>
            </a:r>
            <a:endParaRPr lang="it-IT" sz="1600" dirty="0">
              <a:latin typeface="Times New Roman" pitchFamily="18" charset="0"/>
              <a:ea typeface="Microsoft Himalaya" pitchFamily="2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ttangolo 70">
                <a:extLst>
                  <a:ext uri="{FF2B5EF4-FFF2-40B4-BE49-F238E27FC236}">
                    <a16:creationId xmlns:a16="http://schemas.microsoft.com/office/drawing/2014/main" id="{6BD88A65-1A3B-4E4A-BD29-D81F58991605}"/>
                  </a:ext>
                </a:extLst>
              </p:cNvPr>
              <p:cNvSpPr/>
              <p:nvPr/>
            </p:nvSpPr>
            <p:spPr>
              <a:xfrm>
                <a:off x="8343980" y="5072659"/>
                <a:ext cx="65376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it-IT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it-IT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it-I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it-IT" dirty="0"/>
              </a:p>
            </p:txBody>
          </p:sp>
        </mc:Choice>
        <mc:Fallback xmlns="">
          <p:sp>
            <p:nvSpPr>
              <p:cNvPr id="71" name="Rettangolo 70">
                <a:extLst>
                  <a:ext uri="{FF2B5EF4-FFF2-40B4-BE49-F238E27FC236}">
                    <a16:creationId xmlns:a16="http://schemas.microsoft.com/office/drawing/2014/main" id="{6BD88A65-1A3B-4E4A-BD29-D81F589916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3980" y="5072659"/>
                <a:ext cx="653769" cy="338554"/>
              </a:xfrm>
              <a:prstGeom prst="rect">
                <a:avLst/>
              </a:prstGeom>
              <a:blipFill>
                <a:blip r:embed="rId18"/>
                <a:stretch>
                  <a:fillRect b="-89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ttangolo 71">
                <a:extLst>
                  <a:ext uri="{FF2B5EF4-FFF2-40B4-BE49-F238E27FC236}">
                    <a16:creationId xmlns:a16="http://schemas.microsoft.com/office/drawing/2014/main" id="{C8F8BB21-90C1-4B81-9DF2-7BEEB18375F8}"/>
                  </a:ext>
                </a:extLst>
              </p:cNvPr>
              <p:cNvSpPr/>
              <p:nvPr/>
            </p:nvSpPr>
            <p:spPr>
              <a:xfrm>
                <a:off x="7812360" y="5405692"/>
                <a:ext cx="118538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it-IT" sz="16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it-IT" sz="1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it-IT" sz="1600" dirty="0"/>
              </a:p>
            </p:txBody>
          </p:sp>
        </mc:Choice>
        <mc:Fallback xmlns="">
          <p:sp>
            <p:nvSpPr>
              <p:cNvPr id="72" name="Rettangolo 71">
                <a:extLst>
                  <a:ext uri="{FF2B5EF4-FFF2-40B4-BE49-F238E27FC236}">
                    <a16:creationId xmlns:a16="http://schemas.microsoft.com/office/drawing/2014/main" id="{C8F8BB21-90C1-4B81-9DF2-7BEEB18375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360" y="5405692"/>
                <a:ext cx="1185389" cy="33855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B72FA8F1-7CD4-4279-891C-9118960C46CA}"/>
              </a:ext>
            </a:extLst>
          </p:cNvPr>
          <p:cNvSpPr txBox="1"/>
          <p:nvPr/>
        </p:nvSpPr>
        <p:spPr>
          <a:xfrm>
            <a:off x="127536" y="6110183"/>
            <a:ext cx="4142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topology of the graph is associated to an adjacency matrix 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non negative </a:t>
            </a:r>
            <a:r>
              <a:rPr lang="it-IT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elements</a:t>
            </a:r>
            <a:r>
              <a:rPr lang="it-IT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it-IT" sz="1400" dirty="0">
              <a:latin typeface="Times New Roman" pitchFamily="18" charset="0"/>
              <a:ea typeface="Microsoft Himalaya" pitchFamily="2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CasellaDiTesto 73">
                <a:extLst>
                  <a:ext uri="{FF2B5EF4-FFF2-40B4-BE49-F238E27FC236}">
                    <a16:creationId xmlns:a16="http://schemas.microsoft.com/office/drawing/2014/main" id="{DD153A79-73F3-4B48-BB11-FC15753BC42A}"/>
                  </a:ext>
                </a:extLst>
              </p:cNvPr>
              <p:cNvSpPr txBox="1"/>
              <p:nvPr/>
            </p:nvSpPr>
            <p:spPr>
              <a:xfrm>
                <a:off x="3448469" y="6105044"/>
                <a:ext cx="5788087" cy="59772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}"/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eqArr>
                                  <m:eqArrPr>
                                    <m:ctrlP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      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𝑡h𝑒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𝑝𝑟𝑒𝑠𝑒𝑛𝑐𝑒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𝑜𝑓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𝑐𝑜𝑚𝑚𝑢𝑛𝑖𝑐𝑎𝑡𝑖𝑜𝑛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𝑙𝑖𝑛𝑘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𝑓𝑟𝑜𝑚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𝑣𝑒h𝑖𝑐𝑙𝑒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b="0" i="1" smtClean="0">
                                        <a:latin typeface="Cambria Math" panose="02040503050406030204" pitchFamily="18" charset="0"/>
                                      </a:rPr>
                                      <m:t>𝐸𝑔𝑜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𝑡𝑜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it-IT" sz="14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eqArr>
                              </m:e>
                            </m:mr>
                            <m:mr>
                              <m:e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0                             </m:t>
                                </m:r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  <m:r>
                                  <a:rPr lang="it-IT" sz="1400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74" name="CasellaDiTesto 73">
                <a:extLst>
                  <a:ext uri="{FF2B5EF4-FFF2-40B4-BE49-F238E27FC236}">
                    <a16:creationId xmlns:a16="http://schemas.microsoft.com/office/drawing/2014/main" id="{DD153A79-73F3-4B48-BB11-FC15753BC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469" y="6105044"/>
                <a:ext cx="5788087" cy="597728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85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Numerical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Analysis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Angelo Coppola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11</a:t>
            </a:fld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6050F9D-7DE3-4354-94E1-F18BC707392F}"/>
              </a:ext>
            </a:extLst>
          </p:cNvPr>
          <p:cNvSpPr/>
          <p:nvPr/>
        </p:nvSpPr>
        <p:spPr>
          <a:xfrm>
            <a:off x="323527" y="1265276"/>
            <a:ext cx="84097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validate the theoretical results, a case study has been analyzed: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Autonomous and Connected vehicle crossing an unsignalized intersection with foe human-driven vehicles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5EFF55B-61C9-457E-A9E9-B8F5B66AD0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763" y="5088907"/>
            <a:ext cx="2376263" cy="116288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469EEC40-795C-4C6E-9DA3-AC0EA1D3B1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997" y="5088907"/>
            <a:ext cx="2376264" cy="1162884"/>
          </a:xfrm>
          <a:prstGeom prst="rect">
            <a:avLst/>
          </a:prstGeom>
        </p:spPr>
      </p:pic>
      <p:pic>
        <p:nvPicPr>
          <p:cNvPr id="10" name="sim_rapid_x7">
            <a:hlinkClick r:id="" action="ppaction://media"/>
            <a:extLst>
              <a:ext uri="{FF2B5EF4-FFF2-40B4-BE49-F238E27FC236}">
                <a16:creationId xmlns:a16="http://schemas.microsoft.com/office/drawing/2014/main" id="{7B301A52-24AB-4484-9581-10C568176D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91542" y="2453862"/>
            <a:ext cx="4995258" cy="227128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EAEC2A4-0FB4-4736-BE01-1CDD01DB0713}"/>
              </a:ext>
            </a:extLst>
          </p:cNvPr>
          <p:cNvSpPr txBox="1"/>
          <p:nvPr/>
        </p:nvSpPr>
        <p:spPr>
          <a:xfrm>
            <a:off x="323527" y="2453862"/>
            <a:ext cx="3394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Ego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according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information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obtained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V2V.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SUMO control human-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driven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route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intersection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management;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motion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vehicles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64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3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Products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Angelo Coppola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12</a:t>
            </a:fld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CCFF44E-86CF-41C7-903A-18FDB1063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392488"/>
          </a:xfrm>
        </p:spPr>
        <p:txBody>
          <a:bodyPr>
            <a:normAutofit fontScale="3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it-IT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Published</a:t>
            </a:r>
            <a:r>
              <a:rPr lang="it-IT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Motivating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an </a:t>
            </a:r>
            <a:r>
              <a:rPr lang="it-IT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software </a:t>
            </a:r>
            <a:r>
              <a:rPr lang="it-IT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architecture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it-IT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Automated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Vehicles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testing” Luigi </a:t>
            </a:r>
            <a:r>
              <a:rPr lang="it-IT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Pariota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Angelo Coppola, Luca Di </a:t>
            </a:r>
            <a:r>
              <a:rPr lang="it-IT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Costanzo,Claudio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D’Aniello, Gennaro Nicola </a:t>
            </a:r>
            <a:r>
              <a:rPr lang="it-IT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Bifulco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it-IT" sz="5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MT-ITS2019 6th International Conference on Models and Technologies for </a:t>
            </a:r>
            <a:r>
              <a:rPr lang="it-IT" sz="5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Intelligent</a:t>
            </a:r>
            <a:r>
              <a:rPr lang="it-IT" sz="5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5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  <a:r>
              <a:rPr lang="it-IT" sz="5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Systems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7/06/2019</a:t>
            </a:r>
          </a:p>
          <a:p>
            <a:pPr marL="514350" indent="-514350" algn="just">
              <a:buFont typeface="+mj-lt"/>
              <a:buAutoNum type="arabicPeriod"/>
            </a:pPr>
            <a:endParaRPr lang="it-IT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t-IT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Published</a:t>
            </a:r>
            <a:r>
              <a:rPr lang="it-IT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“Green Light </a:t>
            </a:r>
            <a:r>
              <a:rPr lang="it-IT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Optimal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Speed </a:t>
            </a:r>
            <a:r>
              <a:rPr lang="it-IT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Advisory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C-ITS to </a:t>
            </a:r>
            <a:r>
              <a:rPr lang="it-IT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improve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pollution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Luigi </a:t>
            </a:r>
            <a:r>
              <a:rPr lang="it-IT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Pariota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Luca Di Costanzo, Angelo Coppola, Claudio D’Aniello, Gennaro Nicola </a:t>
            </a:r>
            <a:r>
              <a:rPr lang="it-IT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Bifulco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it-IT" sz="5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IEEE International Conference on Environment and </a:t>
            </a:r>
            <a:r>
              <a:rPr lang="it-IT" sz="5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Electrical</a:t>
            </a:r>
            <a:r>
              <a:rPr lang="it-IT" sz="5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Engineering and 2019 IEEE Industrial and Commercial Power Systems Europe (EEEIC/I&amp;CPS Europe)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11/06/2019                                                           </a:t>
            </a:r>
          </a:p>
          <a:p>
            <a:pPr marL="514350" indent="-514350" algn="just">
              <a:buFont typeface="+mj-lt"/>
              <a:buAutoNum type="arabicPeriod"/>
            </a:pPr>
            <a:endParaRPr lang="it-IT" sz="5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it-IT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</a:t>
            </a:r>
            <a:r>
              <a:rPr lang="it-IT" sz="5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Published</a:t>
            </a:r>
            <a:r>
              <a:rPr lang="it-IT" sz="5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it-IT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Intersection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Crossing in Mixed Traffic Flow Environment </a:t>
            </a:r>
            <a:r>
              <a:rPr lang="it-IT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leveraging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V2X information”, Angelo Coppola, Bianca Caiazzo, Gennaro Nicola </a:t>
            </a:r>
            <a:r>
              <a:rPr lang="it-IT" sz="5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Bifulco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Stefania Santini, in </a:t>
            </a:r>
            <a:r>
              <a:rPr lang="it-IT" sz="5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8th IEEE International Conference on </a:t>
            </a:r>
            <a:r>
              <a:rPr lang="it-IT" sz="5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it-IT" sz="5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5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Vehicles</a:t>
            </a:r>
            <a:r>
              <a:rPr lang="it-IT" sz="5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Expo (ICCVE), </a:t>
            </a:r>
            <a:r>
              <a:rPr lang="it-IT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November 2019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440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Angelo Coppola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13</a:t>
            </a:fld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CCFF44E-86CF-41C7-903A-18FDB1063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276" y="1402195"/>
            <a:ext cx="8229600" cy="3037980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aims are to extend the cooperative approach and to continue the integration of the simulation platform, both developed during the first year of my Ph.D.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idea is to exploit the control theory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coope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human-driven vehicles in urban mixed traffic scenarios.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year activities and the outlook on the second year can be summarized as: </a:t>
            </a:r>
          </a:p>
          <a:p>
            <a:pPr algn="just"/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4C6D64C-5CF3-4B0E-8D5A-5B48F0DF0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048" y="4336090"/>
            <a:ext cx="4729903" cy="194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85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&amp; Info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Angelo Coppola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2</a:t>
            </a:fld>
            <a:endParaRPr lang="it-IT"/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7DB0019-31E8-4418-923C-AFA804378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25571"/>
            <a:ext cx="8435280" cy="47237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 degree in Hydraulic and Transportation Systems Engineering, University of Naples Federico II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Fellowship type: “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Borsa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POR”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Collaborations:</a:t>
            </a:r>
          </a:p>
          <a:p>
            <a:pPr marL="971550" lvl="1" indent="-571500">
              <a:buFont typeface="+mj-lt"/>
              <a:buAutoNum type="romanL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Fiat Chrysler Automobiles group, FCA</a:t>
            </a:r>
          </a:p>
          <a:p>
            <a:pPr marL="971550" lvl="1" indent="-571500">
              <a:buFont typeface="+mj-lt"/>
              <a:buAutoNum type="romanLcPeriod"/>
            </a:pP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 of Prof. Gennaro Nicola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Bifulco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lvl="1" indent="0">
              <a:buNone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(DICEA, University of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Naples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Federico II)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19E79E37-1652-4B7E-A87C-638DDE2B78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061" y="3629100"/>
            <a:ext cx="1545255" cy="585838"/>
          </a:xfrm>
          <a:prstGeom prst="rect">
            <a:avLst/>
          </a:prstGeom>
        </p:spPr>
      </p:pic>
      <p:pic>
        <p:nvPicPr>
          <p:cNvPr id="12" name="Immagine 11" descr="Immagine che contiene giallo, segnale&#10;&#10;Descrizione generata automaticamente">
            <a:extLst>
              <a:ext uri="{FF2B5EF4-FFF2-40B4-BE49-F238E27FC236}">
                <a16:creationId xmlns:a16="http://schemas.microsoft.com/office/drawing/2014/main" id="{B5710B08-8926-43D4-AD8A-07FB6139F3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4437112"/>
            <a:ext cx="765350" cy="76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7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(1/2)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180404"/>
            <a:ext cx="2895600" cy="365125"/>
          </a:xfrm>
        </p:spPr>
        <p:txBody>
          <a:bodyPr/>
          <a:lstStyle/>
          <a:p>
            <a:r>
              <a:rPr lang="it-IT" sz="2000" dirty="0"/>
              <a:t>Angelo Coppola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3</a:t>
            </a:fld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CCFF44E-86CF-41C7-903A-18FDB1063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5224"/>
            <a:ext cx="8235528" cy="1786835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reliable and resilient control architectures to increase the performance of automated and connected driving.</a:t>
            </a:r>
            <a:endParaRPr lang="it-IT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to C-ITS,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autonomous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vehicles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urban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extra-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urban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scenario, mixed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traffic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flow, smart cities.</a:t>
            </a:r>
          </a:p>
        </p:txBody>
      </p:sp>
      <p:pic>
        <p:nvPicPr>
          <p:cNvPr id="14" name="Immagine 13" descr="Immagine che contiene strada, scena, via&#10;&#10;Descrizione generata automaticamente">
            <a:extLst>
              <a:ext uri="{FF2B5EF4-FFF2-40B4-BE49-F238E27FC236}">
                <a16:creationId xmlns:a16="http://schemas.microsoft.com/office/drawing/2014/main" id="{2C7059E5-2131-41A9-9DEE-1271C9B39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9" y="3290406"/>
            <a:ext cx="2526069" cy="1680984"/>
          </a:xfrm>
          <a:prstGeom prst="rect">
            <a:avLst/>
          </a:prstGeom>
        </p:spPr>
      </p:pic>
      <p:pic>
        <p:nvPicPr>
          <p:cNvPr id="16" name="Immagine 15" descr="Immagine che contiene scena, via, strada, edificio&#10;&#10;Descrizione generata automaticamente">
            <a:extLst>
              <a:ext uri="{FF2B5EF4-FFF2-40B4-BE49-F238E27FC236}">
                <a16:creationId xmlns:a16="http://schemas.microsoft.com/office/drawing/2014/main" id="{D9ECC1FE-92D5-402C-823D-57DB89BEE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355" y="3284984"/>
            <a:ext cx="2461290" cy="1680984"/>
          </a:xfrm>
          <a:prstGeom prst="rect">
            <a:avLst/>
          </a:prstGeom>
        </p:spPr>
      </p:pic>
      <p:pic>
        <p:nvPicPr>
          <p:cNvPr id="18" name="Immagine 17" descr="Immagine che contiene via, strada, scena, esterni&#10;&#10;Descrizione generata automaticamente">
            <a:extLst>
              <a:ext uri="{FF2B5EF4-FFF2-40B4-BE49-F238E27FC236}">
                <a16:creationId xmlns:a16="http://schemas.microsoft.com/office/drawing/2014/main" id="{D5B052CA-CFB9-4DFE-B3D0-3A29C3EB2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12" y="3290406"/>
            <a:ext cx="2450639" cy="1675562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D87F9451-DB2C-480B-9FB3-78E143055F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801"/>
          <a:stretch/>
        </p:blipFill>
        <p:spPr>
          <a:xfrm>
            <a:off x="810019" y="4976812"/>
            <a:ext cx="2526069" cy="1568717"/>
          </a:xfrm>
          <a:prstGeom prst="rect">
            <a:avLst/>
          </a:prstGeom>
        </p:spPr>
      </p:pic>
      <p:pic>
        <p:nvPicPr>
          <p:cNvPr id="27" name="Immagine 26" descr="Immagine che contiene cielo, esterni, acqua&#10;&#10;Descrizione generata automaticamente">
            <a:extLst>
              <a:ext uri="{FF2B5EF4-FFF2-40B4-BE49-F238E27FC236}">
                <a16:creationId xmlns:a16="http://schemas.microsoft.com/office/drawing/2014/main" id="{2A76C38B-48F6-4C11-8FF6-B973BB1C67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645" y="4965968"/>
            <a:ext cx="2461290" cy="1579561"/>
          </a:xfrm>
          <a:prstGeom prst="rect">
            <a:avLst/>
          </a:prstGeom>
        </p:spPr>
      </p:pic>
      <p:pic>
        <p:nvPicPr>
          <p:cNvPr id="29" name="Immagine 28" descr="Immagine che contiene persona, automobile, uomo&#10;&#10;Descrizione generata automaticamente">
            <a:extLst>
              <a:ext uri="{FF2B5EF4-FFF2-40B4-BE49-F238E27FC236}">
                <a16:creationId xmlns:a16="http://schemas.microsoft.com/office/drawing/2014/main" id="{ACE22AAE-5B8C-45EF-B4B6-0F1B6151EE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622" y="4965968"/>
            <a:ext cx="2461290" cy="157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8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(2/2)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Angelo Coppola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4</a:t>
            </a:fld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CCFF44E-86CF-41C7-903A-18FDB1063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05314"/>
            <a:ext cx="8229600" cy="4327941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aims of the research are: 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innovative C-ITS strategies for autonomous vehicles; </a:t>
            </a:r>
          </a:p>
          <a:p>
            <a:pPr marL="857250" lvl="1" indent="-457200" algn="just">
              <a:buFont typeface="+mj-lt"/>
              <a:buAutoNum type="arabicPeriod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and validation of C-ITS strategies in order to increase autonomous driving safety in complex mixed traffic flow.</a:t>
            </a:r>
          </a:p>
          <a:p>
            <a:pPr marL="400050" lvl="1" indent="0" algn="just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idea is to tailor the theoretical results with respect to practical problems, e.g. the simultaneous presence of human-driven and autonomous vehicles.</a:t>
            </a: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4925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First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Angelo Coppola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5</a:t>
            </a:fld>
            <a:endParaRPr lang="it-IT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8CCFF44E-86CF-41C7-903A-18FDB1063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4480"/>
            <a:ext cx="8229600" cy="398904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first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activity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focused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on: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 of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existing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C-ITS strategies in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urban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platform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test C-ITS strategies;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design of new collaborative control strategies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urban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intersections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1" indent="-514350" algn="just">
              <a:buFont typeface="+mj-lt"/>
              <a:buAutoNum type="arabicPeriod"/>
            </a:pP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testing of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considered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C-ITS strategies in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complex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mixed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traffic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scenarios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intersections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00050" lvl="1" indent="0">
              <a:buNone/>
            </a:pPr>
            <a:endParaRPr lang="it-IT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consists</a:t>
            </a:r>
            <a:r>
              <a:rPr lang="it-IT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in: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provide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new collaborative control strategies;</a:t>
            </a:r>
          </a:p>
          <a:p>
            <a:pPr marL="914400" lvl="1" indent="-457200" algn="just">
              <a:buFont typeface="+mj-lt"/>
              <a:buAutoNum type="arabicPeriod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a light-weighted and open simulation platform;</a:t>
            </a:r>
            <a:endParaRPr lang="it-IT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 algn="just">
              <a:buFont typeface="+mj-lt"/>
              <a:buAutoNum type="arabicPeriod"/>
            </a:pP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apply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theoretical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framework in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urban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scenario, with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both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autonomous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human-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driven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vehicles</a:t>
            </a:r>
            <a:r>
              <a:rPr lang="it-IT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514350">
              <a:buFont typeface="+mj-lt"/>
              <a:buAutoNum type="arabicPeriod"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284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Simulation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Platform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6</a:t>
            </a:fld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6050F9D-7DE3-4354-94E1-F18BC707392F}"/>
              </a:ext>
            </a:extLst>
          </p:cNvPr>
          <p:cNvSpPr/>
          <p:nvPr/>
        </p:nvSpPr>
        <p:spPr>
          <a:xfrm>
            <a:off x="283929" y="1174722"/>
            <a:ext cx="82296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Simulation Platform integrating: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Matlab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/Simulink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Vehicle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Dynamics;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Sensors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Simplified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3D road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SUMO for road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traffic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environment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CEF2E53E-F8C3-4D7B-94D2-A640E62049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800" y="3082937"/>
            <a:ext cx="7193084" cy="178485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4FD14F23-1946-4D5D-A3D0-805F1C2C11C3}"/>
              </a:ext>
            </a:extLst>
          </p:cNvPr>
          <p:cNvSpPr/>
          <p:nvPr/>
        </p:nvSpPr>
        <p:spPr>
          <a:xfrm>
            <a:off x="283929" y="4575282"/>
            <a:ext cx="903304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advantages: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light-weighted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 powerful  hardware  is  needed  to  perform  simulations;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cost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additional commercial software are required;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easily adaptable to the developers needs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customize vehicle dynamics and control logic.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53C669D-A8B9-4807-8DB0-58C81DA21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1934" y="2203886"/>
            <a:ext cx="944712" cy="851172"/>
          </a:xfrm>
          <a:prstGeom prst="rect">
            <a:avLst/>
          </a:prstGeom>
        </p:spPr>
      </p:pic>
      <p:pic>
        <p:nvPicPr>
          <p:cNvPr id="10" name="Immagine 9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89275EE6-0576-4B15-B528-0F74476C5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171" y="2155058"/>
            <a:ext cx="944713" cy="900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3C7EA62-C8DB-4936-BB5C-B962C9E4B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362" y="1245755"/>
            <a:ext cx="1940066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3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Urban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Intersection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Angelo Coppola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7</a:t>
            </a:fld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6050F9D-7DE3-4354-94E1-F18BC707392F}"/>
              </a:ext>
            </a:extLst>
          </p:cNvPr>
          <p:cNvSpPr/>
          <p:nvPr/>
        </p:nvSpPr>
        <p:spPr>
          <a:xfrm>
            <a:off x="457200" y="1272762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Urban intersections management is one of the most critical challenge in urban environment because of two main problems: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in driver behavior, tight spacing and frequent stopping-and-going maneuvers, further affect road safety, increasing the probability of road accidents;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stops along trip increases travel time, fuel consumption and pollutant emissions.</a:t>
            </a:r>
          </a:p>
        </p:txBody>
      </p:sp>
      <p:pic>
        <p:nvPicPr>
          <p:cNvPr id="14" name="Immagine 13" descr="Immagine che contiene edificio, esterni, strada, via&#10;&#10;Descrizione generata automaticamente">
            <a:extLst>
              <a:ext uri="{FF2B5EF4-FFF2-40B4-BE49-F238E27FC236}">
                <a16:creationId xmlns:a16="http://schemas.microsoft.com/office/drawing/2014/main" id="{600D6ABA-DC4E-40B4-AFFB-4EA468FE7E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048447"/>
            <a:ext cx="3343029" cy="22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5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3652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Unsignalized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Intersection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Angelo Coppola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8</a:t>
            </a:fld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6050F9D-7DE3-4354-94E1-F18BC707392F}"/>
              </a:ext>
            </a:extLst>
          </p:cNvPr>
          <p:cNvSpPr/>
          <p:nvPr/>
        </p:nvSpPr>
        <p:spPr>
          <a:xfrm>
            <a:off x="323528" y="1767006"/>
            <a:ext cx="447484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road signs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TLS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priority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Mixed traffic flow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autonomous vehicles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human-driven vehicles</a:t>
            </a: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Occlusions in line of sight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EA30716-A342-4D1F-8CF0-D39ADCCD146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32"/>
          <a:stretch/>
        </p:blipFill>
        <p:spPr>
          <a:xfrm>
            <a:off x="5753203" y="2060848"/>
            <a:ext cx="2870821" cy="2807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691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Proposed</a:t>
            </a:r>
            <a:r>
              <a:rPr lang="it-IT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Solution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6" y="5733256"/>
            <a:ext cx="1905000" cy="1087755"/>
          </a:xfrm>
          <a:prstGeom prst="rect">
            <a:avLst/>
          </a:prstGeom>
        </p:spPr>
      </p:pic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z="2000" dirty="0"/>
              <a:t>Angelo Coppola</a:t>
            </a:r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48A72-3DD7-42C3-AB6C-2FF2861DA9F6}" type="slidenum">
              <a:rPr lang="it-IT" smtClean="0"/>
              <a:t>9</a:t>
            </a:fld>
            <a:endParaRPr lang="it-IT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06050F9D-7DE3-4354-94E1-F18BC707392F}"/>
              </a:ext>
            </a:extLst>
          </p:cNvPr>
          <p:cNvSpPr/>
          <p:nvPr/>
        </p:nvSpPr>
        <p:spPr>
          <a:xfrm>
            <a:off x="534380" y="1245698"/>
            <a:ext cx="807524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solution exploits V2V communication and on-board ranging sensors capabilities to extend the line-of sight of the vehicle.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control signal is given by two contributions: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C6CAA65-498D-450F-9786-29C759EDF644}"/>
                  </a:ext>
                </a:extLst>
              </p:cNvPr>
              <p:cNvSpPr txBox="1"/>
              <p:nvPr/>
            </p:nvSpPr>
            <p:spPr>
              <a:xfrm>
                <a:off x="647424" y="2692695"/>
                <a:ext cx="33448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𝑑𝑒𝑠</m:t>
                          </m:r>
                        </m:sub>
                      </m:sSub>
                      <m:r>
                        <a:rPr lang="it-IT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>
                <a:extLst>
                  <a:ext uri="{FF2B5EF4-FFF2-40B4-BE49-F238E27FC236}">
                    <a16:creationId xmlns:a16="http://schemas.microsoft.com/office/drawing/2014/main" id="{8C6CAA65-498D-450F-9786-29C759EDF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24" y="2692695"/>
                <a:ext cx="3344826" cy="276999"/>
              </a:xfrm>
              <a:prstGeom prst="rect">
                <a:avLst/>
              </a:prstGeom>
              <a:blipFill>
                <a:blip r:embed="rId3"/>
                <a:stretch>
                  <a:fillRect l="-546" t="-4444" r="-2004" b="-35556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E4B43AA-4C95-4372-BECE-683120F6E9A7}"/>
                  </a:ext>
                </a:extLst>
              </p:cNvPr>
              <p:cNvSpPr txBox="1"/>
              <p:nvPr/>
            </p:nvSpPr>
            <p:spPr>
              <a:xfrm>
                <a:off x="647424" y="3659944"/>
                <a:ext cx="5964226" cy="6436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d>
                        <m:d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;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𝐾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  <m:t>𝐾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sub>
                                        </m:sSub>
                                        <m:sSub>
                                          <m:sSubPr>
                                            <m:ctrlPr>
                                              <a:rPr lang="it-IT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it-IT" b="0" i="1" smtClean="0">
                                                <a:latin typeface="Cambria Math" panose="02040503050406030204" pitchFamily="18" charset="0"/>
                                              </a:rPr>
                                              <m:t>𝑟𝑒𝑙</m:t>
                                            </m:r>
                                          </m:sub>
                                        </m:sSub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it-IT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m:rPr>
                                    <m:brk m:alnAt="7"/>
                                  </m:r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it-IT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0,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𝑟𝑒𝑙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                                  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sSub>
                                  <m:sSubPr>
                                    <m:ctrlP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it-IT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  <m:r>
                                  <a:rPr lang="it-IT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it-IT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</m:m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EE4B43AA-4C95-4372-BECE-683120F6E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24" y="3659944"/>
                <a:ext cx="5964226" cy="6436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6773B30-B1BF-4F9E-8A50-97658E30FFF4}"/>
                  </a:ext>
                </a:extLst>
              </p:cNvPr>
              <p:cNvSpPr/>
              <p:nvPr/>
            </p:nvSpPr>
            <p:spPr>
              <a:xfrm>
                <a:off x="637944" y="4919964"/>
                <a:ext cx="7534456" cy="518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it-IT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𝑒𝑔𝑜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𝑒𝑔𝑜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𝑒𝑔𝑜</m:t>
                            </m:r>
                          </m:sub>
                        </m:sSub>
                        <m:d>
                          <m:dPr>
                            <m:ctrlPr>
                              <a:rPr lang="it-IT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it-IT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it-IT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e>
                    </m:nary>
                  </m:oMath>
                </a14:m>
                <a:r>
                  <a:rPr lang="it-IT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it-IT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it-IT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t-IT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it-IT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𝑠𝑎𝑓𝑒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it-IT" dirty="0"/>
                  <a:t> </a:t>
                </a:r>
              </a:p>
            </p:txBody>
          </p:sp>
        </mc:Choice>
        <mc:Fallback xmlns="">
          <p:sp>
            <p:nvSpPr>
              <p:cNvPr id="11" name="Rettangolo 10">
                <a:extLst>
                  <a:ext uri="{FF2B5EF4-FFF2-40B4-BE49-F238E27FC236}">
                    <a16:creationId xmlns:a16="http://schemas.microsoft.com/office/drawing/2014/main" id="{16773B30-B1BF-4F9E-8A50-97658E30FF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944" y="4919964"/>
                <a:ext cx="7534456" cy="518860"/>
              </a:xfrm>
              <a:prstGeom prst="rect">
                <a:avLst/>
              </a:prstGeom>
              <a:blipFill>
                <a:blip r:embed="rId5"/>
                <a:stretch>
                  <a:fillRect t="-74118" b="-11529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010666B-2BB9-4C88-97E0-7B65D3E34784}"/>
                  </a:ext>
                </a:extLst>
              </p:cNvPr>
              <p:cNvSpPr txBox="1"/>
              <p:nvPr/>
            </p:nvSpPr>
            <p:spPr>
              <a:xfrm>
                <a:off x="5288123" y="2674230"/>
                <a:ext cx="3528392" cy="369332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it-IT" i="1">
                            <a:latin typeface="Cambria Math" panose="02040503050406030204" pitchFamily="18" charset="0"/>
                          </a:rPr>
                          <m:t>𝑑𝑒𝑠</m:t>
                        </m:r>
                      </m:sub>
                    </m:sSub>
                    <m:d>
                      <m:dPr>
                        <m:ctrlPr>
                          <a:rPr lang="it-IT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it-IT" dirty="0"/>
                  <a:t> </a:t>
                </a:r>
                <a:r>
                  <a:rPr lang="it-IT" dirty="0" err="1"/>
                  <a:t>is</a:t>
                </a:r>
                <a:r>
                  <a:rPr lang="it-IT" dirty="0"/>
                  <a:t> the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desired</a:t>
                </a:r>
                <a:r>
                  <a:rPr lang="it-IT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it-IT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acceleration</a:t>
                </a:r>
                <a:endParaRPr lang="it-IT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C010666B-2BB9-4C88-97E0-7B65D3E34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123" y="2674230"/>
                <a:ext cx="3528392" cy="369332"/>
              </a:xfrm>
              <a:prstGeom prst="rect">
                <a:avLst/>
              </a:prstGeom>
              <a:blipFill>
                <a:blip r:embed="rId6"/>
                <a:stretch>
                  <a:fillRect t="-7813" b="-21875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9B0F224-BE16-4071-8520-21AF73B1FCE4}"/>
              </a:ext>
            </a:extLst>
          </p:cNvPr>
          <p:cNvSpPr txBox="1"/>
          <p:nvPr/>
        </p:nvSpPr>
        <p:spPr>
          <a:xfrm>
            <a:off x="6735222" y="3671127"/>
            <a:ext cx="2085250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On-board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ranging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sensors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06D3A61-0AD6-4900-ADF1-FA90FFBE2245}"/>
              </a:ext>
            </a:extLst>
          </p:cNvPr>
          <p:cNvSpPr txBox="1"/>
          <p:nvPr/>
        </p:nvSpPr>
        <p:spPr>
          <a:xfrm>
            <a:off x="6911515" y="5548590"/>
            <a:ext cx="1905000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V2V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</a:t>
            </a: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7930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2789</TotalTime>
  <Words>990</Words>
  <Application>Microsoft Office PowerPoint</Application>
  <PresentationFormat>Presentazione su schermo (4:3)</PresentationFormat>
  <Paragraphs>140</Paragraphs>
  <Slides>13</Slides>
  <Notes>2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Times New Roman</vt:lpstr>
      <vt:lpstr>Trebuchet MS</vt:lpstr>
      <vt:lpstr>Wingdings</vt:lpstr>
      <vt:lpstr>Tema di Office</vt:lpstr>
      <vt:lpstr>Acrobat Document</vt:lpstr>
      <vt:lpstr>Angelo Coppola Tutor: Prof.ssa Stefania Santini co-Tutor: Luisa Andreone and Anita Fiorentino, FCA group XXXIV Cycle - I year presentation</vt:lpstr>
      <vt:lpstr>Background &amp; Info</vt:lpstr>
      <vt:lpstr>Research Topic (1/2)</vt:lpstr>
      <vt:lpstr>Research Topic (2/2)</vt:lpstr>
      <vt:lpstr>My First Year</vt:lpstr>
      <vt:lpstr>Simulation Platform</vt:lpstr>
      <vt:lpstr>Urban Intersection</vt:lpstr>
      <vt:lpstr>Unsignalized Intersection Problem</vt:lpstr>
      <vt:lpstr>Proposed Solution</vt:lpstr>
      <vt:lpstr>V2V Contribution</vt:lpstr>
      <vt:lpstr>Numerical Analysis</vt:lpstr>
      <vt:lpstr>My Products </vt:lpstr>
      <vt:lpstr>Next Year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Surname XXIX Cycle I year presentation</dc:title>
  <dc:creator>Daniele</dc:creator>
  <cp:lastModifiedBy>ANGELO COPPOLA</cp:lastModifiedBy>
  <cp:revision>215</cp:revision>
  <cp:lastPrinted>2015-02-18T13:08:33Z</cp:lastPrinted>
  <dcterms:created xsi:type="dcterms:W3CDTF">2015-02-18T11:42:09Z</dcterms:created>
  <dcterms:modified xsi:type="dcterms:W3CDTF">2022-02-08T16:21:04Z</dcterms:modified>
</cp:coreProperties>
</file>