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8" r:id="rId3"/>
    <p:sldId id="259" r:id="rId4"/>
    <p:sldId id="260" r:id="rId5"/>
    <p:sldId id="261" r:id="rId6"/>
    <p:sldId id="266" r:id="rId7"/>
    <p:sldId id="262" r:id="rId8"/>
    <p:sldId id="263" r:id="rId9"/>
    <p:sldId id="264" r:id="rId10"/>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99" autoAdjust="0"/>
  </p:normalViewPr>
  <p:slideViewPr>
    <p:cSldViewPr>
      <p:cViewPr varScale="1">
        <p:scale>
          <a:sx n="66" d="100"/>
          <a:sy n="66" d="100"/>
        </p:scale>
        <p:origin x="1930"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08/02/2018</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‹N›</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Good</a:t>
            </a:r>
            <a:r>
              <a:rPr lang="it-IT" dirty="0" smtClean="0"/>
              <a:t> </a:t>
            </a:r>
            <a:r>
              <a:rPr lang="it-IT" dirty="0" err="1" smtClean="0"/>
              <a:t>morning</a:t>
            </a:r>
            <a:r>
              <a:rPr lang="it-IT" baseline="0" dirty="0" smtClean="0"/>
              <a:t> </a:t>
            </a:r>
            <a:r>
              <a:rPr lang="it-IT" baseline="0" dirty="0" err="1" smtClean="0"/>
              <a:t>i’ll</a:t>
            </a:r>
            <a:r>
              <a:rPr lang="it-IT" baseline="0" dirty="0" smtClean="0"/>
              <a:t> introduce </a:t>
            </a:r>
            <a:r>
              <a:rPr lang="it-IT" baseline="0" dirty="0" err="1" smtClean="0"/>
              <a:t>you</a:t>
            </a:r>
            <a:r>
              <a:rPr lang="it-IT" baseline="0" dirty="0" smtClean="0"/>
              <a:t> </a:t>
            </a:r>
            <a:r>
              <a:rPr lang="it-IT" baseline="0" dirty="0" err="1" smtClean="0"/>
              <a:t>my</a:t>
            </a:r>
            <a:r>
              <a:rPr lang="it-IT" baseline="0" dirty="0" smtClean="0"/>
              <a:t> first </a:t>
            </a:r>
            <a:r>
              <a:rPr lang="it-IT" baseline="0" dirty="0" err="1" smtClean="0"/>
              <a:t>year</a:t>
            </a:r>
            <a:r>
              <a:rPr lang="it-IT" baseline="0" dirty="0" smtClean="0"/>
              <a:t> </a:t>
            </a:r>
            <a:r>
              <a:rPr lang="it-IT" baseline="0" dirty="0" err="1" smtClean="0"/>
              <a:t>presentation</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1</a:t>
            </a:fld>
            <a:endParaRPr lang="it-IT"/>
          </a:p>
        </p:txBody>
      </p:sp>
    </p:spTree>
    <p:extLst>
      <p:ext uri="{BB962C8B-B14F-4D97-AF65-F5344CB8AC3E}">
        <p14:creationId xmlns:p14="http://schemas.microsoft.com/office/powerpoint/2010/main" val="3306062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This</a:t>
            </a:r>
            <a:r>
              <a:rPr lang="it-IT" dirty="0" smtClean="0"/>
              <a:t> </a:t>
            </a:r>
            <a:r>
              <a:rPr lang="it-IT" dirty="0" err="1" smtClean="0"/>
              <a:t>is</a:t>
            </a:r>
            <a:r>
              <a:rPr lang="it-IT" baseline="0" dirty="0" smtClean="0"/>
              <a:t> a short </a:t>
            </a:r>
            <a:r>
              <a:rPr lang="it-IT" baseline="0" dirty="0" err="1" smtClean="0"/>
              <a:t>biography</a:t>
            </a:r>
            <a:r>
              <a:rPr lang="it-IT" baseline="0" dirty="0" smtClean="0"/>
              <a:t>, i </a:t>
            </a:r>
            <a:r>
              <a:rPr lang="it-IT" baseline="0" dirty="0" err="1" smtClean="0"/>
              <a:t>received</a:t>
            </a:r>
            <a:r>
              <a:rPr lang="it-IT" baseline="0" dirty="0" smtClean="0"/>
              <a:t> a Master </a:t>
            </a:r>
            <a:r>
              <a:rPr lang="it-IT" baseline="0" dirty="0" err="1" smtClean="0"/>
              <a:t>degree</a:t>
            </a:r>
            <a:r>
              <a:rPr lang="it-IT" baseline="0" dirty="0" smtClean="0"/>
              <a:t> in Computer Science </a:t>
            </a:r>
            <a:r>
              <a:rPr lang="it-IT" baseline="0" dirty="0" err="1" smtClean="0"/>
              <a:t>cum</a:t>
            </a:r>
            <a:r>
              <a:rPr lang="it-IT" baseline="0" dirty="0" smtClean="0"/>
              <a:t> Laude </a:t>
            </a:r>
            <a:r>
              <a:rPr lang="it-IT" baseline="0" dirty="0" err="1" smtClean="0"/>
              <a:t>at</a:t>
            </a:r>
            <a:r>
              <a:rPr lang="it-IT" baseline="0" dirty="0" smtClean="0"/>
              <a:t> </a:t>
            </a:r>
            <a:r>
              <a:rPr lang="it-IT" baseline="0" dirty="0" err="1" smtClean="0"/>
              <a:t>Univesity</a:t>
            </a:r>
            <a:r>
              <a:rPr lang="it-IT" baseline="0" dirty="0" smtClean="0"/>
              <a:t> of </a:t>
            </a:r>
            <a:r>
              <a:rPr lang="it-IT" baseline="0" dirty="0" err="1" smtClean="0"/>
              <a:t>Naples</a:t>
            </a:r>
            <a:r>
              <a:rPr lang="it-IT" baseline="0" dirty="0" smtClean="0"/>
              <a:t>, and of </a:t>
            </a:r>
            <a:r>
              <a:rPr lang="it-IT" baseline="0" dirty="0" err="1" smtClean="0"/>
              <a:t>course</a:t>
            </a:r>
            <a:r>
              <a:rPr lang="it-IT" baseline="0" dirty="0" smtClean="0"/>
              <a:t> </a:t>
            </a:r>
            <a:r>
              <a:rPr lang="it-IT" baseline="0" dirty="0" err="1" smtClean="0"/>
              <a:t>i’m</a:t>
            </a:r>
            <a:r>
              <a:rPr lang="it-IT" baseline="0" dirty="0" smtClean="0"/>
              <a:t> </a:t>
            </a:r>
            <a:r>
              <a:rPr lang="it-IT" baseline="0" dirty="0" err="1" smtClean="0"/>
              <a:t>phd</a:t>
            </a:r>
            <a:r>
              <a:rPr lang="it-IT" baseline="0" dirty="0" smtClean="0"/>
              <a:t> </a:t>
            </a:r>
            <a:r>
              <a:rPr lang="it-IT" baseline="0" dirty="0" err="1" smtClean="0"/>
              <a:t>stutend</a:t>
            </a:r>
            <a:r>
              <a:rPr lang="it-IT" baseline="0" dirty="0" smtClean="0"/>
              <a:t> </a:t>
            </a:r>
            <a:r>
              <a:rPr lang="it-IT" baseline="0" dirty="0" err="1" smtClean="0"/>
              <a:t>at</a:t>
            </a:r>
            <a:r>
              <a:rPr lang="it-IT" baseline="0" dirty="0" smtClean="0"/>
              <a:t> DIETI </a:t>
            </a:r>
            <a:r>
              <a:rPr lang="it-IT" baseline="0" dirty="0" err="1" smtClean="0"/>
              <a:t>department</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2</a:t>
            </a:fld>
            <a:endParaRPr lang="it-IT"/>
          </a:p>
        </p:txBody>
      </p:sp>
    </p:spTree>
    <p:extLst>
      <p:ext uri="{BB962C8B-B14F-4D97-AF65-F5344CB8AC3E}">
        <p14:creationId xmlns:p14="http://schemas.microsoft.com/office/powerpoint/2010/main" val="1148455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 </a:t>
            </a:r>
            <a:r>
              <a:rPr lang="it-IT" dirty="0" err="1" smtClean="0"/>
              <a:t>what</a:t>
            </a:r>
            <a:r>
              <a:rPr lang="it-IT" dirty="0" smtClean="0"/>
              <a:t> </a:t>
            </a:r>
            <a:r>
              <a:rPr lang="it-IT" dirty="0" err="1" smtClean="0"/>
              <a:t>is</a:t>
            </a:r>
            <a:r>
              <a:rPr lang="it-IT" dirty="0" smtClean="0"/>
              <a:t> the </a:t>
            </a:r>
            <a:r>
              <a:rPr lang="it-IT" dirty="0" err="1" smtClean="0"/>
              <a:t>main</a:t>
            </a:r>
            <a:r>
              <a:rPr lang="it-IT" dirty="0" smtClean="0"/>
              <a:t> </a:t>
            </a:r>
            <a:r>
              <a:rPr lang="it-IT" dirty="0" err="1" smtClean="0"/>
              <a:t>topic</a:t>
            </a:r>
            <a:r>
              <a:rPr lang="it-IT" dirty="0" smtClean="0"/>
              <a:t> of </a:t>
            </a:r>
            <a:r>
              <a:rPr lang="it-IT" dirty="0" err="1" smtClean="0"/>
              <a:t>my</a:t>
            </a:r>
            <a:r>
              <a:rPr lang="it-IT" baseline="0" dirty="0" smtClean="0"/>
              <a:t> </a:t>
            </a:r>
            <a:r>
              <a:rPr lang="it-IT" baseline="0" dirty="0" err="1" smtClean="0"/>
              <a:t>research</a:t>
            </a:r>
            <a:r>
              <a:rPr lang="it-IT" baseline="0" dirty="0" smtClean="0"/>
              <a:t>? </a:t>
            </a:r>
            <a:r>
              <a:rPr lang="it-IT" baseline="0" dirty="0" err="1" smtClean="0"/>
              <a:t>As</a:t>
            </a:r>
            <a:r>
              <a:rPr lang="it-IT" baseline="0" dirty="0" smtClean="0"/>
              <a:t> </a:t>
            </a:r>
            <a:r>
              <a:rPr lang="it-IT" baseline="0" dirty="0" err="1" smtClean="0"/>
              <a:t>you</a:t>
            </a:r>
            <a:r>
              <a:rPr lang="it-IT" baseline="0" dirty="0" smtClean="0"/>
              <a:t> can </a:t>
            </a:r>
            <a:r>
              <a:rPr lang="it-IT" baseline="0" dirty="0" err="1" smtClean="0"/>
              <a:t>read</a:t>
            </a:r>
            <a:r>
              <a:rPr lang="it-IT" baseline="0" dirty="0" smtClean="0"/>
              <a:t> </a:t>
            </a:r>
            <a:r>
              <a:rPr lang="it-IT" baseline="0" dirty="0" err="1" smtClean="0"/>
              <a:t>it’s</a:t>
            </a:r>
            <a:r>
              <a:rPr lang="it-IT" baseline="0" dirty="0" smtClean="0"/>
              <a:t> the </a:t>
            </a:r>
            <a:r>
              <a:rPr lang="it-IT" baseline="0" dirty="0" err="1" smtClean="0"/>
              <a:t>development</a:t>
            </a:r>
            <a:r>
              <a:rPr lang="it-IT" baseline="0" dirty="0" smtClean="0"/>
              <a:t> and </a:t>
            </a:r>
            <a:r>
              <a:rPr lang="it-IT" baseline="0" dirty="0" err="1" smtClean="0"/>
              <a:t>testing</a:t>
            </a:r>
            <a:r>
              <a:rPr lang="it-IT" baseline="0" dirty="0" smtClean="0"/>
              <a:t> of privacy </a:t>
            </a:r>
            <a:r>
              <a:rPr lang="it-IT" baseline="0" dirty="0" err="1" smtClean="0"/>
              <a:t>preserving</a:t>
            </a:r>
            <a:r>
              <a:rPr lang="it-IT" baseline="0" dirty="0" smtClean="0"/>
              <a:t> data </a:t>
            </a:r>
            <a:r>
              <a:rPr lang="it-IT" baseline="0" dirty="0" err="1" smtClean="0"/>
              <a:t>mining</a:t>
            </a:r>
            <a:r>
              <a:rPr lang="it-IT" baseline="0" dirty="0" smtClean="0"/>
              <a:t> </a:t>
            </a:r>
            <a:r>
              <a:rPr lang="it-IT" baseline="0" dirty="0" err="1" smtClean="0"/>
              <a:t>algorithms</a:t>
            </a:r>
            <a:r>
              <a:rPr lang="it-IT" baseline="0" dirty="0" smtClean="0"/>
              <a:t>. </a:t>
            </a:r>
            <a:r>
              <a:rPr lang="it-IT" baseline="0" dirty="0" err="1" smtClean="0"/>
              <a:t>Let</a:t>
            </a:r>
            <a:r>
              <a:rPr lang="it-IT" baseline="0" dirty="0" smtClean="0"/>
              <a:t> me start </a:t>
            </a:r>
            <a:r>
              <a:rPr lang="it-IT" baseline="0" dirty="0" err="1" smtClean="0"/>
              <a:t>introducing</a:t>
            </a:r>
            <a:r>
              <a:rPr lang="it-IT" baseline="0" dirty="0" smtClean="0"/>
              <a:t> the </a:t>
            </a:r>
            <a:r>
              <a:rPr lang="it-IT" baseline="0" dirty="0" err="1" smtClean="0"/>
              <a:t>concept</a:t>
            </a:r>
            <a:r>
              <a:rPr lang="it-IT" baseline="0" dirty="0" smtClean="0"/>
              <a:t> of privacy, the privacy </a:t>
            </a:r>
            <a:r>
              <a:rPr lang="it-IT" baseline="0" dirty="0" err="1" smtClean="0"/>
              <a:t>is</a:t>
            </a:r>
            <a:r>
              <a:rPr lang="it-IT" baseline="0" dirty="0" smtClean="0"/>
              <a:t> </a:t>
            </a:r>
            <a:r>
              <a:rPr lang="en-US" dirty="0" smtClean="0"/>
              <a:t>‘‘The right of an individual to be secure from unauthorized disclosure of information about oneself that is contained in an electronic repository’’ . This in</a:t>
            </a:r>
            <a:r>
              <a:rPr lang="en-US" baseline="0" dirty="0" smtClean="0"/>
              <a:t> only one of many definition of privacy that you can read, but, in my opinion, it fits well the topic of this discussion. So, and what is privacy preserving data mining? It’s a suite of methods that allow data knowledge extraction </a:t>
            </a:r>
            <a:r>
              <a:rPr lang="en-US" sz="1200" kern="1200" dirty="0" smtClean="0">
                <a:solidFill>
                  <a:schemeClr val="tx1"/>
                </a:solidFill>
                <a:effectLst/>
                <a:latin typeface="+mn-lt"/>
                <a:ea typeface="+mn-ea"/>
                <a:cs typeface="+mn-cs"/>
              </a:rPr>
              <a:t>preventing the disclosure of sensitive information.</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3</a:t>
            </a:fld>
            <a:endParaRPr lang="it-IT"/>
          </a:p>
        </p:txBody>
      </p:sp>
    </p:spTree>
    <p:extLst>
      <p:ext uri="{BB962C8B-B14F-4D97-AF65-F5344CB8AC3E}">
        <p14:creationId xmlns:p14="http://schemas.microsoft.com/office/powerpoint/2010/main" val="2597450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The research activity (of the first year) can be divided in two main stages: first, a long phase of review of literature on (pseudo)anonymization techniques of data has been carried out, this led me to categorize the most commonly used privacy models,</a:t>
            </a:r>
            <a:r>
              <a:rPr lang="en-US" sz="1200" kern="1200" baseline="0" dirty="0" smtClean="0">
                <a:solidFill>
                  <a:schemeClr val="tx1"/>
                </a:solidFill>
                <a:effectLst/>
                <a:latin typeface="+mn-lt"/>
                <a:ea typeface="+mn-ea"/>
                <a:cs typeface="+mn-cs"/>
              </a:rPr>
              <a:t> that are Generalization and Randomization. </a:t>
            </a:r>
          </a:p>
          <a:p>
            <a:r>
              <a:rPr lang="en-US" sz="1200" kern="1200" dirty="0" smtClean="0">
                <a:solidFill>
                  <a:schemeClr val="tx1"/>
                </a:solidFill>
                <a:effectLst/>
                <a:latin typeface="+mn-lt"/>
                <a:ea typeface="+mn-ea"/>
                <a:cs typeface="+mn-cs"/>
              </a:rPr>
              <a:t>Generalization: consists in generalizing, or diluting, the attributes of data subjects (data involved into a dataset)</a:t>
            </a:r>
          </a:p>
          <a:p>
            <a:r>
              <a:rPr lang="en-US" sz="1200" kern="1200" dirty="0" smtClean="0">
                <a:solidFill>
                  <a:schemeClr val="tx1"/>
                </a:solidFill>
                <a:effectLst/>
                <a:latin typeface="+mn-lt"/>
                <a:ea typeface="+mn-ea"/>
                <a:cs typeface="+mn-cs"/>
              </a:rPr>
              <a:t>Rather</a:t>
            </a:r>
            <a:r>
              <a:rPr lang="en-US" sz="1200" kern="1200" baseline="0" dirty="0" smtClean="0">
                <a:solidFill>
                  <a:schemeClr val="tx1"/>
                </a:solidFill>
                <a:effectLst/>
                <a:latin typeface="+mn-lt"/>
                <a:ea typeface="+mn-ea"/>
                <a:cs typeface="+mn-cs"/>
              </a:rPr>
              <a:t> than Randomization </a:t>
            </a:r>
            <a:r>
              <a:rPr lang="en-US" sz="1200" u="sng" kern="1200" dirty="0" smtClean="0">
                <a:solidFill>
                  <a:schemeClr val="tx1"/>
                </a:solidFill>
                <a:effectLst/>
                <a:latin typeface="+mn-lt"/>
                <a:ea typeface="+mn-ea"/>
                <a:cs typeface="+mn-cs"/>
              </a:rPr>
              <a:t>consisting</a:t>
            </a:r>
            <a:r>
              <a:rPr lang="en-US" sz="1200" kern="1200" dirty="0" smtClean="0">
                <a:solidFill>
                  <a:schemeClr val="tx1"/>
                </a:solidFill>
                <a:effectLst/>
                <a:latin typeface="+mn-lt"/>
                <a:ea typeface="+mn-ea"/>
                <a:cs typeface="+mn-cs"/>
              </a:rPr>
              <a:t> in altering the data, by adding noise, in order to remove the strong link between the data and the individual. The first methods</a:t>
            </a:r>
            <a:r>
              <a:rPr lang="en-US" sz="1200" kern="1200" baseline="0" dirty="0" smtClean="0">
                <a:solidFill>
                  <a:schemeClr val="tx1"/>
                </a:solidFill>
                <a:effectLst/>
                <a:latin typeface="+mn-lt"/>
                <a:ea typeface="+mn-ea"/>
                <a:cs typeface="+mn-cs"/>
              </a:rPr>
              <a:t> that you can see: K-anonymity and L-diversity are an instance of </a:t>
            </a:r>
            <a:r>
              <a:rPr lang="en-US" sz="1200" kern="1200" baseline="0" dirty="0" err="1" smtClean="0">
                <a:solidFill>
                  <a:schemeClr val="tx1"/>
                </a:solidFill>
                <a:effectLst/>
                <a:latin typeface="+mn-lt"/>
                <a:ea typeface="+mn-ea"/>
                <a:cs typeface="+mn-cs"/>
              </a:rPr>
              <a:t>Generalizaton</a:t>
            </a:r>
            <a:r>
              <a:rPr lang="en-US" sz="1200" kern="1200" baseline="0" dirty="0" smtClean="0">
                <a:solidFill>
                  <a:schemeClr val="tx1"/>
                </a:solidFill>
                <a:effectLst/>
                <a:latin typeface="+mn-lt"/>
                <a:ea typeface="+mn-ea"/>
                <a:cs typeface="+mn-cs"/>
              </a:rPr>
              <a:t> methods while differential privacy is an instantiation of Randomization techniques.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K-anonymity consist of splitting the dataset in k groups by generalizing some features, for example if we have an age we can substitute with range of ages, so we can create a groups of ages.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Our research</a:t>
            </a:r>
            <a:r>
              <a:rPr lang="en-US" sz="1200" b="0" i="0" kern="1200" baseline="0" dirty="0" smtClean="0">
                <a:solidFill>
                  <a:schemeClr val="tx1"/>
                </a:solidFill>
                <a:effectLst/>
                <a:latin typeface="+mn-lt"/>
                <a:ea typeface="+mn-ea"/>
                <a:cs typeface="+mn-cs"/>
              </a:rPr>
              <a:t> convince us to reject k-anonymity because of its sensitiveness to some attacks. For example if the k groups are unbalanced, an attacker can easily infer private information.</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L-diversity represent an evolution of K-anonymity because address these kind of problems requiring that in every group every feature have to be well represented.</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Where well represented means that, in every group, sensitive feature have to have at least </a:t>
            </a:r>
            <a:r>
              <a:rPr lang="en-US" sz="1200" kern="1200" dirty="0" smtClean="0">
                <a:solidFill>
                  <a:schemeClr val="tx1"/>
                </a:solidFill>
                <a:effectLst/>
                <a:latin typeface="+mn-lt"/>
                <a:ea typeface="+mn-ea"/>
                <a:cs typeface="+mn-cs"/>
              </a:rPr>
              <a:t>“l” distinct values in an equivalence class. But also</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method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present some privacy breaches,</a:t>
            </a:r>
            <a:r>
              <a:rPr lang="en-US" sz="1200" kern="1200" baseline="0" dirty="0" smtClean="0">
                <a:solidFill>
                  <a:schemeClr val="tx1"/>
                </a:solidFill>
                <a:effectLst/>
                <a:latin typeface="+mn-lt"/>
                <a:ea typeface="+mn-ea"/>
                <a:cs typeface="+mn-cs"/>
              </a:rPr>
              <a:t> in particular </a:t>
            </a:r>
            <a:r>
              <a:rPr lang="en-US" sz="1200" kern="1200" dirty="0" smtClean="0">
                <a:solidFill>
                  <a:schemeClr val="tx1"/>
                </a:solidFill>
                <a:effectLst/>
                <a:latin typeface="+mn-lt"/>
                <a:ea typeface="+mn-ea"/>
                <a:cs typeface="+mn-cs"/>
              </a:rPr>
              <a:t>when the sensitive values are distributed in a not uniform way, which is generally true. So we</a:t>
            </a:r>
            <a:r>
              <a:rPr lang="en-US" sz="1200" kern="1200" baseline="0" dirty="0" smtClean="0">
                <a:solidFill>
                  <a:schemeClr val="tx1"/>
                </a:solidFill>
                <a:effectLst/>
                <a:latin typeface="+mn-lt"/>
                <a:ea typeface="+mn-ea"/>
                <a:cs typeface="+mn-cs"/>
              </a:rPr>
              <a:t> reject also this method.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Then I focus the attention on differential privacy, introduced by </a:t>
            </a:r>
            <a:r>
              <a:rPr lang="en-US" sz="1200" kern="1200" baseline="0" dirty="0" err="1" smtClean="0">
                <a:solidFill>
                  <a:schemeClr val="tx1"/>
                </a:solidFill>
                <a:effectLst/>
                <a:latin typeface="+mn-lt"/>
                <a:ea typeface="+mn-ea"/>
                <a:cs typeface="+mn-cs"/>
              </a:rPr>
              <a:t>Dwork</a:t>
            </a:r>
            <a:r>
              <a:rPr lang="en-US" sz="1200" kern="1200" baseline="0" dirty="0" smtClean="0">
                <a:solidFill>
                  <a:schemeClr val="tx1"/>
                </a:solidFill>
                <a:effectLst/>
                <a:latin typeface="+mn-lt"/>
                <a:ea typeface="+mn-ea"/>
                <a:cs typeface="+mn-cs"/>
              </a:rPr>
              <a:t>. This is a complete privacy framework.</a:t>
            </a:r>
          </a:p>
          <a:p>
            <a:r>
              <a:rPr lang="en-US" sz="1200" kern="1200" baseline="0" dirty="0" smtClean="0">
                <a:solidFill>
                  <a:schemeClr val="tx1"/>
                </a:solidFill>
                <a:effectLst/>
                <a:latin typeface="+mn-lt"/>
                <a:ea typeface="+mn-ea"/>
                <a:cs typeface="+mn-cs"/>
              </a:rPr>
              <a:t>Differential privacy is a framework that is able to guarantee that the output of come functions is always the same (in </a:t>
            </a:r>
            <a:r>
              <a:rPr lang="en-US" sz="1200" kern="1200" baseline="0" dirty="0" err="1" smtClean="0">
                <a:solidFill>
                  <a:schemeClr val="tx1"/>
                </a:solidFill>
                <a:effectLst/>
                <a:latin typeface="+mn-lt"/>
                <a:ea typeface="+mn-ea"/>
                <a:cs typeface="+mn-cs"/>
              </a:rPr>
              <a:t>problability</a:t>
            </a:r>
            <a:r>
              <a:rPr lang="en-US" sz="1200" kern="1200" baseline="0" dirty="0" smtClean="0">
                <a:solidFill>
                  <a:schemeClr val="tx1"/>
                </a:solidFill>
                <a:effectLst/>
                <a:latin typeface="+mn-lt"/>
                <a:ea typeface="+mn-ea"/>
                <a:cs typeface="+mn-cs"/>
              </a:rPr>
              <a:t>) even if a subject is present or not into the dataset.  So an attacker cannot infer features about a specific subject because there no variation in the output of some function applied on dataset.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Differential privacy measure privacy risk by a parameter </a:t>
            </a:r>
            <a:r>
              <a:rPr lang="it-IT" sz="1200" kern="1200" dirty="0" smtClean="0">
                <a:solidFill>
                  <a:schemeClr val="tx1"/>
                </a:solidFill>
                <a:effectLst/>
                <a:latin typeface="+mn-lt"/>
                <a:ea typeface="+mn-ea"/>
                <a:cs typeface="+mn-cs"/>
              </a:rPr>
              <a:t>ε</a:t>
            </a:r>
            <a:r>
              <a:rPr lang="en-US" sz="1200" kern="1200" dirty="0" smtClean="0">
                <a:solidFill>
                  <a:schemeClr val="tx1"/>
                </a:solidFill>
                <a:effectLst/>
                <a:latin typeface="+mn-lt"/>
                <a:ea typeface="+mn-ea"/>
                <a:cs typeface="+mn-cs"/>
              </a:rPr>
              <a:t> that bounds the </a:t>
            </a:r>
            <a:r>
              <a:rPr lang="en-US" sz="1200" kern="1200" dirty="0" err="1" smtClean="0">
                <a:solidFill>
                  <a:schemeClr val="tx1"/>
                </a:solidFill>
                <a:effectLst/>
                <a:latin typeface="+mn-lt"/>
                <a:ea typeface="+mn-ea"/>
                <a:cs typeface="+mn-cs"/>
              </a:rPr>
              <a:t>log­likelihood</a:t>
            </a:r>
            <a:r>
              <a:rPr lang="en-US" sz="1200" kern="1200" dirty="0" smtClean="0">
                <a:solidFill>
                  <a:schemeClr val="tx1"/>
                </a:solidFill>
                <a:effectLst/>
                <a:latin typeface="+mn-lt"/>
                <a:ea typeface="+mn-ea"/>
                <a:cs typeface="+mn-cs"/>
              </a:rPr>
              <a:t> ratio of the output of a (private) algorithm under two databases differing in a single individual’s data. </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4</a:t>
            </a:fld>
            <a:endParaRPr lang="it-IT"/>
          </a:p>
        </p:txBody>
      </p:sp>
    </p:spTree>
    <p:extLst>
      <p:ext uri="{BB962C8B-B14F-4D97-AF65-F5344CB8AC3E}">
        <p14:creationId xmlns:p14="http://schemas.microsoft.com/office/powerpoint/2010/main" val="81343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So</a:t>
            </a:r>
            <a:r>
              <a:rPr lang="en-US" sz="1200" kern="1200" baseline="0" dirty="0" smtClean="0">
                <a:solidFill>
                  <a:schemeClr val="tx1"/>
                </a:solidFill>
                <a:effectLst/>
                <a:latin typeface="+mn-lt"/>
                <a:ea typeface="+mn-ea"/>
                <a:cs typeface="+mn-cs"/>
              </a:rPr>
              <a:t> be</a:t>
            </a:r>
            <a:r>
              <a:rPr lang="en-US" sz="1200" kern="1200" dirty="0" smtClean="0">
                <a:solidFill>
                  <a:schemeClr val="tx1"/>
                </a:solidFill>
                <a:effectLst/>
                <a:latin typeface="+mn-lt"/>
                <a:ea typeface="+mn-ea"/>
                <a:cs typeface="+mn-cs"/>
              </a:rPr>
              <a:t>cause of the strong guarantees about the probability of information disclosure given by differential privacy framework, we decided to focus our attention on it. The second phase of my research activity was focused on how to adopt DP framework for data mining tasks. (DP) compatible algorithms that can be summarized in three possible approaches:</a:t>
            </a:r>
            <a:r>
              <a:rPr lang="en-US" sz="1200" kern="1200" baseline="0" dirty="0" smtClean="0">
                <a:solidFill>
                  <a:schemeClr val="tx1"/>
                </a:solidFill>
                <a:effectLst/>
                <a:latin typeface="+mn-lt"/>
                <a:ea typeface="+mn-ea"/>
                <a:cs typeface="+mn-cs"/>
              </a:rPr>
              <a:t> input perturbation, output perturbation and objective perturbation. T</a:t>
            </a:r>
            <a:r>
              <a:rPr lang="en-US" sz="1200" kern="1200" dirty="0" smtClean="0">
                <a:solidFill>
                  <a:schemeClr val="tx1"/>
                </a:solidFill>
                <a:effectLst/>
                <a:latin typeface="+mn-lt"/>
                <a:ea typeface="+mn-ea"/>
                <a:cs typeface="+mn-cs"/>
              </a:rPr>
              <a:t>he research is now oriented on </a:t>
            </a:r>
            <a:r>
              <a:rPr lang="en-US" sz="1200" i="1" kern="1200" dirty="0" smtClean="0">
                <a:solidFill>
                  <a:schemeClr val="tx1"/>
                </a:solidFill>
                <a:effectLst/>
                <a:latin typeface="+mn-lt"/>
                <a:ea typeface="+mn-ea"/>
                <a:cs typeface="+mn-cs"/>
              </a:rPr>
              <a:t>input perturbation</a:t>
            </a:r>
            <a:r>
              <a:rPr lang="en-US" sz="1200" kern="1200" dirty="0" smtClean="0">
                <a:solidFill>
                  <a:schemeClr val="tx1"/>
                </a:solidFill>
                <a:effectLst/>
                <a:latin typeface="+mn-lt"/>
                <a:ea typeface="+mn-ea"/>
                <a:cs typeface="+mn-cs"/>
              </a:rPr>
              <a:t> techniques and in particular achieving DP requirements by dimensionality reductions. Some preliminary experiments were made using Private PCA, a mechanism by </a:t>
            </a:r>
            <a:r>
              <a:rPr lang="en-US" sz="1200" kern="1200" dirty="0" err="1" smtClean="0">
                <a:solidFill>
                  <a:schemeClr val="tx1"/>
                </a:solidFill>
                <a:effectLst/>
                <a:latin typeface="+mn-lt"/>
                <a:ea typeface="+mn-ea"/>
                <a:cs typeface="+mn-cs"/>
              </a:rPr>
              <a:t>Dwork</a:t>
            </a:r>
            <a:r>
              <a:rPr lang="en-US" sz="1200" kern="1200" dirty="0" smtClean="0">
                <a:solidFill>
                  <a:schemeClr val="tx1"/>
                </a:solidFill>
                <a:effectLst/>
                <a:latin typeface="+mn-lt"/>
                <a:ea typeface="+mn-ea"/>
                <a:cs typeface="+mn-cs"/>
              </a:rPr>
              <a:t> et al., testing the impact of noise addition to the utility of data (where the utility, in our case,  is the accuracy of supervised learning task). </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5</a:t>
            </a:fld>
            <a:endParaRPr lang="it-IT"/>
          </a:p>
        </p:txBody>
      </p:sp>
    </p:spTree>
    <p:extLst>
      <p:ext uri="{BB962C8B-B14F-4D97-AF65-F5344CB8AC3E}">
        <p14:creationId xmlns:p14="http://schemas.microsoft.com/office/powerpoint/2010/main" val="71650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Our</a:t>
            </a:r>
            <a:r>
              <a:rPr lang="it-IT" baseline="0" dirty="0" smtClean="0"/>
              <a:t> </a:t>
            </a:r>
            <a:r>
              <a:rPr lang="it-IT" baseline="0" dirty="0" err="1" smtClean="0"/>
              <a:t>objective</a:t>
            </a:r>
            <a:r>
              <a:rPr lang="it-IT" baseline="0" dirty="0" smtClean="0"/>
              <a:t> </a:t>
            </a:r>
            <a:r>
              <a:rPr lang="it-IT" baseline="0" dirty="0" err="1" smtClean="0"/>
              <a:t>is</a:t>
            </a:r>
            <a:r>
              <a:rPr lang="it-IT" baseline="0" dirty="0" smtClean="0"/>
              <a:t> design an </a:t>
            </a:r>
            <a:r>
              <a:rPr lang="it-IT" baseline="0" dirty="0" err="1" smtClean="0"/>
              <a:t>algorithm</a:t>
            </a:r>
            <a:r>
              <a:rPr lang="it-IT" baseline="0" dirty="0" smtClean="0"/>
              <a:t> </a:t>
            </a:r>
            <a:r>
              <a:rPr lang="it-IT" baseline="0" dirty="0" err="1" smtClean="0"/>
              <a:t>that</a:t>
            </a:r>
            <a:r>
              <a:rPr lang="it-IT" baseline="0" dirty="0" smtClean="0"/>
              <a:t> </a:t>
            </a:r>
            <a:r>
              <a:rPr lang="it-IT" baseline="0" dirty="0" err="1" smtClean="0"/>
              <a:t>minimise</a:t>
            </a:r>
            <a:r>
              <a:rPr lang="it-IT" baseline="0" dirty="0" smtClean="0"/>
              <a:t> the data utility </a:t>
            </a:r>
            <a:r>
              <a:rPr lang="it-IT" baseline="0" dirty="0" err="1" smtClean="0"/>
              <a:t>loss</a:t>
            </a:r>
            <a:r>
              <a:rPr lang="it-IT" baseline="0" dirty="0" smtClean="0"/>
              <a:t> </a:t>
            </a:r>
            <a:r>
              <a:rPr lang="it-IT" baseline="0" dirty="0" err="1" smtClean="0"/>
              <a:t>caused</a:t>
            </a:r>
            <a:r>
              <a:rPr lang="it-IT" baseline="0" dirty="0" smtClean="0"/>
              <a:t> the </a:t>
            </a:r>
            <a:r>
              <a:rPr lang="it-IT" baseline="0" dirty="0" err="1" smtClean="0"/>
              <a:t>adoption</a:t>
            </a:r>
            <a:r>
              <a:rPr lang="it-IT" baseline="0" dirty="0" smtClean="0"/>
              <a:t> od </a:t>
            </a:r>
            <a:r>
              <a:rPr lang="it-IT" baseline="0" dirty="0" err="1" smtClean="0"/>
              <a:t>Dp</a:t>
            </a:r>
            <a:r>
              <a:rPr lang="it-IT" baseline="0" dirty="0" smtClean="0"/>
              <a:t> </a:t>
            </a:r>
            <a:r>
              <a:rPr lang="it-IT" baseline="0" dirty="0" err="1" smtClean="0"/>
              <a:t>mechanism</a:t>
            </a:r>
            <a:r>
              <a:rPr lang="it-IT" baseline="0" dirty="0" smtClean="0"/>
              <a:t> and m</a:t>
            </a:r>
            <a:r>
              <a:rPr lang="en-US" dirty="0" err="1" smtClean="0"/>
              <a:t>inimise</a:t>
            </a:r>
            <a:r>
              <a:rPr lang="en-US" dirty="0" smtClean="0"/>
              <a:t> the disclosure risk in the </a:t>
            </a:r>
            <a:r>
              <a:rPr lang="en-US" dirty="0" err="1" smtClean="0"/>
              <a:t>anonymised</a:t>
            </a:r>
            <a:r>
              <a:rPr lang="en-US" dirty="0" smtClean="0"/>
              <a:t> data</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6</a:t>
            </a:fld>
            <a:endParaRPr lang="it-IT"/>
          </a:p>
        </p:txBody>
      </p:sp>
    </p:spTree>
    <p:extLst>
      <p:ext uri="{BB962C8B-B14F-4D97-AF65-F5344CB8AC3E}">
        <p14:creationId xmlns:p14="http://schemas.microsoft.com/office/powerpoint/2010/main" val="3725741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Thank</a:t>
            </a:r>
            <a:r>
              <a:rPr lang="it-IT" dirty="0" smtClean="0"/>
              <a:t> </a:t>
            </a:r>
            <a:r>
              <a:rPr lang="it-IT" dirty="0" err="1" smtClean="0"/>
              <a:t>you</a:t>
            </a:r>
            <a:r>
              <a:rPr lang="it-IT" dirty="0" smtClean="0"/>
              <a:t> to the </a:t>
            </a:r>
            <a:r>
              <a:rPr lang="it-IT" dirty="0" err="1" smtClean="0"/>
              <a:t>collaboration</a:t>
            </a:r>
            <a:r>
              <a:rPr lang="it-IT" dirty="0" smtClean="0"/>
              <a:t> with</a:t>
            </a:r>
            <a:r>
              <a:rPr lang="it-IT" baseline="0" dirty="0" smtClean="0"/>
              <a:t> </a:t>
            </a:r>
            <a:r>
              <a:rPr lang="it-IT" baseline="0" dirty="0" err="1" smtClean="0"/>
              <a:t>Camelot</a:t>
            </a:r>
            <a:r>
              <a:rPr lang="it-IT" baseline="0" dirty="0" smtClean="0"/>
              <a:t> </a:t>
            </a:r>
            <a:r>
              <a:rPr lang="it-IT" baseline="0" dirty="0" err="1" smtClean="0"/>
              <a:t>biomedical</a:t>
            </a:r>
            <a:r>
              <a:rPr lang="it-IT" baseline="0" dirty="0" smtClean="0"/>
              <a:t> </a:t>
            </a:r>
            <a:r>
              <a:rPr lang="it-IT" baseline="0" dirty="0" err="1" smtClean="0"/>
              <a:t>we</a:t>
            </a:r>
            <a:r>
              <a:rPr lang="it-IT" baseline="0" dirty="0" smtClean="0"/>
              <a:t> </a:t>
            </a:r>
            <a:r>
              <a:rPr lang="it-IT" baseline="0" dirty="0" err="1" smtClean="0"/>
              <a:t>will</a:t>
            </a:r>
            <a:r>
              <a:rPr lang="it-IT" baseline="0" dirty="0" smtClean="0"/>
              <a:t> validate </a:t>
            </a:r>
            <a:r>
              <a:rPr lang="it-IT" baseline="0" dirty="0" err="1" smtClean="0"/>
              <a:t>our</a:t>
            </a:r>
            <a:r>
              <a:rPr lang="it-IT" baseline="0" dirty="0" smtClean="0"/>
              <a:t> </a:t>
            </a:r>
            <a:r>
              <a:rPr lang="it-IT" baseline="0" dirty="0" err="1" smtClean="0"/>
              <a:t>methods</a:t>
            </a:r>
            <a:r>
              <a:rPr lang="it-IT" baseline="0" dirty="0" smtClean="0"/>
              <a:t> on some </a:t>
            </a:r>
            <a:r>
              <a:rPr lang="it-IT" baseline="0" dirty="0" err="1" smtClean="0"/>
              <a:t>learning</a:t>
            </a:r>
            <a:r>
              <a:rPr lang="it-IT" baseline="0" dirty="0" smtClean="0"/>
              <a:t> task </a:t>
            </a:r>
            <a:r>
              <a:rPr lang="it-IT" baseline="0" dirty="0" err="1" smtClean="0"/>
              <a:t>proposed</a:t>
            </a:r>
            <a:r>
              <a:rPr lang="it-IT" baseline="0" dirty="0" smtClean="0"/>
              <a:t> by </a:t>
            </a:r>
            <a:r>
              <a:rPr lang="it-IT" baseline="0" dirty="0" err="1" smtClean="0"/>
              <a:t>our</a:t>
            </a:r>
            <a:r>
              <a:rPr lang="it-IT" baseline="0" dirty="0" smtClean="0"/>
              <a:t> industrial partner.</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7</a:t>
            </a:fld>
            <a:endParaRPr lang="it-IT"/>
          </a:p>
        </p:txBody>
      </p:sp>
    </p:spTree>
    <p:extLst>
      <p:ext uri="{BB962C8B-B14F-4D97-AF65-F5344CB8AC3E}">
        <p14:creationId xmlns:p14="http://schemas.microsoft.com/office/powerpoint/2010/main" val="40070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 the </a:t>
            </a:r>
            <a:r>
              <a:rPr lang="it-IT" dirty="0" err="1" smtClean="0"/>
              <a:t>here</a:t>
            </a:r>
            <a:r>
              <a:rPr lang="it-IT" baseline="0" dirty="0" smtClean="0"/>
              <a:t> the </a:t>
            </a:r>
            <a:r>
              <a:rPr lang="it-IT" dirty="0" err="1" smtClean="0"/>
              <a:t>summary</a:t>
            </a:r>
            <a:r>
              <a:rPr lang="it-IT" baseline="0" dirty="0" smtClean="0"/>
              <a:t> for first </a:t>
            </a:r>
            <a:r>
              <a:rPr lang="it-IT" baseline="0" dirty="0" err="1" smtClean="0"/>
              <a:t>year</a:t>
            </a:r>
            <a:r>
              <a:rPr lang="it-IT" baseline="0" dirty="0" smtClean="0"/>
              <a:t>: </a:t>
            </a:r>
            <a:r>
              <a:rPr lang="it-IT" baseline="0" dirty="0" err="1" smtClean="0"/>
              <a:t>all</a:t>
            </a:r>
            <a:r>
              <a:rPr lang="it-IT" baseline="0" dirty="0" smtClean="0"/>
              <a:t> </a:t>
            </a:r>
            <a:r>
              <a:rPr lang="it-IT" baseline="0" dirty="0" err="1" smtClean="0"/>
              <a:t>study</a:t>
            </a:r>
            <a:r>
              <a:rPr lang="it-IT" baseline="0" dirty="0" smtClean="0"/>
              <a:t> </a:t>
            </a:r>
            <a:r>
              <a:rPr lang="it-IT" baseline="0" dirty="0" err="1" smtClean="0"/>
              <a:t>obligation</a:t>
            </a:r>
            <a:r>
              <a:rPr lang="it-IT" baseline="0" dirty="0" smtClean="0"/>
              <a:t> </a:t>
            </a:r>
            <a:r>
              <a:rPr lang="it-IT" baseline="0" dirty="0" err="1" smtClean="0"/>
              <a:t>objective</a:t>
            </a:r>
            <a:r>
              <a:rPr lang="it-IT" baseline="0" dirty="0" smtClean="0"/>
              <a:t> </a:t>
            </a:r>
            <a:r>
              <a:rPr lang="it-IT" baseline="0" dirty="0" err="1" smtClean="0"/>
              <a:t>accomplished</a:t>
            </a:r>
            <a:r>
              <a:rPr lang="it-IT" baseline="0" dirty="0" smtClean="0"/>
              <a:t>, and a </a:t>
            </a:r>
            <a:r>
              <a:rPr lang="it-IT" baseline="0" dirty="0" err="1" smtClean="0"/>
              <a:t>publication</a:t>
            </a:r>
            <a:r>
              <a:rPr lang="it-IT" baseline="0" dirty="0" smtClean="0"/>
              <a:t> </a:t>
            </a:r>
            <a:r>
              <a:rPr lang="it-IT" baseline="0" dirty="0" err="1" smtClean="0"/>
              <a:t>expeted</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8</a:t>
            </a:fld>
            <a:endParaRPr lang="it-IT"/>
          </a:p>
        </p:txBody>
      </p:sp>
    </p:spTree>
    <p:extLst>
      <p:ext uri="{BB962C8B-B14F-4D97-AF65-F5344CB8AC3E}">
        <p14:creationId xmlns:p14="http://schemas.microsoft.com/office/powerpoint/2010/main" val="346567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smtClean="0"/>
              <a:t>Thank</a:t>
            </a:r>
            <a:r>
              <a:rPr lang="it-IT" baseline="0" dirty="0" smtClean="0"/>
              <a:t> </a:t>
            </a:r>
            <a:r>
              <a:rPr lang="it-IT" baseline="0" dirty="0" err="1" smtClean="0"/>
              <a:t>you</a:t>
            </a:r>
            <a:r>
              <a:rPr lang="it-IT" baseline="0" dirty="0" smtClean="0"/>
              <a:t> for </a:t>
            </a:r>
            <a:r>
              <a:rPr lang="it-IT" baseline="0" dirty="0" err="1" smtClean="0"/>
              <a:t>your</a:t>
            </a:r>
            <a:r>
              <a:rPr lang="it-IT" baseline="0" dirty="0" smtClean="0"/>
              <a:t> </a:t>
            </a:r>
            <a:r>
              <a:rPr lang="it-IT" baseline="0" dirty="0" err="1" smtClean="0"/>
              <a:t>attention</a:t>
            </a:r>
            <a:r>
              <a:rPr lang="it-IT" baseline="0" dirty="0" smtClean="0"/>
              <a:t>!</a:t>
            </a:r>
            <a:endParaRPr lang="it-IT" dirty="0"/>
          </a:p>
        </p:txBody>
      </p:sp>
      <p:sp>
        <p:nvSpPr>
          <p:cNvPr id="4" name="Segnaposto numero diapositiva 3"/>
          <p:cNvSpPr>
            <a:spLocks noGrp="1"/>
          </p:cNvSpPr>
          <p:nvPr>
            <p:ph type="sldNum" sz="quarter" idx="10"/>
          </p:nvPr>
        </p:nvSpPr>
        <p:spPr/>
        <p:txBody>
          <a:bodyPr/>
          <a:lstStyle/>
          <a:p>
            <a:fld id="{27025CCD-BB7A-4E24-95E6-502FDC415D78}" type="slidenum">
              <a:rPr lang="it-IT" smtClean="0"/>
              <a:t>9</a:t>
            </a:fld>
            <a:endParaRPr lang="it-IT"/>
          </a:p>
        </p:txBody>
      </p:sp>
    </p:spTree>
    <p:extLst>
      <p:ext uri="{BB962C8B-B14F-4D97-AF65-F5344CB8AC3E}">
        <p14:creationId xmlns:p14="http://schemas.microsoft.com/office/powerpoint/2010/main" val="12594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r>
              <a:rPr lang="it-IT" smtClean="0"/>
              <a:t>25/02/2015</a:t>
            </a:r>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25/02/2015</a:t>
            </a:r>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r>
              <a:rPr lang="it-IT" smtClean="0"/>
              <a:t>25/02/2015</a:t>
            </a:r>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25/02/2015</a:t>
            </a:r>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r>
              <a:rPr lang="it-IT" smtClean="0"/>
              <a:t>25/02/2015</a:t>
            </a:r>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‹N›</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smtClean="0"/>
              <a:t>25/02/2015</a:t>
            </a: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‹N›</a:t>
            </a:fld>
            <a:endParaRPr lang="it-IT"/>
          </a:p>
        </p:txBody>
      </p:sp>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Alfonso Cimasa</a:t>
            </a:r>
            <a:br>
              <a:rPr lang="it-IT" dirty="0" smtClean="0"/>
            </a:br>
            <a:r>
              <a:rPr lang="it-IT" sz="3600" dirty="0" smtClean="0"/>
              <a:t>Tutor: prof. Piero Andrea Bonatti</a:t>
            </a:r>
            <a:br>
              <a:rPr lang="it-IT" sz="3600" dirty="0" smtClean="0"/>
            </a:br>
            <a:r>
              <a:rPr lang="it-IT" sz="3600" dirty="0" smtClean="0"/>
              <a:t>co-Tutor: prof. Anna Corazza</a:t>
            </a:r>
            <a:br>
              <a:rPr lang="it-IT" sz="3600" dirty="0" smtClean="0"/>
            </a:br>
            <a:r>
              <a:rPr lang="it-IT" sz="2700" dirty="0" smtClean="0"/>
              <a:t>XXXII </a:t>
            </a:r>
            <a:r>
              <a:rPr lang="it-IT" sz="2700" dirty="0" err="1" smtClean="0"/>
              <a:t>Cycle</a:t>
            </a:r>
            <a:r>
              <a:rPr lang="it-IT" sz="2700" dirty="0" smtClean="0"/>
              <a:t> - I </a:t>
            </a:r>
            <a:r>
              <a:rPr lang="it-IT" sz="2700" dirty="0" err="1" smtClean="0"/>
              <a:t>year</a:t>
            </a:r>
            <a:r>
              <a:rPr lang="it-IT" sz="2700" dirty="0" smtClean="0"/>
              <a:t> </a:t>
            </a:r>
            <a:r>
              <a:rPr lang="it-IT" sz="2700" dirty="0" err="1" smtClean="0"/>
              <a:t>presentation</a:t>
            </a:r>
            <a:endParaRPr lang="it-IT" dirty="0"/>
          </a:p>
        </p:txBody>
      </p:sp>
      <p:sp>
        <p:nvSpPr>
          <p:cNvPr id="3" name="Sottotitolo 2"/>
          <p:cNvSpPr>
            <a:spLocks noGrp="1"/>
          </p:cNvSpPr>
          <p:nvPr>
            <p:ph type="subTitle" idx="1"/>
          </p:nvPr>
        </p:nvSpPr>
        <p:spPr/>
        <p:txBody>
          <a:bodyPr>
            <a:normAutofit/>
          </a:bodyPr>
          <a:lstStyle/>
          <a:p>
            <a:r>
              <a:rPr lang="en-US" dirty="0"/>
              <a:t>Development and testing of privacy preserving data mining (PPDM) algorithm</a:t>
            </a:r>
            <a:endParaRPr lang="it-IT"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74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04056"/>
          </a:xfrm>
        </p:spPr>
        <p:txBody>
          <a:bodyPr>
            <a:normAutofit fontScale="90000"/>
          </a:bodyPr>
          <a:lstStyle/>
          <a:p>
            <a:pPr algn="l"/>
            <a:r>
              <a:rPr lang="it-IT" dirty="0" smtClean="0"/>
              <a:t>Short </a:t>
            </a:r>
            <a:r>
              <a:rPr lang="it-IT" dirty="0" err="1" smtClean="0"/>
              <a:t>Bio</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Alfonso Cimasa</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2</a:t>
            </a:fld>
            <a:endParaRPr lang="it-IT"/>
          </a:p>
        </p:txBody>
      </p:sp>
      <p:pic>
        <p:nvPicPr>
          <p:cNvPr id="9" name="Segnaposto contenuto 8"/>
          <p:cNvPicPr>
            <a:picLocks noGrp="1" noChangeAspect="1"/>
          </p:cNvPicPr>
          <p:nvPr>
            <p:ph idx="1"/>
          </p:nvPr>
        </p:nvPicPr>
        <p:blipFill>
          <a:blip r:embed="rId4"/>
          <a:stretch>
            <a:fillRect/>
          </a:stretch>
        </p:blipFill>
        <p:spPr>
          <a:xfrm>
            <a:off x="251520" y="1698368"/>
            <a:ext cx="3868422" cy="1296144"/>
          </a:xfrm>
          <a:prstGeom prst="rect">
            <a:avLst/>
          </a:prstGeom>
        </p:spPr>
      </p:pic>
      <p:pic>
        <p:nvPicPr>
          <p:cNvPr id="1026" name="Picture 2" descr="http://fly.dieti.unina.it/images/loghi/logo_diet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3741764"/>
            <a:ext cx="3827760" cy="1244239"/>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p:cNvSpPr txBox="1"/>
          <p:nvPr/>
        </p:nvSpPr>
        <p:spPr>
          <a:xfrm>
            <a:off x="4207737" y="1752439"/>
            <a:ext cx="4968552" cy="646331"/>
          </a:xfrm>
          <a:prstGeom prst="rect">
            <a:avLst/>
          </a:prstGeom>
          <a:noFill/>
        </p:spPr>
        <p:txBody>
          <a:bodyPr wrap="square" rtlCol="0">
            <a:spAutoFit/>
          </a:bodyPr>
          <a:lstStyle/>
          <a:p>
            <a:r>
              <a:rPr lang="en-US" dirty="0"/>
              <a:t>Master’s Degree in </a:t>
            </a:r>
            <a:r>
              <a:rPr lang="en-US" dirty="0" smtClean="0"/>
              <a:t>Computer Science (cum </a:t>
            </a:r>
            <a:r>
              <a:rPr lang="en-US" dirty="0"/>
              <a:t>laude) </a:t>
            </a:r>
          </a:p>
          <a:p>
            <a:r>
              <a:rPr lang="en-US" dirty="0" smtClean="0"/>
              <a:t>LM-18 </a:t>
            </a:r>
            <a:r>
              <a:rPr lang="en-US" dirty="0"/>
              <a:t>- University of Naples “Federico II”</a:t>
            </a:r>
            <a:endParaRPr lang="it-IT" dirty="0"/>
          </a:p>
        </p:txBody>
      </p:sp>
      <p:sp>
        <p:nvSpPr>
          <p:cNvPr id="13" name="CasellaDiTesto 12"/>
          <p:cNvSpPr txBox="1"/>
          <p:nvPr/>
        </p:nvSpPr>
        <p:spPr>
          <a:xfrm>
            <a:off x="4242373" y="3933056"/>
            <a:ext cx="4968552" cy="646331"/>
          </a:xfrm>
          <a:prstGeom prst="rect">
            <a:avLst/>
          </a:prstGeom>
          <a:noFill/>
        </p:spPr>
        <p:txBody>
          <a:bodyPr wrap="square" rtlCol="0">
            <a:spAutoFit/>
          </a:bodyPr>
          <a:lstStyle/>
          <a:p>
            <a:r>
              <a:rPr lang="en-US" dirty="0"/>
              <a:t>Ph.D. student  </a:t>
            </a:r>
            <a:r>
              <a:rPr lang="en-US" dirty="0" smtClean="0"/>
              <a:t>XXXII </a:t>
            </a:r>
            <a:r>
              <a:rPr lang="en-US" dirty="0"/>
              <a:t>Cycle Information Technology </a:t>
            </a:r>
          </a:p>
          <a:p>
            <a:r>
              <a:rPr lang="en-US" dirty="0"/>
              <a:t>and Electrical Engineering, DIETI </a:t>
            </a:r>
            <a:endParaRPr lang="it-IT" dirty="0"/>
          </a:p>
        </p:txBody>
      </p:sp>
      <p:cxnSp>
        <p:nvCxnSpPr>
          <p:cNvPr id="14" name="Connettore diritto 13"/>
          <p:cNvCxnSpPr/>
          <p:nvPr/>
        </p:nvCxnSpPr>
        <p:spPr>
          <a:xfrm>
            <a:off x="0" y="504056"/>
            <a:ext cx="752432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60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04056"/>
          </a:xfrm>
        </p:spPr>
        <p:txBody>
          <a:bodyPr>
            <a:normAutofit fontScale="90000"/>
          </a:bodyPr>
          <a:lstStyle/>
          <a:p>
            <a:pPr algn="l"/>
            <a:r>
              <a:rPr lang="it-IT" dirty="0" err="1"/>
              <a:t>Research</a:t>
            </a:r>
            <a:r>
              <a:rPr lang="it-IT" dirty="0"/>
              <a:t> </a:t>
            </a:r>
            <a:r>
              <a:rPr lang="it-IT" dirty="0" err="1"/>
              <a:t>Objective</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Alfonso Cimasa</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3</a:t>
            </a:fld>
            <a:endParaRPr lang="it-IT"/>
          </a:p>
        </p:txBody>
      </p:sp>
      <p:cxnSp>
        <p:nvCxnSpPr>
          <p:cNvPr id="14" name="Connettore diritto 13"/>
          <p:cNvCxnSpPr/>
          <p:nvPr/>
        </p:nvCxnSpPr>
        <p:spPr>
          <a:xfrm>
            <a:off x="0" y="504056"/>
            <a:ext cx="7524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7788" y="1050518"/>
            <a:ext cx="8388424" cy="830997"/>
          </a:xfrm>
          <a:prstGeom prst="rect">
            <a:avLst/>
          </a:prstGeom>
          <a:noFill/>
        </p:spPr>
        <p:txBody>
          <a:bodyPr wrap="square" rtlCol="0">
            <a:spAutoFit/>
          </a:bodyPr>
          <a:lstStyle/>
          <a:p>
            <a:pPr algn="ctr"/>
            <a:r>
              <a:rPr lang="en-US" sz="2400" dirty="0" smtClean="0"/>
              <a:t>Development and testing of privacy preserving data </a:t>
            </a:r>
            <a:r>
              <a:rPr lang="en-US" sz="2400" dirty="0"/>
              <a:t>mining </a:t>
            </a:r>
            <a:r>
              <a:rPr lang="en-US" sz="2400" dirty="0" smtClean="0"/>
              <a:t>(PPDM) algorithm</a:t>
            </a:r>
            <a:endParaRPr lang="it-IT" sz="2400" dirty="0"/>
          </a:p>
        </p:txBody>
      </p:sp>
      <p:sp>
        <p:nvSpPr>
          <p:cNvPr id="15" name="CasellaDiTesto 14"/>
          <p:cNvSpPr txBox="1"/>
          <p:nvPr/>
        </p:nvSpPr>
        <p:spPr>
          <a:xfrm>
            <a:off x="545735" y="2204864"/>
            <a:ext cx="8226660" cy="123110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What </a:t>
            </a:r>
            <a:r>
              <a:rPr lang="en-US" sz="2000" dirty="0"/>
              <a:t>is privacy? </a:t>
            </a:r>
            <a:endParaRPr lang="en-US" sz="2000" dirty="0" smtClean="0"/>
          </a:p>
          <a:p>
            <a:pPr marL="285750" indent="-285750">
              <a:buFont typeface="Arial" panose="020B0604020202020204" pitchFamily="34" charset="0"/>
              <a:buChar char="•"/>
            </a:pPr>
            <a:endParaRPr lang="en-US" dirty="0" smtClean="0"/>
          </a:p>
          <a:p>
            <a:pPr lvl="1"/>
            <a:r>
              <a:rPr lang="en-US" dirty="0" smtClean="0"/>
              <a:t>‘‘The </a:t>
            </a:r>
            <a:r>
              <a:rPr lang="en-US" dirty="0"/>
              <a:t>right of an individual to be secure from </a:t>
            </a:r>
            <a:r>
              <a:rPr lang="en-US" dirty="0" smtClean="0"/>
              <a:t>unauthorized </a:t>
            </a:r>
            <a:r>
              <a:rPr lang="en-US" dirty="0"/>
              <a:t>disclosure of information about oneself that is contained in an electronic repository</a:t>
            </a:r>
            <a:r>
              <a:rPr lang="en-US" dirty="0" smtClean="0"/>
              <a:t>’’ [1]</a:t>
            </a:r>
            <a:endParaRPr lang="it-IT" dirty="0"/>
          </a:p>
        </p:txBody>
      </p:sp>
      <p:sp>
        <p:nvSpPr>
          <p:cNvPr id="5" name="CasellaDiTesto 4"/>
          <p:cNvSpPr txBox="1"/>
          <p:nvPr/>
        </p:nvSpPr>
        <p:spPr>
          <a:xfrm>
            <a:off x="0" y="5136778"/>
            <a:ext cx="9036496" cy="430887"/>
          </a:xfrm>
          <a:prstGeom prst="rect">
            <a:avLst/>
          </a:prstGeom>
          <a:noFill/>
        </p:spPr>
        <p:txBody>
          <a:bodyPr wrap="square" rtlCol="0">
            <a:spAutoFit/>
          </a:bodyPr>
          <a:lstStyle/>
          <a:p>
            <a:r>
              <a:rPr lang="en-US" sz="1100" dirty="0" smtClean="0"/>
              <a:t>[1] E</a:t>
            </a:r>
            <a:r>
              <a:rPr lang="en-US" sz="1100" dirty="0"/>
              <a:t>. </a:t>
            </a:r>
            <a:r>
              <a:rPr lang="en-US" sz="1100" dirty="0" err="1"/>
              <a:t>Bertino</a:t>
            </a:r>
            <a:r>
              <a:rPr lang="en-US" sz="1100" dirty="0"/>
              <a:t>, D. Lin, and W. Jiang, ‘‘A survey of quantification of privacy preserving data mining algorithms,’’ in Privacy-Preserving Data Mining. New York, NY, USA: Springer, 2008, pp. 183–205.</a:t>
            </a:r>
            <a:endParaRPr lang="it-IT" sz="1100" dirty="0"/>
          </a:p>
        </p:txBody>
      </p:sp>
      <p:sp>
        <p:nvSpPr>
          <p:cNvPr id="16" name="CasellaDiTesto 15"/>
          <p:cNvSpPr txBox="1"/>
          <p:nvPr/>
        </p:nvSpPr>
        <p:spPr>
          <a:xfrm>
            <a:off x="537033" y="3664428"/>
            <a:ext cx="8226660" cy="123110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What </a:t>
            </a:r>
            <a:r>
              <a:rPr lang="en-US" sz="2000" dirty="0"/>
              <a:t>is </a:t>
            </a:r>
            <a:r>
              <a:rPr lang="en-US" sz="2000" dirty="0" smtClean="0"/>
              <a:t>PPDM? </a:t>
            </a:r>
          </a:p>
          <a:p>
            <a:pPr marL="285750" indent="-285750">
              <a:buFont typeface="Arial" panose="020B0604020202020204" pitchFamily="34" charset="0"/>
              <a:buChar char="•"/>
            </a:pPr>
            <a:endParaRPr lang="en-US" dirty="0" smtClean="0"/>
          </a:p>
          <a:p>
            <a:pPr lvl="1"/>
            <a:r>
              <a:rPr lang="en-US" dirty="0"/>
              <a:t>PPDM encompasses all techniques that can be used to extract knowledge from data while preserving privacy</a:t>
            </a:r>
            <a:endParaRPr lang="it-IT" dirty="0"/>
          </a:p>
        </p:txBody>
      </p:sp>
    </p:spTree>
    <p:extLst>
      <p:ext uri="{BB962C8B-B14F-4D97-AF65-F5344CB8AC3E}">
        <p14:creationId xmlns:p14="http://schemas.microsoft.com/office/powerpoint/2010/main" val="38029212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04056"/>
          </a:xfrm>
        </p:spPr>
        <p:txBody>
          <a:bodyPr>
            <a:normAutofit fontScale="90000"/>
          </a:bodyPr>
          <a:lstStyle/>
          <a:p>
            <a:pPr algn="l"/>
            <a:r>
              <a:rPr lang="it-IT" dirty="0" err="1"/>
              <a:t>Research</a:t>
            </a:r>
            <a:r>
              <a:rPr lang="it-IT" dirty="0"/>
              <a:t> </a:t>
            </a:r>
            <a:r>
              <a:rPr lang="it-IT" dirty="0" err="1" smtClean="0"/>
              <a:t>Objective</a:t>
            </a:r>
            <a:r>
              <a:rPr lang="it-IT" dirty="0" smtClean="0"/>
              <a:t> - Idea</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Alfonso Cimasa</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4</a:t>
            </a:fld>
            <a:endParaRPr lang="it-IT"/>
          </a:p>
        </p:txBody>
      </p:sp>
      <p:cxnSp>
        <p:nvCxnSpPr>
          <p:cNvPr id="14" name="Connettore diritto 13"/>
          <p:cNvCxnSpPr/>
          <p:nvPr/>
        </p:nvCxnSpPr>
        <p:spPr>
          <a:xfrm>
            <a:off x="0" y="504056"/>
            <a:ext cx="7524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7788" y="1050518"/>
            <a:ext cx="8388424" cy="830997"/>
          </a:xfrm>
          <a:prstGeom prst="rect">
            <a:avLst/>
          </a:prstGeom>
          <a:noFill/>
        </p:spPr>
        <p:txBody>
          <a:bodyPr wrap="square" rtlCol="0">
            <a:spAutoFit/>
          </a:bodyPr>
          <a:lstStyle/>
          <a:p>
            <a:pPr algn="ctr"/>
            <a:r>
              <a:rPr lang="en-US" sz="2400" dirty="0" smtClean="0"/>
              <a:t>Development and testing of privacy preserving data </a:t>
            </a:r>
            <a:r>
              <a:rPr lang="en-US" sz="2400" dirty="0"/>
              <a:t>mining </a:t>
            </a:r>
            <a:r>
              <a:rPr lang="en-US" sz="2400" dirty="0" smtClean="0"/>
              <a:t>(PPDM) algorithms</a:t>
            </a:r>
            <a:endParaRPr lang="it-IT" sz="2400" dirty="0"/>
          </a:p>
        </p:txBody>
      </p:sp>
      <p:sp>
        <p:nvSpPr>
          <p:cNvPr id="15" name="CasellaDiTesto 14"/>
          <p:cNvSpPr txBox="1"/>
          <p:nvPr/>
        </p:nvSpPr>
        <p:spPr>
          <a:xfrm>
            <a:off x="545735" y="2204864"/>
            <a:ext cx="822666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H</a:t>
            </a:r>
            <a:r>
              <a:rPr lang="en-US" dirty="0" smtClean="0"/>
              <a:t>ow </a:t>
            </a:r>
            <a:r>
              <a:rPr lang="en-US" dirty="0"/>
              <a:t>to </a:t>
            </a:r>
            <a:r>
              <a:rPr lang="it-IT" dirty="0" err="1" smtClean="0"/>
              <a:t>achieve</a:t>
            </a:r>
            <a:r>
              <a:rPr lang="en-US" dirty="0" smtClean="0"/>
              <a:t> </a:t>
            </a:r>
            <a:r>
              <a:rPr lang="en-US" dirty="0"/>
              <a:t>the </a:t>
            </a:r>
            <a:r>
              <a:rPr lang="en-US" dirty="0" smtClean="0"/>
              <a:t>objective?</a:t>
            </a:r>
            <a:endParaRPr lang="en-US" sz="2000" dirty="0" smtClean="0"/>
          </a:p>
          <a:p>
            <a:endParaRPr lang="en-US" dirty="0"/>
          </a:p>
          <a:p>
            <a:pPr lvl="1"/>
            <a:r>
              <a:rPr lang="it-IT" dirty="0" smtClean="0"/>
              <a:t>Using </a:t>
            </a:r>
            <a:r>
              <a:rPr lang="it-IT" dirty="0" err="1" smtClean="0"/>
              <a:t>anonimysation</a:t>
            </a:r>
            <a:r>
              <a:rPr lang="it-IT" dirty="0" smtClean="0"/>
              <a:t> </a:t>
            </a:r>
            <a:r>
              <a:rPr lang="it-IT" dirty="0" err="1" smtClean="0"/>
              <a:t>techniques</a:t>
            </a:r>
            <a:r>
              <a:rPr lang="it-IT" dirty="0" smtClean="0"/>
              <a:t>:</a:t>
            </a:r>
          </a:p>
          <a:p>
            <a:endParaRPr lang="it-IT" dirty="0"/>
          </a:p>
          <a:p>
            <a:pPr marL="1200150" lvl="2" indent="-285750">
              <a:buFont typeface="Arial" panose="020B0604020202020204" pitchFamily="34" charset="0"/>
              <a:buChar char="•"/>
            </a:pPr>
            <a:r>
              <a:rPr lang="it-IT" dirty="0" smtClean="0"/>
              <a:t>K-</a:t>
            </a:r>
            <a:r>
              <a:rPr lang="it-IT" dirty="0" err="1" smtClean="0"/>
              <a:t>anonymity</a:t>
            </a:r>
            <a:r>
              <a:rPr lang="it-IT" dirty="0" smtClean="0"/>
              <a:t> </a:t>
            </a:r>
            <a:r>
              <a:rPr lang="it-IT" i="1" dirty="0" smtClean="0"/>
              <a:t>(</a:t>
            </a:r>
            <a:r>
              <a:rPr lang="it-IT" i="1" dirty="0" err="1" smtClean="0"/>
              <a:t>Generalization</a:t>
            </a:r>
            <a:r>
              <a:rPr lang="it-IT" i="1" dirty="0" smtClean="0"/>
              <a:t>)</a:t>
            </a:r>
          </a:p>
          <a:p>
            <a:pPr marL="1200150" lvl="2" indent="-285750">
              <a:buFont typeface="Arial" panose="020B0604020202020204" pitchFamily="34" charset="0"/>
              <a:buChar char="•"/>
            </a:pPr>
            <a:r>
              <a:rPr lang="it-IT" dirty="0" smtClean="0"/>
              <a:t>L-</a:t>
            </a:r>
            <a:r>
              <a:rPr lang="it-IT" dirty="0" err="1" smtClean="0"/>
              <a:t>diversity</a:t>
            </a:r>
            <a:r>
              <a:rPr lang="it-IT" dirty="0" smtClean="0"/>
              <a:t> </a:t>
            </a:r>
            <a:r>
              <a:rPr lang="it-IT" i="1" dirty="0" smtClean="0"/>
              <a:t>(</a:t>
            </a:r>
            <a:r>
              <a:rPr lang="it-IT" i="1" dirty="0" err="1" smtClean="0"/>
              <a:t>Generalization</a:t>
            </a:r>
            <a:r>
              <a:rPr lang="it-IT" i="1" dirty="0"/>
              <a:t>)</a:t>
            </a:r>
            <a:endParaRPr lang="it-IT" dirty="0" smtClean="0"/>
          </a:p>
          <a:p>
            <a:pPr marL="1200150" lvl="2" indent="-285750">
              <a:buFont typeface="Arial" panose="020B0604020202020204" pitchFamily="34" charset="0"/>
              <a:buChar char="•"/>
            </a:pPr>
            <a:r>
              <a:rPr lang="el-GR" u="sng" dirty="0" smtClean="0"/>
              <a:t>ε</a:t>
            </a:r>
            <a:r>
              <a:rPr lang="it-IT" u="sng" dirty="0" smtClean="0"/>
              <a:t>-</a:t>
            </a:r>
            <a:r>
              <a:rPr lang="en-US" u="sng" dirty="0" smtClean="0"/>
              <a:t>Differential Privacy [2] (</a:t>
            </a:r>
            <a:r>
              <a:rPr lang="el-GR" u="sng" dirty="0"/>
              <a:t>ε</a:t>
            </a:r>
            <a:r>
              <a:rPr lang="it-IT" u="sng" dirty="0" smtClean="0"/>
              <a:t>-</a:t>
            </a:r>
            <a:r>
              <a:rPr lang="en-US" u="sng" dirty="0" smtClean="0"/>
              <a:t>DP) can be the right way</a:t>
            </a:r>
            <a:r>
              <a:rPr lang="en-US" dirty="0" smtClean="0"/>
              <a:t>! </a:t>
            </a:r>
            <a:r>
              <a:rPr lang="en-US" i="1" dirty="0" smtClean="0"/>
              <a:t>(Randomization)</a:t>
            </a:r>
          </a:p>
        </p:txBody>
      </p:sp>
      <p:pic>
        <p:nvPicPr>
          <p:cNvPr id="3" name="Immagine 2"/>
          <p:cNvPicPr>
            <a:picLocks noChangeAspect="1"/>
          </p:cNvPicPr>
          <p:nvPr/>
        </p:nvPicPr>
        <p:blipFill>
          <a:blip r:embed="rId4"/>
          <a:stretch>
            <a:fillRect/>
          </a:stretch>
        </p:blipFill>
        <p:spPr>
          <a:xfrm>
            <a:off x="683568" y="4355797"/>
            <a:ext cx="7274329" cy="1162903"/>
          </a:xfrm>
          <a:prstGeom prst="rect">
            <a:avLst/>
          </a:prstGeom>
        </p:spPr>
      </p:pic>
      <p:sp>
        <p:nvSpPr>
          <p:cNvPr id="13" name="CasellaDiTesto 12"/>
          <p:cNvSpPr txBox="1"/>
          <p:nvPr/>
        </p:nvSpPr>
        <p:spPr>
          <a:xfrm>
            <a:off x="1928956" y="5856657"/>
            <a:ext cx="9036496" cy="261610"/>
          </a:xfrm>
          <a:prstGeom prst="rect">
            <a:avLst/>
          </a:prstGeom>
          <a:noFill/>
        </p:spPr>
        <p:txBody>
          <a:bodyPr wrap="square" rtlCol="0">
            <a:spAutoFit/>
          </a:bodyPr>
          <a:lstStyle/>
          <a:p>
            <a:r>
              <a:rPr lang="en-US" sz="1100" dirty="0" smtClean="0"/>
              <a:t>[2] Cynthia </a:t>
            </a:r>
            <a:r>
              <a:rPr lang="en-US" sz="1100" dirty="0" err="1"/>
              <a:t>Dwork</a:t>
            </a:r>
            <a:r>
              <a:rPr lang="en-US" sz="1100" dirty="0"/>
              <a:t>. Diﬀerential Privacy, pages 1–12. Springer Berlin </a:t>
            </a:r>
            <a:r>
              <a:rPr lang="en-US" sz="1100" dirty="0" err="1" smtClean="0"/>
              <a:t>Heidel</a:t>
            </a:r>
            <a:r>
              <a:rPr lang="en-US" sz="1100" dirty="0" smtClean="0"/>
              <a:t>-berg</a:t>
            </a:r>
            <a:r>
              <a:rPr lang="en-US" sz="1100" dirty="0"/>
              <a:t>, Berlin, Heidelberg, 2006.</a:t>
            </a:r>
            <a:endParaRPr lang="it-IT" sz="1100" dirty="0"/>
          </a:p>
        </p:txBody>
      </p:sp>
    </p:spTree>
    <p:extLst>
      <p:ext uri="{BB962C8B-B14F-4D97-AF65-F5344CB8AC3E}">
        <p14:creationId xmlns:p14="http://schemas.microsoft.com/office/powerpoint/2010/main" val="3337502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04056"/>
          </a:xfrm>
        </p:spPr>
        <p:txBody>
          <a:bodyPr>
            <a:normAutofit fontScale="90000"/>
          </a:bodyPr>
          <a:lstStyle/>
          <a:p>
            <a:pPr algn="l"/>
            <a:r>
              <a:rPr lang="it-IT" dirty="0" err="1"/>
              <a:t>Research</a:t>
            </a:r>
            <a:r>
              <a:rPr lang="it-IT" dirty="0"/>
              <a:t> </a:t>
            </a:r>
            <a:r>
              <a:rPr lang="it-IT" dirty="0" err="1" smtClean="0"/>
              <a:t>Objective</a:t>
            </a:r>
            <a:r>
              <a:rPr lang="it-IT" dirty="0" smtClean="0"/>
              <a:t> - Idea</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Alfonso Cimasa</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5</a:t>
            </a:fld>
            <a:endParaRPr lang="it-IT"/>
          </a:p>
        </p:txBody>
      </p:sp>
      <p:cxnSp>
        <p:nvCxnSpPr>
          <p:cNvPr id="14" name="Connettore diritto 13"/>
          <p:cNvCxnSpPr/>
          <p:nvPr/>
        </p:nvCxnSpPr>
        <p:spPr>
          <a:xfrm>
            <a:off x="0" y="504056"/>
            <a:ext cx="7524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7788" y="1050518"/>
            <a:ext cx="8388424" cy="830997"/>
          </a:xfrm>
          <a:prstGeom prst="rect">
            <a:avLst/>
          </a:prstGeom>
          <a:noFill/>
        </p:spPr>
        <p:txBody>
          <a:bodyPr wrap="square" rtlCol="0">
            <a:spAutoFit/>
          </a:bodyPr>
          <a:lstStyle/>
          <a:p>
            <a:pPr algn="ctr"/>
            <a:r>
              <a:rPr lang="en-US" sz="2400" dirty="0" smtClean="0"/>
              <a:t>Development and testing of privacy preserving data </a:t>
            </a:r>
            <a:r>
              <a:rPr lang="en-US" sz="2400" dirty="0"/>
              <a:t>mining </a:t>
            </a:r>
            <a:r>
              <a:rPr lang="en-US" sz="2400" dirty="0" smtClean="0"/>
              <a:t>(PPDM) algorithms</a:t>
            </a:r>
            <a:endParaRPr lang="it-IT" sz="2400" dirty="0"/>
          </a:p>
        </p:txBody>
      </p:sp>
      <p:sp>
        <p:nvSpPr>
          <p:cNvPr id="15" name="CasellaDiTesto 14"/>
          <p:cNvSpPr txBox="1"/>
          <p:nvPr/>
        </p:nvSpPr>
        <p:spPr>
          <a:xfrm>
            <a:off x="545735" y="2204864"/>
            <a:ext cx="822666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H</a:t>
            </a:r>
            <a:r>
              <a:rPr lang="en-US" dirty="0" smtClean="0"/>
              <a:t>ow </a:t>
            </a:r>
            <a:r>
              <a:rPr lang="en-US" dirty="0"/>
              <a:t>to </a:t>
            </a:r>
            <a:r>
              <a:rPr lang="it-IT" dirty="0" err="1" smtClean="0"/>
              <a:t>achieve</a:t>
            </a:r>
            <a:r>
              <a:rPr lang="en-US" dirty="0" smtClean="0"/>
              <a:t> </a:t>
            </a:r>
            <a:r>
              <a:rPr lang="en-US" dirty="0"/>
              <a:t>the </a:t>
            </a:r>
            <a:r>
              <a:rPr lang="en-US" dirty="0" smtClean="0"/>
              <a:t>objective?</a:t>
            </a:r>
            <a:endParaRPr lang="en-US" sz="2000" dirty="0" smtClean="0"/>
          </a:p>
          <a:p>
            <a:endParaRPr lang="en-US" dirty="0"/>
          </a:p>
          <a:p>
            <a:pPr lvl="1"/>
            <a:r>
              <a:rPr lang="it-IT" dirty="0" err="1" smtClean="0"/>
              <a:t>Designing</a:t>
            </a:r>
            <a:r>
              <a:rPr lang="it-IT" dirty="0" smtClean="0"/>
              <a:t> </a:t>
            </a:r>
            <a:r>
              <a:rPr lang="it-IT" dirty="0"/>
              <a:t>an </a:t>
            </a:r>
            <a:r>
              <a:rPr lang="it-IT" dirty="0" err="1" smtClean="0"/>
              <a:t>algorithm</a:t>
            </a:r>
            <a:r>
              <a:rPr lang="it-IT" dirty="0" smtClean="0"/>
              <a:t> (</a:t>
            </a:r>
            <a:r>
              <a:rPr lang="it-IT" i="1" dirty="0" err="1" smtClean="0"/>
              <a:t>Mechanism</a:t>
            </a:r>
            <a:r>
              <a:rPr lang="it-IT" dirty="0" smtClean="0"/>
              <a:t>) </a:t>
            </a:r>
            <a:r>
              <a:rPr lang="it-IT" dirty="0" err="1" smtClean="0"/>
              <a:t>using</a:t>
            </a:r>
            <a:r>
              <a:rPr lang="it-IT" dirty="0" smtClean="0"/>
              <a:t> DP privacy </a:t>
            </a:r>
            <a:r>
              <a:rPr lang="it-IT" dirty="0" err="1" smtClean="0"/>
              <a:t>framework</a:t>
            </a:r>
            <a:endParaRPr lang="it-IT" dirty="0" smtClean="0"/>
          </a:p>
          <a:p>
            <a:pPr lvl="1"/>
            <a:endParaRPr lang="it-IT" dirty="0" smtClean="0"/>
          </a:p>
          <a:p>
            <a:pPr marL="285750" indent="-285750">
              <a:buFont typeface="Arial" panose="020B0604020202020204" pitchFamily="34" charset="0"/>
              <a:buChar char="•"/>
            </a:pPr>
            <a:r>
              <a:rPr lang="it-IT" dirty="0"/>
              <a:t>Three </a:t>
            </a:r>
            <a:r>
              <a:rPr lang="it-IT" dirty="0" err="1" smtClean="0"/>
              <a:t>possible</a:t>
            </a:r>
            <a:r>
              <a:rPr lang="it-IT" dirty="0" smtClean="0"/>
              <a:t> </a:t>
            </a:r>
            <a:r>
              <a:rPr lang="it-IT" dirty="0" err="1" smtClean="0"/>
              <a:t>approaches</a:t>
            </a:r>
            <a:r>
              <a:rPr lang="it-IT" dirty="0" smtClean="0"/>
              <a:t>:</a:t>
            </a:r>
          </a:p>
          <a:p>
            <a:endParaRPr lang="it-IT" dirty="0" smtClean="0"/>
          </a:p>
          <a:p>
            <a:pPr lvl="1"/>
            <a:r>
              <a:rPr lang="en-US" dirty="0"/>
              <a:t>Input </a:t>
            </a:r>
            <a:r>
              <a:rPr lang="en-US" dirty="0" smtClean="0"/>
              <a:t>perturbation</a:t>
            </a:r>
            <a:endParaRPr lang="it-IT" dirty="0"/>
          </a:p>
          <a:p>
            <a:pPr lvl="1"/>
            <a:r>
              <a:rPr lang="en-US" dirty="0"/>
              <a:t>Output </a:t>
            </a:r>
            <a:r>
              <a:rPr lang="en-US" dirty="0" smtClean="0"/>
              <a:t>Perturbation</a:t>
            </a:r>
            <a:endParaRPr lang="it-IT" dirty="0"/>
          </a:p>
          <a:p>
            <a:pPr lvl="1"/>
            <a:r>
              <a:rPr lang="en-US" dirty="0"/>
              <a:t>Objective (or internal) </a:t>
            </a:r>
            <a:r>
              <a:rPr lang="en-US" dirty="0" smtClean="0"/>
              <a:t>Perturbation</a:t>
            </a:r>
            <a:endParaRPr lang="it-IT" dirty="0"/>
          </a:p>
          <a:p>
            <a:pPr lvl="1"/>
            <a:endParaRPr lang="it-IT" dirty="0"/>
          </a:p>
        </p:txBody>
      </p:sp>
      <p:pic>
        <p:nvPicPr>
          <p:cNvPr id="8" name="Immagine 7"/>
          <p:cNvPicPr>
            <a:picLocks noChangeAspect="1"/>
          </p:cNvPicPr>
          <p:nvPr/>
        </p:nvPicPr>
        <p:blipFill>
          <a:blip r:embed="rId4"/>
          <a:stretch>
            <a:fillRect/>
          </a:stretch>
        </p:blipFill>
        <p:spPr>
          <a:xfrm>
            <a:off x="3761943" y="4795639"/>
            <a:ext cx="4822354" cy="1560711"/>
          </a:xfrm>
          <a:prstGeom prst="rect">
            <a:avLst/>
          </a:prstGeom>
        </p:spPr>
      </p:pic>
    </p:spTree>
    <p:extLst>
      <p:ext uri="{BB962C8B-B14F-4D97-AF65-F5344CB8AC3E}">
        <p14:creationId xmlns:p14="http://schemas.microsoft.com/office/powerpoint/2010/main" val="286482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04056"/>
          </a:xfrm>
        </p:spPr>
        <p:txBody>
          <a:bodyPr>
            <a:normAutofit fontScale="90000"/>
          </a:bodyPr>
          <a:lstStyle/>
          <a:p>
            <a:pPr algn="l"/>
            <a:r>
              <a:rPr lang="it-IT" dirty="0" err="1"/>
              <a:t>Research</a:t>
            </a:r>
            <a:r>
              <a:rPr lang="it-IT" dirty="0"/>
              <a:t> </a:t>
            </a:r>
            <a:r>
              <a:rPr lang="it-IT" dirty="0" err="1" smtClean="0"/>
              <a:t>Objective</a:t>
            </a:r>
            <a:r>
              <a:rPr lang="it-IT" dirty="0" smtClean="0"/>
              <a:t> - Idea</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Alfonso Cimasa</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6</a:t>
            </a:fld>
            <a:endParaRPr lang="it-IT"/>
          </a:p>
        </p:txBody>
      </p:sp>
      <p:cxnSp>
        <p:nvCxnSpPr>
          <p:cNvPr id="14" name="Connettore diritto 13"/>
          <p:cNvCxnSpPr/>
          <p:nvPr/>
        </p:nvCxnSpPr>
        <p:spPr>
          <a:xfrm>
            <a:off x="0" y="504056"/>
            <a:ext cx="7524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7788" y="1050518"/>
            <a:ext cx="8388424" cy="830997"/>
          </a:xfrm>
          <a:prstGeom prst="rect">
            <a:avLst/>
          </a:prstGeom>
          <a:noFill/>
        </p:spPr>
        <p:txBody>
          <a:bodyPr wrap="square" rtlCol="0">
            <a:spAutoFit/>
          </a:bodyPr>
          <a:lstStyle/>
          <a:p>
            <a:pPr algn="ctr"/>
            <a:r>
              <a:rPr lang="en-US" sz="2400" dirty="0" smtClean="0"/>
              <a:t>Development and testing of privacy preserving data </a:t>
            </a:r>
            <a:r>
              <a:rPr lang="en-US" sz="2400" dirty="0"/>
              <a:t>mining </a:t>
            </a:r>
            <a:r>
              <a:rPr lang="en-US" sz="2400" dirty="0" smtClean="0"/>
              <a:t>(PPDM) algorithms</a:t>
            </a:r>
            <a:endParaRPr lang="it-IT" sz="2400" dirty="0"/>
          </a:p>
        </p:txBody>
      </p:sp>
      <p:sp>
        <p:nvSpPr>
          <p:cNvPr id="15" name="CasellaDiTesto 14"/>
          <p:cNvSpPr txBox="1"/>
          <p:nvPr/>
        </p:nvSpPr>
        <p:spPr>
          <a:xfrm>
            <a:off x="545735" y="2204864"/>
            <a:ext cx="822666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Evaluation is in terms of two conflicting goals: </a:t>
            </a:r>
          </a:p>
          <a:p>
            <a:pPr marL="285750" indent="-285750">
              <a:buFont typeface="Arial" panose="020B0604020202020204" pitchFamily="34" charset="0"/>
              <a:buChar char="•"/>
            </a:pPr>
            <a:endParaRPr lang="en-US" dirty="0"/>
          </a:p>
          <a:p>
            <a:pPr lvl="1"/>
            <a:r>
              <a:rPr lang="en-US" dirty="0" smtClean="0"/>
              <a:t>Minimize </a:t>
            </a:r>
            <a:r>
              <a:rPr lang="en-US" dirty="0"/>
              <a:t>the data utility loss caused by the method</a:t>
            </a:r>
          </a:p>
          <a:p>
            <a:pPr lvl="1"/>
            <a:r>
              <a:rPr lang="en-US" dirty="0" smtClean="0"/>
              <a:t>Minimize </a:t>
            </a:r>
            <a:r>
              <a:rPr lang="en-US" dirty="0"/>
              <a:t>the disclosure risk in the </a:t>
            </a:r>
            <a:r>
              <a:rPr lang="en-US" dirty="0" err="1"/>
              <a:t>anonymised</a:t>
            </a:r>
            <a:r>
              <a:rPr lang="en-US" dirty="0"/>
              <a:t> data.</a:t>
            </a:r>
          </a:p>
          <a:p>
            <a:pPr lvl="1"/>
            <a:endParaRPr lang="it-IT" dirty="0"/>
          </a:p>
        </p:txBody>
      </p:sp>
      <p:sp>
        <p:nvSpPr>
          <p:cNvPr id="3" name="Rettangolo 2"/>
          <p:cNvSpPr/>
          <p:nvPr/>
        </p:nvSpPr>
        <p:spPr>
          <a:xfrm>
            <a:off x="545735" y="3918558"/>
            <a:ext cx="8298668" cy="369332"/>
          </a:xfrm>
          <a:prstGeom prst="rect">
            <a:avLst/>
          </a:prstGeom>
        </p:spPr>
        <p:txBody>
          <a:bodyPr wrap="square">
            <a:spAutoFit/>
          </a:bodyPr>
          <a:lstStyle/>
          <a:p>
            <a:r>
              <a:rPr lang="en-US" dirty="0">
                <a:solidFill>
                  <a:srgbClr val="FF0000"/>
                </a:solidFill>
              </a:rPr>
              <a:t>The best methods are those that </a:t>
            </a:r>
            <a:r>
              <a:rPr lang="en-US" dirty="0" err="1">
                <a:solidFill>
                  <a:srgbClr val="FF0000"/>
                </a:solidFill>
              </a:rPr>
              <a:t>optimise</a:t>
            </a:r>
            <a:r>
              <a:rPr lang="en-US" dirty="0">
                <a:solidFill>
                  <a:srgbClr val="FF0000"/>
                </a:solidFill>
              </a:rPr>
              <a:t> the trade-off between both goals. </a:t>
            </a:r>
            <a:endParaRPr lang="it-IT" dirty="0">
              <a:solidFill>
                <a:srgbClr val="FF0000"/>
              </a:solidFill>
            </a:endParaRPr>
          </a:p>
        </p:txBody>
      </p:sp>
    </p:spTree>
    <p:extLst>
      <p:ext uri="{BB962C8B-B14F-4D97-AF65-F5344CB8AC3E}">
        <p14:creationId xmlns:p14="http://schemas.microsoft.com/office/powerpoint/2010/main" val="2657274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04056"/>
          </a:xfrm>
        </p:spPr>
        <p:txBody>
          <a:bodyPr>
            <a:normAutofit fontScale="90000"/>
          </a:bodyPr>
          <a:lstStyle/>
          <a:p>
            <a:pPr algn="l"/>
            <a:r>
              <a:rPr lang="it-IT" dirty="0" err="1"/>
              <a:t>Research</a:t>
            </a:r>
            <a:r>
              <a:rPr lang="it-IT" dirty="0"/>
              <a:t> </a:t>
            </a:r>
            <a:r>
              <a:rPr lang="it-IT" dirty="0" err="1" smtClean="0"/>
              <a:t>Objective</a:t>
            </a:r>
            <a:r>
              <a:rPr lang="it-IT" dirty="0" smtClean="0"/>
              <a:t> - </a:t>
            </a:r>
            <a:r>
              <a:rPr lang="it-IT" dirty="0" err="1" smtClean="0"/>
              <a:t>Validation</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Alfonso Cimasa</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7</a:t>
            </a:fld>
            <a:endParaRPr lang="it-IT"/>
          </a:p>
        </p:txBody>
      </p:sp>
      <p:cxnSp>
        <p:nvCxnSpPr>
          <p:cNvPr id="14" name="Connettore diritto 13"/>
          <p:cNvCxnSpPr/>
          <p:nvPr/>
        </p:nvCxnSpPr>
        <p:spPr>
          <a:xfrm>
            <a:off x="0" y="504056"/>
            <a:ext cx="752432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377788" y="1050518"/>
            <a:ext cx="8388424" cy="830997"/>
          </a:xfrm>
          <a:prstGeom prst="rect">
            <a:avLst/>
          </a:prstGeom>
          <a:noFill/>
        </p:spPr>
        <p:txBody>
          <a:bodyPr wrap="square" rtlCol="0">
            <a:spAutoFit/>
          </a:bodyPr>
          <a:lstStyle/>
          <a:p>
            <a:pPr algn="ctr"/>
            <a:r>
              <a:rPr lang="en-US" sz="2400" dirty="0" smtClean="0"/>
              <a:t>Development and testing of privacy preserving data </a:t>
            </a:r>
            <a:r>
              <a:rPr lang="en-US" sz="2400" dirty="0"/>
              <a:t>mining </a:t>
            </a:r>
            <a:r>
              <a:rPr lang="en-US" sz="2400" dirty="0" smtClean="0"/>
              <a:t>(PPDM) algorithms</a:t>
            </a:r>
            <a:endParaRPr lang="it-IT" sz="2400" dirty="0"/>
          </a:p>
        </p:txBody>
      </p:sp>
      <p:sp>
        <p:nvSpPr>
          <p:cNvPr id="15" name="CasellaDiTesto 14"/>
          <p:cNvSpPr txBox="1"/>
          <p:nvPr/>
        </p:nvSpPr>
        <p:spPr>
          <a:xfrm>
            <a:off x="539552" y="2204864"/>
            <a:ext cx="8226660" cy="1231106"/>
          </a:xfrm>
          <a:prstGeom prst="rect">
            <a:avLst/>
          </a:prstGeom>
          <a:noFill/>
        </p:spPr>
        <p:txBody>
          <a:bodyPr wrap="square" rtlCol="0">
            <a:spAutoFit/>
          </a:bodyPr>
          <a:lstStyle/>
          <a:p>
            <a:pPr marL="285750" indent="-285750">
              <a:buFont typeface="Arial" panose="020B0604020202020204" pitchFamily="34" charset="0"/>
              <a:buChar char="•"/>
            </a:pPr>
            <a:r>
              <a:rPr lang="it-IT" dirty="0" err="1" smtClean="0"/>
              <a:t>Validation</a:t>
            </a:r>
            <a:r>
              <a:rPr lang="it-IT" dirty="0" smtClean="0"/>
              <a:t>:</a:t>
            </a:r>
          </a:p>
          <a:p>
            <a:pPr marL="285750" indent="-285750">
              <a:buFont typeface="Arial" panose="020B0604020202020204" pitchFamily="34" charset="0"/>
              <a:buChar char="•"/>
            </a:pPr>
            <a:endParaRPr lang="it-IT" dirty="0" smtClean="0"/>
          </a:p>
          <a:p>
            <a:pPr lvl="1"/>
            <a:r>
              <a:rPr lang="en-US" dirty="0" smtClean="0"/>
              <a:t>Product validation thanks to industrial </a:t>
            </a:r>
            <a:r>
              <a:rPr lang="it-IT" dirty="0" smtClean="0"/>
              <a:t>partner</a:t>
            </a:r>
            <a:endParaRPr lang="it-IT" dirty="0"/>
          </a:p>
          <a:p>
            <a:pPr lvl="1"/>
            <a:r>
              <a:rPr lang="en-US" dirty="0" smtClean="0"/>
              <a:t> </a:t>
            </a:r>
            <a:endParaRPr lang="en-US" dirty="0"/>
          </a:p>
        </p:txBody>
      </p:sp>
      <p:pic>
        <p:nvPicPr>
          <p:cNvPr id="9" name="Immagine 8"/>
          <p:cNvPicPr>
            <a:picLocks noChangeAspect="1"/>
          </p:cNvPicPr>
          <p:nvPr/>
        </p:nvPicPr>
        <p:blipFill>
          <a:blip r:embed="rId4"/>
          <a:stretch>
            <a:fillRect/>
          </a:stretch>
        </p:blipFill>
        <p:spPr>
          <a:xfrm>
            <a:off x="3100257" y="3501008"/>
            <a:ext cx="2898068" cy="1648277"/>
          </a:xfrm>
          <a:prstGeom prst="rect">
            <a:avLst/>
          </a:prstGeom>
        </p:spPr>
      </p:pic>
    </p:spTree>
    <p:extLst>
      <p:ext uri="{BB962C8B-B14F-4D97-AF65-F5344CB8AC3E}">
        <p14:creationId xmlns:p14="http://schemas.microsoft.com/office/powerpoint/2010/main" val="207965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04056"/>
          </a:xfrm>
        </p:spPr>
        <p:txBody>
          <a:bodyPr>
            <a:normAutofit fontScale="90000"/>
          </a:bodyPr>
          <a:lstStyle/>
          <a:p>
            <a:pPr algn="l"/>
            <a:r>
              <a:rPr lang="it-IT" dirty="0" err="1" smtClean="0"/>
              <a:t>Credits</a:t>
            </a:r>
            <a:r>
              <a:rPr lang="it-IT" dirty="0" smtClean="0"/>
              <a:t> </a:t>
            </a:r>
            <a:r>
              <a:rPr lang="it-IT" dirty="0" err="1" smtClean="0"/>
              <a:t>Summary</a:t>
            </a:r>
            <a:r>
              <a:rPr lang="it-IT" dirty="0" smtClean="0"/>
              <a:t> – 1° </a:t>
            </a:r>
            <a:r>
              <a:rPr lang="it-IT" dirty="0" err="1" smtClean="0"/>
              <a:t>Year</a:t>
            </a:r>
            <a:r>
              <a:rPr lang="it-IT" dirty="0" smtClean="0"/>
              <a:t> </a:t>
            </a:r>
            <a:r>
              <a:rPr lang="it-IT" dirty="0" err="1" smtClean="0"/>
              <a:t>Results</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Alfonso Cimasa</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8</a:t>
            </a:fld>
            <a:endParaRPr lang="it-IT"/>
          </a:p>
        </p:txBody>
      </p:sp>
      <p:cxnSp>
        <p:nvCxnSpPr>
          <p:cNvPr id="14" name="Connettore diritto 13"/>
          <p:cNvCxnSpPr/>
          <p:nvPr/>
        </p:nvCxnSpPr>
        <p:spPr>
          <a:xfrm>
            <a:off x="0" y="504056"/>
            <a:ext cx="752432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 name="Immagine 2"/>
          <p:cNvPicPr>
            <a:picLocks noChangeAspect="1"/>
          </p:cNvPicPr>
          <p:nvPr/>
        </p:nvPicPr>
        <p:blipFill>
          <a:blip r:embed="rId4"/>
          <a:stretch>
            <a:fillRect/>
          </a:stretch>
        </p:blipFill>
        <p:spPr>
          <a:xfrm>
            <a:off x="219578" y="1008112"/>
            <a:ext cx="8704843" cy="2251196"/>
          </a:xfrm>
          <a:prstGeom prst="rect">
            <a:avLst/>
          </a:prstGeom>
        </p:spPr>
      </p:pic>
      <p:sp>
        <p:nvSpPr>
          <p:cNvPr id="5" name="Rettangolo 4"/>
          <p:cNvSpPr/>
          <p:nvPr/>
        </p:nvSpPr>
        <p:spPr>
          <a:xfrm>
            <a:off x="219578" y="3770184"/>
            <a:ext cx="7448766" cy="1200329"/>
          </a:xfrm>
          <a:prstGeom prst="rect">
            <a:avLst/>
          </a:prstGeom>
        </p:spPr>
        <p:txBody>
          <a:bodyPr wrap="square">
            <a:spAutoFit/>
          </a:bodyPr>
          <a:lstStyle/>
          <a:p>
            <a:pPr marL="285750" indent="-285750">
              <a:buFont typeface="Arial" panose="020B0604020202020204" pitchFamily="34" charset="0"/>
              <a:buChar char="•"/>
            </a:pPr>
            <a:r>
              <a:rPr lang="en-US" b="1" dirty="0" smtClean="0"/>
              <a:t>Study obligations objectives accomplished</a:t>
            </a:r>
          </a:p>
          <a:p>
            <a:pPr marL="285750" indent="-285750">
              <a:buFont typeface="Arial" panose="020B0604020202020204" pitchFamily="34" charset="0"/>
              <a:buChar char="•"/>
            </a:pPr>
            <a:r>
              <a:rPr lang="en-US" b="1" dirty="0"/>
              <a:t>Journal </a:t>
            </a:r>
            <a:r>
              <a:rPr lang="en-US" b="1" dirty="0" smtClean="0"/>
              <a:t>publication </a:t>
            </a:r>
            <a:r>
              <a:rPr lang="en-US" b="1" dirty="0"/>
              <a:t>expected to be at the </a:t>
            </a:r>
            <a:r>
              <a:rPr lang="en-US" b="1" dirty="0" smtClean="0"/>
              <a:t>beginning of second year (see TRAR for more details)</a:t>
            </a:r>
            <a:endParaRPr lang="en-US" b="1" dirty="0"/>
          </a:p>
          <a:p>
            <a:endParaRPr lang="en-US" b="1" dirty="0">
              <a:solidFill>
                <a:schemeClr val="accent1"/>
              </a:solidFill>
            </a:endParaRPr>
          </a:p>
        </p:txBody>
      </p:sp>
    </p:spTree>
    <p:extLst>
      <p:ext uri="{BB962C8B-B14F-4D97-AF65-F5344CB8AC3E}">
        <p14:creationId xmlns:p14="http://schemas.microsoft.com/office/powerpoint/2010/main" val="273092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504056"/>
          </a:xfrm>
        </p:spPr>
        <p:txBody>
          <a:bodyPr>
            <a:normAutofit fontScale="90000"/>
          </a:bodyPr>
          <a:lstStyle/>
          <a:p>
            <a:pPr algn="l"/>
            <a:r>
              <a:rPr lang="it-IT" dirty="0" smtClean="0"/>
              <a:t>End</a:t>
            </a:r>
            <a:endParaRPr lang="it-IT" dirty="0"/>
          </a:p>
        </p:txBody>
      </p:sp>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56" y="5733256"/>
            <a:ext cx="1905000" cy="1087755"/>
          </a:xfrm>
          <a:prstGeom prst="rect">
            <a:avLst/>
          </a:prstGeom>
        </p:spPr>
      </p:pic>
      <p:sp>
        <p:nvSpPr>
          <p:cNvPr id="6" name="Segnaposto piè di pagina 5"/>
          <p:cNvSpPr>
            <a:spLocks noGrp="1"/>
          </p:cNvSpPr>
          <p:nvPr>
            <p:ph type="ftr" sz="quarter" idx="11"/>
          </p:nvPr>
        </p:nvSpPr>
        <p:spPr/>
        <p:txBody>
          <a:bodyPr/>
          <a:lstStyle/>
          <a:p>
            <a:r>
              <a:rPr lang="it-IT" sz="2000" dirty="0" smtClean="0"/>
              <a:t>Alfonso Cimasa</a:t>
            </a:r>
            <a:endParaRPr lang="it-IT" dirty="0"/>
          </a:p>
        </p:txBody>
      </p:sp>
      <p:sp>
        <p:nvSpPr>
          <p:cNvPr id="7" name="Segnaposto numero diapositiva 6"/>
          <p:cNvSpPr>
            <a:spLocks noGrp="1"/>
          </p:cNvSpPr>
          <p:nvPr>
            <p:ph type="sldNum" sz="quarter" idx="12"/>
          </p:nvPr>
        </p:nvSpPr>
        <p:spPr/>
        <p:txBody>
          <a:bodyPr/>
          <a:lstStyle/>
          <a:p>
            <a:fld id="{26848A72-3DD7-42C3-AB6C-2FF2861DA9F6}" type="slidenum">
              <a:rPr lang="it-IT" smtClean="0"/>
              <a:t>9</a:t>
            </a:fld>
            <a:endParaRPr lang="it-IT"/>
          </a:p>
        </p:txBody>
      </p:sp>
      <p:cxnSp>
        <p:nvCxnSpPr>
          <p:cNvPr id="14" name="Connettore diritto 13"/>
          <p:cNvCxnSpPr/>
          <p:nvPr/>
        </p:nvCxnSpPr>
        <p:spPr>
          <a:xfrm>
            <a:off x="0" y="504056"/>
            <a:ext cx="752432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731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1321</TotalTime>
  <Words>1195</Words>
  <Application>Microsoft Office PowerPoint</Application>
  <PresentationFormat>Presentazione su schermo (4:3)</PresentationFormat>
  <Paragraphs>101</Paragraphs>
  <Slides>9</Slides>
  <Notes>9</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9</vt:i4>
      </vt:variant>
    </vt:vector>
  </HeadingPairs>
  <TitlesOfParts>
    <vt:vector size="12" baseType="lpstr">
      <vt:lpstr>Arial</vt:lpstr>
      <vt:lpstr>Calibri</vt:lpstr>
      <vt:lpstr>Tema di Office</vt:lpstr>
      <vt:lpstr>Alfonso Cimasa Tutor: prof. Piero Andrea Bonatti co-Tutor: prof. Anna Corazza XXXII Cycle - I year presentation</vt:lpstr>
      <vt:lpstr>Short Bio</vt:lpstr>
      <vt:lpstr>Research Objective</vt:lpstr>
      <vt:lpstr>Research Objective - Idea</vt:lpstr>
      <vt:lpstr>Research Objective - Idea</vt:lpstr>
      <vt:lpstr>Research Objective - Idea</vt:lpstr>
      <vt:lpstr>Research Objective - Validation</vt:lpstr>
      <vt:lpstr>Credits Summary – 1° Year Results</vt:lpstr>
      <vt:lpstr>End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Alfonso</cp:lastModifiedBy>
  <cp:revision>66</cp:revision>
  <cp:lastPrinted>2015-02-18T13:08:33Z</cp:lastPrinted>
  <dcterms:created xsi:type="dcterms:W3CDTF">2015-02-18T11:42:09Z</dcterms:created>
  <dcterms:modified xsi:type="dcterms:W3CDTF">2018-02-08T07:41:18Z</dcterms:modified>
</cp:coreProperties>
</file>