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8" r:id="rId9"/>
    <p:sldId id="259" r:id="rId10"/>
    <p:sldId id="266" r:id="rId11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068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pPr/>
              <a:t>04/11/2015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25CCD-BB7A-4E24-95E6-502FDC415D78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IEEE International Workshop on Metrology for AeroSpace</a:t>
            </a:r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848A72-3DD7-42C3-AB6C-2FF2861DA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Giovanni </a:t>
            </a:r>
            <a:r>
              <a:rPr lang="en-US" dirty="0" err="1" smtClean="0"/>
              <a:t>Cavallo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Tutor: Dr. Annalisa </a:t>
            </a:r>
            <a:r>
              <a:rPr lang="en-US" sz="3600" dirty="0" err="1" smtClean="0"/>
              <a:t>Liccardo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2700" dirty="0" smtClean="0"/>
              <a:t>XXX Cycle - I year presentation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THz Imaging based on Compressive Sampling (CS) </a:t>
            </a:r>
            <a:endParaRPr lang="en-US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9981468">
            <a:off x="365739" y="2808588"/>
            <a:ext cx="8229600" cy="1066800"/>
          </a:xfrm>
        </p:spPr>
        <p:txBody>
          <a:bodyPr>
            <a:normAutofit/>
          </a:bodyPr>
          <a:lstStyle/>
          <a:p>
            <a:r>
              <a:rPr lang="en-US" sz="5000" dirty="0" smtClean="0"/>
              <a:t>Thanks </a:t>
            </a:r>
            <a:r>
              <a:rPr lang="en-US" sz="5000" dirty="0" smtClean="0"/>
              <a:t>for your attention!!!</a:t>
            </a:r>
            <a:endParaRPr lang="en-US" sz="50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670" y="5643578"/>
            <a:ext cx="1905000" cy="1087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433374"/>
            <a:ext cx="8229600" cy="1066800"/>
          </a:xfrm>
        </p:spPr>
        <p:txBody>
          <a:bodyPr/>
          <a:lstStyle/>
          <a:p>
            <a:r>
              <a:rPr lang="it-IT" dirty="0" err="1" smtClean="0"/>
              <a:t>My</a:t>
            </a:r>
            <a:r>
              <a:rPr lang="it-IT" dirty="0" smtClean="0"/>
              <a:t> background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3971939"/>
          </a:xfrm>
        </p:spPr>
        <p:txBody>
          <a:bodyPr>
            <a:normAutofit lnSpcReduction="10000"/>
          </a:bodyPr>
          <a:lstStyle/>
          <a:p>
            <a:pPr algn="just">
              <a:buClrTx/>
            </a:pPr>
            <a:r>
              <a:rPr lang="en-US" sz="2700" dirty="0" smtClean="0"/>
              <a:t>I received the </a:t>
            </a:r>
            <a:r>
              <a:rPr lang="en-US" sz="2700" dirty="0" err="1" smtClean="0"/>
              <a:t>MSc</a:t>
            </a:r>
            <a:r>
              <a:rPr lang="en-US" sz="2700" dirty="0" smtClean="0"/>
              <a:t> degree in Electronic Engineering (cum laude) from University of Naples, “Federico II”.</a:t>
            </a:r>
          </a:p>
          <a:p>
            <a:endParaRPr lang="en-US" sz="2700" dirty="0" smtClean="0"/>
          </a:p>
          <a:p>
            <a:pPr algn="just">
              <a:buClrTx/>
            </a:pPr>
            <a:r>
              <a:rPr lang="en-US" sz="2700" dirty="0" smtClean="0"/>
              <a:t>I work within “Electrical and Electronic Measurements” DIETI Group (building 3/A, 1</a:t>
            </a:r>
            <a:r>
              <a:rPr lang="en-US" sz="2700" baseline="30000" dirty="0" smtClean="0"/>
              <a:t>st</a:t>
            </a:r>
            <a:r>
              <a:rPr lang="en-US" sz="2700" dirty="0" smtClean="0"/>
              <a:t> floor, room 1.21)</a:t>
            </a:r>
          </a:p>
          <a:p>
            <a:pPr>
              <a:buNone/>
            </a:pPr>
            <a:endParaRPr lang="en-US" sz="2700" dirty="0" smtClean="0"/>
          </a:p>
          <a:p>
            <a:pPr algn="just">
              <a:buClrTx/>
            </a:pPr>
            <a:r>
              <a:rPr lang="en-US" sz="2700" dirty="0" smtClean="0"/>
              <a:t>My fellowship is financed by European Social Fund (ESF)</a:t>
            </a:r>
            <a:endParaRPr lang="en-US" sz="27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29256" y="6329386"/>
            <a:ext cx="3643338" cy="457200"/>
          </a:xfrm>
        </p:spPr>
        <p:txBody>
          <a:bodyPr/>
          <a:lstStyle/>
          <a:p>
            <a:r>
              <a:rPr lang="it-IT" sz="2100" dirty="0" smtClean="0">
                <a:solidFill>
                  <a:schemeClr val="tx1"/>
                </a:solidFill>
              </a:rPr>
              <a:t>Giovanni Cavallo</a:t>
            </a:r>
            <a:endParaRPr lang="it-IT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066800"/>
          </a:xfrm>
        </p:spPr>
        <p:txBody>
          <a:bodyPr/>
          <a:lstStyle/>
          <a:p>
            <a:r>
              <a:rPr lang="en-US" dirty="0" smtClean="0"/>
              <a:t>Which is the problem?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5804" y="1500174"/>
            <a:ext cx="8229600" cy="4325112"/>
          </a:xfrm>
        </p:spPr>
        <p:txBody>
          <a:bodyPr>
            <a:normAutofit fontScale="77500" lnSpcReduction="20000"/>
          </a:bodyPr>
          <a:lstStyle/>
          <a:p>
            <a:pPr algn="just">
              <a:buClrTx/>
            </a:pPr>
            <a:r>
              <a:rPr lang="en-US" dirty="0" smtClean="0"/>
              <a:t>Traditional methods to acquire and reconstruct signals (or images) are based on the Shannon’s theorem.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it-IT" dirty="0" smtClean="0"/>
          </a:p>
          <a:p>
            <a:pPr algn="just">
              <a:buClrTx/>
            </a:pPr>
            <a:r>
              <a:rPr lang="en-US" dirty="0" smtClean="0"/>
              <a:t>The theorem  asserts that it is possible to reconstruct, perfectly, a signal, and so without loss information (aliasing), if:</a:t>
            </a:r>
          </a:p>
          <a:p>
            <a:pPr algn="ctr">
              <a:buNone/>
            </a:pPr>
            <a:r>
              <a:rPr lang="it-IT" spc="-30" dirty="0" smtClean="0"/>
              <a:t>Sample rate </a:t>
            </a:r>
            <a:r>
              <a:rPr lang="it-IT" spc="-30" dirty="0" err="1" smtClean="0"/>
              <a:t>f</a:t>
            </a:r>
            <a:r>
              <a:rPr lang="it-IT" spc="-30" baseline="-25000" dirty="0" err="1" smtClean="0"/>
              <a:t>S</a:t>
            </a:r>
            <a:r>
              <a:rPr lang="it-IT" spc="-30" dirty="0" smtClean="0"/>
              <a:t> ≥ 2f</a:t>
            </a:r>
            <a:r>
              <a:rPr lang="it-IT" spc="-30" baseline="-25000" dirty="0" smtClean="0"/>
              <a:t>MAX</a:t>
            </a:r>
          </a:p>
          <a:p>
            <a:pPr algn="ctr">
              <a:buNone/>
            </a:pPr>
            <a:endParaRPr lang="it-IT" dirty="0" smtClean="0"/>
          </a:p>
          <a:p>
            <a:pPr>
              <a:buNone/>
            </a:pPr>
            <a:r>
              <a:rPr lang="en-US" dirty="0" smtClean="0"/>
              <a:t>Limitations:</a:t>
            </a:r>
          </a:p>
          <a:p>
            <a:pPr>
              <a:buNone/>
            </a:pPr>
            <a:endParaRPr lang="it-IT" dirty="0" smtClean="0"/>
          </a:p>
          <a:p>
            <a:pPr marL="514350" indent="-514350" algn="just">
              <a:buClrTx/>
            </a:pPr>
            <a:r>
              <a:rPr lang="en-US" dirty="0" smtClean="0"/>
              <a:t>It is impossible to reconstruct a signal if it will be acquired </a:t>
            </a:r>
          </a:p>
          <a:p>
            <a:pPr marL="514350" indent="-514350" algn="just">
              <a:buNone/>
            </a:pPr>
            <a:r>
              <a:rPr lang="en-US" dirty="0" smtClean="0"/>
              <a:t>	one-sidedly. </a:t>
            </a:r>
          </a:p>
          <a:p>
            <a:pPr marL="514350" indent="-514350" algn="just">
              <a:buClrTx/>
            </a:pPr>
            <a:r>
              <a:rPr lang="en-US" dirty="0" smtClean="0"/>
              <a:t>Time of acquisition will be very long if signals have infinite length.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29256" y="6329386"/>
            <a:ext cx="3643338" cy="457200"/>
          </a:xfrm>
        </p:spPr>
        <p:txBody>
          <a:bodyPr/>
          <a:lstStyle/>
          <a:p>
            <a:r>
              <a:rPr lang="it-IT" sz="2100" dirty="0" smtClean="0">
                <a:solidFill>
                  <a:schemeClr val="tx1"/>
                </a:solidFill>
              </a:rPr>
              <a:t>Giovanni Cavallo</a:t>
            </a:r>
            <a:endParaRPr lang="it-IT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sellaDiTesto 26"/>
          <p:cNvSpPr txBox="1"/>
          <p:nvPr/>
        </p:nvSpPr>
        <p:spPr>
          <a:xfrm>
            <a:off x="3702046" y="1840927"/>
            <a:ext cx="15367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300" spc="-3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Benchmark</a:t>
            </a:r>
            <a:endParaRPr lang="it-IT" sz="2300" spc="-3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96553" y="805431"/>
            <a:ext cx="869107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800" spc="-3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spc="-30" dirty="0">
                <a:cs typeface="Calibri" pitchFamily="34" charset="0"/>
              </a:rPr>
              <a:t>To overcome the considered limitations</a:t>
            </a:r>
            <a:r>
              <a:rPr lang="en-US" sz="2400" spc="-30" dirty="0" smtClean="0">
                <a:cs typeface="Calibri" pitchFamily="34" charset="0"/>
              </a:rPr>
              <a:t>, I </a:t>
            </a:r>
            <a:r>
              <a:rPr lang="en-US" sz="2400" spc="-30" dirty="0">
                <a:cs typeface="Calibri" pitchFamily="34" charset="0"/>
              </a:rPr>
              <a:t>have </a:t>
            </a:r>
            <a:r>
              <a:rPr lang="en-US" sz="2400" spc="-30" dirty="0" smtClean="0">
                <a:cs typeface="Calibri" pitchFamily="34" charset="0"/>
              </a:rPr>
              <a:t>investigated the possibility to move toward </a:t>
            </a:r>
            <a:r>
              <a:rPr lang="en-US" sz="2400" spc="-30" dirty="0">
                <a:cs typeface="Calibri" pitchFamily="34" charset="0"/>
              </a:rPr>
              <a:t>a </a:t>
            </a:r>
            <a:r>
              <a:rPr lang="en-US" sz="2400" spc="-30" dirty="0" smtClean="0">
                <a:cs typeface="Calibri" pitchFamily="34" charset="0"/>
              </a:rPr>
              <a:t>different acquisition method exploiting </a:t>
            </a:r>
            <a:r>
              <a:rPr lang="en-US" sz="2400" spc="-30" dirty="0">
                <a:cs typeface="Calibri" pitchFamily="34" charset="0"/>
              </a:rPr>
              <a:t>the advantages </a:t>
            </a:r>
            <a:r>
              <a:rPr lang="en-US" sz="2400" spc="-30" dirty="0" smtClean="0">
                <a:cs typeface="Calibri" pitchFamily="34" charset="0"/>
              </a:rPr>
              <a:t>of an </a:t>
            </a:r>
            <a:r>
              <a:rPr lang="en-US" sz="2400" spc="-30" dirty="0">
                <a:cs typeface="Calibri" pitchFamily="34" charset="0"/>
              </a:rPr>
              <a:t>innovative  measurement  approach: </a:t>
            </a:r>
            <a:r>
              <a:rPr lang="en-US" sz="2400" spc="-30" dirty="0" smtClean="0">
                <a:cs typeface="Calibri" pitchFamily="34" charset="0"/>
              </a:rPr>
              <a:t>the  </a:t>
            </a:r>
            <a:r>
              <a:rPr lang="en-US" sz="2400"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Compressive </a:t>
            </a:r>
            <a:r>
              <a:rPr lang="en-US" sz="2400" b="1" spc="-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Sampling </a:t>
            </a:r>
            <a:r>
              <a:rPr lang="en-US" sz="2400" spc="-30" dirty="0" smtClean="0">
                <a:cs typeface="Calibri" pitchFamily="34" charset="0"/>
              </a:rPr>
              <a:t>.</a:t>
            </a:r>
            <a:endParaRPr lang="en-US" sz="2400" b="1" spc="-3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96553" y="2500306"/>
            <a:ext cx="869107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200" spc="-3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spc="-30" dirty="0">
                <a:cs typeface="Calibri" pitchFamily="34" charset="0"/>
              </a:rPr>
              <a:t>The  </a:t>
            </a:r>
            <a:r>
              <a:rPr lang="en-US" sz="2400" spc="-30" dirty="0" smtClean="0">
                <a:cs typeface="Calibri" pitchFamily="34" charset="0"/>
              </a:rPr>
              <a:t>Compressive Sampling  </a:t>
            </a:r>
            <a:r>
              <a:rPr lang="en-US" sz="2400" spc="-30" dirty="0">
                <a:cs typeface="Calibri" pitchFamily="34" charset="0"/>
              </a:rPr>
              <a:t>is  a  new  acquisition </a:t>
            </a:r>
            <a:r>
              <a:rPr lang="en-US" sz="2400" spc="-30" dirty="0" smtClean="0">
                <a:cs typeface="Calibri" pitchFamily="34" charset="0"/>
              </a:rPr>
              <a:t>strategy capable of digitizing </a:t>
            </a:r>
            <a:r>
              <a:rPr lang="en-US" sz="2400" spc="-30" dirty="0">
                <a:cs typeface="Calibri" pitchFamily="34" charset="0"/>
              </a:rPr>
              <a:t>the input signal directly in a compressed </a:t>
            </a:r>
            <a:r>
              <a:rPr lang="en-US" sz="2400" spc="-30" dirty="0" smtClean="0">
                <a:cs typeface="Calibri" pitchFamily="34" charset="0"/>
              </a:rPr>
              <a:t>form</a:t>
            </a:r>
            <a:r>
              <a:rPr lang="en-US" sz="2400" spc="-30" dirty="0">
                <a:cs typeface="Calibri" pitchFamily="34" charset="0"/>
              </a:rPr>
              <a:t>, acquiring only a reduced number of </a:t>
            </a:r>
            <a:r>
              <a:rPr lang="en-US" sz="2400" spc="-30" dirty="0" smtClean="0">
                <a:cs typeface="Calibri" pitchFamily="34" charset="0"/>
              </a:rPr>
              <a:t>samples, but </a:t>
            </a:r>
            <a:r>
              <a:rPr lang="en-US" sz="2400" spc="-30" dirty="0">
                <a:cs typeface="Calibri" pitchFamily="34" charset="0"/>
              </a:rPr>
              <a:t>sufficient to </a:t>
            </a:r>
            <a:r>
              <a:rPr lang="en-US" sz="2400" spc="-30" dirty="0" smtClean="0">
                <a:cs typeface="Calibri" pitchFamily="34" charset="0"/>
              </a:rPr>
              <a:t>successively </a:t>
            </a:r>
            <a:r>
              <a:rPr lang="en-US" sz="2400" spc="-30" dirty="0">
                <a:cs typeface="Calibri" pitchFamily="34" charset="0"/>
              </a:rPr>
              <a:t>reconstruct the input signal by </a:t>
            </a:r>
            <a:r>
              <a:rPr lang="en-US" sz="2400" spc="-30" dirty="0" smtClean="0">
                <a:cs typeface="Calibri" pitchFamily="34" charset="0"/>
              </a:rPr>
              <a:t>means </a:t>
            </a:r>
            <a:r>
              <a:rPr lang="en-US" sz="2400" spc="-30" dirty="0">
                <a:cs typeface="Calibri" pitchFamily="34" charset="0"/>
              </a:rPr>
              <a:t>of  suitable </a:t>
            </a:r>
            <a:r>
              <a:rPr lang="en-US" sz="2400" spc="-30" dirty="0" smtClean="0">
                <a:cs typeface="Calibri" pitchFamily="34" charset="0"/>
              </a:rPr>
              <a:t>algorithms </a:t>
            </a:r>
          </a:p>
          <a:p>
            <a:pPr marL="342900" indent="-342900"/>
            <a:r>
              <a:rPr lang="en-US" sz="2400" spc="-30" dirty="0" smtClean="0">
                <a:cs typeface="Calibri" pitchFamily="34" charset="0"/>
              </a:rPr>
              <a:t>     (CVX, L1-Magic , Greedy).</a:t>
            </a:r>
          </a:p>
        </p:txBody>
      </p:sp>
      <p:pic>
        <p:nvPicPr>
          <p:cNvPr id="7" name="Picture 2" descr="http://users.ece.gatech.edu/~justin/l1magic/images/LPMagician_smal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12822" y="4143380"/>
            <a:ext cx="1673690" cy="2571768"/>
          </a:xfrm>
          <a:prstGeom prst="rect">
            <a:avLst/>
          </a:prstGeom>
          <a:noFill/>
        </p:spPr>
      </p:pic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200052" y="214290"/>
            <a:ext cx="8229600" cy="10668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282" y="5572140"/>
            <a:ext cx="1905000" cy="1087755"/>
          </a:xfrm>
          <a:prstGeom prst="rect">
            <a:avLst/>
          </a:prstGeom>
        </p:spPr>
      </p:pic>
      <p:sp>
        <p:nvSpPr>
          <p:cNvPr id="24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29256" y="6329386"/>
            <a:ext cx="3643338" cy="457200"/>
          </a:xfrm>
        </p:spPr>
        <p:txBody>
          <a:bodyPr/>
          <a:lstStyle/>
          <a:p>
            <a:r>
              <a:rPr lang="it-IT" sz="2100" dirty="0" smtClean="0">
                <a:solidFill>
                  <a:schemeClr val="tx1"/>
                </a:solidFill>
              </a:rPr>
              <a:t>Giovanni Cavallo</a:t>
            </a:r>
            <a:endParaRPr lang="it-IT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276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290498"/>
            <a:ext cx="8229600" cy="1066800"/>
          </a:xfrm>
        </p:spPr>
        <p:txBody>
          <a:bodyPr/>
          <a:lstStyle/>
          <a:p>
            <a:r>
              <a:rPr lang="en-US" dirty="0" smtClean="0"/>
              <a:t>Compressive Sampling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052" y="1142984"/>
            <a:ext cx="8729666" cy="2286016"/>
          </a:xfrm>
        </p:spPr>
        <p:txBody>
          <a:bodyPr>
            <a:normAutofit fontScale="85000" lnSpcReduction="20000"/>
          </a:bodyPr>
          <a:lstStyle/>
          <a:p>
            <a:pPr algn="just">
              <a:buClrTx/>
              <a:buNone/>
            </a:pPr>
            <a:r>
              <a:rPr lang="en-US" sz="2200" dirty="0" smtClean="0"/>
              <a:t>From a mathematical point of view, spatial–domain sampling of discrete</a:t>
            </a:r>
          </a:p>
          <a:p>
            <a:pPr algn="just">
              <a:buClrTx/>
              <a:buNone/>
            </a:pPr>
            <a:r>
              <a:rPr lang="en-US" sz="2200" dirty="0" smtClean="0"/>
              <a:t>signals </a:t>
            </a:r>
            <a:r>
              <a:rPr lang="en-US" sz="2200" b="1" dirty="0" smtClean="0"/>
              <a:t>x</a:t>
            </a:r>
            <a:r>
              <a:rPr lang="en-US" sz="2200" dirty="0" smtClean="0"/>
              <a:t> can be expressed as:</a:t>
            </a:r>
          </a:p>
          <a:p>
            <a:endParaRPr lang="en-US" sz="2200" dirty="0" smtClean="0"/>
          </a:p>
          <a:p>
            <a:pPr algn="ctr">
              <a:buClrTx/>
            </a:pPr>
            <a:r>
              <a:rPr lang="en-US" sz="2200" b="1" dirty="0" smtClean="0"/>
              <a:t>y</a:t>
            </a:r>
            <a:r>
              <a:rPr lang="en-US" sz="2200" dirty="0" smtClean="0"/>
              <a:t>[M] = </a:t>
            </a:r>
            <a:r>
              <a:rPr lang="en-US" sz="2200" b="1" dirty="0" smtClean="0"/>
              <a:t>A</a:t>
            </a:r>
            <a:r>
              <a:rPr lang="en-US" sz="2200" dirty="0" smtClean="0"/>
              <a:t>[M x N] * </a:t>
            </a:r>
            <a:r>
              <a:rPr lang="en-US" sz="2200" b="1" dirty="0" smtClean="0"/>
              <a:t>x</a:t>
            </a:r>
            <a:r>
              <a:rPr lang="en-US" sz="2200" dirty="0" smtClean="0"/>
              <a:t>[N]</a:t>
            </a:r>
          </a:p>
          <a:p>
            <a:pPr algn="ctr"/>
            <a:endParaRPr lang="en-US" sz="2200" dirty="0" smtClean="0"/>
          </a:p>
          <a:p>
            <a:pPr>
              <a:buClrTx/>
            </a:pPr>
            <a:r>
              <a:rPr lang="en-US" sz="2200" dirty="0" smtClean="0"/>
              <a:t>	y[M]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 smtClean="0"/>
              <a:t>measurement vector</a:t>
            </a:r>
          </a:p>
          <a:p>
            <a:pPr>
              <a:buClrTx/>
            </a:pPr>
            <a:r>
              <a:rPr lang="en-US" sz="2200" dirty="0" smtClean="0"/>
              <a:t>	A[M x N]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 smtClean="0"/>
              <a:t>sampling matrix</a:t>
            </a:r>
          </a:p>
          <a:p>
            <a:pPr>
              <a:buClrTx/>
            </a:pPr>
            <a:r>
              <a:rPr lang="en-US" sz="2200" dirty="0" smtClean="0"/>
              <a:t>	x[N]  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dirty="0" smtClean="0"/>
              <a:t>unknown full resolution image of N pixels</a:t>
            </a:r>
            <a:endParaRPr lang="it-IT" sz="2200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29256" y="6329386"/>
            <a:ext cx="3643338" cy="457200"/>
          </a:xfrm>
        </p:spPr>
        <p:txBody>
          <a:bodyPr/>
          <a:lstStyle/>
          <a:p>
            <a:r>
              <a:rPr lang="it-IT" sz="2100" dirty="0" smtClean="0">
                <a:solidFill>
                  <a:schemeClr val="tx1"/>
                </a:solidFill>
              </a:rPr>
              <a:t>Giovanni Cavallo</a:t>
            </a:r>
            <a:endParaRPr lang="it-IT" sz="2100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14282" y="3357562"/>
            <a:ext cx="86439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/>
              <a:t>According to CS theory the sampling matrix </a:t>
            </a:r>
            <a:r>
              <a:rPr lang="en-US" sz="2200" b="1" dirty="0" smtClean="0"/>
              <a:t>A</a:t>
            </a:r>
            <a:r>
              <a:rPr lang="en-US" sz="2200" dirty="0" smtClean="0"/>
              <a:t> can be set as a random matrix of </a:t>
            </a:r>
            <a:r>
              <a:rPr lang="en-US" sz="2200" b="1" dirty="0" smtClean="0"/>
              <a:t>M</a:t>
            </a:r>
            <a:r>
              <a:rPr lang="en-US" sz="2200" dirty="0" smtClean="0"/>
              <a:t> rows and </a:t>
            </a:r>
            <a:r>
              <a:rPr lang="en-US" sz="2200" b="1" dirty="0" smtClean="0"/>
              <a:t>N</a:t>
            </a:r>
            <a:r>
              <a:rPr lang="en-US" sz="2200" dirty="0" smtClean="0"/>
              <a:t> columns, whose </a:t>
            </a:r>
            <a:r>
              <a:rPr lang="en-GB" sz="2200" dirty="0" smtClean="0"/>
              <a:t>entries</a:t>
            </a:r>
            <a:r>
              <a:rPr lang="en-US" sz="2200" dirty="0" smtClean="0"/>
              <a:t> are set uniformly at random equal to 1 or equal to 0.</a:t>
            </a:r>
            <a:endParaRPr lang="en-US" sz="2200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85721" y="4484352"/>
          <a:ext cx="1074627" cy="36000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85720" y="4844391"/>
          <a:ext cx="1074627" cy="36000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285721" y="5212140"/>
          <a:ext cx="1074627" cy="36000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1571604" y="4474093"/>
          <a:ext cx="1073427" cy="363109"/>
        </p:xfrm>
        <a:graphic>
          <a:graphicData uri="http://schemas.openxmlformats.org/drawingml/2006/table">
            <a:tbl>
              <a:tblPr/>
              <a:tblGrid>
                <a:gridCol w="357809"/>
                <a:gridCol w="357809"/>
                <a:gridCol w="357809"/>
              </a:tblGrid>
              <a:tr h="3631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571604" y="4845922"/>
          <a:ext cx="1073427" cy="363109"/>
        </p:xfrm>
        <a:graphic>
          <a:graphicData uri="http://schemas.openxmlformats.org/drawingml/2006/table">
            <a:tbl>
              <a:tblPr/>
              <a:tblGrid>
                <a:gridCol w="357809"/>
                <a:gridCol w="357809"/>
                <a:gridCol w="357809"/>
              </a:tblGrid>
              <a:tr h="3631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1571604" y="5209031"/>
          <a:ext cx="1073427" cy="363109"/>
        </p:xfrm>
        <a:graphic>
          <a:graphicData uri="http://schemas.openxmlformats.org/drawingml/2006/table">
            <a:tbl>
              <a:tblPr/>
              <a:tblGrid>
                <a:gridCol w="357809"/>
                <a:gridCol w="357809"/>
                <a:gridCol w="357809"/>
              </a:tblGrid>
              <a:tr h="3631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3000364" y="4483866"/>
          <a:ext cx="1072764" cy="362861"/>
        </p:xfrm>
        <a:graphic>
          <a:graphicData uri="http://schemas.openxmlformats.org/drawingml/2006/table">
            <a:tbl>
              <a:tblPr/>
              <a:tblGrid>
                <a:gridCol w="357588"/>
                <a:gridCol w="357588"/>
                <a:gridCol w="357588"/>
              </a:tblGrid>
              <a:tr h="36286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3000364" y="4843906"/>
          <a:ext cx="1072764" cy="362861"/>
        </p:xfrm>
        <a:graphic>
          <a:graphicData uri="http://schemas.openxmlformats.org/drawingml/2006/table">
            <a:tbl>
              <a:tblPr/>
              <a:tblGrid>
                <a:gridCol w="357588"/>
                <a:gridCol w="357588"/>
                <a:gridCol w="357588"/>
              </a:tblGrid>
              <a:tr h="36286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/>
        </p:nvGraphicFramePr>
        <p:xfrm>
          <a:off x="3000364" y="5209279"/>
          <a:ext cx="1072764" cy="362861"/>
        </p:xfrm>
        <a:graphic>
          <a:graphicData uri="http://schemas.openxmlformats.org/drawingml/2006/table">
            <a:tbl>
              <a:tblPr/>
              <a:tblGrid>
                <a:gridCol w="357588"/>
                <a:gridCol w="357588"/>
                <a:gridCol w="357588"/>
              </a:tblGrid>
              <a:tr h="36286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pic>
        <p:nvPicPr>
          <p:cNvPr id="17" name="Immagin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5715016"/>
            <a:ext cx="1905000" cy="1087755"/>
          </a:xfrm>
          <a:prstGeom prst="rect">
            <a:avLst/>
          </a:prstGeom>
        </p:spPr>
      </p:pic>
      <p:sp>
        <p:nvSpPr>
          <p:cNvPr id="18" name="Freccia a destra 17"/>
          <p:cNvSpPr/>
          <p:nvPr/>
        </p:nvSpPr>
        <p:spPr>
          <a:xfrm>
            <a:off x="4286248" y="4786322"/>
            <a:ext cx="100013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9" name="Tabella 18"/>
          <p:cNvGraphicFramePr>
            <a:graphicFrameLocks noGrp="1"/>
          </p:cNvGraphicFramePr>
          <p:nvPr/>
        </p:nvGraphicFramePr>
        <p:xfrm>
          <a:off x="5536582" y="4486923"/>
          <a:ext cx="1096341" cy="360000"/>
        </p:xfrm>
        <a:graphic>
          <a:graphicData uri="http://schemas.openxmlformats.org/drawingml/2006/table">
            <a:tbl>
              <a:tblPr/>
              <a:tblGrid>
                <a:gridCol w="365447"/>
                <a:gridCol w="365447"/>
                <a:gridCol w="365447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ella 19"/>
          <p:cNvGraphicFramePr>
            <a:graphicFrameLocks noGrp="1"/>
          </p:cNvGraphicFramePr>
          <p:nvPr/>
        </p:nvGraphicFramePr>
        <p:xfrm>
          <a:off x="6627500" y="4491090"/>
          <a:ext cx="1074627" cy="36000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ella 20"/>
          <p:cNvGraphicFramePr>
            <a:graphicFrameLocks noGrp="1"/>
          </p:cNvGraphicFramePr>
          <p:nvPr/>
        </p:nvGraphicFramePr>
        <p:xfrm>
          <a:off x="7705803" y="4487906"/>
          <a:ext cx="1074627" cy="36000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ella 21"/>
          <p:cNvGraphicFramePr>
            <a:graphicFrameLocks noGrp="1"/>
          </p:cNvGraphicFramePr>
          <p:nvPr/>
        </p:nvGraphicFramePr>
        <p:xfrm>
          <a:off x="5539527" y="4851841"/>
          <a:ext cx="1073427" cy="363109"/>
        </p:xfrm>
        <a:graphic>
          <a:graphicData uri="http://schemas.openxmlformats.org/drawingml/2006/table">
            <a:tbl>
              <a:tblPr/>
              <a:tblGrid>
                <a:gridCol w="357809"/>
                <a:gridCol w="357809"/>
                <a:gridCol w="357809"/>
              </a:tblGrid>
              <a:tr h="3631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ella 22"/>
          <p:cNvGraphicFramePr>
            <a:graphicFrameLocks noGrp="1"/>
          </p:cNvGraphicFramePr>
          <p:nvPr/>
        </p:nvGraphicFramePr>
        <p:xfrm>
          <a:off x="7713415" y="4851841"/>
          <a:ext cx="1073427" cy="363109"/>
        </p:xfrm>
        <a:graphic>
          <a:graphicData uri="http://schemas.openxmlformats.org/drawingml/2006/table">
            <a:tbl>
              <a:tblPr/>
              <a:tblGrid>
                <a:gridCol w="357809"/>
                <a:gridCol w="357809"/>
                <a:gridCol w="357809"/>
              </a:tblGrid>
              <a:tr h="3631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ella 23"/>
          <p:cNvGraphicFramePr>
            <a:graphicFrameLocks noGrp="1"/>
          </p:cNvGraphicFramePr>
          <p:nvPr/>
        </p:nvGraphicFramePr>
        <p:xfrm>
          <a:off x="6633295" y="4851841"/>
          <a:ext cx="1073427" cy="363109"/>
        </p:xfrm>
        <a:graphic>
          <a:graphicData uri="http://schemas.openxmlformats.org/drawingml/2006/table">
            <a:tbl>
              <a:tblPr/>
              <a:tblGrid>
                <a:gridCol w="357809"/>
                <a:gridCol w="357809"/>
                <a:gridCol w="357809"/>
              </a:tblGrid>
              <a:tr h="363109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ella 24"/>
          <p:cNvGraphicFramePr>
            <a:graphicFrameLocks noGrp="1"/>
          </p:cNvGraphicFramePr>
          <p:nvPr/>
        </p:nvGraphicFramePr>
        <p:xfrm>
          <a:off x="5572132" y="5214950"/>
          <a:ext cx="1071570" cy="362861"/>
        </p:xfrm>
        <a:graphic>
          <a:graphicData uri="http://schemas.openxmlformats.org/drawingml/2006/table">
            <a:tbl>
              <a:tblPr/>
              <a:tblGrid>
                <a:gridCol w="357190"/>
                <a:gridCol w="357190"/>
                <a:gridCol w="357190"/>
              </a:tblGrid>
              <a:tr h="36286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ella 25"/>
          <p:cNvGraphicFramePr>
            <a:graphicFrameLocks noGrp="1"/>
          </p:cNvGraphicFramePr>
          <p:nvPr/>
        </p:nvGraphicFramePr>
        <p:xfrm>
          <a:off x="6643702" y="5209279"/>
          <a:ext cx="1072764" cy="362861"/>
        </p:xfrm>
        <a:graphic>
          <a:graphicData uri="http://schemas.openxmlformats.org/drawingml/2006/table">
            <a:tbl>
              <a:tblPr/>
              <a:tblGrid>
                <a:gridCol w="357588"/>
                <a:gridCol w="357588"/>
                <a:gridCol w="357588"/>
              </a:tblGrid>
              <a:tr h="36286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ella 26"/>
          <p:cNvGraphicFramePr>
            <a:graphicFrameLocks noGrp="1"/>
          </p:cNvGraphicFramePr>
          <p:nvPr/>
        </p:nvGraphicFramePr>
        <p:xfrm>
          <a:off x="7714078" y="5214950"/>
          <a:ext cx="1072764" cy="362861"/>
        </p:xfrm>
        <a:graphic>
          <a:graphicData uri="http://schemas.openxmlformats.org/drawingml/2006/table">
            <a:tbl>
              <a:tblPr/>
              <a:tblGrid>
                <a:gridCol w="357588"/>
                <a:gridCol w="357588"/>
                <a:gridCol w="357588"/>
              </a:tblGrid>
              <a:tr h="36286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sp>
        <p:nvSpPr>
          <p:cNvPr id="28" name="CasellaDiTesto 27"/>
          <p:cNvSpPr txBox="1"/>
          <p:nvPr/>
        </p:nvSpPr>
        <p:spPr>
          <a:xfrm>
            <a:off x="4214810" y="521495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Reshape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614" y="71414"/>
            <a:ext cx="8229600" cy="1066800"/>
          </a:xfrm>
        </p:spPr>
        <p:txBody>
          <a:bodyPr/>
          <a:lstStyle/>
          <a:p>
            <a:r>
              <a:rPr lang="en-US" dirty="0" smtClean="0"/>
              <a:t>CS-based THz systems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29256" y="6329386"/>
            <a:ext cx="3643338" cy="457200"/>
          </a:xfrm>
        </p:spPr>
        <p:txBody>
          <a:bodyPr/>
          <a:lstStyle/>
          <a:p>
            <a:r>
              <a:rPr lang="it-IT" sz="2100" dirty="0" smtClean="0">
                <a:solidFill>
                  <a:schemeClr val="tx1"/>
                </a:solidFill>
              </a:rPr>
              <a:t>Giovanni Cavallo</a:t>
            </a:r>
            <a:endParaRPr lang="it-IT" sz="2100" dirty="0">
              <a:solidFill>
                <a:schemeClr val="tx1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5715016"/>
            <a:ext cx="1905000" cy="1087755"/>
          </a:xfrm>
          <a:prstGeom prst="rect">
            <a:avLst/>
          </a:prstGeom>
        </p:spPr>
      </p:pic>
      <p:sp>
        <p:nvSpPr>
          <p:cNvPr id="8" name="Cilindro 7"/>
          <p:cNvSpPr/>
          <p:nvPr/>
        </p:nvSpPr>
        <p:spPr>
          <a:xfrm rot="8076638">
            <a:off x="721962" y="1314609"/>
            <a:ext cx="356259" cy="567236"/>
          </a:xfrm>
          <a:prstGeom prst="can">
            <a:avLst>
              <a:gd name="adj" fmla="val 10333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/>
          <p:cNvCxnSpPr/>
          <p:nvPr/>
        </p:nvCxnSpPr>
        <p:spPr>
          <a:xfrm>
            <a:off x="1000181" y="1713658"/>
            <a:ext cx="385394" cy="37835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 rot="3007660">
            <a:off x="1266551" y="1507560"/>
            <a:ext cx="258119" cy="122413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1419376" y="2127634"/>
            <a:ext cx="686279" cy="111650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385575" y="2092008"/>
            <a:ext cx="648072" cy="158417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407501" y="2115758"/>
            <a:ext cx="1562250" cy="62432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 cstate="print"/>
          <a:srcRect l="20499" t="15403" r="29652" b="11024"/>
          <a:stretch>
            <a:fillRect/>
          </a:stretch>
        </p:blipFill>
        <p:spPr bwMode="auto">
          <a:xfrm>
            <a:off x="1995660" y="2703963"/>
            <a:ext cx="1103587" cy="110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ilindro 14"/>
          <p:cNvSpPr/>
          <p:nvPr/>
        </p:nvSpPr>
        <p:spPr>
          <a:xfrm rot="8076226">
            <a:off x="3988455" y="4517261"/>
            <a:ext cx="356259" cy="586800"/>
          </a:xfrm>
          <a:prstGeom prst="can">
            <a:avLst>
              <a:gd name="adj" fmla="val 10333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6" name="Tabella 15"/>
          <p:cNvGraphicFramePr>
            <a:graphicFrameLocks noGrp="1"/>
          </p:cNvGraphicFramePr>
          <p:nvPr/>
        </p:nvGraphicFramePr>
        <p:xfrm>
          <a:off x="2162459" y="2851398"/>
          <a:ext cx="1074627" cy="36000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/>
        </p:nvGraphicFramePr>
        <p:xfrm>
          <a:off x="2162458" y="3211437"/>
          <a:ext cx="1074627" cy="36000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2162459" y="3579186"/>
          <a:ext cx="1074627" cy="36000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19" name="CasellaDiTesto 18"/>
          <p:cNvSpPr txBox="1"/>
          <p:nvPr/>
        </p:nvSpPr>
        <p:spPr>
          <a:xfrm>
            <a:off x="73021" y="962695"/>
            <a:ext cx="14012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 smtClean="0"/>
              <a:t>THz</a:t>
            </a:r>
            <a:r>
              <a:rPr lang="it-IT" sz="1500" b="1" dirty="0" smtClean="0"/>
              <a:t> Source</a:t>
            </a:r>
            <a:endParaRPr lang="it-IT" sz="1500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94609" y="3820215"/>
            <a:ext cx="16786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i="1" dirty="0" smtClean="0"/>
              <a:t>Random Mask </a:t>
            </a:r>
            <a:endParaRPr lang="en-US" sz="1500" b="1" i="1" dirty="0"/>
          </a:p>
        </p:txBody>
      </p:sp>
      <p:cxnSp>
        <p:nvCxnSpPr>
          <p:cNvPr id="21" name="Connettore 1 20"/>
          <p:cNvCxnSpPr/>
          <p:nvPr/>
        </p:nvCxnSpPr>
        <p:spPr>
          <a:xfrm>
            <a:off x="2698352" y="3026438"/>
            <a:ext cx="847463" cy="11538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2698352" y="3406449"/>
            <a:ext cx="847463" cy="7737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3857620" y="5143512"/>
            <a:ext cx="1401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err="1" smtClean="0"/>
              <a:t>THz</a:t>
            </a:r>
            <a:r>
              <a:rPr lang="it-IT" sz="1500" b="1" dirty="0" smtClean="0"/>
              <a:t> Detector</a:t>
            </a:r>
            <a:endParaRPr lang="it-IT" sz="1500" b="1" dirty="0"/>
          </a:p>
        </p:txBody>
      </p:sp>
      <p:sp>
        <p:nvSpPr>
          <p:cNvPr id="24" name="Ovale 23"/>
          <p:cNvSpPr/>
          <p:nvPr/>
        </p:nvSpPr>
        <p:spPr>
          <a:xfrm rot="2967537">
            <a:off x="3471224" y="3624473"/>
            <a:ext cx="259200" cy="122413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1 24"/>
          <p:cNvCxnSpPr/>
          <p:nvPr/>
        </p:nvCxnSpPr>
        <p:spPr>
          <a:xfrm>
            <a:off x="3545815" y="4180240"/>
            <a:ext cx="411874" cy="42977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287335" y="2580865"/>
            <a:ext cx="10715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i="1" dirty="0" smtClean="0"/>
              <a:t>Lens 1</a:t>
            </a:r>
            <a:endParaRPr lang="en-US" sz="1500" b="1" i="1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2113293" y="4500570"/>
            <a:ext cx="9601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i="1" dirty="0" smtClean="0"/>
              <a:t>Lens 2</a:t>
            </a:r>
            <a:endParaRPr lang="en-US" sz="1500" b="1" i="1" dirty="0"/>
          </a:p>
        </p:txBody>
      </p:sp>
      <p:cxnSp>
        <p:nvCxnSpPr>
          <p:cNvPr id="28" name="Connettore 1 27"/>
          <p:cNvCxnSpPr/>
          <p:nvPr/>
        </p:nvCxnSpPr>
        <p:spPr>
          <a:xfrm>
            <a:off x="1407501" y="2115758"/>
            <a:ext cx="842170" cy="84034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1407501" y="2115758"/>
            <a:ext cx="1562250" cy="62432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2698352" y="3406449"/>
            <a:ext cx="847463" cy="7737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2330217" y="3406449"/>
            <a:ext cx="1215598" cy="7737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1571776" y="2280034"/>
            <a:ext cx="1190335" cy="68445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2850752" y="3178838"/>
            <a:ext cx="847463" cy="11538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2643174" y="2232060"/>
            <a:ext cx="1285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i="1" dirty="0" err="1" smtClean="0"/>
              <a:t>Image</a:t>
            </a:r>
            <a:r>
              <a:rPr lang="it-IT" sz="1500" b="1" i="1" dirty="0" smtClean="0"/>
              <a:t> </a:t>
            </a:r>
            <a:r>
              <a:rPr lang="it-IT" sz="1500" b="1" i="1" dirty="0" err="1" smtClean="0"/>
              <a:t>to</a:t>
            </a:r>
            <a:r>
              <a:rPr lang="it-IT" sz="1500" b="1" i="1" dirty="0" smtClean="0"/>
              <a:t> </a:t>
            </a:r>
          </a:p>
          <a:p>
            <a:pPr algn="ctr"/>
            <a:r>
              <a:rPr lang="it-IT" sz="1500" b="1" i="1" dirty="0" err="1" smtClean="0"/>
              <a:t>analyze</a:t>
            </a:r>
            <a:endParaRPr lang="it-IT" sz="1500" b="1" i="1" dirty="0"/>
          </a:p>
        </p:txBody>
      </p:sp>
      <p:sp>
        <p:nvSpPr>
          <p:cNvPr id="35" name="Rettangolo 34"/>
          <p:cNvSpPr/>
          <p:nvPr/>
        </p:nvSpPr>
        <p:spPr>
          <a:xfrm>
            <a:off x="1857356" y="1001096"/>
            <a:ext cx="7143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/>
              <a:t>The electromagnetic radiation in THz frequency range (0.1–10 THz) can deeply penetrate inside materials.  Lower limit: Microwaves. Upper Limit: Far Infrared. No ionizing. </a:t>
            </a:r>
            <a:endParaRPr lang="en-US" sz="1600" dirty="0"/>
          </a:p>
        </p:txBody>
      </p:sp>
      <p:graphicFrame>
        <p:nvGraphicFramePr>
          <p:cNvPr id="36" name="Tabella 35"/>
          <p:cNvGraphicFramePr>
            <a:graphicFrameLocks noGrp="1"/>
          </p:cNvGraphicFramePr>
          <p:nvPr/>
        </p:nvGraphicFramePr>
        <p:xfrm>
          <a:off x="4214810" y="2143339"/>
          <a:ext cx="356259" cy="243840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1" u="none" strike="noStrike" dirty="0"/>
                        <a:t> </a:t>
                      </a:r>
                      <a:r>
                        <a:rPr lang="it-IT" sz="1600" b="1" i="1" u="none" strike="noStrike" dirty="0" smtClean="0"/>
                        <a:t>y1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ella 36"/>
          <p:cNvGraphicFramePr>
            <a:graphicFrameLocks noGrp="1"/>
          </p:cNvGraphicFramePr>
          <p:nvPr/>
        </p:nvGraphicFramePr>
        <p:xfrm>
          <a:off x="4214810" y="2509496"/>
          <a:ext cx="356259" cy="243840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1" u="none" strike="noStrike" dirty="0"/>
                        <a:t> </a:t>
                      </a:r>
                      <a:r>
                        <a:rPr lang="it-IT" sz="1600" b="1" i="1" u="none" strike="noStrike" dirty="0" smtClean="0"/>
                        <a:t>y2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ella 37"/>
          <p:cNvGraphicFramePr>
            <a:graphicFrameLocks noGrp="1"/>
          </p:cNvGraphicFramePr>
          <p:nvPr/>
        </p:nvGraphicFramePr>
        <p:xfrm>
          <a:off x="4214810" y="2899408"/>
          <a:ext cx="356259" cy="243840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1" u="none" strike="noStrike" dirty="0"/>
                        <a:t> </a:t>
                      </a:r>
                      <a:r>
                        <a:rPr lang="it-IT" sz="1600" b="1" i="1" u="none" strike="noStrike" dirty="0" smtClean="0"/>
                        <a:t>y3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ella 38"/>
          <p:cNvGraphicFramePr>
            <a:graphicFrameLocks noGrp="1"/>
          </p:cNvGraphicFramePr>
          <p:nvPr/>
        </p:nvGraphicFramePr>
        <p:xfrm>
          <a:off x="4882260" y="3357562"/>
          <a:ext cx="1096341" cy="243840"/>
        </p:xfrm>
        <a:graphic>
          <a:graphicData uri="http://schemas.openxmlformats.org/drawingml/2006/table">
            <a:tbl>
              <a:tblPr/>
              <a:tblGrid>
                <a:gridCol w="365447"/>
                <a:gridCol w="365447"/>
                <a:gridCol w="365447"/>
              </a:tblGrid>
              <a:tr h="213391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5973178" y="3361729"/>
          <a:ext cx="1074627" cy="24384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213391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ella 40"/>
          <p:cNvGraphicFramePr>
            <a:graphicFrameLocks noGrp="1"/>
          </p:cNvGraphicFramePr>
          <p:nvPr/>
        </p:nvGraphicFramePr>
        <p:xfrm>
          <a:off x="4887923" y="3829743"/>
          <a:ext cx="3249081" cy="220586"/>
        </p:xfrm>
        <a:graphic>
          <a:graphicData uri="http://schemas.openxmlformats.org/drawingml/2006/table">
            <a:tbl>
              <a:tblPr/>
              <a:tblGrid>
                <a:gridCol w="361009"/>
                <a:gridCol w="361009"/>
                <a:gridCol w="361009"/>
                <a:gridCol w="361009"/>
                <a:gridCol w="361009"/>
                <a:gridCol w="361009"/>
                <a:gridCol w="361009"/>
                <a:gridCol w="361009"/>
                <a:gridCol w="361009"/>
              </a:tblGrid>
              <a:tr h="22058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ella 41"/>
          <p:cNvGraphicFramePr>
            <a:graphicFrameLocks noGrp="1"/>
          </p:cNvGraphicFramePr>
          <p:nvPr/>
        </p:nvGraphicFramePr>
        <p:xfrm>
          <a:off x="4886026" y="3613870"/>
          <a:ext cx="3257874" cy="215873"/>
        </p:xfrm>
        <a:graphic>
          <a:graphicData uri="http://schemas.openxmlformats.org/drawingml/2006/table">
            <a:tbl>
              <a:tblPr/>
              <a:tblGrid>
                <a:gridCol w="361986"/>
                <a:gridCol w="361986"/>
                <a:gridCol w="361986"/>
                <a:gridCol w="361986"/>
                <a:gridCol w="361986"/>
                <a:gridCol w="361986"/>
                <a:gridCol w="361986"/>
                <a:gridCol w="361986"/>
                <a:gridCol w="361986"/>
              </a:tblGrid>
              <a:tr h="2158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ella 42"/>
          <p:cNvGraphicFramePr>
            <a:graphicFrameLocks noGrp="1"/>
          </p:cNvGraphicFramePr>
          <p:nvPr/>
        </p:nvGraphicFramePr>
        <p:xfrm>
          <a:off x="7065129" y="3358545"/>
          <a:ext cx="1074627" cy="243840"/>
        </p:xfrm>
        <a:graphic>
          <a:graphicData uri="http://schemas.openxmlformats.org/drawingml/2006/table">
            <a:tbl>
              <a:tblPr/>
              <a:tblGrid>
                <a:gridCol w="358209"/>
                <a:gridCol w="358209"/>
                <a:gridCol w="358209"/>
              </a:tblGrid>
              <a:tr h="213391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44" name="CasellaDiTesto 43"/>
          <p:cNvSpPr txBox="1"/>
          <p:nvPr/>
        </p:nvSpPr>
        <p:spPr>
          <a:xfrm>
            <a:off x="4714876" y="2221048"/>
            <a:ext cx="351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=</a:t>
            </a:r>
            <a:endParaRPr lang="it-IT" sz="4000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7858148" y="2149610"/>
            <a:ext cx="369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x</a:t>
            </a:r>
            <a:endParaRPr lang="it-IT" sz="4000" dirty="0"/>
          </a:p>
        </p:txBody>
      </p:sp>
      <p:graphicFrame>
        <p:nvGraphicFramePr>
          <p:cNvPr id="46" name="Tabella 45"/>
          <p:cNvGraphicFramePr>
            <a:graphicFrameLocks noGrp="1"/>
          </p:cNvGraphicFramePr>
          <p:nvPr/>
        </p:nvGraphicFramePr>
        <p:xfrm>
          <a:off x="5286380" y="2071678"/>
          <a:ext cx="2428893" cy="1097280"/>
        </p:xfrm>
        <a:graphic>
          <a:graphicData uri="http://schemas.openxmlformats.org/drawingml/2006/table">
            <a:tbl>
              <a:tblPr/>
              <a:tblGrid>
                <a:gridCol w="231227"/>
                <a:gridCol w="308527"/>
                <a:gridCol w="269877"/>
                <a:gridCol w="269877"/>
                <a:gridCol w="269877"/>
                <a:gridCol w="269877"/>
                <a:gridCol w="269877"/>
                <a:gridCol w="269877"/>
                <a:gridCol w="269877"/>
              </a:tblGrid>
              <a:tr h="2211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1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1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Tabella 46"/>
          <p:cNvGraphicFramePr>
            <a:graphicFrameLocks noGrp="1"/>
          </p:cNvGraphicFramePr>
          <p:nvPr/>
        </p:nvGraphicFramePr>
        <p:xfrm>
          <a:off x="8358214" y="2053091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x1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Tabella 47"/>
          <p:cNvGraphicFramePr>
            <a:graphicFrameLocks noGrp="1"/>
          </p:cNvGraphicFramePr>
          <p:nvPr/>
        </p:nvGraphicFramePr>
        <p:xfrm>
          <a:off x="8358214" y="2441193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x2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Tabella 48"/>
          <p:cNvGraphicFramePr>
            <a:graphicFrameLocks noGrp="1"/>
          </p:cNvGraphicFramePr>
          <p:nvPr/>
        </p:nvGraphicFramePr>
        <p:xfrm>
          <a:off x="8358214" y="2829131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x3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Tabella 49"/>
          <p:cNvGraphicFramePr>
            <a:graphicFrameLocks noGrp="1"/>
          </p:cNvGraphicFramePr>
          <p:nvPr/>
        </p:nvGraphicFramePr>
        <p:xfrm>
          <a:off x="8358214" y="3218431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x4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Tabella 50"/>
          <p:cNvGraphicFramePr>
            <a:graphicFrameLocks noGrp="1"/>
          </p:cNvGraphicFramePr>
          <p:nvPr/>
        </p:nvGraphicFramePr>
        <p:xfrm>
          <a:off x="8358214" y="3615322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x5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ella 51"/>
          <p:cNvGraphicFramePr>
            <a:graphicFrameLocks noGrp="1"/>
          </p:cNvGraphicFramePr>
          <p:nvPr/>
        </p:nvGraphicFramePr>
        <p:xfrm>
          <a:off x="8358214" y="4003424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x6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ella 52"/>
          <p:cNvGraphicFramePr>
            <a:graphicFrameLocks noGrp="1"/>
          </p:cNvGraphicFramePr>
          <p:nvPr/>
        </p:nvGraphicFramePr>
        <p:xfrm>
          <a:off x="8358214" y="4391362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x7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Tabella 53"/>
          <p:cNvGraphicFramePr>
            <a:graphicFrameLocks noGrp="1"/>
          </p:cNvGraphicFramePr>
          <p:nvPr/>
        </p:nvGraphicFramePr>
        <p:xfrm>
          <a:off x="8358214" y="4787977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x8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Tabella 54"/>
          <p:cNvGraphicFramePr>
            <a:graphicFrameLocks noGrp="1"/>
          </p:cNvGraphicFramePr>
          <p:nvPr/>
        </p:nvGraphicFramePr>
        <p:xfrm>
          <a:off x="8359145" y="5185424"/>
          <a:ext cx="356259" cy="2438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2252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/>
                        <a:t> </a:t>
                      </a:r>
                      <a:r>
                        <a:rPr lang="it-IT" sz="1600" u="none" strike="noStrike" dirty="0" smtClean="0"/>
                        <a:t>x9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6" name="CasellaDiTesto 55"/>
          <p:cNvSpPr txBox="1"/>
          <p:nvPr/>
        </p:nvSpPr>
        <p:spPr>
          <a:xfrm>
            <a:off x="6643702" y="5572140"/>
            <a:ext cx="22347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i="1" dirty="0" smtClean="0"/>
              <a:t>Unknown Vector x[N]</a:t>
            </a:r>
            <a:endParaRPr lang="en-US" sz="1500" b="1" i="1" dirty="0"/>
          </a:p>
        </p:txBody>
      </p:sp>
      <p:sp>
        <p:nvSpPr>
          <p:cNvPr id="57" name="CasellaDiTesto 56"/>
          <p:cNvSpPr txBox="1"/>
          <p:nvPr/>
        </p:nvSpPr>
        <p:spPr>
          <a:xfrm>
            <a:off x="5286380" y="421481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Sampling Matrix </a:t>
            </a:r>
            <a:r>
              <a:rPr lang="en-US" sz="1500" b="1" i="1" dirty="0" smtClean="0"/>
              <a:t>A</a:t>
            </a:r>
            <a:endParaRPr lang="en-US" sz="1500" b="1" i="1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3929058" y="3286124"/>
            <a:ext cx="8914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i="1" dirty="0" smtClean="0"/>
              <a:t>y[M]</a:t>
            </a:r>
            <a:endParaRPr lang="en-US" sz="15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1138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1347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1138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1347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1138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1347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itolo 1"/>
          <p:cNvSpPr>
            <a:spLocks noGrp="1"/>
          </p:cNvSpPr>
          <p:nvPr>
            <p:ph type="title"/>
          </p:nvPr>
        </p:nvSpPr>
        <p:spPr>
          <a:xfrm>
            <a:off x="204814" y="142852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CS-based THz systems </a:t>
            </a:r>
            <a:endParaRPr lang="it-IT" sz="3600" dirty="0"/>
          </a:p>
        </p:txBody>
      </p:sp>
      <p:sp>
        <p:nvSpPr>
          <p:cNvPr id="21" name="Rettangolo 20"/>
          <p:cNvSpPr/>
          <p:nvPr/>
        </p:nvSpPr>
        <p:spPr>
          <a:xfrm>
            <a:off x="218460" y="928670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The reconstructed vector x’, sparse solution of the problem y=Ax, has to be reordered to finally reconstruct the original image.</a:t>
            </a:r>
            <a:endParaRPr lang="en-US" sz="2000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CasellaDiTesto 48"/>
          <p:cNvSpPr txBox="1"/>
          <p:nvPr/>
        </p:nvSpPr>
        <p:spPr>
          <a:xfrm>
            <a:off x="6588224" y="2090921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Original Image</a:t>
            </a:r>
            <a:endParaRPr lang="en-US" sz="2000" b="1" i="1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357158" y="185736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Reconstructed Vector X</a:t>
            </a:r>
            <a:endParaRPr lang="en-US" sz="2000" b="1" i="1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57158" y="271462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Sparse Solution</a:t>
            </a:r>
            <a:endParaRPr lang="en-US" sz="20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955017"/>
            <a:ext cx="1085850" cy="111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graphicFrame>
        <p:nvGraphicFramePr>
          <p:cNvPr id="46" name="Tabella 45"/>
          <p:cNvGraphicFramePr>
            <a:graphicFrameLocks noGrp="1"/>
          </p:cNvGraphicFramePr>
          <p:nvPr/>
        </p:nvGraphicFramePr>
        <p:xfrm>
          <a:off x="4572000" y="2955017"/>
          <a:ext cx="1087269" cy="1119117"/>
        </p:xfrm>
        <a:graphic>
          <a:graphicData uri="http://schemas.openxmlformats.org/drawingml/2006/table">
            <a:tbl>
              <a:tblPr/>
              <a:tblGrid>
                <a:gridCol w="310519"/>
                <a:gridCol w="414327"/>
                <a:gridCol w="362423"/>
              </a:tblGrid>
              <a:tr h="373039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8" name="Freccia in giù 47"/>
          <p:cNvSpPr/>
          <p:nvPr/>
        </p:nvSpPr>
        <p:spPr>
          <a:xfrm rot="16200000">
            <a:off x="3545808" y="3117114"/>
            <a:ext cx="576064" cy="82793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Freccia in giù 51"/>
          <p:cNvSpPr/>
          <p:nvPr/>
        </p:nvSpPr>
        <p:spPr>
          <a:xfrm rot="16200000">
            <a:off x="6102248" y="3117114"/>
            <a:ext cx="576064" cy="82793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CasellaDiTesto 52"/>
          <p:cNvSpPr txBox="1"/>
          <p:nvPr/>
        </p:nvSpPr>
        <p:spPr>
          <a:xfrm>
            <a:off x="4211960" y="2090921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Digitized Image</a:t>
            </a:r>
            <a:endParaRPr lang="en-US" sz="2000" b="1" i="1" dirty="0"/>
          </a:p>
        </p:txBody>
      </p:sp>
      <p:graphicFrame>
        <p:nvGraphicFramePr>
          <p:cNvPr id="57" name="Tabella 56"/>
          <p:cNvGraphicFramePr>
            <a:graphicFrameLocks noGrp="1"/>
          </p:cNvGraphicFramePr>
          <p:nvPr/>
        </p:nvGraphicFramePr>
        <p:xfrm>
          <a:off x="2487549" y="1785926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Tabella 57"/>
          <p:cNvGraphicFramePr>
            <a:graphicFrameLocks noGrp="1"/>
          </p:cNvGraphicFramePr>
          <p:nvPr/>
        </p:nvGraphicFramePr>
        <p:xfrm>
          <a:off x="2487549" y="2174028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it-IT" sz="2400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it-IT" sz="2400" u="none" strike="noStrike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Tabella 58"/>
          <p:cNvGraphicFramePr>
            <a:graphicFrameLocks noGrp="1"/>
          </p:cNvGraphicFramePr>
          <p:nvPr/>
        </p:nvGraphicFramePr>
        <p:xfrm>
          <a:off x="2487549" y="2561966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Tabella 59"/>
          <p:cNvGraphicFramePr>
            <a:graphicFrameLocks noGrp="1"/>
          </p:cNvGraphicFramePr>
          <p:nvPr/>
        </p:nvGraphicFramePr>
        <p:xfrm>
          <a:off x="2487549" y="2951266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Tabella 60"/>
          <p:cNvGraphicFramePr>
            <a:graphicFrameLocks noGrp="1"/>
          </p:cNvGraphicFramePr>
          <p:nvPr/>
        </p:nvGraphicFramePr>
        <p:xfrm>
          <a:off x="2487549" y="3348157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Tabella 61"/>
          <p:cNvGraphicFramePr>
            <a:graphicFrameLocks noGrp="1"/>
          </p:cNvGraphicFramePr>
          <p:nvPr/>
        </p:nvGraphicFramePr>
        <p:xfrm>
          <a:off x="2487549" y="3736259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" name="Tabella 62"/>
          <p:cNvGraphicFramePr>
            <a:graphicFrameLocks noGrp="1"/>
          </p:cNvGraphicFramePr>
          <p:nvPr/>
        </p:nvGraphicFramePr>
        <p:xfrm>
          <a:off x="2487549" y="4124197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" name="Tabella 63"/>
          <p:cNvGraphicFramePr>
            <a:graphicFrameLocks noGrp="1"/>
          </p:cNvGraphicFramePr>
          <p:nvPr/>
        </p:nvGraphicFramePr>
        <p:xfrm>
          <a:off x="2487549" y="4520812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Tabella 64"/>
          <p:cNvGraphicFramePr>
            <a:graphicFrameLocks noGrp="1"/>
          </p:cNvGraphicFramePr>
          <p:nvPr/>
        </p:nvGraphicFramePr>
        <p:xfrm>
          <a:off x="2487549" y="4918259"/>
          <a:ext cx="356259" cy="3800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356259"/>
              </a:tblGrid>
              <a:tr h="3800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9" name="Picture 2" descr="cappello cilindro : illustrazione del cappello di un ma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5895" y="4429132"/>
            <a:ext cx="1710485" cy="1710485"/>
          </a:xfrm>
          <a:prstGeom prst="rect">
            <a:avLst/>
          </a:prstGeom>
          <a:noFill/>
        </p:spPr>
      </p:pic>
      <p:sp>
        <p:nvSpPr>
          <p:cNvPr id="30" name="Rettangolo 29"/>
          <p:cNvSpPr/>
          <p:nvPr/>
        </p:nvSpPr>
        <p:spPr>
          <a:xfrm>
            <a:off x="314408" y="3643314"/>
            <a:ext cx="35432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CS Solvers: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CVX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Greedy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TVAL</a:t>
            </a:r>
            <a:endParaRPr lang="en-US" sz="2000" dirty="0"/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5715016"/>
            <a:ext cx="1905000" cy="1087755"/>
          </a:xfrm>
          <a:prstGeom prst="rect">
            <a:avLst/>
          </a:prstGeom>
        </p:spPr>
      </p:pic>
      <p:sp>
        <p:nvSpPr>
          <p:cNvPr id="32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29256" y="6329386"/>
            <a:ext cx="3643338" cy="457200"/>
          </a:xfrm>
        </p:spPr>
        <p:txBody>
          <a:bodyPr/>
          <a:lstStyle/>
          <a:p>
            <a:r>
              <a:rPr lang="it-IT" sz="2100" dirty="0" smtClean="0">
                <a:solidFill>
                  <a:schemeClr val="tx1"/>
                </a:solidFill>
              </a:rPr>
              <a:t>Giovanni Cavallo</a:t>
            </a:r>
            <a:endParaRPr lang="it-IT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9" grpId="0"/>
      <p:bldP spid="51" grpId="0"/>
      <p:bldP spid="27" grpId="0"/>
      <p:bldP spid="48" grpId="0" animBg="1"/>
      <p:bldP spid="52" grpId="0" animBg="1"/>
      <p:bldP spid="53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1490" y="142852"/>
            <a:ext cx="8229600" cy="1066800"/>
          </a:xfrm>
        </p:spPr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071546"/>
            <a:ext cx="8358246" cy="38576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Chapter book</a:t>
            </a:r>
          </a:p>
          <a:p>
            <a:pPr>
              <a:buClrTx/>
            </a:pPr>
            <a:r>
              <a:rPr lang="en-US" sz="2200" dirty="0" smtClean="0"/>
              <a:t>“THz measurement system” – Prof. </a:t>
            </a:r>
            <a:r>
              <a:rPr lang="en-US" sz="2200" dirty="0" err="1" smtClean="0"/>
              <a:t>Antonello</a:t>
            </a:r>
            <a:r>
              <a:rPr lang="en-US" sz="2200" dirty="0" smtClean="0"/>
              <a:t> </a:t>
            </a:r>
            <a:r>
              <a:rPr lang="en-US" sz="2200" dirty="0" err="1" smtClean="0"/>
              <a:t>Andreone</a:t>
            </a:r>
            <a:r>
              <a:rPr lang="en-US" sz="2200" dirty="0" smtClean="0"/>
              <a:t>, Prof. </a:t>
            </a:r>
            <a:r>
              <a:rPr lang="en-US" sz="2200" dirty="0" err="1" smtClean="0"/>
              <a:t>Leopoldo</a:t>
            </a:r>
            <a:r>
              <a:rPr lang="en-US" sz="2200" dirty="0" smtClean="0"/>
              <a:t> </a:t>
            </a:r>
            <a:r>
              <a:rPr lang="en-US" sz="2200" dirty="0" err="1" smtClean="0"/>
              <a:t>Angrisani</a:t>
            </a:r>
            <a:r>
              <a:rPr lang="en-US" sz="2200" dirty="0" smtClean="0"/>
              <a:t>, PhD Student Giovanni </a:t>
            </a:r>
            <a:r>
              <a:rPr lang="en-US" sz="2200" dirty="0" err="1" smtClean="0"/>
              <a:t>Cavallo</a:t>
            </a:r>
            <a:r>
              <a:rPr lang="en-US" sz="2200" dirty="0" smtClean="0"/>
              <a:t> (in preparation)</a:t>
            </a:r>
          </a:p>
          <a:p>
            <a:pPr>
              <a:buClrTx/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Publication</a:t>
            </a:r>
          </a:p>
          <a:p>
            <a:pPr>
              <a:buClrTx/>
            </a:pPr>
            <a:r>
              <a:rPr lang="en-US" sz="2200" dirty="0" smtClean="0"/>
              <a:t>“THz Imaging: advantages and disadvantages of raster scan and compressive sampling” – Prof. </a:t>
            </a:r>
            <a:r>
              <a:rPr lang="en-US" sz="2200" dirty="0" err="1" smtClean="0"/>
              <a:t>Antonello</a:t>
            </a:r>
            <a:r>
              <a:rPr lang="en-US" sz="2200" dirty="0" smtClean="0"/>
              <a:t> </a:t>
            </a:r>
            <a:r>
              <a:rPr lang="en-US" sz="2200" dirty="0" err="1" smtClean="0"/>
              <a:t>Andreone</a:t>
            </a:r>
            <a:r>
              <a:rPr lang="en-US" sz="2200" dirty="0" smtClean="0"/>
              <a:t>, Prof. </a:t>
            </a:r>
            <a:r>
              <a:rPr lang="en-US" sz="2200" dirty="0" err="1" smtClean="0"/>
              <a:t>Leopoldo</a:t>
            </a:r>
            <a:r>
              <a:rPr lang="en-US" sz="2200" dirty="0" smtClean="0"/>
              <a:t> </a:t>
            </a:r>
            <a:r>
              <a:rPr lang="en-US" sz="2200" dirty="0" err="1" smtClean="0"/>
              <a:t>Angrisani</a:t>
            </a:r>
            <a:r>
              <a:rPr lang="en-US" sz="2200" dirty="0" smtClean="0"/>
              <a:t>, PhD Student Giovanni </a:t>
            </a:r>
            <a:r>
              <a:rPr lang="en-US" sz="2200" dirty="0" err="1" smtClean="0"/>
              <a:t>Cavallo</a:t>
            </a:r>
            <a:r>
              <a:rPr lang="en-US" sz="2200" dirty="0" smtClean="0"/>
              <a:t> (in preparation)</a:t>
            </a:r>
            <a:endParaRPr lang="en-US" sz="22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7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29256" y="6329386"/>
            <a:ext cx="3643338" cy="457200"/>
          </a:xfrm>
        </p:spPr>
        <p:txBody>
          <a:bodyPr/>
          <a:lstStyle/>
          <a:p>
            <a:r>
              <a:rPr lang="it-IT" sz="2100" dirty="0" smtClean="0">
                <a:solidFill>
                  <a:schemeClr val="tx1"/>
                </a:solidFill>
              </a:rPr>
              <a:t>Giovanni Cavallo</a:t>
            </a:r>
            <a:endParaRPr lang="it-IT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614" y="147622"/>
            <a:ext cx="8229600" cy="1066800"/>
          </a:xfrm>
        </p:spPr>
        <p:txBody>
          <a:bodyPr/>
          <a:lstStyle/>
          <a:p>
            <a:r>
              <a:rPr lang="en-US" dirty="0" smtClean="0"/>
              <a:t>Next years…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247028"/>
            <a:ext cx="8229600" cy="4325112"/>
          </a:xfrm>
        </p:spPr>
        <p:txBody>
          <a:bodyPr/>
          <a:lstStyle/>
          <a:p>
            <a:pPr>
              <a:buClrTx/>
            </a:pPr>
            <a:r>
              <a:rPr lang="en-US" sz="2200" dirty="0" smtClean="0"/>
              <a:t>Research activity</a:t>
            </a:r>
          </a:p>
          <a:p>
            <a:pPr marL="566928" indent="-457200">
              <a:buClrTx/>
              <a:buFont typeface="+mj-lt"/>
              <a:buAutoNum type="arabicPeriod"/>
            </a:pPr>
            <a:r>
              <a:rPr lang="en-US" sz="2200" dirty="0" smtClean="0"/>
              <a:t>Definition of a model of measurement uncertainly for THz systems;</a:t>
            </a:r>
          </a:p>
          <a:p>
            <a:pPr marL="566928" indent="-457200">
              <a:buClrTx/>
              <a:buFont typeface="+mj-lt"/>
              <a:buAutoNum type="arabicPeriod"/>
            </a:pPr>
            <a:r>
              <a:rPr lang="en-US" sz="2200" dirty="0" smtClean="0"/>
              <a:t>THz spectroscopy on carbon </a:t>
            </a:r>
            <a:r>
              <a:rPr lang="en-US" sz="2200" dirty="0" err="1" smtClean="0"/>
              <a:t>nanotubes</a:t>
            </a:r>
            <a:r>
              <a:rPr lang="en-US" sz="2200" dirty="0" smtClean="0"/>
              <a:t> samples in cooperation with DICMAPI of Federico II. </a:t>
            </a:r>
            <a:endParaRPr lang="it-IT" sz="2200" dirty="0" smtClean="0"/>
          </a:p>
          <a:p>
            <a:pPr marL="566928" indent="-457200">
              <a:buClrTx/>
            </a:pPr>
            <a:r>
              <a:rPr lang="en-US" sz="2200" dirty="0" smtClean="0"/>
              <a:t>Summary of credits</a:t>
            </a:r>
          </a:p>
          <a:p>
            <a:pPr marL="514350" indent="-51435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5429256" y="6329386"/>
            <a:ext cx="3643338" cy="457200"/>
          </a:xfrm>
        </p:spPr>
        <p:txBody>
          <a:bodyPr/>
          <a:lstStyle/>
          <a:p>
            <a:r>
              <a:rPr lang="it-IT" sz="2100" dirty="0" smtClean="0">
                <a:solidFill>
                  <a:schemeClr val="tx1"/>
                </a:solidFill>
              </a:rPr>
              <a:t>Giovanni Cavallo</a:t>
            </a:r>
            <a:endParaRPr lang="it-IT" sz="21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2062" y="3467116"/>
            <a:ext cx="70104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1216</TotalTime>
  <Words>564</Words>
  <Application>Microsoft Office PowerPoint</Application>
  <PresentationFormat>Presentazione su schermo (4:3)</PresentationFormat>
  <Paragraphs>240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Tramonto</vt:lpstr>
      <vt:lpstr>Giovanni Cavallo Tutor: Dr. Annalisa Liccardo  XXX Cycle - I year presentation</vt:lpstr>
      <vt:lpstr>My background</vt:lpstr>
      <vt:lpstr>Which is the problem?</vt:lpstr>
      <vt:lpstr>Solution</vt:lpstr>
      <vt:lpstr>Compressive Sampling</vt:lpstr>
      <vt:lpstr>CS-based THz systems</vt:lpstr>
      <vt:lpstr>CS-based THz systems </vt:lpstr>
      <vt:lpstr>Products</vt:lpstr>
      <vt:lpstr>Next years…</vt:lpstr>
      <vt:lpstr>Thanks for your attention!!!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Giovanni</cp:lastModifiedBy>
  <cp:revision>62</cp:revision>
  <cp:lastPrinted>2015-02-18T13:08:33Z</cp:lastPrinted>
  <dcterms:created xsi:type="dcterms:W3CDTF">2015-02-18T11:42:09Z</dcterms:created>
  <dcterms:modified xsi:type="dcterms:W3CDTF">2015-11-04T10:02:59Z</dcterms:modified>
</cp:coreProperties>
</file>