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761163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A64C9-3627-415C-AAFA-C3176265E098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25CCD-BB7A-4E24-95E6-502FDC415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631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174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70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09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9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91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48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80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116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82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0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33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84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Francesco Caturano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600" dirty="0" smtClean="0"/>
              <a:t>Tutor: </a:t>
            </a:r>
            <a:r>
              <a:rPr lang="it-IT" sz="3600" dirty="0" smtClean="0"/>
              <a:t>Simon Pietro Romano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2700" dirty="0" smtClean="0"/>
              <a:t>XXXIV </a:t>
            </a:r>
            <a:r>
              <a:rPr lang="it-IT" sz="2700" dirty="0" err="1" smtClean="0"/>
              <a:t>Cycle</a:t>
            </a:r>
            <a:r>
              <a:rPr lang="it-IT" sz="2700" dirty="0" smtClean="0"/>
              <a:t> - I </a:t>
            </a:r>
            <a:r>
              <a:rPr lang="it-IT" sz="2700" dirty="0" err="1" smtClean="0"/>
              <a:t>year</a:t>
            </a:r>
            <a:r>
              <a:rPr lang="it-IT" sz="2700" dirty="0" smtClean="0"/>
              <a:t> </a:t>
            </a:r>
            <a:r>
              <a:rPr lang="it-IT" sz="2700" dirty="0" err="1" smtClean="0"/>
              <a:t>presentation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SECSI:</a:t>
            </a:r>
            <a:br>
              <a:rPr lang="it-IT" dirty="0" smtClean="0"/>
            </a:br>
            <a:r>
              <a:rPr lang="it-IT" dirty="0" err="1" smtClean="0"/>
              <a:t>SECurity</a:t>
            </a:r>
            <a:r>
              <a:rPr lang="it-IT" dirty="0" smtClean="0"/>
              <a:t> Solutions for </a:t>
            </a:r>
            <a:r>
              <a:rPr lang="it-IT" dirty="0" err="1" smtClean="0"/>
              <a:t>Innovation</a:t>
            </a: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116632"/>
            <a:ext cx="2857500" cy="1631633"/>
          </a:xfrm>
          <a:prstGeom prst="rect">
            <a:avLst/>
          </a:prstGeom>
        </p:spPr>
      </p:pic>
      <p:pic>
        <p:nvPicPr>
          <p:cNvPr id="3074" name="Picture 2" descr="C:\Users\Daniele\Desktop\Daniele\Università\Dottorato\Dottorato ITEE\Sito Web\logo un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570" y="6021288"/>
            <a:ext cx="2308860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74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algn="l"/>
            <a:r>
              <a:rPr lang="it-IT" b="1" dirty="0" smtClean="0"/>
              <a:t>Background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36504"/>
          </a:xfrm>
        </p:spPr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dirty="0" smtClean="0"/>
              <a:t>Computer Science </a:t>
            </a:r>
            <a:r>
              <a:rPr lang="it-IT" sz="2400" dirty="0" err="1" smtClean="0"/>
              <a:t>Engineering</a:t>
            </a:r>
            <a:r>
              <a:rPr lang="it-IT" sz="2400" dirty="0" smtClean="0"/>
              <a:t> </a:t>
            </a:r>
            <a:r>
              <a:rPr lang="it-IT" sz="2400" dirty="0" err="1" smtClean="0"/>
              <a:t>degree</a:t>
            </a:r>
            <a:r>
              <a:rPr lang="it-IT" sz="2400" dirty="0" smtClean="0"/>
              <a:t> in 2018</a:t>
            </a:r>
          </a:p>
          <a:p>
            <a:pPr lvl="1"/>
            <a:r>
              <a:rPr lang="it-IT" sz="2000" dirty="0" smtClean="0"/>
              <a:t>«</a:t>
            </a:r>
            <a:r>
              <a:rPr lang="it-IT" sz="2000" dirty="0" err="1" smtClean="0"/>
              <a:t>Automated</a:t>
            </a:r>
            <a:r>
              <a:rPr lang="it-IT" sz="2000" dirty="0" smtClean="0"/>
              <a:t> </a:t>
            </a:r>
            <a:r>
              <a:rPr lang="it-IT" sz="2000" dirty="0" err="1" smtClean="0"/>
              <a:t>discovery</a:t>
            </a:r>
            <a:r>
              <a:rPr lang="it-IT" sz="2000" dirty="0" smtClean="0"/>
              <a:t> of </a:t>
            </a:r>
            <a:r>
              <a:rPr lang="it-IT" sz="2000" dirty="0" err="1" smtClean="0"/>
              <a:t>CoAP-enabled</a:t>
            </a:r>
            <a:r>
              <a:rPr lang="it-IT" sz="2000" dirty="0" smtClean="0"/>
              <a:t> </a:t>
            </a:r>
            <a:r>
              <a:rPr lang="it-IT" sz="2000" dirty="0" err="1" smtClean="0"/>
              <a:t>IoT</a:t>
            </a:r>
            <a:r>
              <a:rPr lang="it-IT" sz="2000" dirty="0" smtClean="0"/>
              <a:t> </a:t>
            </a:r>
            <a:r>
              <a:rPr lang="it-IT" sz="2000" dirty="0" err="1" smtClean="0"/>
              <a:t>devices</a:t>
            </a:r>
            <a:r>
              <a:rPr lang="it-IT" sz="2000" dirty="0" smtClean="0"/>
              <a:t>»</a:t>
            </a:r>
          </a:p>
          <a:p>
            <a:pPr lvl="2"/>
            <a:r>
              <a:rPr lang="it-IT" sz="1600" dirty="0" err="1" smtClean="0"/>
              <a:t>NomadicLab</a:t>
            </a:r>
            <a:r>
              <a:rPr lang="it-IT" sz="1600" dirty="0" smtClean="0"/>
              <a:t> , Ericsson </a:t>
            </a:r>
            <a:r>
              <a:rPr lang="it-IT" sz="1600" dirty="0" err="1" smtClean="0"/>
              <a:t>Finland</a:t>
            </a:r>
            <a:endParaRPr lang="it-IT" sz="1600" dirty="0" smtClean="0"/>
          </a:p>
          <a:p>
            <a:pPr marL="914400" lvl="2" indent="0">
              <a:buNone/>
            </a:pPr>
            <a:endParaRPr lang="it-IT" sz="1600" dirty="0" smtClean="0"/>
          </a:p>
          <a:p>
            <a:pPr marL="914400" lvl="2" indent="0">
              <a:buNone/>
            </a:pPr>
            <a:endParaRPr lang="it-IT" sz="1600" dirty="0" smtClean="0"/>
          </a:p>
          <a:p>
            <a:r>
              <a:rPr lang="it-IT" sz="2400" dirty="0" smtClean="0"/>
              <a:t>First </a:t>
            </a:r>
            <a:r>
              <a:rPr lang="it-IT" sz="2400" dirty="0" err="1" smtClean="0"/>
              <a:t>Year</a:t>
            </a:r>
            <a:r>
              <a:rPr lang="it-IT" sz="2400" dirty="0" smtClean="0"/>
              <a:t> ITEE </a:t>
            </a:r>
            <a:r>
              <a:rPr lang="it-IT" sz="2400" dirty="0" err="1" smtClean="0"/>
              <a:t>PhD</a:t>
            </a:r>
            <a:r>
              <a:rPr lang="it-IT" sz="2400" dirty="0" smtClean="0"/>
              <a:t> </a:t>
            </a:r>
            <a:r>
              <a:rPr lang="it-IT" sz="2400" dirty="0" err="1" smtClean="0"/>
              <a:t>student</a:t>
            </a:r>
            <a:endParaRPr lang="it-IT" sz="2400" dirty="0" smtClean="0"/>
          </a:p>
          <a:p>
            <a:pPr lvl="1"/>
            <a:r>
              <a:rPr lang="it-IT" sz="2000" dirty="0" smtClean="0"/>
              <a:t>SECSI </a:t>
            </a:r>
            <a:r>
              <a:rPr lang="it-IT" sz="2000" dirty="0" err="1" smtClean="0"/>
              <a:t>group</a:t>
            </a:r>
            <a:r>
              <a:rPr lang="it-IT" sz="2000" dirty="0" smtClean="0"/>
              <a:t> (Simon Pietro Romano, Gaetano Perrone)</a:t>
            </a:r>
          </a:p>
          <a:p>
            <a:pPr lvl="1"/>
            <a:r>
              <a:rPr lang="it-IT" sz="2000" dirty="0" err="1" smtClean="0"/>
              <a:t>Research</a:t>
            </a:r>
            <a:r>
              <a:rPr lang="it-IT" sz="2000" dirty="0" smtClean="0"/>
              <a:t> </a:t>
            </a:r>
            <a:r>
              <a:rPr lang="it-IT" sz="2000" dirty="0" err="1" smtClean="0"/>
              <a:t>fellow</a:t>
            </a:r>
            <a:r>
              <a:rPr lang="it-IT" sz="2000" dirty="0" smtClean="0"/>
              <a:t> </a:t>
            </a:r>
            <a:r>
              <a:rPr lang="it-IT" sz="2000" dirty="0" err="1" smtClean="0"/>
              <a:t>at</a:t>
            </a:r>
            <a:r>
              <a:rPr lang="it-IT" sz="2000" dirty="0" smtClean="0"/>
              <a:t> GARR</a:t>
            </a:r>
          </a:p>
          <a:p>
            <a:pPr lvl="2"/>
            <a:r>
              <a:rPr lang="it-IT" sz="1600" dirty="0" smtClean="0"/>
              <a:t>«</a:t>
            </a:r>
            <a:r>
              <a:rPr lang="it-IT" sz="1600" dirty="0" err="1" smtClean="0"/>
              <a:t>Docker</a:t>
            </a:r>
            <a:r>
              <a:rPr lang="it-IT" sz="1600" dirty="0" smtClean="0"/>
              <a:t> Security Playground: a </a:t>
            </a:r>
            <a:r>
              <a:rPr lang="it-IT" sz="1600" dirty="0" err="1" smtClean="0"/>
              <a:t>microservices</a:t>
            </a:r>
            <a:r>
              <a:rPr lang="it-IT" sz="1600" dirty="0" smtClean="0"/>
              <a:t> </a:t>
            </a:r>
            <a:r>
              <a:rPr lang="it-IT" sz="1600" dirty="0" err="1" smtClean="0"/>
              <a:t>based</a:t>
            </a:r>
            <a:r>
              <a:rPr lang="it-IT" sz="1600" dirty="0" smtClean="0"/>
              <a:t> </a:t>
            </a:r>
            <a:r>
              <a:rPr lang="it-IT" sz="1600" dirty="0" err="1" smtClean="0"/>
              <a:t>framework</a:t>
            </a:r>
            <a:r>
              <a:rPr lang="it-IT" sz="1600" dirty="0" smtClean="0"/>
              <a:t> for the </a:t>
            </a:r>
            <a:r>
              <a:rPr lang="it-IT" sz="1600" dirty="0" err="1" smtClean="0"/>
              <a:t>implementation</a:t>
            </a:r>
            <a:r>
              <a:rPr lang="it-IT" sz="1600" dirty="0" smtClean="0"/>
              <a:t> of </a:t>
            </a:r>
            <a:r>
              <a:rPr lang="it-IT" sz="1600" dirty="0" err="1" smtClean="0"/>
              <a:t>attack</a:t>
            </a:r>
            <a:r>
              <a:rPr lang="it-IT" sz="1600" dirty="0" smtClean="0"/>
              <a:t> </a:t>
            </a:r>
            <a:r>
              <a:rPr lang="it-IT" sz="1600" dirty="0" err="1" smtClean="0"/>
              <a:t>scenarios</a:t>
            </a:r>
            <a:r>
              <a:rPr lang="it-IT" sz="1600" dirty="0" smtClean="0"/>
              <a:t> on </a:t>
            </a:r>
            <a:r>
              <a:rPr lang="it-IT" sz="1600" dirty="0" err="1" smtClean="0"/>
              <a:t>virtualized</a:t>
            </a:r>
            <a:r>
              <a:rPr lang="it-IT" sz="1600" dirty="0" smtClean="0"/>
              <a:t> network </a:t>
            </a:r>
            <a:r>
              <a:rPr lang="it-IT" sz="1600" dirty="0" err="1" smtClean="0"/>
              <a:t>infrastructures</a:t>
            </a:r>
            <a:r>
              <a:rPr lang="it-IT" sz="1600" dirty="0" smtClean="0"/>
              <a:t>»</a:t>
            </a:r>
          </a:p>
          <a:p>
            <a:pPr lvl="2"/>
            <a:endParaRPr lang="it-IT" sz="1600" dirty="0" smtClean="0"/>
          </a:p>
          <a:p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Francesco Caturano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2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284984"/>
            <a:ext cx="2282626" cy="129232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45" y="1819267"/>
            <a:ext cx="843203" cy="843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61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algn="l"/>
            <a:r>
              <a:rPr lang="it-IT" b="1" dirty="0" err="1" smtClean="0"/>
              <a:t>Context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39752" y="1412776"/>
            <a:ext cx="6347048" cy="432048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2800" dirty="0" smtClean="0"/>
              <a:t>Automation of </a:t>
            </a:r>
            <a:r>
              <a:rPr lang="it-IT" sz="2800" b="1" dirty="0" err="1" smtClean="0"/>
              <a:t>attack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scenarios</a:t>
            </a:r>
            <a:r>
              <a:rPr lang="it-IT" sz="2800" dirty="0" smtClean="0"/>
              <a:t> </a:t>
            </a:r>
            <a:r>
              <a:rPr lang="it-IT" sz="2800" dirty="0" err="1" smtClean="0"/>
              <a:t>through</a:t>
            </a:r>
            <a:r>
              <a:rPr lang="it-IT" sz="2800" dirty="0" smtClean="0"/>
              <a:t> </a:t>
            </a:r>
            <a:r>
              <a:rPr lang="it-IT" sz="2800" dirty="0" err="1" smtClean="0"/>
              <a:t>virtualization</a:t>
            </a:r>
            <a:r>
              <a:rPr lang="it-IT" sz="2800" dirty="0" smtClean="0"/>
              <a:t> </a:t>
            </a:r>
            <a:r>
              <a:rPr lang="it-IT" sz="2800" dirty="0" err="1" smtClean="0"/>
              <a:t>techniques</a:t>
            </a:r>
            <a:endParaRPr lang="it-IT" sz="2800" dirty="0" smtClean="0"/>
          </a:p>
          <a:p>
            <a:pPr lvl="1"/>
            <a:r>
              <a:rPr lang="it-IT" sz="2400" b="1" i="1" dirty="0" smtClean="0"/>
              <a:t>Cyber-</a:t>
            </a:r>
            <a:r>
              <a:rPr lang="it-IT" sz="2400" b="1" i="1" dirty="0" err="1" smtClean="0"/>
              <a:t>ranges</a:t>
            </a:r>
            <a:r>
              <a:rPr lang="it-IT" sz="2400" dirty="0" smtClean="0"/>
              <a:t> vs. security </a:t>
            </a:r>
            <a:r>
              <a:rPr lang="it-IT" sz="2400" b="1" i="1" dirty="0" smtClean="0"/>
              <a:t>playgrounds</a:t>
            </a:r>
          </a:p>
          <a:p>
            <a:pPr lvl="1"/>
            <a:endParaRPr lang="it-IT" sz="2400" dirty="0"/>
          </a:p>
          <a:p>
            <a:pPr lvl="1"/>
            <a:endParaRPr lang="it-IT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it-IT" sz="2800" dirty="0" smtClean="0"/>
              <a:t>Web Application </a:t>
            </a:r>
            <a:r>
              <a:rPr lang="it-IT" sz="2800" dirty="0" err="1" smtClean="0"/>
              <a:t>robustness</a:t>
            </a:r>
            <a:r>
              <a:rPr lang="it-IT" sz="2800" dirty="0" smtClean="0"/>
              <a:t> </a:t>
            </a:r>
            <a:r>
              <a:rPr lang="it-IT" sz="2800" b="1" dirty="0" err="1" smtClean="0"/>
              <a:t>testing</a:t>
            </a:r>
            <a:r>
              <a:rPr lang="it-IT" sz="2800" dirty="0" smtClean="0"/>
              <a:t> </a:t>
            </a:r>
          </a:p>
          <a:p>
            <a:pPr lvl="1"/>
            <a:r>
              <a:rPr lang="it-IT" sz="2000" dirty="0"/>
              <a:t>f</a:t>
            </a:r>
            <a:r>
              <a:rPr lang="it-IT" sz="2000" dirty="0" smtClean="0"/>
              <a:t>rom </a:t>
            </a:r>
            <a:r>
              <a:rPr lang="it-IT" sz="2000" dirty="0" err="1"/>
              <a:t>D</a:t>
            </a:r>
            <a:r>
              <a:rPr lang="it-IT" sz="2000" dirty="0" err="1" smtClean="0"/>
              <a:t>ynamic</a:t>
            </a:r>
            <a:r>
              <a:rPr lang="it-IT" sz="2000" dirty="0" smtClean="0"/>
              <a:t> </a:t>
            </a:r>
            <a:r>
              <a:rPr lang="it-IT" sz="2000" dirty="0"/>
              <a:t>P</a:t>
            </a:r>
            <a:r>
              <a:rPr lang="it-IT" sz="2000" dirty="0" smtClean="0"/>
              <a:t>rogramming…</a:t>
            </a:r>
          </a:p>
          <a:p>
            <a:pPr lvl="1"/>
            <a:r>
              <a:rPr lang="it-IT" sz="2000" dirty="0" smtClean="0"/>
              <a:t>…to </a:t>
            </a:r>
            <a:r>
              <a:rPr lang="it-IT" sz="2000" b="1" i="1" dirty="0" err="1" smtClean="0"/>
              <a:t>Reinforcement</a:t>
            </a:r>
            <a:r>
              <a:rPr lang="it-IT" sz="2000" b="1" i="1" dirty="0" smtClean="0"/>
              <a:t> </a:t>
            </a:r>
            <a:r>
              <a:rPr lang="it-IT" sz="2000" b="1" i="1" dirty="0"/>
              <a:t>L</a:t>
            </a:r>
            <a:r>
              <a:rPr lang="it-IT" sz="2000" b="1" i="1" dirty="0" smtClean="0"/>
              <a:t>earning</a:t>
            </a:r>
            <a:endParaRPr lang="it-IT" sz="2000" b="1" i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Francesco Caturano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3</a:t>
            </a:fld>
            <a:endParaRPr lang="it-IT"/>
          </a:p>
        </p:txBody>
      </p:sp>
      <p:sp>
        <p:nvSpPr>
          <p:cNvPr id="8" name="Goccia 7">
            <a:extLst>
              <a:ext uri="{FF2B5EF4-FFF2-40B4-BE49-F238E27FC236}">
                <a16:creationId xmlns:a16="http://schemas.microsoft.com/office/drawing/2014/main" id="{A41A0B65-AE72-4B9C-8EA6-78CBD0C328AE}"/>
              </a:ext>
            </a:extLst>
          </p:cNvPr>
          <p:cNvSpPr/>
          <p:nvPr/>
        </p:nvSpPr>
        <p:spPr>
          <a:xfrm>
            <a:off x="457200" y="1844824"/>
            <a:ext cx="1634969" cy="1505718"/>
          </a:xfrm>
          <a:prstGeom prst="teardrop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Security Automation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400" kern="0" dirty="0" smtClean="0">
                <a:solidFill>
                  <a:prstClr val="white"/>
                </a:solidFill>
                <a:latin typeface="Calibri" panose="020F0502020204030204"/>
                <a:cs typeface="Calibri"/>
              </a:rPr>
              <a:t>&amp;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Virtualization</a:t>
            </a:r>
            <a:endParaRPr kumimoji="0" lang="it-IT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9" name="Goccia 8">
            <a:extLst>
              <a:ext uri="{FF2B5EF4-FFF2-40B4-BE49-F238E27FC236}">
                <a16:creationId xmlns:a16="http://schemas.microsoft.com/office/drawing/2014/main" id="{A41A0B65-AE72-4B9C-8EA6-78CBD0C328AE}"/>
              </a:ext>
            </a:extLst>
          </p:cNvPr>
          <p:cNvSpPr/>
          <p:nvPr/>
        </p:nvSpPr>
        <p:spPr>
          <a:xfrm>
            <a:off x="457199" y="3861048"/>
            <a:ext cx="1634969" cy="1505718"/>
          </a:xfrm>
          <a:prstGeom prst="teardrop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400" kern="0" noProof="0" dirty="0" err="1" smtClean="0">
                <a:solidFill>
                  <a:prstClr val="white"/>
                </a:solidFill>
                <a:latin typeface="Calibri" panose="020F0502020204030204"/>
                <a:cs typeface="Calibri"/>
              </a:rPr>
              <a:t>Artificial</a:t>
            </a:r>
            <a:r>
              <a:rPr lang="it-IT" sz="1400" kern="0" noProof="0" dirty="0" smtClean="0">
                <a:solidFill>
                  <a:prstClr val="white"/>
                </a:solidFill>
                <a:latin typeface="Calibri" panose="020F0502020204030204"/>
                <a:cs typeface="Calibri"/>
              </a:rPr>
              <a:t> Intelligence for Security </a:t>
            </a:r>
            <a:r>
              <a:rPr lang="it-IT" sz="1400" kern="0" dirty="0" err="1">
                <a:solidFill>
                  <a:prstClr val="white"/>
                </a:solidFill>
                <a:latin typeface="Calibri" panose="020F0502020204030204"/>
                <a:cs typeface="Calibri"/>
              </a:rPr>
              <a:t>T</a:t>
            </a:r>
            <a:r>
              <a:rPr lang="it-IT" sz="1400" kern="0" noProof="0" dirty="0" err="1" smtClean="0">
                <a:solidFill>
                  <a:prstClr val="white"/>
                </a:solidFill>
                <a:latin typeface="Calibri" panose="020F0502020204030204"/>
                <a:cs typeface="Calibri"/>
              </a:rPr>
              <a:t>esting</a:t>
            </a:r>
            <a:endParaRPr kumimoji="0" lang="it-IT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35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algn="l"/>
            <a:r>
              <a:rPr lang="it-IT" b="1" dirty="0" err="1" smtClean="0"/>
              <a:t>Contrib</a:t>
            </a:r>
            <a:r>
              <a:rPr lang="it-IT" b="1" dirty="0" err="1" smtClean="0"/>
              <a:t>ution</a:t>
            </a:r>
            <a:r>
              <a:rPr lang="it-IT" b="1" dirty="0" smtClean="0"/>
              <a:t> (1 of 2)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536504"/>
          </a:xfrm>
        </p:spPr>
        <p:txBody>
          <a:bodyPr>
            <a:normAutofit/>
          </a:bodyPr>
          <a:lstStyle/>
          <a:p>
            <a:r>
              <a:rPr lang="it-IT" sz="2400" dirty="0" smtClean="0"/>
              <a:t>A </a:t>
            </a:r>
            <a:r>
              <a:rPr lang="it-IT" sz="2400" dirty="0" err="1" smtClean="0"/>
              <a:t>platform</a:t>
            </a:r>
            <a:r>
              <a:rPr lang="it-IT" sz="2400" dirty="0" smtClean="0"/>
              <a:t> </a:t>
            </a:r>
            <a:r>
              <a:rPr lang="it-IT" sz="2400" dirty="0" err="1" smtClean="0"/>
              <a:t>that</a:t>
            </a:r>
            <a:r>
              <a:rPr lang="it-IT" sz="2400" dirty="0" smtClean="0"/>
              <a:t> </a:t>
            </a:r>
            <a:r>
              <a:rPr lang="it-IT" sz="2400" dirty="0" err="1" smtClean="0"/>
              <a:t>allows</a:t>
            </a:r>
            <a:r>
              <a:rPr lang="it-IT" sz="2400" dirty="0" smtClean="0"/>
              <a:t> for </a:t>
            </a:r>
            <a:r>
              <a:rPr lang="it-IT" sz="2400" b="1" dirty="0" smtClean="0"/>
              <a:t>design</a:t>
            </a:r>
            <a:r>
              <a:rPr lang="it-IT" sz="2400" dirty="0" smtClean="0"/>
              <a:t> and </a:t>
            </a:r>
            <a:r>
              <a:rPr lang="it-IT" sz="2400" b="1" dirty="0" smtClean="0"/>
              <a:t>management</a:t>
            </a:r>
            <a:r>
              <a:rPr lang="it-IT" sz="2400" dirty="0" smtClean="0"/>
              <a:t> of </a:t>
            </a:r>
            <a:r>
              <a:rPr lang="it-IT" sz="2400" dirty="0" err="1" smtClean="0"/>
              <a:t>virtualized</a:t>
            </a:r>
            <a:r>
              <a:rPr lang="it-IT" sz="2400" dirty="0" smtClean="0"/>
              <a:t> network </a:t>
            </a:r>
            <a:r>
              <a:rPr lang="it-IT" sz="2400" dirty="0" err="1" smtClean="0"/>
              <a:t>infrastructures</a:t>
            </a:r>
            <a:r>
              <a:rPr lang="it-IT" sz="2400" dirty="0" smtClean="0"/>
              <a:t>…</a:t>
            </a:r>
            <a:endParaRPr lang="it-IT" sz="2400" dirty="0"/>
          </a:p>
          <a:p>
            <a:pPr lvl="1"/>
            <a:r>
              <a:rPr lang="it-IT" sz="2000" dirty="0" smtClean="0"/>
              <a:t>…</a:t>
            </a:r>
            <a:r>
              <a:rPr lang="it-IT" sz="2000" dirty="0" err="1" smtClean="0"/>
              <a:t>tailored</a:t>
            </a:r>
            <a:r>
              <a:rPr lang="it-IT" sz="2000" dirty="0" smtClean="0"/>
              <a:t> to the </a:t>
            </a:r>
            <a:r>
              <a:rPr lang="it-IT" sz="2000" dirty="0" err="1" smtClean="0"/>
              <a:t>study</a:t>
            </a:r>
            <a:r>
              <a:rPr lang="it-IT" sz="2000" dirty="0" smtClean="0"/>
              <a:t> of </a:t>
            </a:r>
            <a:r>
              <a:rPr lang="it-IT" sz="2000" b="1" i="1" dirty="0" smtClean="0"/>
              <a:t>Network Security</a:t>
            </a:r>
          </a:p>
          <a:p>
            <a:pPr marL="457200" lvl="1" indent="0">
              <a:buNone/>
            </a:pPr>
            <a:endParaRPr lang="it-IT" sz="2000" b="1" i="1" dirty="0" smtClean="0"/>
          </a:p>
          <a:p>
            <a:r>
              <a:rPr lang="it-IT" sz="2400" dirty="0" err="1" smtClean="0"/>
              <a:t>Organized</a:t>
            </a:r>
            <a:r>
              <a:rPr lang="it-IT" sz="2400" dirty="0" smtClean="0"/>
              <a:t> </a:t>
            </a:r>
            <a:r>
              <a:rPr lang="it-IT" sz="2400" dirty="0" err="1" smtClean="0"/>
              <a:t>as</a:t>
            </a:r>
            <a:r>
              <a:rPr lang="it-IT" sz="2400" dirty="0" smtClean="0"/>
              <a:t> a set of public </a:t>
            </a:r>
            <a:r>
              <a:rPr lang="it-IT" sz="2400" dirty="0" err="1" smtClean="0"/>
              <a:t>interactive</a:t>
            </a:r>
            <a:r>
              <a:rPr lang="it-IT" sz="2400" dirty="0" smtClean="0"/>
              <a:t> </a:t>
            </a:r>
            <a:r>
              <a:rPr lang="it-IT" sz="2400" b="1" dirty="0" err="1" smtClean="0"/>
              <a:t>laboratories</a:t>
            </a:r>
            <a:endParaRPr lang="it-IT" sz="2400" b="1" dirty="0" smtClean="0"/>
          </a:p>
          <a:p>
            <a:pPr lvl="1"/>
            <a:r>
              <a:rPr lang="it-IT" sz="2000" dirty="0" smtClean="0"/>
              <a:t>…</a:t>
            </a:r>
            <a:r>
              <a:rPr lang="it-IT" sz="2000" dirty="0" err="1" smtClean="0"/>
              <a:t>c</a:t>
            </a:r>
            <a:r>
              <a:rPr lang="it-IT" sz="2000" dirty="0" err="1" smtClean="0"/>
              <a:t>onceived</a:t>
            </a:r>
            <a:r>
              <a:rPr lang="it-IT" sz="2000" dirty="0" smtClean="0"/>
              <a:t> </a:t>
            </a:r>
            <a:r>
              <a:rPr lang="it-IT" sz="2000" dirty="0" err="1" smtClean="0"/>
              <a:t>as</a:t>
            </a:r>
            <a:r>
              <a:rPr lang="it-IT" sz="2000" dirty="0" smtClean="0"/>
              <a:t> separate </a:t>
            </a:r>
            <a:r>
              <a:rPr lang="it-IT" sz="2000" b="1" i="1" dirty="0" smtClean="0"/>
              <a:t>security </a:t>
            </a:r>
            <a:r>
              <a:rPr lang="it-IT" sz="2000" b="1" i="1" dirty="0" err="1" smtClean="0"/>
              <a:t>learning</a:t>
            </a:r>
            <a:r>
              <a:rPr lang="it-IT" sz="2000" b="1" i="1" dirty="0" smtClean="0"/>
              <a:t> </a:t>
            </a:r>
            <a:r>
              <a:rPr lang="it-IT" sz="2000" b="1" i="1" dirty="0" err="1" smtClean="0"/>
              <a:t>assets</a:t>
            </a:r>
            <a:endParaRPr lang="it-IT" sz="2000" b="1" i="1" dirty="0" smtClean="0"/>
          </a:p>
          <a:p>
            <a:pPr marL="457200" lvl="1" indent="0">
              <a:buNone/>
            </a:pPr>
            <a:endParaRPr lang="it-IT" sz="2000" b="1" i="1" dirty="0" smtClean="0"/>
          </a:p>
          <a:p>
            <a:r>
              <a:rPr lang="it-IT" sz="2400" dirty="0" err="1" smtClean="0"/>
              <a:t>Laboratories</a:t>
            </a:r>
            <a:r>
              <a:rPr lang="it-IT" sz="2400" dirty="0" smtClean="0"/>
              <a:t> </a:t>
            </a:r>
            <a:r>
              <a:rPr lang="it-IT" sz="2400" dirty="0" err="1" smtClean="0"/>
              <a:t>used</a:t>
            </a:r>
            <a:r>
              <a:rPr lang="it-IT" sz="2400" dirty="0"/>
              <a:t> </a:t>
            </a:r>
            <a:r>
              <a:rPr lang="it-IT" sz="2400" dirty="0" smtClean="0"/>
              <a:t>for </a:t>
            </a:r>
            <a:r>
              <a:rPr lang="it-IT" sz="2400" dirty="0" err="1" smtClean="0"/>
              <a:t>both</a:t>
            </a:r>
            <a:r>
              <a:rPr lang="it-IT" sz="2400" dirty="0" smtClean="0"/>
              <a:t> </a:t>
            </a:r>
            <a:r>
              <a:rPr lang="it-IT" sz="2400" b="1" i="1" dirty="0" smtClean="0"/>
              <a:t>educational</a:t>
            </a:r>
            <a:r>
              <a:rPr lang="it-IT" sz="2400" dirty="0" smtClean="0"/>
              <a:t> and </a:t>
            </a:r>
            <a:r>
              <a:rPr lang="it-IT" sz="2400" b="1" i="1" dirty="0" err="1" smtClean="0"/>
              <a:t>research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purposes</a:t>
            </a:r>
            <a:endParaRPr lang="it-IT" sz="2400" b="1" dirty="0" smtClean="0"/>
          </a:p>
          <a:p>
            <a:pPr marL="914400" lvl="1" indent="-457200">
              <a:buFont typeface="+mj-lt"/>
              <a:buAutoNum type="arabicPeriod"/>
            </a:pPr>
            <a:r>
              <a:rPr lang="it-IT" sz="2000" dirty="0" smtClean="0"/>
              <a:t>Training </a:t>
            </a:r>
            <a:r>
              <a:rPr lang="it-IT" sz="2000" dirty="0" err="1" smtClean="0"/>
              <a:t>material</a:t>
            </a:r>
            <a:r>
              <a:rPr lang="it-IT" sz="2000" dirty="0" smtClean="0"/>
              <a:t> for </a:t>
            </a:r>
            <a:r>
              <a:rPr lang="it-IT" sz="2000" dirty="0" err="1" smtClean="0"/>
              <a:t>students</a:t>
            </a:r>
            <a:r>
              <a:rPr lang="it-IT" sz="2000" dirty="0" smtClean="0"/>
              <a:t> of the Network Security </a:t>
            </a:r>
            <a:r>
              <a:rPr lang="it-IT" sz="2000" dirty="0" err="1" smtClean="0"/>
              <a:t>course</a:t>
            </a:r>
            <a:endParaRPr lang="it-IT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it-IT" sz="2000" dirty="0" smtClean="0"/>
              <a:t>Distributed </a:t>
            </a:r>
            <a:r>
              <a:rPr lang="it-IT" sz="2000" i="1" dirty="0" err="1"/>
              <a:t>t</a:t>
            </a:r>
            <a:r>
              <a:rPr lang="it-IT" sz="2000" i="1" dirty="0" err="1" smtClean="0"/>
              <a:t>estbeds</a:t>
            </a:r>
            <a:r>
              <a:rPr lang="it-IT" sz="2000" dirty="0" smtClean="0"/>
              <a:t> for </a:t>
            </a:r>
            <a:r>
              <a:rPr lang="it-IT" sz="2000" dirty="0" err="1" smtClean="0"/>
              <a:t>experimentations</a:t>
            </a:r>
            <a:endParaRPr lang="it-IT" sz="2000" dirty="0" smtClean="0"/>
          </a:p>
          <a:p>
            <a:endParaRPr lang="it-IT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Francesco Caturano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4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4786"/>
            <a:ext cx="2282626" cy="129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7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algn="l"/>
            <a:r>
              <a:rPr lang="it-IT" dirty="0" err="1" smtClean="0"/>
              <a:t>Laboratories</a:t>
            </a:r>
            <a:r>
              <a:rPr lang="it-IT" dirty="0" smtClean="0"/>
              <a:t>: </a:t>
            </a:r>
            <a:r>
              <a:rPr lang="it-IT" i="1" dirty="0" smtClean="0"/>
              <a:t>an </a:t>
            </a:r>
            <a:r>
              <a:rPr lang="it-IT" i="1" dirty="0" err="1" smtClean="0"/>
              <a:t>example</a:t>
            </a:r>
            <a:endParaRPr lang="it-IT" i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Francesco Caturano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5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4786"/>
            <a:ext cx="2282626" cy="1292324"/>
          </a:xfrm>
          <a:prstGeom prst="rect">
            <a:avLst/>
          </a:prstGeom>
        </p:spPr>
      </p:pic>
      <p:pic>
        <p:nvPicPr>
          <p:cNvPr id="13" name="Segnaposto contenuto 1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87624"/>
            <a:ext cx="7412892" cy="4555100"/>
          </a:xfrm>
        </p:spPr>
      </p:pic>
    </p:spTree>
    <p:extLst>
      <p:ext uri="{BB962C8B-B14F-4D97-AF65-F5344CB8AC3E}">
        <p14:creationId xmlns:p14="http://schemas.microsoft.com/office/powerpoint/2010/main" val="402148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algn="l"/>
            <a:r>
              <a:rPr lang="it-IT" b="1" dirty="0" err="1" smtClean="0"/>
              <a:t>Contrib</a:t>
            </a:r>
            <a:r>
              <a:rPr lang="it-IT" b="1" dirty="0" err="1" smtClean="0"/>
              <a:t>ution</a:t>
            </a:r>
            <a:r>
              <a:rPr lang="it-IT" b="1" dirty="0" smtClean="0"/>
              <a:t> (2 of 2)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536504"/>
          </a:xfrm>
        </p:spPr>
        <p:txBody>
          <a:bodyPr>
            <a:normAutofit/>
          </a:bodyPr>
          <a:lstStyle/>
          <a:p>
            <a:r>
              <a:rPr lang="it-IT" sz="2400" dirty="0" err="1" smtClean="0"/>
              <a:t>Modeling</a:t>
            </a:r>
            <a:r>
              <a:rPr lang="it-IT" sz="2400" dirty="0" smtClean="0"/>
              <a:t> the </a:t>
            </a:r>
            <a:r>
              <a:rPr lang="it-IT" sz="2400" i="1" u="sng" dirty="0" err="1" smtClean="0"/>
              <a:t>attacker</a:t>
            </a:r>
            <a:r>
              <a:rPr lang="it-IT" sz="2400" i="1" u="sng" dirty="0" err="1" smtClean="0"/>
              <a:t>’s</a:t>
            </a:r>
            <a:r>
              <a:rPr lang="it-IT" sz="2400" i="1" u="sng" dirty="0" smtClean="0"/>
              <a:t> </a:t>
            </a:r>
            <a:r>
              <a:rPr lang="it-IT" sz="2400" i="1" u="sng" dirty="0" err="1" smtClean="0"/>
              <a:t>behavior</a:t>
            </a:r>
            <a:r>
              <a:rPr lang="it-IT" sz="2400" u="sng" dirty="0" smtClean="0"/>
              <a:t> </a:t>
            </a:r>
            <a:r>
              <a:rPr lang="it-IT" sz="2400" dirty="0" err="1" smtClean="0"/>
              <a:t>when</a:t>
            </a:r>
            <a:r>
              <a:rPr lang="it-IT" sz="2400" dirty="0" smtClean="0"/>
              <a:t> </a:t>
            </a:r>
            <a:r>
              <a:rPr lang="it-IT" sz="2400" b="1" dirty="0" err="1" smtClean="0"/>
              <a:t>detecting</a:t>
            </a:r>
            <a:r>
              <a:rPr lang="it-IT" sz="2400" dirty="0" smtClean="0"/>
              <a:t> </a:t>
            </a:r>
            <a:r>
              <a:rPr lang="it-IT" sz="2400" b="1" dirty="0" err="1" smtClean="0"/>
              <a:t>vulnerabilities</a:t>
            </a:r>
            <a:endParaRPr lang="it-IT" sz="2400" b="1" dirty="0" smtClean="0"/>
          </a:p>
          <a:p>
            <a:pPr lvl="1"/>
            <a:r>
              <a:rPr lang="it-IT" sz="2000" dirty="0" smtClean="0"/>
              <a:t>Web </a:t>
            </a:r>
            <a:r>
              <a:rPr lang="it-IT" sz="2000" dirty="0"/>
              <a:t>A</a:t>
            </a:r>
            <a:r>
              <a:rPr lang="it-IT" sz="2000" dirty="0" smtClean="0"/>
              <a:t>pplication </a:t>
            </a:r>
            <a:r>
              <a:rPr lang="it-IT" sz="2000" b="1" i="1" dirty="0" smtClean="0"/>
              <a:t>security </a:t>
            </a:r>
            <a:r>
              <a:rPr lang="it-IT" sz="2000" b="1" i="1" dirty="0" err="1" smtClean="0"/>
              <a:t>testing</a:t>
            </a:r>
            <a:endParaRPr lang="it-IT" sz="2000" b="1" i="1" dirty="0" smtClean="0"/>
          </a:p>
          <a:p>
            <a:r>
              <a:rPr lang="it-IT" sz="2400" dirty="0" err="1" smtClean="0"/>
              <a:t>Trial&amp;Error</a:t>
            </a:r>
            <a:r>
              <a:rPr lang="it-IT" sz="2400" dirty="0" smtClean="0"/>
              <a:t> </a:t>
            </a:r>
            <a:r>
              <a:rPr lang="it-IT" sz="2400" dirty="0" err="1" smtClean="0"/>
              <a:t>methodology</a:t>
            </a:r>
            <a:r>
              <a:rPr lang="it-IT" sz="2400" dirty="0" smtClean="0"/>
              <a:t> </a:t>
            </a:r>
            <a:r>
              <a:rPr lang="it-IT" sz="2400" dirty="0" err="1" smtClean="0"/>
              <a:t>well</a:t>
            </a:r>
            <a:r>
              <a:rPr lang="it-IT" sz="2400" dirty="0" smtClean="0"/>
              <a:t> </a:t>
            </a:r>
            <a:r>
              <a:rPr lang="it-IT" sz="2400" dirty="0" err="1" smtClean="0"/>
              <a:t>described</a:t>
            </a:r>
            <a:r>
              <a:rPr lang="it-IT" sz="2400" dirty="0" smtClean="0"/>
              <a:t> by a </a:t>
            </a:r>
            <a:r>
              <a:rPr lang="it-IT" sz="2400" dirty="0" err="1" smtClean="0"/>
              <a:t>Markov</a:t>
            </a:r>
            <a:r>
              <a:rPr lang="it-IT" sz="2400" dirty="0" smtClean="0"/>
              <a:t> </a:t>
            </a:r>
            <a:r>
              <a:rPr lang="it-IT" sz="2400" dirty="0" err="1" smtClean="0"/>
              <a:t>Decision</a:t>
            </a:r>
            <a:r>
              <a:rPr lang="it-IT" sz="2400" dirty="0" smtClean="0"/>
              <a:t> </a:t>
            </a:r>
            <a:r>
              <a:rPr lang="it-IT" sz="2400" dirty="0" err="1" smtClean="0"/>
              <a:t>Process</a:t>
            </a:r>
            <a:endParaRPr lang="it-IT" sz="2400" dirty="0" smtClean="0"/>
          </a:p>
          <a:p>
            <a:r>
              <a:rPr lang="it-IT" sz="2400" dirty="0" err="1" smtClean="0"/>
              <a:t>Various</a:t>
            </a:r>
            <a:r>
              <a:rPr lang="it-IT" sz="2400" dirty="0" smtClean="0"/>
              <a:t> </a:t>
            </a:r>
            <a:r>
              <a:rPr lang="it-IT" sz="2400" dirty="0" err="1" smtClean="0"/>
              <a:t>Frameworks</a:t>
            </a:r>
            <a:r>
              <a:rPr lang="it-IT" sz="2400" dirty="0" smtClean="0"/>
              <a:t> </a:t>
            </a:r>
            <a:r>
              <a:rPr lang="it-IT" sz="2400" dirty="0" err="1" smtClean="0"/>
              <a:t>available</a:t>
            </a:r>
            <a:r>
              <a:rPr lang="it-IT" sz="2400" dirty="0" smtClean="0"/>
              <a:t> to solve </a:t>
            </a:r>
            <a:r>
              <a:rPr lang="it-IT" sz="2400" dirty="0" err="1" smtClean="0"/>
              <a:t>MDPs</a:t>
            </a:r>
            <a:endParaRPr lang="it-IT" sz="2400" dirty="0" smtClean="0"/>
          </a:p>
          <a:p>
            <a:pPr lvl="1"/>
            <a:r>
              <a:rPr lang="it-IT" sz="2000" dirty="0" err="1" smtClean="0"/>
              <a:t>Dynamic</a:t>
            </a:r>
            <a:r>
              <a:rPr lang="it-IT" sz="2000" dirty="0" smtClean="0"/>
              <a:t> Programming</a:t>
            </a:r>
          </a:p>
          <a:p>
            <a:pPr lvl="1"/>
            <a:r>
              <a:rPr lang="it-IT" sz="2000" b="1" i="1" dirty="0" err="1" smtClean="0"/>
              <a:t>Reinforcement</a:t>
            </a:r>
            <a:r>
              <a:rPr lang="it-IT" sz="2000" b="1" i="1" dirty="0" smtClean="0"/>
              <a:t> Learning</a:t>
            </a:r>
          </a:p>
          <a:p>
            <a:r>
              <a:rPr lang="it-IT" sz="2400" dirty="0" smtClean="0"/>
              <a:t>Case of </a:t>
            </a:r>
            <a:r>
              <a:rPr lang="it-IT" sz="2400" dirty="0" err="1" smtClean="0"/>
              <a:t>study</a:t>
            </a:r>
            <a:endParaRPr lang="it-IT" sz="2400" dirty="0" smtClean="0"/>
          </a:p>
          <a:p>
            <a:pPr lvl="1"/>
            <a:r>
              <a:rPr lang="it-IT" sz="2000" b="1" i="1" dirty="0" smtClean="0"/>
              <a:t>Cross-Site Scripting</a:t>
            </a:r>
          </a:p>
          <a:p>
            <a:pPr lvl="1"/>
            <a:r>
              <a:rPr lang="it-IT" sz="2000" b="1" i="1" dirty="0" smtClean="0"/>
              <a:t>SQL </a:t>
            </a:r>
            <a:r>
              <a:rPr lang="it-IT" sz="2000" b="1" i="1" dirty="0" err="1" smtClean="0"/>
              <a:t>Injection</a:t>
            </a:r>
            <a:endParaRPr lang="it-IT" sz="2000" b="1" i="1" dirty="0" smtClean="0"/>
          </a:p>
          <a:p>
            <a:pPr lvl="1"/>
            <a:endParaRPr lang="it-IT" sz="2000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Francesco Caturano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6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465004"/>
            <a:ext cx="3384376" cy="327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40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b="1" dirty="0" err="1" smtClean="0"/>
              <a:t>Conclusions</a:t>
            </a:r>
            <a:r>
              <a:rPr lang="it-IT" b="1" dirty="0"/>
              <a:t> </a:t>
            </a:r>
            <a:r>
              <a:rPr lang="it-IT" b="1" dirty="0" smtClean="0"/>
              <a:t>&amp; Publications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536504"/>
          </a:xfrm>
        </p:spPr>
        <p:txBody>
          <a:bodyPr>
            <a:normAutofit/>
          </a:bodyPr>
          <a:lstStyle/>
          <a:p>
            <a:r>
              <a:rPr lang="it-IT" sz="2400" b="1" dirty="0" err="1" smtClean="0"/>
              <a:t>Accepted</a:t>
            </a:r>
            <a:r>
              <a:rPr lang="it-IT" sz="2400" b="1" dirty="0" smtClean="0"/>
              <a:t> </a:t>
            </a:r>
          </a:p>
          <a:p>
            <a:pPr lvl="1"/>
            <a:r>
              <a:rPr lang="it-IT" sz="2000" i="1" dirty="0" smtClean="0"/>
              <a:t>«</a:t>
            </a:r>
            <a:r>
              <a:rPr lang="it-IT" sz="2000" i="1" dirty="0" err="1" smtClean="0"/>
              <a:t>Automated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Discovery</a:t>
            </a:r>
            <a:r>
              <a:rPr lang="it-IT" sz="2000" i="1" dirty="0" smtClean="0"/>
              <a:t> of </a:t>
            </a:r>
            <a:r>
              <a:rPr lang="it-IT" sz="2000" i="1" dirty="0" err="1" smtClean="0"/>
              <a:t>CoAP-enabled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IoT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devices</a:t>
            </a:r>
            <a:r>
              <a:rPr lang="it-IT" sz="2000" i="1" dirty="0" smtClean="0"/>
              <a:t>»</a:t>
            </a:r>
          </a:p>
          <a:p>
            <a:pPr lvl="2"/>
            <a:r>
              <a:rPr lang="it-IT" sz="1600" dirty="0" err="1" smtClean="0"/>
              <a:t>Presented</a:t>
            </a:r>
            <a:r>
              <a:rPr lang="it-IT" sz="1600" dirty="0" smtClean="0"/>
              <a:t> </a:t>
            </a:r>
            <a:r>
              <a:rPr lang="it-IT" sz="1600" dirty="0" err="1" smtClean="0"/>
              <a:t>at</a:t>
            </a:r>
            <a:r>
              <a:rPr lang="it-IT" sz="1600" dirty="0" smtClean="0"/>
              <a:t> </a:t>
            </a:r>
            <a:r>
              <a:rPr lang="it-IT" sz="1600" b="1" i="1" dirty="0" smtClean="0"/>
              <a:t>IEEE ICUFN 2019</a:t>
            </a:r>
          </a:p>
          <a:p>
            <a:pPr lvl="2"/>
            <a:endParaRPr lang="it-IT" sz="1600" b="1" i="1" dirty="0" smtClean="0"/>
          </a:p>
          <a:p>
            <a:r>
              <a:rPr lang="it-IT" sz="2400" b="1" dirty="0" smtClean="0"/>
              <a:t>Ready for </a:t>
            </a:r>
            <a:r>
              <a:rPr lang="it-IT" sz="2400" b="1" dirty="0" err="1" smtClean="0"/>
              <a:t>submission</a:t>
            </a:r>
            <a:endParaRPr lang="it-IT" sz="2400" b="1" dirty="0" smtClean="0"/>
          </a:p>
          <a:p>
            <a:pPr lvl="1"/>
            <a:r>
              <a:rPr lang="it-IT" sz="2000" dirty="0" smtClean="0"/>
              <a:t>«The </a:t>
            </a:r>
            <a:r>
              <a:rPr lang="it-IT" sz="2000" dirty="0" err="1" smtClean="0"/>
              <a:t>Role</a:t>
            </a:r>
            <a:r>
              <a:rPr lang="it-IT" sz="2000" dirty="0" smtClean="0"/>
              <a:t> of </a:t>
            </a:r>
            <a:r>
              <a:rPr lang="it-IT" sz="2000" dirty="0" err="1" smtClean="0"/>
              <a:t>microservices</a:t>
            </a:r>
            <a:r>
              <a:rPr lang="it-IT" sz="2000" dirty="0" smtClean="0"/>
              <a:t> in security playgrounds»</a:t>
            </a:r>
          </a:p>
          <a:p>
            <a:pPr lvl="2"/>
            <a:r>
              <a:rPr lang="it-IT" sz="1600" dirty="0" smtClean="0"/>
              <a:t>Using </a:t>
            </a:r>
            <a:r>
              <a:rPr lang="it-IT" sz="1600" dirty="0" err="1" smtClean="0"/>
              <a:t>docker</a:t>
            </a:r>
            <a:r>
              <a:rPr lang="it-IT" sz="1600" dirty="0" smtClean="0"/>
              <a:t> containers to </a:t>
            </a:r>
            <a:r>
              <a:rPr lang="it-IT" sz="1600" dirty="0" err="1" smtClean="0"/>
              <a:t>enable</a:t>
            </a:r>
            <a:r>
              <a:rPr lang="it-IT" sz="1600" dirty="0" smtClean="0"/>
              <a:t> </a:t>
            </a:r>
            <a:r>
              <a:rPr lang="it-IT" sz="1600" b="1" dirty="0" err="1" smtClean="0"/>
              <a:t>integration</a:t>
            </a:r>
            <a:r>
              <a:rPr lang="it-IT" sz="1600" dirty="0" smtClean="0"/>
              <a:t> of </a:t>
            </a:r>
            <a:r>
              <a:rPr lang="it-IT" sz="1600" dirty="0" err="1" smtClean="0"/>
              <a:t>different</a:t>
            </a:r>
            <a:r>
              <a:rPr lang="it-IT" sz="1600" dirty="0" smtClean="0"/>
              <a:t> </a:t>
            </a:r>
            <a:r>
              <a:rPr lang="it-IT" sz="1600" dirty="0" err="1" smtClean="0"/>
              <a:t>virtualization</a:t>
            </a:r>
            <a:r>
              <a:rPr lang="it-IT" sz="1600" dirty="0" smtClean="0"/>
              <a:t> </a:t>
            </a:r>
            <a:r>
              <a:rPr lang="it-IT" sz="1600" dirty="0" err="1" smtClean="0"/>
              <a:t>techniques</a:t>
            </a:r>
            <a:endParaRPr lang="it-IT" sz="1600" dirty="0"/>
          </a:p>
          <a:p>
            <a:endParaRPr lang="it-IT" sz="2400" dirty="0"/>
          </a:p>
          <a:p>
            <a:r>
              <a:rPr lang="it-IT" sz="2400" b="1" dirty="0" smtClean="0"/>
              <a:t>In </a:t>
            </a:r>
            <a:r>
              <a:rPr lang="it-IT" sz="2400" b="1" dirty="0" err="1" smtClean="0"/>
              <a:t>Preparation</a:t>
            </a:r>
            <a:endParaRPr lang="it-IT" sz="2400" b="1" dirty="0" smtClean="0"/>
          </a:p>
          <a:p>
            <a:pPr lvl="1"/>
            <a:r>
              <a:rPr lang="it-IT" sz="1800" dirty="0" smtClean="0"/>
              <a:t>«</a:t>
            </a:r>
            <a:r>
              <a:rPr lang="it-IT" sz="1800" dirty="0" err="1" smtClean="0"/>
              <a:t>Modeling</a:t>
            </a:r>
            <a:r>
              <a:rPr lang="it-IT" sz="1800" dirty="0" smtClean="0"/>
              <a:t> XSS </a:t>
            </a:r>
            <a:r>
              <a:rPr lang="it-IT" sz="1800" dirty="0" err="1" smtClean="0"/>
              <a:t>vulnerabilities</a:t>
            </a:r>
            <a:r>
              <a:rPr lang="it-IT" sz="1800" dirty="0" smtClean="0"/>
              <a:t> </a:t>
            </a:r>
            <a:r>
              <a:rPr lang="it-IT" sz="1800" dirty="0" err="1" smtClean="0"/>
              <a:t>through</a:t>
            </a:r>
            <a:r>
              <a:rPr lang="it-IT" sz="1800" dirty="0" smtClean="0"/>
              <a:t> </a:t>
            </a:r>
            <a:r>
              <a:rPr lang="it-IT" sz="1800" dirty="0" err="1" smtClean="0"/>
              <a:t>Reinforcement</a:t>
            </a:r>
            <a:r>
              <a:rPr lang="it-IT" sz="1800" dirty="0" smtClean="0"/>
              <a:t> Learning </a:t>
            </a:r>
            <a:r>
              <a:rPr lang="it-IT" sz="1800" dirty="0" err="1" smtClean="0"/>
              <a:t>techniques</a:t>
            </a:r>
            <a:r>
              <a:rPr lang="it-IT" sz="1800" dirty="0" smtClean="0"/>
              <a:t>»</a:t>
            </a:r>
          </a:p>
          <a:p>
            <a:pPr lvl="2"/>
            <a:r>
              <a:rPr lang="it-IT" sz="1600" dirty="0" err="1" smtClean="0"/>
              <a:t>Testing</a:t>
            </a:r>
            <a:r>
              <a:rPr lang="it-IT" sz="1600" dirty="0" smtClean="0"/>
              <a:t> Web Applications for </a:t>
            </a:r>
            <a:r>
              <a:rPr lang="it-IT" sz="1600" dirty="0" err="1" smtClean="0"/>
              <a:t>well-known</a:t>
            </a:r>
            <a:r>
              <a:rPr lang="it-IT" sz="1600" dirty="0" smtClean="0"/>
              <a:t> security </a:t>
            </a:r>
            <a:r>
              <a:rPr lang="it-IT" sz="1600" b="1" dirty="0" err="1" smtClean="0"/>
              <a:t>vulnerabilities</a:t>
            </a:r>
            <a:endParaRPr lang="it-IT" sz="1600" b="1" dirty="0" smtClean="0"/>
          </a:p>
          <a:p>
            <a:pPr lvl="2"/>
            <a:endParaRPr lang="it-IT" sz="1600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Francesco Caturano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723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/>
          <a:lstStyle/>
          <a:p>
            <a:r>
              <a:rPr lang="it-IT" b="1" i="1" dirty="0" err="1" smtClean="0"/>
              <a:t>Thanks</a:t>
            </a:r>
            <a:r>
              <a:rPr lang="it-IT" b="1" i="1" dirty="0" smtClean="0"/>
              <a:t> for the </a:t>
            </a:r>
            <a:r>
              <a:rPr lang="it-IT" b="1" i="1" dirty="0" err="1" smtClean="0"/>
              <a:t>attention</a:t>
            </a:r>
            <a:r>
              <a:rPr lang="it-IT" b="1" i="1" dirty="0"/>
              <a:t>!</a:t>
            </a:r>
            <a:endParaRPr lang="it-IT" b="1" i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Francesco Caturano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624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289</Words>
  <Application>Microsoft Office PowerPoint</Application>
  <PresentationFormat>Presentazione su schermo (4:3)</PresentationFormat>
  <Paragraphs>73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di Office</vt:lpstr>
      <vt:lpstr>Francesco Caturano Tutor: Simon Pietro Romano XXXIV Cycle - I year presentation</vt:lpstr>
      <vt:lpstr>Background</vt:lpstr>
      <vt:lpstr>Context</vt:lpstr>
      <vt:lpstr>Contribution (1 of 2)</vt:lpstr>
      <vt:lpstr>Laboratories: an example</vt:lpstr>
      <vt:lpstr>Contribution (2 of 2)</vt:lpstr>
      <vt:lpstr>Conclusions &amp; Publications</vt:lpstr>
      <vt:lpstr>Thanks for the attention!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Surname XXIX Cycle I year presentation</dc:title>
  <dc:creator>Daniele</dc:creator>
  <cp:lastModifiedBy>docat</cp:lastModifiedBy>
  <cp:revision>37</cp:revision>
  <cp:lastPrinted>2015-02-18T13:08:33Z</cp:lastPrinted>
  <dcterms:created xsi:type="dcterms:W3CDTF">2015-02-18T11:42:09Z</dcterms:created>
  <dcterms:modified xsi:type="dcterms:W3CDTF">2019-10-31T17:05:23Z</dcterms:modified>
</cp:coreProperties>
</file>