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99" r:id="rId3"/>
    <p:sldId id="344" r:id="rId4"/>
    <p:sldId id="258" r:id="rId5"/>
    <p:sldId id="348" r:id="rId6"/>
    <p:sldId id="349" r:id="rId7"/>
    <p:sldId id="350" r:id="rId8"/>
    <p:sldId id="353" r:id="rId9"/>
    <p:sldId id="354" r:id="rId10"/>
    <p:sldId id="355" r:id="rId11"/>
    <p:sldId id="358" r:id="rId12"/>
    <p:sldId id="359" r:id="rId13"/>
    <p:sldId id="360" r:id="rId14"/>
    <p:sldId id="361" r:id="rId15"/>
    <p:sldId id="345" r:id="rId16"/>
    <p:sldId id="362" r:id="rId17"/>
    <p:sldId id="377" r:id="rId18"/>
    <p:sldId id="378" r:id="rId19"/>
    <p:sldId id="379" r:id="rId20"/>
    <p:sldId id="380" r:id="rId21"/>
    <p:sldId id="381" r:id="rId22"/>
    <p:sldId id="382" r:id="rId23"/>
    <p:sldId id="384" r:id="rId24"/>
    <p:sldId id="388" r:id="rId25"/>
    <p:sldId id="387" r:id="rId26"/>
    <p:sldId id="385" r:id="rId27"/>
    <p:sldId id="389" r:id="rId28"/>
    <p:sldId id="397" r:id="rId29"/>
    <p:sldId id="393" r:id="rId30"/>
    <p:sldId id="394" r:id="rId31"/>
    <p:sldId id="391" r:id="rId32"/>
    <p:sldId id="346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6" r:id="rId46"/>
    <p:sldId id="375" r:id="rId47"/>
    <p:sldId id="396" r:id="rId48"/>
    <p:sldId id="307" r:id="rId49"/>
    <p:sldId id="398" r:id="rId50"/>
    <p:sldId id="334" r:id="rId51"/>
    <p:sldId id="333" r:id="rId52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D0F1CAD-D665-4566-B500-161A420AD032}">
          <p14:sldIdLst>
            <p14:sldId id="256"/>
            <p14:sldId id="399"/>
            <p14:sldId id="344"/>
            <p14:sldId id="258"/>
            <p14:sldId id="348"/>
            <p14:sldId id="349"/>
            <p14:sldId id="350"/>
            <p14:sldId id="353"/>
            <p14:sldId id="354"/>
            <p14:sldId id="355"/>
            <p14:sldId id="358"/>
            <p14:sldId id="359"/>
            <p14:sldId id="360"/>
            <p14:sldId id="361"/>
            <p14:sldId id="345"/>
            <p14:sldId id="362"/>
            <p14:sldId id="377"/>
            <p14:sldId id="378"/>
            <p14:sldId id="379"/>
            <p14:sldId id="380"/>
            <p14:sldId id="381"/>
            <p14:sldId id="382"/>
            <p14:sldId id="384"/>
            <p14:sldId id="388"/>
            <p14:sldId id="387"/>
            <p14:sldId id="385"/>
            <p14:sldId id="389"/>
            <p14:sldId id="397"/>
            <p14:sldId id="393"/>
            <p14:sldId id="394"/>
            <p14:sldId id="391"/>
            <p14:sldId id="346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75"/>
            <p14:sldId id="396"/>
            <p14:sldId id="307"/>
            <p14:sldId id="398"/>
            <p14:sldId id="334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94993" autoAdjust="0"/>
  </p:normalViewPr>
  <p:slideViewPr>
    <p:cSldViewPr>
      <p:cViewPr varScale="1">
        <p:scale>
          <a:sx n="74" d="100"/>
          <a:sy n="74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01/11/2017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98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47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22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73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728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92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457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15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77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1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3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628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96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738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977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685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708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75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387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195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697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5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838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139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249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44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435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222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116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58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705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610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93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49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154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90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850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55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142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863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628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63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628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6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7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1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36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97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3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Darjn Esposito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Darjn Esposito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w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jpeg"/><Relationship Id="rId9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6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59.png"/><Relationship Id="rId10" Type="http://schemas.openxmlformats.org/officeDocument/2006/relationships/image" Target="../media/image5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.jpe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wmf"/><Relationship Id="rId11" Type="http://schemas.openxmlformats.org/officeDocument/2006/relationships/image" Target="../media/image70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dirty="0"/>
              <a:t>Gerardo Castellano</a:t>
            </a:r>
            <a:br>
              <a:rPr lang="it-IT" dirty="0"/>
            </a:br>
            <a:r>
              <a:rPr lang="it-IT" sz="3600" dirty="0"/>
              <a:t>Tutor: Prof. Davide De Caro</a:t>
            </a:r>
            <a:br>
              <a:rPr lang="it-IT" sz="3600" dirty="0"/>
            </a:br>
            <a:r>
              <a:rPr lang="it-IT" sz="2800" dirty="0"/>
              <a:t>XXX </a:t>
            </a:r>
            <a:r>
              <a:rPr lang="it-IT" sz="2800" dirty="0" err="1"/>
              <a:t>Cycle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202055"/>
            <a:ext cx="8064896" cy="73911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SAW-Less Digitally-Assisted Receivers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88" y="1984256"/>
            <a:ext cx="4478591" cy="350735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A2B7-5C56-4B24-A3C6-59C4D7638C74}"/>
              </a:ext>
            </a:extLst>
          </p:cNvPr>
          <p:cNvSpPr/>
          <p:nvPr/>
        </p:nvSpPr>
        <p:spPr>
          <a:xfrm>
            <a:off x="111947" y="1187359"/>
            <a:ext cx="555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Receiver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Integrated Duplexer </a:t>
            </a:r>
            <a:r>
              <a:rPr lang="en-US" sz="2400" dirty="0"/>
              <a:t>[2]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8D5A65-F1A0-4BE3-9805-EAD6013196F0}"/>
              </a:ext>
            </a:extLst>
          </p:cNvPr>
          <p:cNvSpPr/>
          <p:nvPr/>
        </p:nvSpPr>
        <p:spPr>
          <a:xfrm>
            <a:off x="111947" y="1716867"/>
            <a:ext cx="424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/>
              <a:t>The Hybrid Transformer replaces multiple Saw-based duplexers with a single integrated and tunable circuit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Only the Tx signal is partially attenuated, whereas the external blockers pass unfiltered through the HT</a:t>
            </a:r>
            <a:endParaRPr lang="en-GB" sz="2000" dirty="0"/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A low-power highly-linear receiver meets the standard specifications, requiring only 45dB of Tx-Rx isolation</a:t>
            </a:r>
          </a:p>
        </p:txBody>
      </p:sp>
    </p:spTree>
    <p:extLst>
      <p:ext uri="{BB962C8B-B14F-4D97-AF65-F5344CB8AC3E}">
        <p14:creationId xmlns:p14="http://schemas.microsoft.com/office/powerpoint/2010/main" val="292844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0" y="1984257"/>
            <a:ext cx="4478588" cy="350735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A2B7-5C56-4B24-A3C6-59C4D7638C74}"/>
              </a:ext>
            </a:extLst>
          </p:cNvPr>
          <p:cNvSpPr/>
          <p:nvPr/>
        </p:nvSpPr>
        <p:spPr>
          <a:xfrm>
            <a:off x="111946" y="1187359"/>
            <a:ext cx="849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Hybrid Transformer Balancing Control </a:t>
            </a:r>
            <a:r>
              <a:rPr lang="en-US" sz="2400" b="1" dirty="0"/>
              <a:t>(</a:t>
            </a:r>
            <a:r>
              <a:rPr lang="en-US" sz="2400" b="1" i="1" dirty="0"/>
              <a:t>this thesis</a:t>
            </a:r>
            <a:r>
              <a:rPr lang="en-US" sz="2400" b="1" dirty="0"/>
              <a:t>) [1.J][1.C]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8D5A65-F1A0-4BE3-9805-EAD6013196F0}"/>
              </a:ext>
            </a:extLst>
          </p:cNvPr>
          <p:cNvSpPr/>
          <p:nvPr/>
        </p:nvSpPr>
        <p:spPr>
          <a:xfrm>
            <a:off x="111947" y="1716867"/>
            <a:ext cx="4248000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/>
              <a:t>The attenuation of the Tx signal is not fixed, but it depends on the balancing condition of the hybrid transformer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Sensitivity of the isolation to the antenna impedance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The digital control adaptively adjusts the HT balancing to follow the antenna impedance time variations, keeping high the isolation level</a:t>
            </a:r>
          </a:p>
        </p:txBody>
      </p:sp>
    </p:spTree>
    <p:extLst>
      <p:ext uri="{BB962C8B-B14F-4D97-AF65-F5344CB8AC3E}">
        <p14:creationId xmlns:p14="http://schemas.microsoft.com/office/powerpoint/2010/main" val="240607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0" y="1984257"/>
            <a:ext cx="4478588" cy="350735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A2B7-5C56-4B24-A3C6-59C4D7638C74}"/>
              </a:ext>
            </a:extLst>
          </p:cNvPr>
          <p:cNvSpPr/>
          <p:nvPr/>
        </p:nvSpPr>
        <p:spPr>
          <a:xfrm>
            <a:off x="111946" y="1187359"/>
            <a:ext cx="849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Diversity Receiver </a:t>
            </a:r>
            <a:r>
              <a:rPr lang="en-US" sz="2400" dirty="0"/>
              <a:t>with</a:t>
            </a:r>
            <a:r>
              <a:rPr lang="en-US" sz="2400" dirty="0">
                <a:solidFill>
                  <a:srgbClr val="FF0000"/>
                </a:solidFill>
              </a:rPr>
              <a:t> Radio Frequency Canceler </a:t>
            </a:r>
            <a:r>
              <a:rPr lang="en-US" sz="2400" dirty="0"/>
              <a:t>[3]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8D5A65-F1A0-4BE3-9805-EAD6013196F0}"/>
              </a:ext>
            </a:extLst>
          </p:cNvPr>
          <p:cNvSpPr/>
          <p:nvPr/>
        </p:nvSpPr>
        <p:spPr>
          <a:xfrm>
            <a:off x="111947" y="1716867"/>
            <a:ext cx="41760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/>
              <a:t>Due to the near field coupling, part of the Tx signal leaks at the input of the diversity receiver 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To avoid desensitization, a receiver chain with high linearity is proposed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The RF canceler, acting like a vector modulator, ensures more than 25dB of Tx signal reduction and improves the diversity receiver linearity</a:t>
            </a:r>
          </a:p>
        </p:txBody>
      </p:sp>
    </p:spTree>
    <p:extLst>
      <p:ext uri="{BB962C8B-B14F-4D97-AF65-F5344CB8AC3E}">
        <p14:creationId xmlns:p14="http://schemas.microsoft.com/office/powerpoint/2010/main" val="404781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0" y="1984257"/>
            <a:ext cx="4478588" cy="350735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A2B7-5C56-4B24-A3C6-59C4D7638C74}"/>
              </a:ext>
            </a:extLst>
          </p:cNvPr>
          <p:cNvSpPr/>
          <p:nvPr/>
        </p:nvSpPr>
        <p:spPr>
          <a:xfrm>
            <a:off x="111946" y="1187359"/>
            <a:ext cx="849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Auxiliary Receiver </a:t>
            </a:r>
            <a:r>
              <a:rPr lang="en-US" sz="2400" dirty="0"/>
              <a:t>for Transmitter Noise Monitoring </a:t>
            </a:r>
            <a:r>
              <a:rPr lang="en-US" sz="2400" b="1" dirty="0"/>
              <a:t>[2.C]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8D5A65-F1A0-4BE3-9805-EAD6013196F0}"/>
              </a:ext>
            </a:extLst>
          </p:cNvPr>
          <p:cNvSpPr/>
          <p:nvPr/>
        </p:nvSpPr>
        <p:spPr>
          <a:xfrm>
            <a:off x="111947" y="1716867"/>
            <a:ext cx="41760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/>
              <a:t>The RF canceler only reduces the out-of-band Tx signal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The Tx broadband noise that falls into the Rx band degrades the diversity receiver sensitivity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An auxiliary receiver is connected at the transmitter output to provide a baseband copy of the Tx noise that falls in the Rx band</a:t>
            </a:r>
          </a:p>
        </p:txBody>
      </p:sp>
    </p:spTree>
    <p:extLst>
      <p:ext uri="{BB962C8B-B14F-4D97-AF65-F5344CB8AC3E}">
        <p14:creationId xmlns:p14="http://schemas.microsoft.com/office/powerpoint/2010/main" val="317749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0" y="1984257"/>
            <a:ext cx="4478588" cy="350735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6B60A2B7-5C56-4B24-A3C6-59C4D7638C74}"/>
              </a:ext>
            </a:extLst>
          </p:cNvPr>
          <p:cNvSpPr/>
          <p:nvPr/>
        </p:nvSpPr>
        <p:spPr>
          <a:xfrm>
            <a:off x="111946" y="1187359"/>
            <a:ext cx="849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Transmitter Noise Reduction </a:t>
            </a:r>
            <a:r>
              <a:rPr lang="en-US" sz="2400" b="1" dirty="0"/>
              <a:t>(</a:t>
            </a:r>
            <a:r>
              <a:rPr lang="en-US" sz="2400" b="1" i="1" dirty="0"/>
              <a:t>this thesis</a:t>
            </a:r>
            <a:r>
              <a:rPr lang="en-US" sz="2400" b="1" dirty="0"/>
              <a:t>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8D5A65-F1A0-4BE3-9805-EAD6013196F0}"/>
              </a:ext>
            </a:extLst>
          </p:cNvPr>
          <p:cNvSpPr/>
          <p:nvPr/>
        </p:nvSpPr>
        <p:spPr>
          <a:xfrm>
            <a:off x="111947" y="1716867"/>
            <a:ext cx="41760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/>
              <a:t>The auxiliary receiver only monitors the Tx noise in the Rx band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In digital domain the effective Tx noise reduction is carried out</a:t>
            </a:r>
          </a:p>
          <a:p>
            <a:pPr algn="just">
              <a:lnSpc>
                <a:spcPts val="2800"/>
              </a:lnSpc>
            </a:pPr>
            <a:endParaRPr lang="en-US" sz="2000" dirty="0"/>
          </a:p>
          <a:p>
            <a:pPr algn="just">
              <a:lnSpc>
                <a:spcPts val="2800"/>
              </a:lnSpc>
            </a:pPr>
            <a:r>
              <a:rPr lang="en-US" sz="2000" dirty="0"/>
              <a:t>The equalizer restores the sensitivity of the diversity receiver without compromising the quality of the Rx signal</a:t>
            </a:r>
          </a:p>
        </p:txBody>
      </p:sp>
    </p:spTree>
    <p:extLst>
      <p:ext uri="{BB962C8B-B14F-4D97-AF65-F5344CB8AC3E}">
        <p14:creationId xmlns:p14="http://schemas.microsoft.com/office/powerpoint/2010/main" val="358561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i="1" dirty="0"/>
              <a:t>Outline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15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35873" y="2960948"/>
            <a:ext cx="44358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23528" y="3573016"/>
            <a:ext cx="443588" cy="216024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135B0-B9FA-430A-A557-D56B5873E514}"/>
              </a:ext>
            </a:extLst>
          </p:cNvPr>
          <p:cNvSpPr txBox="1">
            <a:spLocks/>
          </p:cNvSpPr>
          <p:nvPr/>
        </p:nvSpPr>
        <p:spPr>
          <a:xfrm>
            <a:off x="457200" y="105273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SAW-Less Digitally-Assisted Receivers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Motivations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My Activity</a:t>
            </a:r>
          </a:p>
          <a:p>
            <a:pPr marL="342900" lvl="1" indent="-3429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400" b="1" u="sng" dirty="0"/>
              <a:t>Technical details</a:t>
            </a:r>
            <a:endParaRPr lang="en-US" sz="2400" dirty="0"/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b="1" dirty="0"/>
              <a:t>Digital Tx Noise Reduction in SAW-Less Diversity Receivers</a:t>
            </a:r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Digital Background Control for Hybrid Transformer-based Receivers </a:t>
            </a:r>
          </a:p>
          <a:p>
            <a:pPr marL="342000" lvl="2" indent="-3420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dirty="0"/>
              <a:t>Publications and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80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Transmitter noise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0530E1-92D4-4955-8D09-5373C495D1A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0" y="1446634"/>
            <a:ext cx="4922530" cy="21326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0E9732-5618-42A3-A902-E6969D41F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2" y="876815"/>
            <a:ext cx="3195354" cy="327226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8208C92-6F4F-49F0-BD91-DAAA2F4545FB}"/>
              </a:ext>
            </a:extLst>
          </p:cNvPr>
          <p:cNvSpPr/>
          <p:nvPr/>
        </p:nvSpPr>
        <p:spPr>
          <a:xfrm>
            <a:off x="323528" y="432793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RF canceller injects a modulated copy of the main TX signal at the RX input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Good TX-RX isolation only over a limited bandwidth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Transmitter out-of-band emissions degrade diversity RX sensitivity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437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Sensitivity Degradation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17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208C92-6F4F-49F0-BD91-DAAA2F4545FB}"/>
              </a:ext>
            </a:extLst>
          </p:cNvPr>
          <p:cNvSpPr/>
          <p:nvPr/>
        </p:nvSpPr>
        <p:spPr>
          <a:xfrm>
            <a:off x="395536" y="3645024"/>
            <a:ext cx="38884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kern="0" dirty="0"/>
              <a:t>With the transmitter at full power (P</a:t>
            </a:r>
            <a:r>
              <a:rPr lang="en-US" sz="2200" kern="0" baseline="-25000" dirty="0"/>
              <a:t>TX</a:t>
            </a:r>
            <a:r>
              <a:rPr lang="en-US" sz="2200" kern="0" dirty="0"/>
              <a:t>=23dBm) the receiver noise figure degrades </a:t>
            </a:r>
            <a:r>
              <a:rPr lang="en-US" sz="2200" b="1" kern="0" dirty="0"/>
              <a:t>up to ≈17dB   (≈12dB NF degradation)</a:t>
            </a:r>
            <a:endParaRPr lang="en-US" sz="2200" kern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0FC3D3-B84B-4563-942F-0B5FFAAC4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36712"/>
            <a:ext cx="4680000" cy="26960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511AB5-2D2F-4BBA-9E57-FAF6D4AEF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7" y="3419774"/>
            <a:ext cx="4320000" cy="285735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069CD74-5B53-41E0-A0AE-AC79C09980E8}"/>
              </a:ext>
            </a:extLst>
          </p:cNvPr>
          <p:cNvSpPr/>
          <p:nvPr/>
        </p:nvSpPr>
        <p:spPr>
          <a:xfrm>
            <a:off x="5220072" y="1017312"/>
            <a:ext cx="3528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kern="0" dirty="0"/>
              <a:t>Coupling=25 dB </a:t>
            </a:r>
          </a:p>
          <a:p>
            <a:pPr>
              <a:lnSpc>
                <a:spcPct val="150000"/>
              </a:lnSpc>
            </a:pPr>
            <a:r>
              <a:rPr lang="en-US" sz="2200" kern="0" dirty="0" err="1"/>
              <a:t>TX</a:t>
            </a:r>
            <a:r>
              <a:rPr lang="en-US" sz="2200" kern="0" baseline="-25000" dirty="0" err="1"/>
              <a:t>Noise</a:t>
            </a:r>
            <a:r>
              <a:rPr lang="en-US" sz="2200" kern="0" dirty="0"/>
              <a:t>=-155 </a:t>
            </a:r>
            <a:r>
              <a:rPr lang="en-US" sz="2200" kern="0" dirty="0" err="1"/>
              <a:t>dBc</a:t>
            </a:r>
            <a:r>
              <a:rPr lang="en-US" sz="2200" kern="0" dirty="0"/>
              <a:t>/Hz</a:t>
            </a:r>
          </a:p>
          <a:p>
            <a:pPr>
              <a:lnSpc>
                <a:spcPct val="150000"/>
              </a:lnSpc>
            </a:pPr>
            <a:r>
              <a:rPr lang="en-US" sz="2200" kern="0" dirty="0"/>
              <a:t>Receiver noise figure [3] </a:t>
            </a:r>
            <a:r>
              <a:rPr lang="en-US" sz="2200" kern="0" dirty="0" err="1"/>
              <a:t>NF</a:t>
            </a:r>
            <a:r>
              <a:rPr lang="en-US" sz="2200" kern="0" baseline="-25000" dirty="0" err="1"/>
              <a:t>in,Rx</a:t>
            </a:r>
            <a:r>
              <a:rPr lang="en-US" sz="2200" kern="0" dirty="0"/>
              <a:t>=5.2dB (nominal value)</a:t>
            </a:r>
          </a:p>
        </p:txBody>
      </p:sp>
    </p:spTree>
    <p:extLst>
      <p:ext uri="{BB962C8B-B14F-4D97-AF65-F5344CB8AC3E}">
        <p14:creationId xmlns:p14="http://schemas.microsoft.com/office/powerpoint/2010/main" val="56658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Proposed solution: Digital Noise Reduction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18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208C92-6F4F-49F0-BD91-DAAA2F4545FB}"/>
              </a:ext>
            </a:extLst>
          </p:cNvPr>
          <p:cNvSpPr/>
          <p:nvPr/>
        </p:nvSpPr>
        <p:spPr>
          <a:xfrm>
            <a:off x="107504" y="4221088"/>
            <a:ext cx="892899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kern="0" dirty="0"/>
              <a:t>Main goal: relax TX broadband noise specification</a:t>
            </a:r>
            <a:endParaRPr lang="en-US" sz="2200" kern="0" dirty="0"/>
          </a:p>
          <a:p>
            <a:pPr algn="just">
              <a:lnSpc>
                <a:spcPct val="150000"/>
              </a:lnSpc>
            </a:pPr>
            <a:r>
              <a:rPr lang="en-US" sz="2000" kern="0" dirty="0"/>
              <a:t>Auxiliary path [2.C] provides a digital-domain copy of the TX noise in Rx band</a:t>
            </a:r>
          </a:p>
          <a:p>
            <a:pPr algn="just">
              <a:lnSpc>
                <a:spcPct val="150000"/>
              </a:lnSpc>
            </a:pPr>
            <a:r>
              <a:rPr lang="en-US" sz="2000" kern="0" dirty="0"/>
              <a:t>Digital filter cancels out the TX noise, restoring the diversity receiver sensitivity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B4A758-0255-4504-A110-03A5D5DCD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980728"/>
            <a:ext cx="8640000" cy="33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0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System model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19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208C92-6F4F-49F0-BD91-DAAA2F4545FB}"/>
              </a:ext>
            </a:extLst>
          </p:cNvPr>
          <p:cNvSpPr/>
          <p:nvPr/>
        </p:nvSpPr>
        <p:spPr>
          <a:xfrm>
            <a:off x="35496" y="1790995"/>
            <a:ext cx="3588439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Assuming ideal receivers and ADCs, the only difference is due to the </a:t>
            </a:r>
            <a:r>
              <a:rPr lang="en-US" sz="2000" b="1" kern="0" dirty="0"/>
              <a:t>antenna coupling</a:t>
            </a:r>
          </a:p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Tx noise which falls in the Rx band modeled as </a:t>
            </a:r>
            <a:r>
              <a:rPr lang="en-US" sz="2000" b="1" kern="0" dirty="0"/>
              <a:t>white noise</a:t>
            </a:r>
          </a:p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External Rx signal uncorrelated with the Tx noise</a:t>
            </a:r>
            <a:endParaRPr lang="en-US" sz="2000" b="1" kern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EB8C1B-3869-436D-82B0-AB886BB1D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3281"/>
            <a:ext cx="5220000" cy="317190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A369F7B-FF35-4892-B760-29FA4F4E0A12}"/>
              </a:ext>
            </a:extLst>
          </p:cNvPr>
          <p:cNvSpPr/>
          <p:nvPr/>
        </p:nvSpPr>
        <p:spPr>
          <a:xfrm>
            <a:off x="241176" y="4581128"/>
            <a:ext cx="843528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FCB16A-49B6-4740-A2FC-005B3F107621}"/>
              </a:ext>
            </a:extLst>
          </p:cNvPr>
          <p:cNvSpPr/>
          <p:nvPr/>
        </p:nvSpPr>
        <p:spPr>
          <a:xfrm>
            <a:off x="35496" y="1074802"/>
            <a:ext cx="8724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88900" algn="l"/>
              </a:tabLst>
            </a:pPr>
            <a:r>
              <a:rPr lang="en-US" sz="2000" b="1" dirty="0">
                <a:cs typeface="Times New Roman" panose="02020603050405020304" pitchFamily="18" charset="0"/>
              </a:rPr>
              <a:t>The equalizer should match in baseband the differences between the two paths</a:t>
            </a:r>
          </a:p>
        </p:txBody>
      </p:sp>
    </p:spTree>
    <p:extLst>
      <p:ext uri="{BB962C8B-B14F-4D97-AF65-F5344CB8AC3E}">
        <p14:creationId xmlns:p14="http://schemas.microsoft.com/office/powerpoint/2010/main" val="226664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82"/>
            <a:ext cx="8229600" cy="720000"/>
          </a:xfrm>
        </p:spPr>
        <p:txBody>
          <a:bodyPr>
            <a:noAutofit/>
          </a:bodyPr>
          <a:lstStyle/>
          <a:p>
            <a:r>
              <a:rPr lang="it-IT" i="1" dirty="0"/>
              <a:t>My Background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291264" cy="4536504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pPr algn="just"/>
            <a:r>
              <a:rPr lang="en-GB" sz="2200" dirty="0"/>
              <a:t>I received the M.S. degree in Electronic Engineering from </a:t>
            </a:r>
            <a:r>
              <a:rPr lang="en-US" sz="2200" dirty="0"/>
              <a:t>University of Napoli “Federico II”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200" dirty="0"/>
              <a:t>I work within the VLSI DIETI group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200" dirty="0"/>
              <a:t>My fellowship was financed by Marvell (Italia) - DIETI </a:t>
            </a:r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arentesi graffa aperta 7"/>
          <p:cNvSpPr/>
          <p:nvPr/>
        </p:nvSpPr>
        <p:spPr>
          <a:xfrm>
            <a:off x="4499992" y="2597586"/>
            <a:ext cx="1368151" cy="1526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89333" y="2637535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Davide De Caro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Antonio Strollo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Ettore Napoli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Nicola Petra</a:t>
            </a:r>
          </a:p>
        </p:txBody>
      </p:sp>
    </p:spTree>
    <p:extLst>
      <p:ext uri="{BB962C8B-B14F-4D97-AF65-F5344CB8AC3E}">
        <p14:creationId xmlns:p14="http://schemas.microsoft.com/office/powerpoint/2010/main" val="209107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Antenna coupling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20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A369F7B-FF35-4892-B760-29FA4F4E0A12}"/>
              </a:ext>
            </a:extLst>
          </p:cNvPr>
          <p:cNvSpPr/>
          <p:nvPr/>
        </p:nvSpPr>
        <p:spPr>
          <a:xfrm>
            <a:off x="179512" y="7827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kern="0" dirty="0"/>
              <a:t>Planar Inverted-F Antenna (PIFA)</a:t>
            </a:r>
          </a:p>
          <a:p>
            <a:pPr algn="just">
              <a:lnSpc>
                <a:spcPct val="150000"/>
              </a:lnSpc>
            </a:pPr>
            <a:r>
              <a:rPr lang="en-US" sz="2000" kern="0" dirty="0"/>
              <a:t>In-Band (200MHz) coupling analysis [4] </a:t>
            </a:r>
          </a:p>
          <a:p>
            <a:pPr algn="just">
              <a:lnSpc>
                <a:spcPct val="150000"/>
              </a:lnSpc>
            </a:pPr>
            <a:r>
              <a:rPr lang="en-US" sz="2000" b="1" kern="0" dirty="0"/>
              <a:t>Gain</a:t>
            </a:r>
            <a:r>
              <a:rPr lang="en-US" sz="2000" kern="0" dirty="0"/>
              <a:t>: from -16dB to -22dB</a:t>
            </a:r>
          </a:p>
          <a:p>
            <a:pPr algn="just">
              <a:lnSpc>
                <a:spcPct val="150000"/>
              </a:lnSpc>
            </a:pPr>
            <a:r>
              <a:rPr lang="en-US" sz="2000" b="1" kern="0" dirty="0"/>
              <a:t>Group delay</a:t>
            </a:r>
            <a:r>
              <a:rPr lang="en-US" sz="2000" kern="0" dirty="0"/>
              <a:t>: from 3ns to 4ns</a:t>
            </a:r>
          </a:p>
          <a:p>
            <a:pPr algn="just">
              <a:lnSpc>
                <a:spcPct val="150000"/>
              </a:lnSpc>
            </a:pPr>
            <a:r>
              <a:rPr lang="en-US" sz="2000" kern="0" dirty="0"/>
              <a:t>These features may change due to the external environment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06DF2CE-DF80-4D83-9BE9-3D96147C3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73" b="7534"/>
          <a:stretch/>
        </p:blipFill>
        <p:spPr>
          <a:xfrm>
            <a:off x="4932040" y="844424"/>
            <a:ext cx="3780000" cy="27989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21F047-9BF5-4743-A18C-6620881E76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99" b="6760"/>
          <a:stretch/>
        </p:blipFill>
        <p:spPr>
          <a:xfrm>
            <a:off x="4932040" y="3493746"/>
            <a:ext cx="3780000" cy="284126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7E818B3-26A5-4E29-B73E-6B62D146A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0" y="3573016"/>
            <a:ext cx="346927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3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Least Mean Square Digital Equalizer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96BD63-6D89-4D96-8379-228C72DBE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4097"/>
            <a:ext cx="5220000" cy="249289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1B79BD8-B4CC-487C-BC07-C8DE860016A0}"/>
              </a:ext>
            </a:extLst>
          </p:cNvPr>
          <p:cNvSpPr/>
          <p:nvPr/>
        </p:nvSpPr>
        <p:spPr>
          <a:xfrm>
            <a:off x="5436096" y="908720"/>
            <a:ext cx="32507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Iterative method [5] that converges to the optimal Wiener filter solution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It can dynamically change the filter response</a:t>
            </a:r>
            <a:endParaRPr lang="en-GB" sz="2000" dirty="0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3E871E0-D8F6-4B8C-8F1C-B72541984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62804"/>
              </p:ext>
            </p:extLst>
          </p:nvPr>
        </p:nvGraphicFramePr>
        <p:xfrm>
          <a:off x="5062483" y="5209237"/>
          <a:ext cx="294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Equation" r:id="rId6" imgW="2946240" imgH="419040" progId="Equation.DSMT4">
                  <p:embed/>
                </p:oleObj>
              </mc:Choice>
              <mc:Fallback>
                <p:oleObj name="Equation" r:id="rId6" imgW="294624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BE2B868-EA8F-4C67-A103-FBF875385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2483" y="5209237"/>
                        <a:ext cx="2946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40C1197-2FE7-4D7D-8C3F-7821D23AA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57682"/>
              </p:ext>
            </p:extLst>
          </p:nvPr>
        </p:nvGraphicFramePr>
        <p:xfrm>
          <a:off x="1107109" y="4185193"/>
          <a:ext cx="208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Equation" r:id="rId8" imgW="2082600" imgH="406080" progId="Equation.DSMT4">
                  <p:embed/>
                </p:oleObj>
              </mc:Choice>
              <mc:Fallback>
                <p:oleObj name="Equation" r:id="rId8" imgW="2082600" imgH="4060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96F0286-FED6-4589-9FA2-6025B3CB5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7109" y="4185193"/>
                        <a:ext cx="208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051E3D6-42F2-4D1E-8B48-F37AC697D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11233"/>
              </p:ext>
            </p:extLst>
          </p:nvPr>
        </p:nvGraphicFramePr>
        <p:xfrm>
          <a:off x="1081709" y="5177487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10" imgW="2286000" imgH="482400" progId="Equation.DSMT4">
                  <p:embed/>
                </p:oleObj>
              </mc:Choice>
              <mc:Fallback>
                <p:oleObj name="Equation" r:id="rId10" imgW="22860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797651E-5E55-4268-9944-3EDCA9985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1709" y="5177487"/>
                        <a:ext cx="2286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DBA4EE69-9F12-4678-B420-7F7F0AD74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21994"/>
              </p:ext>
            </p:extLst>
          </p:nvPr>
        </p:nvGraphicFramePr>
        <p:xfrm>
          <a:off x="5104171" y="4186413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12" imgW="1460160" imgH="457200" progId="Equation.DSMT4">
                  <p:embed/>
                </p:oleObj>
              </mc:Choice>
              <mc:Fallback>
                <p:oleObj name="Equation" r:id="rId12" imgW="146016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C471EC1-5954-4DD3-8CBB-29C11D097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4171" y="4186413"/>
                        <a:ext cx="1460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96AEBC7-F7B7-46D6-9E9E-DE5CE807EFFD}"/>
              </a:ext>
            </a:extLst>
          </p:cNvPr>
          <p:cNvSpPr txBox="1"/>
          <p:nvPr/>
        </p:nvSpPr>
        <p:spPr>
          <a:xfrm>
            <a:off x="1043608" y="3682062"/>
            <a:ext cx="3006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Cross-correlation vector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F65247-A2F8-43D3-ADD2-8C9170A0B58F}"/>
              </a:ext>
            </a:extLst>
          </p:cNvPr>
          <p:cNvSpPr txBox="1"/>
          <p:nvPr/>
        </p:nvSpPr>
        <p:spPr>
          <a:xfrm>
            <a:off x="1043608" y="4675331"/>
            <a:ext cx="2892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Autocorrelation matrix 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6E99D234-7AB2-4530-8CC2-DCE73DDB35DB}"/>
              </a:ext>
            </a:extLst>
          </p:cNvPr>
          <p:cNvSpPr/>
          <p:nvPr/>
        </p:nvSpPr>
        <p:spPr>
          <a:xfrm>
            <a:off x="4157983" y="4560168"/>
            <a:ext cx="540000" cy="288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66B55CE-868F-403A-9CA6-3299188DDFDE}"/>
              </a:ext>
            </a:extLst>
          </p:cNvPr>
          <p:cNvSpPr txBox="1"/>
          <p:nvPr/>
        </p:nvSpPr>
        <p:spPr>
          <a:xfrm>
            <a:off x="5055262" y="4699184"/>
            <a:ext cx="3477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Minimum mean square error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D80A5F6-1A02-4DB2-98B7-FC530EE6D99D}"/>
              </a:ext>
            </a:extLst>
          </p:cNvPr>
          <p:cNvSpPr txBox="1"/>
          <p:nvPr/>
        </p:nvSpPr>
        <p:spPr>
          <a:xfrm>
            <a:off x="4974327" y="3682062"/>
            <a:ext cx="2505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Optimal coefficients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1EB9212-48B3-4D4C-A74C-979DE5C83C07}"/>
              </a:ext>
            </a:extLst>
          </p:cNvPr>
          <p:cNvSpPr/>
          <p:nvPr/>
        </p:nvSpPr>
        <p:spPr>
          <a:xfrm>
            <a:off x="3117435" y="3429000"/>
            <a:ext cx="2909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Wiener filter theory </a:t>
            </a:r>
            <a:r>
              <a:rPr lang="en-US" sz="2200" dirty="0">
                <a:cs typeface="Times New Roman" panose="02020603050405020304" pitchFamily="18" charset="0"/>
              </a:rPr>
              <a:t>[6]</a:t>
            </a:r>
            <a:endParaRPr lang="en-GB" sz="220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94308C6-D921-4989-AF6A-38237C9EF35D}"/>
              </a:ext>
            </a:extLst>
          </p:cNvPr>
          <p:cNvSpPr/>
          <p:nvPr/>
        </p:nvSpPr>
        <p:spPr>
          <a:xfrm>
            <a:off x="1928956" y="5755338"/>
            <a:ext cx="6808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cs typeface="Times New Roman" panose="02020603050405020304" pitchFamily="18" charset="0"/>
              </a:rPr>
              <a:t>MAX digital noise reduction depends on the signals correlation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108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White Noise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22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0162D2-BB7F-4317-ABEA-6E1E72BC0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80" y="809706"/>
            <a:ext cx="6632040" cy="216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4F75C8-15B1-4069-B912-40F5B1946959}"/>
              </a:ext>
            </a:extLst>
          </p:cNvPr>
          <p:cNvSpPr txBox="1"/>
          <p:nvPr/>
        </p:nvSpPr>
        <p:spPr>
          <a:xfrm>
            <a:off x="48763" y="3002176"/>
            <a:ext cx="8764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 continuous time, the cross-correlation corresponds to the impulsive autocorrelation of x(t) shifted by the antenna coupling group delay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 discrete time, the cross-correlation is non-zero only if the group delay is perfectly multiple of the sampling period (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unrealistic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A5A151F-0168-494E-AA37-153C03F2E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937475"/>
              </p:ext>
            </p:extLst>
          </p:nvPr>
        </p:nvGraphicFramePr>
        <p:xfrm>
          <a:off x="2839867" y="5084613"/>
          <a:ext cx="1003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19BEBB9-8BC6-4984-878A-A51D27F384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9867" y="5084613"/>
                        <a:ext cx="1003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41DA2F-23E6-44A8-A9ED-216B097DD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18488"/>
              </p:ext>
            </p:extLst>
          </p:nvPr>
        </p:nvGraphicFramePr>
        <p:xfrm>
          <a:off x="836469" y="5154463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8" imgW="698400" imgH="279360" progId="Equation.DSMT4">
                  <p:embed/>
                </p:oleObj>
              </mc:Choice>
              <mc:Fallback>
                <p:oleObj name="Equation" r:id="rId8" imgW="698400" imgH="27936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189817F7-EE92-472D-9230-9C07386CB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469" y="5154463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0EAF6E7D-12D6-4C43-B945-C1819766F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81883"/>
              </p:ext>
            </p:extLst>
          </p:nvPr>
        </p:nvGraphicFramePr>
        <p:xfrm>
          <a:off x="5148064" y="5084613"/>
          <a:ext cx="171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10" imgW="1714320" imgH="419040" progId="Equation.DSMT4">
                  <p:embed/>
                </p:oleObj>
              </mc:Choice>
              <mc:Fallback>
                <p:oleObj name="Equation" r:id="rId10" imgW="1714320" imgH="419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59EFEC7-8242-474F-A7EB-C7CA42172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8064" y="5084613"/>
                        <a:ext cx="1714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7C7A0D22-7EA4-46BA-A6CE-ADC726407B5E}"/>
              </a:ext>
            </a:extLst>
          </p:cNvPr>
          <p:cNvSpPr/>
          <p:nvPr/>
        </p:nvSpPr>
        <p:spPr>
          <a:xfrm>
            <a:off x="1989418" y="5186163"/>
            <a:ext cx="396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8E75ECB0-4CB9-420F-9463-B1D41A38F7C5}"/>
              </a:ext>
            </a:extLst>
          </p:cNvPr>
          <p:cNvSpPr/>
          <p:nvPr/>
        </p:nvSpPr>
        <p:spPr>
          <a:xfrm>
            <a:off x="4297616" y="5186163"/>
            <a:ext cx="396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4329D3-60E0-42E8-82EA-63A2A4DB388F}"/>
              </a:ext>
            </a:extLst>
          </p:cNvPr>
          <p:cNvSpPr txBox="1"/>
          <p:nvPr/>
        </p:nvSpPr>
        <p:spPr>
          <a:xfrm>
            <a:off x="7226557" y="4928160"/>
            <a:ext cx="146024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Poor DNR</a:t>
            </a:r>
          </a:p>
        </p:txBody>
      </p:sp>
    </p:spTree>
    <p:extLst>
      <p:ext uri="{BB962C8B-B14F-4D97-AF65-F5344CB8AC3E}">
        <p14:creationId xmlns:p14="http://schemas.microsoft.com/office/powerpoint/2010/main" val="411497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56320A2-0D89-4DB3-9C19-782566AD2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8" r="6181"/>
          <a:stretch/>
        </p:blipFill>
        <p:spPr>
          <a:xfrm>
            <a:off x="6444208" y="4293096"/>
            <a:ext cx="2340000" cy="22575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Filtered Noise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23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0162D2-BB7F-4317-ABEA-6E1E72BC0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7" y="806341"/>
            <a:ext cx="8223718" cy="216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E8DA92-7E72-44B2-A8B6-83E1BA9167F9}"/>
              </a:ext>
            </a:extLst>
          </p:cNvPr>
          <p:cNvSpPr txBox="1"/>
          <p:nvPr/>
        </p:nvSpPr>
        <p:spPr>
          <a:xfrm>
            <a:off x="87752" y="2996952"/>
            <a:ext cx="8876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baseband filters, usually used before the ADCs, extend the timeframe in which the autocorrelations of the signals, and hence their cross-correlation, are non-zero.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It will depend on the filters specifications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(bandwidth, order, etc.)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F416DD-5EA2-4F63-A1CB-1C800F9EAC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98" r="7213"/>
          <a:stretch/>
        </p:blipFill>
        <p:spPr>
          <a:xfrm>
            <a:off x="3923928" y="4755343"/>
            <a:ext cx="2340000" cy="14154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69B5EC7-9A50-4076-B95F-5F746912B151}"/>
              </a:ext>
            </a:extLst>
          </p:cNvPr>
          <p:cNvSpPr/>
          <p:nvPr/>
        </p:nvSpPr>
        <p:spPr>
          <a:xfrm>
            <a:off x="64210" y="4973106"/>
            <a:ext cx="3427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cs typeface="Times New Roman" panose="02020603050405020304" pitchFamily="18" charset="0"/>
              </a:rPr>
              <a:t>Ideal band-limited white noise</a:t>
            </a:r>
            <a:endParaRPr lang="en-GB" sz="2000" i="1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355F11B-8C0C-43DB-8D88-92EDF88F61A8}"/>
              </a:ext>
            </a:extLst>
          </p:cNvPr>
          <p:cNvSpPr/>
          <p:nvPr/>
        </p:nvSpPr>
        <p:spPr>
          <a:xfrm>
            <a:off x="3562310" y="5083161"/>
            <a:ext cx="36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Digital Noise Reduction Performance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24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E8DA92-7E72-44B2-A8B6-83E1BA9167F9}"/>
              </a:ext>
            </a:extLst>
          </p:cNvPr>
          <p:cNvSpPr txBox="1"/>
          <p:nvPr/>
        </p:nvSpPr>
        <p:spPr>
          <a:xfrm>
            <a:off x="467544" y="4117429"/>
            <a:ext cx="2556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Antenna coupling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group delay = 4ns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+mj-lt"/>
                <a:cs typeface="Times New Roman" panose="02020603050405020304" pitchFamily="18" charset="0"/>
              </a:rPr>
              <a:t>DNR (Total)=21dB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475966-7EED-4635-9E5A-F80A44D6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/>
          <a:stretch/>
        </p:blipFill>
        <p:spPr>
          <a:xfrm>
            <a:off x="3563888" y="1677869"/>
            <a:ext cx="5184576" cy="3583549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519C730-E316-41EE-AF25-15A2B1119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43068"/>
              </p:ext>
            </p:extLst>
          </p:nvPr>
        </p:nvGraphicFramePr>
        <p:xfrm>
          <a:off x="107504" y="1170724"/>
          <a:ext cx="3323908" cy="2989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0361">
                  <a:extLst>
                    <a:ext uri="{9D8B030D-6E8A-4147-A177-3AD203B41FA5}">
                      <a16:colId xmlns:a16="http://schemas.microsoft.com/office/drawing/2014/main" val="1541155987"/>
                    </a:ext>
                  </a:extLst>
                </a:gridCol>
                <a:gridCol w="1883547">
                  <a:extLst>
                    <a:ext uri="{9D8B030D-6E8A-4147-A177-3AD203B41FA5}">
                      <a16:colId xmlns:a16="http://schemas.microsoft.com/office/drawing/2014/main" val="21860961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j-lt"/>
                        </a:rPr>
                        <a:t>Baseband Specifications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88293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 Bandwidth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20MHz </a:t>
                      </a:r>
                      <a:endParaRPr lang="en-US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2893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 err="1">
                          <a:effectLst/>
                          <a:latin typeface="+mj-lt"/>
                        </a:rPr>
                        <a:t>Analog</a:t>
                      </a:r>
                      <a:r>
                        <a:rPr lang="it-IT" sz="1400" b="0" i="0" dirty="0">
                          <a:effectLst/>
                          <a:latin typeface="+mj-lt"/>
                        </a:rPr>
                        <a:t> LPF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order Butterworth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15MHz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916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effectLst/>
                          <a:latin typeface="+mj-lt"/>
                        </a:rPr>
                        <a:t>ADC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-25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40MHz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8bits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13561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effectLst/>
                          <a:latin typeface="+mj-lt"/>
                        </a:rPr>
                        <a:t>Digital </a:t>
                      </a:r>
                      <a:r>
                        <a:rPr lang="it-IT" sz="1400" b="0" i="0" dirty="0" err="1">
                          <a:effectLst/>
                          <a:latin typeface="+mj-lt"/>
                        </a:rPr>
                        <a:t>Equalizer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 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LMS FIR filter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3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Digital Noise Reduction Performance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25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E8DA92-7E72-44B2-A8B6-83E1BA9167F9}"/>
              </a:ext>
            </a:extLst>
          </p:cNvPr>
          <p:cNvSpPr txBox="1"/>
          <p:nvPr/>
        </p:nvSpPr>
        <p:spPr>
          <a:xfrm>
            <a:off x="505062" y="4117429"/>
            <a:ext cx="2556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Antenna coupling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group delay = 4ns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+mj-lt"/>
                <a:cs typeface="Times New Roman" panose="02020603050405020304" pitchFamily="18" charset="0"/>
              </a:rPr>
              <a:t>DNR (In Band)=28dB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475966-7EED-4635-9E5A-F80A44D6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/>
          <a:stretch/>
        </p:blipFill>
        <p:spPr>
          <a:xfrm>
            <a:off x="3563888" y="1677868"/>
            <a:ext cx="5184576" cy="3583549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921B23C-0A77-4EE9-91EC-AED1D815DD5D}"/>
              </a:ext>
            </a:extLst>
          </p:cNvPr>
          <p:cNvCxnSpPr>
            <a:cxnSpLocks/>
          </p:cNvCxnSpPr>
          <p:nvPr/>
        </p:nvCxnSpPr>
        <p:spPr>
          <a:xfrm>
            <a:off x="5436096" y="5478010"/>
            <a:ext cx="20162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0EA912-6407-474C-ADF2-02DE45AE78BC}"/>
              </a:ext>
            </a:extLst>
          </p:cNvPr>
          <p:cNvSpPr txBox="1"/>
          <p:nvPr/>
        </p:nvSpPr>
        <p:spPr>
          <a:xfrm>
            <a:off x="5364008" y="5525218"/>
            <a:ext cx="21604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Signal Bandwidth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BDA78B5-DAF8-43E1-904C-B2B917E6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69065"/>
              </p:ext>
            </p:extLst>
          </p:nvPr>
        </p:nvGraphicFramePr>
        <p:xfrm>
          <a:off x="107504" y="1170724"/>
          <a:ext cx="3323908" cy="2989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0361">
                  <a:extLst>
                    <a:ext uri="{9D8B030D-6E8A-4147-A177-3AD203B41FA5}">
                      <a16:colId xmlns:a16="http://schemas.microsoft.com/office/drawing/2014/main" val="1541155987"/>
                    </a:ext>
                  </a:extLst>
                </a:gridCol>
                <a:gridCol w="1883547">
                  <a:extLst>
                    <a:ext uri="{9D8B030D-6E8A-4147-A177-3AD203B41FA5}">
                      <a16:colId xmlns:a16="http://schemas.microsoft.com/office/drawing/2014/main" val="21860961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j-lt"/>
                        </a:rPr>
                        <a:t>Baseband Specifications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88293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 Bandwidth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20MHz </a:t>
                      </a:r>
                      <a:endParaRPr lang="en-US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2893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 err="1">
                          <a:effectLst/>
                          <a:latin typeface="+mj-lt"/>
                        </a:rPr>
                        <a:t>Analog</a:t>
                      </a:r>
                      <a:r>
                        <a:rPr lang="it-IT" sz="1400" b="0" i="0" dirty="0">
                          <a:effectLst/>
                          <a:latin typeface="+mj-lt"/>
                        </a:rPr>
                        <a:t> LPF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order Butterworth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15MHz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916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effectLst/>
                          <a:latin typeface="+mj-lt"/>
                        </a:rPr>
                        <a:t>ADC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-25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40MHz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8bits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13561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0" dirty="0">
                          <a:effectLst/>
                          <a:latin typeface="+mj-lt"/>
                        </a:rPr>
                        <a:t>Digital </a:t>
                      </a:r>
                      <a:r>
                        <a:rPr lang="it-IT" sz="1400" b="0" i="0" dirty="0" err="1">
                          <a:effectLst/>
                          <a:latin typeface="+mj-lt"/>
                        </a:rPr>
                        <a:t>Equalizer</a:t>
                      </a:r>
                      <a:endParaRPr lang="en-US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 </a:t>
                      </a: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LMS FIR filter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3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Setup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00960F-FAAE-4385-A2A4-EE485A0DA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75364"/>
            <a:ext cx="8676000" cy="2938272"/>
          </a:xfrm>
          <a:prstGeom prst="rect">
            <a:avLst/>
          </a:prstGeom>
        </p:spPr>
      </p:pic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BF6E299-D8F2-4823-9B58-B310DE140096}"/>
              </a:ext>
            </a:extLst>
          </p:cNvPr>
          <p:cNvSpPr/>
          <p:nvPr/>
        </p:nvSpPr>
        <p:spPr>
          <a:xfrm rot="5400000">
            <a:off x="916539" y="3434682"/>
            <a:ext cx="230356" cy="1560393"/>
          </a:xfrm>
          <a:prstGeom prst="rightBrace">
            <a:avLst>
              <a:gd name="adj1" fmla="val 561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B8CC452B-A4C5-4096-9B9C-04C94BE27D09}"/>
              </a:ext>
            </a:extLst>
          </p:cNvPr>
          <p:cNvSpPr/>
          <p:nvPr/>
        </p:nvSpPr>
        <p:spPr>
          <a:xfrm rot="5400000">
            <a:off x="2904618" y="3232253"/>
            <a:ext cx="230356" cy="1965251"/>
          </a:xfrm>
          <a:prstGeom prst="rightBrace">
            <a:avLst>
              <a:gd name="adj1" fmla="val 561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6C559BE9-9234-451F-B4B4-2BAD7569C9E4}"/>
              </a:ext>
            </a:extLst>
          </p:cNvPr>
          <p:cNvSpPr/>
          <p:nvPr/>
        </p:nvSpPr>
        <p:spPr>
          <a:xfrm rot="5400000">
            <a:off x="4916449" y="3441455"/>
            <a:ext cx="230356" cy="1546849"/>
          </a:xfrm>
          <a:prstGeom prst="rightBrace">
            <a:avLst>
              <a:gd name="adj1" fmla="val 561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F954321E-C491-457B-B26D-203983AF9E9A}"/>
              </a:ext>
            </a:extLst>
          </p:cNvPr>
          <p:cNvSpPr/>
          <p:nvPr/>
        </p:nvSpPr>
        <p:spPr>
          <a:xfrm rot="5400000">
            <a:off x="6895087" y="3360789"/>
            <a:ext cx="230356" cy="1708178"/>
          </a:xfrm>
          <a:prstGeom prst="rightBrace">
            <a:avLst>
              <a:gd name="adj1" fmla="val 561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A200A59-2EA6-4DAC-91FF-876927B83FB0}"/>
              </a:ext>
            </a:extLst>
          </p:cNvPr>
          <p:cNvSpPr txBox="1"/>
          <p:nvPr/>
        </p:nvSpPr>
        <p:spPr>
          <a:xfrm>
            <a:off x="256301" y="4357553"/>
            <a:ext cx="155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cs typeface="Times New Roman" panose="02020603050405020304" pitchFamily="18" charset="0"/>
              </a:rPr>
              <a:t>Input </a:t>
            </a:r>
            <a:r>
              <a:rPr lang="it-IT" sz="2000" dirty="0" err="1">
                <a:cs typeface="Times New Roman" panose="02020603050405020304" pitchFamily="18" charset="0"/>
              </a:rPr>
              <a:t>Signals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000" dirty="0" err="1">
                <a:cs typeface="Times New Roman" panose="02020603050405020304" pitchFamily="18" charset="0"/>
              </a:rPr>
              <a:t>Generators</a:t>
            </a:r>
            <a:endParaRPr lang="it-IT" sz="2000" dirty="0"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C8CB61-9D41-424A-B44C-1E5676964CCB}"/>
              </a:ext>
            </a:extLst>
          </p:cNvPr>
          <p:cNvSpPr txBox="1"/>
          <p:nvPr/>
        </p:nvSpPr>
        <p:spPr>
          <a:xfrm>
            <a:off x="1960358" y="4357553"/>
            <a:ext cx="2217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>
                <a:cs typeface="Times New Roman" panose="02020603050405020304" pitchFamily="18" charset="0"/>
              </a:rPr>
              <a:t>Receivers</a:t>
            </a:r>
            <a:r>
              <a:rPr lang="it-IT" sz="2000" dirty="0">
                <a:cs typeface="Times New Roman" panose="02020603050405020304" pitchFamily="18" charset="0"/>
              </a:rPr>
              <a:t>’ </a:t>
            </a:r>
            <a:r>
              <a:rPr lang="it-IT" sz="2000" dirty="0" err="1">
                <a:cs typeface="Times New Roman" panose="02020603050405020304" pitchFamily="18" charset="0"/>
              </a:rPr>
              <a:t>Boards</a:t>
            </a:r>
            <a:endParaRPr lang="it-IT" sz="2000" dirty="0"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cs typeface="Times New Roman" panose="02020603050405020304" pitchFamily="18" charset="0"/>
              </a:rPr>
              <a:t>RF Chips </a:t>
            </a:r>
            <a:r>
              <a:rPr lang="it-IT" sz="2000" dirty="0" err="1">
                <a:cs typeface="Times New Roman" panose="02020603050405020304" pitchFamily="18" charset="0"/>
              </a:rPr>
              <a:t>Prototype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000" dirty="0">
                <a:cs typeface="Times New Roman" panose="02020603050405020304" pitchFamily="18" charset="0"/>
              </a:rPr>
              <a:t>[2.C] [3]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B9E1C09-31F8-4D93-B58B-224C81810CB7}"/>
              </a:ext>
            </a:extLst>
          </p:cNvPr>
          <p:cNvSpPr txBox="1"/>
          <p:nvPr/>
        </p:nvSpPr>
        <p:spPr>
          <a:xfrm>
            <a:off x="4240186" y="4357553"/>
            <a:ext cx="156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>
                <a:cs typeface="Times New Roman" panose="02020603050405020304" pitchFamily="18" charset="0"/>
              </a:rPr>
              <a:t>ADCs</a:t>
            </a:r>
            <a:r>
              <a:rPr lang="it-IT" sz="2000" dirty="0">
                <a:cs typeface="Times New Roman" panose="02020603050405020304" pitchFamily="18" charset="0"/>
              </a:rPr>
              <a:t>’ </a:t>
            </a:r>
            <a:r>
              <a:rPr lang="it-IT" sz="2000" dirty="0" err="1">
                <a:cs typeface="Times New Roman" panose="02020603050405020304" pitchFamily="18" charset="0"/>
              </a:rPr>
              <a:t>Boards</a:t>
            </a:r>
            <a:endParaRPr lang="it-IT" sz="2000" dirty="0"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BA1797D-3D74-4E36-BD89-8AF974F8ACB2}"/>
              </a:ext>
            </a:extLst>
          </p:cNvPr>
          <p:cNvSpPr txBox="1"/>
          <p:nvPr/>
        </p:nvSpPr>
        <p:spPr>
          <a:xfrm>
            <a:off x="6713549" y="4357553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cs typeface="Times New Roman" panose="02020603050405020304" pitchFamily="18" charset="0"/>
              </a:rPr>
              <a:t>DSP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B1EBB8E-C258-4650-BA5E-3E4BAD4F4BE9}"/>
                  </a:ext>
                </a:extLst>
              </p:cNvPr>
              <p:cNvSpPr txBox="1"/>
              <p:nvPr/>
            </p:nvSpPr>
            <p:spPr>
              <a:xfrm>
                <a:off x="1978761" y="5586165"/>
                <a:ext cx="6649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Cl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RX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=1,2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GHz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Cl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TX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GHz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Cl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ADC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B1EBB8E-C258-4650-BA5E-3E4BAD4F4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61" y="5586165"/>
                <a:ext cx="6649193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1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DNR (1)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27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8C5D890-E170-4DCD-A37C-4997C8D14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5040000" cy="4436909"/>
          </a:xfrm>
          <a:prstGeom prst="rect">
            <a:avLst/>
          </a:prstGeom>
        </p:spPr>
      </p:pic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D398E1A5-CEDC-4E2A-89FA-B93FBB581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31961"/>
              </p:ext>
            </p:extLst>
          </p:nvPr>
        </p:nvGraphicFramePr>
        <p:xfrm>
          <a:off x="195828" y="2132856"/>
          <a:ext cx="3728100" cy="2592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64050">
                  <a:extLst>
                    <a:ext uri="{9D8B030D-6E8A-4147-A177-3AD203B41FA5}">
                      <a16:colId xmlns:a16="http://schemas.microsoft.com/office/drawing/2014/main" val="357071601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9878539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System specifications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8955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TX Noise power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-155 dBc/Hz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08870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Coupling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 dB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2269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NF Diversity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5.2 dB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0286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NF Auxiliary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6.2 dB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0416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DNR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 dB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354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DNR (2)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8C5D890-E170-4DCD-A37C-4997C8D1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6" y="1855547"/>
            <a:ext cx="5328000" cy="366394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1188A24-E6CE-4370-B7DE-D7E695821DC0}"/>
              </a:ext>
            </a:extLst>
          </p:cNvPr>
          <p:cNvSpPr/>
          <p:nvPr/>
        </p:nvSpPr>
        <p:spPr>
          <a:xfrm>
            <a:off x="251520" y="1100644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kern="0" dirty="0"/>
              <a:t>The DNR </a:t>
            </a:r>
            <a:r>
              <a:rPr lang="en-US" sz="2400" kern="0" dirty="0"/>
              <a:t>restores</a:t>
            </a:r>
            <a:r>
              <a:rPr lang="it-IT" sz="2400" kern="0" dirty="0"/>
              <a:t> the </a:t>
            </a:r>
            <a:r>
              <a:rPr lang="en-US" sz="2400" kern="0" dirty="0"/>
              <a:t>receiver</a:t>
            </a:r>
            <a:r>
              <a:rPr lang="it-IT" sz="2400" kern="0" dirty="0"/>
              <a:t> </a:t>
            </a:r>
            <a:r>
              <a:rPr lang="en-US" sz="2400" kern="0" dirty="0"/>
              <a:t>sensitivity </a:t>
            </a:r>
            <a:r>
              <a:rPr lang="it-IT" sz="2400" kern="0" dirty="0"/>
              <a:t>up to </a:t>
            </a:r>
            <a:r>
              <a:rPr lang="it-IT" sz="2400" b="1" kern="0" dirty="0"/>
              <a:t>P</a:t>
            </a:r>
            <a:r>
              <a:rPr lang="it-IT" sz="2400" b="1" kern="0" baseline="-25000" dirty="0"/>
              <a:t>TX</a:t>
            </a:r>
            <a:r>
              <a:rPr lang="it-IT" sz="2400" b="1" kern="0" dirty="0"/>
              <a:t>=23dBm</a:t>
            </a:r>
            <a:endParaRPr lang="it-IT" sz="2400" kern="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3CFCA3F-3F68-43B2-AEA4-5E2F45D4BD95}"/>
              </a:ext>
            </a:extLst>
          </p:cNvPr>
          <p:cNvSpPr/>
          <p:nvPr/>
        </p:nvSpPr>
        <p:spPr>
          <a:xfrm>
            <a:off x="5184576" y="2655913"/>
            <a:ext cx="3995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/>
              <a:t>Without</a:t>
            </a:r>
            <a:r>
              <a:rPr lang="it-IT" sz="2000" kern="0" dirty="0"/>
              <a:t> DNR, </a:t>
            </a:r>
            <a:r>
              <a:rPr lang="el-GR" sz="2000" kern="0" dirty="0"/>
              <a:t>Δ</a:t>
            </a:r>
            <a:r>
              <a:rPr lang="it-IT" sz="2000" kern="0" dirty="0"/>
              <a:t>NF ≈ 13 dB;</a:t>
            </a:r>
          </a:p>
          <a:p>
            <a:pPr marL="3540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kern="0" dirty="0"/>
              <a:t>With DNR </a:t>
            </a:r>
            <a:r>
              <a:rPr lang="el-GR" sz="2000" kern="0" dirty="0"/>
              <a:t>Δ</a:t>
            </a:r>
            <a:r>
              <a:rPr lang="it-IT" sz="2000" kern="0" dirty="0"/>
              <a:t>NF ≈ 1 dB</a:t>
            </a:r>
          </a:p>
          <a:p>
            <a:pPr marL="0" lvl="1">
              <a:lnSpc>
                <a:spcPct val="150000"/>
              </a:lnSpc>
            </a:pPr>
            <a:r>
              <a:rPr lang="it-IT" sz="2000" kern="0" dirty="0"/>
              <a:t>       </a:t>
            </a:r>
            <a:r>
              <a:rPr lang="en-US" sz="2000" b="1" kern="0" dirty="0"/>
              <a:t>Equivalent</a:t>
            </a:r>
            <a:r>
              <a:rPr lang="it-IT" sz="2000" b="1" kern="0" dirty="0"/>
              <a:t> </a:t>
            </a:r>
            <a:r>
              <a:rPr lang="it-IT" sz="2000" b="1" kern="0" dirty="0" err="1"/>
              <a:t>Tx</a:t>
            </a:r>
            <a:r>
              <a:rPr lang="it-IT" sz="2000" b="1" kern="0" baseline="-25000" dirty="0" err="1"/>
              <a:t>noise</a:t>
            </a:r>
            <a:r>
              <a:rPr lang="it-IT" sz="2000" b="1" kern="0" baseline="-25000" dirty="0"/>
              <a:t> </a:t>
            </a:r>
            <a:r>
              <a:rPr lang="it-IT" sz="2000" b="1" kern="0" dirty="0"/>
              <a:t>= -171 </a:t>
            </a:r>
            <a:r>
              <a:rPr lang="it-IT" sz="2000" b="1" kern="0" dirty="0" err="1"/>
              <a:t>dBc</a:t>
            </a:r>
            <a:r>
              <a:rPr lang="it-IT" sz="2000" b="1" kern="0" dirty="0"/>
              <a:t>/Hz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98243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DNR (3)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29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B62FFD-D8D8-4965-91CB-823344AD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12" y="1299822"/>
            <a:ext cx="5400000" cy="407339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1D1273A-62FF-43CC-AEC1-8E453F3FCEE9}"/>
              </a:ext>
            </a:extLst>
          </p:cNvPr>
          <p:cNvSpPr/>
          <p:nvPr/>
        </p:nvSpPr>
        <p:spPr>
          <a:xfrm>
            <a:off x="5436096" y="1916832"/>
            <a:ext cx="360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kern="0" dirty="0" err="1"/>
              <a:t>TX</a:t>
            </a:r>
            <a:r>
              <a:rPr lang="it-IT" sz="2200" kern="0" baseline="-25000" dirty="0" err="1"/>
              <a:t>noise</a:t>
            </a:r>
            <a:r>
              <a:rPr lang="it-IT" sz="2200" kern="0" dirty="0"/>
              <a:t> = -143 </a:t>
            </a:r>
            <a:r>
              <a:rPr lang="it-IT" sz="2200" kern="0" dirty="0" err="1"/>
              <a:t>dBc</a:t>
            </a:r>
            <a:r>
              <a:rPr lang="it-IT" sz="2200" kern="0" dirty="0"/>
              <a:t>/Hz </a:t>
            </a:r>
          </a:p>
          <a:p>
            <a:pPr>
              <a:lnSpc>
                <a:spcPct val="150000"/>
              </a:lnSpc>
            </a:pPr>
            <a:r>
              <a:rPr lang="el-GR" sz="2200" b="1" kern="0" dirty="0"/>
              <a:t>Δ</a:t>
            </a:r>
            <a:r>
              <a:rPr lang="it-IT" sz="2200" b="1" kern="0" dirty="0"/>
              <a:t>NF ≈ 2 dB </a:t>
            </a:r>
          </a:p>
          <a:p>
            <a:pPr>
              <a:lnSpc>
                <a:spcPct val="150000"/>
              </a:lnSpc>
            </a:pPr>
            <a:endParaRPr lang="it-IT" sz="1400" kern="0" dirty="0"/>
          </a:p>
          <a:p>
            <a:pPr>
              <a:lnSpc>
                <a:spcPct val="150000"/>
              </a:lnSpc>
            </a:pPr>
            <a:r>
              <a:rPr lang="it-IT" sz="2200" kern="0" dirty="0" err="1"/>
              <a:t>Higher</a:t>
            </a:r>
            <a:r>
              <a:rPr lang="it-IT" sz="2200" kern="0" dirty="0"/>
              <a:t> </a:t>
            </a:r>
            <a:r>
              <a:rPr lang="it-IT" sz="2200" kern="0" dirty="0" err="1"/>
              <a:t>TX</a:t>
            </a:r>
            <a:r>
              <a:rPr lang="it-IT" sz="2200" kern="0" baseline="-25000" dirty="0" err="1"/>
              <a:t>noise</a:t>
            </a:r>
            <a:r>
              <a:rPr lang="it-IT" sz="2200" kern="0" dirty="0"/>
              <a:t> </a:t>
            </a:r>
            <a:r>
              <a:rPr lang="it-IT" sz="2200" kern="0" dirty="0" err="1"/>
              <a:t>levels</a:t>
            </a:r>
            <a:r>
              <a:rPr lang="it-IT" sz="2200" kern="0" dirty="0"/>
              <a:t> </a:t>
            </a:r>
            <a:r>
              <a:rPr lang="it-IT" sz="2200" kern="0" dirty="0" err="1"/>
              <a:t>does</a:t>
            </a:r>
            <a:r>
              <a:rPr lang="it-IT" sz="2200" kern="0" dirty="0"/>
              <a:t> </a:t>
            </a:r>
            <a:r>
              <a:rPr lang="it-IT" sz="2200" kern="0" dirty="0" err="1"/>
              <a:t>not</a:t>
            </a:r>
            <a:r>
              <a:rPr lang="it-IT" sz="2200" kern="0" dirty="0"/>
              <a:t> </a:t>
            </a:r>
            <a:r>
              <a:rPr lang="it-IT" sz="2200" kern="0" dirty="0" err="1"/>
              <a:t>significantly</a:t>
            </a:r>
            <a:r>
              <a:rPr lang="it-IT" sz="2200" kern="0" dirty="0"/>
              <a:t> </a:t>
            </a:r>
            <a:r>
              <a:rPr lang="it-IT" sz="2200" kern="0" dirty="0" err="1"/>
              <a:t>degrade</a:t>
            </a:r>
            <a:r>
              <a:rPr lang="it-IT" sz="2200" kern="0" dirty="0"/>
              <a:t> NF</a:t>
            </a:r>
            <a:r>
              <a:rPr lang="it-IT" sz="2200" kern="0" baseline="-25000" dirty="0"/>
              <a:t>RX.</a:t>
            </a:r>
          </a:p>
        </p:txBody>
      </p:sp>
    </p:spTree>
    <p:extLst>
      <p:ext uri="{BB962C8B-B14F-4D97-AF65-F5344CB8AC3E}">
        <p14:creationId xmlns:p14="http://schemas.microsoft.com/office/powerpoint/2010/main" val="370845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i="1" dirty="0"/>
              <a:t>Outline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1796" y="1295728"/>
            <a:ext cx="44358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135B0-B9FA-430A-A557-D56B5873E514}"/>
              </a:ext>
            </a:extLst>
          </p:cNvPr>
          <p:cNvSpPr txBox="1">
            <a:spLocks/>
          </p:cNvSpPr>
          <p:nvPr/>
        </p:nvSpPr>
        <p:spPr>
          <a:xfrm>
            <a:off x="457200" y="105273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u="sng" dirty="0"/>
              <a:t>SAW-Less Digitally-Assisted Receivers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Motivations</a:t>
            </a:r>
            <a:r>
              <a:rPr lang="en-US" sz="2000" dirty="0"/>
              <a:t>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Research Activity</a:t>
            </a:r>
          </a:p>
          <a:p>
            <a:pPr marL="342900" lvl="1" indent="-3429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Technical details</a:t>
            </a:r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Digital Tx Noise Reduction in SAW-Less Diversity Receivers</a:t>
            </a:r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Digital Background Control for Hybrid Transformer-based Receivers </a:t>
            </a:r>
          </a:p>
          <a:p>
            <a:pPr marL="342000" lvl="2" indent="-3420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dirty="0"/>
              <a:t>Publications and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323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Convergence Time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30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E2D8CAD-371F-4F9D-994C-0E0FE43F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341355"/>
            <a:ext cx="5400000" cy="3959266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CB1E6632-F05D-4663-B0ED-458C4137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580" y="219378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B190568-8229-447C-A73D-0729E34A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585823"/>
            <a:ext cx="345638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equalizer reaches the optimal configuration after a few tens of microseconds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Efficient tracking of antenna coupling variations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8AFBC19-72DE-4827-BACB-22C859025DC1}"/>
              </a:ext>
            </a:extLst>
          </p:cNvPr>
          <p:cNvSpPr/>
          <p:nvPr/>
        </p:nvSpPr>
        <p:spPr>
          <a:xfrm>
            <a:off x="5065391" y="903390"/>
            <a:ext cx="362141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978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6" y="44624"/>
            <a:ext cx="901254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RX signal 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A94B87-95A9-4C29-A207-767D03CDB7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4418"/>
          <a:stretch/>
        </p:blipFill>
        <p:spPr>
          <a:xfrm>
            <a:off x="170643" y="1731518"/>
            <a:ext cx="3960000" cy="33282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FC687F0-22CD-401F-BC81-2CAD6E8FC9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 b="4417"/>
          <a:stretch/>
        </p:blipFill>
        <p:spPr>
          <a:xfrm>
            <a:off x="4573200" y="1731516"/>
            <a:ext cx="3960000" cy="333384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327B97-1594-4504-BE43-582480DA4157}"/>
              </a:ext>
            </a:extLst>
          </p:cNvPr>
          <p:cNvSpPr txBox="1"/>
          <p:nvPr/>
        </p:nvSpPr>
        <p:spPr>
          <a:xfrm>
            <a:off x="1763688" y="1513742"/>
            <a:ext cx="13131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DNR OFF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1116E9-DFAC-4605-871E-53D23F1BE488}"/>
              </a:ext>
            </a:extLst>
          </p:cNvPr>
          <p:cNvSpPr txBox="1"/>
          <p:nvPr/>
        </p:nvSpPr>
        <p:spPr>
          <a:xfrm>
            <a:off x="6156176" y="1515919"/>
            <a:ext cx="12330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DNR ON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D0A854C-CEA4-4D0F-A333-EF74ACE75AF8}"/>
              </a:ext>
            </a:extLst>
          </p:cNvPr>
          <p:cNvSpPr/>
          <p:nvPr/>
        </p:nvSpPr>
        <p:spPr>
          <a:xfrm>
            <a:off x="4995260" y="5133092"/>
            <a:ext cx="35379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DNR ON:    MER ≈ 13 dB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8B8369-34F9-4308-AD04-6CAF444C96B3}"/>
              </a:ext>
            </a:extLst>
          </p:cNvPr>
          <p:cNvSpPr/>
          <p:nvPr/>
        </p:nvSpPr>
        <p:spPr>
          <a:xfrm>
            <a:off x="2375710" y="758200"/>
            <a:ext cx="417749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20 MHz QPSK modulated signal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DB4368-7A00-4A87-9187-8C04C53F962C}"/>
              </a:ext>
            </a:extLst>
          </p:cNvPr>
          <p:cNvSpPr/>
          <p:nvPr/>
        </p:nvSpPr>
        <p:spPr>
          <a:xfrm>
            <a:off x="699765" y="5133092"/>
            <a:ext cx="35678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DNR OFF:   MER ≈ 1 dB</a:t>
            </a:r>
          </a:p>
        </p:txBody>
      </p:sp>
    </p:spTree>
    <p:extLst>
      <p:ext uri="{BB962C8B-B14F-4D97-AF65-F5344CB8AC3E}">
        <p14:creationId xmlns:p14="http://schemas.microsoft.com/office/powerpoint/2010/main" val="2680880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i="1" dirty="0"/>
              <a:t>Outline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32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35873" y="2960948"/>
            <a:ext cx="44358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23528" y="4077072"/>
            <a:ext cx="44358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135B0-B9FA-430A-A557-D56B5873E514}"/>
              </a:ext>
            </a:extLst>
          </p:cNvPr>
          <p:cNvSpPr txBox="1">
            <a:spLocks/>
          </p:cNvSpPr>
          <p:nvPr/>
        </p:nvSpPr>
        <p:spPr>
          <a:xfrm>
            <a:off x="457200" y="105273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SAW-Less Digitally-Assisted Receivers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Motivations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My Activity</a:t>
            </a:r>
          </a:p>
          <a:p>
            <a:pPr marL="342900" lvl="1" indent="-3429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400" b="1" u="sng" dirty="0"/>
              <a:t>Technical details</a:t>
            </a:r>
            <a:endParaRPr lang="en-US" sz="2400" dirty="0"/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Digital Tx Noise Reduction in SAW-Less Diversity Receivers</a:t>
            </a:r>
          </a:p>
          <a:p>
            <a:pPr marL="742950" lvl="2" indent="-342900">
              <a:lnSpc>
                <a:spcPct val="150000"/>
              </a:lnSpc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000" b="1" dirty="0"/>
              <a:t>Digital Background Control for Hybrid Transformer-based Receivers </a:t>
            </a:r>
          </a:p>
          <a:p>
            <a:pPr marL="342000" lvl="2" indent="-342000">
              <a:lnSpc>
                <a:spcPct val="15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dirty="0"/>
              <a:t>Publications and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203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Tunable Duplexer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33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291E2C-2568-405A-80B4-78047B9F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5" y="1052736"/>
            <a:ext cx="4274451" cy="3492074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6B50510-7102-4DFA-B2C2-79C974AF3554}"/>
              </a:ext>
            </a:extLst>
          </p:cNvPr>
          <p:cNvCxnSpPr/>
          <p:nvPr/>
        </p:nvCxnSpPr>
        <p:spPr>
          <a:xfrm>
            <a:off x="4750011" y="2798773"/>
            <a:ext cx="648000" cy="1"/>
          </a:xfrm>
          <a:prstGeom prst="straightConnector1">
            <a:avLst/>
          </a:prstGeom>
          <a:ln w="952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359128-9AD4-4300-B23F-F9DFE0BCC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75405"/>
            <a:ext cx="3024000" cy="264673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2DC61F9-9B2F-427C-B2F2-FAD0BE6C0702}"/>
              </a:ext>
            </a:extLst>
          </p:cNvPr>
          <p:cNvSpPr/>
          <p:nvPr/>
        </p:nvSpPr>
        <p:spPr>
          <a:xfrm>
            <a:off x="989602" y="4523104"/>
            <a:ext cx="716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The idea is of replacing multiple external SAW-based duplexers (FDD standards) with a tunable on-chip circuit </a:t>
            </a:r>
            <a:endParaRPr lang="en-GB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91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Hybrid Transformer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34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5905D4-2E29-4824-9BF4-0D25A5DF9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25" y="1124744"/>
            <a:ext cx="5400000" cy="306458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BC767FE-84AE-4F3D-A4E6-70EF7F2AC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86589"/>
              </p:ext>
            </p:extLst>
          </p:nvPr>
        </p:nvGraphicFramePr>
        <p:xfrm>
          <a:off x="123825" y="4693723"/>
          <a:ext cx="44148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6" imgW="2374560" imgH="507960" progId="Equation.DSMT4">
                  <p:embed/>
                </p:oleObj>
              </mc:Choice>
              <mc:Fallback>
                <p:oleObj name="Equation" r:id="rId6" imgW="2374560" imgH="507960" progId="Equation.DSMT4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25" y="4693723"/>
                        <a:ext cx="4414838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6F530968-2955-4CD9-8B61-5ACA20179162}"/>
              </a:ext>
            </a:extLst>
          </p:cNvPr>
          <p:cNvSpPr/>
          <p:nvPr/>
        </p:nvSpPr>
        <p:spPr>
          <a:xfrm>
            <a:off x="111157" y="1595207"/>
            <a:ext cx="30130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cs typeface="Times New Roman" panose="02020603050405020304" pitchFamily="18" charset="0"/>
              </a:rPr>
              <a:t>A hybrid transformer is a four-ports circuits with a biconjugacy between alternate sets of ports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044B98A-F99D-49F2-BC83-D150989CD3CF}"/>
              </a:ext>
            </a:extLst>
          </p:cNvPr>
          <p:cNvSpPr/>
          <p:nvPr/>
        </p:nvSpPr>
        <p:spPr>
          <a:xfrm>
            <a:off x="5067300" y="4385903"/>
            <a:ext cx="3705225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cs typeface="Times New Roman" panose="02020603050405020304" pitchFamily="18" charset="0"/>
              </a:rPr>
              <a:t>If properly balanced, it ensures a good isolation level between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transmitter and receiver</a:t>
            </a:r>
            <a:endParaRPr lang="en-GB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92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" y="44624"/>
            <a:ext cx="8855984" cy="10081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Isolation Sensitivity - Frequency Domain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ED4681-E4A0-4181-AC59-11CE7AF48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24707"/>
            <a:ext cx="4500000" cy="30657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4954F8-1E9F-4F19-9C64-057DB40AEF0B}"/>
              </a:ext>
            </a:extLst>
          </p:cNvPr>
          <p:cNvSpPr txBox="1"/>
          <p:nvPr/>
        </p:nvSpPr>
        <p:spPr>
          <a:xfrm>
            <a:off x="3851920" y="924707"/>
            <a:ext cx="445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cs typeface="Times New Roman" panose="02020603050405020304" pitchFamily="18" charset="0"/>
              </a:rPr>
              <a:t>Planar Inverted-F Antenna (PIFA) + </a:t>
            </a:r>
            <a:r>
              <a:rPr lang="en-GB" sz="2000" dirty="0" err="1">
                <a:cs typeface="Times New Roman" panose="02020603050405020304" pitchFamily="18" charset="0"/>
              </a:rPr>
              <a:t>parasitics</a:t>
            </a:r>
            <a:r>
              <a:rPr lang="en-GB" sz="2000" dirty="0"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cs typeface="Times New Roman" panose="02020603050405020304" pitchFamily="18" charset="0"/>
              </a:rPr>
              <a:t>bondwire</a:t>
            </a:r>
            <a:r>
              <a:rPr lang="en-GB" sz="2000" dirty="0">
                <a:cs typeface="Times New Roman" panose="02020603050405020304" pitchFamily="18" charset="0"/>
              </a:rPr>
              <a:t>, pad) model [7]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230144-7D1E-4FB0-8584-DBB74E7DB381}"/>
              </a:ext>
            </a:extLst>
          </p:cNvPr>
          <p:cNvSpPr txBox="1"/>
          <p:nvPr/>
        </p:nvSpPr>
        <p:spPr>
          <a:xfrm>
            <a:off x="40192" y="297480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cs typeface="Times New Roman" panose="02020603050405020304" pitchFamily="18" charset="0"/>
              </a:rPr>
              <a:t>Programmable R-C parallel network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5488A5-F0DD-454E-86B2-803464C74829}"/>
              </a:ext>
            </a:extLst>
          </p:cNvPr>
          <p:cNvSpPr txBox="1"/>
          <p:nvPr/>
        </p:nvSpPr>
        <p:spPr>
          <a:xfrm>
            <a:off x="31859" y="4212834"/>
            <a:ext cx="3964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>
                <a:cs typeface="Times New Roman" panose="02020603050405020304" pitchFamily="18" charset="0"/>
              </a:rPr>
              <a:t>The frequency dependence of a realistic antenna limits the isolation level over a certain bandwidth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7148AAD-E93E-4997-8E17-50A27B359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500000" cy="31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6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Isolation Sensitivity - Time Domain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36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F7C76E-A1C3-4294-A323-CB372E47DB9D}"/>
              </a:ext>
            </a:extLst>
          </p:cNvPr>
          <p:cNvSpPr txBox="1"/>
          <p:nvPr/>
        </p:nvSpPr>
        <p:spPr>
          <a:xfrm>
            <a:off x="166950" y="4189437"/>
            <a:ext cx="88695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cs typeface="Times New Roman" panose="02020603050405020304" pitchFamily="18" charset="0"/>
              </a:rPr>
              <a:t>The antenna interactions between antenna and external environment determine a time-dependent balancing [8]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cs typeface="Times New Roman" panose="02020603050405020304" pitchFamily="18" charset="0"/>
              </a:rPr>
              <a:t>A 10ms updating rate keeps the isolation worsening below 3dB (green curve)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86BA1E3-DFD4-4F41-B66C-EA023C020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1"/>
          <a:stretch/>
        </p:blipFill>
        <p:spPr>
          <a:xfrm>
            <a:off x="1692000" y="890684"/>
            <a:ext cx="5760000" cy="3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3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01" y="44624"/>
            <a:ext cx="8840045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Proposed Solution: Digital Control System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543E128-5646-4B76-AA37-6EFBF1CE1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8" y="1093207"/>
            <a:ext cx="6295924" cy="292177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9F7259D-F012-4579-BCF6-10C92882E58A}"/>
              </a:ext>
            </a:extLst>
          </p:cNvPr>
          <p:cNvSpPr/>
          <p:nvPr/>
        </p:nvSpPr>
        <p:spPr>
          <a:xfrm>
            <a:off x="1979712" y="402868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RF Chip prototype [2]</a:t>
            </a:r>
            <a:r>
              <a:rPr kumimoji="0" lang="en-US" sz="240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1AF09C5-9C4E-40A4-82F9-CC5A3EA2A9CA}"/>
              </a:ext>
            </a:extLst>
          </p:cNvPr>
          <p:cNvSpPr/>
          <p:nvPr/>
        </p:nvSpPr>
        <p:spPr>
          <a:xfrm>
            <a:off x="5004048" y="402868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FPGA</a:t>
            </a:r>
            <a:r>
              <a:rPr kumimoji="0" lang="it-IT" sz="2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2400" b="1" dirty="0"/>
              <a:t>(</a:t>
            </a:r>
            <a:r>
              <a:rPr lang="en-US" sz="2400" b="1" i="1" dirty="0"/>
              <a:t>this thesis</a:t>
            </a:r>
            <a:r>
              <a:rPr lang="en-US" sz="2400" b="1" dirty="0"/>
              <a:t>) [1.J][1.C]</a:t>
            </a:r>
            <a:endParaRPr kumimoji="0" lang="en-GB" sz="24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7DA1459-B494-47BB-917D-6FDF8878BB24}"/>
              </a:ext>
            </a:extLst>
          </p:cNvPr>
          <p:cNvSpPr/>
          <p:nvPr/>
        </p:nvSpPr>
        <p:spPr>
          <a:xfrm>
            <a:off x="133002" y="4542678"/>
            <a:ext cx="884004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The aim is to provide a hardware implementation of a low power control system tailored to an integrated duplexer receiver prototype</a:t>
            </a:r>
            <a:endParaRPr lang="en-GB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0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Balancing Control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C41C52-6EE2-4425-8C51-64558E8FD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3982807"/>
            <a:ext cx="2520000" cy="130918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BD46F63-DC41-4EFD-A5D7-405DF7712027}"/>
              </a:ext>
            </a:extLst>
          </p:cNvPr>
          <p:cNvSpPr/>
          <p:nvPr/>
        </p:nvSpPr>
        <p:spPr>
          <a:xfrm>
            <a:off x="7308304" y="4153420"/>
            <a:ext cx="1439818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0" dirty="0">
                <a:cs typeface="Times New Roman" panose="02020603050405020304" pitchFamily="18" charset="0"/>
              </a:rPr>
              <a:t>[200,400] fF</a:t>
            </a:r>
            <a:endParaRPr lang="it-IT" sz="20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cs typeface="Times New Roman" panose="02020603050405020304" pitchFamily="18" charset="0"/>
              </a:rPr>
              <a:t>5 bits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5239DC1-4DC7-4466-B15D-381EDF459653}"/>
              </a:ext>
            </a:extLst>
          </p:cNvPr>
          <p:cNvSpPr/>
          <p:nvPr/>
        </p:nvSpPr>
        <p:spPr>
          <a:xfrm>
            <a:off x="3695981" y="4153420"/>
            <a:ext cx="1210588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0" dirty="0">
                <a:cs typeface="Times New Roman" panose="02020603050405020304" pitchFamily="18" charset="0"/>
              </a:rPr>
              <a:t>[35,70]  </a:t>
            </a:r>
            <a:r>
              <a:rPr lang="el-GR" sz="2000" b="0" dirty="0">
                <a:cs typeface="Times New Roman" panose="02020603050405020304" pitchFamily="18" charset="0"/>
              </a:rPr>
              <a:t>Ω</a:t>
            </a:r>
            <a:endParaRPr lang="it-IT" sz="20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0" dirty="0">
                <a:cs typeface="Times New Roman" panose="02020603050405020304" pitchFamily="18" charset="0"/>
              </a:rPr>
              <a:t>8 bits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03EE73D-C670-4278-A151-0AE6D9476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38531"/>
              </p:ext>
            </p:extLst>
          </p:nvPr>
        </p:nvGraphicFramePr>
        <p:xfrm>
          <a:off x="2987824" y="5462836"/>
          <a:ext cx="2880000" cy="46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6" imgW="2577960" imgH="419040" progId="Equation.DSMT4">
                  <p:embed/>
                </p:oleObj>
              </mc:Choice>
              <mc:Fallback>
                <p:oleObj name="Equation" r:id="rId6" imgW="2577960" imgH="419040" progId="Equation.DSMT4">
                  <p:embed/>
                  <p:pic>
                    <p:nvPicPr>
                      <p:cNvPr id="12" name="Oggetto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7824" y="5462836"/>
                        <a:ext cx="2880000" cy="46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E31B1075-FE19-49A8-80D1-C1A35168D169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/>
          <a:stretch/>
        </p:blipFill>
        <p:spPr>
          <a:xfrm>
            <a:off x="3635896" y="1269048"/>
            <a:ext cx="5400000" cy="2592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034E388-59FD-4DDD-850E-D58153F49B19}"/>
              </a:ext>
            </a:extLst>
          </p:cNvPr>
          <p:cNvSpPr/>
          <p:nvPr/>
        </p:nvSpPr>
        <p:spPr>
          <a:xfrm>
            <a:off x="107504" y="3166891"/>
            <a:ext cx="3142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The control system should find the balancing value to optimize the Tx-Rx isolation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In realistic operating conditions</a:t>
            </a:r>
            <a:endParaRPr lang="en-GB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is a priori unknown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changes with the time</a:t>
            </a:r>
            <a:endParaRPr lang="en-GB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C85C458-2D05-4823-BD81-B4F4B4FD4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51947"/>
              </p:ext>
            </p:extLst>
          </p:nvPr>
        </p:nvGraphicFramePr>
        <p:xfrm>
          <a:off x="6084488" y="5462836"/>
          <a:ext cx="2880000" cy="48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9" imgW="2476440" imgH="419040" progId="Equation.DSMT4">
                  <p:embed/>
                </p:oleObj>
              </mc:Choice>
              <mc:Fallback>
                <p:oleObj name="Equation" r:id="rId9" imgW="2476440" imgH="419040" progId="Equation.DSMT4">
                  <p:embed/>
                  <p:pic>
                    <p:nvPicPr>
                      <p:cNvPr id="15" name="Oggetto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4488" y="5462836"/>
                        <a:ext cx="2880000" cy="48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6A6433-9962-4A27-9884-5A8455CCBB05}"/>
              </a:ext>
            </a:extLst>
          </p:cNvPr>
          <p:cNvSpPr txBox="1"/>
          <p:nvPr/>
        </p:nvSpPr>
        <p:spPr>
          <a:xfrm>
            <a:off x="107504" y="1144657"/>
            <a:ext cx="2729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cs typeface="Times New Roman" panose="02020603050405020304" pitchFamily="18" charset="0"/>
              </a:rPr>
              <a:t>Problem formulation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A38438-6CF3-4D9C-8A30-0DB00BEFD8C6}"/>
              </a:ext>
            </a:extLst>
          </p:cNvPr>
          <p:cNvSpPr txBox="1"/>
          <p:nvPr/>
        </p:nvSpPr>
        <p:spPr>
          <a:xfrm>
            <a:off x="107504" y="172957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cs typeface="Times New Roman" panose="02020603050405020304" pitchFamily="18" charset="0"/>
              </a:rPr>
              <a:t>Minimize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A85CDE4-35D9-4BF4-BBD0-C6592B449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25576"/>
              </p:ext>
            </p:extLst>
          </p:nvPr>
        </p:nvGraphicFramePr>
        <p:xfrm>
          <a:off x="175203" y="2170361"/>
          <a:ext cx="3209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11" imgW="2082600" imgH="558720" progId="Equation.DSMT4">
                  <p:embed/>
                </p:oleObj>
              </mc:Choice>
              <mc:Fallback>
                <p:oleObj name="Equation" r:id="rId11" imgW="2082600" imgH="558720" progId="Equation.DSMT4">
                  <p:embed/>
                  <p:pic>
                    <p:nvPicPr>
                      <p:cNvPr id="17" name="Oggetto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203" y="2170361"/>
                        <a:ext cx="320992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974E3E-FDE9-457E-A3CE-C0F3C211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20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08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Optimization Algorithm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39</a:t>
            </a:fld>
            <a:endParaRPr lang="it-IT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A2191D2-6FE5-4189-892D-03FBA7079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14024"/>
              </p:ext>
            </p:extLst>
          </p:nvPr>
        </p:nvGraphicFramePr>
        <p:xfrm>
          <a:off x="179512" y="2354907"/>
          <a:ext cx="31575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5" imgW="2145960" imgH="241200" progId="Equation.DSMT4">
                  <p:embed/>
                </p:oleObj>
              </mc:Choice>
              <mc:Fallback>
                <p:oleObj name="Equation" r:id="rId5" imgW="2145960" imgH="241200" progId="Equation.DSMT4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354907"/>
                        <a:ext cx="315753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7643133-055F-4926-A47C-44D9A07F3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34781"/>
              </p:ext>
            </p:extLst>
          </p:nvPr>
        </p:nvGraphicFramePr>
        <p:xfrm>
          <a:off x="179512" y="1698761"/>
          <a:ext cx="39227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7" imgW="2666880" imgH="304560" progId="Equation.DSMT4">
                  <p:embed/>
                </p:oleObj>
              </mc:Choice>
              <mc:Fallback>
                <p:oleObj name="Equation" r:id="rId7" imgW="2666880" imgH="304560" progId="Equation.DSMT4">
                  <p:embed/>
                  <p:pic>
                    <p:nvPicPr>
                      <p:cNvPr id="14" name="Oggetto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1698761"/>
                        <a:ext cx="392271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8574CA00-647F-44B9-B57C-B4B8FEA83D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20108"/>
          <a:stretch/>
        </p:blipFill>
        <p:spPr>
          <a:xfrm>
            <a:off x="4464488" y="1114469"/>
            <a:ext cx="4500000" cy="29626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A6FFAEB-C96A-40BB-B716-2AA121CE821A}"/>
              </a:ext>
            </a:extLst>
          </p:cNvPr>
          <p:cNvSpPr/>
          <p:nvPr/>
        </p:nvSpPr>
        <p:spPr>
          <a:xfrm>
            <a:off x="78135" y="908720"/>
            <a:ext cx="44760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i="1" dirty="0">
                <a:cs typeface="Times New Roman" panose="02020603050405020304" pitchFamily="18" charset="0"/>
              </a:rPr>
              <a:t>Customized gradient descent method</a:t>
            </a:r>
            <a:endParaRPr lang="en-GB" sz="22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C7CDF77-DE41-4EF5-B325-F1EC8C700EE9}"/>
              </a:ext>
            </a:extLst>
          </p:cNvPr>
          <p:cNvSpPr/>
          <p:nvPr/>
        </p:nvSpPr>
        <p:spPr>
          <a:xfrm>
            <a:off x="35496" y="4789601"/>
            <a:ext cx="8769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Only the difference sign (</a:t>
            </a:r>
            <a:r>
              <a:rPr lang="en-US" sz="2000" i="1" dirty="0" err="1">
                <a:cs typeface="Times New Roman" panose="02020603050405020304" pitchFamily="18" charset="0"/>
              </a:rPr>
              <a:t>sgn</a:t>
            </a:r>
            <a:r>
              <a:rPr lang="en-US" sz="2000" dirty="0">
                <a:cs typeface="Times New Roman" panose="02020603050405020304" pitchFamily="18" charset="0"/>
              </a:rPr>
              <a:t>) is effectively used to identify the right direction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The updating step size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sz="2000" dirty="0">
                <a:cs typeface="Times New Roman" panose="02020603050405020304" pitchFamily="18" charset="0"/>
              </a:rPr>
              <a:t> is chosen like in the binary search method 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EBB2E51-0970-4FD7-ADDA-7BC26E27A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12421"/>
              </p:ext>
            </p:extLst>
          </p:nvPr>
        </p:nvGraphicFramePr>
        <p:xfrm>
          <a:off x="2180237" y="4490159"/>
          <a:ext cx="4320000" cy="37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10" imgW="3187440" imgH="279360" progId="Equation.DSMT4">
                  <p:embed/>
                </p:oleObj>
              </mc:Choice>
              <mc:Fallback>
                <p:oleObj name="Equation" r:id="rId10" imgW="3187440" imgH="279360" progId="Equation.DSMT4">
                  <p:embed/>
                  <p:pic>
                    <p:nvPicPr>
                      <p:cNvPr id="17" name="Oggetto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0237" y="4490159"/>
                        <a:ext cx="4320000" cy="379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7A98E120-F81E-4D6C-9015-0D341A0EF238}"/>
              </a:ext>
            </a:extLst>
          </p:cNvPr>
          <p:cNvSpPr/>
          <p:nvPr/>
        </p:nvSpPr>
        <p:spPr>
          <a:xfrm>
            <a:off x="35496" y="3002176"/>
            <a:ext cx="4341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Gradient </a:t>
            </a:r>
            <a:r>
              <a:rPr lang="en-GB" sz="2000" dirty="0">
                <a:cs typeface="Times New Roman" panose="02020603050405020304" pitchFamily="18" charset="0"/>
              </a:rPr>
              <a:t>components estimated through Tx leakage measurements and exploiting finite difference approximations</a:t>
            </a:r>
          </a:p>
        </p:txBody>
      </p:sp>
    </p:spTree>
    <p:extLst>
      <p:ext uri="{BB962C8B-B14F-4D97-AF65-F5344CB8AC3E}">
        <p14:creationId xmlns:p14="http://schemas.microsoft.com/office/powerpoint/2010/main" val="380184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Motivations</a:t>
            </a:r>
            <a:br>
              <a:rPr lang="en-US" dirty="0"/>
            </a:b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1594" name="Immagine 1593">
            <a:extLst>
              <a:ext uri="{FF2B5EF4-FFF2-40B4-BE49-F238E27FC236}">
                <a16:creationId xmlns:a16="http://schemas.microsoft.com/office/drawing/2014/main" id="{A25082B6-9A59-4BBC-846A-BAB92AF72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981131"/>
            <a:ext cx="8280000" cy="3526567"/>
          </a:xfrm>
          <a:prstGeom prst="rect">
            <a:avLst/>
          </a:prstGeom>
        </p:spPr>
      </p:pic>
      <p:sp>
        <p:nvSpPr>
          <p:cNvPr id="69" name="Segnaposto contenuto 2">
            <a:extLst>
              <a:ext uri="{FF2B5EF4-FFF2-40B4-BE49-F238E27FC236}">
                <a16:creationId xmlns:a16="http://schemas.microsoft.com/office/drawing/2014/main" id="{A2921537-C43A-4BB9-8397-8DFCC64F398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3956" y="4443991"/>
            <a:ext cx="8292460" cy="1072369"/>
          </a:xfrm>
        </p:spPr>
        <p:txBody>
          <a:bodyPr>
            <a:noAutofit/>
          </a:bodyPr>
          <a:lstStyle/>
          <a:p>
            <a:pPr marL="400050" lvl="2" indent="0" algn="just">
              <a:lnSpc>
                <a:spcPct val="170000"/>
              </a:lnSpc>
              <a:spcBef>
                <a:spcPts val="576"/>
              </a:spcBef>
              <a:buNone/>
            </a:pPr>
            <a:r>
              <a:rPr lang="en-US" dirty="0"/>
              <a:t>Modern mobile devices have to manage different standards (2G, 3G, 4G, Wi-Fi, Bluetooth, etc.) to meet the needs of users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1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Tracking Algorithm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40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08BC1FB-6739-4620-AEDF-C0DE7A07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12" y="1052736"/>
            <a:ext cx="5760000" cy="500062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77834CE-B6CD-48C1-BAAC-636935AA51C9}"/>
              </a:ext>
            </a:extLst>
          </p:cNvPr>
          <p:cNvSpPr/>
          <p:nvPr/>
        </p:nvSpPr>
        <p:spPr>
          <a:xfrm>
            <a:off x="155388" y="998433"/>
            <a:ext cx="261641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+mj-lt"/>
                <a:ea typeface="Times New Roman" panose="02020603050405020304" pitchFamily="18" charset="0"/>
              </a:rPr>
              <a:t>Aim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following the slow drift of the optimal configuration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ea typeface="Times New Roman" panose="02020603050405020304" pitchFamily="18" charset="0"/>
              </a:rPr>
              <a:t>Variations much slower with respect to the settling time of the control system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>
                <a:ea typeface="Times New Roman" panose="02020603050405020304" pitchFamily="18" charset="0"/>
              </a:rPr>
              <a:t>Only a few LSBs need to be adjusted</a:t>
            </a:r>
            <a:endParaRPr lang="en-GB" dirty="0">
              <a:latin typeface="+mj-lt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AB3C1E-1994-4F2E-BE41-FA36A6AC89A0}"/>
              </a:ext>
            </a:extLst>
          </p:cNvPr>
          <p:cNvCxnSpPr>
            <a:cxnSpLocks/>
          </p:cNvCxnSpPr>
          <p:nvPr/>
        </p:nvCxnSpPr>
        <p:spPr>
          <a:xfrm>
            <a:off x="1456467" y="4365104"/>
            <a:ext cx="0" cy="36317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09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Adaptive Monte Carlo Method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41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06CB10-91CB-4553-B7DE-9D82AA71FEAA}"/>
              </a:ext>
            </a:extLst>
          </p:cNvPr>
          <p:cNvSpPr/>
          <p:nvPr/>
        </p:nvSpPr>
        <p:spPr>
          <a:xfrm>
            <a:off x="179512" y="1128658"/>
            <a:ext cx="7773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The signal noise could compromise the gradient evaluation (e.g. on R</a:t>
            </a:r>
            <a:r>
              <a:rPr lang="en-US" sz="2000" baseline="-25000" dirty="0">
                <a:cs typeface="Times New Roman" panose="02020603050405020304" pitchFamily="18" charset="0"/>
              </a:rPr>
              <a:t>BAL</a:t>
            </a:r>
            <a:r>
              <a:rPr lang="en-US" sz="2000" dirty="0">
                <a:cs typeface="Times New Roman" panose="02020603050405020304" pitchFamily="18" charset="0"/>
              </a:rPr>
              <a:t>):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052CB68-E09B-42AD-9618-9D8FD5B26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5161"/>
              </p:ext>
            </p:extLst>
          </p:nvPr>
        </p:nvGraphicFramePr>
        <p:xfrm>
          <a:off x="251519" y="1630161"/>
          <a:ext cx="3060000" cy="45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5" imgW="1968480" imgH="291960" progId="Equation.DSMT4">
                  <p:embed/>
                </p:oleObj>
              </mc:Choice>
              <mc:Fallback>
                <p:oleObj name="Equation" r:id="rId5" imgW="1968480" imgH="291960" progId="Equation.DSMT4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19" y="1630161"/>
                        <a:ext cx="3060000" cy="453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EE1FB16-7727-4536-8A89-EF40F7237BE3}"/>
              </a:ext>
            </a:extLst>
          </p:cNvPr>
          <p:cNvSpPr/>
          <p:nvPr/>
        </p:nvSpPr>
        <p:spPr>
          <a:xfrm>
            <a:off x="4167300" y="1656710"/>
            <a:ext cx="364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cs typeface="Times New Roman" panose="02020603050405020304" pitchFamily="18" charset="0"/>
              </a:rPr>
              <a:t>Additive White Gaussian Noise</a:t>
            </a:r>
            <a:endParaRPr lang="en-GB" sz="2000" i="1" dirty="0"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333BB62-2585-45F2-932A-2F295789B0AD}"/>
              </a:ext>
            </a:extLst>
          </p:cNvPr>
          <p:cNvSpPr/>
          <p:nvPr/>
        </p:nvSpPr>
        <p:spPr>
          <a:xfrm>
            <a:off x="179512" y="3169637"/>
            <a:ext cx="30988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a typeface="Times New Roman" panose="02020603050405020304" pitchFamily="18" charset="0"/>
              </a:rPr>
              <a:t>According to the input SNR, the control system </a:t>
            </a:r>
            <a:r>
              <a:rPr lang="en-US" b="1" dirty="0">
                <a:ea typeface="Times New Roman" panose="02020603050405020304" pitchFamily="18" charset="0"/>
              </a:rPr>
              <a:t>adaptively</a:t>
            </a:r>
            <a:r>
              <a:rPr lang="en-US" dirty="0">
                <a:ea typeface="Times New Roman" panose="02020603050405020304" pitchFamily="18" charset="0"/>
              </a:rPr>
              <a:t> defines the number of measurements </a:t>
            </a:r>
            <a:r>
              <a:rPr lang="en-US" b="1" i="1" dirty="0">
                <a:ea typeface="Times New Roman" panose="02020603050405020304" pitchFamily="18" charset="0"/>
              </a:rPr>
              <a:t>N</a:t>
            </a:r>
            <a:r>
              <a:rPr lang="en-US" dirty="0">
                <a:ea typeface="Times New Roman" panose="02020603050405020304" pitchFamily="18" charset="0"/>
              </a:rPr>
              <a:t> to keep the error probability below a tolerated value (e.g. 1/1000)</a:t>
            </a:r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742159-B57C-4BE2-ABF9-1D2210F61BDC}"/>
              </a:ext>
            </a:extLst>
          </p:cNvPr>
          <p:cNvSpPr/>
          <p:nvPr/>
        </p:nvSpPr>
        <p:spPr>
          <a:xfrm>
            <a:off x="179512" y="2452826"/>
            <a:ext cx="2124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Normalized error</a:t>
            </a:r>
            <a:endParaRPr lang="en-GB" sz="2000" dirty="0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4806934-A6E9-4113-BA56-F93D2087C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75909"/>
              </p:ext>
            </p:extLst>
          </p:nvPr>
        </p:nvGraphicFramePr>
        <p:xfrm>
          <a:off x="2339751" y="2348879"/>
          <a:ext cx="1620000" cy="73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20" name="Oggetto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9751" y="2348879"/>
                        <a:ext cx="1620000" cy="732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DCB9E62-A659-4986-BC09-F931F0918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51272"/>
              </p:ext>
            </p:extLst>
          </p:nvPr>
        </p:nvGraphicFramePr>
        <p:xfrm>
          <a:off x="5101450" y="2420888"/>
          <a:ext cx="648000" cy="43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16" name="Oggetto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1450" y="2420888"/>
                        <a:ext cx="648000" cy="43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5EEC83D2-166B-4D23-8A4B-B469274EE154}"/>
              </a:ext>
            </a:extLst>
          </p:cNvPr>
          <p:cNvSpPr/>
          <p:nvPr/>
        </p:nvSpPr>
        <p:spPr>
          <a:xfrm>
            <a:off x="5989830" y="2420888"/>
            <a:ext cx="1962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Error condition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0AF0FDA-DC46-4E72-B5B1-30592BB4E6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8854"/>
          <a:stretch/>
        </p:blipFill>
        <p:spPr>
          <a:xfrm>
            <a:off x="3623866" y="3202754"/>
            <a:ext cx="5400000" cy="2976336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5F26D08-69AA-4952-8700-0C9450588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31007"/>
              </p:ext>
            </p:extLst>
          </p:nvPr>
        </p:nvGraphicFramePr>
        <p:xfrm>
          <a:off x="3807300" y="1641371"/>
          <a:ext cx="360000" cy="4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07300" y="1641371"/>
                        <a:ext cx="360000" cy="43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885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Digital control circuit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BC60CA-3AC5-468D-8C7B-EDC3394AE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3717032"/>
            <a:ext cx="7199999" cy="1912539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8211B35-EC4B-47C8-8182-08C0F3E1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32977"/>
              </p:ext>
            </p:extLst>
          </p:nvPr>
        </p:nvGraphicFramePr>
        <p:xfrm>
          <a:off x="4826468" y="1246684"/>
          <a:ext cx="3801976" cy="201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0013">
                  <a:extLst>
                    <a:ext uri="{9D8B030D-6E8A-4147-A177-3AD203B41FA5}">
                      <a16:colId xmlns:a16="http://schemas.microsoft.com/office/drawing/2014/main" val="1731105730"/>
                    </a:ext>
                  </a:extLst>
                </a:gridCol>
                <a:gridCol w="2081963">
                  <a:extLst>
                    <a:ext uri="{9D8B030D-6E8A-4147-A177-3AD203B41FA5}">
                      <a16:colId xmlns:a16="http://schemas.microsoft.com/office/drawing/2014/main" val="1399298251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dirty="0">
                          <a:latin typeface="+mj-lt"/>
                          <a:cs typeface="Times New Roman" panose="02020603050405020304" pitchFamily="18" charset="0"/>
                        </a:rPr>
                        <a:t>Synthesis report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36849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40nm CMOS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30081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Cell Area [µm</a:t>
                      </a:r>
                      <a:r>
                        <a:rPr lang="en-GB" sz="1800" baseline="30000" dirty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baseline="0" dirty="0">
                          <a:latin typeface="+mj-lt"/>
                          <a:cs typeface="Times New Roman" panose="02020603050405020304" pitchFamily="18" charset="0"/>
                        </a:rPr>
                        <a:t>]</a:t>
                      </a:r>
                      <a:endParaRPr lang="en-GB" sz="18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7288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6310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Power [µW]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+mj-lt"/>
                          <a:cs typeface="Times New Roman" panose="02020603050405020304" pitchFamily="18" charset="0"/>
                        </a:rPr>
                        <a:t>19.13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194726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797C46C-7C7D-4593-985B-8A8907B98CA7}"/>
              </a:ext>
            </a:extLst>
          </p:cNvPr>
          <p:cNvSpPr/>
          <p:nvPr/>
        </p:nvSpPr>
        <p:spPr>
          <a:xfrm>
            <a:off x="179512" y="1052736"/>
            <a:ext cx="451149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+mj-lt"/>
                <a:cs typeface="Times New Roman" panose="02020603050405020304" pitchFamily="18" charset="0"/>
              </a:rPr>
              <a:t>Receiver bandwidth = 5MHz @RF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I,Q signal bandwidth = 2.5 MHz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Sampling frequency = 5 MHz (Nyquist)</a:t>
            </a:r>
          </a:p>
          <a:p>
            <a:pPr marL="18256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Dynamic range = 7 bits 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45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Tunability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B62468-B931-46E0-A44B-29FE9029F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" t="796" r="6552" b="788"/>
          <a:stretch/>
        </p:blipFill>
        <p:spPr>
          <a:xfrm>
            <a:off x="1332000" y="1047749"/>
            <a:ext cx="6120000" cy="3570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C099AC8-1A78-418D-A946-609589646CB6}"/>
              </a:ext>
            </a:extLst>
          </p:cNvPr>
          <p:cNvSpPr/>
          <p:nvPr/>
        </p:nvSpPr>
        <p:spPr>
          <a:xfrm>
            <a:off x="457200" y="4702257"/>
            <a:ext cx="817402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Properly changing the balancing impedance, it is possible to tune the hybrid transformer at different transmit bands </a:t>
            </a:r>
          </a:p>
        </p:txBody>
      </p:sp>
    </p:spTree>
    <p:extLst>
      <p:ext uri="{BB962C8B-B14F-4D97-AF65-F5344CB8AC3E}">
        <p14:creationId xmlns:p14="http://schemas.microsoft.com/office/powerpoint/2010/main" val="274856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Optimization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8AE0E7-71DB-4F34-99CA-9BFA525068A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21987"/>
          <a:stretch/>
        </p:blipFill>
        <p:spPr>
          <a:xfrm>
            <a:off x="89004" y="808907"/>
            <a:ext cx="4392000" cy="262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5CA6DCE-CE6D-498A-8790-3670E521106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23499"/>
          <a:stretch/>
        </p:blipFill>
        <p:spPr>
          <a:xfrm>
            <a:off x="4572000" y="808907"/>
            <a:ext cx="4392488" cy="262800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BAADB55-5CC1-4117-86A8-93EEFA4CE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72916"/>
              </p:ext>
            </p:extLst>
          </p:nvPr>
        </p:nvGraphicFramePr>
        <p:xfrm>
          <a:off x="4716016" y="3717032"/>
          <a:ext cx="4320480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54115598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8609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Tx Signal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Average </a:t>
                      </a:r>
                    </a:p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Convergence Time [µs]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88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Sine Wave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28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QPSK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9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8-PSK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13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16-QAM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9163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B0DBC556-D503-49B9-8D32-93F5C17BD925}"/>
              </a:ext>
            </a:extLst>
          </p:cNvPr>
          <p:cNvSpPr/>
          <p:nvPr/>
        </p:nvSpPr>
        <p:spPr>
          <a:xfrm>
            <a:off x="79836" y="3722256"/>
            <a:ext cx="4135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optimization process is completed in an acceptable time even when modulated signals with high peak to average ratio are transmitted</a:t>
            </a:r>
          </a:p>
        </p:txBody>
      </p:sp>
    </p:spTree>
    <p:extLst>
      <p:ext uri="{BB962C8B-B14F-4D97-AF65-F5344CB8AC3E}">
        <p14:creationId xmlns:p14="http://schemas.microsoft.com/office/powerpoint/2010/main" val="2066224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200" i="1" dirty="0"/>
              <a:t>Experimental Results: Isolation Bandwidth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45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5A3BE82-2DA2-43A9-A2D2-5DC6EB85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r="23997"/>
          <a:stretch/>
        </p:blipFill>
        <p:spPr>
          <a:xfrm>
            <a:off x="1691680" y="908720"/>
            <a:ext cx="5400000" cy="33568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F1B37D8-5390-4ED2-9701-E6E354F9F8C0}"/>
              </a:ext>
            </a:extLst>
          </p:cNvPr>
          <p:cNvSpPr/>
          <p:nvPr/>
        </p:nvSpPr>
        <p:spPr>
          <a:xfrm>
            <a:off x="395536" y="472514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With a modulated signal, the optimal ISO</a:t>
            </a:r>
            <a:r>
              <a:rPr lang="en-US" sz="2000" baseline="-25000" dirty="0"/>
              <a:t>TX-RX </a:t>
            </a:r>
            <a:r>
              <a:rPr lang="en-US" sz="2000" dirty="0"/>
              <a:t>is obtained when the Z</a:t>
            </a:r>
            <a:r>
              <a:rPr lang="en-US" sz="2000" baseline="-25000" dirty="0"/>
              <a:t>ANT</a:t>
            </a:r>
            <a:r>
              <a:rPr lang="en-US" sz="2000" dirty="0"/>
              <a:t> ≈ Z</a:t>
            </a:r>
            <a:r>
              <a:rPr lang="en-US" sz="2000" baseline="-25000" dirty="0"/>
              <a:t>BAL</a:t>
            </a:r>
            <a:r>
              <a:rPr lang="en-US" sz="2000" dirty="0"/>
              <a:t> at the TX carrier frequency (middle point of the signal bandwidth)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9BAD221-FE68-4CD7-B7D5-17AA520C25CB}"/>
              </a:ext>
            </a:extLst>
          </p:cNvPr>
          <p:cNvCxnSpPr>
            <a:cxnSpLocks/>
          </p:cNvCxnSpPr>
          <p:nvPr/>
        </p:nvCxnSpPr>
        <p:spPr>
          <a:xfrm>
            <a:off x="3635976" y="4317995"/>
            <a:ext cx="20162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86898A-D027-4AA3-9060-077A424B54B2}"/>
              </a:ext>
            </a:extLst>
          </p:cNvPr>
          <p:cNvSpPr txBox="1"/>
          <p:nvPr/>
        </p:nvSpPr>
        <p:spPr>
          <a:xfrm>
            <a:off x="3563888" y="4249438"/>
            <a:ext cx="21604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Signal Bandwidth</a:t>
            </a:r>
          </a:p>
        </p:txBody>
      </p:sp>
    </p:spTree>
    <p:extLst>
      <p:ext uri="{BB962C8B-B14F-4D97-AF65-F5344CB8AC3E}">
        <p14:creationId xmlns:p14="http://schemas.microsoft.com/office/powerpoint/2010/main" val="3056610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Experimental Results: Tracking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46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5284A0-FAD3-49E2-BD6D-AE93D1CF6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29845"/>
          <a:stretch/>
        </p:blipFill>
        <p:spPr>
          <a:xfrm>
            <a:off x="1872000" y="980728"/>
            <a:ext cx="5400000" cy="362680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79FDA83-C207-432C-9E01-7AA6A436D289}"/>
              </a:ext>
            </a:extLst>
          </p:cNvPr>
          <p:cNvSpPr/>
          <p:nvPr/>
        </p:nvSpPr>
        <p:spPr>
          <a:xfrm>
            <a:off x="1295636" y="4693291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After a slight change of the balancing condition, the tracking algorithm restores the optimal value after a few iterations</a:t>
            </a:r>
          </a:p>
        </p:txBody>
      </p:sp>
    </p:spTree>
    <p:extLst>
      <p:ext uri="{BB962C8B-B14F-4D97-AF65-F5344CB8AC3E}">
        <p14:creationId xmlns:p14="http://schemas.microsoft.com/office/powerpoint/2010/main" val="1202452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47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Credit Summary</a:t>
            </a:r>
            <a:endParaRPr lang="it-IT" i="1" dirty="0">
              <a:solidFill>
                <a:srgbClr val="0070C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47E60AF-0FD8-4FA8-B8E4-9C7D8398D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4824"/>
            <a:ext cx="8640000" cy="17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2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00" y="836712"/>
            <a:ext cx="8784000" cy="48245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/>
              <a:t>Journal papers:</a:t>
            </a: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Montanari, D. De Caro, D. Manstretta and A. G. M. Strollo, "An Efficient Digital Background Control for Hybrid Transformer-Based Receivers," in</a:t>
            </a:r>
            <a:r>
              <a:rPr lang="en-US" sz="1400" i="1" dirty="0">
                <a:solidFill>
                  <a:srgbClr val="000000"/>
                </a:solidFill>
              </a:rPr>
              <a:t> IEEE Transactions on Circuits and Systems I: Regular Papers</a:t>
            </a:r>
            <a:r>
              <a:rPr lang="en-US" sz="1400" dirty="0">
                <a:solidFill>
                  <a:srgbClr val="000000"/>
                </a:solidFill>
              </a:rPr>
              <a:t>, vol. PP, no. 99, pp. 1-13, </a:t>
            </a:r>
            <a:r>
              <a:rPr lang="en-US" sz="1400" i="1" dirty="0">
                <a:solidFill>
                  <a:srgbClr val="000000"/>
                </a:solidFill>
              </a:rPr>
              <a:t>early access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E. Napoli,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De Caro, D. Esposito, N. Petra and A. G. M. Strollo</a:t>
            </a:r>
            <a:r>
              <a:rPr lang="en-US" sz="1400" i="1" dirty="0">
                <a:solidFill>
                  <a:srgbClr val="000000"/>
                </a:solidFill>
              </a:rPr>
              <a:t>, "</a:t>
            </a:r>
            <a:r>
              <a:rPr lang="en-US" sz="1400" dirty="0">
                <a:solidFill>
                  <a:srgbClr val="000000"/>
                </a:solidFill>
              </a:rPr>
              <a:t>A SISO Register Circuit Tailored for Input Data with Low Transition Probability</a:t>
            </a:r>
            <a:r>
              <a:rPr lang="en-US" sz="1400" i="1" dirty="0">
                <a:solidFill>
                  <a:srgbClr val="000000"/>
                </a:solidFill>
              </a:rPr>
              <a:t>," </a:t>
            </a:r>
            <a:r>
              <a:rPr lang="en-US" sz="1400" dirty="0">
                <a:solidFill>
                  <a:srgbClr val="000000"/>
                </a:solidFill>
              </a:rPr>
              <a:t>in</a:t>
            </a:r>
            <a:r>
              <a:rPr lang="en-US" sz="1400" i="1" dirty="0">
                <a:solidFill>
                  <a:srgbClr val="000000"/>
                </a:solidFill>
              </a:rPr>
              <a:t> IEEE Transactions on Computers, </a:t>
            </a:r>
            <a:r>
              <a:rPr lang="en-US" sz="1400" dirty="0">
                <a:solidFill>
                  <a:srgbClr val="000000"/>
                </a:solidFill>
              </a:rPr>
              <a:t>vol. 66, no. 1, pp. 45-51, Jan. 1 2017.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E. Napoli,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De Caro, D. Esposito, N. Petra and A. G. M. Strollo, "Single Bit Filtering Circuit Implemented in a System for the Generation of Colored Noise," in </a:t>
            </a:r>
            <a:r>
              <a:rPr lang="en-US" sz="1400" i="1" dirty="0">
                <a:solidFill>
                  <a:srgbClr val="000000"/>
                </a:solidFill>
              </a:rPr>
              <a:t>IEEE Transactions on Circuits and Systems I: Regular Papers</a:t>
            </a:r>
            <a:r>
              <a:rPr lang="en-US" sz="1400" dirty="0">
                <a:solidFill>
                  <a:srgbClr val="000000"/>
                </a:solidFill>
              </a:rPr>
              <a:t>, vol. 64, no. 5, pp. 1040-1050, May 2017.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D. De Caro, E. Napoli, D. Esposito,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N. Petra and A. G. M. Strollo, "Minimizing Coefficients </a:t>
            </a:r>
            <a:r>
              <a:rPr lang="en-US" sz="1400" dirty="0" err="1">
                <a:solidFill>
                  <a:srgbClr val="000000"/>
                </a:solidFill>
              </a:rPr>
              <a:t>Wordlength</a:t>
            </a:r>
            <a:r>
              <a:rPr lang="en-US" sz="1400" dirty="0">
                <a:solidFill>
                  <a:srgbClr val="000000"/>
                </a:solidFill>
              </a:rPr>
              <a:t> for Piecewise-Polynomial Hardware Function Evaluation With Exact or Faithful Rounding," in </a:t>
            </a:r>
            <a:r>
              <a:rPr lang="en-US" sz="1400" i="1" dirty="0">
                <a:solidFill>
                  <a:srgbClr val="000000"/>
                </a:solidFill>
              </a:rPr>
              <a:t>IEEE Transactions on Circuits and Systems I: Regular Papers</a:t>
            </a:r>
            <a:r>
              <a:rPr lang="en-US" sz="1400" dirty="0">
                <a:solidFill>
                  <a:srgbClr val="000000"/>
                </a:solidFill>
              </a:rPr>
              <a:t>, vol. 64, no. 5, pp. 1187-1200, May 2017.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D. De Caro, F. </a:t>
            </a:r>
            <a:r>
              <a:rPr lang="en-US" sz="1400" dirty="0" err="1">
                <a:solidFill>
                  <a:srgbClr val="000000"/>
                </a:solidFill>
              </a:rPr>
              <a:t>Tessitore</a:t>
            </a:r>
            <a:r>
              <a:rPr lang="en-US" sz="1400" dirty="0">
                <a:solidFill>
                  <a:srgbClr val="000000"/>
                </a:solidFill>
              </a:rPr>
              <a:t>, G. </a:t>
            </a:r>
            <a:r>
              <a:rPr lang="en-US" sz="1400" dirty="0" err="1">
                <a:solidFill>
                  <a:srgbClr val="000000"/>
                </a:solidFill>
              </a:rPr>
              <a:t>Vai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E. Napoli, N. Petra, C. </a:t>
            </a:r>
            <a:r>
              <a:rPr lang="en-US" sz="1400" dirty="0" err="1">
                <a:solidFill>
                  <a:srgbClr val="000000"/>
                </a:solidFill>
              </a:rPr>
              <a:t>Parrella</a:t>
            </a:r>
            <a:r>
              <a:rPr lang="en-US" sz="1400" dirty="0">
                <a:solidFill>
                  <a:srgbClr val="000000"/>
                </a:solidFill>
              </a:rPr>
              <a:t>, A. G. M. Strollo, “Single flip-flop driving circuit for glitch-free NAND-based digitally controlled delay-lines”, </a:t>
            </a:r>
            <a:r>
              <a:rPr lang="en-US" sz="1400" i="1" dirty="0">
                <a:solidFill>
                  <a:srgbClr val="000000"/>
                </a:solidFill>
              </a:rPr>
              <a:t>Springer, </a:t>
            </a:r>
            <a:r>
              <a:rPr lang="fr-FR" sz="1400" i="1" dirty="0">
                <a:solidFill>
                  <a:srgbClr val="000000"/>
                </a:solidFill>
              </a:rPr>
              <a:t>Circuits </a:t>
            </a:r>
            <a:r>
              <a:rPr lang="fr-FR" sz="1400" i="1" dirty="0" err="1">
                <a:solidFill>
                  <a:srgbClr val="000000"/>
                </a:solidFill>
              </a:rPr>
              <a:t>Syst</a:t>
            </a:r>
            <a:r>
              <a:rPr lang="fr-FR" sz="1400" i="1" dirty="0">
                <a:solidFill>
                  <a:srgbClr val="000000"/>
                </a:solidFill>
              </a:rPr>
              <a:t> Signal Process (2017)</a:t>
            </a:r>
            <a:r>
              <a:rPr lang="fr-FR" sz="1400" dirty="0">
                <a:solidFill>
                  <a:srgbClr val="000000"/>
                </a:solidFill>
              </a:rPr>
              <a:t> 36: 1341.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De Caro, D. Esposito, P. </a:t>
            </a:r>
            <a:r>
              <a:rPr lang="en-US" sz="1400" dirty="0" err="1">
                <a:solidFill>
                  <a:srgbClr val="000000"/>
                </a:solidFill>
              </a:rPr>
              <a:t>Bifulco</a:t>
            </a:r>
            <a:r>
              <a:rPr lang="en-US" sz="1400" dirty="0">
                <a:solidFill>
                  <a:srgbClr val="000000"/>
                </a:solidFill>
              </a:rPr>
              <a:t>, E. Napoli, N. Petra, M. Romano, M. </a:t>
            </a:r>
            <a:r>
              <a:rPr lang="en-US" sz="1400" dirty="0" err="1">
                <a:solidFill>
                  <a:srgbClr val="000000"/>
                </a:solidFill>
              </a:rPr>
              <a:t>Cesarelli</a:t>
            </a:r>
            <a:r>
              <a:rPr lang="en-US" sz="1400" dirty="0">
                <a:solidFill>
                  <a:srgbClr val="000000"/>
                </a:solidFill>
              </a:rPr>
              <a:t>, A.G.M. Strollo,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" A Hardware Oriented Real Time Filter for Poisson Video Denoising with Application to X-ray Fluoroscopy", </a:t>
            </a:r>
            <a:r>
              <a:rPr lang="en-US" sz="1400" i="1" dirty="0">
                <a:solidFill>
                  <a:srgbClr val="000000"/>
                </a:solidFill>
              </a:rPr>
              <a:t>submitted to IEEE Transactions on Circuits and Systems for Video Technology.</a:t>
            </a: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400050" lvl="2" indent="0" algn="just">
              <a:spcBef>
                <a:spcPts val="576"/>
              </a:spcBef>
              <a:buNone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457200" lvl="1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48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Publications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4881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00" y="836712"/>
            <a:ext cx="8784000" cy="3600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/>
              <a:t>Conference papers:</a:t>
            </a: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De Caro, A. G. M. Strollo and D. Manstretta, "A low power control system for real-time tuning of a hybrid transformer-based receiver," </a:t>
            </a:r>
            <a:r>
              <a:rPr lang="en-US" sz="1400" i="1" dirty="0">
                <a:solidFill>
                  <a:srgbClr val="000000"/>
                </a:solidFill>
              </a:rPr>
              <a:t>2016 IEEE International Conference on Electronics, Circuits and Systems (ICECS)</a:t>
            </a:r>
            <a:r>
              <a:rPr lang="en-US" sz="1400" dirty="0">
                <a:solidFill>
                  <a:srgbClr val="000000"/>
                </a:solidFill>
              </a:rPr>
              <a:t>, Monte Carlo, 2016, pp. 328-331.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D. Montanari, D. Manstretta, R. Castello, </a:t>
            </a:r>
            <a:r>
              <a:rPr lang="en-US" sz="1400" b="1" dirty="0">
                <a:solidFill>
                  <a:srgbClr val="000000"/>
                </a:solidFill>
              </a:rPr>
              <a:t>G. Castellano, </a:t>
            </a:r>
            <a:r>
              <a:rPr lang="en-US" sz="1400" dirty="0">
                <a:solidFill>
                  <a:srgbClr val="000000"/>
                </a:solidFill>
              </a:rPr>
              <a:t>"A 0.7-2 GHz Auxiliary Receiver with Enhanced Compression for SAW-less FDD,“ </a:t>
            </a:r>
            <a:r>
              <a:rPr lang="en-US" sz="1400" i="1" dirty="0">
                <a:solidFill>
                  <a:srgbClr val="000000"/>
                </a:solidFill>
              </a:rPr>
              <a:t>presented 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</a:rPr>
              <a:t>ESSCIRC Conference 2017: 43rd European Solid-State Circuits Conference</a:t>
            </a:r>
            <a:r>
              <a:rPr lang="en-US" sz="1400" dirty="0">
                <a:solidFill>
                  <a:srgbClr val="000000"/>
                </a:solidFill>
              </a:rPr>
              <a:t>, Leuven, 2017.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D. Esposito,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De Caro, E. Napoli, N. Petra and A. G. M. Strollo, "Approximate adder with output correction for error tolerant applications and Gaussian distributed inputs," </a:t>
            </a:r>
            <a:r>
              <a:rPr lang="en-US" sz="1400" i="1" dirty="0">
                <a:solidFill>
                  <a:srgbClr val="000000"/>
                </a:solidFill>
              </a:rPr>
              <a:t>2016 IEEE International Symposium on Circuits and Systems (ISCAS)</a:t>
            </a:r>
            <a:r>
              <a:rPr lang="en-US" sz="1400" dirty="0">
                <a:solidFill>
                  <a:srgbClr val="000000"/>
                </a:solidFill>
              </a:rPr>
              <a:t>, Montreal, QC, 2016, pp. 1970-1973.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E. Napoli, </a:t>
            </a:r>
            <a:r>
              <a:rPr lang="en-US" sz="1400" b="1" dirty="0">
                <a:solidFill>
                  <a:srgbClr val="000000"/>
                </a:solidFill>
              </a:rPr>
              <a:t>G. Castellano</a:t>
            </a:r>
            <a:r>
              <a:rPr lang="en-US" sz="1400" dirty="0">
                <a:solidFill>
                  <a:srgbClr val="000000"/>
                </a:solidFill>
              </a:rPr>
              <a:t>, D. Esposito and A. G. M. Strollo, "Digital circuit for the generation of colored noise exploiting single bit pseudo random sequence," </a:t>
            </a:r>
            <a:r>
              <a:rPr lang="en-US" sz="1400" i="1" dirty="0">
                <a:solidFill>
                  <a:srgbClr val="000000"/>
                </a:solidFill>
              </a:rPr>
              <a:t>2016 IEEE 7th Latin American Symposium on Circuits &amp; Systems (LASCAS)</a:t>
            </a:r>
            <a:r>
              <a:rPr lang="en-US" sz="1400" dirty="0">
                <a:solidFill>
                  <a:srgbClr val="000000"/>
                </a:solidFill>
              </a:rPr>
              <a:t>, Florianopolis, 2016, pp. 23-26.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400050" lvl="2" indent="0" algn="just">
              <a:spcBef>
                <a:spcPts val="576"/>
              </a:spcBef>
              <a:buNone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742950" lvl="2" indent="-342900" algn="just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457200" lvl="1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49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Publications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17191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Motivations</a:t>
            </a:r>
            <a:br>
              <a:rPr lang="en-US" dirty="0"/>
            </a:b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AEB785D-9087-42FC-9DAB-69CD4BEDE1D7}"/>
              </a:ext>
            </a:extLst>
          </p:cNvPr>
          <p:cNvSpPr/>
          <p:nvPr/>
        </p:nvSpPr>
        <p:spPr>
          <a:xfrm>
            <a:off x="251520" y="405093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ever growing demand for performance and higher data rate are leading to larger bandwidth (tens of MHz) and the adoption of advanced methods, like Carrier Aggregation and MIMO structures</a:t>
            </a:r>
            <a:endParaRPr lang="en-GB" sz="2400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8DCE84BC-416F-4E29-B585-78BE78EA9F7C}"/>
              </a:ext>
            </a:extLst>
          </p:cNvPr>
          <p:cNvGrpSpPr/>
          <p:nvPr/>
        </p:nvGrpSpPr>
        <p:grpSpPr>
          <a:xfrm>
            <a:off x="432000" y="1005205"/>
            <a:ext cx="8280000" cy="3215883"/>
            <a:chOff x="432000" y="2780928"/>
            <a:chExt cx="8280000" cy="3215883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4C659B42-CC3F-4883-B8CD-AEB231986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2000" y="2780928"/>
              <a:ext cx="8280000" cy="3215883"/>
              <a:chOff x="33124" y="2377553"/>
              <a:chExt cx="9144000" cy="3355703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FB0B0E82-2A0A-41CA-9FE9-583012AC7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4" y="2377553"/>
                <a:ext cx="9144000" cy="3355703"/>
              </a:xfrm>
              <a:prstGeom prst="rect">
                <a:avLst/>
              </a:prstGeom>
            </p:spPr>
          </p:pic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43CC446B-E7BB-45C9-8B39-17C973A1B13C}"/>
                  </a:ext>
                </a:extLst>
              </p:cNvPr>
              <p:cNvSpPr/>
              <p:nvPr/>
            </p:nvSpPr>
            <p:spPr>
              <a:xfrm rot="5400000" flipH="1" flipV="1">
                <a:off x="3635896" y="4221088"/>
                <a:ext cx="144016" cy="72008"/>
              </a:xfrm>
              <a:prstGeom prst="rect">
                <a:avLst/>
              </a:prstGeom>
              <a:solidFill>
                <a:srgbClr val="00ACBD"/>
              </a:solidFill>
              <a:ln>
                <a:solidFill>
                  <a:srgbClr val="00AC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3C50675-A4FD-4ED8-9878-6691A2A132F6}"/>
                  </a:ext>
                </a:extLst>
              </p:cNvPr>
              <p:cNvSpPr/>
              <p:nvPr/>
            </p:nvSpPr>
            <p:spPr>
              <a:xfrm rot="5400000" flipH="1" flipV="1">
                <a:off x="5883756" y="4181264"/>
                <a:ext cx="144016" cy="151656"/>
              </a:xfrm>
              <a:prstGeom prst="rect">
                <a:avLst/>
              </a:prstGeom>
              <a:solidFill>
                <a:srgbClr val="00ACBD"/>
              </a:solidFill>
              <a:ln>
                <a:solidFill>
                  <a:srgbClr val="00AC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9C15CCA2-0525-4AE1-A99A-69057523DEB3}"/>
                </a:ext>
              </a:extLst>
            </p:cNvPr>
            <p:cNvSpPr/>
            <p:nvPr/>
          </p:nvSpPr>
          <p:spPr>
            <a:xfrm rot="5400000" flipH="1" flipV="1">
              <a:off x="7746697" y="4495948"/>
              <a:ext cx="138015" cy="137326"/>
            </a:xfrm>
            <a:prstGeom prst="rect">
              <a:avLst/>
            </a:prstGeom>
            <a:solidFill>
              <a:srgbClr val="00ACBD"/>
            </a:solidFill>
            <a:ln>
              <a:solidFill>
                <a:srgbClr val="00A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6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00" y="1268760"/>
            <a:ext cx="8784000" cy="4176464"/>
          </a:xfrm>
        </p:spPr>
        <p:txBody>
          <a:bodyPr>
            <a:noAutofit/>
          </a:bodyPr>
          <a:lstStyle/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a typeface="Times New Roman" panose="02020603050405020304" pitchFamily="18" charset="0"/>
              </a:rPr>
              <a:t>Razavi</a:t>
            </a:r>
            <a:r>
              <a:rPr lang="en-US" sz="1400" dirty="0">
                <a:ea typeface="Times New Roman" panose="02020603050405020304" pitchFamily="18" charset="0"/>
              </a:rPr>
              <a:t>, “RF Microelectronics,” 2nd Edition, </a:t>
            </a:r>
            <a:r>
              <a:rPr lang="it-IT" sz="1400" dirty="0" err="1">
                <a:ea typeface="Times New Roman" panose="02020603050405020304" pitchFamily="18" charset="0"/>
              </a:rPr>
              <a:t>Prentice</a:t>
            </a:r>
            <a:r>
              <a:rPr lang="it-IT" sz="1400" dirty="0">
                <a:ea typeface="Times New Roman" panose="02020603050405020304" pitchFamily="18" charset="0"/>
              </a:rPr>
              <a:t>-Hall Press, </a:t>
            </a:r>
            <a:r>
              <a:rPr lang="it-IT" sz="1400" dirty="0" err="1">
                <a:ea typeface="Times New Roman" panose="02020603050405020304" pitchFamily="18" charset="0"/>
              </a:rPr>
              <a:t>Upper</a:t>
            </a:r>
            <a:r>
              <a:rPr lang="it-IT" sz="1400" dirty="0"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ea typeface="Times New Roman" panose="02020603050405020304" pitchFamily="18" charset="0"/>
              </a:rPr>
              <a:t>Saddle</a:t>
            </a:r>
            <a:r>
              <a:rPr lang="it-IT" sz="1400" dirty="0">
                <a:ea typeface="Times New Roman" panose="02020603050405020304" pitchFamily="18" charset="0"/>
              </a:rPr>
              <a:t> River, NJ, USA, 2011.</a:t>
            </a:r>
            <a:endParaRPr lang="en-US" sz="1400" dirty="0">
              <a:ea typeface="MS Mincho" panose="02020609040205080304" pitchFamily="49" charset="-128"/>
            </a:endParaRP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  <a:tab pos="457200" algn="l"/>
              </a:tabLst>
            </a:pPr>
            <a:r>
              <a:rPr lang="en-US" sz="1400" dirty="0">
                <a:ea typeface="MS Mincho" panose="02020609040205080304" pitchFamily="49" charset="-128"/>
              </a:rPr>
              <a:t>M. </a:t>
            </a:r>
            <a:r>
              <a:rPr lang="en-US" sz="1400" dirty="0" err="1">
                <a:ea typeface="MS Mincho" panose="02020609040205080304" pitchFamily="49" charset="-128"/>
              </a:rPr>
              <a:t>Ramella</a:t>
            </a:r>
            <a:r>
              <a:rPr lang="en-US" sz="1400" dirty="0">
                <a:ea typeface="MS Mincho" panose="02020609040205080304" pitchFamily="49" charset="-128"/>
              </a:rPr>
              <a:t>, I. Fabiano, D. Manstretta, and R. Castello,</a:t>
            </a:r>
            <a:r>
              <a:rPr lang="en-US" sz="1400" dirty="0">
                <a:ea typeface="Times New Roman" panose="02020603050405020304" pitchFamily="18" charset="0"/>
              </a:rPr>
              <a:t> “</a:t>
            </a:r>
            <a:r>
              <a:rPr lang="en-US" sz="1400" dirty="0">
                <a:ea typeface="MS Mincho" panose="02020609040205080304" pitchFamily="49" charset="-128"/>
              </a:rPr>
              <a:t>A 1.7-2.1GHz +23dBm TX Power Compatible Blocker Tolerant FDD Receiver with Integrated Duplexer in 28nm CMOS”, </a:t>
            </a:r>
            <a:r>
              <a:rPr lang="en-US" sz="1400" i="1" dirty="0">
                <a:ea typeface="MS Mincho" panose="02020609040205080304" pitchFamily="49" charset="-128"/>
              </a:rPr>
              <a:t>2015 IEEE Asian Solid-State Circuits Conference (A-SSCC)</a:t>
            </a:r>
            <a:r>
              <a:rPr lang="en-US" sz="1400" dirty="0">
                <a:ea typeface="MS Mincho" panose="02020609040205080304" pitchFamily="49" charset="-128"/>
              </a:rPr>
              <a:t>, Xiamen, 2015, pp. 1-4.</a:t>
            </a: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</a:rPr>
              <a:t>E. </a:t>
            </a:r>
            <a:r>
              <a:rPr lang="en-US" sz="1400" dirty="0" err="1">
                <a:ea typeface="Times New Roman" panose="02020603050405020304" pitchFamily="18" charset="0"/>
              </a:rPr>
              <a:t>Kargaran</a:t>
            </a:r>
            <a:r>
              <a:rPr lang="en-US" sz="1400" dirty="0">
                <a:ea typeface="Times New Roman" panose="02020603050405020304" pitchFamily="18" charset="0"/>
              </a:rPr>
              <a:t>, S. Tijani, G. </a:t>
            </a:r>
            <a:r>
              <a:rPr lang="en-US" sz="1400" dirty="0" err="1">
                <a:ea typeface="Times New Roman" panose="02020603050405020304" pitchFamily="18" charset="0"/>
              </a:rPr>
              <a:t>Pini</a:t>
            </a:r>
            <a:r>
              <a:rPr lang="en-US" sz="1400" dirty="0">
                <a:ea typeface="Times New Roman" panose="02020603050405020304" pitchFamily="18" charset="0"/>
              </a:rPr>
              <a:t>, D. Manstretta and R. Castello, "Low power wideband receiver with RF Self-Interference Cancellation for Full-Duplex and FDD wireless Diversity," </a:t>
            </a:r>
            <a:r>
              <a:rPr lang="en-US" sz="1400" i="1" dirty="0">
                <a:ea typeface="Times New Roman" panose="02020603050405020304" pitchFamily="18" charset="0"/>
              </a:rPr>
              <a:t>2017 IEEE Radio Frequency Integrated Circuits Symposium (RFIC)</a:t>
            </a:r>
            <a:r>
              <a:rPr lang="en-US" sz="1400" dirty="0">
                <a:ea typeface="Times New Roman" panose="02020603050405020304" pitchFamily="18" charset="0"/>
              </a:rPr>
              <a:t>, Honolulu, HI, 2017, pp. 348-351.</a:t>
            </a: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>
                <a:ea typeface="Times New Roman" panose="02020603050405020304" pitchFamily="18" charset="0"/>
              </a:rPr>
              <a:t>D. Montanari, L. Silvestri, M. </a:t>
            </a:r>
            <a:r>
              <a:rPr lang="en-US" sz="1400" dirty="0" err="1">
                <a:ea typeface="Times New Roman" panose="02020603050405020304" pitchFamily="18" charset="0"/>
              </a:rPr>
              <a:t>Bozzi</a:t>
            </a:r>
            <a:r>
              <a:rPr lang="en-US" sz="1400" dirty="0">
                <a:ea typeface="Times New Roman" panose="02020603050405020304" pitchFamily="18" charset="0"/>
              </a:rPr>
              <a:t> and D. Manstretta, "Antenna coupling and self-interference cancellation bandwidth in SAW-less diversity receivers," </a:t>
            </a:r>
            <a:r>
              <a:rPr lang="en-US" sz="1400" i="1" dirty="0">
                <a:ea typeface="Times New Roman" panose="02020603050405020304" pitchFamily="18" charset="0"/>
              </a:rPr>
              <a:t>2016 46th European Microwave Conference (</a:t>
            </a:r>
            <a:r>
              <a:rPr lang="en-US" sz="1400" i="1" dirty="0" err="1">
                <a:ea typeface="Times New Roman" panose="02020603050405020304" pitchFamily="18" charset="0"/>
              </a:rPr>
              <a:t>EuMC</a:t>
            </a:r>
            <a:r>
              <a:rPr lang="en-US" sz="1400" i="1" dirty="0">
                <a:ea typeface="Times New Roman" panose="02020603050405020304" pitchFamily="18" charset="0"/>
              </a:rPr>
              <a:t>)</a:t>
            </a:r>
            <a:r>
              <a:rPr lang="en-US" sz="1400" dirty="0">
                <a:ea typeface="Times New Roman" panose="02020603050405020304" pitchFamily="18" charset="0"/>
              </a:rPr>
              <a:t>, London, 2016, pp. 731-734.</a:t>
            </a: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a typeface="Times New Roman" panose="02020603050405020304" pitchFamily="18" charset="0"/>
              </a:rPr>
              <a:t>Widrow</a:t>
            </a:r>
            <a:r>
              <a:rPr lang="en-US" sz="1400" dirty="0">
                <a:ea typeface="Times New Roman" panose="02020603050405020304" pitchFamily="18" charset="0"/>
              </a:rPr>
              <a:t>, J. McCool and M. Ball, "The complex LMS algorithm," in </a:t>
            </a:r>
            <a:r>
              <a:rPr lang="en-US" sz="1400" i="1" dirty="0">
                <a:ea typeface="Times New Roman" panose="02020603050405020304" pitchFamily="18" charset="0"/>
              </a:rPr>
              <a:t>Proceedings of the IEEE</a:t>
            </a:r>
            <a:r>
              <a:rPr lang="en-US" sz="1400" dirty="0">
                <a:ea typeface="Times New Roman" panose="02020603050405020304" pitchFamily="18" charset="0"/>
              </a:rPr>
              <a:t>, vol. 63, no. 4, pp. 719-720, April 1975. </a:t>
            </a:r>
            <a:endParaRPr lang="en-US" sz="1400" dirty="0"/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>
                <a:ea typeface="Times New Roman" panose="02020603050405020304" pitchFamily="18" charset="0"/>
              </a:rPr>
              <a:t>S. </a:t>
            </a:r>
            <a:r>
              <a:rPr lang="en-US" sz="1400" dirty="0" err="1">
                <a:ea typeface="Times New Roman" panose="02020603050405020304" pitchFamily="18" charset="0"/>
              </a:rPr>
              <a:t>Haykin</a:t>
            </a:r>
            <a:r>
              <a:rPr lang="en-US" sz="1400" dirty="0">
                <a:ea typeface="Times New Roman" panose="02020603050405020304" pitchFamily="18" charset="0"/>
              </a:rPr>
              <a:t>, “Adaptive Filter Theory,” 3rd Edition, </a:t>
            </a:r>
            <a:r>
              <a:rPr lang="it-IT" sz="1400" dirty="0" err="1">
                <a:ea typeface="Times New Roman" panose="02020603050405020304" pitchFamily="18" charset="0"/>
              </a:rPr>
              <a:t>Prentice</a:t>
            </a:r>
            <a:r>
              <a:rPr lang="it-IT" sz="1400" dirty="0">
                <a:ea typeface="Times New Roman" panose="02020603050405020304" pitchFamily="18" charset="0"/>
              </a:rPr>
              <a:t>-Hall, </a:t>
            </a:r>
            <a:r>
              <a:rPr lang="it-IT" sz="1400" dirty="0" err="1">
                <a:ea typeface="Times New Roman" panose="02020603050405020304" pitchFamily="18" charset="0"/>
              </a:rPr>
              <a:t>Inc</a:t>
            </a:r>
            <a:r>
              <a:rPr lang="it-IT" sz="1400" dirty="0">
                <a:ea typeface="Times New Roman" panose="02020603050405020304" pitchFamily="18" charset="0"/>
              </a:rPr>
              <a:t>. </a:t>
            </a:r>
            <a:r>
              <a:rPr lang="it-IT" sz="1400" dirty="0" err="1">
                <a:ea typeface="Times New Roman" panose="02020603050405020304" pitchFamily="18" charset="0"/>
              </a:rPr>
              <a:t>Upper</a:t>
            </a:r>
            <a:r>
              <a:rPr lang="it-IT" sz="1400" dirty="0"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ea typeface="Times New Roman" panose="02020603050405020304" pitchFamily="18" charset="0"/>
              </a:rPr>
              <a:t>Saddle</a:t>
            </a:r>
            <a:r>
              <a:rPr lang="it-IT" sz="1400" dirty="0">
                <a:ea typeface="Times New Roman" panose="02020603050405020304" pitchFamily="18" charset="0"/>
              </a:rPr>
              <a:t> River, NJ, USA, 1996.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S. H.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Abdelhalem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1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et al.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, “Tunable CMOS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Integrated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Duplexer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with Antenna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Impedance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Tracking and High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Isolation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in the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Transmit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Receive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Bands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”, </a:t>
            </a:r>
            <a:r>
              <a:rPr lang="it-IT" sz="1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IEEE Trans. on MTT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, pp. 2092–2104, </a:t>
            </a:r>
            <a:r>
              <a:rPr lang="it-IT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Sep</a:t>
            </a:r>
            <a:r>
              <a:rPr lang="it-IT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2014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176213" lvl="0" indent="-176213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>
                <a:ea typeface="Times New Roman" panose="02020603050405020304" pitchFamily="18" charset="0"/>
              </a:rPr>
              <a:t>L. Laughlin, M. Beach, K. Morris, and J. L. </a:t>
            </a:r>
            <a:r>
              <a:rPr lang="en-US" sz="1400" dirty="0" err="1">
                <a:ea typeface="Times New Roman" panose="02020603050405020304" pitchFamily="18" charset="0"/>
              </a:rPr>
              <a:t>Haine</a:t>
            </a:r>
            <a:r>
              <a:rPr lang="en-US" sz="1400" dirty="0">
                <a:ea typeface="Times New Roman" panose="02020603050405020304" pitchFamily="18" charset="0"/>
              </a:rPr>
              <a:t>, “Electrical balance duplexing for small form factor realization of in-band full duplex”, IEEE </a:t>
            </a:r>
            <a:r>
              <a:rPr lang="en-US" sz="1400" dirty="0" err="1">
                <a:ea typeface="Times New Roman" panose="02020603050405020304" pitchFamily="18" charset="0"/>
              </a:rPr>
              <a:t>Commun</a:t>
            </a:r>
            <a:r>
              <a:rPr lang="en-US" sz="1400" dirty="0">
                <a:ea typeface="Times New Roman" panose="02020603050405020304" pitchFamily="18" charset="0"/>
              </a:rPr>
              <a:t>. Mag., vol. 53, no. 5, pp. 102–110, May 2015</a:t>
            </a:r>
            <a:endParaRPr lang="en-US" sz="1400" dirty="0"/>
          </a:p>
          <a:p>
            <a:pPr lvl="0" algn="just"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  <a:tab pos="457200" algn="l"/>
              </a:tabLst>
            </a:pPr>
            <a:endParaRPr lang="en-US" sz="1400" dirty="0">
              <a:ea typeface="MS Mincho" panose="02020609040205080304" pitchFamily="49" charset="-128"/>
            </a:endParaRPr>
          </a:p>
          <a:p>
            <a:pPr lvl="0" algn="just"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  <a:tab pos="457200" algn="l"/>
              </a:tabLst>
            </a:pPr>
            <a:endParaRPr lang="en-US" sz="1400" dirty="0">
              <a:ea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UcPeriod"/>
            </a:pPr>
            <a:endParaRPr lang="it-IT" sz="1400" dirty="0"/>
          </a:p>
          <a:p>
            <a:pPr marL="514350" lvl="0" indent="-514350" algn="just">
              <a:buFont typeface="+mj-lt"/>
              <a:buAutoNum type="romanUcPeriod"/>
            </a:pPr>
            <a:endParaRPr lang="it-IT" sz="1400" dirty="0"/>
          </a:p>
          <a:p>
            <a:pPr marL="514350" indent="-514350" algn="just">
              <a:buFont typeface="+mj-lt"/>
              <a:buAutoNum type="romanUcPeriod"/>
            </a:pPr>
            <a:endParaRPr lang="it-IT" sz="1400" dirty="0"/>
          </a:p>
          <a:p>
            <a:pPr marL="514350" lvl="0" indent="-514350" algn="just">
              <a:buFont typeface="+mj-lt"/>
              <a:buAutoNum type="romanUcPeriod"/>
            </a:pPr>
            <a:endParaRPr lang="it-IT" sz="1400" dirty="0"/>
          </a:p>
          <a:p>
            <a:pPr marL="514350" indent="-514350" algn="just">
              <a:buFont typeface="+mj-lt"/>
              <a:buAutoNum type="romanUcPeriod"/>
            </a:pPr>
            <a:endParaRPr lang="en-US" sz="1400" dirty="0"/>
          </a:p>
          <a:p>
            <a:pPr marL="514350" indent="-514350" algn="just">
              <a:buFont typeface="+mj-lt"/>
              <a:buAutoNum type="romanUcPeriod"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00050" lvl="2" indent="0">
              <a:spcBef>
                <a:spcPts val="576"/>
              </a:spcBef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50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i="1" dirty="0"/>
              <a:t>References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60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/>
          </a:p>
          <a:p>
            <a:pPr lvl="8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400" dirty="0"/>
              <a:t>Thank you for your attention!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00050" lvl="2" indent="0">
              <a:spcBef>
                <a:spcPts val="576"/>
              </a:spcBef>
              <a:buNone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2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6195565"/>
            <a:ext cx="1095352" cy="625446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51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8343A3-2A7E-48D8-B38A-9FA1B75B0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Motivations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251518" y="4633437"/>
            <a:ext cx="8568953" cy="1171828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50000"/>
              </a:lnSpc>
              <a:spcBef>
                <a:spcPts val="576"/>
              </a:spcBef>
              <a:buNone/>
              <a:tabLst>
                <a:tab pos="92075" algn="l"/>
              </a:tabLst>
            </a:pPr>
            <a:r>
              <a:rPr lang="en-US" sz="2200" dirty="0"/>
              <a:t>The technology scaling keeps low the cost of the integrated components</a:t>
            </a:r>
          </a:p>
          <a:p>
            <a:pPr marL="0" lvl="2" indent="0" algn="just">
              <a:lnSpc>
                <a:spcPct val="150000"/>
              </a:lnSpc>
              <a:spcBef>
                <a:spcPts val="576"/>
              </a:spcBef>
              <a:buNone/>
              <a:tabLst>
                <a:tab pos="92075" algn="l"/>
              </a:tabLst>
            </a:pPr>
            <a:r>
              <a:rPr lang="en-US" sz="2200" dirty="0"/>
              <a:t>Off-chip elements only marginally interested by the technology evolution                          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144FAD-1C85-4307-9779-2487B9192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41650"/>
            <a:ext cx="8280000" cy="323669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B74F9F1-6FEF-448C-8A4D-DDD4A292A978}"/>
              </a:ext>
            </a:extLst>
          </p:cNvPr>
          <p:cNvSpPr/>
          <p:nvPr/>
        </p:nvSpPr>
        <p:spPr>
          <a:xfrm>
            <a:off x="431540" y="95111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Typical multi-standard platform with several narrow-band paths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634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Motivations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289776" y="3559036"/>
            <a:ext cx="3850616" cy="1473848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50000"/>
              </a:lnSpc>
              <a:spcBef>
                <a:spcPts val="576"/>
              </a:spcBef>
              <a:buNone/>
              <a:tabLst>
                <a:tab pos="92075" algn="l"/>
              </a:tabLst>
            </a:pPr>
            <a:r>
              <a:rPr lang="en-US" sz="2200" dirty="0"/>
              <a:t>Highly selective SAW filters are used to reduce out-of-band interferences in FDD standards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5ABD99-113D-403B-9C1A-72DCDE266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48680"/>
            <a:ext cx="7920000" cy="2949870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26C187F2-ABF2-48BE-8A47-791A7C23520A}"/>
              </a:ext>
            </a:extLst>
          </p:cNvPr>
          <p:cNvSpPr txBox="1">
            <a:spLocks/>
          </p:cNvSpPr>
          <p:nvPr/>
        </p:nvSpPr>
        <p:spPr>
          <a:xfrm flipH="1">
            <a:off x="5868144" y="3719896"/>
            <a:ext cx="281865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lnSpc>
                <a:spcPct val="150000"/>
              </a:lnSpc>
              <a:spcBef>
                <a:spcPts val="576"/>
              </a:spcBef>
              <a:buFont typeface="Arial" panose="020B0604020202020204" pitchFamily="34" charset="0"/>
              <a:buNone/>
              <a:tabLst>
                <a:tab pos="92075" algn="l"/>
              </a:tabLst>
            </a:pPr>
            <a:r>
              <a:rPr lang="en-US" sz="2200" dirty="0"/>
              <a:t>The receiver meet the required sensitivity</a:t>
            </a:r>
            <a:endParaRPr lang="it-IT" sz="22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9B22BA6-564C-4514-B706-10341D0B72A8}"/>
              </a:ext>
            </a:extLst>
          </p:cNvPr>
          <p:cNvSpPr/>
          <p:nvPr/>
        </p:nvSpPr>
        <p:spPr>
          <a:xfrm>
            <a:off x="504056" y="522920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Issues</a:t>
            </a:r>
            <a:r>
              <a:rPr lang="en-US" sz="2400" dirty="0"/>
              <a:t>:    • High cost     • Lack of tunability     • Bulky structure </a:t>
            </a:r>
            <a:endParaRPr lang="en-GB" sz="2400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41A1281E-8B52-4518-A8EA-A6E825C54730}"/>
              </a:ext>
            </a:extLst>
          </p:cNvPr>
          <p:cNvSpPr/>
          <p:nvPr/>
        </p:nvSpPr>
        <p:spPr>
          <a:xfrm>
            <a:off x="4734268" y="4115960"/>
            <a:ext cx="540000" cy="3600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1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Motivations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5ABD99-113D-403B-9C1A-72DCDE266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48680"/>
            <a:ext cx="7920000" cy="2935231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26C187F2-ABF2-48BE-8A47-791A7C23520A}"/>
              </a:ext>
            </a:extLst>
          </p:cNvPr>
          <p:cNvSpPr txBox="1">
            <a:spLocks/>
          </p:cNvSpPr>
          <p:nvPr/>
        </p:nvSpPr>
        <p:spPr>
          <a:xfrm flipH="1">
            <a:off x="393415" y="3933056"/>
            <a:ext cx="8357171" cy="1697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lnSpc>
                <a:spcPct val="150000"/>
              </a:lnSpc>
              <a:spcBef>
                <a:spcPts val="576"/>
              </a:spcBef>
              <a:buNone/>
              <a:tabLst>
                <a:tab pos="92075" algn="l"/>
              </a:tabLst>
            </a:pPr>
            <a:r>
              <a:rPr lang="en-US" sz="2200" dirty="0"/>
              <a:t>Without external filtering, the undesired signals compromise the receiver performance [1]: sensitivity, gain compression, reciprocal and harmonic mixing, intermodulation products, transmitter noise folding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8546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Research Activity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Gerardo Castellano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089D16-158E-4035-A6A8-D0314F7A9BA1}"/>
              </a:ext>
            </a:extLst>
          </p:cNvPr>
          <p:cNvSpPr/>
          <p:nvPr/>
        </p:nvSpPr>
        <p:spPr>
          <a:xfrm>
            <a:off x="1855960" y="961370"/>
            <a:ext cx="543208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prstClr val="black"/>
                </a:solidFill>
              </a:rPr>
              <a:t>Saw-Less Digitally-Assisted receiver</a:t>
            </a:r>
            <a:endParaRPr lang="en-GB" sz="1600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6FB8D-FA7C-460E-90DC-A77C64FFC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8" y="1124744"/>
            <a:ext cx="5732587" cy="4489406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9802BEF2-A1FB-4E3F-AEC9-EFF936EE4DAE}"/>
              </a:ext>
            </a:extLst>
          </p:cNvPr>
          <p:cNvGrpSpPr>
            <a:grpSpLocks noChangeAspect="1"/>
          </p:cNvGrpSpPr>
          <p:nvPr/>
        </p:nvGrpSpPr>
        <p:grpSpPr>
          <a:xfrm>
            <a:off x="6413148" y="1988840"/>
            <a:ext cx="2160000" cy="1055865"/>
            <a:chOff x="7259209" y="907530"/>
            <a:chExt cx="1719894" cy="840727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9DAAB15-99DD-434A-A1AB-85679566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077" b="7682"/>
            <a:stretch/>
          </p:blipFill>
          <p:spPr>
            <a:xfrm>
              <a:off x="8211360" y="908958"/>
              <a:ext cx="767743" cy="83929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6855969-FE3E-4F48-8A6B-9E248B8CE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9209" y="907530"/>
              <a:ext cx="872931" cy="839297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CBA4036-4B07-4CDA-BBFB-34764D2B94AC}"/>
              </a:ext>
            </a:extLst>
          </p:cNvPr>
          <p:cNvSpPr txBox="1"/>
          <p:nvPr/>
        </p:nvSpPr>
        <p:spPr>
          <a:xfrm>
            <a:off x="6165825" y="3150054"/>
            <a:ext cx="265464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2200" dirty="0">
                <a:cs typeface="Times New Roman" panose="02020603050405020304" pitchFamily="18" charset="0"/>
              </a:rPr>
              <a:t>In collaboration with the Microelectronics laboratory </a:t>
            </a:r>
          </a:p>
          <a:p>
            <a:pPr algn="ctr">
              <a:lnSpc>
                <a:spcPts val="3500"/>
              </a:lnSpc>
            </a:pPr>
            <a:r>
              <a:rPr lang="en-GB" sz="2200" dirty="0">
                <a:cs typeface="Times New Roman" panose="02020603050405020304" pitchFamily="18" charset="0"/>
              </a:rPr>
              <a:t>University of Pavia</a:t>
            </a:r>
          </a:p>
        </p:txBody>
      </p:sp>
    </p:spTree>
    <p:extLst>
      <p:ext uri="{BB962C8B-B14F-4D97-AF65-F5344CB8AC3E}">
        <p14:creationId xmlns:p14="http://schemas.microsoft.com/office/powerpoint/2010/main" val="2140198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2408</Words>
  <Application>Microsoft Office PowerPoint</Application>
  <PresentationFormat>Presentazione su schermo (4:3)</PresentationFormat>
  <Paragraphs>553</Paragraphs>
  <Slides>51</Slides>
  <Notes>49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MS Mincho</vt:lpstr>
      <vt:lpstr>Arial</vt:lpstr>
      <vt:lpstr>Calibri</vt:lpstr>
      <vt:lpstr>Cambria Math</vt:lpstr>
      <vt:lpstr>Courier New</vt:lpstr>
      <vt:lpstr>Times New Roman</vt:lpstr>
      <vt:lpstr>Wingdings</vt:lpstr>
      <vt:lpstr>Tema di Office</vt:lpstr>
      <vt:lpstr>Equation</vt:lpstr>
      <vt:lpstr>Gerardo Castellano Tutor: Prof. Davide De Caro XXX Cycle</vt:lpstr>
      <vt:lpstr>My Background</vt:lpstr>
      <vt:lpstr>Outline</vt:lpstr>
      <vt:lpstr> Motivations </vt:lpstr>
      <vt:lpstr> Motivations </vt:lpstr>
      <vt:lpstr> Motivations </vt:lpstr>
      <vt:lpstr> Motivations </vt:lpstr>
      <vt:lpstr> Motivations </vt:lpstr>
      <vt:lpstr> Research Activity </vt:lpstr>
      <vt:lpstr> Research Activity </vt:lpstr>
      <vt:lpstr> Research Activity </vt:lpstr>
      <vt:lpstr> Research Activity </vt:lpstr>
      <vt:lpstr> Research Activity </vt:lpstr>
      <vt:lpstr> Research Activity </vt:lpstr>
      <vt:lpstr>Outline</vt:lpstr>
      <vt:lpstr> Transmitter noise </vt:lpstr>
      <vt:lpstr> Sensitivity Degradation </vt:lpstr>
      <vt:lpstr> Proposed solution: Digital Noise Reduction </vt:lpstr>
      <vt:lpstr> System model </vt:lpstr>
      <vt:lpstr> Antenna coupling </vt:lpstr>
      <vt:lpstr> Least Mean Square Digital Equalizer </vt:lpstr>
      <vt:lpstr> White Noise </vt:lpstr>
      <vt:lpstr> Filtered Noise </vt:lpstr>
      <vt:lpstr> Digital Noise Reduction Performance </vt:lpstr>
      <vt:lpstr> Digital Noise Reduction Performance </vt:lpstr>
      <vt:lpstr> Experimental Setup </vt:lpstr>
      <vt:lpstr> Experimental Results: DNR (1) </vt:lpstr>
      <vt:lpstr> Experimental Results: DNR (2) </vt:lpstr>
      <vt:lpstr> Experimental Results: DNR (3) </vt:lpstr>
      <vt:lpstr> Experimental Results: Convergence Time </vt:lpstr>
      <vt:lpstr> Experimental Results: RX signal  </vt:lpstr>
      <vt:lpstr>Outline</vt:lpstr>
      <vt:lpstr> Tunable Duplexer </vt:lpstr>
      <vt:lpstr> Hybrid Transformer </vt:lpstr>
      <vt:lpstr>Isolation Sensitivity - Frequency Domain</vt:lpstr>
      <vt:lpstr> Isolation Sensitivity - Time Domain </vt:lpstr>
      <vt:lpstr> Proposed Solution: Digital Control System </vt:lpstr>
      <vt:lpstr>Balancing Control</vt:lpstr>
      <vt:lpstr>Optimization Algorithm</vt:lpstr>
      <vt:lpstr>Tracking Algorithm</vt:lpstr>
      <vt:lpstr>Adaptive Monte Carlo Method</vt:lpstr>
      <vt:lpstr> Digital control circuit </vt:lpstr>
      <vt:lpstr> Experimental Results: Tunability </vt:lpstr>
      <vt:lpstr> Experimental Results: Optimization </vt:lpstr>
      <vt:lpstr> Experimental Results: Isolation Bandwidth </vt:lpstr>
      <vt:lpstr> Experimental Results: Tracking </vt:lpstr>
      <vt:lpstr>Credit Summary</vt:lpstr>
      <vt:lpstr>Publications</vt:lpstr>
      <vt:lpstr>Publications</vt:lpstr>
      <vt:lpstr>References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Gerardo Castellano</cp:lastModifiedBy>
  <cp:revision>357</cp:revision>
  <cp:lastPrinted>2015-02-18T13:08:33Z</cp:lastPrinted>
  <dcterms:created xsi:type="dcterms:W3CDTF">2015-02-18T11:42:09Z</dcterms:created>
  <dcterms:modified xsi:type="dcterms:W3CDTF">2017-11-01T15:50:44Z</dcterms:modified>
</cp:coreProperties>
</file>