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62" r:id="rId6"/>
    <p:sldId id="266" r:id="rId7"/>
    <p:sldId id="267" r:id="rId8"/>
    <p:sldId id="268" r:id="rId9"/>
    <p:sldId id="263" r:id="rId10"/>
    <p:sldId id="264" r:id="rId11"/>
    <p:sldId id="265" r:id="rId12"/>
  </p:sldIdLst>
  <p:sldSz cx="9144000" cy="6858000" type="screen4x3"/>
  <p:notesSz cx="6761163" cy="99425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120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A64C9-3627-415C-AAFA-C3176265E098}" type="datetimeFigureOut">
              <a:rPr lang="it-IT" smtClean="0"/>
              <a:t>02/11/2015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25CCD-BB7A-4E24-95E6-502FDC415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314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0708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74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706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509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99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91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648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9806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116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082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809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33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284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2.wmf"/><Relationship Id="rId3" Type="http://schemas.openxmlformats.org/officeDocument/2006/relationships/image" Target="../media/image3.jpeg"/><Relationship Id="rId7" Type="http://schemas.openxmlformats.org/officeDocument/2006/relationships/image" Target="../media/image9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Gerardo 	Castellano</a:t>
            </a:r>
            <a:br>
              <a:rPr lang="it-IT" dirty="0" smtClean="0"/>
            </a:br>
            <a:r>
              <a:rPr lang="it-IT" sz="3600" dirty="0" smtClean="0"/>
              <a:t>Tutor: Prof. Davide De Caro</a:t>
            </a:r>
            <a:br>
              <a:rPr lang="it-IT" sz="3600" dirty="0" smtClean="0"/>
            </a:br>
            <a:r>
              <a:rPr lang="it-IT" sz="2700" dirty="0" smtClean="0"/>
              <a:t>XXX Cycle - I </a:t>
            </a:r>
            <a:r>
              <a:rPr lang="it-IT" sz="2700" dirty="0" err="1" smtClean="0"/>
              <a:t>year</a:t>
            </a:r>
            <a:r>
              <a:rPr lang="it-IT" sz="2700" dirty="0" smtClean="0"/>
              <a:t> </a:t>
            </a:r>
            <a:r>
              <a:rPr lang="it-IT" sz="2700" dirty="0" err="1" smtClean="0"/>
              <a:t>presentation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Real-time Denoising of Fluoroscopic Videos</a:t>
            </a:r>
            <a:endParaRPr lang="it-IT" sz="3600" dirty="0">
              <a:solidFill>
                <a:schemeClr val="tx2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116632"/>
            <a:ext cx="2857500" cy="1631633"/>
          </a:xfrm>
          <a:prstGeom prst="rect">
            <a:avLst/>
          </a:prstGeom>
        </p:spPr>
      </p:pic>
      <p:pic>
        <p:nvPicPr>
          <p:cNvPr id="3074" name="Picture 2" descr="C:\Users\Daniele\Desktop\Daniele\Università\Dottorato\Dottorato ITEE\Sito Web\logo un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70" y="6021288"/>
            <a:ext cx="2308860" cy="70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74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259228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000" dirty="0" smtClean="0"/>
              <a:t>System evolution to further improve its performance in video with a large number of moving objects.</a:t>
            </a:r>
          </a:p>
          <a:p>
            <a:pPr marL="0" indent="0" algn="just">
              <a:buNone/>
            </a:pPr>
            <a:endParaRPr lang="en-US" sz="800" dirty="0" smtClean="0"/>
          </a:p>
          <a:p>
            <a:pPr algn="just"/>
            <a:r>
              <a:rPr lang="en-US" sz="2000" dirty="0" smtClean="0"/>
              <a:t>Carry on </a:t>
            </a:r>
            <a:r>
              <a:rPr lang="en-US" sz="2000" dirty="0"/>
              <a:t>the </a:t>
            </a:r>
            <a:r>
              <a:rPr lang="en-US" sz="2000" dirty="0" smtClean="0"/>
              <a:t>research activity on the </a:t>
            </a:r>
            <a:r>
              <a:rPr lang="en-US" sz="2000" dirty="0"/>
              <a:t>d</a:t>
            </a:r>
            <a:r>
              <a:rPr lang="en-US" sz="2000" dirty="0" smtClean="0"/>
              <a:t>igitally-enhanced transceivers for new generation of wireless mobile terminals.</a:t>
            </a:r>
          </a:p>
          <a:p>
            <a:pPr marL="0" indent="0" algn="just">
              <a:buNone/>
            </a:pPr>
            <a:r>
              <a:rPr lang="en-US" sz="2000" dirty="0" smtClean="0"/>
              <a:t> </a:t>
            </a:r>
          </a:p>
          <a:p>
            <a:pPr marL="0" indent="0" algn="just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Summary of credits: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>
                <a:solidFill>
                  <a:prstClr val="black">
                    <a:tint val="75000"/>
                  </a:prstClr>
                </a:solidFill>
              </a:rPr>
              <a:t>Gerardo Castellano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69260"/>
              </p:ext>
            </p:extLst>
          </p:nvPr>
        </p:nvGraphicFramePr>
        <p:xfrm>
          <a:off x="457194" y="3712955"/>
          <a:ext cx="8229606" cy="1636746"/>
        </p:xfrm>
        <a:graphic>
          <a:graphicData uri="http://schemas.openxmlformats.org/drawingml/2006/table">
            <a:tbl>
              <a:tblPr/>
              <a:tblGrid>
                <a:gridCol w="646454"/>
                <a:gridCol w="285200"/>
                <a:gridCol w="285200"/>
                <a:gridCol w="285200"/>
                <a:gridCol w="285200"/>
                <a:gridCol w="285200"/>
                <a:gridCol w="285200"/>
                <a:gridCol w="285200"/>
                <a:gridCol w="285200"/>
                <a:gridCol w="285200"/>
                <a:gridCol w="285200"/>
                <a:gridCol w="285200"/>
                <a:gridCol w="285200"/>
                <a:gridCol w="285200"/>
                <a:gridCol w="285200"/>
                <a:gridCol w="285200"/>
                <a:gridCol w="285200"/>
                <a:gridCol w="285200"/>
                <a:gridCol w="285200"/>
                <a:gridCol w="285200"/>
                <a:gridCol w="285200"/>
                <a:gridCol w="285200"/>
                <a:gridCol w="285200"/>
                <a:gridCol w="285200"/>
                <a:gridCol w="285200"/>
                <a:gridCol w="291538"/>
                <a:gridCol w="446814"/>
              </a:tblGrid>
              <a:tr h="158741"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Credits year 1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Credits year 2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Credits year 3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41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338" marR="9338" marT="933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338" marR="9338" marT="933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338" marR="9338" marT="933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338" marR="9338" marT="933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338" marR="9338" marT="933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338" marR="9338" marT="933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338" marR="9338" marT="933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338" marR="9338" marT="933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338" marR="9338" marT="933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338" marR="9338" marT="933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338" marR="9338" marT="933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338" marR="9338" marT="933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338" marR="9338" marT="933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338" marR="9338" marT="933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338" marR="9338" marT="933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338" marR="9338" marT="933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338" marR="9338" marT="933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338" marR="9338" marT="933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638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Estimated</a:t>
                      </a:r>
                    </a:p>
                  </a:txBody>
                  <a:tcPr marL="9338" marR="9338" marT="933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bimonth</a:t>
                      </a:r>
                    </a:p>
                  </a:txBody>
                  <a:tcPr marL="9338" marR="9338" marT="933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bimonth</a:t>
                      </a:r>
                    </a:p>
                  </a:txBody>
                  <a:tcPr marL="9338" marR="9338" marT="933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bimonth</a:t>
                      </a:r>
                    </a:p>
                  </a:txBody>
                  <a:tcPr marL="9338" marR="9338" marT="933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bimonth</a:t>
                      </a:r>
                    </a:p>
                  </a:txBody>
                  <a:tcPr marL="9338" marR="9338" marT="933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bimonth</a:t>
                      </a:r>
                    </a:p>
                  </a:txBody>
                  <a:tcPr marL="9338" marR="9338" marT="933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bimonth</a:t>
                      </a:r>
                    </a:p>
                  </a:txBody>
                  <a:tcPr marL="9338" marR="9338" marT="933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err="1">
                          <a:effectLst/>
                          <a:latin typeface="Arial" panose="020B0604020202020204" pitchFamily="34" charset="0"/>
                        </a:rPr>
                        <a:t>Summary</a:t>
                      </a:r>
                      <a:endParaRPr lang="it-IT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Estimated</a:t>
                      </a:r>
                    </a:p>
                  </a:txBody>
                  <a:tcPr marL="9338" marR="9338" marT="933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bimonth</a:t>
                      </a:r>
                    </a:p>
                  </a:txBody>
                  <a:tcPr marL="9338" marR="9338" marT="933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bimonth</a:t>
                      </a:r>
                    </a:p>
                  </a:txBody>
                  <a:tcPr marL="9338" marR="9338" marT="933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bimonth</a:t>
                      </a:r>
                    </a:p>
                  </a:txBody>
                  <a:tcPr marL="9338" marR="9338" marT="933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bimonth</a:t>
                      </a:r>
                    </a:p>
                  </a:txBody>
                  <a:tcPr marL="9338" marR="9338" marT="933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bimonth</a:t>
                      </a:r>
                    </a:p>
                  </a:txBody>
                  <a:tcPr marL="9338" marR="9338" marT="933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bimonth</a:t>
                      </a:r>
                    </a:p>
                  </a:txBody>
                  <a:tcPr marL="9338" marR="9338" marT="933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Summary</a:t>
                      </a:r>
                    </a:p>
                  </a:txBody>
                  <a:tcPr marL="9338" marR="9338" marT="933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Estimated</a:t>
                      </a:r>
                    </a:p>
                  </a:txBody>
                  <a:tcPr marL="9338" marR="9338" marT="933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bimonth</a:t>
                      </a:r>
                    </a:p>
                  </a:txBody>
                  <a:tcPr marL="9338" marR="9338" marT="933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bimonth</a:t>
                      </a:r>
                    </a:p>
                  </a:txBody>
                  <a:tcPr marL="9338" marR="9338" marT="933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bimonth</a:t>
                      </a:r>
                    </a:p>
                  </a:txBody>
                  <a:tcPr marL="9338" marR="9338" marT="933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bimonth</a:t>
                      </a:r>
                    </a:p>
                  </a:txBody>
                  <a:tcPr marL="9338" marR="9338" marT="933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bimonth</a:t>
                      </a:r>
                    </a:p>
                  </a:txBody>
                  <a:tcPr marL="9338" marR="9338" marT="933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bimonth</a:t>
                      </a:r>
                    </a:p>
                  </a:txBody>
                  <a:tcPr marL="9338" marR="9338" marT="933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Summary</a:t>
                      </a:r>
                    </a:p>
                  </a:txBody>
                  <a:tcPr marL="9338" marR="9338" marT="933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338" marR="9338" marT="933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Check</a:t>
                      </a:r>
                      <a:endParaRPr lang="it-IT" sz="10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4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Modules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  <a:endParaRPr lang="it-IT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30-70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4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Seminars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0,6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1,4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0,2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4,4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4,4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10-30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7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Research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80-140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78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8" marR="9338" marT="93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9,6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38" marR="9338" marT="9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180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itolo 1"/>
          <p:cNvSpPr txBox="1">
            <a:spLocks/>
          </p:cNvSpPr>
          <p:nvPr/>
        </p:nvSpPr>
        <p:spPr>
          <a:xfrm>
            <a:off x="448094" y="21982"/>
            <a:ext cx="8229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solidFill>
                  <a:schemeClr val="tx2"/>
                </a:solidFill>
                <a:ea typeface="Calibri" panose="020F0502020204030204" pitchFamily="34" charset="0"/>
              </a:rPr>
              <a:t>Next year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05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36504"/>
          </a:xfrm>
        </p:spPr>
        <p:txBody>
          <a:bodyPr>
            <a:normAutofit/>
          </a:bodyPr>
          <a:lstStyle/>
          <a:p>
            <a:pPr algn="ctr"/>
            <a:endParaRPr lang="it-IT" altLang="it-IT" sz="2000" b="1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 algn="ctr"/>
            <a:endParaRPr lang="it-IT" altLang="it-IT" sz="2000" b="1" dirty="0">
              <a:solidFill>
                <a:srgbClr val="00B050"/>
              </a:solidFill>
              <a:cs typeface="Times New Roman" pitchFamily="18" charset="0"/>
            </a:endParaRPr>
          </a:p>
          <a:p>
            <a:pPr algn="ctr"/>
            <a:endParaRPr lang="it-IT" altLang="it-IT" sz="2000" b="1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 marL="0" indent="0" algn="ctr">
              <a:buNone/>
            </a:pPr>
            <a:endParaRPr lang="it-IT" altLang="it-IT" sz="2000" b="1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it-IT" altLang="it-IT" sz="4800" b="1" dirty="0" err="1" smtClean="0">
                <a:solidFill>
                  <a:schemeClr val="tx2"/>
                </a:solidFill>
                <a:cs typeface="Times New Roman" pitchFamily="18" charset="0"/>
              </a:rPr>
              <a:t>Thank</a:t>
            </a:r>
            <a:r>
              <a:rPr lang="it-IT" altLang="it-IT" sz="48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it-IT" altLang="it-IT" sz="4800" b="1" dirty="0" err="1">
                <a:solidFill>
                  <a:schemeClr val="tx2"/>
                </a:solidFill>
                <a:cs typeface="Times New Roman" pitchFamily="18" charset="0"/>
              </a:rPr>
              <a:t>you</a:t>
            </a:r>
            <a:r>
              <a:rPr lang="it-IT" altLang="it-IT" sz="4800" b="1" dirty="0">
                <a:solidFill>
                  <a:schemeClr val="tx2"/>
                </a:solidFill>
                <a:cs typeface="Times New Roman" pitchFamily="18" charset="0"/>
              </a:rPr>
              <a:t> for </a:t>
            </a:r>
            <a:r>
              <a:rPr lang="it-IT" altLang="it-IT" sz="4800" b="1" dirty="0" err="1">
                <a:solidFill>
                  <a:schemeClr val="tx2"/>
                </a:solidFill>
                <a:cs typeface="Times New Roman" pitchFamily="18" charset="0"/>
              </a:rPr>
              <a:t>your</a:t>
            </a:r>
            <a:r>
              <a:rPr lang="it-IT" altLang="it-IT" sz="4800"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it-IT" altLang="it-IT" sz="4800" b="1" dirty="0" err="1">
                <a:solidFill>
                  <a:schemeClr val="tx2"/>
                </a:solidFill>
                <a:cs typeface="Times New Roman" pitchFamily="18" charset="0"/>
              </a:rPr>
              <a:t>attention</a:t>
            </a:r>
            <a:r>
              <a:rPr lang="it-IT" altLang="it-IT" sz="4800" b="1" dirty="0">
                <a:solidFill>
                  <a:schemeClr val="tx2"/>
                </a:solidFill>
                <a:cs typeface="Times New Roman" pitchFamily="18" charset="0"/>
              </a:rPr>
              <a:t>!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>
                <a:solidFill>
                  <a:prstClr val="black">
                    <a:tint val="75000"/>
                  </a:prstClr>
                </a:solidFill>
              </a:rPr>
              <a:t>Gerardo Castellano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0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82"/>
            <a:ext cx="8229600" cy="720000"/>
          </a:xfrm>
        </p:spPr>
        <p:txBody>
          <a:bodyPr>
            <a:normAutofit/>
          </a:bodyPr>
          <a:lstStyle/>
          <a:p>
            <a:r>
              <a:rPr lang="it-IT" sz="4000" dirty="0" smtClean="0">
                <a:solidFill>
                  <a:schemeClr val="tx2"/>
                </a:solidFill>
              </a:rPr>
              <a:t>My Background</a:t>
            </a:r>
            <a:endParaRPr lang="it-IT" sz="4000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268760"/>
            <a:ext cx="8291264" cy="4536504"/>
          </a:xfrm>
        </p:spPr>
        <p:txBody>
          <a:bodyPr>
            <a:normAutofit/>
          </a:bodyPr>
          <a:lstStyle/>
          <a:p>
            <a:endParaRPr lang="en-GB" sz="2000" dirty="0" smtClean="0"/>
          </a:p>
          <a:p>
            <a:pPr algn="just"/>
            <a:r>
              <a:rPr lang="en-GB" sz="2200" dirty="0" smtClean="0"/>
              <a:t>I </a:t>
            </a:r>
            <a:r>
              <a:rPr lang="en-GB" sz="2200" dirty="0"/>
              <a:t>received the </a:t>
            </a:r>
            <a:r>
              <a:rPr lang="en-GB" sz="2200" dirty="0" smtClean="0"/>
              <a:t>M.S</a:t>
            </a:r>
            <a:r>
              <a:rPr lang="en-GB" sz="2200" dirty="0"/>
              <a:t>. degree in Electronic Engineering from </a:t>
            </a:r>
            <a:r>
              <a:rPr lang="en-US" sz="2200" dirty="0"/>
              <a:t>University of Napoli “Federico II</a:t>
            </a:r>
            <a:r>
              <a:rPr lang="en-US" sz="2200" dirty="0" smtClean="0"/>
              <a:t>”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200" dirty="0" smtClean="0"/>
              <a:t>I work within the VLSI DIETI group</a:t>
            </a:r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200" dirty="0" smtClean="0"/>
              <a:t>My </a:t>
            </a:r>
            <a:r>
              <a:rPr lang="en-GB" sz="2200" dirty="0"/>
              <a:t>fellowship is financed by </a:t>
            </a:r>
            <a:r>
              <a:rPr lang="en-GB" sz="2200" dirty="0" smtClean="0"/>
              <a:t>Marvell (Italia) - DIETI </a:t>
            </a:r>
            <a:endParaRPr lang="en-US" sz="22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 smtClean="0">
                <a:solidFill>
                  <a:prstClr val="black">
                    <a:tint val="75000"/>
                  </a:prstClr>
                </a:solidFill>
              </a:rPr>
              <a:t>Gerardo Castellano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arentesi graffa aperta 7"/>
          <p:cNvSpPr/>
          <p:nvPr/>
        </p:nvSpPr>
        <p:spPr>
          <a:xfrm>
            <a:off x="4499992" y="2597586"/>
            <a:ext cx="1368151" cy="1526448"/>
          </a:xfrm>
          <a:prstGeom prst="leftBrac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389333" y="2637535"/>
            <a:ext cx="30243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prstClr val="black"/>
                </a:solidFill>
              </a:rPr>
              <a:t>Prof. Davide De Caro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 smtClean="0">
                <a:solidFill>
                  <a:prstClr val="black"/>
                </a:solidFill>
              </a:rPr>
              <a:t>Prof. Antonio Strollo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prstClr val="black"/>
                </a:solidFill>
              </a:rPr>
              <a:t>Prof. Ettore Napoli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 smtClean="0">
                <a:solidFill>
                  <a:prstClr val="black"/>
                </a:solidFill>
              </a:rPr>
              <a:t>Prof. Nicola Petra</a:t>
            </a:r>
          </a:p>
        </p:txBody>
      </p:sp>
    </p:spTree>
    <p:extLst>
      <p:ext uri="{BB962C8B-B14F-4D97-AF65-F5344CB8AC3E}">
        <p14:creationId xmlns:p14="http://schemas.microsoft.com/office/powerpoint/2010/main" val="209107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0203"/>
            <a:ext cx="8229600" cy="720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Research activity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13230" y="1124744"/>
            <a:ext cx="3317540" cy="562208"/>
          </a:xfrm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000" b="1" dirty="0" smtClean="0">
                <a:solidFill>
                  <a:srgbClr val="C00000"/>
                </a:solidFill>
              </a:rPr>
              <a:t>VLSI Digital </a:t>
            </a:r>
            <a:r>
              <a:rPr lang="en-GB" sz="3000" b="1" dirty="0">
                <a:solidFill>
                  <a:srgbClr val="C00000"/>
                </a:solidFill>
              </a:rPr>
              <a:t>systems</a:t>
            </a:r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 smtClean="0">
                <a:solidFill>
                  <a:prstClr val="black">
                    <a:tint val="75000"/>
                  </a:prstClr>
                </a:solidFill>
              </a:rPr>
              <a:t>Gerardo Castellano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Connettore 2 12"/>
          <p:cNvCxnSpPr>
            <a:stCxn id="3" idx="2"/>
            <a:endCxn id="11" idx="0"/>
          </p:cNvCxnSpPr>
          <p:nvPr/>
        </p:nvCxnSpPr>
        <p:spPr>
          <a:xfrm flipH="1">
            <a:off x="2303968" y="1686952"/>
            <a:ext cx="2268032" cy="109397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Segnaposto contenuto 2"/>
          <p:cNvSpPr txBox="1">
            <a:spLocks/>
          </p:cNvSpPr>
          <p:nvPr/>
        </p:nvSpPr>
        <p:spPr>
          <a:xfrm>
            <a:off x="323968" y="2780928"/>
            <a:ext cx="3960000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200" dirty="0" smtClean="0"/>
              <a:t>Circuits for </a:t>
            </a:r>
            <a:r>
              <a:rPr lang="en-GB" sz="2200" dirty="0"/>
              <a:t>image </a:t>
            </a:r>
            <a:r>
              <a:rPr lang="en-GB" sz="2200" dirty="0" smtClean="0"/>
              <a:t>processing</a:t>
            </a:r>
          </a:p>
          <a:p>
            <a:pPr marL="0" indent="0" algn="ctr">
              <a:buNone/>
            </a:pPr>
            <a:r>
              <a:rPr lang="en-GB" sz="2400" b="1" i="1" dirty="0" smtClean="0"/>
              <a:t>Real-time </a:t>
            </a:r>
            <a:r>
              <a:rPr lang="en-GB" sz="2400" b="1" i="1" dirty="0"/>
              <a:t>denoising of fluoroscopic </a:t>
            </a:r>
            <a:r>
              <a:rPr lang="en-GB" sz="2400" b="1" i="1" dirty="0" smtClean="0"/>
              <a:t>videos</a:t>
            </a:r>
          </a:p>
          <a:p>
            <a:pPr marL="0" indent="0" algn="ctr">
              <a:buNone/>
            </a:pPr>
            <a:endParaRPr lang="en-GB" sz="1400" dirty="0" smtClean="0"/>
          </a:p>
          <a:p>
            <a:pPr marL="0" indent="0" algn="ctr">
              <a:buNone/>
            </a:pPr>
            <a:r>
              <a:rPr lang="en-GB" sz="2400" dirty="0" smtClean="0"/>
              <a:t>Cooperation </a:t>
            </a:r>
          </a:p>
          <a:p>
            <a:pPr marL="0" indent="0" algn="ctr">
              <a:buNone/>
            </a:pPr>
            <a:r>
              <a:rPr lang="en-GB" sz="2400" i="1" dirty="0" smtClean="0"/>
              <a:t>Biomedical DIETI group  </a:t>
            </a:r>
            <a:endParaRPr lang="it-IT" sz="2400" i="1" dirty="0"/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4788024" y="2780928"/>
            <a:ext cx="4032000" cy="331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200" dirty="0" smtClean="0"/>
              <a:t>Wireless </a:t>
            </a:r>
            <a:r>
              <a:rPr lang="en-GB" sz="2200" dirty="0"/>
              <a:t>mobile </a:t>
            </a:r>
            <a:r>
              <a:rPr lang="en-GB" sz="2200" dirty="0" smtClean="0"/>
              <a:t>terminals</a:t>
            </a:r>
          </a:p>
          <a:p>
            <a:pPr marL="0" indent="0" algn="ctr">
              <a:buNone/>
            </a:pPr>
            <a:r>
              <a:rPr lang="en-GB" sz="2400" b="1" dirty="0" smtClean="0"/>
              <a:t>Digitally-enhanced transceivers </a:t>
            </a:r>
          </a:p>
          <a:p>
            <a:pPr marL="0" indent="0" algn="ctr">
              <a:buNone/>
            </a:pPr>
            <a:endParaRPr lang="en-GB" sz="1400" dirty="0" smtClean="0"/>
          </a:p>
          <a:p>
            <a:pPr marL="0" indent="0" algn="ctr">
              <a:buNone/>
            </a:pPr>
            <a:r>
              <a:rPr lang="en-GB" sz="2400" dirty="0" smtClean="0"/>
              <a:t>Cooperation</a:t>
            </a:r>
          </a:p>
          <a:p>
            <a:r>
              <a:rPr lang="en-US" sz="2400" i="1" dirty="0" smtClean="0"/>
              <a:t>Microelectronics Laboratory University </a:t>
            </a:r>
            <a:r>
              <a:rPr lang="en-US" sz="2400" i="1" dirty="0"/>
              <a:t>of </a:t>
            </a:r>
            <a:r>
              <a:rPr lang="en-US" sz="2400" i="1" dirty="0" smtClean="0"/>
              <a:t>Pavia</a:t>
            </a:r>
          </a:p>
          <a:p>
            <a:r>
              <a:rPr lang="it-IT" sz="2400" i="1" dirty="0" err="1" smtClean="0"/>
              <a:t>Marvell</a:t>
            </a:r>
            <a:r>
              <a:rPr lang="it-IT" sz="2400" i="1" dirty="0" smtClean="0"/>
              <a:t> </a:t>
            </a:r>
            <a:r>
              <a:rPr lang="it-IT" sz="2400" i="1" dirty="0"/>
              <a:t>Technology </a:t>
            </a:r>
            <a:r>
              <a:rPr lang="it-IT" sz="2400" i="1" dirty="0" smtClean="0"/>
              <a:t>Group</a:t>
            </a:r>
            <a:endParaRPr lang="it-IT" sz="2400" i="1" dirty="0"/>
          </a:p>
        </p:txBody>
      </p:sp>
      <p:cxnSp>
        <p:nvCxnSpPr>
          <p:cNvPr id="15" name="Connettore 2 14"/>
          <p:cNvCxnSpPr>
            <a:stCxn id="3" idx="2"/>
            <a:endCxn id="12" idx="0"/>
          </p:cNvCxnSpPr>
          <p:nvPr/>
        </p:nvCxnSpPr>
        <p:spPr>
          <a:xfrm>
            <a:off x="4572000" y="1686952"/>
            <a:ext cx="2232024" cy="109397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" name="Immagin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4" y="697573"/>
            <a:ext cx="1620000" cy="1430743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508" y="908720"/>
            <a:ext cx="1620000" cy="100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3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tx2"/>
                </a:solidFill>
                <a:ea typeface="Calibri" panose="020F0502020204030204" pitchFamily="34" charset="0"/>
              </a:rPr>
              <a:t>X-ray </a:t>
            </a:r>
            <a:r>
              <a:rPr lang="en-GB" sz="4000" dirty="0" smtClean="0">
                <a:solidFill>
                  <a:schemeClr val="tx2"/>
                </a:solidFill>
                <a:ea typeface="Calibri" panose="020F0502020204030204" pitchFamily="34" charset="0"/>
              </a:rPr>
              <a:t>fluoroscopy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 smtClean="0">
                <a:solidFill>
                  <a:prstClr val="black">
                    <a:tint val="75000"/>
                  </a:prstClr>
                </a:solidFill>
              </a:rPr>
              <a:t>Gerardo Castellano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951820" y="350100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>
                <a:latin typeface="Calibri" pitchFamily="34" charset="0"/>
              </a:rPr>
              <a:t>Low</a:t>
            </a:r>
            <a:r>
              <a:rPr lang="it-IT" sz="2800" dirty="0" smtClean="0">
                <a:latin typeface="Calibri" pitchFamily="34" charset="0"/>
              </a:rPr>
              <a:t> X-</a:t>
            </a:r>
            <a:r>
              <a:rPr lang="it-IT" sz="2800" dirty="0" err="1" smtClean="0">
                <a:latin typeface="Calibri" pitchFamily="34" charset="0"/>
              </a:rPr>
              <a:t>Ray</a:t>
            </a:r>
            <a:r>
              <a:rPr lang="it-IT" sz="2800" dirty="0" smtClean="0">
                <a:latin typeface="Calibri" pitchFamily="34" charset="0"/>
              </a:rPr>
              <a:t> dose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" t="7123" r="3294" b="11423"/>
          <a:stretch/>
        </p:blipFill>
        <p:spPr>
          <a:xfrm>
            <a:off x="612000" y="764704"/>
            <a:ext cx="7920000" cy="2855070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2915816" y="4221088"/>
            <a:ext cx="3312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latin typeface="Calibri" pitchFamily="34" charset="0"/>
              </a:rPr>
              <a:t>Quantum </a:t>
            </a:r>
            <a:r>
              <a:rPr lang="it-IT" sz="2800" dirty="0" err="1" smtClean="0">
                <a:latin typeface="Calibri" pitchFamily="34" charset="0"/>
              </a:rPr>
              <a:t>noise</a:t>
            </a:r>
            <a:endParaRPr lang="it-IT" sz="2800" dirty="0"/>
          </a:p>
        </p:txBody>
      </p:sp>
      <p:sp>
        <p:nvSpPr>
          <p:cNvPr id="15" name="Rettangolo 14"/>
          <p:cNvSpPr/>
          <p:nvPr/>
        </p:nvSpPr>
        <p:spPr>
          <a:xfrm>
            <a:off x="23956" y="5086925"/>
            <a:ext cx="9120044" cy="64633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t-IT" sz="3600" b="1" i="1" dirty="0" smtClean="0">
                <a:latin typeface="Calibri" pitchFamily="34" charset="0"/>
              </a:rPr>
              <a:t>Real-time </a:t>
            </a:r>
            <a:r>
              <a:rPr lang="it-IT" sz="3600" b="1" i="1" dirty="0" err="1">
                <a:latin typeface="Calibri" pitchFamily="34" charset="0"/>
              </a:rPr>
              <a:t>noise</a:t>
            </a:r>
            <a:r>
              <a:rPr lang="it-IT" sz="3600" b="1" i="1" dirty="0">
                <a:latin typeface="Calibri" pitchFamily="34" charset="0"/>
              </a:rPr>
              <a:t> </a:t>
            </a:r>
            <a:r>
              <a:rPr lang="it-IT" sz="3600" b="1" i="1" dirty="0" err="1">
                <a:latin typeface="Calibri" pitchFamily="34" charset="0"/>
              </a:rPr>
              <a:t>reduction</a:t>
            </a:r>
            <a:r>
              <a:rPr lang="it-IT" sz="3600" b="1" i="1" dirty="0">
                <a:latin typeface="Calibri" pitchFamily="34" charset="0"/>
              </a:rPr>
              <a:t> </a:t>
            </a:r>
            <a:r>
              <a:rPr lang="it-IT" sz="3600" b="1" i="1" dirty="0" err="1">
                <a:latin typeface="Calibri" pitchFamily="34" charset="0"/>
              </a:rPr>
              <a:t>without</a:t>
            </a:r>
            <a:r>
              <a:rPr lang="it-IT" sz="3600" b="1" i="1" dirty="0">
                <a:latin typeface="Calibri" pitchFamily="34" charset="0"/>
              </a:rPr>
              <a:t> </a:t>
            </a:r>
            <a:r>
              <a:rPr lang="it-IT" sz="3600" b="1" i="1" dirty="0" err="1">
                <a:latin typeface="Calibri" pitchFamily="34" charset="0"/>
              </a:rPr>
              <a:t>detail</a:t>
            </a:r>
            <a:r>
              <a:rPr lang="it-IT" sz="3600" b="1" i="1" dirty="0">
                <a:latin typeface="Calibri" pitchFamily="34" charset="0"/>
              </a:rPr>
              <a:t> </a:t>
            </a:r>
            <a:r>
              <a:rPr lang="it-IT" sz="3600" b="1" i="1" dirty="0" err="1" smtClean="0">
                <a:latin typeface="Calibri" pitchFamily="34" charset="0"/>
              </a:rPr>
              <a:t>loss</a:t>
            </a:r>
            <a:endParaRPr lang="it-IT" sz="3600" b="1" i="1" dirty="0" smtClean="0">
              <a:latin typeface="Calibri" pitchFamily="34" charset="0"/>
            </a:endParaRPr>
          </a:p>
        </p:txBody>
      </p:sp>
      <p:cxnSp>
        <p:nvCxnSpPr>
          <p:cNvPr id="19" name="Connettore 2 18"/>
          <p:cNvCxnSpPr/>
          <p:nvPr/>
        </p:nvCxnSpPr>
        <p:spPr>
          <a:xfrm flipH="1">
            <a:off x="4572000" y="3933056"/>
            <a:ext cx="0" cy="43204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H="1">
            <a:off x="4572000" y="4725144"/>
            <a:ext cx="0" cy="43204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30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8094" y="21982"/>
            <a:ext cx="8229600" cy="7200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2"/>
                </a:solidFill>
                <a:ea typeface="Calibri" panose="020F0502020204030204" pitchFamily="34" charset="0"/>
              </a:rPr>
              <a:t>State-of-the-art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 smtClean="0">
                <a:solidFill>
                  <a:prstClr val="black">
                    <a:tint val="75000"/>
                  </a:prstClr>
                </a:solidFill>
              </a:rPr>
              <a:t>Gerardo Castellano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746000" y="981889"/>
            <a:ext cx="565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4-PDE [1] - BM3D [2] - VBM3D [3] - </a:t>
            </a: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BM3Dc </a:t>
            </a:r>
            <a:r>
              <a:rPr lang="it-IT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[4] …</a:t>
            </a:r>
            <a:endParaRPr lang="it-IT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33993" y="2998113"/>
            <a:ext cx="40760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Spatio-</a:t>
            </a:r>
            <a:r>
              <a:rPr lang="it-IT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Temporal</a:t>
            </a:r>
            <a:r>
              <a:rPr lang="it-IT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</a:t>
            </a:r>
            <a:r>
              <a:rPr lang="it-IT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Filter</a:t>
            </a:r>
            <a:r>
              <a:rPr lang="it-IT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[5]</a:t>
            </a:r>
            <a:endParaRPr lang="it-IT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iù 4"/>
          <p:cNvSpPr/>
          <p:nvPr/>
        </p:nvSpPr>
        <p:spPr>
          <a:xfrm>
            <a:off x="2329610" y="1495773"/>
            <a:ext cx="360000" cy="360000"/>
          </a:xfrm>
          <a:prstGeom prst="mathPlus">
            <a:avLst/>
          </a:prstGeom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Meno 8"/>
          <p:cNvSpPr/>
          <p:nvPr/>
        </p:nvSpPr>
        <p:spPr>
          <a:xfrm>
            <a:off x="7000881" y="1492239"/>
            <a:ext cx="360000" cy="360000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310474" y="1772816"/>
            <a:ext cx="440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Highly </a:t>
            </a:r>
            <a:r>
              <a:rPr lang="it-IT" sz="2000" dirty="0" err="1" smtClean="0"/>
              <a:t>effective</a:t>
            </a:r>
            <a:endParaRPr lang="it-IT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 smtClean="0"/>
              <a:t>Optimized</a:t>
            </a:r>
            <a:r>
              <a:rPr lang="it-IT" sz="2000" dirty="0" smtClean="0"/>
              <a:t> for </a:t>
            </a:r>
            <a:r>
              <a:rPr lang="it-IT" sz="2000" dirty="0" err="1" smtClean="0"/>
              <a:t>signal-dependent</a:t>
            </a:r>
            <a:r>
              <a:rPr lang="it-IT" sz="2000" dirty="0" smtClean="0"/>
              <a:t> </a:t>
            </a:r>
            <a:r>
              <a:rPr lang="it-IT" sz="2000" dirty="0" err="1" smtClean="0"/>
              <a:t>noise</a:t>
            </a:r>
            <a:endParaRPr lang="it-IT" sz="20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580112" y="1772816"/>
            <a:ext cx="3220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Computationally </a:t>
            </a:r>
            <a:r>
              <a:rPr lang="en-US" sz="2000" dirty="0"/>
              <a:t>complex </a:t>
            </a:r>
            <a:endParaRPr lang="en-US" sz="2000" dirty="0" smtClean="0"/>
          </a:p>
        </p:txBody>
      </p:sp>
      <p:sp>
        <p:nvSpPr>
          <p:cNvPr id="12" name="Più 11"/>
          <p:cNvSpPr/>
          <p:nvPr/>
        </p:nvSpPr>
        <p:spPr>
          <a:xfrm>
            <a:off x="2329610" y="3429000"/>
            <a:ext cx="360000" cy="360000"/>
          </a:xfrm>
          <a:prstGeom prst="mathPlus">
            <a:avLst/>
          </a:prstGeom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Meno 12"/>
          <p:cNvSpPr/>
          <p:nvPr/>
        </p:nvSpPr>
        <p:spPr>
          <a:xfrm>
            <a:off x="7010586" y="3429444"/>
            <a:ext cx="360000" cy="360000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310474" y="3709481"/>
            <a:ext cx="440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 smtClean="0"/>
              <a:t>Suitable</a:t>
            </a:r>
            <a:r>
              <a:rPr lang="it-IT" sz="2000" dirty="0" smtClean="0"/>
              <a:t> for real-time </a:t>
            </a:r>
            <a:r>
              <a:rPr lang="it-IT" sz="2000" dirty="0" err="1" smtClean="0"/>
              <a:t>elaboration</a:t>
            </a:r>
            <a:endParaRPr lang="it-IT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 smtClean="0"/>
              <a:t>Optimized</a:t>
            </a:r>
            <a:r>
              <a:rPr lang="it-IT" sz="2000" dirty="0" smtClean="0"/>
              <a:t> for </a:t>
            </a:r>
            <a:r>
              <a:rPr lang="it-IT" sz="2000" dirty="0" err="1" smtClean="0"/>
              <a:t>signal-dependent</a:t>
            </a:r>
            <a:r>
              <a:rPr lang="it-IT" sz="2000" dirty="0" smtClean="0"/>
              <a:t> </a:t>
            </a:r>
            <a:r>
              <a:rPr lang="it-IT" sz="2000" dirty="0" err="1" smtClean="0"/>
              <a:t>noise</a:t>
            </a:r>
            <a:endParaRPr lang="it-IT" sz="20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5436096" y="3709481"/>
            <a:ext cx="3489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Poor performance with high noise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FIR </a:t>
            </a:r>
            <a:r>
              <a:rPr lang="it-IT" sz="2000" dirty="0" err="1" smtClean="0"/>
              <a:t>filter</a:t>
            </a:r>
            <a:r>
              <a:rPr lang="it-IT" sz="2000" dirty="0" smtClean="0"/>
              <a:t> </a:t>
            </a:r>
            <a:r>
              <a:rPr lang="it-IT" sz="2000" dirty="0" err="1" smtClean="0"/>
              <a:t>architecture</a:t>
            </a:r>
            <a:r>
              <a:rPr lang="it-IT" sz="2000" dirty="0" smtClean="0"/>
              <a:t> </a:t>
            </a:r>
            <a:endParaRPr lang="it-IT" sz="2000" dirty="0"/>
          </a:p>
        </p:txBody>
      </p:sp>
      <p:sp>
        <p:nvSpPr>
          <p:cNvPr id="18" name="Rettangolo 17"/>
          <p:cNvSpPr/>
          <p:nvPr/>
        </p:nvSpPr>
        <p:spPr>
          <a:xfrm>
            <a:off x="1869646" y="4744889"/>
            <a:ext cx="6983552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GB" sz="1000" dirty="0" smtClean="0">
                <a:ea typeface="Calibri" panose="020F0502020204030204" pitchFamily="34" charset="0"/>
              </a:rPr>
              <a:t>[1]Yu-Li </a:t>
            </a:r>
            <a:r>
              <a:rPr lang="en-GB" sz="1000" dirty="0">
                <a:ea typeface="Calibri" panose="020F0502020204030204" pitchFamily="34" charset="0"/>
              </a:rPr>
              <a:t>You</a:t>
            </a:r>
            <a:r>
              <a:rPr lang="en-GB" sz="1000" i="1" dirty="0">
                <a:ea typeface="Calibri" panose="020F0502020204030204" pitchFamily="34" charset="0"/>
              </a:rPr>
              <a:t>,</a:t>
            </a:r>
            <a:r>
              <a:rPr lang="en-GB" sz="1000" dirty="0">
                <a:ea typeface="Calibri" panose="020F0502020204030204" pitchFamily="34" charset="0"/>
              </a:rPr>
              <a:t> M. </a:t>
            </a:r>
            <a:r>
              <a:rPr lang="en-GB" sz="1000" dirty="0" err="1">
                <a:ea typeface="Calibri" panose="020F0502020204030204" pitchFamily="34" charset="0"/>
              </a:rPr>
              <a:t>Kaveh</a:t>
            </a:r>
            <a:r>
              <a:rPr lang="en-GB" sz="1000" i="1" dirty="0">
                <a:ea typeface="Calibri" panose="020F0502020204030204" pitchFamily="34" charset="0"/>
              </a:rPr>
              <a:t>, </a:t>
            </a:r>
            <a:r>
              <a:rPr lang="en-GB" sz="1000" dirty="0">
                <a:ea typeface="Calibri" panose="020F0502020204030204" pitchFamily="34" charset="0"/>
              </a:rPr>
              <a:t>“Fourth-order partial differential equations for noise removal”, </a:t>
            </a:r>
            <a:r>
              <a:rPr lang="en-GB" sz="1000" i="1" dirty="0">
                <a:ea typeface="Calibri" panose="020F0502020204030204" pitchFamily="34" charset="0"/>
              </a:rPr>
              <a:t>IEEE Transaction on Image Processing</a:t>
            </a:r>
            <a:r>
              <a:rPr lang="en-GB" sz="1000" dirty="0">
                <a:ea typeface="Calibri" panose="020F0502020204030204" pitchFamily="34" charset="0"/>
              </a:rPr>
              <a:t>, vol. 9, no. 10, 2000.</a:t>
            </a:r>
            <a:endParaRPr lang="it-IT" sz="1000" dirty="0"/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GB" sz="1000" dirty="0" smtClean="0">
                <a:ea typeface="Calibri" panose="020F0502020204030204" pitchFamily="34" charset="0"/>
              </a:rPr>
              <a:t>[2]K</a:t>
            </a:r>
            <a:r>
              <a:rPr lang="en-GB" sz="1000" dirty="0">
                <a:ea typeface="Calibri" panose="020F0502020204030204" pitchFamily="34" charset="0"/>
              </a:rPr>
              <a:t>. </a:t>
            </a:r>
            <a:r>
              <a:rPr lang="en-GB" sz="1000" dirty="0" err="1">
                <a:ea typeface="Calibri" panose="020F0502020204030204" pitchFamily="34" charset="0"/>
              </a:rPr>
              <a:t>Dabov</a:t>
            </a:r>
            <a:r>
              <a:rPr lang="en-GB" sz="1000" dirty="0">
                <a:ea typeface="Calibri" panose="020F0502020204030204" pitchFamily="34" charset="0"/>
              </a:rPr>
              <a:t>, A. </a:t>
            </a:r>
            <a:r>
              <a:rPr lang="en-GB" sz="1000" dirty="0" err="1">
                <a:ea typeface="Calibri" panose="020F0502020204030204" pitchFamily="34" charset="0"/>
              </a:rPr>
              <a:t>Foi</a:t>
            </a:r>
            <a:r>
              <a:rPr lang="en-GB" sz="1000" dirty="0">
                <a:ea typeface="Calibri" panose="020F0502020204030204" pitchFamily="34" charset="0"/>
              </a:rPr>
              <a:t>, V. </a:t>
            </a:r>
            <a:r>
              <a:rPr lang="en-GB" sz="1000" dirty="0" err="1">
                <a:ea typeface="Calibri" panose="020F0502020204030204" pitchFamily="34" charset="0"/>
              </a:rPr>
              <a:t>Katkovnik</a:t>
            </a:r>
            <a:r>
              <a:rPr lang="en-GB" sz="1000" dirty="0">
                <a:ea typeface="Calibri" panose="020F0502020204030204" pitchFamily="34" charset="0"/>
              </a:rPr>
              <a:t>, K. </a:t>
            </a:r>
            <a:r>
              <a:rPr lang="en-GB" sz="1000" dirty="0" err="1">
                <a:ea typeface="Calibri" panose="020F0502020204030204" pitchFamily="34" charset="0"/>
              </a:rPr>
              <a:t>Egiazarian</a:t>
            </a:r>
            <a:r>
              <a:rPr lang="en-GB" sz="1000" dirty="0">
                <a:ea typeface="Calibri" panose="020F0502020204030204" pitchFamily="34" charset="0"/>
              </a:rPr>
              <a:t>, “Image denoising by sparse 3-D transform-domain collaborative filtering”, IEEE Transactions on </a:t>
            </a:r>
            <a:r>
              <a:rPr lang="en-GB" sz="1000" dirty="0" smtClean="0">
                <a:ea typeface="Calibri" panose="020F0502020204030204" pitchFamily="34" charset="0"/>
              </a:rPr>
              <a:t>     Image </a:t>
            </a:r>
            <a:r>
              <a:rPr lang="en-GB" sz="1000" dirty="0">
                <a:ea typeface="Calibri" panose="020F0502020204030204" pitchFamily="34" charset="0"/>
              </a:rPr>
              <a:t>Processing, vol. 16, no. 8, pp. 2080–2095, 2007.</a:t>
            </a:r>
            <a:endParaRPr lang="it-IT" sz="1000" dirty="0"/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GB" sz="1000" dirty="0" smtClean="0">
                <a:ea typeface="Calibri" panose="020F0502020204030204" pitchFamily="34" charset="0"/>
              </a:rPr>
              <a:t>[3]K</a:t>
            </a:r>
            <a:r>
              <a:rPr lang="en-GB" sz="1000" dirty="0">
                <a:ea typeface="Calibri" panose="020F0502020204030204" pitchFamily="34" charset="0"/>
              </a:rPr>
              <a:t>. </a:t>
            </a:r>
            <a:r>
              <a:rPr lang="en-GB" sz="1000" dirty="0" err="1">
                <a:ea typeface="Calibri" panose="020F0502020204030204" pitchFamily="34" charset="0"/>
              </a:rPr>
              <a:t>Dabov</a:t>
            </a:r>
            <a:r>
              <a:rPr lang="en-GB" sz="1000" dirty="0">
                <a:ea typeface="Calibri" panose="020F0502020204030204" pitchFamily="34" charset="0"/>
              </a:rPr>
              <a:t>, A. </a:t>
            </a:r>
            <a:r>
              <a:rPr lang="en-GB" sz="1000" dirty="0" err="1">
                <a:ea typeface="Calibri" panose="020F0502020204030204" pitchFamily="34" charset="0"/>
              </a:rPr>
              <a:t>Foi</a:t>
            </a:r>
            <a:r>
              <a:rPr lang="en-GB" sz="1000" dirty="0">
                <a:ea typeface="Calibri" panose="020F0502020204030204" pitchFamily="34" charset="0"/>
              </a:rPr>
              <a:t>, K. </a:t>
            </a:r>
            <a:r>
              <a:rPr lang="en-GB" sz="1000" dirty="0" err="1">
                <a:ea typeface="Calibri" panose="020F0502020204030204" pitchFamily="34" charset="0"/>
              </a:rPr>
              <a:t>Egiazarian</a:t>
            </a:r>
            <a:r>
              <a:rPr lang="en-GB" sz="1000" dirty="0">
                <a:ea typeface="Calibri" panose="020F0502020204030204" pitchFamily="34" charset="0"/>
              </a:rPr>
              <a:t>, “Video denoising by sparse 3D </a:t>
            </a:r>
            <a:r>
              <a:rPr lang="en-GB" sz="1000" dirty="0" err="1">
                <a:ea typeface="Calibri" panose="020F0502020204030204" pitchFamily="34" charset="0"/>
              </a:rPr>
              <a:t>trasform</a:t>
            </a:r>
            <a:r>
              <a:rPr lang="en-GB" sz="1000" dirty="0">
                <a:ea typeface="Calibri" panose="020F0502020204030204" pitchFamily="34" charset="0"/>
              </a:rPr>
              <a:t>-domain collaborative filtering”, European Signal Processing Conference (EUSIPCO), </a:t>
            </a:r>
            <a:r>
              <a:rPr lang="en-GB" sz="1000" dirty="0" err="1">
                <a:ea typeface="Calibri" panose="020F0502020204030204" pitchFamily="34" charset="0"/>
              </a:rPr>
              <a:t>Poznań</a:t>
            </a:r>
            <a:r>
              <a:rPr lang="en-GB" sz="1000" dirty="0">
                <a:ea typeface="Calibri" panose="020F0502020204030204" pitchFamily="34" charset="0"/>
              </a:rPr>
              <a:t>, Poland, September 3-7, 2007</a:t>
            </a:r>
            <a:r>
              <a:rPr lang="en-GB" sz="1000" dirty="0" smtClean="0">
                <a:ea typeface="Calibri" panose="020F0502020204030204" pitchFamily="34" charset="0"/>
              </a:rPr>
              <a:t>.</a:t>
            </a:r>
          </a:p>
          <a:p>
            <a:pPr lvl="0" algn="just">
              <a:lnSpc>
                <a:spcPct val="107000"/>
              </a:lnSpc>
            </a:pPr>
            <a:r>
              <a:rPr lang="en-GB" sz="1000" dirty="0">
                <a:solidFill>
                  <a:prstClr val="black"/>
                </a:solidFill>
                <a:ea typeface="Calibri" panose="020F0502020204030204" pitchFamily="34" charset="0"/>
              </a:rPr>
              <a:t>[4]A. </a:t>
            </a:r>
            <a:r>
              <a:rPr lang="en-GB" sz="1000" dirty="0" err="1">
                <a:solidFill>
                  <a:prstClr val="black"/>
                </a:solidFill>
                <a:ea typeface="Calibri" panose="020F0502020204030204" pitchFamily="34" charset="0"/>
              </a:rPr>
              <a:t>Foi</a:t>
            </a:r>
            <a:r>
              <a:rPr lang="en-GB" sz="1000" dirty="0">
                <a:solidFill>
                  <a:prstClr val="black"/>
                </a:solidFill>
                <a:ea typeface="Calibri" panose="020F0502020204030204" pitchFamily="34" charset="0"/>
              </a:rPr>
              <a:t>, “Clipped noisy images: Heteroskedastic </a:t>
            </a:r>
            <a:r>
              <a:rPr lang="en-GB" sz="1000" dirty="0" err="1">
                <a:solidFill>
                  <a:prstClr val="black"/>
                </a:solidFill>
                <a:ea typeface="Calibri" panose="020F0502020204030204" pitchFamily="34" charset="0"/>
              </a:rPr>
              <a:t>modeling</a:t>
            </a:r>
            <a:r>
              <a:rPr lang="en-GB" sz="1000" dirty="0">
                <a:solidFill>
                  <a:prstClr val="black"/>
                </a:solidFill>
                <a:ea typeface="Calibri" panose="020F0502020204030204" pitchFamily="34" charset="0"/>
              </a:rPr>
              <a:t> and practical denoising”, Signal Processing 89 (12), pp. 2609–2629, 2009.</a:t>
            </a:r>
            <a:endParaRPr lang="it-IT" sz="1000" dirty="0">
              <a:solidFill>
                <a:prstClr val="black"/>
              </a:solidFill>
            </a:endParaRPr>
          </a:p>
          <a:p>
            <a:pPr lvl="0" algn="just">
              <a:lnSpc>
                <a:spcPct val="107000"/>
              </a:lnSpc>
            </a:pPr>
            <a:r>
              <a:rPr lang="en-GB" sz="1000" dirty="0">
                <a:solidFill>
                  <a:prstClr val="black"/>
                </a:solidFill>
                <a:ea typeface="Calibri" panose="020F0502020204030204" pitchFamily="34" charset="0"/>
              </a:rPr>
              <a:t>[5]M. Genovese, P. </a:t>
            </a:r>
            <a:r>
              <a:rPr lang="en-GB" sz="1000" dirty="0" err="1">
                <a:solidFill>
                  <a:prstClr val="black"/>
                </a:solidFill>
                <a:ea typeface="Calibri" panose="020F0502020204030204" pitchFamily="34" charset="0"/>
              </a:rPr>
              <a:t>Bifulco</a:t>
            </a:r>
            <a:r>
              <a:rPr lang="en-GB" sz="1000" dirty="0">
                <a:solidFill>
                  <a:prstClr val="black"/>
                </a:solidFill>
                <a:ea typeface="Calibri" panose="020F0502020204030204" pitchFamily="34" charset="0"/>
              </a:rPr>
              <a:t>, D. De Caro, E. Napoli, N. Petra, M. Romano, M. </a:t>
            </a:r>
            <a:r>
              <a:rPr lang="en-GB" sz="1000" dirty="0" err="1">
                <a:solidFill>
                  <a:prstClr val="black"/>
                </a:solidFill>
                <a:ea typeface="Calibri" panose="020F0502020204030204" pitchFamily="34" charset="0"/>
              </a:rPr>
              <a:t>Cesarelli</a:t>
            </a:r>
            <a:r>
              <a:rPr lang="en-GB" sz="1000" dirty="0">
                <a:solidFill>
                  <a:prstClr val="black"/>
                </a:solidFill>
                <a:ea typeface="Calibri" panose="020F0502020204030204" pitchFamily="34" charset="0"/>
              </a:rPr>
              <a:t>, A.G.M. Strollo, “Hardware implementation of a spatio-temporal average filter for real-time denoising of fluoroscopic images”, </a:t>
            </a:r>
            <a:r>
              <a:rPr lang="en-GB" sz="1000" i="1" dirty="0">
                <a:solidFill>
                  <a:prstClr val="black"/>
                </a:solidFill>
                <a:ea typeface="Calibri" panose="020F0502020204030204" pitchFamily="34" charset="0"/>
              </a:rPr>
              <a:t>Integration, the VLSI Journal, 2014</a:t>
            </a:r>
            <a:r>
              <a:rPr lang="en-GB" sz="1000" i="1" dirty="0" smtClean="0">
                <a:solidFill>
                  <a:prstClr val="black"/>
                </a:solidFill>
                <a:ea typeface="Calibri" panose="020F0502020204030204" pitchFamily="34" charset="0"/>
              </a:rPr>
              <a:t>.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114902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 smtClean="0">
                <a:solidFill>
                  <a:prstClr val="black">
                    <a:tint val="75000"/>
                  </a:prstClr>
                </a:solidFill>
              </a:rPr>
              <a:t>Gerardo Castellano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448094" y="21982"/>
            <a:ext cx="8229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solidFill>
                  <a:schemeClr val="tx2"/>
                </a:solidFill>
                <a:ea typeface="Calibri" panose="020F0502020204030204" pitchFamily="34" charset="0"/>
              </a:rPr>
              <a:t>Proposed denoising technique 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836712"/>
            <a:ext cx="7200000" cy="2263813"/>
          </a:xfrm>
          <a:prstGeom prst="rect">
            <a:avLst/>
          </a:prstGeom>
        </p:spPr>
      </p:pic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043313"/>
              </p:ext>
            </p:extLst>
          </p:nvPr>
        </p:nvGraphicFramePr>
        <p:xfrm>
          <a:off x="65730" y="3177016"/>
          <a:ext cx="8970766" cy="255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58125"/>
                <a:gridCol w="284795"/>
                <a:gridCol w="5327846"/>
              </a:tblGrid>
              <a:tr h="367252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Purpose</a:t>
                      </a:r>
                      <a:endParaRPr lang="en-US" sz="2000" b="1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Solution</a:t>
                      </a:r>
                      <a:endParaRPr lang="en-US" sz="2000" b="1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sz="1800" i="1" noProof="0" dirty="0" smtClean="0"/>
                        <a:t>Fine representation of each pixel in</a:t>
                      </a:r>
                      <a:r>
                        <a:rPr lang="en-US" sz="1800" i="1" baseline="0" noProof="0" dirty="0" smtClean="0"/>
                        <a:t> the frame</a:t>
                      </a:r>
                      <a:endParaRPr lang="en-US" sz="1800" i="1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800" i="0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sz="1800" i="0" noProof="0" dirty="0" smtClean="0"/>
                        <a:t>Distinguish the temporal elaboration from the spatial one </a:t>
                      </a:r>
                      <a:endParaRPr lang="en-US" sz="1800" i="0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sz="1800" i="1" noProof="0" dirty="0" smtClean="0"/>
                        <a:t>Temporal filtering with moving average operations (best results)</a:t>
                      </a:r>
                      <a:endParaRPr lang="en-US" sz="1800" i="1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it-IT" sz="1800" i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sz="1800" i="0" dirty="0" smtClean="0"/>
                        <a:t>IIR filter</a:t>
                      </a:r>
                      <a:r>
                        <a:rPr lang="en-US" sz="1800" i="0" baseline="0" dirty="0" smtClean="0"/>
                        <a:t> </a:t>
                      </a:r>
                      <a:r>
                        <a:rPr lang="en-US" sz="1800" i="0" noProof="0" dirty="0" smtClean="0"/>
                        <a:t>properly</a:t>
                      </a:r>
                      <a:r>
                        <a:rPr lang="it-IT" sz="1800" i="0" dirty="0" smtClean="0"/>
                        <a:t> </a:t>
                      </a:r>
                      <a:r>
                        <a:rPr lang="en-US" sz="1800" i="0" noProof="0" dirty="0" smtClean="0"/>
                        <a:t>designed</a:t>
                      </a:r>
                      <a:r>
                        <a:rPr lang="en-US" sz="1800" i="0" dirty="0" smtClean="0"/>
                        <a:t>: increase the temporal window without a significant increase of memory</a:t>
                      </a:r>
                      <a:endParaRPr lang="it-IT" sz="1800" i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sz="1800" i="1" dirty="0" smtClean="0">
                          <a:ea typeface="Calibri" panose="020F0502020204030204" pitchFamily="34" charset="0"/>
                        </a:rPr>
                        <a:t>Avoid harmful effects like motion blur and smoothing</a:t>
                      </a:r>
                      <a:endParaRPr lang="it-IT" sz="1800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it-IT" sz="1800" i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sz="1800" i="0" dirty="0" smtClean="0">
                          <a:ea typeface="Calibri" panose="020F0502020204030204" pitchFamily="34" charset="0"/>
                        </a:rPr>
                        <a:t>Conditioned filtering both in time and in space, taking into account the characteristics of the local noise</a:t>
                      </a:r>
                      <a:endParaRPr lang="it-IT" sz="1800" i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68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 smtClean="0">
                <a:solidFill>
                  <a:prstClr val="black">
                    <a:tint val="75000"/>
                  </a:prstClr>
                </a:solidFill>
              </a:rPr>
              <a:t>Gerardo Castellano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448094" y="21982"/>
            <a:ext cx="8229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solidFill>
                  <a:schemeClr val="tx2"/>
                </a:solidFill>
                <a:ea typeface="Calibri" panose="020F0502020204030204" pitchFamily="34" charset="0"/>
              </a:rPr>
              <a:t>Results</a:t>
            </a:r>
            <a:endParaRPr lang="en-US" sz="4000" dirty="0">
              <a:solidFill>
                <a:schemeClr val="tx2"/>
              </a:solidFill>
            </a:endParaRPr>
          </a:p>
        </p:txBody>
      </p:sp>
      <p:graphicFrame>
        <p:nvGraphicFramePr>
          <p:cNvPr id="43" name="Tabell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490752"/>
              </p:ext>
            </p:extLst>
          </p:nvPr>
        </p:nvGraphicFramePr>
        <p:xfrm>
          <a:off x="3779912" y="1714066"/>
          <a:ext cx="5272673" cy="404967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55716"/>
                <a:gridCol w="1272319"/>
                <a:gridCol w="1272319"/>
                <a:gridCol w="1272319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Denoising method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MSE</a:t>
                      </a:r>
                      <a:r>
                        <a:rPr lang="en-US" sz="1600" baseline="-250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out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PSNR</a:t>
                      </a:r>
                      <a:r>
                        <a:rPr lang="en-GB" sz="1600" baseline="-250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out</a:t>
                      </a:r>
                      <a:r>
                        <a:rPr lang="en-GB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 (dB)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SSIM</a:t>
                      </a:r>
                      <a:r>
                        <a:rPr lang="en-GB" sz="1600" baseline="-250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out</a:t>
                      </a:r>
                      <a:r>
                        <a:rPr lang="en-GB" sz="1600" baseline="-250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GB" sz="16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[6]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4-PDE [</a:t>
                      </a:r>
                      <a:r>
                        <a:rPr lang="en-US" sz="1600" dirty="0" smtClean="0">
                          <a:effectLst/>
                        </a:rPr>
                        <a:t>1]</a:t>
                      </a:r>
                      <a:endParaRPr lang="it-IT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28.36</a:t>
                      </a:r>
                      <a:endParaRPr lang="it-IT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0.740</a:t>
                      </a:r>
                      <a:endParaRPr lang="it-IT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noFill/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BM3D </a:t>
                      </a:r>
                      <a:r>
                        <a:rPr lang="en-US" sz="1600" dirty="0" smtClean="0">
                          <a:effectLst/>
                        </a:rPr>
                        <a:t>[2]</a:t>
                      </a:r>
                      <a:endParaRPr lang="it-IT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39.87</a:t>
                      </a:r>
                      <a:endParaRPr lang="it-IT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0.990</a:t>
                      </a:r>
                      <a:endParaRPr lang="it-IT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noFill/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VBM3D </a:t>
                      </a:r>
                      <a:r>
                        <a:rPr lang="en-US" sz="1600" dirty="0" smtClean="0">
                          <a:effectLst/>
                        </a:rPr>
                        <a:t>[3]</a:t>
                      </a:r>
                      <a:endParaRPr lang="it-IT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45.26</a:t>
                      </a:r>
                      <a:endParaRPr lang="it-IT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0.995</a:t>
                      </a:r>
                      <a:endParaRPr lang="it-IT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noFill/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BM3Dc </a:t>
                      </a:r>
                      <a:r>
                        <a:rPr lang="en-US" sz="1600" dirty="0" smtClean="0">
                          <a:effectLst/>
                        </a:rPr>
                        <a:t>[4]</a:t>
                      </a:r>
                      <a:endParaRPr lang="it-IT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40.09</a:t>
                      </a:r>
                      <a:endParaRPr lang="it-IT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0.991</a:t>
                      </a:r>
                      <a:endParaRPr lang="it-IT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noFill/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STAF </a:t>
                      </a:r>
                      <a:r>
                        <a:rPr lang="en-US" sz="1600" dirty="0" smtClean="0">
                          <a:effectLst/>
                        </a:rPr>
                        <a:t>[5]</a:t>
                      </a:r>
                      <a:endParaRPr lang="it-IT" sz="1600" dirty="0">
                        <a:effectLst/>
                      </a:endParaRPr>
                    </a:p>
                    <a:p>
                      <a:pPr algn="ctr"/>
                      <a:r>
                        <a:rPr lang="it-IT" sz="1600" dirty="0" smtClean="0"/>
                        <a:t>T=32 S=3x3</a:t>
                      </a:r>
                      <a:endParaRPr lang="it-IT" sz="1600" dirty="0">
                        <a:latin typeface="+mn-lt"/>
                      </a:endParaRPr>
                    </a:p>
                  </a:txBody>
                  <a:tcPr marL="36195" marR="36195" marT="36195" marB="3619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33.73</a:t>
                      </a:r>
                      <a:endParaRPr lang="it-IT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0.974</a:t>
                      </a:r>
                      <a:endParaRPr lang="it-IT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err="1" smtClean="0">
                          <a:solidFill>
                            <a:schemeClr val="tx1"/>
                          </a:solidFill>
                        </a:rPr>
                        <a:t>Proposed</a:t>
                      </a:r>
                      <a:endParaRPr lang="it-IT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</a:rPr>
                        <a:t>T=128 S=3x3</a:t>
                      </a:r>
                      <a:endParaRPr lang="it-IT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49.90</a:t>
                      </a:r>
                      <a:endParaRPr lang="it-IT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0.997</a:t>
                      </a:r>
                      <a:endParaRPr lang="it-IT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7" name="Rettangolo 46"/>
          <p:cNvSpPr/>
          <p:nvPr/>
        </p:nvSpPr>
        <p:spPr>
          <a:xfrm>
            <a:off x="3532584" y="836712"/>
            <a:ext cx="5520001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   </a:t>
            </a:r>
            <a:r>
              <a:rPr lang="en-US" b="1" dirty="0" smtClean="0"/>
              <a:t>Input </a:t>
            </a:r>
            <a:r>
              <a:rPr lang="en-US" b="1" dirty="0"/>
              <a:t>video</a:t>
            </a:r>
            <a:r>
              <a:rPr lang="en-US" b="1" dirty="0" smtClean="0"/>
              <a:t>              </a:t>
            </a:r>
            <a:r>
              <a:rPr lang="en-US" sz="1600" dirty="0" err="1" smtClean="0"/>
              <a:t>MSE</a:t>
            </a:r>
            <a:r>
              <a:rPr lang="en-US" sz="1600" baseline="-25000" dirty="0" err="1" smtClean="0"/>
              <a:t>in</a:t>
            </a:r>
            <a:r>
              <a:rPr lang="en-US" sz="1600" dirty="0" smtClean="0"/>
              <a:t>            </a:t>
            </a:r>
            <a:r>
              <a:rPr lang="en-US" sz="1600" dirty="0" err="1" smtClean="0"/>
              <a:t>PSNR</a:t>
            </a:r>
            <a:r>
              <a:rPr lang="en-US" sz="1600" baseline="-25000" dirty="0" err="1" smtClean="0"/>
              <a:t>in</a:t>
            </a:r>
            <a:r>
              <a:rPr lang="en-US" sz="1600" dirty="0" smtClean="0"/>
              <a:t>  (dB)         </a:t>
            </a:r>
            <a:r>
              <a:rPr lang="en-US" sz="1600" dirty="0" err="1" smtClean="0"/>
              <a:t>SSIM</a:t>
            </a:r>
            <a:r>
              <a:rPr lang="en-US" sz="1600" baseline="-25000" dirty="0" err="1" smtClean="0"/>
              <a:t>in</a:t>
            </a:r>
            <a:r>
              <a:rPr lang="en-US" sz="1600" dirty="0" smtClean="0"/>
              <a:t>  [6] 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                                                	</a:t>
            </a:r>
            <a:r>
              <a:rPr lang="en-US" sz="1600" dirty="0"/>
              <a:t> </a:t>
            </a:r>
            <a:r>
              <a:rPr lang="en-US" sz="1600" dirty="0" smtClean="0"/>
              <a:t>          20.06                   0.234</a:t>
            </a:r>
            <a:endParaRPr lang="en-US" sz="1600" dirty="0"/>
          </a:p>
        </p:txBody>
      </p:sp>
      <p:graphicFrame>
        <p:nvGraphicFramePr>
          <p:cNvPr id="61" name="Oggetto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792706"/>
              </p:ext>
            </p:extLst>
          </p:nvPr>
        </p:nvGraphicFramePr>
        <p:xfrm>
          <a:off x="5407025" y="2411413"/>
          <a:ext cx="914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0" name="Equation" r:id="rId4" imgW="914400" imgH="253800" progId="Equation.DSMT4">
                  <p:embed/>
                </p:oleObj>
              </mc:Choice>
              <mc:Fallback>
                <p:oleObj name="Equation" r:id="rId4" imgW="9144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07025" y="2411413"/>
                        <a:ext cx="9144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ggetto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328642"/>
              </p:ext>
            </p:extLst>
          </p:nvPr>
        </p:nvGraphicFramePr>
        <p:xfrm>
          <a:off x="5399088" y="3577577"/>
          <a:ext cx="876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1" name="Equation" r:id="rId6" imgW="876240" imgH="253800" progId="Equation.DSMT4">
                  <p:embed/>
                </p:oleObj>
              </mc:Choice>
              <mc:Fallback>
                <p:oleObj name="Equation" r:id="rId6" imgW="876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99088" y="3577577"/>
                        <a:ext cx="8763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ggetto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288543"/>
              </p:ext>
            </p:extLst>
          </p:nvPr>
        </p:nvGraphicFramePr>
        <p:xfrm>
          <a:off x="5399088" y="4162425"/>
          <a:ext cx="914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2" name="Equation" r:id="rId8" imgW="914400" imgH="253800" progId="Equation.DSMT4">
                  <p:embed/>
                </p:oleObj>
              </mc:Choice>
              <mc:Fallback>
                <p:oleObj name="Equation" r:id="rId8" imgW="9144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99088" y="4162425"/>
                        <a:ext cx="9144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ggetto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423324"/>
              </p:ext>
            </p:extLst>
          </p:nvPr>
        </p:nvGraphicFramePr>
        <p:xfrm>
          <a:off x="5405438" y="4723387"/>
          <a:ext cx="9017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3" name="Equation" r:id="rId10" imgW="901440" imgH="253800" progId="Equation.DSMT4">
                  <p:embed/>
                </p:oleObj>
              </mc:Choice>
              <mc:Fallback>
                <p:oleObj name="Equation" r:id="rId10" imgW="9014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05438" y="4723387"/>
                        <a:ext cx="9017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ggetto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118537"/>
              </p:ext>
            </p:extLst>
          </p:nvPr>
        </p:nvGraphicFramePr>
        <p:xfrm>
          <a:off x="5405438" y="5300663"/>
          <a:ext cx="914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4" name="Equation" r:id="rId12" imgW="914400" imgH="253800" progId="Equation.DSMT4">
                  <p:embed/>
                </p:oleObj>
              </mc:Choice>
              <mc:Fallback>
                <p:oleObj name="Equation" r:id="rId12" imgW="9144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05438" y="5300663"/>
                        <a:ext cx="9144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ggetto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355444"/>
              </p:ext>
            </p:extLst>
          </p:nvPr>
        </p:nvGraphicFramePr>
        <p:xfrm>
          <a:off x="5399088" y="3000571"/>
          <a:ext cx="914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" name="Equation" r:id="rId14" imgW="914400" imgH="253800" progId="Equation.DSMT4">
                  <p:embed/>
                </p:oleObj>
              </mc:Choice>
              <mc:Fallback>
                <p:oleObj name="Equation" r:id="rId14" imgW="9144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399088" y="3000571"/>
                        <a:ext cx="9144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ggetto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170699"/>
              </p:ext>
            </p:extLst>
          </p:nvPr>
        </p:nvGraphicFramePr>
        <p:xfrm>
          <a:off x="5386388" y="1387475"/>
          <a:ext cx="9017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" name="Equation" r:id="rId16" imgW="901440" imgH="253800" progId="Equation.DSMT4">
                  <p:embed/>
                </p:oleObj>
              </mc:Choice>
              <mc:Fallback>
                <p:oleObj name="Equation" r:id="rId16" imgW="9014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386388" y="1387475"/>
                        <a:ext cx="9017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tangolo 1"/>
          <p:cNvSpPr/>
          <p:nvPr/>
        </p:nvSpPr>
        <p:spPr>
          <a:xfrm>
            <a:off x="1928956" y="5949280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SzPts val="800"/>
              <a:tabLst>
                <a:tab pos="228600" algn="l"/>
                <a:tab pos="449580" algn="l"/>
              </a:tabLst>
            </a:pPr>
            <a:r>
              <a:rPr lang="it-IT" sz="1000" dirty="0" smtClean="0">
                <a:ea typeface="Times New Roman" panose="02020603050405020304" pitchFamily="18" charset="0"/>
              </a:rPr>
              <a:t>[6] Z</a:t>
            </a:r>
            <a:r>
              <a:rPr lang="it-IT" sz="1000" dirty="0">
                <a:ea typeface="Times New Roman" panose="02020603050405020304" pitchFamily="18" charset="0"/>
              </a:rPr>
              <a:t>. </a:t>
            </a:r>
            <a:r>
              <a:rPr lang="it-IT" sz="1000" dirty="0" err="1">
                <a:ea typeface="Times New Roman" panose="02020603050405020304" pitchFamily="18" charset="0"/>
              </a:rPr>
              <a:t>Wang</a:t>
            </a:r>
            <a:r>
              <a:rPr lang="it-IT" sz="1000" dirty="0">
                <a:ea typeface="Times New Roman" panose="02020603050405020304" pitchFamily="18" charset="0"/>
              </a:rPr>
              <a:t>, A. C. </a:t>
            </a:r>
            <a:r>
              <a:rPr lang="it-IT" sz="1000" dirty="0" err="1">
                <a:ea typeface="Times New Roman" panose="02020603050405020304" pitchFamily="18" charset="0"/>
              </a:rPr>
              <a:t>Bovik</a:t>
            </a:r>
            <a:r>
              <a:rPr lang="it-IT" sz="1000" dirty="0">
                <a:ea typeface="Times New Roman" panose="02020603050405020304" pitchFamily="18" charset="0"/>
              </a:rPr>
              <a:t>, H. R. </a:t>
            </a:r>
            <a:r>
              <a:rPr lang="it-IT" sz="1000" dirty="0" err="1">
                <a:ea typeface="Times New Roman" panose="02020603050405020304" pitchFamily="18" charset="0"/>
              </a:rPr>
              <a:t>Sheikh</a:t>
            </a:r>
            <a:r>
              <a:rPr lang="it-IT" sz="1000" dirty="0">
                <a:ea typeface="Times New Roman" panose="02020603050405020304" pitchFamily="18" charset="0"/>
              </a:rPr>
              <a:t>, E. P. Simoncelli, </a:t>
            </a:r>
            <a:r>
              <a:rPr lang="en-GB" sz="1000" dirty="0">
                <a:ea typeface="Times New Roman" panose="02020603050405020304" pitchFamily="18" charset="0"/>
              </a:rPr>
              <a:t>“</a:t>
            </a:r>
            <a:r>
              <a:rPr lang="it-IT" sz="1000" dirty="0">
                <a:ea typeface="Times New Roman" panose="02020603050405020304" pitchFamily="18" charset="0"/>
              </a:rPr>
              <a:t>Image </a:t>
            </a:r>
            <a:r>
              <a:rPr lang="it-IT" sz="1000" dirty="0" err="1">
                <a:ea typeface="Times New Roman" panose="02020603050405020304" pitchFamily="18" charset="0"/>
              </a:rPr>
              <a:t>quality</a:t>
            </a:r>
            <a:r>
              <a:rPr lang="it-IT" sz="1000" dirty="0">
                <a:ea typeface="Times New Roman" panose="02020603050405020304" pitchFamily="18" charset="0"/>
              </a:rPr>
              <a:t> </a:t>
            </a:r>
            <a:r>
              <a:rPr lang="it-IT" sz="1000" dirty="0" err="1">
                <a:ea typeface="Times New Roman" panose="02020603050405020304" pitchFamily="18" charset="0"/>
              </a:rPr>
              <a:t>assessment</a:t>
            </a:r>
            <a:r>
              <a:rPr lang="it-IT" sz="1000" dirty="0">
                <a:ea typeface="Times New Roman" panose="02020603050405020304" pitchFamily="18" charset="0"/>
              </a:rPr>
              <a:t>: from </a:t>
            </a:r>
            <a:r>
              <a:rPr lang="it-IT" sz="1000" dirty="0" err="1">
                <a:ea typeface="Times New Roman" panose="02020603050405020304" pitchFamily="18" charset="0"/>
              </a:rPr>
              <a:t>error</a:t>
            </a:r>
            <a:r>
              <a:rPr lang="it-IT" sz="1000" dirty="0">
                <a:ea typeface="Times New Roman" panose="02020603050405020304" pitchFamily="18" charset="0"/>
              </a:rPr>
              <a:t> </a:t>
            </a:r>
            <a:r>
              <a:rPr lang="it-IT" sz="1000" dirty="0" err="1">
                <a:ea typeface="Times New Roman" panose="02020603050405020304" pitchFamily="18" charset="0"/>
              </a:rPr>
              <a:t>visibility</a:t>
            </a:r>
            <a:r>
              <a:rPr lang="it-IT" sz="1000" dirty="0">
                <a:ea typeface="Times New Roman" panose="02020603050405020304" pitchFamily="18" charset="0"/>
              </a:rPr>
              <a:t> to </a:t>
            </a:r>
            <a:r>
              <a:rPr lang="it-IT" sz="1000" dirty="0" err="1">
                <a:ea typeface="Times New Roman" panose="02020603050405020304" pitchFamily="18" charset="0"/>
              </a:rPr>
              <a:t>structural</a:t>
            </a:r>
            <a:r>
              <a:rPr lang="it-IT" sz="1000" dirty="0">
                <a:ea typeface="Times New Roman" panose="02020603050405020304" pitchFamily="18" charset="0"/>
              </a:rPr>
              <a:t> </a:t>
            </a:r>
            <a:r>
              <a:rPr lang="it-IT" sz="1000" dirty="0" err="1">
                <a:ea typeface="Times New Roman" panose="02020603050405020304" pitchFamily="18" charset="0"/>
              </a:rPr>
              <a:t>similarity</a:t>
            </a:r>
            <a:r>
              <a:rPr lang="en-GB" sz="1000" dirty="0">
                <a:ea typeface="Times New Roman" panose="02020603050405020304" pitchFamily="18" charset="0"/>
              </a:rPr>
              <a:t>”,</a:t>
            </a:r>
            <a:r>
              <a:rPr lang="en-GB" sz="1000" dirty="0">
                <a:ea typeface="Times New Roman" panose="02020603050405020304" pitchFamily="18" charset="0"/>
                <a:cs typeface="CMR7"/>
              </a:rPr>
              <a:t> </a:t>
            </a:r>
            <a:r>
              <a:rPr lang="it-IT" sz="1000" i="1" dirty="0">
                <a:ea typeface="Times New Roman" panose="02020603050405020304" pitchFamily="18" charset="0"/>
              </a:rPr>
              <a:t>IEEE </a:t>
            </a:r>
            <a:r>
              <a:rPr lang="it-IT" sz="1000" i="1" dirty="0" err="1">
                <a:ea typeface="Times New Roman" panose="02020603050405020304" pitchFamily="18" charset="0"/>
              </a:rPr>
              <a:t>Transaction</a:t>
            </a:r>
            <a:r>
              <a:rPr lang="it-IT" sz="1000" i="1" dirty="0">
                <a:ea typeface="Times New Roman" panose="02020603050405020304" pitchFamily="18" charset="0"/>
              </a:rPr>
              <a:t> on Image Processing</a:t>
            </a:r>
            <a:r>
              <a:rPr lang="it-IT" sz="1000" dirty="0">
                <a:ea typeface="Times New Roman" panose="02020603050405020304" pitchFamily="18" charset="0"/>
              </a:rPr>
              <a:t>, vol. 13, no. 4, 2004.</a:t>
            </a:r>
            <a:endParaRPr lang="it-IT" sz="1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3956" y="1646218"/>
            <a:ext cx="361194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The proposed method ensures:</a:t>
            </a:r>
          </a:p>
          <a:p>
            <a:pPr algn="just"/>
            <a:endParaRPr lang="en-US" sz="1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comparable performances with some of the most efficiently denoising methods (not suitable for real-time elaboration)</a:t>
            </a:r>
          </a:p>
          <a:p>
            <a:pPr algn="just"/>
            <a:endParaRPr lang="en-US" sz="1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significantly higher performances respect to STAF [5] (suitable for real-time elaboration)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829926" y="4850866"/>
            <a:ext cx="1795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T = Temporal window  </a:t>
            </a:r>
          </a:p>
          <a:p>
            <a:r>
              <a:rPr lang="en-US" sz="1400" dirty="0" smtClean="0"/>
              <a:t>S = Spatial window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97866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 smtClean="0">
                <a:solidFill>
                  <a:prstClr val="black">
                    <a:tint val="75000"/>
                  </a:prstClr>
                </a:solidFill>
              </a:rPr>
              <a:t>Gerardo Castellano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448094" y="21982"/>
            <a:ext cx="8229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tx2"/>
                </a:solidFill>
              </a:rPr>
              <a:t>Hardware Implementation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30491"/>
            <a:ext cx="4680000" cy="2470517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499992" y="980728"/>
            <a:ext cx="44644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Modern </a:t>
            </a:r>
            <a:r>
              <a:rPr lang="en-US" dirty="0"/>
              <a:t>fluoroscopic devices require to process 1024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1024 greyscale images with a frame rate up to </a:t>
            </a:r>
            <a:r>
              <a:rPr lang="en-US" dirty="0" smtClean="0"/>
              <a:t>30fps and the proposed </a:t>
            </a:r>
            <a:r>
              <a:rPr lang="en-US" dirty="0"/>
              <a:t>circuit is able to filter the video in real </a:t>
            </a:r>
            <a:r>
              <a:rPr lang="en-US" dirty="0" smtClean="0"/>
              <a:t>time.</a:t>
            </a:r>
          </a:p>
          <a:p>
            <a:pPr algn="just"/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The smart design of the system allows to distinctly overcomes the STAF </a:t>
            </a:r>
            <a:r>
              <a:rPr lang="en-US" dirty="0"/>
              <a:t>[5]</a:t>
            </a:r>
            <a:r>
              <a:rPr lang="en-US" dirty="0" smtClean="0"/>
              <a:t> circuit in term of required resource.</a:t>
            </a:r>
            <a:endParaRPr lang="it-IT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801667"/>
              </p:ext>
            </p:extLst>
          </p:nvPr>
        </p:nvGraphicFramePr>
        <p:xfrm>
          <a:off x="287524" y="3904378"/>
          <a:ext cx="8460000" cy="17200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60000"/>
                <a:gridCol w="1080000"/>
                <a:gridCol w="1080000"/>
                <a:gridCol w="1080000"/>
                <a:gridCol w="1080000"/>
                <a:gridCol w="1080000"/>
                <a:gridCol w="900000"/>
                <a:gridCol w="90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ysClr val="windowText" lastClr="000000"/>
                          </a:solidFill>
                        </a:rPr>
                        <a:t>Circuit</a:t>
                      </a:r>
                      <a:endParaRPr lang="it-IT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ysClr val="windowText" lastClr="000000"/>
                          </a:solidFill>
                        </a:rPr>
                        <a:t>#ALM</a:t>
                      </a:r>
                    </a:p>
                    <a:p>
                      <a:pPr algn="ctr"/>
                      <a:r>
                        <a:rPr lang="it-IT" sz="1200" dirty="0" smtClean="0">
                          <a:solidFill>
                            <a:sysClr val="windowText" lastClr="000000"/>
                          </a:solidFill>
                        </a:rPr>
                        <a:t>(%)</a:t>
                      </a:r>
                      <a:endParaRPr lang="it-IT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ysClr val="windowText" lastClr="000000"/>
                          </a:solidFill>
                        </a:rPr>
                        <a:t>#FF</a:t>
                      </a:r>
                    </a:p>
                    <a:p>
                      <a:pPr algn="ctr"/>
                      <a:r>
                        <a:rPr lang="it-IT" sz="1200" dirty="0" smtClean="0">
                          <a:solidFill>
                            <a:sysClr val="windowText" lastClr="000000"/>
                          </a:solidFill>
                        </a:rPr>
                        <a:t>(%)</a:t>
                      </a:r>
                      <a:endParaRPr lang="it-IT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ysClr val="windowText" lastClr="000000"/>
                          </a:solidFill>
                        </a:rPr>
                        <a:t>#M9K</a:t>
                      </a:r>
                    </a:p>
                    <a:p>
                      <a:pPr algn="ctr"/>
                      <a:r>
                        <a:rPr lang="it-IT" sz="1200" dirty="0" smtClean="0">
                          <a:solidFill>
                            <a:sysClr val="windowText" lastClr="000000"/>
                          </a:solidFill>
                        </a:rPr>
                        <a:t>(%)</a:t>
                      </a:r>
                      <a:endParaRPr lang="it-IT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ysClr val="windowText" lastClr="000000"/>
                          </a:solidFill>
                        </a:rPr>
                        <a:t>MLAB (kb)</a:t>
                      </a:r>
                    </a:p>
                    <a:p>
                      <a:pPr algn="ctr"/>
                      <a:r>
                        <a:rPr lang="it-IT" sz="1200" dirty="0" smtClean="0">
                          <a:solidFill>
                            <a:sysClr val="windowText" lastClr="000000"/>
                          </a:solidFill>
                        </a:rPr>
                        <a:t>(%)</a:t>
                      </a:r>
                      <a:endParaRPr lang="it-IT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ysClr val="windowText" lastClr="000000"/>
                          </a:solidFill>
                        </a:rPr>
                        <a:t>#DSP 18-bit</a:t>
                      </a:r>
                    </a:p>
                    <a:p>
                      <a:pPr algn="ctr"/>
                      <a:r>
                        <a:rPr lang="it-IT" sz="1200" dirty="0" smtClean="0">
                          <a:solidFill>
                            <a:sysClr val="windowText" lastClr="000000"/>
                          </a:solidFill>
                        </a:rPr>
                        <a:t> (%)</a:t>
                      </a:r>
                      <a:endParaRPr lang="it-IT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 smtClean="0">
                          <a:solidFill>
                            <a:sysClr val="windowText" lastClr="000000"/>
                          </a:solidFill>
                        </a:rPr>
                        <a:t>Frequency</a:t>
                      </a:r>
                      <a:endParaRPr lang="it-IT" sz="12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it-IT" sz="1200" dirty="0" smtClean="0">
                          <a:solidFill>
                            <a:sysClr val="windowText" lastClr="000000"/>
                          </a:solidFill>
                        </a:rPr>
                        <a:t>(MHz)</a:t>
                      </a:r>
                      <a:endParaRPr lang="it-IT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ysClr val="windowText" lastClr="000000"/>
                          </a:solidFill>
                        </a:rPr>
                        <a:t>#</a:t>
                      </a:r>
                      <a:r>
                        <a:rPr lang="it-IT" sz="1200" dirty="0" err="1" smtClean="0">
                          <a:solidFill>
                            <a:sysClr val="windowText" lastClr="000000"/>
                          </a:solidFill>
                        </a:rPr>
                        <a:t>fps</a:t>
                      </a:r>
                      <a:endParaRPr lang="it-IT" sz="12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it-IT" sz="1200" dirty="0" smtClean="0">
                          <a:solidFill>
                            <a:sysClr val="windowText" lastClr="000000"/>
                          </a:solidFill>
                        </a:rPr>
                        <a:t>frame</a:t>
                      </a:r>
                      <a:r>
                        <a:rPr lang="it-IT" sz="12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ysClr val="windowText" lastClr="000000"/>
                          </a:solidFill>
                        </a:rPr>
                        <a:t>size</a:t>
                      </a:r>
                      <a:r>
                        <a:rPr lang="it-IT" sz="1200" baseline="0" dirty="0" smtClean="0">
                          <a:solidFill>
                            <a:sysClr val="windowText" lastClr="000000"/>
                          </a:solidFill>
                        </a:rPr>
                        <a:t> 1024x1024</a:t>
                      </a:r>
                      <a:endParaRPr lang="it-IT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STAF </a:t>
                      </a:r>
                      <a:r>
                        <a:rPr lang="en-US" sz="1200" dirty="0" smtClean="0">
                          <a:effectLst/>
                        </a:rPr>
                        <a:t>[5]</a:t>
                      </a:r>
                      <a:endParaRPr lang="it-IT" sz="1200" dirty="0">
                        <a:effectLst/>
                      </a:endParaRPr>
                    </a:p>
                    <a:p>
                      <a:pPr algn="ctr"/>
                      <a:r>
                        <a:rPr lang="it-IT" sz="1200" dirty="0" smtClean="0"/>
                        <a:t>T=32 S=3x3</a:t>
                      </a:r>
                      <a:endParaRPr lang="it-IT" sz="1200" dirty="0">
                        <a:latin typeface="+mn-lt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23202/29040 </a:t>
                      </a:r>
                    </a:p>
                    <a:p>
                      <a:pPr algn="ctr"/>
                      <a:r>
                        <a:rPr lang="it-IT" sz="1200" dirty="0" smtClean="0"/>
                        <a:t>(80%)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22480/58080</a:t>
                      </a:r>
                    </a:p>
                    <a:p>
                      <a:pPr algn="ctr"/>
                      <a:r>
                        <a:rPr lang="it-IT" sz="1200" dirty="0" smtClean="0"/>
                        <a:t>(39%)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116/462</a:t>
                      </a:r>
                    </a:p>
                    <a:p>
                      <a:pPr algn="ctr"/>
                      <a:r>
                        <a:rPr lang="it-IT" sz="1200" dirty="0" smtClean="0"/>
                        <a:t>(25%)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103/908</a:t>
                      </a:r>
                    </a:p>
                    <a:p>
                      <a:pPr algn="ctr"/>
                      <a:r>
                        <a:rPr lang="it-IT" sz="1200" dirty="0" smtClean="0"/>
                        <a:t>(11%)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2/384</a:t>
                      </a:r>
                    </a:p>
                    <a:p>
                      <a:pPr algn="ctr"/>
                      <a:r>
                        <a:rPr lang="it-IT" sz="1200" dirty="0" smtClean="0"/>
                        <a:t>(&lt;1%)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51.4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49</a:t>
                      </a:r>
                      <a:endParaRPr lang="it-IT" sz="1200" dirty="0"/>
                    </a:p>
                  </a:txBody>
                  <a:tcPr anchor="ctr"/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/>
                        <a:t>Proposed</a:t>
                      </a:r>
                      <a:endParaRPr lang="it-IT" sz="1400" b="1" dirty="0" smtClean="0"/>
                    </a:p>
                    <a:p>
                      <a:pPr algn="ctr"/>
                      <a:r>
                        <a:rPr lang="it-IT" sz="1200" dirty="0" smtClean="0"/>
                        <a:t>T=128 S=3x3</a:t>
                      </a:r>
                      <a:endParaRPr lang="it-IT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6237/29040</a:t>
                      </a:r>
                    </a:p>
                    <a:p>
                      <a:pPr algn="ctr"/>
                      <a:r>
                        <a:rPr lang="it-IT" sz="1200" dirty="0" smtClean="0"/>
                        <a:t>(22%)</a:t>
                      </a:r>
                      <a:endParaRPr lang="it-IT" sz="12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5977/58080</a:t>
                      </a:r>
                    </a:p>
                    <a:p>
                      <a:pPr algn="ctr"/>
                      <a:r>
                        <a:rPr lang="it-IT" sz="1200" dirty="0" smtClean="0"/>
                        <a:t>(11%)</a:t>
                      </a:r>
                      <a:endParaRPr lang="it-IT" sz="12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26/462</a:t>
                      </a:r>
                    </a:p>
                    <a:p>
                      <a:pPr algn="ctr"/>
                      <a:r>
                        <a:rPr lang="it-IT" sz="1200" dirty="0" smtClean="0"/>
                        <a:t>(6%)</a:t>
                      </a:r>
                      <a:endParaRPr lang="it-IT" sz="12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63/908</a:t>
                      </a:r>
                    </a:p>
                    <a:p>
                      <a:pPr algn="ctr"/>
                      <a:r>
                        <a:rPr lang="it-IT" sz="1200" dirty="0" smtClean="0"/>
                        <a:t>(7%)</a:t>
                      </a:r>
                      <a:endParaRPr lang="it-IT" sz="12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14/384</a:t>
                      </a:r>
                    </a:p>
                    <a:p>
                      <a:pPr algn="ctr"/>
                      <a:r>
                        <a:rPr lang="it-IT" sz="1200" dirty="0" smtClean="0"/>
                        <a:t>(4%)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52.33</a:t>
                      </a:r>
                      <a:endParaRPr lang="it-IT" sz="12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49</a:t>
                      </a:r>
                      <a:endParaRPr lang="it-IT" sz="12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" name="Rettangolo 8"/>
          <p:cNvSpPr/>
          <p:nvPr/>
        </p:nvSpPr>
        <p:spPr>
          <a:xfrm>
            <a:off x="251153" y="3645024"/>
            <a:ext cx="84976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/>
              <a:t>Resource </a:t>
            </a:r>
            <a:r>
              <a:rPr lang="en-US" sz="1200" dirty="0" smtClean="0"/>
              <a:t>usage</a:t>
            </a:r>
            <a:r>
              <a:rPr lang="it-IT" sz="1200" dirty="0" smtClean="0"/>
              <a:t> from the </a:t>
            </a:r>
            <a:r>
              <a:rPr lang="en-US" sz="1200" dirty="0" smtClean="0"/>
              <a:t>circuits when implemented on </a:t>
            </a:r>
            <a:r>
              <a:rPr lang="en-US" sz="1200" dirty="0"/>
              <a:t>a </a:t>
            </a:r>
            <a:r>
              <a:rPr lang="en-US" sz="1200" dirty="0" err="1" smtClean="0"/>
              <a:t>Stratix</a:t>
            </a:r>
            <a:r>
              <a:rPr lang="en-US" sz="1200" dirty="0" smtClean="0"/>
              <a:t> IV </a:t>
            </a:r>
            <a:r>
              <a:rPr lang="en-US" sz="1200" dirty="0"/>
              <a:t>EP4SGX70HF35C2 Altera </a:t>
            </a:r>
            <a:r>
              <a:rPr lang="en-US" sz="1200" dirty="0" smtClean="0"/>
              <a:t>FPGA with 1GB RAM DDR2 (ext. memory)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51875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956" y="1052736"/>
            <a:ext cx="9012540" cy="453650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GB" sz="2100" b="1" i="1" dirty="0"/>
              <a:t>Journal </a:t>
            </a:r>
            <a:r>
              <a:rPr lang="en-GB" sz="2100" b="1" i="1" dirty="0" smtClean="0"/>
              <a:t>papers</a:t>
            </a:r>
          </a:p>
          <a:p>
            <a:pPr marL="719138" indent="-360363" algn="just">
              <a:buFont typeface="+mj-lt"/>
              <a:buAutoNum type="romanUcPeriod"/>
            </a:pPr>
            <a:r>
              <a:rPr lang="en-GB" sz="1900" dirty="0"/>
              <a:t>G. Castellano, </a:t>
            </a:r>
            <a:r>
              <a:rPr lang="en-GB" sz="1900" dirty="0" smtClean="0"/>
              <a:t>D. Esposito, P</a:t>
            </a:r>
            <a:r>
              <a:rPr lang="en-GB" sz="1900" dirty="0"/>
              <a:t>. </a:t>
            </a:r>
            <a:r>
              <a:rPr lang="en-GB" sz="1900" dirty="0" err="1"/>
              <a:t>Bifulco</a:t>
            </a:r>
            <a:r>
              <a:rPr lang="en-GB" sz="1900" dirty="0"/>
              <a:t>, D. De Caro, E. Napoli, N. Petra, M. </a:t>
            </a:r>
            <a:r>
              <a:rPr lang="en-GB" sz="1900" dirty="0" err="1"/>
              <a:t>Cesarelli</a:t>
            </a:r>
            <a:r>
              <a:rPr lang="en-GB" sz="1900" dirty="0"/>
              <a:t>, A.G.M. Strollo</a:t>
            </a:r>
            <a:r>
              <a:rPr lang="en-GB" sz="1900" dirty="0" smtClean="0"/>
              <a:t>, “</a:t>
            </a:r>
            <a:r>
              <a:rPr lang="en-GB" sz="1900" dirty="0"/>
              <a:t>Spatio-temporal IIR Filter for Real-time Denoising of Fluoroscopic Videos</a:t>
            </a:r>
            <a:r>
              <a:rPr lang="en-US" sz="1900" dirty="0" smtClean="0"/>
              <a:t>”, IEEE </a:t>
            </a:r>
            <a:r>
              <a:rPr lang="en-US" sz="1900" dirty="0"/>
              <a:t>Trans. On Biomedical Circuits and Systems, </a:t>
            </a:r>
            <a:r>
              <a:rPr lang="en-US" sz="1900" dirty="0" smtClean="0"/>
              <a:t>submitted.</a:t>
            </a:r>
            <a:endParaRPr lang="en-US" sz="1900" dirty="0"/>
          </a:p>
          <a:p>
            <a:pPr marL="719138" lvl="0" indent="-360363" algn="just">
              <a:buFont typeface="+mj-lt"/>
              <a:buAutoNum type="romanUcPeriod"/>
            </a:pPr>
            <a:r>
              <a:rPr lang="en-GB" sz="1900" dirty="0" smtClean="0"/>
              <a:t>S</a:t>
            </a:r>
            <a:r>
              <a:rPr lang="en-GB" sz="1900" dirty="0"/>
              <a:t>. </a:t>
            </a:r>
            <a:r>
              <a:rPr lang="en-GB" sz="1900" dirty="0" err="1"/>
              <a:t>Balamurugan</a:t>
            </a:r>
            <a:r>
              <a:rPr lang="en-GB" sz="1900" dirty="0"/>
              <a:t>, A. </a:t>
            </a:r>
            <a:r>
              <a:rPr lang="en-GB" sz="1900" dirty="0" err="1"/>
              <a:t>Biswal</a:t>
            </a:r>
            <a:r>
              <a:rPr lang="en-GB" sz="1900" dirty="0"/>
              <a:t>, G. Castellano, D. De Caro, R. </a:t>
            </a:r>
            <a:r>
              <a:rPr lang="en-GB" sz="1900" dirty="0" err="1"/>
              <a:t>Marimuthu</a:t>
            </a:r>
            <a:r>
              <a:rPr lang="en-GB" sz="1900" dirty="0"/>
              <a:t>, E. Napoli, N. Petra, P.S. </a:t>
            </a:r>
            <a:r>
              <a:rPr lang="en-GB" sz="1900" dirty="0" err="1"/>
              <a:t>Mallick</a:t>
            </a:r>
            <a:r>
              <a:rPr lang="en-GB" sz="1900" dirty="0"/>
              <a:t> and A.G.M. Strollo, </a:t>
            </a:r>
            <a:r>
              <a:rPr lang="en-GB" sz="1900" dirty="0" smtClean="0"/>
              <a:t>“Design </a:t>
            </a:r>
            <a:r>
              <a:rPr lang="en-GB" sz="1900" dirty="0"/>
              <a:t>of Low Power Fixed-Width Multipliers with Column Bypassing”, IEEE Trans. on VLSI Systems, submitted.</a:t>
            </a:r>
            <a:endParaRPr lang="it-IT" sz="1900" dirty="0"/>
          </a:p>
          <a:p>
            <a:pPr marL="0" indent="0" algn="just">
              <a:buNone/>
            </a:pPr>
            <a:r>
              <a:rPr lang="en-US" sz="1900" dirty="0"/>
              <a:t> </a:t>
            </a:r>
            <a:endParaRPr lang="it-IT" sz="1900" dirty="0"/>
          </a:p>
          <a:p>
            <a:pPr lvl="0" algn="just"/>
            <a:r>
              <a:rPr lang="en-GB" sz="2100" b="1" i="1" dirty="0"/>
              <a:t>Conference </a:t>
            </a:r>
            <a:r>
              <a:rPr lang="en-GB" sz="2100" b="1" i="1" dirty="0" smtClean="0"/>
              <a:t>papers</a:t>
            </a:r>
          </a:p>
          <a:p>
            <a:pPr marL="719138" indent="-360363" algn="just">
              <a:buFont typeface="+mj-lt"/>
              <a:buAutoNum type="romanUcPeriod"/>
            </a:pPr>
            <a:r>
              <a:rPr lang="en-US" sz="1900" dirty="0"/>
              <a:t>E. Napoli, G. Castellano, D. Esposito, A.G.M. Strollo, “Digital Circuit for the Generation of Colored Noise Exploiting Single Bit Pseudo Random Sequence”, 2016 IEEE 7</a:t>
            </a:r>
            <a:r>
              <a:rPr lang="en-US" sz="1900" baseline="30000" dirty="0"/>
              <a:t>th </a:t>
            </a:r>
            <a:r>
              <a:rPr lang="en-US" sz="1900" dirty="0"/>
              <a:t>Latin American Symposium on Circuits and Systems, submitted</a:t>
            </a:r>
            <a:r>
              <a:rPr lang="en-US" sz="1900" dirty="0" smtClean="0"/>
              <a:t>.</a:t>
            </a:r>
          </a:p>
          <a:p>
            <a:pPr marL="719138" lvl="0" indent="-360363" algn="just">
              <a:buFont typeface="+mj-lt"/>
              <a:buAutoNum type="romanUcPeriod"/>
            </a:pPr>
            <a:r>
              <a:rPr lang="en-US" sz="1900" dirty="0"/>
              <a:t>E. Napoli, G. Castellano, D. Esposito, A.G.M. Strollo, “Programmable Delay Circuit for Low Transition Probability Signals”, 2016 IEEE International Symposium on Circuits and Systems, submitted.</a:t>
            </a:r>
            <a:endParaRPr lang="it-IT" sz="1900" dirty="0"/>
          </a:p>
          <a:p>
            <a:pPr marL="719138" lvl="0" indent="-360363" algn="just">
              <a:buFont typeface="+mj-lt"/>
              <a:buAutoNum type="romanUcPeriod"/>
            </a:pPr>
            <a:r>
              <a:rPr lang="it-IT" sz="1900" dirty="0" smtClean="0"/>
              <a:t>D</a:t>
            </a:r>
            <a:r>
              <a:rPr lang="it-IT" sz="1900" dirty="0"/>
              <a:t>. Esposito, G. Castellano, D. De Caro, E. Napoli, N. Petra, A.G.M. Strollo</a:t>
            </a:r>
            <a:r>
              <a:rPr lang="en-US" sz="1900" dirty="0" smtClean="0"/>
              <a:t>, “Approximate </a:t>
            </a:r>
            <a:r>
              <a:rPr lang="en-US" sz="1900" dirty="0"/>
              <a:t>Adder With Output Correction for Error Tolerant Applications and Gaussian </a:t>
            </a:r>
            <a:r>
              <a:rPr lang="en-US" sz="1900" dirty="0" err="1"/>
              <a:t>Distribuited</a:t>
            </a:r>
            <a:r>
              <a:rPr lang="en-US" sz="1900" dirty="0"/>
              <a:t> Inputs”, 2016 IEEE International Symposium on Circuits and Systems, submitted.</a:t>
            </a:r>
            <a:endParaRPr lang="it-IT" sz="1900" dirty="0"/>
          </a:p>
          <a:p>
            <a:pPr marL="514350" indent="-514350">
              <a:buFont typeface="+mj-lt"/>
              <a:buAutoNum type="romanUcPeriod"/>
            </a:pPr>
            <a:endParaRPr lang="it-IT" sz="2000" dirty="0"/>
          </a:p>
          <a:p>
            <a:pPr marL="514350" lvl="0" indent="-514350">
              <a:buFont typeface="+mj-lt"/>
              <a:buAutoNum type="romanUcPeriod"/>
            </a:pPr>
            <a:endParaRPr lang="it-IT" sz="2000" dirty="0"/>
          </a:p>
          <a:p>
            <a:pPr marL="400050" lvl="1" indent="0" algn="just">
              <a:buNone/>
            </a:pPr>
            <a:endParaRPr lang="en-US" sz="1600" dirty="0" smtClean="0"/>
          </a:p>
          <a:p>
            <a:pPr marL="400050" lvl="1" indent="0">
              <a:buNone/>
            </a:pPr>
            <a:endParaRPr lang="en-US" sz="16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>
                <a:solidFill>
                  <a:prstClr val="black">
                    <a:tint val="75000"/>
                  </a:prstClr>
                </a:solidFill>
              </a:rPr>
              <a:t>Gerardo Castellano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448094" y="21982"/>
            <a:ext cx="8229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solidFill>
                  <a:schemeClr val="tx2"/>
                </a:solidFill>
                <a:ea typeface="Calibri" panose="020F0502020204030204" pitchFamily="34" charset="0"/>
              </a:rPr>
              <a:t>Product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2626</TotalTime>
  <Words>1071</Words>
  <Application>Microsoft Office PowerPoint</Application>
  <PresentationFormat>Presentazione su schermo (4:3)</PresentationFormat>
  <Paragraphs>372</Paragraphs>
  <Slides>11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Arial</vt:lpstr>
      <vt:lpstr>Calibri</vt:lpstr>
      <vt:lpstr>CMR7</vt:lpstr>
      <vt:lpstr>Symbol</vt:lpstr>
      <vt:lpstr>Times New Roman</vt:lpstr>
      <vt:lpstr>Tema di Office</vt:lpstr>
      <vt:lpstr>Equation</vt:lpstr>
      <vt:lpstr>Gerardo  Castellano Tutor: Prof. Davide De Caro XXX Cycle - I year presentation</vt:lpstr>
      <vt:lpstr>My Background</vt:lpstr>
      <vt:lpstr>Research activity</vt:lpstr>
      <vt:lpstr>X-ray fluoroscopy</vt:lpstr>
      <vt:lpstr>State-of-the-art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Surname XXIX Cycle I year presentation</dc:title>
  <dc:creator>Daniele</dc:creator>
  <cp:lastModifiedBy>Gerardo Castellano</cp:lastModifiedBy>
  <cp:revision>116</cp:revision>
  <cp:lastPrinted>2015-02-18T13:08:33Z</cp:lastPrinted>
  <dcterms:created xsi:type="dcterms:W3CDTF">2015-02-18T11:42:09Z</dcterms:created>
  <dcterms:modified xsi:type="dcterms:W3CDTF">2015-11-02T15:35:39Z</dcterms:modified>
</cp:coreProperties>
</file>