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603825" cy="4680585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2">
          <p15:clr>
            <a:srgbClr val="A4A3A4"/>
          </p15:clr>
        </p15:guide>
        <p15:guide id="2" pos="96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DC00"/>
    <a:srgbClr val="971720"/>
    <a:srgbClr val="162230"/>
    <a:srgbClr val="E5B9DF"/>
    <a:srgbClr val="E5E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2"/>
    <p:restoredTop sz="80699" autoAdjust="0"/>
  </p:normalViewPr>
  <p:slideViewPr>
    <p:cSldViewPr>
      <p:cViewPr>
        <p:scale>
          <a:sx n="10" d="100"/>
          <a:sy n="10" d="100"/>
        </p:scale>
        <p:origin x="3352" y="320"/>
      </p:cViewPr>
      <p:guideLst>
        <p:guide orient="horz" pos="14742"/>
        <p:guide pos="96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BFCF1-2300-4C38-9938-A85A259F8F6D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685800"/>
            <a:ext cx="22415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6EBFE-B43A-4ADB-9AE4-E35FCA543246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96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Instructions</a:t>
            </a:r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it-IT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poster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22 34 48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Context of your research activity (motivations,</a:t>
            </a:r>
            <a:r>
              <a:rPr lang="en-US" baseline="0" dirty="0"/>
              <a:t> needs, trends, activity of your group (if the case)… - describe for self </a:t>
            </a:r>
            <a:r>
              <a:rPr lang="en-US" baseline="0" dirty="0" err="1"/>
              <a:t>explanatpry</a:t>
            </a:r>
            <a:r>
              <a:rPr lang="en-US" dirty="0"/>
              <a:t>)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255 220 0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Your research activity up to the second year (idea, methodology, developments, results, expected validation,… - insert whatever you like, text, images, photos. This box is reserved to your very specific activity, not to your group) </a:t>
            </a:r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 RGB 151 23 32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Your contacts</a:t>
            </a:r>
          </a:p>
          <a:p>
            <a:pPr lvl="2"/>
            <a:r>
              <a:rPr lang="en-US" dirty="0" err="1"/>
              <a:t>Cooperations</a:t>
            </a:r>
            <a:r>
              <a:rPr lang="en-US" dirty="0"/>
              <a:t> with</a:t>
            </a:r>
            <a:r>
              <a:rPr lang="en-US" baseline="0" dirty="0"/>
              <a:t> Universities, companies, participations in </a:t>
            </a:r>
            <a:r>
              <a:rPr lang="en-US" baseline="0" dirty="0" err="1"/>
              <a:t>progrojects</a:t>
            </a:r>
            <a:r>
              <a:rPr lang="en-US" baseline="0" dirty="0"/>
              <a:t> and </a:t>
            </a:r>
            <a:r>
              <a:rPr lang="en-US" baseline="0" dirty="0" err="1"/>
              <a:t>programmes</a:t>
            </a:r>
            <a:r>
              <a:rPr lang="en-US" baseline="0" dirty="0"/>
              <a:t> (logos can be included)</a:t>
            </a:r>
            <a:endParaRPr lang="en-US" dirty="0"/>
          </a:p>
          <a:p>
            <a:endParaRPr lang="it-IT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1" kern="1200" dirty="0">
                <a:solidFill>
                  <a:srgbClr val="4F81BD"/>
                </a:solidFill>
                <a:effectLst/>
                <a:latin typeface="+mn-lt"/>
                <a:ea typeface="+mn-ea"/>
                <a:cs typeface="+mn-cs"/>
              </a:rPr>
              <a:t>Box RGB 79 129 189</a:t>
            </a:r>
            <a:endParaRPr lang="it-IT" sz="1200" kern="1200" dirty="0">
              <a:solidFill>
                <a:srgbClr val="4F81BD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dirty="0"/>
              <a:t>Next year</a:t>
            </a:r>
          </a:p>
          <a:p>
            <a:pPr lvl="2"/>
            <a:r>
              <a:rPr lang="en-US" dirty="0"/>
              <a:t>Future developments of your activity</a:t>
            </a:r>
          </a:p>
          <a:p>
            <a:endParaRPr lang="it-IT" dirty="0"/>
          </a:p>
          <a:p>
            <a:r>
              <a:rPr lang="it-IT" dirty="0"/>
              <a:t>Box </a:t>
            </a:r>
            <a:r>
              <a:rPr lang="it-IT" dirty="0" err="1"/>
              <a:t>width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80 cm</a:t>
            </a:r>
          </a:p>
          <a:p>
            <a:r>
              <a:rPr lang="it-IT" dirty="0"/>
              <a:t>Box </a:t>
            </a:r>
            <a:r>
              <a:rPr lang="it-IT" dirty="0" err="1"/>
              <a:t>height</a:t>
            </a:r>
            <a:r>
              <a:rPr lang="it-IT" dirty="0"/>
              <a:t> can be </a:t>
            </a:r>
            <a:r>
              <a:rPr lang="it-IT" dirty="0" err="1"/>
              <a:t>changed</a:t>
            </a:r>
            <a:r>
              <a:rPr lang="it-IT" baseline="0" dirty="0"/>
              <a:t> </a:t>
            </a:r>
            <a:r>
              <a:rPr lang="it-IT" baseline="0" dirty="0" err="1"/>
              <a:t>according</a:t>
            </a:r>
            <a:r>
              <a:rPr lang="it-IT" baseline="0" dirty="0"/>
              <a:t> to </a:t>
            </a:r>
            <a:r>
              <a:rPr lang="it-IT" baseline="0" dirty="0" err="1"/>
              <a:t>your</a:t>
            </a:r>
            <a:r>
              <a:rPr lang="it-IT" baseline="0" dirty="0"/>
              <a:t> </a:t>
            </a:r>
            <a:r>
              <a:rPr lang="it-IT" baseline="0" dirty="0" err="1"/>
              <a:t>needs</a:t>
            </a:r>
            <a:endParaRPr lang="it-IT" baseline="0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The text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written</a:t>
            </a:r>
            <a:r>
              <a:rPr lang="it-IT" dirty="0"/>
              <a:t> in Calibri font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6EBFE-B43A-4ADB-9AE4-E35FCA54324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27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95293" y="14540166"/>
            <a:ext cx="26013251" cy="10032924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90574" y="26523315"/>
            <a:ext cx="21422678" cy="119614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0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22187786" y="1874415"/>
            <a:ext cx="6885865" cy="3993666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30195" y="1874415"/>
            <a:ext cx="20147518" cy="399366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9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65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7496" y="30077098"/>
            <a:ext cx="26013251" cy="92961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417496" y="19838328"/>
            <a:ext cx="26013251" cy="102387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30193" y="10921373"/>
            <a:ext cx="13516694" cy="3088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556942" y="10921373"/>
            <a:ext cx="13516694" cy="30889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56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30192" y="10477158"/>
            <a:ext cx="13522003" cy="43663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30192" y="14843534"/>
            <a:ext cx="13522003" cy="269675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546318" y="10477158"/>
            <a:ext cx="13527316" cy="43663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546318" y="14843534"/>
            <a:ext cx="13527316" cy="269675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93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52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63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30195" y="1863565"/>
            <a:ext cx="10068446" cy="79309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65250" y="1863582"/>
            <a:ext cx="17108388" cy="3994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30195" y="9794572"/>
            <a:ext cx="10068446" cy="320165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73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8577" y="32764097"/>
            <a:ext cx="18362295" cy="38679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98577" y="4182193"/>
            <a:ext cx="18362295" cy="280835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98577" y="36632085"/>
            <a:ext cx="18362295" cy="54931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05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30197" y="1874403"/>
            <a:ext cx="27543443" cy="7800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30197" y="10921373"/>
            <a:ext cx="27543443" cy="30889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530202" y="43382097"/>
            <a:ext cx="7140893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BE560-3498-4A9A-845F-0ED7E982B71C}" type="datetimeFigureOut">
              <a:rPr lang="it-IT" smtClean="0"/>
              <a:t>18/11/20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456313" y="43382097"/>
            <a:ext cx="9691211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21932752" y="43382097"/>
            <a:ext cx="7140893" cy="2491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237A-665B-47E0-B1F0-2A4495555685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7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mailto:ricardo.cardonarivera@unina.it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5.png"/><Relationship Id="rId4" Type="http://schemas.openxmlformats.org/officeDocument/2006/relationships/image" Target="../media/image1.jpeg"/><Relationship Id="rId9" Type="http://schemas.openxmlformats.org/officeDocument/2006/relationships/image" Target="../media/image7.png"/><Relationship Id="rId1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324248" y="2399093"/>
            <a:ext cx="30600000" cy="2232248"/>
          </a:xfrm>
        </p:spPr>
        <p:txBody>
          <a:bodyPr>
            <a:noAutofit/>
          </a:bodyPr>
          <a:lstStyle/>
          <a:p>
            <a:r>
              <a:rPr lang="it-IT" sz="16000" dirty="0"/>
              <a:t>Ricardo Cardona-Rivera</a:t>
            </a:r>
            <a:br>
              <a:rPr lang="it-IT" sz="17900" dirty="0"/>
            </a:br>
            <a:r>
              <a:rPr lang="it-IT" sz="12800" dirty="0"/>
              <a:t>Tutor: Mario di Bernardo </a:t>
            </a:r>
            <a:br>
              <a:rPr lang="it-IT" sz="12800" dirty="0"/>
            </a:br>
            <a:r>
              <a:rPr lang="it-IT" sz="9600" dirty="0"/>
              <a:t>XXXIV </a:t>
            </a:r>
            <a:r>
              <a:rPr lang="it-IT" sz="9600" dirty="0" err="1"/>
              <a:t>Cycle</a:t>
            </a:r>
            <a:r>
              <a:rPr lang="it-IT" sz="9600" dirty="0"/>
              <a:t> - II </a:t>
            </a:r>
            <a:r>
              <a:rPr lang="it-IT" sz="9600" dirty="0" err="1"/>
              <a:t>year</a:t>
            </a:r>
            <a:r>
              <a:rPr lang="it-IT" sz="9600" dirty="0"/>
              <a:t> </a:t>
            </a:r>
            <a:r>
              <a:rPr lang="it-IT" sz="9600" dirty="0" err="1"/>
              <a:t>presentation</a:t>
            </a:r>
            <a:endParaRPr lang="it-IT" sz="17900" dirty="0"/>
          </a:p>
        </p:txBody>
      </p:sp>
      <p:sp>
        <p:nvSpPr>
          <p:cNvPr id="9" name="Sottotitolo 2"/>
          <p:cNvSpPr>
            <a:spLocks noGrp="1"/>
          </p:cNvSpPr>
          <p:nvPr>
            <p:ph type="subTitle" idx="1"/>
          </p:nvPr>
        </p:nvSpPr>
        <p:spPr>
          <a:xfrm>
            <a:off x="-1105" y="6769077"/>
            <a:ext cx="30600000" cy="1822704"/>
          </a:xfrm>
        </p:spPr>
        <p:txBody>
          <a:bodyPr>
            <a:noAutofit/>
          </a:bodyPr>
          <a:lstStyle/>
          <a:p>
            <a:r>
              <a:rPr lang="en-US" sz="12800" dirty="0"/>
              <a:t>Electrical Power Networks:</a:t>
            </a:r>
          </a:p>
          <a:p>
            <a:r>
              <a:rPr lang="en-US" sz="12800" dirty="0"/>
              <a:t>A systems and control approach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24247" y="11161565"/>
            <a:ext cx="29883321" cy="7200000"/>
          </a:xfrm>
          <a:prstGeom prst="roundRect">
            <a:avLst/>
          </a:prstGeom>
          <a:noFill/>
          <a:ln w="508000">
            <a:solidFill>
              <a:srgbClr val="1622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324247" y="36530817"/>
            <a:ext cx="29883321" cy="3600000"/>
          </a:xfrm>
          <a:prstGeom prst="roundRect">
            <a:avLst/>
          </a:prstGeom>
          <a:noFill/>
          <a:ln w="508000">
            <a:solidFill>
              <a:srgbClr val="9717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324247" y="41024025"/>
            <a:ext cx="29883321" cy="4697201"/>
          </a:xfrm>
          <a:prstGeom prst="roundRect">
            <a:avLst/>
          </a:prstGeom>
          <a:noFill/>
          <a:ln w="508000"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324247" y="19204615"/>
            <a:ext cx="29883321" cy="16428816"/>
          </a:xfrm>
          <a:prstGeom prst="roundRect">
            <a:avLst/>
          </a:prstGeom>
          <a:noFill/>
          <a:ln w="508000">
            <a:solidFill>
              <a:srgbClr val="FFD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446A478-50C1-0A47-B46E-513143A6B163}"/>
              </a:ext>
            </a:extLst>
          </p:cNvPr>
          <p:cNvSpPr txBox="1"/>
          <p:nvPr/>
        </p:nvSpPr>
        <p:spPr>
          <a:xfrm>
            <a:off x="1764408" y="11593613"/>
            <a:ext cx="13033448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/>
              <a:t>Key Research Questions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600" dirty="0"/>
              <a:t>Most of the daily-life activities rely on the electrical power systems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600" dirty="0"/>
              <a:t>The power system is managed of layers of control systems with different timescales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600" dirty="0"/>
              <a:t>Can we propose a unifying framework to connect all these layers?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600" dirty="0"/>
              <a:t>How can we improve planning and control strategies of the power network?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600" dirty="0"/>
              <a:t>Can we decrease the impact of failures by introducing the microgrid concept on the existing power network?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s-IT" sz="40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s-IT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6E8F9C2-4284-0440-BD7D-668E71D62107}"/>
                  </a:ext>
                </a:extLst>
              </p:cNvPr>
              <p:cNvSpPr txBox="1"/>
              <p:nvPr/>
            </p:nvSpPr>
            <p:spPr>
              <a:xfrm>
                <a:off x="1692400" y="23565462"/>
                <a:ext cx="11560786" cy="11173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/>
                  <a:t>Synchronization-based power network partitioning in microgrids:</a:t>
                </a:r>
              </a:p>
              <a:p>
                <a:r>
                  <a:rPr lang="en-US" sz="4400" u="sng" dirty="0"/>
                  <a:t>The Idea:</a:t>
                </a:r>
                <a:endParaRPr lang="en-US" sz="4400" b="1" u="sng" dirty="0"/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dirty="0"/>
                  <a:t>Improvement on the network performance through self-sufficient partitions called Microgrids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dirty="0"/>
                  <a:t>Frequency dynamics are used to find pairs of nodes that synchronize faster</a:t>
                </a:r>
              </a:p>
              <a:p>
                <a:pPr algn="ctr"/>
                <a:r>
                  <a:rPr lang="es-ES" sz="4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̇"/>
                            <m:ctrlPr>
                              <a:rPr lang="es-ES" sz="4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sz="4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sz="4400" i="1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supHide m:val="on"/>
                        <m:ctrlPr>
                          <a:rPr lang="es-ES" sz="4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s-E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s-ES" sz="440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b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s-ES" sz="440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E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ES" sz="4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ES" sz="4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s-ES" sz="4400" dirty="0"/>
                  <a:t> </a:t>
                </a:r>
                <a:endParaRPr lang="en-US" sz="4400" dirty="0"/>
              </a:p>
              <a:p>
                <a:r>
                  <a:rPr lang="en-US" sz="4400" u="sng" dirty="0"/>
                  <a:t>The Method: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4400" dirty="0"/>
                  <a:t>The synchronization time of each pair of nodes connected by a transmission line is computed, based on a phase correlation measure</a:t>
                </a:r>
                <a:r>
                  <a:rPr lang="es-ES" sz="4400" dirty="0"/>
                  <a:t> 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4400" dirty="0"/>
                  <a:t>The chosen partition must minimize the sum of all synchronization times of all pairs of buses inside each microgrid</a:t>
                </a: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36E8F9C2-4284-0440-BD7D-668E71D62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400" y="23565462"/>
                <a:ext cx="11560786" cy="11173380"/>
              </a:xfrm>
              <a:prstGeom prst="rect">
                <a:avLst/>
              </a:prstGeom>
              <a:blipFill>
                <a:blip r:embed="rId3"/>
                <a:stretch>
                  <a:fillRect l="-2415" t="-1249" r="-3183" b="-1589"/>
                </a:stretch>
              </a:blipFill>
            </p:spPr>
            <p:txBody>
              <a:bodyPr/>
              <a:lstStyle/>
              <a:p>
                <a:r>
                  <a:rPr lang="es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Study: Europe’s power grid can weather climate change">
            <a:extLst>
              <a:ext uri="{FF2B5EF4-FFF2-40B4-BE49-F238E27FC236}">
                <a16:creationId xmlns:a16="http://schemas.microsoft.com/office/drawing/2014/main" id="{1E50EC4A-CB89-AF4F-AA5B-776487A231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1" t="14864" r="10388" b="1"/>
          <a:stretch/>
        </p:blipFill>
        <p:spPr bwMode="auto">
          <a:xfrm>
            <a:off x="23294800" y="12240425"/>
            <a:ext cx="5401815" cy="25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E5C27A7-6D3A-3A4D-B6D4-DA4768901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4800" y="14812210"/>
            <a:ext cx="5401815" cy="317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E8D5D921-FAA8-1941-BE2A-66E82E264C56}"/>
              </a:ext>
            </a:extLst>
          </p:cNvPr>
          <p:cNvGrpSpPr/>
          <p:nvPr/>
        </p:nvGrpSpPr>
        <p:grpSpPr>
          <a:xfrm>
            <a:off x="21561251" y="28031815"/>
            <a:ext cx="7508659" cy="6675128"/>
            <a:chOff x="450150" y="1426216"/>
            <a:chExt cx="4334428" cy="3853266"/>
          </a:xfrm>
        </p:grpSpPr>
        <p:pic>
          <p:nvPicPr>
            <p:cNvPr id="41" name="Imagen 40" descr="Gráfico&#10;&#10;Descripción generada automáticamente">
              <a:extLst>
                <a:ext uri="{FF2B5EF4-FFF2-40B4-BE49-F238E27FC236}">
                  <a16:creationId xmlns:a16="http://schemas.microsoft.com/office/drawing/2014/main" id="{6E944845-A7A5-0349-9D88-EFFE541554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24" t="11296" r="16190" b="17911"/>
            <a:stretch/>
          </p:blipFill>
          <p:spPr>
            <a:xfrm>
              <a:off x="531547" y="1632888"/>
              <a:ext cx="4182532" cy="3454462"/>
            </a:xfrm>
            <a:prstGeom prst="rect">
              <a:avLst/>
            </a:prstGeom>
            <a:ln>
              <a:noFill/>
            </a:ln>
          </p:spPr>
        </p:pic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66C54CCC-7D02-4846-B2AA-0BEDFAAE6CBE}"/>
                </a:ext>
              </a:extLst>
            </p:cNvPr>
            <p:cNvSpPr/>
            <p:nvPr/>
          </p:nvSpPr>
          <p:spPr>
            <a:xfrm rot="20611706">
              <a:off x="2464188" y="1540049"/>
              <a:ext cx="2320390" cy="2017406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IT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E99D646F-996A-A048-8812-38D7EB68FC31}"/>
                </a:ext>
              </a:extLst>
            </p:cNvPr>
            <p:cNvSpPr/>
            <p:nvPr/>
          </p:nvSpPr>
          <p:spPr>
            <a:xfrm rot="2031531">
              <a:off x="450150" y="1426216"/>
              <a:ext cx="1279374" cy="126199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IT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C1B23D0A-3E9A-D544-8946-625E86854AE3}"/>
                </a:ext>
              </a:extLst>
            </p:cNvPr>
            <p:cNvSpPr/>
            <p:nvPr/>
          </p:nvSpPr>
          <p:spPr>
            <a:xfrm rot="3839067">
              <a:off x="933546" y="3587983"/>
              <a:ext cx="2318407" cy="1064591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IT"/>
            </a:p>
          </p:txBody>
        </p:sp>
      </p:grpSp>
      <p:pic>
        <p:nvPicPr>
          <p:cNvPr id="52" name="Imagen 51" descr="Gráfico, Diagrama&#10;&#10;Descripción generada automáticamente">
            <a:extLst>
              <a:ext uri="{FF2B5EF4-FFF2-40B4-BE49-F238E27FC236}">
                <a16:creationId xmlns:a16="http://schemas.microsoft.com/office/drawing/2014/main" id="{DFBF7058-D688-6C46-ABFE-2CBFE3E09A6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0" t="5137" r="8713" b="315"/>
          <a:stretch/>
        </p:blipFill>
        <p:spPr>
          <a:xfrm>
            <a:off x="14268201" y="23472680"/>
            <a:ext cx="6448945" cy="55632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CCFD92D-DCA2-E64F-8C99-1A0DE37E5F50}"/>
                  </a:ext>
                </a:extLst>
              </p:cNvPr>
              <p:cNvSpPr txBox="1"/>
              <p:nvPr/>
            </p:nvSpPr>
            <p:spPr>
              <a:xfrm rot="16200000">
                <a:off x="10821347" y="25635969"/>
                <a:ext cx="5697037" cy="624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IT" sz="3200" dirty="0"/>
                  <a:t>Phase Correlation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endParaRPr lang="es-IT" sz="32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CCFD92D-DCA2-E64F-8C99-1A0DE37E5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0821347" y="25635969"/>
                <a:ext cx="5697037" cy="624338"/>
              </a:xfrm>
              <a:prstGeom prst="rect">
                <a:avLst/>
              </a:prstGeom>
              <a:blipFill>
                <a:blip r:embed="rId8"/>
                <a:stretch>
                  <a:fillRect l="-11765" r="-21569" b="-2667"/>
                </a:stretch>
              </a:blipFill>
            </p:spPr>
            <p:txBody>
              <a:bodyPr/>
              <a:lstStyle/>
              <a:p>
                <a:r>
                  <a:rPr lang="es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CuadroTexto 98">
            <a:extLst>
              <a:ext uri="{FF2B5EF4-FFF2-40B4-BE49-F238E27FC236}">
                <a16:creationId xmlns:a16="http://schemas.microsoft.com/office/drawing/2014/main" id="{CFEAED8E-2B3E-D242-932A-0311A297E421}"/>
              </a:ext>
            </a:extLst>
          </p:cNvPr>
          <p:cNvSpPr txBox="1"/>
          <p:nvPr/>
        </p:nvSpPr>
        <p:spPr>
          <a:xfrm>
            <a:off x="1770266" y="20133193"/>
            <a:ext cx="269592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Power network as a multilayer control system: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Primary Layer: </a:t>
            </a:r>
            <a:r>
              <a:rPr lang="en-US" sz="4400" dirty="0"/>
              <a:t>control of the power generation devices. Set-point following. High order models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Secondary Layer:</a:t>
            </a:r>
            <a:r>
              <a:rPr lang="en-US" sz="4400" dirty="0"/>
              <a:t> frequency integral control, small power imbalances compensation. Frequency dynamics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dirty="0"/>
              <a:t>Tertiary Layer:</a:t>
            </a:r>
            <a:r>
              <a:rPr lang="en-US" sz="4400" dirty="0"/>
              <a:t> Active and reactive set-point generation. Constrained Optimization problem. No dynamics</a:t>
            </a:r>
            <a:endParaRPr lang="en-US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CuadroTexto 99">
                <a:extLst>
                  <a:ext uri="{FF2B5EF4-FFF2-40B4-BE49-F238E27FC236}">
                    <a16:creationId xmlns:a16="http://schemas.microsoft.com/office/drawing/2014/main" id="{8AF2573F-0736-2443-B2CA-BB7945EA9C5A}"/>
                  </a:ext>
                </a:extLst>
              </p:cNvPr>
              <p:cNvSpPr txBox="1"/>
              <p:nvPr/>
            </p:nvSpPr>
            <p:spPr>
              <a:xfrm>
                <a:off x="13913679" y="28996164"/>
                <a:ext cx="7180083" cy="1454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Time evolution of correlation measure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/>
                  <a:t> for each pair of nodes of the IEEE 9 bus system. Synchronization is achieved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&gt;0.99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0" name="CuadroTexto 99">
                <a:extLst>
                  <a:ext uri="{FF2B5EF4-FFF2-40B4-BE49-F238E27FC236}">
                    <a16:creationId xmlns:a16="http://schemas.microsoft.com/office/drawing/2014/main" id="{8AF2573F-0736-2443-B2CA-BB7945EA9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3679" y="28996164"/>
                <a:ext cx="7180083" cy="1454372"/>
              </a:xfrm>
              <a:prstGeom prst="rect">
                <a:avLst/>
              </a:prstGeom>
              <a:blipFill>
                <a:blip r:embed="rId9"/>
                <a:stretch>
                  <a:fillRect l="-1767" t="-3478" r="-2473" b="-9565"/>
                </a:stretch>
              </a:blipFill>
            </p:spPr>
            <p:txBody>
              <a:bodyPr/>
              <a:lstStyle/>
              <a:p>
                <a:r>
                  <a:rPr lang="es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adroTexto 21">
            <a:extLst>
              <a:ext uri="{FF2B5EF4-FFF2-40B4-BE49-F238E27FC236}">
                <a16:creationId xmlns:a16="http://schemas.microsoft.com/office/drawing/2014/main" id="{FB6543AD-2311-344A-B50C-F0F381D58DA0}"/>
              </a:ext>
            </a:extLst>
          </p:cNvPr>
          <p:cNvSpPr txBox="1"/>
          <p:nvPr/>
        </p:nvSpPr>
        <p:spPr>
          <a:xfrm>
            <a:off x="21378575" y="25973175"/>
            <a:ext cx="78928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Method applied to the IEEE 9 bus system. The resultant partition is composed of three mode sets. Transmission lines outside partition have the lower susceptance </a:t>
            </a:r>
          </a:p>
        </p:txBody>
      </p:sp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E4710082-24E7-5B4E-906C-F2B90BDF750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5786" y="37030417"/>
            <a:ext cx="7523219" cy="1458583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865DF5D0-2906-1A49-9F88-B8397AE483ED}"/>
              </a:ext>
            </a:extLst>
          </p:cNvPr>
          <p:cNvSpPr txBox="1"/>
          <p:nvPr/>
        </p:nvSpPr>
        <p:spPr>
          <a:xfrm>
            <a:off x="1723152" y="36835160"/>
            <a:ext cx="1252410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Contacts and Acknowledgements</a:t>
            </a:r>
          </a:p>
          <a:p>
            <a:r>
              <a:rPr lang="en-US" sz="4400" dirty="0">
                <a:solidFill>
                  <a:schemeClr val="tx2">
                    <a:lumMod val="60000"/>
                    <a:lumOff val="40000"/>
                  </a:schemeClr>
                </a:solidFill>
                <a:hlinkClick r:id="rId11"/>
              </a:rPr>
              <a:t>ricardo.cardonarivera@unina.it</a:t>
            </a:r>
            <a:r>
              <a:rPr lang="en-US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, </a:t>
            </a:r>
            <a:r>
              <a:rPr lang="en-US" sz="4400" dirty="0"/>
              <a:t>+39 0817683607</a:t>
            </a:r>
          </a:p>
          <a:p>
            <a:r>
              <a:rPr lang="en-US" sz="4400" dirty="0"/>
              <a:t>In collaboration with Mario di Bernardo and Francesco Lo </a:t>
            </a:r>
            <a:r>
              <a:rPr lang="en-US" sz="4400" dirty="0" err="1"/>
              <a:t>Iudice</a:t>
            </a:r>
            <a:endParaRPr lang="en-US" sz="4400" dirty="0"/>
          </a:p>
          <a:p>
            <a:endParaRPr lang="en-US" sz="4000" dirty="0"/>
          </a:p>
        </p:txBody>
      </p:sp>
      <p:pic>
        <p:nvPicPr>
          <p:cNvPr id="16" name="Imagen 1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41C0535-E650-2D40-B9F8-AF477139EBC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247" y="38408117"/>
            <a:ext cx="4786690" cy="1372528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05C20789-D575-4440-A801-3718C99B749F}"/>
              </a:ext>
            </a:extLst>
          </p:cNvPr>
          <p:cNvSpPr txBox="1"/>
          <p:nvPr/>
        </p:nvSpPr>
        <p:spPr>
          <a:xfrm>
            <a:off x="22312089" y="37241807"/>
            <a:ext cx="596671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Scholarship for foreign students provided by UNINA</a:t>
            </a:r>
          </a:p>
          <a:p>
            <a:endParaRPr lang="en-US" sz="40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B634603-1728-9342-8B5F-160D12ED0D82}"/>
              </a:ext>
            </a:extLst>
          </p:cNvPr>
          <p:cNvSpPr txBox="1"/>
          <p:nvPr/>
        </p:nvSpPr>
        <p:spPr>
          <a:xfrm>
            <a:off x="1634867" y="41518205"/>
            <a:ext cx="280670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/>
              <a:t>Further Developments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dirty="0"/>
              <a:t>Can the synchronization based partitioning method also minimize other planning  criteria reported in literature?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dirty="0"/>
              <a:t>How does this partitioning can improve frequency control and tertiary layer control problems?</a:t>
            </a:r>
          </a:p>
          <a:p>
            <a:pPr lvl="0"/>
            <a:endParaRPr lang="en-US" sz="4800" dirty="0"/>
          </a:p>
          <a:p>
            <a:pPr marL="685800" lvl="0" indent="-685800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pic>
        <p:nvPicPr>
          <p:cNvPr id="3" name="Picture 2" descr="Solar Panels for Your Home: Five Popular Myths Debunked">
            <a:extLst>
              <a:ext uri="{FF2B5EF4-FFF2-40B4-BE49-F238E27FC236}">
                <a16:creationId xmlns:a16="http://schemas.microsoft.com/office/drawing/2014/main" id="{D925CDDD-BA3A-DA45-8021-3D5808B93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9002" y="12240425"/>
            <a:ext cx="5774739" cy="258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What is Hydroelectric Power Plant? How Does It Work? | Energy Five">
            <a:extLst>
              <a:ext uri="{FF2B5EF4-FFF2-40B4-BE49-F238E27FC236}">
                <a16:creationId xmlns:a16="http://schemas.microsoft.com/office/drawing/2014/main" id="{0C09E605-F043-D24A-8BB9-6270E1764D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6"/>
          <a:stretch/>
        </p:blipFill>
        <p:spPr bwMode="auto">
          <a:xfrm>
            <a:off x="17517943" y="14793473"/>
            <a:ext cx="5775797" cy="31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084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500</Words>
  <Application>Microsoft Macintosh PowerPoint</Application>
  <PresentationFormat>Personalizado</PresentationFormat>
  <Paragraphs>53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Tema di Office</vt:lpstr>
      <vt:lpstr>Ricardo Cardona-Rivera Tutor: Mario di Bernardo  XXXIV Cycle - II year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</dc:creator>
  <cp:lastModifiedBy>RICARDO CARDONA RIVERA</cp:lastModifiedBy>
  <cp:revision>45</cp:revision>
  <cp:lastPrinted>2020-11-18T12:54:54Z</cp:lastPrinted>
  <dcterms:created xsi:type="dcterms:W3CDTF">2016-02-10T16:35:08Z</dcterms:created>
  <dcterms:modified xsi:type="dcterms:W3CDTF">2020-11-18T14:24:39Z</dcterms:modified>
</cp:coreProperties>
</file>