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8" r:id="rId11"/>
    <p:sldId id="265" r:id="rId12"/>
    <p:sldId id="267" r:id="rId13"/>
    <p:sldId id="269" r:id="rId14"/>
  </p:sldIdLst>
  <p:sldSz cx="9144000" cy="6858000" type="screen4x3"/>
  <p:notesSz cx="6761163" cy="99425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430" autoAdjust="0"/>
  </p:normalViewPr>
  <p:slideViewPr>
    <p:cSldViewPr>
      <p:cViewPr varScale="1">
        <p:scale>
          <a:sx n="71" d="100"/>
          <a:sy n="71" d="100"/>
        </p:scale>
        <p:origin x="178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A64C9-3627-415C-AAFA-C3176265E098}" type="datetimeFigureOut">
              <a:rPr lang="it-IT" smtClean="0"/>
              <a:t>22/02/2015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25CCD-BB7A-4E24-95E6-502FDC415D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6314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Ontology integration along with the paradigm shift involved by Big Data, as for theories and technologies in data management, offer a new perspective to deal with the huge pile of interconnected and (now even more) semantically related data over the Internet, fostering the concrete realization of the semantic web</a:t>
            </a:r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25CCD-BB7A-4E24-95E6-502FDC415D78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5245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1743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706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5094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993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7919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6483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9806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1168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0823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8096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9337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2841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Enrico Caldarola</a:t>
            </a:r>
            <a:br>
              <a:rPr lang="it-IT" dirty="0" smtClean="0"/>
            </a:br>
            <a:r>
              <a:rPr lang="it-IT" sz="3600" dirty="0" smtClean="0"/>
              <a:t>Tutor: Prof. Antonio Picariello – </a:t>
            </a:r>
            <a:br>
              <a:rPr lang="it-IT" sz="3600" dirty="0" smtClean="0"/>
            </a:br>
            <a:r>
              <a:rPr lang="it-IT" sz="3600" dirty="0" smtClean="0"/>
              <a:t>co-Tutor: Prof. Antonio Rinaldi</a:t>
            </a:r>
            <a:br>
              <a:rPr lang="it-IT" sz="3600" dirty="0" smtClean="0"/>
            </a:br>
            <a:r>
              <a:rPr lang="it-IT" sz="2700" dirty="0" smtClean="0"/>
              <a:t>XXIX </a:t>
            </a:r>
            <a:r>
              <a:rPr lang="it-IT" sz="2700" dirty="0" err="1" smtClean="0"/>
              <a:t>Cycle</a:t>
            </a:r>
            <a:r>
              <a:rPr lang="it-IT" sz="2700" dirty="0" smtClean="0"/>
              <a:t> - I </a:t>
            </a:r>
            <a:r>
              <a:rPr lang="it-IT" sz="2700" dirty="0" err="1" smtClean="0"/>
              <a:t>year</a:t>
            </a:r>
            <a:r>
              <a:rPr lang="it-IT" sz="2700" dirty="0" smtClean="0"/>
              <a:t> </a:t>
            </a:r>
            <a:r>
              <a:rPr lang="it-IT" sz="2700" dirty="0" err="1" smtClean="0"/>
              <a:t>presentation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/>
              <a:t>Improving</a:t>
            </a:r>
            <a:r>
              <a:rPr lang="it-IT" dirty="0" smtClean="0"/>
              <a:t> and </a:t>
            </a:r>
            <a:r>
              <a:rPr lang="it-IT" dirty="0" err="1" smtClean="0"/>
              <a:t>scaling</a:t>
            </a:r>
            <a:r>
              <a:rPr lang="it-IT" dirty="0" smtClean="0"/>
              <a:t> </a:t>
            </a:r>
            <a:r>
              <a:rPr lang="it-IT" dirty="0" err="1" smtClean="0"/>
              <a:t>ontology</a:t>
            </a:r>
            <a:r>
              <a:rPr lang="it-IT" dirty="0" smtClean="0"/>
              <a:t> </a:t>
            </a:r>
            <a:r>
              <a:rPr lang="it-IT" dirty="0" err="1" smtClean="0"/>
              <a:t>integration</a:t>
            </a:r>
            <a:r>
              <a:rPr lang="it-IT" dirty="0" smtClean="0"/>
              <a:t> </a:t>
            </a:r>
            <a:r>
              <a:rPr lang="it-IT" dirty="0" err="1" smtClean="0"/>
              <a:t>methodologies</a:t>
            </a:r>
            <a:endParaRPr lang="it-IT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0" y="116632"/>
            <a:ext cx="2857500" cy="1631633"/>
          </a:xfrm>
          <a:prstGeom prst="rect">
            <a:avLst/>
          </a:prstGeom>
        </p:spPr>
      </p:pic>
      <p:pic>
        <p:nvPicPr>
          <p:cNvPr id="3074" name="Picture 2" descr="C:\Users\Daniele\Desktop\Daniele\Università\Dottorato\Dottorato ITEE\Sito Web\logo unin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7570" y="6021288"/>
            <a:ext cx="2308860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474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First </a:t>
            </a:r>
            <a:r>
              <a:rPr lang="it-IT" dirty="0" err="1" smtClean="0"/>
              <a:t>year</a:t>
            </a:r>
            <a:r>
              <a:rPr lang="it-IT" dirty="0" smtClean="0"/>
              <a:t> </a:t>
            </a:r>
            <a:r>
              <a:rPr lang="it-IT" dirty="0" err="1" smtClean="0"/>
              <a:t>courses</a:t>
            </a:r>
            <a:endParaRPr lang="en-GB" dirty="0"/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3486207"/>
              </p:ext>
            </p:extLst>
          </p:nvPr>
        </p:nvGraphicFramePr>
        <p:xfrm>
          <a:off x="323528" y="1988840"/>
          <a:ext cx="8579295" cy="27795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7132"/>
                <a:gridCol w="5772293"/>
                <a:gridCol w="875869"/>
                <a:gridCol w="422106"/>
                <a:gridCol w="317800"/>
                <a:gridCol w="864095"/>
              </a:tblGrid>
              <a:tr h="50467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Year</a:t>
                      </a:r>
                      <a:endParaRPr lang="en-GB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Lecture/Activity</a:t>
                      </a:r>
                      <a:endParaRPr lang="en-GB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>
                          <a:effectLst/>
                        </a:rPr>
                        <a:t>Type</a:t>
                      </a:r>
                      <a:endParaRPr lang="en-GB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Credits</a:t>
                      </a:r>
                      <a:endParaRPr lang="en-GB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>
                          <a:effectLst/>
                        </a:rPr>
                        <a:t>Certification</a:t>
                      </a:r>
                      <a:endParaRPr lang="en-GB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Notes</a:t>
                      </a:r>
                      <a:endParaRPr lang="en-GB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</a:tr>
              <a:tr h="126168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1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Project Manager per la Ricerca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>
                          <a:effectLst/>
                        </a:rPr>
                        <a:t>Ad hoc module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3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in progress…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</a:tr>
              <a:tr h="235131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1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 err="1">
                          <a:effectLst/>
                        </a:rPr>
                        <a:t>Semantic</a:t>
                      </a:r>
                      <a:r>
                        <a:rPr lang="it-IT" sz="900" u="none" strike="noStrike" dirty="0">
                          <a:effectLst/>
                        </a:rPr>
                        <a:t> web </a:t>
                      </a:r>
                      <a:r>
                        <a:rPr lang="it-IT" sz="900" u="none" strike="noStrike" dirty="0" err="1">
                          <a:effectLst/>
                        </a:rPr>
                        <a:t>reasoners</a:t>
                      </a:r>
                      <a:r>
                        <a:rPr lang="it-IT" sz="900" u="none" strike="noStrike" dirty="0">
                          <a:effectLst/>
                        </a:rPr>
                        <a:t>: struttura, uso e ottimizzazioni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>
                          <a:effectLst/>
                        </a:rPr>
                        <a:t>Ad hoc module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5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waiting for course begin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</a:tr>
              <a:tr h="235131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1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Laboratorio di software per l'ottimizzazione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>
                          <a:effectLst/>
                        </a:rPr>
                        <a:t>Ad hoc module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3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waiting for course begin</a:t>
                      </a:r>
                      <a:endParaRPr lang="en-GB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</a:tr>
              <a:tr h="131903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1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Site Reliability Engineering at Google</a:t>
                      </a:r>
                      <a:endParaRPr lang="en-GB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>
                          <a:effectLst/>
                        </a:rPr>
                        <a:t>Seminar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0,5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>
                          <a:effectLst/>
                        </a:rPr>
                        <a:t>x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</a:tr>
              <a:tr h="126168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1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Three core issues for the Internet: things, security and economics</a:t>
                      </a:r>
                      <a:endParaRPr lang="en-GB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>
                          <a:effectLst/>
                        </a:rPr>
                        <a:t>Seminar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2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>
                          <a:effectLst/>
                        </a:rPr>
                        <a:t>x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</a:tr>
              <a:tr h="126168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1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Patient Privacy and Security in </a:t>
                      </a:r>
                      <a:r>
                        <a:rPr lang="en-GB" sz="900" u="none" strike="noStrike" dirty="0" err="1">
                          <a:effectLst/>
                        </a:rPr>
                        <a:t>eHEALTH</a:t>
                      </a:r>
                      <a:r>
                        <a:rPr lang="en-GB" sz="900" u="none" strike="noStrike" dirty="0">
                          <a:effectLst/>
                        </a:rPr>
                        <a:t> </a:t>
                      </a:r>
                      <a:endParaRPr lang="en-GB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>
                          <a:effectLst/>
                        </a:rPr>
                        <a:t>External Seminar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0,3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>
                          <a:effectLst/>
                        </a:rPr>
                        <a:t>x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</a:tr>
              <a:tr h="126168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1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Cutting-Edge Technology for Patent Analysis </a:t>
                      </a:r>
                      <a:endParaRPr lang="en-GB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>
                          <a:effectLst/>
                        </a:rPr>
                        <a:t>External Seminar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0,3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>
                          <a:effectLst/>
                        </a:rPr>
                        <a:t>x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</a:tr>
              <a:tr h="126168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1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Someplace between Dreams and Potential: Reflections on the Current Status of Technological Innovation in Health Care </a:t>
                      </a:r>
                      <a:endParaRPr lang="en-GB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>
                          <a:effectLst/>
                        </a:rPr>
                        <a:t>External Seminar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0,2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>
                          <a:effectLst/>
                        </a:rPr>
                        <a:t>x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</a:tr>
              <a:tr h="126168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1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What is Smart? Smart cities, Smart buildings, Smart people. Technology in a Human-centric Perspective </a:t>
                      </a:r>
                      <a:endParaRPr lang="en-GB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>
                          <a:effectLst/>
                        </a:rPr>
                        <a:t>External Seminar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0,2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>
                          <a:effectLst/>
                        </a:rPr>
                        <a:t>x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</a:tr>
              <a:tr h="126168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1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From Unmanned Vehicles to Cyber Security: More Than Twenty Years of CIRCA Research Towards Trusted Autonomy </a:t>
                      </a:r>
                      <a:endParaRPr lang="en-GB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>
                          <a:effectLst/>
                        </a:rPr>
                        <a:t>External Seminar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0,2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>
                          <a:effectLst/>
                        </a:rPr>
                        <a:t>x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</a:tr>
              <a:tr h="126168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1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Topic: Visions of the Future - Knowledge and Education 10 Years from Now, </a:t>
                      </a:r>
                      <a:endParaRPr lang="en-GB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 dirty="0">
                          <a:effectLst/>
                        </a:rPr>
                        <a:t>External Seminar</a:t>
                      </a:r>
                      <a:endParaRPr lang="en-GB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0,4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>
                          <a:effectLst/>
                        </a:rPr>
                        <a:t>x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</a:tr>
              <a:tr h="126168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1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Topic: Digital Media Impact on Human-Computer Interaction, moderated 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 dirty="0">
                          <a:effectLst/>
                        </a:rPr>
                        <a:t>External Seminar</a:t>
                      </a:r>
                      <a:endParaRPr lang="en-GB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0,4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>
                          <a:effectLst/>
                        </a:rPr>
                        <a:t>x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</a:tr>
              <a:tr h="126168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1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Topic: Geo Measurements and Urban Challenges, 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 dirty="0">
                          <a:effectLst/>
                        </a:rPr>
                        <a:t>External Seminar</a:t>
                      </a:r>
                      <a:endParaRPr lang="en-GB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</a:rPr>
                        <a:t>0,4</a:t>
                      </a:r>
                      <a:endParaRPr lang="en-GB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>
                          <a:effectLst/>
                        </a:rPr>
                        <a:t>x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</a:tr>
              <a:tr h="126168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1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 HealthCare Platforms: Lessons Learned and Future Challenges 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>
                          <a:effectLst/>
                        </a:rPr>
                        <a:t>External Seminar</a:t>
                      </a:r>
                      <a:endParaRPr lang="en-GB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</a:rPr>
                        <a:t>0,4</a:t>
                      </a:r>
                      <a:endParaRPr lang="en-GB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 dirty="0">
                          <a:effectLst/>
                        </a:rPr>
                        <a:t>x</a:t>
                      </a:r>
                      <a:endParaRPr lang="en-GB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5" marR="5735" marT="5735" marB="0" anchor="b"/>
                </a:tc>
              </a:tr>
            </a:tbl>
          </a:graphicData>
        </a:graphic>
      </p:graphicFrame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10</a:t>
            </a:fld>
            <a:endParaRPr lang="it-IT"/>
          </a:p>
        </p:txBody>
      </p:sp>
      <p:sp>
        <p:nvSpPr>
          <p:cNvPr id="7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 dirty="0" smtClean="0"/>
              <a:t>Enrico Caldarola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4231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Next</a:t>
            </a:r>
            <a:r>
              <a:rPr lang="it-IT" dirty="0" smtClean="0"/>
              <a:t> </a:t>
            </a:r>
            <a:r>
              <a:rPr lang="it-IT" dirty="0" err="1" smtClean="0"/>
              <a:t>years</a:t>
            </a:r>
            <a:r>
              <a:rPr lang="it-IT" dirty="0" smtClean="0"/>
              <a:t> </a:t>
            </a:r>
            <a:r>
              <a:rPr lang="it-IT" dirty="0" err="1" smtClean="0"/>
              <a:t>objectives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For the </a:t>
            </a:r>
            <a:r>
              <a:rPr lang="it-IT" dirty="0" err="1" smtClean="0"/>
              <a:t>next</a:t>
            </a:r>
            <a:r>
              <a:rPr lang="it-IT" dirty="0" smtClean="0"/>
              <a:t> </a:t>
            </a:r>
            <a:r>
              <a:rPr lang="it-IT" dirty="0" err="1" smtClean="0"/>
              <a:t>year</a:t>
            </a:r>
            <a:r>
              <a:rPr lang="it-IT" dirty="0" smtClean="0"/>
              <a:t> I propose to </a:t>
            </a:r>
            <a:r>
              <a:rPr lang="it-IT" dirty="0" err="1" smtClean="0"/>
              <a:t>submit</a:t>
            </a:r>
            <a:r>
              <a:rPr lang="it-IT" dirty="0" smtClean="0"/>
              <a:t> a </a:t>
            </a:r>
            <a:r>
              <a:rPr lang="it-IT" dirty="0" err="1" smtClean="0"/>
              <a:t>paper</a:t>
            </a:r>
            <a:r>
              <a:rPr lang="it-IT" dirty="0" smtClean="0"/>
              <a:t> </a:t>
            </a:r>
            <a:r>
              <a:rPr lang="it-IT" dirty="0" err="1" smtClean="0"/>
              <a:t>describing</a:t>
            </a:r>
            <a:r>
              <a:rPr lang="it-IT" dirty="0" smtClean="0"/>
              <a:t> the </a:t>
            </a:r>
            <a:r>
              <a:rPr lang="it-IT" dirty="0" err="1" smtClean="0"/>
              <a:t>proposed</a:t>
            </a:r>
            <a:r>
              <a:rPr lang="it-IT" dirty="0" smtClean="0"/>
              <a:t> </a:t>
            </a:r>
            <a:r>
              <a:rPr lang="it-IT" dirty="0" err="1" smtClean="0"/>
              <a:t>ontology</a:t>
            </a:r>
            <a:r>
              <a:rPr lang="it-IT" dirty="0" smtClean="0"/>
              <a:t> </a:t>
            </a:r>
            <a:r>
              <a:rPr lang="it-IT" dirty="0" err="1" smtClean="0"/>
              <a:t>integration</a:t>
            </a:r>
            <a:r>
              <a:rPr lang="it-IT" dirty="0" smtClean="0"/>
              <a:t> </a:t>
            </a:r>
            <a:r>
              <a:rPr lang="it-IT" dirty="0" err="1" smtClean="0"/>
              <a:t>framework</a:t>
            </a:r>
            <a:r>
              <a:rPr lang="it-IT" dirty="0" smtClean="0"/>
              <a:t> to a high-</a:t>
            </a:r>
            <a:r>
              <a:rPr lang="it-IT" dirty="0" err="1" smtClean="0"/>
              <a:t>level</a:t>
            </a:r>
            <a:r>
              <a:rPr lang="it-IT" dirty="0" smtClean="0"/>
              <a:t> </a:t>
            </a:r>
            <a:r>
              <a:rPr lang="it-IT" dirty="0" err="1" smtClean="0"/>
              <a:t>annd</a:t>
            </a:r>
            <a:r>
              <a:rPr lang="it-IT" dirty="0" smtClean="0"/>
              <a:t> high impact </a:t>
            </a:r>
            <a:r>
              <a:rPr lang="it-IT" dirty="0" err="1" smtClean="0"/>
              <a:t>innternational</a:t>
            </a:r>
            <a:r>
              <a:rPr lang="it-IT" dirty="0" smtClean="0"/>
              <a:t> journal.</a:t>
            </a:r>
          </a:p>
          <a:p>
            <a:pPr lvl="1"/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11</a:t>
            </a:fld>
            <a:endParaRPr lang="it-IT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 dirty="0" smtClean="0"/>
              <a:t>Enrico Caldarola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5630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Next</a:t>
            </a:r>
            <a:r>
              <a:rPr lang="it-IT" dirty="0" smtClean="0"/>
              <a:t> </a:t>
            </a:r>
            <a:r>
              <a:rPr lang="it-IT" dirty="0" err="1" smtClean="0"/>
              <a:t>year</a:t>
            </a:r>
            <a:r>
              <a:rPr lang="it-IT" dirty="0" smtClean="0"/>
              <a:t> </a:t>
            </a:r>
            <a:r>
              <a:rPr lang="it-IT" dirty="0" err="1" smtClean="0"/>
              <a:t>objectives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propose to </a:t>
            </a:r>
            <a:r>
              <a:rPr lang="it-IT" dirty="0" err="1"/>
              <a:t>attend</a:t>
            </a:r>
            <a:r>
              <a:rPr lang="it-IT" dirty="0"/>
              <a:t> the </a:t>
            </a:r>
            <a:r>
              <a:rPr lang="it-IT" dirty="0" err="1"/>
              <a:t>following</a:t>
            </a:r>
            <a:r>
              <a:rPr lang="it-IT" dirty="0"/>
              <a:t> MS </a:t>
            </a:r>
            <a:r>
              <a:rPr lang="it-IT" dirty="0" err="1"/>
              <a:t>modules</a:t>
            </a:r>
            <a:r>
              <a:rPr lang="it-IT" dirty="0"/>
              <a:t>:</a:t>
            </a:r>
          </a:p>
          <a:p>
            <a:pPr lvl="1"/>
            <a:r>
              <a:rPr lang="en-GB" dirty="0"/>
              <a:t>Information retrieval (6 </a:t>
            </a:r>
            <a:r>
              <a:rPr lang="en-GB" dirty="0" err="1"/>
              <a:t>cfu</a:t>
            </a:r>
            <a:r>
              <a:rPr lang="en-GB" dirty="0"/>
              <a:t>);</a:t>
            </a:r>
          </a:p>
          <a:p>
            <a:pPr lvl="1"/>
            <a:r>
              <a:rPr lang="it-IT" dirty="0"/>
              <a:t>Logiche per la Rappresentazione della Conoscenza (6 </a:t>
            </a:r>
            <a:r>
              <a:rPr lang="it-IT" dirty="0" err="1"/>
              <a:t>cfu</a:t>
            </a:r>
            <a:r>
              <a:rPr lang="it-IT" dirty="0" smtClean="0"/>
              <a:t>);</a:t>
            </a:r>
          </a:p>
          <a:p>
            <a:pPr lvl="1"/>
            <a:r>
              <a:rPr lang="it-IT" dirty="0" smtClean="0"/>
              <a:t>Sistemi multimediali.</a:t>
            </a:r>
          </a:p>
          <a:p>
            <a:pPr lvl="1"/>
            <a:r>
              <a:rPr lang="en-GB" dirty="0"/>
              <a:t>Pattern classification and </a:t>
            </a:r>
            <a:r>
              <a:rPr lang="en-GB" dirty="0" smtClean="0"/>
              <a:t>clustering (4 </a:t>
            </a:r>
            <a:r>
              <a:rPr lang="en-GB" dirty="0" err="1" smtClean="0"/>
              <a:t>cfu</a:t>
            </a:r>
            <a:r>
              <a:rPr lang="en-GB" dirty="0" smtClean="0"/>
              <a:t>)</a:t>
            </a:r>
            <a:endParaRPr lang="it-IT" dirty="0" smtClean="0"/>
          </a:p>
          <a:p>
            <a:r>
              <a:rPr lang="it-IT" dirty="0" smtClean="0"/>
              <a:t>The </a:t>
            </a:r>
            <a:r>
              <a:rPr lang="it-IT" dirty="0" err="1" smtClean="0"/>
              <a:t>following</a:t>
            </a:r>
            <a:r>
              <a:rPr lang="it-IT" dirty="0" smtClean="0"/>
              <a:t> ad hoc </a:t>
            </a:r>
            <a:r>
              <a:rPr lang="it-IT" dirty="0" err="1" smtClean="0"/>
              <a:t>modules</a:t>
            </a:r>
            <a:r>
              <a:rPr lang="it-IT" dirty="0" smtClean="0"/>
              <a:t>:</a:t>
            </a:r>
          </a:p>
          <a:p>
            <a:pPr lvl="1"/>
            <a:r>
              <a:rPr lang="en-GB" dirty="0"/>
              <a:t>Ontology </a:t>
            </a:r>
            <a:r>
              <a:rPr lang="en-GB" dirty="0" smtClean="0"/>
              <a:t>engineering (3 </a:t>
            </a:r>
            <a:r>
              <a:rPr lang="en-GB" dirty="0" err="1" smtClean="0"/>
              <a:t>cfu</a:t>
            </a:r>
            <a:r>
              <a:rPr lang="en-GB" dirty="0" smtClean="0"/>
              <a:t>);</a:t>
            </a:r>
            <a:endParaRPr lang="it-IT" dirty="0"/>
          </a:p>
          <a:p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12</a:t>
            </a:fld>
            <a:endParaRPr lang="it-IT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 dirty="0" smtClean="0"/>
              <a:t>Enrico Caldarola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629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6600" dirty="0" err="1" smtClean="0"/>
              <a:t>Thank</a:t>
            </a:r>
            <a:r>
              <a:rPr lang="it-IT" sz="6600" dirty="0" smtClean="0"/>
              <a:t> </a:t>
            </a:r>
            <a:r>
              <a:rPr lang="it-IT" sz="6600" dirty="0" err="1" smtClean="0"/>
              <a:t>you</a:t>
            </a:r>
            <a:endParaRPr lang="it-IT" sz="6600" dirty="0" smtClean="0"/>
          </a:p>
          <a:p>
            <a:pPr marL="0" indent="0" algn="ctr">
              <a:buNone/>
            </a:pPr>
            <a:endParaRPr lang="it-IT" sz="6600" dirty="0"/>
          </a:p>
          <a:p>
            <a:pPr marL="0" indent="0" algn="ctr">
              <a:buNone/>
            </a:pPr>
            <a:r>
              <a:rPr lang="it-IT" sz="3600" smtClean="0"/>
              <a:t>enricogiacinto.caldarola@unina.it</a:t>
            </a:r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403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it-IT" dirty="0" err="1" smtClean="0"/>
              <a:t>Template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36504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CONTENT</a:t>
            </a:r>
          </a:p>
          <a:p>
            <a:pPr lvl="1"/>
            <a:r>
              <a:rPr lang="en-US" dirty="0" smtClean="0"/>
              <a:t>Cover</a:t>
            </a:r>
          </a:p>
          <a:p>
            <a:pPr lvl="1"/>
            <a:r>
              <a:rPr lang="en-US" dirty="0" smtClean="0"/>
              <a:t>My background</a:t>
            </a:r>
          </a:p>
          <a:p>
            <a:pPr lvl="2"/>
            <a:r>
              <a:rPr lang="en-US" dirty="0" smtClean="0"/>
              <a:t>Graduation MS, DIETI group, </a:t>
            </a:r>
            <a:r>
              <a:rPr lang="en-US" dirty="0" err="1" smtClean="0"/>
              <a:t>cooperations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Type of fellowship</a:t>
            </a:r>
          </a:p>
          <a:p>
            <a:pPr lvl="1"/>
            <a:r>
              <a:rPr lang="en-US" dirty="0" smtClean="0"/>
              <a:t>Research problem</a:t>
            </a:r>
          </a:p>
          <a:p>
            <a:pPr lvl="2"/>
            <a:r>
              <a:rPr lang="en-US" dirty="0" smtClean="0"/>
              <a:t>Specific</a:t>
            </a:r>
          </a:p>
          <a:p>
            <a:pPr lvl="1"/>
            <a:r>
              <a:rPr lang="en-US" dirty="0" smtClean="0"/>
              <a:t>Research activity </a:t>
            </a:r>
            <a:endParaRPr lang="en-US" dirty="0" smtClean="0"/>
          </a:p>
          <a:p>
            <a:pPr lvl="2"/>
            <a:r>
              <a:rPr lang="en-US" dirty="0" smtClean="0"/>
              <a:t>idea, methodology, developments, expected results, validation</a:t>
            </a:r>
          </a:p>
          <a:p>
            <a:pPr lvl="1"/>
            <a:r>
              <a:rPr lang="en-US" dirty="0" smtClean="0"/>
              <a:t>Products</a:t>
            </a:r>
            <a:endParaRPr lang="en-US" dirty="0" smtClean="0"/>
          </a:p>
          <a:p>
            <a:pPr lvl="2"/>
            <a:r>
              <a:rPr lang="en-US" dirty="0" smtClean="0"/>
              <a:t>List and mention</a:t>
            </a:r>
          </a:p>
          <a:p>
            <a:pPr lvl="1"/>
            <a:r>
              <a:rPr lang="en-US" dirty="0" smtClean="0"/>
              <a:t>Next years</a:t>
            </a:r>
          </a:p>
          <a:p>
            <a:pPr lvl="2"/>
            <a:r>
              <a:rPr lang="en-US" dirty="0" smtClean="0"/>
              <a:t>I year credits </a:t>
            </a:r>
          </a:p>
          <a:p>
            <a:pPr lvl="2"/>
            <a:r>
              <a:rPr lang="en-US" dirty="0" smtClean="0"/>
              <a:t>Specific </a:t>
            </a:r>
            <a:r>
              <a:rPr lang="en-US" dirty="0" smtClean="0"/>
              <a:t>objects</a:t>
            </a:r>
            <a:endParaRPr lang="en-US" dirty="0" smtClean="0"/>
          </a:p>
          <a:p>
            <a:pPr lvl="2"/>
            <a:r>
              <a:rPr lang="en-US" dirty="0" smtClean="0"/>
              <a:t>Table for </a:t>
            </a:r>
            <a:r>
              <a:rPr lang="en-US" dirty="0" smtClean="0"/>
              <a:t>training </a:t>
            </a:r>
            <a:endParaRPr lang="en-US" dirty="0" smtClean="0"/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/>
              <a:t>Enrico Caldarola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977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My </a:t>
            </a:r>
            <a:r>
              <a:rPr lang="it-IT" dirty="0" err="1" smtClean="0"/>
              <a:t>backgroud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MS in Computer Science </a:t>
            </a:r>
            <a:r>
              <a:rPr lang="it-IT" dirty="0" err="1" smtClean="0"/>
              <a:t>Engineering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Politecnico di Bari in 2006.</a:t>
            </a:r>
          </a:p>
          <a:p>
            <a:r>
              <a:rPr lang="it-IT" dirty="0" smtClean="0"/>
              <a:t>Collaboration with the DIETI </a:t>
            </a:r>
            <a:r>
              <a:rPr lang="it-IT" dirty="0" err="1" smtClean="0"/>
              <a:t>group</a:t>
            </a:r>
            <a:r>
              <a:rPr lang="it-IT" dirty="0" smtClean="0"/>
              <a:t> </a:t>
            </a:r>
            <a:r>
              <a:rPr lang="it-IT" dirty="0" err="1" smtClean="0"/>
              <a:t>headed</a:t>
            </a:r>
            <a:r>
              <a:rPr lang="it-IT" dirty="0" smtClean="0"/>
              <a:t> by Prof. Antonio Picariello.</a:t>
            </a:r>
          </a:p>
          <a:p>
            <a:r>
              <a:rPr lang="it-IT" dirty="0" err="1" smtClean="0"/>
              <a:t>Research</a:t>
            </a:r>
            <a:r>
              <a:rPr lang="it-IT" dirty="0" smtClean="0"/>
              <a:t> </a:t>
            </a:r>
            <a:r>
              <a:rPr lang="it-IT" dirty="0" err="1" smtClean="0"/>
              <a:t>fellow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</a:t>
            </a:r>
            <a:r>
              <a:rPr lang="it-IT" dirty="0" err="1" smtClean="0"/>
              <a:t>Institute</a:t>
            </a:r>
            <a:r>
              <a:rPr lang="it-IT" dirty="0" smtClean="0"/>
              <a:t> of Industrial Technologies and Automation, (CNR).</a:t>
            </a:r>
          </a:p>
          <a:p>
            <a:r>
              <a:rPr lang="it-IT" dirty="0" err="1" smtClean="0"/>
              <a:t>Previous</a:t>
            </a:r>
            <a:r>
              <a:rPr lang="it-IT" dirty="0" smtClean="0"/>
              <a:t>: software </a:t>
            </a:r>
            <a:r>
              <a:rPr lang="it-IT" dirty="0" err="1" smtClean="0"/>
              <a:t>developer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IBM Spa and Sintesi Spa</a:t>
            </a:r>
          </a:p>
          <a:p>
            <a:endParaRPr lang="it-IT" dirty="0" smtClean="0"/>
          </a:p>
          <a:p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Enrico Caldarola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3</a:t>
            </a:fld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980638"/>
            <a:ext cx="1471756" cy="840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47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problem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Determining </a:t>
            </a:r>
            <a:r>
              <a:rPr lang="en-GB" dirty="0"/>
              <a:t>and overcoming </a:t>
            </a:r>
            <a:r>
              <a:rPr lang="en-GB" dirty="0" err="1"/>
              <a:t>mismatchings</a:t>
            </a:r>
            <a:r>
              <a:rPr lang="en-GB" dirty="0"/>
              <a:t> between ontologies in order to allow the </a:t>
            </a:r>
            <a:r>
              <a:rPr lang="en-GB" b="1" dirty="0"/>
              <a:t>reuse</a:t>
            </a:r>
            <a:r>
              <a:rPr lang="en-GB" dirty="0"/>
              <a:t> of such </a:t>
            </a:r>
            <a:r>
              <a:rPr lang="en-GB" dirty="0" smtClean="0"/>
              <a:t>ontologies and their integration, fostering </a:t>
            </a:r>
            <a:r>
              <a:rPr lang="en-GB" dirty="0"/>
              <a:t>the </a:t>
            </a:r>
            <a:r>
              <a:rPr lang="en-GB" dirty="0" smtClean="0"/>
              <a:t>concrete </a:t>
            </a:r>
            <a:r>
              <a:rPr lang="en-GB" dirty="0"/>
              <a:t>realization of the </a:t>
            </a:r>
            <a:r>
              <a:rPr lang="en-GB" b="1" dirty="0"/>
              <a:t>semantic </a:t>
            </a:r>
            <a:r>
              <a:rPr lang="en-GB" b="1" dirty="0" smtClean="0"/>
              <a:t>web.</a:t>
            </a:r>
          </a:p>
          <a:p>
            <a:r>
              <a:rPr lang="it-IT" b="1" dirty="0" err="1" smtClean="0"/>
              <a:t>Scaling</a:t>
            </a:r>
            <a:r>
              <a:rPr lang="it-IT" b="1" dirty="0" smtClean="0"/>
              <a:t> </a:t>
            </a:r>
            <a:r>
              <a:rPr lang="it-IT" dirty="0" err="1" smtClean="0"/>
              <a:t>ontology</a:t>
            </a:r>
            <a:r>
              <a:rPr lang="it-IT" dirty="0" smtClean="0"/>
              <a:t> </a:t>
            </a:r>
            <a:r>
              <a:rPr lang="it-IT" dirty="0" err="1" smtClean="0"/>
              <a:t>integration</a:t>
            </a:r>
            <a:r>
              <a:rPr lang="it-IT" dirty="0" smtClean="0"/>
              <a:t> </a:t>
            </a:r>
            <a:r>
              <a:rPr lang="it-IT" dirty="0" err="1" smtClean="0"/>
              <a:t>techniques</a:t>
            </a:r>
            <a:r>
              <a:rPr lang="it-IT" dirty="0" smtClean="0"/>
              <a:t> in </a:t>
            </a:r>
            <a:r>
              <a:rPr lang="it-IT" dirty="0" err="1" smtClean="0"/>
              <a:t>terms</a:t>
            </a:r>
            <a:r>
              <a:rPr lang="it-IT" dirty="0" smtClean="0"/>
              <a:t> of </a:t>
            </a:r>
            <a:r>
              <a:rPr lang="it-IT" i="1" dirty="0" smtClean="0"/>
              <a:t>Big Data</a:t>
            </a:r>
            <a:r>
              <a:rPr lang="it-IT" dirty="0" smtClean="0"/>
              <a:t>.</a:t>
            </a:r>
            <a:endParaRPr lang="en-GB" b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Enrico Caldarola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4</a:t>
            </a:fld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980638"/>
            <a:ext cx="1471756" cy="840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72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activities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The </a:t>
            </a:r>
            <a:r>
              <a:rPr lang="en-GB" b="1" dirty="0" smtClean="0"/>
              <a:t>idea</a:t>
            </a:r>
            <a:r>
              <a:rPr lang="en-GB" dirty="0" smtClean="0"/>
              <a:t> is to combine </a:t>
            </a:r>
            <a:r>
              <a:rPr lang="en-GB" dirty="0"/>
              <a:t>and eventually </a:t>
            </a:r>
            <a:r>
              <a:rPr lang="en-GB" dirty="0" smtClean="0"/>
              <a:t>enhance </a:t>
            </a:r>
            <a:r>
              <a:rPr lang="en-GB" dirty="0"/>
              <a:t>ontology integration and semantic matching techniques also evaluating their scalability in terms of </a:t>
            </a:r>
            <a:r>
              <a:rPr lang="en-GB" i="1" dirty="0"/>
              <a:t>Big Data</a:t>
            </a:r>
            <a:r>
              <a:rPr lang="en-GB" dirty="0"/>
              <a:t>. </a:t>
            </a:r>
            <a:endParaRPr lang="en-GB" dirty="0" smtClean="0"/>
          </a:p>
          <a:p>
            <a:r>
              <a:rPr lang="it-IT" b="1" dirty="0" err="1" smtClean="0"/>
              <a:t>Methodology</a:t>
            </a:r>
            <a:r>
              <a:rPr lang="it-IT" b="1" dirty="0" smtClean="0"/>
              <a:t>:</a:t>
            </a:r>
            <a:endParaRPr lang="en-GB" b="1" dirty="0" smtClean="0"/>
          </a:p>
          <a:p>
            <a:pPr lvl="1"/>
            <a:r>
              <a:rPr lang="en-GB" b="1" dirty="0" smtClean="0"/>
              <a:t>Literature </a:t>
            </a:r>
            <a:r>
              <a:rPr lang="en-GB" b="1" dirty="0"/>
              <a:t>review </a:t>
            </a:r>
            <a:r>
              <a:rPr lang="en-GB" dirty="0"/>
              <a:t>of existing and well-known ontology matching </a:t>
            </a:r>
            <a:r>
              <a:rPr lang="en-GB" dirty="0" smtClean="0"/>
              <a:t>techniques and methodologies;</a:t>
            </a:r>
          </a:p>
          <a:p>
            <a:pPr lvl="1"/>
            <a:r>
              <a:rPr lang="en-GB" b="1" dirty="0"/>
              <a:t>Literature review</a:t>
            </a:r>
            <a:r>
              <a:rPr lang="en-GB" dirty="0" smtClean="0"/>
              <a:t> of Big Data articles, </a:t>
            </a:r>
            <a:r>
              <a:rPr lang="en-GB" dirty="0"/>
              <a:t>from the high-level characterization of the term “Big” throughout the Volume-Velocity-Variety model, to the existing technologies dealing with very large databases in terms of storage and </a:t>
            </a:r>
            <a:r>
              <a:rPr lang="en-GB" dirty="0" smtClean="0"/>
              <a:t>computing.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5</a:t>
            </a:fld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980638"/>
            <a:ext cx="1471756" cy="840373"/>
          </a:xfrm>
          <a:prstGeom prst="rect">
            <a:avLst/>
          </a:prstGeom>
        </p:spPr>
      </p:pic>
      <p:sp>
        <p:nvSpPr>
          <p:cNvPr id="7" name="Segnaposto piè di pagina 3"/>
          <p:cNvSpPr txBox="1">
            <a:spLocks/>
          </p:cNvSpPr>
          <p:nvPr/>
        </p:nvSpPr>
        <p:spPr>
          <a:xfrm>
            <a:off x="3276600" y="65087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mtClean="0"/>
              <a:t>Enrico Caldarola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6460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activities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Development</a:t>
            </a:r>
            <a:r>
              <a:rPr lang="it-IT" dirty="0" smtClean="0"/>
              <a:t> of a </a:t>
            </a:r>
            <a:r>
              <a:rPr lang="it-IT" dirty="0" err="1" smtClean="0"/>
              <a:t>framework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, </a:t>
            </a:r>
            <a:r>
              <a:rPr lang="it-IT" dirty="0" err="1" smtClean="0"/>
              <a:t>given</a:t>
            </a:r>
            <a:r>
              <a:rPr lang="it-IT" dirty="0" smtClean="0"/>
              <a:t> </a:t>
            </a:r>
            <a:r>
              <a:rPr lang="it-IT" dirty="0" err="1" smtClean="0"/>
              <a:t>two</a:t>
            </a:r>
            <a:r>
              <a:rPr lang="it-IT" dirty="0" smtClean="0"/>
              <a:t> or more input </a:t>
            </a:r>
            <a:r>
              <a:rPr lang="it-IT" dirty="0" err="1" smtClean="0"/>
              <a:t>ontologies</a:t>
            </a:r>
            <a:r>
              <a:rPr lang="it-IT" dirty="0" smtClean="0"/>
              <a:t> </a:t>
            </a:r>
            <a:r>
              <a:rPr lang="it-IT" dirty="0" err="1"/>
              <a:t>expressed</a:t>
            </a:r>
            <a:r>
              <a:rPr lang="it-IT" dirty="0"/>
              <a:t> in </a:t>
            </a:r>
            <a:r>
              <a:rPr lang="it-IT" dirty="0" smtClean="0"/>
              <a:t>OWL </a:t>
            </a:r>
            <a:r>
              <a:rPr lang="it-IT" dirty="0" err="1" smtClean="0"/>
              <a:t>language</a:t>
            </a:r>
            <a:r>
              <a:rPr lang="it-IT" dirty="0" smtClean="0"/>
              <a:t> and an </a:t>
            </a:r>
            <a:r>
              <a:rPr lang="it-IT" dirty="0" err="1" smtClean="0"/>
              <a:t>upper-level</a:t>
            </a:r>
            <a:r>
              <a:rPr lang="it-IT" dirty="0" smtClean="0"/>
              <a:t> </a:t>
            </a:r>
            <a:r>
              <a:rPr lang="it-IT" dirty="0" err="1" smtClean="0"/>
              <a:t>ontology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a </a:t>
            </a:r>
            <a:r>
              <a:rPr lang="it-IT" dirty="0" err="1" smtClean="0"/>
              <a:t>reference</a:t>
            </a:r>
            <a:r>
              <a:rPr lang="it-IT" dirty="0" smtClean="0"/>
              <a:t>, </a:t>
            </a:r>
            <a:r>
              <a:rPr lang="it-IT" dirty="0" err="1" smtClean="0"/>
              <a:t>outputs</a:t>
            </a:r>
            <a:r>
              <a:rPr lang="it-IT" dirty="0" smtClean="0"/>
              <a:t> an </a:t>
            </a:r>
            <a:r>
              <a:rPr lang="it-IT" dirty="0" err="1" smtClean="0"/>
              <a:t>alignement</a:t>
            </a:r>
            <a:r>
              <a:rPr lang="it-IT" dirty="0" smtClean="0"/>
              <a:t> </a:t>
            </a:r>
            <a:r>
              <a:rPr lang="it-IT" dirty="0" err="1" smtClean="0"/>
              <a:t>between</a:t>
            </a:r>
            <a:r>
              <a:rPr lang="it-IT" dirty="0" smtClean="0"/>
              <a:t> the </a:t>
            </a:r>
            <a:r>
              <a:rPr lang="it-IT" dirty="0" err="1" smtClean="0"/>
              <a:t>inputs</a:t>
            </a:r>
            <a:r>
              <a:rPr lang="it-IT" dirty="0" smtClean="0"/>
              <a:t>.</a:t>
            </a:r>
          </a:p>
          <a:p>
            <a:r>
              <a:rPr lang="it-IT" b="1" dirty="0" err="1" smtClean="0"/>
              <a:t>Results</a:t>
            </a:r>
            <a:r>
              <a:rPr lang="it-IT" dirty="0" smtClean="0"/>
              <a:t>: </a:t>
            </a:r>
            <a:r>
              <a:rPr lang="it-IT" dirty="0" err="1" smtClean="0"/>
              <a:t>improving</a:t>
            </a:r>
            <a:r>
              <a:rPr lang="it-IT" dirty="0" smtClean="0"/>
              <a:t> the </a:t>
            </a:r>
            <a:r>
              <a:rPr lang="it-IT" dirty="0" err="1" smtClean="0"/>
              <a:t>existing</a:t>
            </a:r>
            <a:r>
              <a:rPr lang="it-IT" dirty="0" smtClean="0"/>
              <a:t> </a:t>
            </a:r>
            <a:r>
              <a:rPr lang="it-IT" dirty="0" err="1" smtClean="0"/>
              <a:t>integration</a:t>
            </a:r>
            <a:r>
              <a:rPr lang="it-IT" dirty="0" smtClean="0"/>
              <a:t> </a:t>
            </a:r>
            <a:r>
              <a:rPr lang="it-IT" dirty="0" err="1" smtClean="0"/>
              <a:t>methodologies</a:t>
            </a:r>
            <a:r>
              <a:rPr lang="it-IT" dirty="0" smtClean="0"/>
              <a:t> </a:t>
            </a:r>
            <a:r>
              <a:rPr lang="it-IT" dirty="0" err="1" smtClean="0"/>
              <a:t>enhancing</a:t>
            </a:r>
            <a:r>
              <a:rPr lang="it-IT" dirty="0" smtClean="0"/>
              <a:t> the </a:t>
            </a:r>
            <a:r>
              <a:rPr lang="it-IT" dirty="0" err="1" smtClean="0"/>
              <a:t>interoperability</a:t>
            </a:r>
            <a:r>
              <a:rPr lang="it-IT" dirty="0" smtClean="0"/>
              <a:t> </a:t>
            </a:r>
            <a:r>
              <a:rPr lang="it-IT" dirty="0" err="1" smtClean="0"/>
              <a:t>among</a:t>
            </a:r>
            <a:r>
              <a:rPr lang="it-IT" dirty="0" smtClean="0"/>
              <a:t> </a:t>
            </a:r>
            <a:r>
              <a:rPr lang="it-IT" dirty="0" err="1" smtClean="0"/>
              <a:t>knoweldge</a:t>
            </a:r>
            <a:r>
              <a:rPr lang="it-IT" dirty="0" smtClean="0"/>
              <a:t> </a:t>
            </a:r>
            <a:r>
              <a:rPr lang="it-IT" dirty="0" err="1" smtClean="0"/>
              <a:t>models</a:t>
            </a:r>
            <a:r>
              <a:rPr lang="it-IT" dirty="0" smtClean="0"/>
              <a:t>.</a:t>
            </a:r>
          </a:p>
          <a:p>
            <a:endParaRPr lang="it-IT" dirty="0" smtClean="0"/>
          </a:p>
          <a:p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6</a:t>
            </a:fld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980638"/>
            <a:ext cx="1471756" cy="840373"/>
          </a:xfrm>
          <a:prstGeom prst="rect">
            <a:avLst/>
          </a:prstGeom>
        </p:spPr>
      </p:pic>
      <p:sp>
        <p:nvSpPr>
          <p:cNvPr id="7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 dirty="0" smtClean="0"/>
              <a:t>Enrico Caldarola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87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activities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The </a:t>
            </a:r>
            <a:r>
              <a:rPr lang="it-IT" b="1" dirty="0" err="1" smtClean="0"/>
              <a:t>validation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be </a:t>
            </a:r>
            <a:r>
              <a:rPr lang="it-IT" dirty="0" err="1" smtClean="0"/>
              <a:t>carried</a:t>
            </a:r>
            <a:r>
              <a:rPr lang="it-IT" dirty="0" smtClean="0"/>
              <a:t> out </a:t>
            </a:r>
            <a:r>
              <a:rPr lang="en-GB" dirty="0" smtClean="0"/>
              <a:t>with </a:t>
            </a:r>
            <a:r>
              <a:rPr lang="en-GB" dirty="0"/>
              <a:t>respect to some existing gold </a:t>
            </a:r>
            <a:r>
              <a:rPr lang="en-GB" dirty="0" smtClean="0"/>
              <a:t>standards ad will aim at evaluating the accuracy of the resulting alignments also by adopting consistency checks.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7</a:t>
            </a:fld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980638"/>
            <a:ext cx="1471756" cy="840373"/>
          </a:xfrm>
          <a:prstGeom prst="rect">
            <a:avLst/>
          </a:prstGeom>
        </p:spPr>
      </p:pic>
      <p:sp>
        <p:nvSpPr>
          <p:cNvPr id="8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 dirty="0" smtClean="0"/>
              <a:t>Enrico Caldarola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2426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Products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/>
              <a:t>Enrico Caldarola, Antonio Picariello, Daniela </a:t>
            </a:r>
            <a:r>
              <a:rPr lang="it-IT" dirty="0" err="1"/>
              <a:t>Castelluccia</a:t>
            </a:r>
            <a:r>
              <a:rPr lang="it-IT" dirty="0"/>
              <a:t>, “</a:t>
            </a:r>
            <a:r>
              <a:rPr lang="it-IT" b="1" i="1" dirty="0" err="1"/>
              <a:t>Modern</a:t>
            </a:r>
            <a:r>
              <a:rPr lang="it-IT" b="1" i="1" dirty="0"/>
              <a:t> Enterprises in the </a:t>
            </a:r>
            <a:r>
              <a:rPr lang="it-IT" b="1" i="1" dirty="0" err="1"/>
              <a:t>Bubble</a:t>
            </a:r>
            <a:r>
              <a:rPr lang="it-IT" b="1" i="1" dirty="0"/>
              <a:t>: </a:t>
            </a:r>
            <a:r>
              <a:rPr lang="it-IT" b="1" i="1" dirty="0" err="1"/>
              <a:t>Why</a:t>
            </a:r>
            <a:r>
              <a:rPr lang="it-IT" b="1" i="1" dirty="0"/>
              <a:t> Big Data </a:t>
            </a:r>
            <a:r>
              <a:rPr lang="it-IT" b="1" i="1" dirty="0" err="1"/>
              <a:t>Matters</a:t>
            </a:r>
            <a:r>
              <a:rPr lang="it-IT" i="1" dirty="0"/>
              <a:t>”</a:t>
            </a:r>
            <a:r>
              <a:rPr lang="it-IT" dirty="0"/>
              <a:t>, ACM SIGSOFT Software </a:t>
            </a:r>
            <a:r>
              <a:rPr lang="it-IT" dirty="0" err="1"/>
              <a:t>Engineering</a:t>
            </a:r>
            <a:r>
              <a:rPr lang="it-IT" dirty="0"/>
              <a:t> Notes, Volume 40, </a:t>
            </a:r>
            <a:r>
              <a:rPr lang="it-IT" dirty="0" err="1"/>
              <a:t>Issue</a:t>
            </a:r>
            <a:r>
              <a:rPr lang="it-IT" dirty="0"/>
              <a:t> 1, </a:t>
            </a:r>
            <a:r>
              <a:rPr lang="it-IT" dirty="0" err="1"/>
              <a:t>January</a:t>
            </a:r>
            <a:r>
              <a:rPr lang="it-IT" dirty="0"/>
              <a:t> 2015, pp. 1-4, ACM New York, NY, USA, </a:t>
            </a:r>
            <a:r>
              <a:rPr lang="it-IT" dirty="0" err="1"/>
              <a:t>doi</a:t>
            </a:r>
            <a:r>
              <a:rPr lang="it-IT" dirty="0"/>
              <a:t>&gt;10.1145/2693208.2693228</a:t>
            </a:r>
            <a:endParaRPr lang="en-GB" dirty="0"/>
          </a:p>
          <a:p>
            <a:r>
              <a:rPr lang="en-GB" dirty="0" smtClean="0"/>
              <a:t>Enrico </a:t>
            </a:r>
            <a:r>
              <a:rPr lang="en-GB" dirty="0"/>
              <a:t>Caldarola, Marco Sacco, Walter </a:t>
            </a:r>
            <a:r>
              <a:rPr lang="en-GB" dirty="0" err="1"/>
              <a:t>Terkaj</a:t>
            </a:r>
            <a:r>
              <a:rPr lang="en-GB" dirty="0"/>
              <a:t>, “</a:t>
            </a:r>
            <a:r>
              <a:rPr lang="en-GB" b="1" i="1" dirty="0"/>
              <a:t>Big Data: The Current Wave Front of the Tsunami</a:t>
            </a:r>
            <a:r>
              <a:rPr lang="en-GB" dirty="0"/>
              <a:t>, Applied Computer Science Volume 10, Number 4, 2014, Lublin University. [Online available] http://www.acs.pollub.pl/pdf/v10n4/1.pdf</a:t>
            </a:r>
          </a:p>
          <a:p>
            <a:r>
              <a:rPr lang="it-IT" dirty="0" smtClean="0"/>
              <a:t>Gianfranco </a:t>
            </a:r>
            <a:r>
              <a:rPr lang="it-IT" dirty="0" err="1"/>
              <a:t>Modoni</a:t>
            </a:r>
            <a:r>
              <a:rPr lang="it-IT" dirty="0"/>
              <a:t>, Enrico Caldarola, Walter </a:t>
            </a:r>
            <a:r>
              <a:rPr lang="it-IT" dirty="0" err="1"/>
              <a:t>Terkaj</a:t>
            </a:r>
            <a:r>
              <a:rPr lang="it-IT" dirty="0"/>
              <a:t>, Marco Sacco, </a:t>
            </a:r>
            <a:r>
              <a:rPr lang="it-IT" b="1" i="1" dirty="0"/>
              <a:t>The </a:t>
            </a:r>
            <a:r>
              <a:rPr lang="it-IT" b="1" i="1" dirty="0" err="1"/>
              <a:t>ontology</a:t>
            </a:r>
            <a:r>
              <a:rPr lang="it-IT" b="1" i="1" dirty="0"/>
              <a:t> </a:t>
            </a:r>
            <a:r>
              <a:rPr lang="it-IT" b="1" i="1" dirty="0" err="1"/>
              <a:t>reuse</a:t>
            </a:r>
            <a:r>
              <a:rPr lang="it-IT" b="1" i="1" dirty="0"/>
              <a:t> in an industrial </a:t>
            </a:r>
            <a:r>
              <a:rPr lang="it-IT" b="1" i="1" dirty="0" smtClean="0"/>
              <a:t>scenario</a:t>
            </a:r>
            <a:r>
              <a:rPr lang="it-IT" b="1" i="1" dirty="0"/>
              <a:t>: a case </a:t>
            </a:r>
            <a:r>
              <a:rPr lang="it-IT" b="1" i="1" dirty="0" err="1" smtClean="0"/>
              <a:t>study</a:t>
            </a:r>
            <a:r>
              <a:rPr lang="en-GB" dirty="0"/>
              <a:t>, In proceedings of </a:t>
            </a:r>
            <a:r>
              <a:rPr lang="en-GB" dirty="0" err="1"/>
              <a:t>eKNOW</a:t>
            </a:r>
            <a:r>
              <a:rPr lang="en-GB" dirty="0"/>
              <a:t> 2015: The Seventh International Conference on Information, Process, and Knowledge Management, pp. 66-71, Lisbon 2015. [online available]  http://www.thinkmind.org/index.php?view=article&amp;articleid=eknow_2015_3_30_60112.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8</a:t>
            </a:fld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980638"/>
            <a:ext cx="1471756" cy="840373"/>
          </a:xfrm>
          <a:prstGeom prst="rect">
            <a:avLst/>
          </a:prstGeom>
        </p:spPr>
      </p:pic>
      <p:sp>
        <p:nvSpPr>
          <p:cNvPr id="7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 dirty="0" smtClean="0"/>
              <a:t>Enrico Caldarola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2784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44512" y="260648"/>
            <a:ext cx="8229600" cy="1143000"/>
          </a:xfrm>
        </p:spPr>
        <p:txBody>
          <a:bodyPr/>
          <a:lstStyle/>
          <a:p>
            <a:r>
              <a:rPr lang="it-IT" smtClean="0"/>
              <a:t>First </a:t>
            </a:r>
            <a:r>
              <a:rPr lang="it-IT" dirty="0" err="1" smtClean="0"/>
              <a:t>years</a:t>
            </a:r>
            <a:r>
              <a:rPr lang="it-IT" dirty="0" smtClean="0"/>
              <a:t> </a:t>
            </a:r>
            <a:r>
              <a:rPr lang="it-IT" dirty="0" err="1" smtClean="0"/>
              <a:t>credits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9</a:t>
            </a:fld>
            <a:endParaRPr lang="it-IT"/>
          </a:p>
        </p:txBody>
      </p:sp>
      <p:graphicFrame>
        <p:nvGraphicFramePr>
          <p:cNvPr id="8" name="Segnaposto contenut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4937453"/>
              </p:ext>
            </p:extLst>
          </p:nvPr>
        </p:nvGraphicFramePr>
        <p:xfrm>
          <a:off x="1043603" y="1403645"/>
          <a:ext cx="7200804" cy="44736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64748"/>
                <a:gridCol w="667007"/>
                <a:gridCol w="667007"/>
                <a:gridCol w="667007"/>
                <a:gridCol w="667007"/>
                <a:gridCol w="667007"/>
                <a:gridCol w="667007"/>
                <a:gridCol w="667007"/>
                <a:gridCol w="667007"/>
              </a:tblGrid>
              <a:tr h="443333">
                <a:tc>
                  <a:txBody>
                    <a:bodyPr/>
                    <a:lstStyle/>
                    <a:p>
                      <a:pPr algn="l" fontAlgn="b"/>
                      <a:endParaRPr lang="en-GB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effectLst/>
                        </a:rPr>
                        <a:t>Credits year 1</a:t>
                      </a:r>
                      <a:endParaRPr lang="en-GB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43333">
                <a:tc>
                  <a:txBody>
                    <a:bodyPr/>
                    <a:lstStyle/>
                    <a:p>
                      <a:pPr algn="l" fontAlgn="b"/>
                      <a:endParaRPr lang="en-GB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effectLst/>
                        </a:rPr>
                        <a:t> </a:t>
                      </a:r>
                      <a:endParaRPr lang="en-GB" sz="24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effectLst/>
                        </a:rPr>
                        <a:t>1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effectLst/>
                        </a:rPr>
                        <a:t>2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effectLst/>
                        </a:rPr>
                        <a:t>3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effectLst/>
                        </a:rPr>
                        <a:t>4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effectLst/>
                        </a:rPr>
                        <a:t>5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effectLst/>
                        </a:rPr>
                        <a:t>6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effectLst/>
                        </a:rPr>
                        <a:t> </a:t>
                      </a:r>
                      <a:endParaRPr lang="en-GB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773328">
                <a:tc>
                  <a:txBody>
                    <a:bodyPr/>
                    <a:lstStyle/>
                    <a:p>
                      <a:pPr algn="l" fontAlgn="b"/>
                      <a:endParaRPr lang="en-GB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 dirty="0">
                          <a:effectLst/>
                        </a:rPr>
                        <a:t>Estimated</a:t>
                      </a:r>
                      <a:endParaRPr lang="en-GB" sz="24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 dirty="0" err="1">
                          <a:effectLst/>
                        </a:rPr>
                        <a:t>bimonth</a:t>
                      </a:r>
                      <a:endParaRPr lang="en-GB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effectLst/>
                        </a:rPr>
                        <a:t>bimonth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effectLst/>
                        </a:rPr>
                        <a:t>bimonth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effectLst/>
                        </a:rPr>
                        <a:t>bimonth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effectLst/>
                        </a:rPr>
                        <a:t>bimonth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effectLst/>
                        </a:rPr>
                        <a:t>bimonth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effectLst/>
                        </a:rPr>
                        <a:t>Summary</a:t>
                      </a:r>
                      <a:endParaRPr lang="en-GB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vert="vert270" anchor="b"/>
                </a:tc>
              </a:tr>
              <a:tr h="443333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u="none" strike="noStrike">
                          <a:effectLst/>
                        </a:rPr>
                        <a:t>Modules</a:t>
                      </a:r>
                      <a:endParaRPr lang="en-GB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u="none" strike="noStrike">
                          <a:effectLst/>
                        </a:rPr>
                        <a:t> </a:t>
                      </a:r>
                      <a:endParaRPr lang="en-GB" sz="24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u="none" strike="noStrike" dirty="0">
                          <a:effectLst/>
                        </a:rPr>
                        <a:t> </a:t>
                      </a:r>
                      <a:endParaRPr lang="en-GB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u="none" strike="noStrike" dirty="0">
                          <a:effectLst/>
                        </a:rPr>
                        <a:t> </a:t>
                      </a:r>
                      <a:endParaRPr lang="en-GB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u="none" strike="noStrike">
                          <a:effectLst/>
                        </a:rPr>
                        <a:t> 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u="none" strike="noStrike">
                          <a:effectLst/>
                        </a:rPr>
                        <a:t> 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u="none" strike="noStrike">
                          <a:effectLst/>
                        </a:rPr>
                        <a:t> 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n-GB" sz="2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n-GB" sz="24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43333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u="none" strike="noStrike">
                          <a:effectLst/>
                        </a:rPr>
                        <a:t>Seminars</a:t>
                      </a:r>
                      <a:endParaRPr lang="en-GB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u="none" strike="noStrike">
                          <a:effectLst/>
                        </a:rPr>
                        <a:t> </a:t>
                      </a:r>
                      <a:endParaRPr lang="en-GB" sz="24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0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 dirty="0">
                          <a:effectLst/>
                        </a:rPr>
                        <a:t>0</a:t>
                      </a:r>
                      <a:endParaRPr lang="en-GB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 dirty="0">
                          <a:effectLst/>
                        </a:rPr>
                        <a:t>0</a:t>
                      </a:r>
                      <a:endParaRPr lang="en-GB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0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0,5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5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5,5</a:t>
                      </a:r>
                      <a:endParaRPr lang="en-GB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63483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u="none" strike="noStrike">
                          <a:effectLst/>
                        </a:rPr>
                        <a:t>Research</a:t>
                      </a:r>
                      <a:endParaRPr lang="en-GB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u="none" strike="noStrike">
                          <a:effectLst/>
                        </a:rPr>
                        <a:t> </a:t>
                      </a:r>
                      <a:endParaRPr lang="en-GB" sz="24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6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6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 dirty="0">
                          <a:effectLst/>
                        </a:rPr>
                        <a:t>8</a:t>
                      </a:r>
                      <a:endParaRPr lang="en-GB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 dirty="0">
                          <a:effectLst/>
                        </a:rPr>
                        <a:t>10</a:t>
                      </a:r>
                      <a:endParaRPr lang="en-GB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 dirty="0">
                          <a:effectLst/>
                        </a:rPr>
                        <a:t>7</a:t>
                      </a:r>
                      <a:endParaRPr lang="en-GB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endParaRPr lang="en-GB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42</a:t>
                      </a:r>
                      <a:endParaRPr lang="en-GB" sz="24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63483">
                <a:tc>
                  <a:txBody>
                    <a:bodyPr/>
                    <a:lstStyle/>
                    <a:p>
                      <a:pPr algn="l" fontAlgn="b"/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60</a:t>
                      </a:r>
                      <a:endParaRPr lang="en-GB" sz="24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6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6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8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10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7,5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 dirty="0" smtClean="0">
                          <a:effectLst/>
                        </a:rPr>
                        <a:t>15</a:t>
                      </a:r>
                      <a:endParaRPr lang="en-GB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53</a:t>
                      </a:r>
                      <a:endParaRPr lang="en-GB" sz="24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9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 dirty="0" smtClean="0"/>
              <a:t>Enrico Caldarola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014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1210</TotalTime>
  <Words>895</Words>
  <Application>Microsoft Office PowerPoint</Application>
  <PresentationFormat>Presentazione su schermo (4:3)</PresentationFormat>
  <Paragraphs>208</Paragraphs>
  <Slides>13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6" baseType="lpstr">
      <vt:lpstr>Arial</vt:lpstr>
      <vt:lpstr>Calibri</vt:lpstr>
      <vt:lpstr>Tema di Office</vt:lpstr>
      <vt:lpstr>Enrico Caldarola Tutor: Prof. Antonio Picariello –  co-Tutor: Prof. Antonio Rinaldi XXIX Cycle - I year presentation</vt:lpstr>
      <vt:lpstr>Template</vt:lpstr>
      <vt:lpstr>My backgroud</vt:lpstr>
      <vt:lpstr>The problem</vt:lpstr>
      <vt:lpstr>Research activities</vt:lpstr>
      <vt:lpstr>Research activities</vt:lpstr>
      <vt:lpstr>Research activities</vt:lpstr>
      <vt:lpstr>Products</vt:lpstr>
      <vt:lpstr>First years credits</vt:lpstr>
      <vt:lpstr>First year courses</vt:lpstr>
      <vt:lpstr>Next years objectives</vt:lpstr>
      <vt:lpstr>Next year objectives</vt:lpstr>
      <vt:lpstr>Presentazione standard di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Surname XXIX Cycle I year presentation</dc:title>
  <dc:creator>Daniele</dc:creator>
  <cp:lastModifiedBy>caldarola</cp:lastModifiedBy>
  <cp:revision>45</cp:revision>
  <cp:lastPrinted>2015-02-18T13:08:33Z</cp:lastPrinted>
  <dcterms:created xsi:type="dcterms:W3CDTF">2015-02-18T11:42:09Z</dcterms:created>
  <dcterms:modified xsi:type="dcterms:W3CDTF">2015-02-22T22:35:28Z</dcterms:modified>
</cp:coreProperties>
</file>