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handoutMasterIdLst>
    <p:handoutMasterId r:id="rId12"/>
  </p:handoutMasterIdLst>
  <p:sldIdLst>
    <p:sldId id="256" r:id="rId2"/>
    <p:sldId id="273" r:id="rId3"/>
    <p:sldId id="257" r:id="rId4"/>
    <p:sldId id="258" r:id="rId5"/>
    <p:sldId id="263" r:id="rId6"/>
    <p:sldId id="271" r:id="rId7"/>
    <p:sldId id="264" r:id="rId8"/>
    <p:sldId id="274" r:id="rId9"/>
    <p:sldId id="266" r:id="rId10"/>
  </p:sldIdLst>
  <p:sldSz cx="1008062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751" autoAdjust="0"/>
  </p:normalViewPr>
  <p:slideViewPr>
    <p:cSldViewPr>
      <p:cViewPr varScale="1">
        <p:scale>
          <a:sx n="100" d="100"/>
          <a:sy n="100" d="100"/>
        </p:scale>
        <p:origin x="1620" y="90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369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312920" y="1027079"/>
            <a:ext cx="4933800" cy="370044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1169640" y="5086800"/>
            <a:ext cx="5226120" cy="4107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17365"/>
      </p:ext>
    </p:extLst>
  </p:cSld>
  <p:clrMap bg1="lt1" tx1="dk1" bg2="lt2" tx2="dk2" accent1="accent1" accent2="accent2" accent3="accent3" accent4="accent4" accent5="accent5" accent6="accent6" hlink="hlink" folHlink="folHlink"/>
  <p:notesStyle>
    <a:lvl1pPr rtl="0" hangingPunct="0">
      <a:tabLst/>
      <a:defRPr lang="en-US" sz="2400" b="0" i="0" u="none" strike="noStrike">
        <a:ln>
          <a:noFill/>
        </a:ln>
        <a:solidFill>
          <a:srgbClr val="000000"/>
        </a:solidFill>
        <a:latin typeface="Thorndale" pitchFamily="18"/>
        <a:cs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04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1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74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0080627" cy="75596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1"/>
            <a:ext cx="2541159" cy="7559676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4881" y="1237197"/>
            <a:ext cx="7269075" cy="2631887"/>
          </a:xfrm>
        </p:spPr>
        <p:txBody>
          <a:bodyPr anchor="b">
            <a:normAutofit/>
          </a:bodyPr>
          <a:lstStyle>
            <a:lvl1pPr algn="l">
              <a:defRPr sz="529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4881" y="3970580"/>
            <a:ext cx="7269075" cy="1825171"/>
          </a:xfrm>
        </p:spPr>
        <p:txBody>
          <a:bodyPr>
            <a:normAutofit/>
          </a:bodyPr>
          <a:lstStyle>
            <a:lvl1pPr marL="0" indent="0" algn="l">
              <a:buNone/>
              <a:defRPr sz="2205" cap="all" baseline="0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95257" y="5963746"/>
            <a:ext cx="2268141" cy="402483"/>
          </a:xfrm>
        </p:spPr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4880" y="5963746"/>
            <a:ext cx="4237374" cy="40248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6403" y="5963744"/>
            <a:ext cx="637554" cy="402483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65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4" y="4745097"/>
            <a:ext cx="8195762" cy="903187"/>
          </a:xfrm>
        </p:spPr>
        <p:txBody>
          <a:bodyPr anchor="b">
            <a:normAutofit/>
          </a:bodyPr>
          <a:lstStyle>
            <a:lvl1pPr>
              <a:defRPr sz="352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43744" y="668472"/>
            <a:ext cx="8195762" cy="3637394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527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07" y="5648283"/>
            <a:ext cx="8194525" cy="752299"/>
          </a:xfrm>
        </p:spPr>
        <p:txBody>
          <a:bodyPr>
            <a:normAutofit/>
          </a:bodyPr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3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83" y="671971"/>
            <a:ext cx="8190470" cy="3779838"/>
          </a:xfrm>
        </p:spPr>
        <p:txBody>
          <a:bodyPr anchor="ctr">
            <a:normAutofit/>
          </a:bodyPr>
          <a:lstStyle>
            <a:lvl1pPr>
              <a:defRPr sz="396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4871791"/>
            <a:ext cx="8189233" cy="1511934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48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1" y="671972"/>
            <a:ext cx="7691729" cy="3029634"/>
          </a:xfrm>
        </p:spPr>
        <p:txBody>
          <a:bodyPr anchor="ctr">
            <a:normAutofit/>
          </a:bodyPr>
          <a:lstStyle>
            <a:lvl1pPr>
              <a:defRPr sz="396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22669" y="3709903"/>
            <a:ext cx="7236601" cy="605136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4750887"/>
            <a:ext cx="8190510" cy="1641894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67930" y="791967"/>
            <a:ext cx="504031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618221" y="3047870"/>
            <a:ext cx="504031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553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5" y="2352387"/>
            <a:ext cx="8190509" cy="2768833"/>
          </a:xfrm>
        </p:spPr>
        <p:txBody>
          <a:bodyPr anchor="b">
            <a:normAutofit/>
          </a:bodyPr>
          <a:lstStyle>
            <a:lvl1pPr>
              <a:defRPr sz="396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06" y="5134202"/>
            <a:ext cx="8189272" cy="1257349"/>
          </a:xfrm>
        </p:spPr>
        <p:txBody>
          <a:bodyPr anchor="t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15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43747" y="671971"/>
            <a:ext cx="8190507" cy="20999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43745" y="2948100"/>
            <a:ext cx="2643269" cy="75596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43746" y="3704068"/>
            <a:ext cx="2641900" cy="2679657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32913" y="2951596"/>
            <a:ext cx="2632923" cy="75596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732913" y="3707564"/>
            <a:ext cx="2633660" cy="2679657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92579" y="2948100"/>
            <a:ext cx="2641673" cy="75596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92579" y="3704068"/>
            <a:ext cx="2641673" cy="2679657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56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43746" y="671971"/>
            <a:ext cx="8190507" cy="20999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43747" y="4855251"/>
            <a:ext cx="2641898" cy="63522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43747" y="2939871"/>
            <a:ext cx="2641898" cy="16799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84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43747" y="5490475"/>
            <a:ext cx="2641898" cy="90152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1652" y="4855251"/>
            <a:ext cx="2646164" cy="63522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11653" y="2939871"/>
            <a:ext cx="2644957" cy="16799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84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710445" y="5490472"/>
            <a:ext cx="2646164" cy="893252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92683" y="4855250"/>
            <a:ext cx="2638178" cy="63522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492580" y="2939871"/>
            <a:ext cx="2641674" cy="16799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84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492579" y="5490471"/>
            <a:ext cx="2641673" cy="893255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85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6465" y="671971"/>
            <a:ext cx="1657789" cy="57117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3744" y="671971"/>
            <a:ext cx="6406712" cy="57117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1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943747" y="681801"/>
            <a:ext cx="8190507" cy="1629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943747" y="2479643"/>
            <a:ext cx="8190507" cy="39040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6165553" y="6485224"/>
            <a:ext cx="2268141" cy="402483"/>
          </a:xfrm>
        </p:spPr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3746" y="6485223"/>
            <a:ext cx="5158804" cy="402483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699" y="6485222"/>
            <a:ext cx="637554" cy="402483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4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4" y="1564436"/>
            <a:ext cx="8190508" cy="3144614"/>
          </a:xfrm>
        </p:spPr>
        <p:txBody>
          <a:bodyPr anchor="b">
            <a:normAutofit/>
          </a:bodyPr>
          <a:lstStyle>
            <a:lvl1pPr>
              <a:defRPr sz="396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4" y="4877040"/>
            <a:ext cx="8190508" cy="1515436"/>
          </a:xfrm>
        </p:spPr>
        <p:txBody>
          <a:bodyPr>
            <a:normAutofit/>
          </a:bodyPr>
          <a:lstStyle>
            <a:lvl1pPr marL="0" indent="0">
              <a:buNone/>
              <a:defRPr sz="1984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8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3745" y="2479642"/>
            <a:ext cx="4033564" cy="39040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7" y="2479642"/>
            <a:ext cx="4030936" cy="39040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95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4" y="682474"/>
            <a:ext cx="8190508" cy="162917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9415" y="2479642"/>
            <a:ext cx="3787895" cy="908210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646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3745" y="3387853"/>
            <a:ext cx="4033565" cy="29958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8985" y="2479641"/>
            <a:ext cx="3785267" cy="908210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646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6" y="3387853"/>
            <a:ext cx="4030936" cy="29958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33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89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122" y="671972"/>
            <a:ext cx="3188260" cy="1807668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3265" y="653305"/>
            <a:ext cx="4870987" cy="5730421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122" y="2479642"/>
            <a:ext cx="3188260" cy="3904084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36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8" y="671971"/>
            <a:ext cx="4138482" cy="1807671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27900" y="671971"/>
            <a:ext cx="3806354" cy="5711757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527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2479642"/>
            <a:ext cx="4138485" cy="3904084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51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0080627" cy="75596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5752" y="1"/>
            <a:ext cx="9967928" cy="7559676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3747" y="681801"/>
            <a:ext cx="8190507" cy="162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7" y="2479643"/>
            <a:ext cx="8190507" cy="390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65553" y="6485224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3746" y="6485223"/>
            <a:ext cx="515880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6699" y="6485222"/>
            <a:ext cx="63755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554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968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120000"/>
        </a:lnSpc>
        <a:spcBef>
          <a:spcPts val="1102"/>
        </a:spcBef>
        <a:buSzPct val="125000"/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1151880" y="2411685"/>
            <a:ext cx="8346584" cy="1276539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l">
              <a:buNone/>
            </a:pPr>
            <a:r>
              <a:rPr lang="en-GB" i="1" dirty="0">
                <a:effectLst/>
              </a:rPr>
              <a:t> </a:t>
            </a:r>
            <a:r>
              <a:rPr lang="en-GB" sz="3200" i="1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Project: </a:t>
            </a:r>
            <a:r>
              <a:rPr lang="en-GB" sz="3200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3200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GB" sz="3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en-GB" sz="3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Particle </a:t>
            </a:r>
            <a:r>
              <a:rPr lang="en-GB" sz="3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Electrophoresis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079872" y="3995861"/>
            <a:ext cx="5976664" cy="2880320"/>
          </a:xfrm>
        </p:spPr>
        <p:txBody>
          <a:bodyPr anchor="ctr">
            <a:no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en-US" sz="1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Shomnath Bhowmick </a:t>
            </a:r>
            <a:r>
              <a:rPr lang="en-US" sz="11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Msc</a:t>
            </a:r>
            <a:r>
              <a:rPr lang="en-US" sz="11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1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Nanoelectronic</a:t>
            </a:r>
            <a:r>
              <a:rPr lang="en-US" sz="11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mechanics)</a:t>
            </a:r>
          </a:p>
          <a:p>
            <a:pPr marL="0" lvl="0" indent="0" algn="ctr">
              <a:buNone/>
            </a:pPr>
            <a:r>
              <a:rPr lang="en-US" sz="1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29</a:t>
            </a:r>
            <a:r>
              <a:rPr lang="en-US" sz="14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cycle (2014 - 2017)</a:t>
            </a:r>
          </a:p>
          <a:p>
            <a:pPr marL="0" lvl="0" indent="0" algn="ctr"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Federico II  Napoli  </a:t>
            </a:r>
          </a:p>
          <a:p>
            <a:pPr marL="0" lvl="0" indent="0" algn="ctr"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(Prof. </a:t>
            </a:r>
            <a:r>
              <a:rPr lang="en-US" sz="1400" b="1" i="1" dirty="0" smtClean="0">
                <a:solidFill>
                  <a:srgbClr val="E185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Giovanni </a:t>
            </a:r>
            <a:r>
              <a:rPr lang="en-US" sz="1400" b="1" i="1" dirty="0" err="1" smtClean="0">
                <a:solidFill>
                  <a:srgbClr val="E185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Breglio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 algn="ctr"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pPr marL="0" lvl="0" indent="0" algn="ctr"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IMM- CNR (Napoli)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(Dr. </a:t>
            </a:r>
            <a:r>
              <a:rPr lang="en-US" sz="1400" b="1" i="1" dirty="0" smtClean="0">
                <a:solidFill>
                  <a:srgbClr val="E185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Giuseppe </a:t>
            </a:r>
            <a:r>
              <a:rPr lang="en-US" sz="1400" b="1" i="1" dirty="0" smtClean="0">
                <a:solidFill>
                  <a:srgbClr val="E185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Coppola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8" y="899517"/>
            <a:ext cx="4658136" cy="922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16" y="467470"/>
            <a:ext cx="1718709" cy="2088232"/>
          </a:xfrm>
          <a:prstGeom prst="rect">
            <a:avLst/>
          </a:prstGeom>
        </p:spPr>
      </p:pic>
      <p:pic>
        <p:nvPicPr>
          <p:cNvPr id="6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4" y="5003973"/>
            <a:ext cx="2857500" cy="1631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863848" y="107429"/>
            <a:ext cx="8459788" cy="1023937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Introduction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Shom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3808" y="1259557"/>
            <a:ext cx="8855075" cy="6028704"/>
          </a:xfrm>
        </p:spPr>
        <p:txBody>
          <a:bodyPr>
            <a:normAutofit fontScale="92500"/>
          </a:bodyPr>
          <a:lstStyle>
            <a:defPPr marL="504000" marR="0" lvl="0" indent="-432000" algn="l">
              <a:buClr>
                <a:srgbClr val="FF9966"/>
              </a:buClr>
              <a:buSzPct val="7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HG Mincho Light J" pitchFamily="2"/>
                <a:cs typeface="Arial Unicode MS" pitchFamily="2"/>
              </a:defRPr>
            </a:defPPr>
            <a:lvl1pPr marL="504000" marR="0" lvl="0" indent="-432000" algn="l">
              <a:buClr>
                <a:srgbClr val="FF9966"/>
              </a:buClr>
              <a:buSzPct val="75000"/>
              <a:buFont typeface="StarSymbol"/>
              <a:buChar char="➲"/>
              <a:defRPr lang="en-US" sz="32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HG Mincho Light J" pitchFamily="2"/>
                <a:cs typeface="Arial Unicode MS" pitchFamily="2"/>
              </a:defRPr>
            </a:lvl1pPr>
            <a:lvl2pPr marL="792000" marR="0" lvl="1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HG Mincho Light J" pitchFamily="2"/>
                <a:cs typeface="Arial Unicode MS" pitchFamily="2"/>
              </a:defRPr>
            </a:lvl2pPr>
            <a:lvl3pPr marL="1080000" marR="0" lvl="2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HG Mincho Light J" pitchFamily="2"/>
                <a:cs typeface="Arial Unicode MS" pitchFamily="2"/>
              </a:defRPr>
            </a:lvl3pPr>
            <a:lvl4pPr marL="1368000" marR="0" lvl="3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HG Mincho Light J" pitchFamily="2"/>
                <a:cs typeface="Arial Unicode MS" pitchFamily="2"/>
              </a:defRPr>
            </a:lvl4pPr>
            <a:lvl5pPr marL="1656000" marR="0" lvl="4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HG Mincho Light J" pitchFamily="2"/>
                <a:cs typeface="Arial Unicode MS" pitchFamily="2"/>
              </a:defRPr>
            </a:lvl5pPr>
            <a:lvl6pPr marL="1944000" marR="0" lvl="5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HG Mincho Light J" pitchFamily="2"/>
                <a:cs typeface="Arial Unicode MS" pitchFamily="2"/>
              </a:defRPr>
            </a:lvl6pPr>
            <a:lvl7pPr marL="2232000" marR="0" lvl="6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HG Mincho Light J" pitchFamily="2"/>
                <a:cs typeface="Arial Unicode MS" pitchFamily="2"/>
              </a:defRPr>
            </a:lvl7pPr>
            <a:lvl8pPr marL="2520000" marR="0" lvl="7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HG Mincho Light J" pitchFamily="2"/>
                <a:cs typeface="Arial Unicode MS" pitchFamily="2"/>
              </a:defRPr>
            </a:lvl8pPr>
            <a:lvl9pPr marL="2808000" marR="0" lvl="8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HG Mincho Light J" pitchFamily="2"/>
                <a:cs typeface="Arial Unicode MS" pitchFamily="2"/>
              </a:defRPr>
            </a:lvl9pPr>
          </a:lstStyle>
          <a:p>
            <a:pPr marL="529200" lvl="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Name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Shomnath</a:t>
            </a:r>
            <a:r>
              <a:rPr lang="en-US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Bhowmick</a:t>
            </a:r>
            <a:endParaRPr lang="en-US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29200" lvl="0" indent="-457200">
              <a:buFont typeface="+mj-lt"/>
              <a:buAutoNum type="arabicPeriod"/>
            </a:pP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29200" lvl="0" indent="-457200">
              <a:buFont typeface="+mj-lt"/>
              <a:buAutoNum type="arabicPeriod"/>
            </a:pP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29200" lvl="0" indent="-457200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Bachelor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Degree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Electronics and Communication  from JNTU ,India (2004-2009)</a:t>
            </a:r>
          </a:p>
          <a:p>
            <a:pPr marL="529200" lvl="0" indent="-457200">
              <a:buFont typeface="+mj-lt"/>
              <a:buAutoNum type="arabicPeriod"/>
            </a:pP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29200" lvl="0" indent="-457200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Master's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Degree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Nano electronics and Mechanics from Sheffield &amp; Leeds , UK (2009-2011)</a:t>
            </a:r>
          </a:p>
          <a:p>
            <a:pPr marL="529200" lvl="0" indent="-457200">
              <a:buFont typeface="+mj-lt"/>
              <a:buAutoNum type="arabicPeriod"/>
            </a:pP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29200" lvl="0" indent="-457200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Work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Experience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MEMS Engineer at i2n technologies private limited in Bangalore, India (2011-2012)</a:t>
            </a:r>
          </a:p>
          <a:p>
            <a:pPr marL="529200" lvl="0" indent="-457200">
              <a:buFont typeface="+mj-lt"/>
              <a:buAutoNum type="arabicPeriod"/>
            </a:pP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29200" lvl="0" indent="-457200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IMM-CNR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Research fellowship on pyroelectric biosensor for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pyrojetting</a:t>
            </a:r>
            <a:r>
              <a:rPr lang="en-US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(since 2012)</a:t>
            </a:r>
            <a:endParaRPr lang="en-US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52" y="899517"/>
            <a:ext cx="1873422" cy="180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00" y="1129877"/>
            <a:ext cx="820429" cy="134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21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1079872" y="755501"/>
            <a:ext cx="8459788" cy="89693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marL="216000" lvl="0" indent="-36000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Overview of the Slides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1223888" y="1979637"/>
            <a:ext cx="8477250" cy="4762500"/>
          </a:xfrm>
        </p:spPr>
        <p:txBody>
          <a:bodyPr>
            <a:normAutofit fontScale="92500" lnSpcReduction="10000"/>
          </a:bodyPr>
          <a:lstStyle>
            <a:defPPr marL="504000" marR="0" lvl="0" indent="-432000" algn="l">
              <a:buClr>
                <a:srgbClr val="FF9966"/>
              </a:buClr>
              <a:buSzPct val="7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HG Mincho Light J" pitchFamily="2"/>
                <a:cs typeface="Arial Unicode MS" pitchFamily="2"/>
              </a:defRPr>
            </a:defPPr>
            <a:lvl1pPr marL="504000" marR="0" lvl="0" indent="-432000" algn="l">
              <a:buClr>
                <a:srgbClr val="FF9966"/>
              </a:buClr>
              <a:buSzPct val="75000"/>
              <a:buFont typeface="StarSymbol"/>
              <a:buChar char="➲"/>
              <a:defRPr lang="en-US" sz="32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HG Mincho Light J" pitchFamily="2"/>
                <a:cs typeface="Arial Unicode MS" pitchFamily="2"/>
              </a:defRPr>
            </a:lvl1pPr>
            <a:lvl2pPr marL="792000" marR="0" lvl="1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8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HG Mincho Light J" pitchFamily="2"/>
                <a:cs typeface="Arial Unicode MS" pitchFamily="2"/>
              </a:defRPr>
            </a:lvl2pPr>
            <a:lvl3pPr marL="1080000" marR="0" lvl="2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HG Mincho Light J" pitchFamily="2"/>
                <a:cs typeface="Arial Unicode MS" pitchFamily="2"/>
              </a:defRPr>
            </a:lvl3pPr>
            <a:lvl4pPr marL="1368000" marR="0" lvl="3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HG Mincho Light J" pitchFamily="2"/>
                <a:cs typeface="Arial Unicode MS" pitchFamily="2"/>
              </a:defRPr>
            </a:lvl4pPr>
            <a:lvl5pPr marL="1656000" marR="0" lvl="4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HG Mincho Light J" pitchFamily="2"/>
                <a:cs typeface="Arial Unicode MS" pitchFamily="2"/>
              </a:defRPr>
            </a:lvl5pPr>
            <a:lvl6pPr marL="1944000" marR="0" lvl="5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HG Mincho Light J" pitchFamily="2"/>
                <a:cs typeface="Arial Unicode MS" pitchFamily="2"/>
              </a:defRPr>
            </a:lvl6pPr>
            <a:lvl7pPr marL="2232000" marR="0" lvl="6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HG Mincho Light J" pitchFamily="2"/>
                <a:cs typeface="Arial Unicode MS" pitchFamily="2"/>
              </a:defRPr>
            </a:lvl7pPr>
            <a:lvl8pPr marL="2520000" marR="0" lvl="7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HG Mincho Light J" pitchFamily="2"/>
                <a:cs typeface="Arial Unicode MS" pitchFamily="2"/>
              </a:defRPr>
            </a:lvl8pPr>
            <a:lvl9pPr marL="2808000" marR="0" lvl="8" indent="-432000" algn="l">
              <a:buClr>
                <a:srgbClr val="FF9966"/>
              </a:buClr>
              <a:buSzPct val="7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HG Mincho Light J" pitchFamily="2"/>
                <a:cs typeface="Arial Unicode MS" pitchFamily="2"/>
              </a:defRPr>
            </a:lvl9pPr>
          </a:lstStyle>
          <a:p>
            <a:pPr marL="342900" lvl="0" indent="-342900"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Electrophoresis</a:t>
            </a:r>
          </a:p>
          <a:p>
            <a:pPr marL="0" lvl="0" indent="0">
              <a:buNone/>
            </a:pP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Types of Electrophoresis</a:t>
            </a:r>
          </a:p>
          <a:p>
            <a:pPr marL="342900" lvl="0" indent="-342900">
              <a:buFont typeface="Wingdings" pitchFamily="2" charset="2"/>
              <a:buChar char="v"/>
            </a:pP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MOTIVATION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v"/>
            </a:pP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Skill gain &amp; their usage in the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work</a:t>
            </a:r>
          </a:p>
          <a:p>
            <a:pPr marL="342900" lvl="0" indent="-342900">
              <a:buFont typeface="Wingdings" pitchFamily="2" charset="2"/>
              <a:buChar char="v"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Activities for year 2014-2015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v"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v"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v"/>
            </a:pP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v"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236" y="1763613"/>
            <a:ext cx="3816424" cy="232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007" y="4091632"/>
            <a:ext cx="3528392" cy="896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935856" y="827509"/>
            <a:ext cx="8459788" cy="897275"/>
          </a:xfrm>
          <a:prstGeom prst="rect">
            <a:avLst/>
          </a:prstGeom>
        </p:spPr>
        <p:txBody>
          <a:bodyPr vert="horz" lIns="0" tIns="50397" rIns="0" bIns="0" anchor="b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  <a:defRPr/>
            </a:defPPr>
            <a:lvl1pPr lvl="0" algn="l" rtl="0" eaLnBrk="1" latinLnBrk="0" hangingPunct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Char char=""/>
              <a:defRPr kumimoji="0" sz="55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  <a:defRPr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  <a:defRPr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  <a:defRPr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  <a:defRPr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  <a:defRPr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  <a:defRPr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  <a:defRPr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  <a:defRPr/>
            </a:lvl9pPr>
          </a:lstStyle>
          <a:p>
            <a:pPr marL="216000" indent="-360000">
              <a:buFont typeface="StarSymbol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Electrophoresis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1840" y="1907629"/>
            <a:ext cx="90730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electrophoresis is the study of motion of cells in a fluid under the influence of a spatially electric field. </a:t>
            </a:r>
            <a:endParaRPr lang="en-GB" dirty="0" smtClean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electro-kinetic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phenomenon was observed for the first time in 1807 by Ferdinand Frederic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Reuss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(Moscow State University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noticed that the application of a constant electric field caused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clay particles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dispersed in water to migrate.</a:t>
            </a:r>
            <a:endParaRPr lang="en-GB" dirty="0" smtClean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electrophoresis is a field driven technique, which serves two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the surface properties of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separate uniform cell subpopulation from cell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rol_sorting_cropped3_ff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3888" y="4571925"/>
            <a:ext cx="3471457" cy="2127667"/>
          </a:xfrm>
          <a:prstGeom prst="rect">
            <a:avLst/>
          </a:prstGeom>
        </p:spPr>
      </p:pic>
      <p:pic>
        <p:nvPicPr>
          <p:cNvPr id="6" name="DEP_with_Musi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8596" y="4562475"/>
            <a:ext cx="3306132" cy="22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863848" y="467469"/>
            <a:ext cx="8459788" cy="897275"/>
          </a:xfrm>
          <a:prstGeom prst="rect">
            <a:avLst/>
          </a:prstGeom>
        </p:spPr>
        <p:txBody>
          <a:bodyPr vert="horz" lIns="0" tIns="50397" rIns="0" bIns="0" anchor="b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  <a:defRPr/>
            </a:defPPr>
            <a:lvl1pPr lvl="0" algn="l" rtl="0" eaLnBrk="1" latinLnBrk="0" hangingPunct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Char char=""/>
              <a:defRPr kumimoji="0" sz="55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  <a:defRPr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  <a:defRPr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  <a:defRPr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  <a:defRPr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  <a:defRPr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  <a:defRPr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  <a:defRPr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  <a:defRPr/>
            </a:lvl9pPr>
          </a:lstStyle>
          <a:p>
            <a:pPr marL="216000" indent="-360000">
              <a:buFont typeface="StarSymbol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Types of Electrophoresis based process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7904" y="1835621"/>
            <a:ext cx="6696744" cy="550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B0080"/>
                </a:solidFill>
                <a:latin typeface="Arial" panose="020B0604020202020204" pitchFamily="34" charset="0"/>
              </a:rPr>
              <a:t>Affinity </a:t>
            </a:r>
            <a:r>
              <a:rPr lang="en-GB" dirty="0" smtClean="0">
                <a:solidFill>
                  <a:srgbClr val="0B0080"/>
                </a:solidFill>
                <a:latin typeface="Arial" panose="020B0604020202020204" pitchFamily="34" charset="0"/>
              </a:rPr>
              <a:t>electrophoresis</a:t>
            </a:r>
          </a:p>
          <a:p>
            <a:endParaRPr lang="en-GB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B0080"/>
                </a:solidFill>
                <a:latin typeface="Arial" panose="020B0604020202020204" pitchFamily="34" charset="0"/>
              </a:rPr>
              <a:t>Capillary electrophoresis</a:t>
            </a:r>
            <a:endParaRPr lang="en-GB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B008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FF00"/>
                </a:solidFill>
                <a:latin typeface="Arial" panose="020B0604020202020204" pitchFamily="34" charset="0"/>
              </a:rPr>
              <a:t>Dielectrophoresis</a:t>
            </a:r>
            <a:endParaRPr lang="en-GB" sz="20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B008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B0080"/>
                </a:solidFill>
                <a:latin typeface="Arial" panose="020B0604020202020204" pitchFamily="34" charset="0"/>
              </a:rPr>
              <a:t>DNA </a:t>
            </a:r>
            <a:r>
              <a:rPr lang="en-GB" dirty="0">
                <a:solidFill>
                  <a:srgbClr val="0B0080"/>
                </a:solidFill>
                <a:latin typeface="Arial" panose="020B0604020202020204" pitchFamily="34" charset="0"/>
              </a:rPr>
              <a:t>electrophoresis</a:t>
            </a:r>
            <a:endParaRPr lang="en-GB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B008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B0080"/>
                </a:solidFill>
                <a:latin typeface="Arial" panose="020B0604020202020204" pitchFamily="34" charset="0"/>
              </a:rPr>
              <a:t>Electroblotting</a:t>
            </a:r>
            <a:endParaRPr lang="en-GB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B008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B0080"/>
                </a:solidFill>
                <a:latin typeface="Arial" panose="020B0604020202020204" pitchFamily="34" charset="0"/>
              </a:rPr>
              <a:t>Electrofocusing</a:t>
            </a:r>
            <a:endParaRPr lang="en-GB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B008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B0080"/>
                </a:solidFill>
                <a:latin typeface="Arial" panose="020B0604020202020204" pitchFamily="34" charset="0"/>
              </a:rPr>
              <a:t>Gel </a:t>
            </a:r>
            <a:r>
              <a:rPr lang="en-GB" dirty="0">
                <a:solidFill>
                  <a:srgbClr val="0B0080"/>
                </a:solidFill>
                <a:latin typeface="Arial" panose="020B0604020202020204" pitchFamily="34" charset="0"/>
              </a:rPr>
              <a:t>electrophoresis</a:t>
            </a:r>
            <a:endParaRPr lang="en-GB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B008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B0080"/>
                </a:solidFill>
                <a:latin typeface="Arial" panose="020B0604020202020204" pitchFamily="34" charset="0"/>
              </a:rPr>
              <a:t>Immunoelectrophoresis</a:t>
            </a:r>
            <a:endParaRPr lang="en-GB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B008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B0080"/>
                </a:solidFill>
                <a:latin typeface="Arial" panose="020B0604020202020204" pitchFamily="34" charset="0"/>
              </a:rPr>
              <a:t>Isotachophoresis</a:t>
            </a:r>
            <a:endParaRPr lang="en-GB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B008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B0080"/>
                </a:solidFill>
                <a:latin typeface="Arial" panose="020B0604020202020204" pitchFamily="34" charset="0"/>
              </a:rPr>
              <a:t>Pulsed </a:t>
            </a:r>
            <a:r>
              <a:rPr lang="en-GB" dirty="0">
                <a:solidFill>
                  <a:srgbClr val="0B0080"/>
                </a:solidFill>
                <a:latin typeface="Arial" panose="020B0604020202020204" pitchFamily="34" charset="0"/>
              </a:rPr>
              <a:t>field gel electrophoresis</a:t>
            </a:r>
            <a:endParaRPr lang="en-GB" b="0" i="0" dirty="0">
              <a:solidFill>
                <a:srgbClr val="25252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11826" y="1763613"/>
            <a:ext cx="49687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of interest using Electrophoresis</a:t>
            </a:r>
          </a:p>
          <a:p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of human blood (white blood cell red blood cells)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malignant cells for early diagnosis of cancer cell.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 detection of XY chromosomes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Protein, particles.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Sperm Sorting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GB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Gossett, D.R., et al., </a:t>
            </a:r>
            <a:r>
              <a:rPr lang="en-GB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 - free </a:t>
            </a:r>
            <a:r>
              <a:rPr lang="en-GB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separation and </a:t>
            </a:r>
            <a:r>
              <a:rPr lang="en-GB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sorting </a:t>
            </a:r>
            <a:r>
              <a:rPr lang="en-GB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microfluidic </a:t>
            </a:r>
          </a:p>
          <a:p>
            <a:r>
              <a:rPr lang="en-GB" sz="1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systems.Anal</a:t>
            </a:r>
            <a:r>
              <a:rPr lang="en-GB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Bioanal</a:t>
            </a:r>
            <a:r>
              <a:rPr lang="en-GB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GB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2010. </a:t>
            </a:r>
            <a:r>
              <a:rPr lang="en-GB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397 (8</a:t>
            </a:r>
            <a:r>
              <a:rPr lang="en-GB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p. </a:t>
            </a:r>
            <a:r>
              <a:rPr lang="en-GB" sz="1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3249 -3267]</a:t>
            </a:r>
            <a:endParaRPr lang="en-GB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ell_sorting_by_FACS_for_sperm_sexing_-_nanoparticle_bioconjugate_light_scatter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0352" y="5075981"/>
            <a:ext cx="3384129" cy="190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9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655936" y="698302"/>
            <a:ext cx="3456384" cy="666442"/>
          </a:xfrm>
          <a:prstGeom prst="rect">
            <a:avLst/>
          </a:prstGeom>
        </p:spPr>
        <p:txBody>
          <a:bodyPr vert="horz" wrap="square" lIns="0" tIns="50397" rIns="0" bIns="0" anchor="b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  <a:defRPr/>
            </a:defPPr>
            <a:lvl1pPr lvl="0" algn="l" rtl="0" eaLnBrk="1" latinLnBrk="0" hangingPunct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Char char=""/>
              <a:defRPr kumimoji="0" sz="55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  <a:defRPr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  <a:defRPr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  <a:defRPr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  <a:defRPr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  <a:defRPr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  <a:defRPr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  <a:defRPr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  <a:defRPr/>
            </a:lvl9pPr>
          </a:lstStyle>
          <a:p>
            <a:pPr marL="216000" indent="-360000">
              <a:buFont typeface="StarSymbol"/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Motivation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3848" y="1907629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73" y="1547589"/>
            <a:ext cx="2571750" cy="1857375"/>
          </a:xfrm>
          <a:prstGeom prst="rect">
            <a:avLst/>
          </a:prstGeom>
        </p:spPr>
      </p:pic>
      <p:pic>
        <p:nvPicPr>
          <p:cNvPr id="9" name="stefanian upgrade 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912" y="3779837"/>
            <a:ext cx="1851472" cy="1851472"/>
          </a:xfrm>
          <a:prstGeom prst="rect">
            <a:avLst/>
          </a:prstGeom>
        </p:spPr>
      </p:pic>
      <p:sp>
        <p:nvSpPr>
          <p:cNvPr id="17" name="Titolo 1"/>
          <p:cNvSpPr txBox="1">
            <a:spLocks/>
          </p:cNvSpPr>
          <p:nvPr/>
        </p:nvSpPr>
        <p:spPr>
          <a:xfrm>
            <a:off x="1255767" y="3216285"/>
            <a:ext cx="4603856" cy="481776"/>
          </a:xfrm>
          <a:prstGeom prst="rect">
            <a:avLst/>
          </a:prstGeom>
        </p:spPr>
        <p:txBody>
          <a:bodyPr vert="horz" wrap="square" lIns="0" tIns="50397" rIns="0" bIns="0" anchor="b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  <a:defRPr/>
            </a:defPPr>
            <a:lvl1pPr lvl="0" algn="l" rtl="0" eaLnBrk="1" latinLnBrk="0" hangingPunct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Char char=""/>
              <a:defRPr kumimoji="0" sz="55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  <a:defRPr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  <a:defRPr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  <a:defRPr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  <a:defRPr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  <a:defRPr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  <a:defRPr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  <a:defRPr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  <a:defRPr/>
            </a:lvl9pPr>
          </a:lstStyle>
          <a:p>
            <a:pPr marL="216000" indent="-360000">
              <a:buFont typeface="StarSymbol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Simplifying 2D- Structure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0413" y="3991158"/>
            <a:ext cx="5637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Multiple inlets            </a:t>
            </a:r>
            <a:r>
              <a:rPr lang="en-GB" dirty="0" smtClean="0">
                <a:solidFill>
                  <a:srgbClr val="92D050"/>
                </a:solidFill>
              </a:rPr>
              <a:t>One Inlet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Using Filter       </a:t>
            </a:r>
            <a:r>
              <a:rPr lang="en-GB" dirty="0" smtClean="0">
                <a:solidFill>
                  <a:srgbClr val="FF0000"/>
                </a:solidFill>
              </a:rPr>
              <a:t>Static So can be use for one particle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Using Dielectrophoresis Process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128523" y="1605128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Flow Focusing is a fundamental prior step in order to sort, analyse and detect particles or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It allows to align cells in one single line, as they pass through the detection region.</a:t>
            </a:r>
            <a:endParaRPr lang="en-GB" dirty="0"/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1190212" y="4955817"/>
            <a:ext cx="4603856" cy="481776"/>
          </a:xfrm>
          <a:prstGeom prst="rect">
            <a:avLst/>
          </a:prstGeom>
        </p:spPr>
        <p:txBody>
          <a:bodyPr vert="horz" wrap="square" lIns="0" tIns="50397" rIns="0" bIns="0" anchor="b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  <a:defRPr/>
            </a:defPPr>
            <a:lvl1pPr lvl="0" algn="l" rtl="0" eaLnBrk="1" latinLnBrk="0" hangingPunct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Char char=""/>
              <a:defRPr kumimoji="0" sz="55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  <a:defRPr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  <a:defRPr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  <a:defRPr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  <a:defRPr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  <a:defRPr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  <a:defRPr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  <a:defRPr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  <a:defRPr/>
            </a:lvl9pPr>
          </a:lstStyle>
          <a:p>
            <a:pPr marL="216000" indent="-360000">
              <a:buFont typeface="StarSymbol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AIM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7544" y="5651331"/>
            <a:ext cx="5637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Using Dielectrophoresis process to modulate filter pores with the help of electric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To realize a device suitable for multiple cells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528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007864" y="783952"/>
            <a:ext cx="8459788" cy="543332"/>
          </a:xfrm>
          <a:prstGeom prst="rect">
            <a:avLst/>
          </a:prstGeom>
        </p:spPr>
        <p:txBody>
          <a:bodyPr vert="horz" lIns="0" tIns="50397" rIns="0" bIns="0" anchor="b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  <a:defRPr/>
            </a:defPPr>
            <a:lvl1pPr lvl="0" algn="l" rtl="0" eaLnBrk="1" latinLnBrk="0" hangingPunct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Char char=""/>
              <a:defRPr kumimoji="0" sz="55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  <a:defRPr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  <a:defRPr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  <a:defRPr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  <a:defRPr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  <a:defRPr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  <a:defRPr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  <a:defRPr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  <a:defRPr/>
            </a:lvl9pPr>
          </a:lstStyle>
          <a:p>
            <a:pPr marL="216000" indent="-360000">
              <a:buFont typeface="StarSymbol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Skills &amp; Experience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Achieved At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IMM-CNR Napoli   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3888" y="1691605"/>
            <a:ext cx="66967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 Fluidic device fabrication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Mask preparation using SU8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PDMS (</a:t>
            </a:r>
            <a:r>
              <a:rPr lang="en-GB" sz="1600" dirty="0" smtClean="0"/>
              <a:t>Poly-di-methyl </a:t>
            </a:r>
            <a:r>
              <a:rPr lang="en-GB" sz="1600" dirty="0" err="1" smtClean="0"/>
              <a:t>siloxane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chip fabrication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PDMS bonding on glass &amp; pyroelectic crystal.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Photolithography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Spin coating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Photolithography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Mask aligner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Sputtering thin film deposition.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E-beam deposition of thin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RIE &amp; PECVD (Oxford and ICP)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Wet and dry oxidation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KOH &amp; TMAH etching process</a:t>
            </a:r>
          </a:p>
          <a:p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Software skills: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COMSOL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Multiphysics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(joules heating and particle physics)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 works</a:t>
            </a:r>
          </a:p>
          <a:p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na.imm.cnr.it/gestione-portale/images/spinn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08" y="3059757"/>
            <a:ext cx="1943969" cy="143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a.imm.cnr.it/gestione-portale/images/polit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46" y="3059757"/>
            <a:ext cx="203032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1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180325"/>
              </p:ext>
            </p:extLst>
          </p:nvPr>
        </p:nvGraphicFramePr>
        <p:xfrm>
          <a:off x="1367904" y="1043533"/>
          <a:ext cx="7272808" cy="201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566"/>
                <a:gridCol w="4102746"/>
                <a:gridCol w="1068620"/>
                <a:gridCol w="749582"/>
                <a:gridCol w="714294"/>
              </a:tblGrid>
              <a:tr h="488032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Credits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Hours 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6064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</a:t>
                      </a:r>
                      <a:r>
                        <a:rPr lang="en-GB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05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Progettazione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 Hoc Module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8032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introduction to physics of nanostructure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 Hoc Module</a:t>
                      </a:r>
                    </a:p>
                    <a:p>
                      <a:pPr algn="ctr"/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05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6064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Introduction to Photonics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 Course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05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8032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core issues for the internet: things, security &amp; economics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Course</a:t>
                      </a:r>
                    </a:p>
                    <a:p>
                      <a:pPr algn="ctr"/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847098"/>
              </p:ext>
            </p:extLst>
          </p:nvPr>
        </p:nvGraphicFramePr>
        <p:xfrm>
          <a:off x="1367904" y="3419797"/>
          <a:ext cx="7301310" cy="1944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65"/>
                <a:gridCol w="4118825"/>
                <a:gridCol w="1072808"/>
                <a:gridCol w="752519"/>
                <a:gridCol w="717093"/>
              </a:tblGrid>
              <a:tr h="396564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Seminar</a:t>
                      </a:r>
                      <a:r>
                        <a:rPr lang="en-GB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Title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Credits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Hours 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6564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lung-on-chip to measure O2 affinity of single red blood cells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11-june-14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7263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Computer generated Holograms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22-july-14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6564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Photochromic</a:t>
                      </a:r>
                      <a:r>
                        <a:rPr lang="en-GB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materials: beyond the change of </a:t>
                      </a:r>
                      <a:r>
                        <a:rPr lang="en-GB" sz="105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23-july-14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7263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Luce </a:t>
                      </a:r>
                      <a:r>
                        <a:rPr lang="en-GB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Futuro</a:t>
                      </a:r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giornata</a:t>
                      </a:r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</a:t>
                      </a:r>
                      <a:r>
                        <a:rPr lang="en-GB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Studio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01-dec-14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134187"/>
              </p:ext>
            </p:extLst>
          </p:nvPr>
        </p:nvGraphicFramePr>
        <p:xfrm>
          <a:off x="1367905" y="5724053"/>
          <a:ext cx="7272809" cy="78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488"/>
                <a:gridCol w="2273635"/>
                <a:gridCol w="1454562"/>
                <a:gridCol w="1454562"/>
                <a:gridCol w="14545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Workshop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Credits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Hours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COMSOL: Structural Mechanics</a:t>
                      </a:r>
                      <a:r>
                        <a:rPr lang="en-GB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Thermo Fluid dynamics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28-Oct-14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56136" y="32345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ACTIVIES FOR YEAR 2014-2015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27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6056" y="2915741"/>
            <a:ext cx="3384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GB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34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31366</TotalTime>
  <Words>599</Words>
  <Application>Microsoft Office PowerPoint</Application>
  <PresentationFormat>Custom</PresentationFormat>
  <Paragraphs>156</Paragraphs>
  <Slides>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 Unicode MS</vt:lpstr>
      <vt:lpstr>Arial</vt:lpstr>
      <vt:lpstr>Calibri</vt:lpstr>
      <vt:lpstr>HG Mincho Light J</vt:lpstr>
      <vt:lpstr>StarSymbol</vt:lpstr>
      <vt:lpstr>Thorndale</vt:lpstr>
      <vt:lpstr>Times New Roman</vt:lpstr>
      <vt:lpstr>Trebuchet MS</vt:lpstr>
      <vt:lpstr>Tw Cen MT</vt:lpstr>
      <vt:lpstr>Wingdings</vt:lpstr>
      <vt:lpstr>Circuit</vt:lpstr>
      <vt:lpstr> Project:           Cell / Particle Electrophoresis</vt:lpstr>
      <vt:lpstr>     Introduction to Shom</vt:lpstr>
      <vt:lpstr>  Overview of the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Recommendation of a Strategy</dc:title>
  <dc:creator>Dragon</dc:creator>
  <dc:description>Introducing developments and alternatives, recommending one or more strategies</dc:description>
  <cp:lastModifiedBy>Dragon</cp:lastModifiedBy>
  <cp:revision>169</cp:revision>
  <dcterms:created xsi:type="dcterms:W3CDTF">2012-07-03T11:58:38Z</dcterms:created>
  <dcterms:modified xsi:type="dcterms:W3CDTF">2015-02-24T18:26:34Z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0">
    <vt:lpwstr/>
  </property>
  <property fmtid="{D5CDD505-2E9C-101B-9397-08002B2CF9AE}" pid="3" name="Info 1">
    <vt:lpwstr/>
  </property>
  <property fmtid="{D5CDD505-2E9C-101B-9397-08002B2CF9AE}" pid="4" name="Info 2">
    <vt:lpwstr/>
  </property>
  <property fmtid="{D5CDD505-2E9C-101B-9397-08002B2CF9AE}" pid="5" name="Info 3">
    <vt:lpwstr/>
  </property>
</Properties>
</file>