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309" r:id="rId3"/>
    <p:sldId id="311" r:id="rId4"/>
    <p:sldId id="310" r:id="rId5"/>
    <p:sldId id="307" r:id="rId6"/>
    <p:sldId id="259" r:id="rId7"/>
    <p:sldId id="263" r:id="rId8"/>
    <p:sldId id="260" r:id="rId9"/>
    <p:sldId id="271" r:id="rId10"/>
    <p:sldId id="272" r:id="rId11"/>
    <p:sldId id="264" r:id="rId12"/>
    <p:sldId id="265" r:id="rId13"/>
    <p:sldId id="277" r:id="rId14"/>
    <p:sldId id="266" r:id="rId15"/>
    <p:sldId id="267" r:id="rId16"/>
    <p:sldId id="268" r:id="rId17"/>
    <p:sldId id="269" r:id="rId18"/>
    <p:sldId id="278" r:id="rId19"/>
    <p:sldId id="287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4" r:id="rId33"/>
    <p:sldId id="301" r:id="rId34"/>
    <p:sldId id="300" r:id="rId35"/>
    <p:sldId id="302" r:id="rId36"/>
    <p:sldId id="299" r:id="rId37"/>
    <p:sldId id="305" r:id="rId38"/>
    <p:sldId id="303" r:id="rId39"/>
    <p:sldId id="306" r:id="rId40"/>
    <p:sldId id="308" r:id="rId41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6EC"/>
    <a:srgbClr val="E7A61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pPr/>
              <a:t>04/11/2017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195736" y="6309320"/>
            <a:ext cx="5472608" cy="365125"/>
          </a:xfrm>
        </p:spPr>
        <p:txBody>
          <a:bodyPr/>
          <a:lstStyle/>
          <a:p>
            <a:r>
              <a:rPr lang="it-IT" dirty="0" smtClean="0"/>
              <a:t>Domenico </a:t>
            </a:r>
            <a:r>
              <a:rPr lang="it-IT" dirty="0" err="1" smtClean="0"/>
              <a:t>Argenziano</a:t>
            </a:r>
            <a:r>
              <a:rPr lang="it-IT" dirty="0" smtClean="0"/>
              <a:t>, Information </a:t>
            </a:r>
            <a:r>
              <a:rPr lang="it-IT" dirty="0" err="1" smtClean="0"/>
              <a:t>Technology</a:t>
            </a:r>
            <a:r>
              <a:rPr lang="it-IT" dirty="0" smtClean="0"/>
              <a:t> and </a:t>
            </a:r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Engineering</a:t>
            </a:r>
            <a:r>
              <a:rPr lang="it-IT" dirty="0" smtClean="0"/>
              <a:t> </a:t>
            </a:r>
            <a:r>
              <a:rPr lang="it-IT" dirty="0" err="1" smtClean="0"/>
              <a:t>PhD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37312"/>
            <a:ext cx="792088" cy="452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Domenico </a:t>
            </a:r>
            <a:r>
              <a:rPr lang="it-IT" dirty="0" err="1" smtClean="0"/>
              <a:t>Argenziano</a:t>
            </a:r>
            <a:r>
              <a:rPr lang="it-IT" dirty="0"/>
              <a:t/>
            </a:r>
            <a:br>
              <a:rPr lang="it-IT" dirty="0"/>
            </a:br>
            <a:r>
              <a:rPr lang="it-IT" sz="3600" dirty="0"/>
              <a:t>Tutor: </a:t>
            </a:r>
            <a:r>
              <a:rPr lang="it-IT" sz="3600" dirty="0" smtClean="0"/>
              <a:t>Alessandro </a:t>
            </a:r>
            <a:r>
              <a:rPr lang="it-IT" sz="3600" dirty="0" err="1" smtClean="0"/>
              <a:t>Cilardo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2700" dirty="0" smtClean="0"/>
              <a:t>XXX </a:t>
            </a:r>
            <a:r>
              <a:rPr lang="it-IT" sz="2700" dirty="0" err="1"/>
              <a:t>Cycle</a:t>
            </a:r>
            <a:r>
              <a:rPr lang="it-IT" sz="2700" dirty="0"/>
              <a:t> - III </a:t>
            </a:r>
            <a:r>
              <a:rPr lang="it-IT" sz="2700" dirty="0" err="1"/>
              <a:t>year</a:t>
            </a:r>
            <a:r>
              <a:rPr lang="it-IT" sz="2700" dirty="0"/>
              <a:t> </a:t>
            </a:r>
            <a:r>
              <a:rPr lang="it-IT" sz="2700" dirty="0" err="1"/>
              <a:t>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Cryptographic</a:t>
            </a:r>
            <a:r>
              <a:rPr lang="it-IT" dirty="0" smtClean="0"/>
              <a:t> </a:t>
            </a:r>
            <a:r>
              <a:rPr lang="it-IT" dirty="0" err="1" smtClean="0"/>
              <a:t>Extensions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 </a:t>
            </a:r>
          </a:p>
          <a:p>
            <a:r>
              <a:rPr lang="it-IT" dirty="0" err="1" smtClean="0"/>
              <a:t>GPU-like</a:t>
            </a:r>
            <a:r>
              <a:rPr lang="it-IT" dirty="0" smtClean="0"/>
              <a:t> </a:t>
            </a:r>
            <a:r>
              <a:rPr lang="it-IT" dirty="0" err="1" smtClean="0"/>
              <a:t>processor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47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Graphics</a:t>
            </a:r>
            <a:r>
              <a:rPr lang="it-IT" dirty="0" smtClean="0"/>
              <a:t> </a:t>
            </a:r>
            <a:r>
              <a:rPr lang="it-IT" dirty="0" err="1" smtClean="0"/>
              <a:t>workloads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12021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403648" y="148478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b="1" dirty="0" err="1" smtClean="0"/>
              <a:t>identical</a:t>
            </a:r>
            <a:r>
              <a:rPr lang="it-IT" dirty="0" smtClean="0"/>
              <a:t>, </a:t>
            </a:r>
            <a:r>
              <a:rPr lang="it-IT" b="1" dirty="0" err="1" smtClean="0"/>
              <a:t>independent</a:t>
            </a:r>
            <a:r>
              <a:rPr lang="it-IT" dirty="0" smtClean="0"/>
              <a:t> </a:t>
            </a:r>
            <a:r>
              <a:rPr lang="it-IT" dirty="0" err="1" smtClean="0"/>
              <a:t>computations</a:t>
            </a:r>
            <a:r>
              <a:rPr lang="it-IT" dirty="0" smtClean="0"/>
              <a:t> on </a:t>
            </a:r>
            <a:r>
              <a:rPr lang="it-IT" dirty="0" err="1" smtClean="0"/>
              <a:t>different</a:t>
            </a:r>
            <a:r>
              <a:rPr lang="it-IT" dirty="0" smtClean="0"/>
              <a:t> data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simple</a:t>
            </a:r>
            <a:r>
              <a:rPr lang="it-IT" dirty="0" smtClean="0"/>
              <a:t> pipeline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660" y="1988840"/>
            <a:ext cx="30464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CPU-like</a:t>
            </a:r>
            <a:r>
              <a:rPr lang="it-IT" dirty="0" smtClean="0"/>
              <a:t> </a:t>
            </a:r>
            <a:r>
              <a:rPr lang="it-IT" dirty="0" err="1" smtClean="0"/>
              <a:t>core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58841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66885"/>
            <a:ext cx="1728192" cy="3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564904"/>
            <a:ext cx="1076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77072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05064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115616" y="515719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Lots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resources</a:t>
            </a:r>
            <a:r>
              <a:rPr lang="it-IT" sz="2400" dirty="0" smtClean="0"/>
              <a:t> </a:t>
            </a:r>
            <a:r>
              <a:rPr lang="it-IT" sz="2400" dirty="0" err="1" smtClean="0"/>
              <a:t>dedicated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control</a:t>
            </a:r>
            <a:r>
              <a:rPr lang="it-IT" sz="2400" dirty="0" smtClean="0"/>
              <a:t> </a:t>
            </a:r>
            <a:r>
              <a:rPr lang="it-IT" sz="2400" dirty="0" err="1" smtClean="0"/>
              <a:t>logic</a:t>
            </a:r>
            <a:r>
              <a:rPr lang="it-IT" sz="2400" dirty="0" smtClean="0"/>
              <a:t> </a:t>
            </a:r>
            <a:r>
              <a:rPr lang="it-IT" sz="2400" dirty="0" err="1" smtClean="0"/>
              <a:t>rather</a:t>
            </a:r>
            <a:r>
              <a:rPr lang="it-IT" sz="2400" dirty="0" smtClean="0"/>
              <a:t> </a:t>
            </a:r>
            <a:r>
              <a:rPr lang="it-IT" sz="2400" dirty="0" err="1" smtClean="0"/>
              <a:t>than</a:t>
            </a:r>
            <a:r>
              <a:rPr lang="it-IT" sz="2400" dirty="0" smtClean="0"/>
              <a:t> </a:t>
            </a:r>
            <a:r>
              <a:rPr lang="it-IT" sz="2400" dirty="0" err="1" smtClean="0"/>
              <a:t>computing</a:t>
            </a:r>
            <a:r>
              <a:rPr lang="it-IT" sz="2400" dirty="0" smtClean="0"/>
              <a:t> </a:t>
            </a:r>
            <a:r>
              <a:rPr lang="it-IT" sz="2400" dirty="0" err="1" smtClean="0"/>
              <a:t>logic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Stalls</a:t>
            </a:r>
            <a:r>
              <a:rPr lang="it-IT" sz="2400" dirty="0" smtClean="0"/>
              <a:t> </a:t>
            </a:r>
            <a:r>
              <a:rPr lang="it-IT" sz="2400" dirty="0" err="1" smtClean="0"/>
              <a:t>compensated</a:t>
            </a:r>
            <a:r>
              <a:rPr lang="it-IT" sz="2400" dirty="0" smtClean="0"/>
              <a:t> </a:t>
            </a:r>
            <a:r>
              <a:rPr lang="it-IT" sz="2400" dirty="0" err="1" smtClean="0"/>
              <a:t>exploiting</a:t>
            </a:r>
            <a:r>
              <a:rPr lang="it-IT" sz="2400" dirty="0" smtClean="0"/>
              <a:t> ILP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More </a:t>
            </a:r>
            <a:r>
              <a:rPr lang="it-IT" dirty="0" err="1" smtClean="0"/>
              <a:t>computing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: </a:t>
            </a:r>
            <a:r>
              <a:rPr lang="it-IT" dirty="0" err="1" smtClean="0"/>
              <a:t>multi-core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0464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0464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824955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Good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general</a:t>
            </a:r>
            <a:r>
              <a:rPr lang="it-IT" sz="2000" dirty="0" smtClean="0"/>
              <a:t> </a:t>
            </a:r>
            <a:r>
              <a:rPr lang="it-IT" sz="2000" dirty="0" err="1" smtClean="0"/>
              <a:t>purpose</a:t>
            </a:r>
            <a:r>
              <a:rPr lang="it-IT" sz="2000" dirty="0" smtClean="0"/>
              <a:t> </a:t>
            </a:r>
            <a:r>
              <a:rPr lang="it-IT" sz="2000" dirty="0" err="1" smtClean="0"/>
              <a:t>parallel</a:t>
            </a:r>
            <a:r>
              <a:rPr lang="it-IT" sz="2000" dirty="0" smtClean="0"/>
              <a:t> </a:t>
            </a:r>
            <a:r>
              <a:rPr lang="it-IT" sz="2000" dirty="0" err="1" smtClean="0"/>
              <a:t>computing</a:t>
            </a:r>
            <a:r>
              <a:rPr lang="it-IT" sz="2000" dirty="0" smtClean="0"/>
              <a:t>, </a:t>
            </a:r>
            <a:r>
              <a:rPr lang="it-IT" sz="2000" dirty="0" err="1" smtClean="0"/>
              <a:t>but</a:t>
            </a:r>
            <a:r>
              <a:rPr lang="it-IT" sz="2000" dirty="0" smtClean="0"/>
              <a:t> </a:t>
            </a:r>
            <a:r>
              <a:rPr lang="it-IT" sz="2000" dirty="0" err="1" smtClean="0"/>
              <a:t>duplicates</a:t>
            </a:r>
            <a:r>
              <a:rPr lang="it-IT" sz="2000" dirty="0" smtClean="0"/>
              <a:t> </a:t>
            </a:r>
            <a:r>
              <a:rPr lang="it-IT" sz="2000" dirty="0" err="1" smtClean="0"/>
              <a:t>control</a:t>
            </a:r>
            <a:r>
              <a:rPr lang="it-IT" sz="2000" dirty="0" smtClean="0"/>
              <a:t> </a:t>
            </a:r>
            <a:r>
              <a:rPr lang="it-IT" sz="2000" dirty="0" err="1" smtClean="0"/>
              <a:t>logic</a:t>
            </a:r>
            <a:endParaRPr lang="it-IT" sz="2000" dirty="0" smtClean="0"/>
          </a:p>
          <a:p>
            <a:r>
              <a:rPr lang="it-IT" sz="2000" dirty="0" err="1" smtClean="0"/>
              <a:t>Simplify</a:t>
            </a:r>
            <a:r>
              <a:rPr lang="it-IT" sz="2000" dirty="0" smtClean="0"/>
              <a:t> </a:t>
            </a:r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dirty="0" err="1" smtClean="0"/>
              <a:t>core</a:t>
            </a:r>
            <a:r>
              <a:rPr lang="it-IT" sz="2000" dirty="0" smtClean="0"/>
              <a:t>, at </a:t>
            </a:r>
            <a:r>
              <a:rPr lang="it-IT" sz="2000" dirty="0" err="1" smtClean="0"/>
              <a:t>cost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less</a:t>
            </a:r>
            <a:r>
              <a:rPr lang="it-IT" sz="2000" dirty="0" smtClean="0"/>
              <a:t> ILP (more </a:t>
            </a:r>
            <a:r>
              <a:rPr lang="it-IT" sz="2000" dirty="0" err="1" smtClean="0"/>
              <a:t>stalls</a:t>
            </a:r>
            <a:r>
              <a:rPr lang="it-IT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More </a:t>
            </a:r>
            <a:r>
              <a:rPr lang="it-IT" dirty="0" err="1" smtClean="0"/>
              <a:t>computing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: </a:t>
            </a:r>
            <a:r>
              <a:rPr lang="it-IT" dirty="0" err="1" smtClean="0"/>
              <a:t>multi-core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0464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0464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1115616" y="1124744"/>
            <a:ext cx="8229600" cy="82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=&gt;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SPMD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67544" y="5517232"/>
            <a:ext cx="8229600" cy="82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for general purpose parallel computing, but duplicates control logic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Simplify each core, at cost of less ILP (more stalls)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SIMD processing </a:t>
            </a:r>
            <a:r>
              <a:rPr lang="it-IT" dirty="0" err="1" smtClean="0"/>
              <a:t>approach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35082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067944" y="1844824"/>
            <a:ext cx="4536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Amortizes</a:t>
            </a:r>
            <a:r>
              <a:rPr lang="it-IT" sz="2400" dirty="0" smtClean="0"/>
              <a:t> </a:t>
            </a:r>
            <a:r>
              <a:rPr lang="it-IT" sz="2400" dirty="0" err="1" smtClean="0"/>
              <a:t>control</a:t>
            </a:r>
            <a:r>
              <a:rPr lang="it-IT" sz="2400" dirty="0" smtClean="0"/>
              <a:t>/</a:t>
            </a:r>
            <a:r>
              <a:rPr lang="it-IT" sz="2400" dirty="0" err="1" smtClean="0"/>
              <a:t>managing</a:t>
            </a:r>
            <a:r>
              <a:rPr lang="it-IT" sz="2400" dirty="0" smtClean="0"/>
              <a:t> </a:t>
            </a:r>
            <a:r>
              <a:rPr lang="it-IT" sz="2400" dirty="0" err="1" smtClean="0"/>
              <a:t>cost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instruction</a:t>
            </a:r>
            <a:r>
              <a:rPr lang="it-IT" sz="2400" dirty="0" smtClean="0"/>
              <a:t> </a:t>
            </a:r>
            <a:r>
              <a:rPr lang="it-IT" sz="2400" dirty="0" err="1" smtClean="0"/>
              <a:t>threads</a:t>
            </a:r>
            <a:r>
              <a:rPr lang="it-IT" sz="2400" dirty="0" smtClean="0"/>
              <a:t> </a:t>
            </a:r>
            <a:r>
              <a:rPr lang="it-IT" sz="2400" dirty="0" err="1" smtClean="0"/>
              <a:t>using</a:t>
            </a:r>
            <a:r>
              <a:rPr lang="it-IT" sz="2400" dirty="0" smtClean="0"/>
              <a:t> multiple </a:t>
            </a:r>
            <a:r>
              <a:rPr lang="it-IT" sz="2400" dirty="0" err="1" smtClean="0"/>
              <a:t>ALUs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Requires</a:t>
            </a:r>
            <a:r>
              <a:rPr lang="it-IT" sz="2400" dirty="0" smtClean="0"/>
              <a:t> </a:t>
            </a:r>
            <a:r>
              <a:rPr lang="it-IT" sz="2400" dirty="0" err="1" smtClean="0"/>
              <a:t>vector</a:t>
            </a:r>
            <a:r>
              <a:rPr lang="it-IT" sz="2400" dirty="0" smtClean="0"/>
              <a:t> </a:t>
            </a:r>
            <a:r>
              <a:rPr lang="it-IT" sz="2400" dirty="0" err="1" smtClean="0"/>
              <a:t>instructions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Scalar </a:t>
            </a:r>
            <a:r>
              <a:rPr lang="it-IT" sz="2400" dirty="0" err="1" smtClean="0"/>
              <a:t>threads</a:t>
            </a:r>
            <a:r>
              <a:rPr lang="it-IT" sz="2400" dirty="0" smtClean="0"/>
              <a:t> are </a:t>
            </a:r>
            <a:r>
              <a:rPr lang="it-IT" sz="2400" dirty="0" err="1" smtClean="0"/>
              <a:t>grouped</a:t>
            </a:r>
            <a:r>
              <a:rPr lang="it-IT" sz="2400" dirty="0" smtClean="0"/>
              <a:t> </a:t>
            </a:r>
            <a:r>
              <a:rPr lang="it-IT" sz="2400" dirty="0" err="1" smtClean="0"/>
              <a:t>into</a:t>
            </a:r>
            <a:r>
              <a:rPr lang="it-IT" sz="2400" dirty="0" smtClean="0"/>
              <a:t> </a:t>
            </a:r>
            <a:r>
              <a:rPr lang="it-IT" sz="2400" dirty="0" err="1" smtClean="0"/>
              <a:t>vector</a:t>
            </a:r>
            <a:r>
              <a:rPr lang="it-IT" sz="2400" dirty="0" smtClean="0"/>
              <a:t> </a:t>
            </a:r>
            <a:r>
              <a:rPr lang="it-IT" sz="2400" dirty="0" err="1" smtClean="0"/>
              <a:t>threads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Scalar </a:t>
            </a:r>
            <a:r>
              <a:rPr lang="it-IT" sz="2400" dirty="0" err="1" smtClean="0"/>
              <a:t>threads</a:t>
            </a:r>
            <a:r>
              <a:rPr lang="it-IT" sz="2400" dirty="0" smtClean="0"/>
              <a:t> </a:t>
            </a:r>
            <a:r>
              <a:rPr lang="it-IT" sz="2400" dirty="0" err="1" smtClean="0"/>
              <a:t>execute</a:t>
            </a:r>
            <a:r>
              <a:rPr lang="it-IT" sz="2400" dirty="0" smtClean="0"/>
              <a:t> in </a:t>
            </a:r>
            <a:r>
              <a:rPr lang="it-IT" sz="2400" dirty="0" err="1" smtClean="0"/>
              <a:t>lock-step</a:t>
            </a:r>
            <a:r>
              <a:rPr lang="it-IT" sz="2400" dirty="0" smtClean="0"/>
              <a:t> fashion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355976" y="2615972"/>
            <a:ext cx="2808312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427984" y="4200148"/>
            <a:ext cx="2520280" cy="504056"/>
          </a:xfrm>
          <a:prstGeom prst="rect">
            <a:avLst/>
          </a:prstGeom>
          <a:solidFill>
            <a:srgbClr val="CBD6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427984" y="3120028"/>
            <a:ext cx="2520280" cy="792088"/>
          </a:xfrm>
          <a:prstGeom prst="rect">
            <a:avLst/>
          </a:prstGeom>
          <a:solidFill>
            <a:srgbClr val="E7A61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branches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95892"/>
            <a:ext cx="3672408" cy="441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427984" y="275998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cond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&gt; 0) {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	a = 3;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	b = 5;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	c = 1;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} else {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	a = 2;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	b = 2;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283968" y="148478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Lane-level</a:t>
            </a:r>
            <a:r>
              <a:rPr lang="it-IT" sz="2400" dirty="0" smtClean="0"/>
              <a:t> </a:t>
            </a:r>
            <a:r>
              <a:rPr lang="it-IT" sz="2400" dirty="0" err="1" smtClean="0"/>
              <a:t>predicated</a:t>
            </a:r>
            <a:r>
              <a:rPr lang="it-IT" sz="2400" dirty="0" smtClean="0"/>
              <a:t> </a:t>
            </a:r>
            <a:r>
              <a:rPr lang="it-IT" sz="2400" dirty="0" err="1" smtClean="0"/>
              <a:t>execution</a:t>
            </a:r>
            <a:r>
              <a:rPr lang="it-IT" sz="2400" dirty="0" smtClean="0"/>
              <a:t> =&gt;</a:t>
            </a:r>
          </a:p>
          <a:p>
            <a:r>
              <a:rPr lang="it-IT" sz="2400" dirty="0" err="1" smtClean="0"/>
              <a:t>Execution</a:t>
            </a:r>
            <a:r>
              <a:rPr lang="it-IT" sz="2400" dirty="0" smtClean="0"/>
              <a:t> </a:t>
            </a:r>
            <a:r>
              <a:rPr lang="it-IT" sz="2400" dirty="0" err="1" smtClean="0"/>
              <a:t>masks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stalls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42200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860032" y="1628800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Fill</a:t>
            </a:r>
            <a:r>
              <a:rPr lang="it-IT" sz="2400" dirty="0" smtClean="0"/>
              <a:t> long </a:t>
            </a:r>
            <a:r>
              <a:rPr lang="it-IT" sz="2400" dirty="0" err="1" smtClean="0"/>
              <a:t>latencies</a:t>
            </a:r>
            <a:r>
              <a:rPr lang="it-IT" sz="2400" dirty="0" smtClean="0"/>
              <a:t> </a:t>
            </a:r>
            <a:r>
              <a:rPr lang="it-IT" sz="2400" dirty="0" err="1" smtClean="0"/>
              <a:t>interleaving</a:t>
            </a:r>
            <a:r>
              <a:rPr lang="it-IT" sz="2400" dirty="0" smtClean="0"/>
              <a:t> </a:t>
            </a:r>
            <a:r>
              <a:rPr lang="it-IT" sz="2400" dirty="0" err="1" smtClean="0"/>
              <a:t>execution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, </a:t>
            </a:r>
            <a:r>
              <a:rPr lang="it-IT" sz="2400" dirty="0" err="1" smtClean="0"/>
              <a:t>independent</a:t>
            </a:r>
            <a:r>
              <a:rPr lang="it-IT" sz="2400" dirty="0" smtClean="0"/>
              <a:t> </a:t>
            </a:r>
            <a:r>
              <a:rPr lang="it-IT" sz="2400" dirty="0" err="1" smtClean="0"/>
              <a:t>threads</a:t>
            </a:r>
            <a:r>
              <a:rPr lang="it-IT" sz="2400" dirty="0" smtClean="0"/>
              <a:t> (SIMD </a:t>
            </a:r>
            <a:r>
              <a:rPr lang="it-IT" sz="2400" dirty="0" err="1" smtClean="0"/>
              <a:t>threads</a:t>
            </a:r>
            <a:r>
              <a:rPr lang="it-IT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Multiple </a:t>
            </a:r>
            <a:r>
              <a:rPr lang="it-IT" sz="2400" dirty="0" err="1" smtClean="0"/>
              <a:t>contexts</a:t>
            </a:r>
            <a:r>
              <a:rPr lang="it-IT" sz="2400" dirty="0" smtClean="0"/>
              <a:t> (e.g. </a:t>
            </a:r>
            <a:r>
              <a:rPr lang="it-IT" sz="2400" dirty="0" err="1" smtClean="0"/>
              <a:t>register</a:t>
            </a:r>
            <a:r>
              <a:rPr lang="it-IT" sz="2400" dirty="0" smtClean="0"/>
              <a:t> </a:t>
            </a:r>
            <a:r>
              <a:rPr lang="it-IT" sz="2400" dirty="0" err="1" smtClean="0"/>
              <a:t>files</a:t>
            </a:r>
            <a:r>
              <a:rPr lang="it-IT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No </a:t>
            </a:r>
            <a:r>
              <a:rPr lang="it-IT" sz="2400" dirty="0" err="1" smtClean="0"/>
              <a:t>fancy</a:t>
            </a:r>
            <a:r>
              <a:rPr lang="it-IT" sz="2400" dirty="0" smtClean="0"/>
              <a:t> </a:t>
            </a:r>
            <a:r>
              <a:rPr lang="it-IT" sz="2400" dirty="0" err="1" smtClean="0"/>
              <a:t>control</a:t>
            </a:r>
            <a:r>
              <a:rPr lang="it-IT" sz="2400" dirty="0" smtClean="0"/>
              <a:t> </a:t>
            </a:r>
            <a:r>
              <a:rPr lang="it-IT" sz="2400" dirty="0" err="1" smtClean="0"/>
              <a:t>logic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SIMT (</a:t>
            </a:r>
            <a:r>
              <a:rPr lang="it-IT" sz="2400" u="sng" dirty="0" smtClean="0"/>
              <a:t>S</a:t>
            </a:r>
            <a:r>
              <a:rPr lang="it-IT" sz="2400" dirty="0" smtClean="0"/>
              <a:t>ingle </a:t>
            </a:r>
            <a:r>
              <a:rPr lang="it-IT" sz="2400" u="sng" dirty="0" err="1" smtClean="0"/>
              <a:t>I</a:t>
            </a:r>
            <a:r>
              <a:rPr lang="it-IT" sz="2400" dirty="0" err="1" smtClean="0"/>
              <a:t>nstruction</a:t>
            </a:r>
            <a:r>
              <a:rPr lang="it-IT" sz="2400" dirty="0" smtClean="0"/>
              <a:t> </a:t>
            </a:r>
            <a:r>
              <a:rPr lang="it-IT" sz="2400" u="sng" dirty="0" smtClean="0"/>
              <a:t>M</a:t>
            </a:r>
            <a:r>
              <a:rPr lang="it-IT" sz="2400" dirty="0" smtClean="0"/>
              <a:t>ultiple </a:t>
            </a:r>
            <a:r>
              <a:rPr lang="it-IT" sz="2400" u="sng" dirty="0" err="1" smtClean="0"/>
              <a:t>T</a:t>
            </a:r>
            <a:r>
              <a:rPr lang="it-IT" sz="2400" dirty="0" err="1" smtClean="0"/>
              <a:t>hreads</a:t>
            </a:r>
            <a:r>
              <a:rPr lang="it-IT" sz="2400" dirty="0" smtClean="0"/>
              <a:t>) </a:t>
            </a:r>
            <a:r>
              <a:rPr lang="it-IT" sz="2400" dirty="0" err="1" smtClean="0"/>
              <a:t>approach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Multiple SIMT </a:t>
            </a:r>
            <a:r>
              <a:rPr lang="it-IT" dirty="0" err="1" smtClean="0"/>
              <a:t>cores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671" y="1600200"/>
            <a:ext cx="43486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>
                <a:solidFill>
                  <a:srgbClr val="C00000"/>
                </a:solidFill>
              </a:rPr>
              <a:t>Nu</a:t>
            </a:r>
            <a:r>
              <a:rPr lang="it-IT" dirty="0" err="1" smtClean="0">
                <a:solidFill>
                  <a:srgbClr val="C00000"/>
                </a:solidFill>
              </a:rPr>
              <a:t>+</a:t>
            </a:r>
            <a:r>
              <a:rPr lang="it-IT" dirty="0" smtClean="0"/>
              <a:t> </a:t>
            </a:r>
            <a:r>
              <a:rPr lang="it-IT" dirty="0" err="1" smtClean="0"/>
              <a:t>microarchitecture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4320480" cy="47385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3000" dirty="0" err="1" smtClean="0"/>
              <a:t>Configurable</a:t>
            </a:r>
            <a:r>
              <a:rPr lang="it-IT" sz="3000" dirty="0" smtClean="0"/>
              <a:t> </a:t>
            </a:r>
            <a:r>
              <a:rPr lang="it-IT" sz="3000" dirty="0" err="1" smtClean="0"/>
              <a:t>parameters</a:t>
            </a:r>
            <a:r>
              <a:rPr lang="it-IT" sz="3000" dirty="0" smtClean="0"/>
              <a:t>:</a:t>
            </a:r>
            <a:endParaRPr lang="it-IT" sz="3000" dirty="0"/>
          </a:p>
          <a:p>
            <a:r>
              <a:rPr lang="it-IT" sz="2600" dirty="0" err="1"/>
              <a:t>Number</a:t>
            </a:r>
            <a:r>
              <a:rPr lang="it-IT" sz="2600" dirty="0"/>
              <a:t> of </a:t>
            </a:r>
            <a:r>
              <a:rPr lang="it-IT" sz="2600" dirty="0" err="1"/>
              <a:t>cores</a:t>
            </a:r>
            <a:r>
              <a:rPr lang="it-IT" sz="2600" dirty="0"/>
              <a:t> </a:t>
            </a:r>
          </a:p>
          <a:p>
            <a:r>
              <a:rPr lang="it-IT" sz="2600" dirty="0" err="1"/>
              <a:t>Number</a:t>
            </a:r>
            <a:r>
              <a:rPr lang="it-IT" sz="2600" dirty="0"/>
              <a:t> of </a:t>
            </a:r>
            <a:r>
              <a:rPr lang="it-IT" sz="2600" dirty="0" err="1"/>
              <a:t>Threads</a:t>
            </a:r>
            <a:endParaRPr lang="it-IT" sz="2600" dirty="0"/>
          </a:p>
          <a:p>
            <a:r>
              <a:rPr lang="it-IT" sz="2600" dirty="0" err="1"/>
              <a:t>Number</a:t>
            </a:r>
            <a:r>
              <a:rPr lang="it-IT" sz="2600" dirty="0"/>
              <a:t> of </a:t>
            </a:r>
            <a:r>
              <a:rPr lang="it-IT" sz="2600" dirty="0" err="1"/>
              <a:t>hw</a:t>
            </a:r>
            <a:r>
              <a:rPr lang="it-IT" sz="2600" dirty="0"/>
              <a:t> </a:t>
            </a:r>
            <a:r>
              <a:rPr lang="it-IT" sz="2600" dirty="0" err="1"/>
              <a:t>lanes</a:t>
            </a:r>
            <a:endParaRPr lang="it-IT" sz="2600" dirty="0"/>
          </a:p>
          <a:p>
            <a:r>
              <a:rPr lang="it-IT" sz="2600" dirty="0" err="1"/>
              <a:t>Number</a:t>
            </a:r>
            <a:r>
              <a:rPr lang="it-IT" sz="2600" dirty="0"/>
              <a:t> of </a:t>
            </a:r>
            <a:r>
              <a:rPr lang="it-IT" sz="2600" dirty="0" err="1"/>
              <a:t>registers</a:t>
            </a:r>
            <a:r>
              <a:rPr lang="it-IT" sz="2600" dirty="0"/>
              <a:t> per </a:t>
            </a:r>
            <a:r>
              <a:rPr lang="it-IT" sz="2600" dirty="0" err="1"/>
              <a:t>Thread</a:t>
            </a:r>
            <a:endParaRPr lang="it-IT" sz="2600" dirty="0"/>
          </a:p>
          <a:p>
            <a:r>
              <a:rPr lang="it-IT" sz="2600" dirty="0"/>
              <a:t>Cache set-</a:t>
            </a:r>
            <a:r>
              <a:rPr lang="it-IT" sz="2600" dirty="0" err="1"/>
              <a:t>size</a:t>
            </a:r>
            <a:endParaRPr lang="it-IT" sz="2600" dirty="0"/>
          </a:p>
          <a:p>
            <a:r>
              <a:rPr lang="it-IT" sz="2600" dirty="0" err="1"/>
              <a:t>Number</a:t>
            </a:r>
            <a:r>
              <a:rPr lang="it-IT" sz="2600" dirty="0"/>
              <a:t> of ways</a:t>
            </a:r>
          </a:p>
          <a:p>
            <a:r>
              <a:rPr lang="it-IT" sz="2600" dirty="0" err="1"/>
              <a:t>Number</a:t>
            </a:r>
            <a:r>
              <a:rPr lang="it-IT" sz="2600" dirty="0"/>
              <a:t> of 32-bit </a:t>
            </a:r>
            <a:r>
              <a:rPr lang="it-IT" sz="2600" dirty="0" err="1"/>
              <a:t>words</a:t>
            </a:r>
            <a:r>
              <a:rPr lang="it-IT" sz="2600" dirty="0"/>
              <a:t> in </a:t>
            </a:r>
            <a:r>
              <a:rPr lang="it-IT" sz="2600" dirty="0" err="1"/>
              <a:t>each</a:t>
            </a:r>
            <a:r>
              <a:rPr lang="it-IT" sz="2600" dirty="0"/>
              <a:t> line</a:t>
            </a:r>
          </a:p>
          <a:p>
            <a:r>
              <a:rPr lang="it-IT" sz="2600" dirty="0"/>
              <a:t>SPM </a:t>
            </a:r>
            <a:r>
              <a:rPr lang="it-IT" sz="2600" dirty="0" err="1" smtClean="0"/>
              <a:t>banks</a:t>
            </a:r>
            <a:r>
              <a:rPr lang="it-IT" sz="2600" dirty="0" smtClean="0"/>
              <a:t> </a:t>
            </a:r>
            <a:r>
              <a:rPr lang="it-IT" sz="2600" dirty="0" err="1" smtClean="0"/>
              <a:t>number</a:t>
            </a:r>
            <a:endParaRPr lang="it-IT" sz="2600" dirty="0"/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 rot="16200000">
            <a:off x="3486970" y="3637442"/>
            <a:ext cx="1488362" cy="188698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Instruction</a:t>
            </a:r>
            <a:r>
              <a:rPr lang="it-IT" sz="12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it-IT" sz="1200" kern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Fetch</a:t>
            </a:r>
            <a:endParaRPr lang="it-IT" sz="12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4171121" y="4489519"/>
            <a:ext cx="0" cy="161706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Rettangolo 8"/>
          <p:cNvSpPr/>
          <p:nvPr/>
        </p:nvSpPr>
        <p:spPr>
          <a:xfrm rot="16200000">
            <a:off x="3768642" y="3637822"/>
            <a:ext cx="1488362" cy="187939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Decode</a:t>
            </a:r>
            <a:endParaRPr lang="it-IT" sz="12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10" name="Connettore 2 9"/>
          <p:cNvCxnSpPr>
            <a:stCxn id="7" idx="2"/>
          </p:cNvCxnSpPr>
          <p:nvPr/>
        </p:nvCxnSpPr>
        <p:spPr>
          <a:xfrm rot="16200000">
            <a:off x="4372175" y="3685112"/>
            <a:ext cx="3" cy="9335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Trapezio 10"/>
          <p:cNvSpPr/>
          <p:nvPr/>
        </p:nvSpPr>
        <p:spPr>
          <a:xfrm rot="16200000">
            <a:off x="4175352" y="3628169"/>
            <a:ext cx="1371605" cy="156592"/>
          </a:xfrm>
          <a:prstGeom prst="trapezoid">
            <a:avLst>
              <a:gd name="adj" fmla="val 50352"/>
            </a:avLst>
          </a:prstGeom>
          <a:solidFill>
            <a:srgbClr val="5B9BD5"/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118959" y="3211379"/>
            <a:ext cx="379981" cy="19720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FIFO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4619011" y="3731788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Rettangolo 13"/>
          <p:cNvSpPr/>
          <p:nvPr/>
        </p:nvSpPr>
        <p:spPr>
          <a:xfrm>
            <a:off x="5118959" y="4068002"/>
            <a:ext cx="379981" cy="19720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FIFO</a:t>
            </a:r>
          </a:p>
        </p:txBody>
      </p:sp>
      <p:cxnSp>
        <p:nvCxnSpPr>
          <p:cNvPr id="15" name="Connettore 2 14"/>
          <p:cNvCxnSpPr/>
          <p:nvPr/>
        </p:nvCxnSpPr>
        <p:spPr>
          <a:xfrm rot="16200000">
            <a:off x="5030935" y="4074655"/>
            <a:ext cx="1" cy="17604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Connettore 2 15"/>
          <p:cNvCxnSpPr/>
          <p:nvPr/>
        </p:nvCxnSpPr>
        <p:spPr>
          <a:xfrm rot="16200000">
            <a:off x="5022128" y="3219304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Rettangolo 16"/>
          <p:cNvSpPr/>
          <p:nvPr/>
        </p:nvSpPr>
        <p:spPr>
          <a:xfrm rot="16200000">
            <a:off x="5049403" y="3634762"/>
            <a:ext cx="1400324" cy="172125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kern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Dynamic</a:t>
            </a:r>
            <a:r>
              <a:rPr lang="it-IT" sz="105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it-IT" sz="1050" kern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Scheduling</a:t>
            </a:r>
            <a:endParaRPr lang="it-IT" sz="105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5494812" y="4166604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Connettore 2 18"/>
          <p:cNvCxnSpPr/>
          <p:nvPr/>
        </p:nvCxnSpPr>
        <p:spPr>
          <a:xfrm>
            <a:off x="5493154" y="3309983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Rettangolo 19"/>
          <p:cNvSpPr/>
          <p:nvPr/>
        </p:nvSpPr>
        <p:spPr>
          <a:xfrm>
            <a:off x="5445402" y="4700926"/>
            <a:ext cx="608325" cy="26762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kern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Scoreboard</a:t>
            </a:r>
            <a:endParaRPr lang="it-IT" sz="9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21" name="Connettore 2 20"/>
          <p:cNvCxnSpPr>
            <a:stCxn id="17" idx="1"/>
          </p:cNvCxnSpPr>
          <p:nvPr/>
        </p:nvCxnSpPr>
        <p:spPr>
          <a:xfrm rot="16200000" flipH="1" flipV="1">
            <a:off x="5613298" y="4557254"/>
            <a:ext cx="272535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2" name="Connettore 2 21"/>
          <p:cNvCxnSpPr/>
          <p:nvPr/>
        </p:nvCxnSpPr>
        <p:spPr>
          <a:xfrm>
            <a:off x="5845912" y="4166607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Connettore 2 22"/>
          <p:cNvCxnSpPr/>
          <p:nvPr/>
        </p:nvCxnSpPr>
        <p:spPr>
          <a:xfrm>
            <a:off x="5838151" y="3309982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Connettore 2 23"/>
          <p:cNvCxnSpPr/>
          <p:nvPr/>
        </p:nvCxnSpPr>
        <p:spPr>
          <a:xfrm>
            <a:off x="6176446" y="3735183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Rettangolo 24"/>
          <p:cNvSpPr/>
          <p:nvPr/>
        </p:nvSpPr>
        <p:spPr>
          <a:xfrm rot="16200000">
            <a:off x="5390221" y="3634762"/>
            <a:ext cx="1400324" cy="172125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RR </a:t>
            </a:r>
            <a:r>
              <a:rPr lang="it-IT" sz="1050" kern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Scheduler</a:t>
            </a:r>
            <a:endParaRPr lang="it-IT" sz="105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6" name="Rettangolo 25"/>
          <p:cNvSpPr/>
          <p:nvPr/>
        </p:nvSpPr>
        <p:spPr>
          <a:xfrm rot="16200000">
            <a:off x="6545136" y="4029979"/>
            <a:ext cx="526663" cy="281946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SRF</a:t>
            </a:r>
          </a:p>
        </p:txBody>
      </p:sp>
      <p:sp>
        <p:nvSpPr>
          <p:cNvPr id="27" name="Rettangolo 26"/>
          <p:cNvSpPr/>
          <p:nvPr/>
        </p:nvSpPr>
        <p:spPr>
          <a:xfrm rot="16200000">
            <a:off x="6545137" y="3169009"/>
            <a:ext cx="526662" cy="2819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VRF</a:t>
            </a:r>
            <a:endParaRPr lang="it-IT" sz="16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8" name="Trapezio 27"/>
          <p:cNvSpPr/>
          <p:nvPr/>
        </p:nvSpPr>
        <p:spPr>
          <a:xfrm rot="16200000">
            <a:off x="5727346" y="3628169"/>
            <a:ext cx="1371605" cy="156592"/>
          </a:xfrm>
          <a:prstGeom prst="trapezoid">
            <a:avLst>
              <a:gd name="adj" fmla="val 50352"/>
            </a:avLst>
          </a:prstGeom>
          <a:solidFill>
            <a:srgbClr val="5B9BD5"/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29" name="Connettore 2 28"/>
          <p:cNvCxnSpPr/>
          <p:nvPr/>
        </p:nvCxnSpPr>
        <p:spPr>
          <a:xfrm rot="16200000">
            <a:off x="6579470" y="4102926"/>
            <a:ext cx="1" cy="17604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Connettore 2 29"/>
          <p:cNvCxnSpPr/>
          <p:nvPr/>
        </p:nvCxnSpPr>
        <p:spPr>
          <a:xfrm rot="16200000">
            <a:off x="6582271" y="3219301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Connettore 2 30"/>
          <p:cNvCxnSpPr/>
          <p:nvPr/>
        </p:nvCxnSpPr>
        <p:spPr>
          <a:xfrm rot="16200000">
            <a:off x="7040119" y="3412827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Connettore 2 31"/>
          <p:cNvCxnSpPr/>
          <p:nvPr/>
        </p:nvCxnSpPr>
        <p:spPr>
          <a:xfrm rot="16200000">
            <a:off x="7041265" y="3038055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Connettore 2 32"/>
          <p:cNvCxnSpPr/>
          <p:nvPr/>
        </p:nvCxnSpPr>
        <p:spPr>
          <a:xfrm rot="16200000">
            <a:off x="7040119" y="4100269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Connettore 2 33"/>
          <p:cNvCxnSpPr/>
          <p:nvPr/>
        </p:nvCxnSpPr>
        <p:spPr>
          <a:xfrm rot="16200000">
            <a:off x="7041265" y="3325009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Rettangolo 34"/>
          <p:cNvSpPr/>
          <p:nvPr/>
        </p:nvSpPr>
        <p:spPr>
          <a:xfrm>
            <a:off x="5118959" y="3809017"/>
            <a:ext cx="379981" cy="19720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FIFO</a:t>
            </a:r>
          </a:p>
        </p:txBody>
      </p:sp>
      <p:cxnSp>
        <p:nvCxnSpPr>
          <p:cNvPr id="36" name="Connettore 2 35"/>
          <p:cNvCxnSpPr/>
          <p:nvPr/>
        </p:nvCxnSpPr>
        <p:spPr>
          <a:xfrm rot="16200000">
            <a:off x="5030935" y="3819598"/>
            <a:ext cx="1" cy="17604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Connettore 2 36"/>
          <p:cNvCxnSpPr/>
          <p:nvPr/>
        </p:nvCxnSpPr>
        <p:spPr>
          <a:xfrm>
            <a:off x="5494812" y="3907621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8" name="Trapezio 37"/>
          <p:cNvSpPr/>
          <p:nvPr/>
        </p:nvSpPr>
        <p:spPr>
          <a:xfrm rot="16200000">
            <a:off x="6304174" y="3654766"/>
            <a:ext cx="1817462" cy="161918"/>
          </a:xfrm>
          <a:prstGeom prst="trapezoid">
            <a:avLst>
              <a:gd name="adj" fmla="val 50352"/>
            </a:avLst>
          </a:prstGeom>
          <a:solidFill>
            <a:srgbClr val="5B9BD5"/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7437850" y="4170373"/>
            <a:ext cx="416340" cy="25061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SPM</a:t>
            </a:r>
          </a:p>
        </p:txBody>
      </p:sp>
      <p:cxnSp>
        <p:nvCxnSpPr>
          <p:cNvPr id="40" name="Connettore 2 39"/>
          <p:cNvCxnSpPr>
            <a:endCxn id="39" idx="1"/>
          </p:cNvCxnSpPr>
          <p:nvPr/>
        </p:nvCxnSpPr>
        <p:spPr>
          <a:xfrm rot="16200000">
            <a:off x="7368782" y="4226611"/>
            <a:ext cx="1" cy="1381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Rettangolo 40"/>
          <p:cNvSpPr/>
          <p:nvPr/>
        </p:nvSpPr>
        <p:spPr>
          <a:xfrm rot="16200000">
            <a:off x="4732575" y="2953250"/>
            <a:ext cx="1488713" cy="1557434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7432002" y="3859558"/>
            <a:ext cx="416340" cy="25061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INT</a:t>
            </a:r>
          </a:p>
        </p:txBody>
      </p:sp>
      <p:cxnSp>
        <p:nvCxnSpPr>
          <p:cNvPr id="43" name="Connettore 2 42"/>
          <p:cNvCxnSpPr/>
          <p:nvPr/>
        </p:nvCxnSpPr>
        <p:spPr>
          <a:xfrm rot="16200000">
            <a:off x="7362932" y="3915796"/>
            <a:ext cx="1" cy="1381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Rettangolo 43"/>
          <p:cNvSpPr/>
          <p:nvPr/>
        </p:nvSpPr>
        <p:spPr>
          <a:xfrm>
            <a:off x="7432004" y="3551502"/>
            <a:ext cx="416340" cy="25061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FP</a:t>
            </a:r>
          </a:p>
        </p:txBody>
      </p:sp>
      <p:cxnSp>
        <p:nvCxnSpPr>
          <p:cNvPr id="45" name="Connettore 2 44"/>
          <p:cNvCxnSpPr/>
          <p:nvPr/>
        </p:nvCxnSpPr>
        <p:spPr>
          <a:xfrm rot="16200000">
            <a:off x="7362934" y="3631873"/>
            <a:ext cx="1" cy="1381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Rettangolo 45"/>
          <p:cNvSpPr/>
          <p:nvPr/>
        </p:nvSpPr>
        <p:spPr>
          <a:xfrm>
            <a:off x="7430339" y="3237324"/>
            <a:ext cx="416340" cy="25061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SFU</a:t>
            </a:r>
          </a:p>
        </p:txBody>
      </p:sp>
      <p:cxnSp>
        <p:nvCxnSpPr>
          <p:cNvPr id="47" name="Connettore 2 46"/>
          <p:cNvCxnSpPr/>
          <p:nvPr/>
        </p:nvCxnSpPr>
        <p:spPr>
          <a:xfrm rot="16200000">
            <a:off x="7357610" y="3306140"/>
            <a:ext cx="1" cy="1381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Rettangolo 47"/>
          <p:cNvSpPr/>
          <p:nvPr/>
        </p:nvSpPr>
        <p:spPr>
          <a:xfrm>
            <a:off x="8040339" y="4202007"/>
            <a:ext cx="408190" cy="19720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FIFO</a:t>
            </a:r>
            <a:endParaRPr lang="it-IT" sz="9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49" name="Connettore 2 48"/>
          <p:cNvCxnSpPr/>
          <p:nvPr/>
        </p:nvCxnSpPr>
        <p:spPr>
          <a:xfrm rot="16200000">
            <a:off x="7943508" y="4209931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Connettore 2 49"/>
          <p:cNvCxnSpPr/>
          <p:nvPr/>
        </p:nvCxnSpPr>
        <p:spPr>
          <a:xfrm>
            <a:off x="8460830" y="4300612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1" name="Rettangolo 50"/>
          <p:cNvSpPr/>
          <p:nvPr/>
        </p:nvSpPr>
        <p:spPr>
          <a:xfrm>
            <a:off x="8034189" y="3880906"/>
            <a:ext cx="414340" cy="19720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FIFO</a:t>
            </a:r>
            <a:endParaRPr lang="it-IT" sz="9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52" name="Connettore 2 51"/>
          <p:cNvCxnSpPr/>
          <p:nvPr/>
        </p:nvCxnSpPr>
        <p:spPr>
          <a:xfrm rot="16200000">
            <a:off x="7937358" y="3888829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Connettore 2 52"/>
          <p:cNvCxnSpPr/>
          <p:nvPr/>
        </p:nvCxnSpPr>
        <p:spPr>
          <a:xfrm>
            <a:off x="8454680" y="3979509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Rettangolo 53"/>
          <p:cNvSpPr/>
          <p:nvPr/>
        </p:nvSpPr>
        <p:spPr>
          <a:xfrm>
            <a:off x="8028041" y="3586201"/>
            <a:ext cx="420491" cy="19720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FIFO</a:t>
            </a:r>
            <a:endParaRPr lang="it-IT" sz="9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55" name="Connettore 2 54"/>
          <p:cNvCxnSpPr/>
          <p:nvPr/>
        </p:nvCxnSpPr>
        <p:spPr>
          <a:xfrm rot="16200000">
            <a:off x="7949658" y="3584730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Connettore 2 55"/>
          <p:cNvCxnSpPr/>
          <p:nvPr/>
        </p:nvCxnSpPr>
        <p:spPr>
          <a:xfrm>
            <a:off x="8448533" y="3675409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7" name="Rettangolo 56"/>
          <p:cNvSpPr/>
          <p:nvPr/>
        </p:nvSpPr>
        <p:spPr>
          <a:xfrm>
            <a:off x="8028043" y="3297837"/>
            <a:ext cx="420490" cy="19720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FIFO</a:t>
            </a:r>
            <a:endParaRPr lang="it-IT" sz="9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16200000">
            <a:off x="7931211" y="3305760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Connettore 2 58"/>
          <p:cNvCxnSpPr/>
          <p:nvPr/>
        </p:nvCxnSpPr>
        <p:spPr>
          <a:xfrm>
            <a:off x="8448532" y="3374296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Trapezio 59"/>
          <p:cNvSpPr/>
          <p:nvPr/>
        </p:nvSpPr>
        <p:spPr>
          <a:xfrm rot="16200000" flipV="1">
            <a:off x="8264336" y="3656887"/>
            <a:ext cx="1371605" cy="156592"/>
          </a:xfrm>
          <a:prstGeom prst="trapezoid">
            <a:avLst>
              <a:gd name="adj" fmla="val 50352"/>
            </a:avLst>
          </a:prstGeom>
          <a:solidFill>
            <a:srgbClr val="5B9BD5"/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1" name="Rettangolo 60"/>
          <p:cNvSpPr/>
          <p:nvPr/>
        </p:nvSpPr>
        <p:spPr>
          <a:xfrm rot="16200000">
            <a:off x="6066011" y="3501068"/>
            <a:ext cx="1488713" cy="461795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62" name="Connettore 2 61"/>
          <p:cNvCxnSpPr/>
          <p:nvPr/>
        </p:nvCxnSpPr>
        <p:spPr>
          <a:xfrm rot="16200000" flipH="1">
            <a:off x="8848268" y="3668721"/>
            <a:ext cx="1" cy="7920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Rettangolo 62"/>
          <p:cNvSpPr/>
          <p:nvPr/>
        </p:nvSpPr>
        <p:spPr>
          <a:xfrm rot="16200000">
            <a:off x="8005507" y="3634762"/>
            <a:ext cx="1400324" cy="172125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RR </a:t>
            </a:r>
            <a:r>
              <a:rPr lang="it-IT" sz="1050" kern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Scheduler</a:t>
            </a:r>
            <a:endParaRPr lang="it-IT" sz="105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4" name="Rettangolo 63"/>
          <p:cNvSpPr/>
          <p:nvPr/>
        </p:nvSpPr>
        <p:spPr>
          <a:xfrm rot="16200000">
            <a:off x="7785359" y="3117332"/>
            <a:ext cx="1491790" cy="1225491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65" name="Connettore 2 64"/>
          <p:cNvCxnSpPr/>
          <p:nvPr/>
        </p:nvCxnSpPr>
        <p:spPr>
          <a:xfrm rot="16200000">
            <a:off x="6392390" y="4886999"/>
            <a:ext cx="867350" cy="0"/>
          </a:xfrm>
          <a:prstGeom prst="straightConnector1">
            <a:avLst/>
          </a:prstGeom>
          <a:noFill/>
          <a:ln w="508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66" name="Connettore 2 65"/>
          <p:cNvCxnSpPr/>
          <p:nvPr/>
        </p:nvCxnSpPr>
        <p:spPr>
          <a:xfrm rot="16200000" flipH="1">
            <a:off x="9059370" y="3677389"/>
            <a:ext cx="157" cy="62025"/>
          </a:xfrm>
          <a:prstGeom prst="straightConnector1">
            <a:avLst/>
          </a:prstGeom>
          <a:noFill/>
          <a:ln w="508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7" name="Connettore 2 66"/>
          <p:cNvCxnSpPr/>
          <p:nvPr/>
        </p:nvCxnSpPr>
        <p:spPr>
          <a:xfrm rot="16200000">
            <a:off x="8262460" y="4510749"/>
            <a:ext cx="1656000" cy="0"/>
          </a:xfrm>
          <a:prstGeom prst="straightConnector1">
            <a:avLst/>
          </a:prstGeom>
          <a:noFill/>
          <a:ln w="508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8" name="Connettore 2 67"/>
          <p:cNvCxnSpPr/>
          <p:nvPr/>
        </p:nvCxnSpPr>
        <p:spPr>
          <a:xfrm rot="16200000">
            <a:off x="7425229" y="3658027"/>
            <a:ext cx="0" cy="3325293"/>
          </a:xfrm>
          <a:prstGeom prst="straightConnector1">
            <a:avLst/>
          </a:prstGeom>
          <a:noFill/>
          <a:ln w="508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69" name="Connettore 2 68"/>
          <p:cNvCxnSpPr/>
          <p:nvPr/>
        </p:nvCxnSpPr>
        <p:spPr>
          <a:xfrm rot="16200000">
            <a:off x="5585462" y="5149563"/>
            <a:ext cx="374773" cy="3598"/>
          </a:xfrm>
          <a:prstGeom prst="straightConnector1">
            <a:avLst/>
          </a:prstGeom>
          <a:noFill/>
          <a:ln w="508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70" name="CasellaDiTesto 69"/>
          <p:cNvSpPr txBox="1"/>
          <p:nvPr/>
        </p:nvSpPr>
        <p:spPr>
          <a:xfrm>
            <a:off x="8078971" y="2720742"/>
            <a:ext cx="821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200" dirty="0" err="1">
                <a:solidFill>
                  <a:prstClr val="black"/>
                </a:solidFill>
                <a:latin typeface="Calibri"/>
                <a:ea typeface="+mn-ea"/>
              </a:rPr>
              <a:t>Writeback</a:t>
            </a:r>
            <a:endParaRPr lang="it-IT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6433033" y="2571672"/>
            <a:ext cx="72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200" dirty="0" err="1">
                <a:solidFill>
                  <a:prstClr val="black"/>
                </a:solidFill>
                <a:latin typeface="Calibri"/>
                <a:ea typeface="+mn-ea"/>
              </a:rPr>
              <a:t>Operand</a:t>
            </a:r>
            <a:endParaRPr lang="it-IT" sz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prstClr val="black"/>
                </a:solidFill>
                <a:latin typeface="Calibri"/>
                <a:ea typeface="+mn-ea"/>
              </a:rPr>
              <a:t>   </a:t>
            </a:r>
            <a:r>
              <a:rPr lang="it-IT" sz="1200" dirty="0" err="1">
                <a:solidFill>
                  <a:prstClr val="black"/>
                </a:solidFill>
                <a:latin typeface="Calibri"/>
                <a:ea typeface="+mn-ea"/>
              </a:rPr>
              <a:t>Fetch</a:t>
            </a:r>
            <a:endParaRPr lang="it-IT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4769577" y="2767746"/>
            <a:ext cx="1275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200" dirty="0" err="1">
                <a:solidFill>
                  <a:prstClr val="black"/>
                </a:solidFill>
                <a:latin typeface="Calibri"/>
                <a:ea typeface="+mn-ea"/>
              </a:rPr>
              <a:t>Thread</a:t>
            </a:r>
            <a:r>
              <a:rPr lang="it-IT" sz="12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Calibri"/>
                <a:ea typeface="+mn-ea"/>
              </a:rPr>
              <a:t>Scheduler</a:t>
            </a:r>
            <a:endParaRPr lang="it-IT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4148399" y="1916832"/>
            <a:ext cx="3692128" cy="343966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Thread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Controller</a:t>
            </a:r>
          </a:p>
        </p:txBody>
      </p:sp>
      <p:cxnSp>
        <p:nvCxnSpPr>
          <p:cNvPr id="74" name="Connettore 2 73"/>
          <p:cNvCxnSpPr/>
          <p:nvPr/>
        </p:nvCxnSpPr>
        <p:spPr>
          <a:xfrm rot="16200000" flipH="1">
            <a:off x="3910269" y="2622490"/>
            <a:ext cx="723385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5" name="Connettore 2 74"/>
          <p:cNvCxnSpPr/>
          <p:nvPr/>
        </p:nvCxnSpPr>
        <p:spPr>
          <a:xfrm rot="16200000" flipH="1" flipV="1">
            <a:off x="7323066" y="2576841"/>
            <a:ext cx="645037" cy="87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6" name="Connettore 2 75"/>
          <p:cNvCxnSpPr/>
          <p:nvPr/>
        </p:nvCxnSpPr>
        <p:spPr>
          <a:xfrm rot="16200000" flipH="1" flipV="1">
            <a:off x="5043944" y="2525802"/>
            <a:ext cx="531031" cy="101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77" name="CasellaDiTesto 76"/>
          <p:cNvSpPr txBox="1"/>
          <p:nvPr/>
        </p:nvSpPr>
        <p:spPr>
          <a:xfrm>
            <a:off x="5633934" y="1584496"/>
            <a:ext cx="12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</a:rPr>
              <a:t>Memory</a:t>
            </a:r>
          </a:p>
        </p:txBody>
      </p:sp>
      <p:cxnSp>
        <p:nvCxnSpPr>
          <p:cNvPr id="78" name="Connettore 1 180"/>
          <p:cNvCxnSpPr/>
          <p:nvPr/>
        </p:nvCxnSpPr>
        <p:spPr>
          <a:xfrm rot="16200000">
            <a:off x="5170910" y="3613918"/>
            <a:ext cx="277099" cy="1019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79" name="Connettore 2 78"/>
          <p:cNvCxnSpPr/>
          <p:nvPr/>
        </p:nvCxnSpPr>
        <p:spPr>
          <a:xfrm>
            <a:off x="5845913" y="3907621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Connettore 1 183"/>
          <p:cNvCxnSpPr/>
          <p:nvPr/>
        </p:nvCxnSpPr>
        <p:spPr>
          <a:xfrm rot="16200000">
            <a:off x="5790321" y="3613918"/>
            <a:ext cx="277099" cy="1019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81" name="Connettore 1 184"/>
          <p:cNvCxnSpPr/>
          <p:nvPr/>
        </p:nvCxnSpPr>
        <p:spPr>
          <a:xfrm rot="16200000">
            <a:off x="6940867" y="3276275"/>
            <a:ext cx="186320" cy="1019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ysDot"/>
          </a:ln>
          <a:effectLst/>
        </p:spPr>
      </p:cxnSp>
      <p:sp>
        <p:nvSpPr>
          <p:cNvPr id="82" name="CasellaDiTesto 81"/>
          <p:cNvSpPr txBox="1"/>
          <p:nvPr/>
        </p:nvSpPr>
        <p:spPr>
          <a:xfrm>
            <a:off x="3884672" y="6130215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900" dirty="0" err="1">
                <a:solidFill>
                  <a:prstClr val="black"/>
                </a:solidFill>
                <a:latin typeface="Calibri"/>
                <a:ea typeface="+mn-ea"/>
              </a:rPr>
              <a:t>External</a:t>
            </a:r>
            <a:r>
              <a:rPr lang="it-IT" sz="9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900" dirty="0" err="1">
                <a:solidFill>
                  <a:prstClr val="black"/>
                </a:solidFill>
                <a:latin typeface="Calibri"/>
                <a:ea typeface="+mn-ea"/>
              </a:rPr>
              <a:t>Thread</a:t>
            </a:r>
            <a:r>
              <a:rPr lang="it-IT" sz="9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900" dirty="0" err="1">
                <a:solidFill>
                  <a:prstClr val="black"/>
                </a:solidFill>
                <a:latin typeface="Calibri"/>
                <a:ea typeface="+mn-ea"/>
              </a:rPr>
              <a:t>Enable</a:t>
            </a:r>
            <a:endParaRPr lang="it-IT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3" name="CasellaDiTesto 82"/>
          <p:cNvSpPr txBox="1"/>
          <p:nvPr/>
        </p:nvSpPr>
        <p:spPr>
          <a:xfrm rot="16200000">
            <a:off x="7127251" y="2390985"/>
            <a:ext cx="683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Load</a:t>
            </a:r>
            <a:r>
              <a:rPr lang="it-IT" sz="800" dirty="0">
                <a:solidFill>
                  <a:prstClr val="black"/>
                </a:solidFill>
                <a:latin typeface="Calibri"/>
                <a:ea typeface="+mn-ea"/>
              </a:rPr>
              <a:t> miss / </a:t>
            </a: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store</a:t>
            </a:r>
            <a:endParaRPr lang="it-IT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4" name="CasellaDiTesto 83"/>
          <p:cNvSpPr txBox="1"/>
          <p:nvPr/>
        </p:nvSpPr>
        <p:spPr>
          <a:xfrm rot="16200000">
            <a:off x="4062879" y="2528206"/>
            <a:ext cx="5453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700" dirty="0" err="1">
                <a:solidFill>
                  <a:prstClr val="black"/>
                </a:solidFill>
                <a:latin typeface="Calibri"/>
                <a:ea typeface="+mn-ea"/>
              </a:rPr>
              <a:t>Load</a:t>
            </a:r>
            <a:r>
              <a:rPr lang="it-IT" sz="700" dirty="0">
                <a:solidFill>
                  <a:prstClr val="black"/>
                </a:solidFill>
                <a:latin typeface="Calibri"/>
                <a:ea typeface="+mn-ea"/>
              </a:rPr>
              <a:t> miss</a:t>
            </a:r>
          </a:p>
        </p:txBody>
      </p:sp>
      <p:sp>
        <p:nvSpPr>
          <p:cNvPr id="85" name="CasellaDiTesto 84"/>
          <p:cNvSpPr txBox="1"/>
          <p:nvPr/>
        </p:nvSpPr>
        <p:spPr>
          <a:xfrm rot="16200000">
            <a:off x="4947990" y="2486487"/>
            <a:ext cx="5277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800" dirty="0">
                <a:solidFill>
                  <a:prstClr val="black"/>
                </a:solidFill>
                <a:latin typeface="Calibri"/>
                <a:ea typeface="+mn-ea"/>
              </a:rPr>
              <a:t>FIFO full</a:t>
            </a:r>
          </a:p>
        </p:txBody>
      </p:sp>
      <p:sp>
        <p:nvSpPr>
          <p:cNvPr id="86" name="Rettangolo 85"/>
          <p:cNvSpPr/>
          <p:nvPr/>
        </p:nvSpPr>
        <p:spPr>
          <a:xfrm>
            <a:off x="7433696" y="4476324"/>
            <a:ext cx="416340" cy="25061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BC</a:t>
            </a:r>
          </a:p>
        </p:txBody>
      </p:sp>
      <p:cxnSp>
        <p:nvCxnSpPr>
          <p:cNvPr id="87" name="Connettore 2 86"/>
          <p:cNvCxnSpPr/>
          <p:nvPr/>
        </p:nvCxnSpPr>
        <p:spPr>
          <a:xfrm rot="16200000">
            <a:off x="4435066" y="4708378"/>
            <a:ext cx="189373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none"/>
          </a:ln>
          <a:effectLst/>
        </p:spPr>
      </p:cxnSp>
      <p:cxnSp>
        <p:nvCxnSpPr>
          <p:cNvPr id="88" name="Connettore 2 87"/>
          <p:cNvCxnSpPr/>
          <p:nvPr/>
        </p:nvCxnSpPr>
        <p:spPr>
          <a:xfrm rot="16200000">
            <a:off x="4704727" y="4949863"/>
            <a:ext cx="2302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9" name="Rettangolo 88"/>
          <p:cNvSpPr/>
          <p:nvPr/>
        </p:nvSpPr>
        <p:spPr>
          <a:xfrm rot="16200000">
            <a:off x="4179620" y="5243195"/>
            <a:ext cx="428914" cy="9377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PC</a:t>
            </a:r>
          </a:p>
        </p:txBody>
      </p:sp>
      <p:cxnSp>
        <p:nvCxnSpPr>
          <p:cNvPr id="90" name="Connettore 2 89"/>
          <p:cNvCxnSpPr/>
          <p:nvPr/>
        </p:nvCxnSpPr>
        <p:spPr>
          <a:xfrm rot="16200000">
            <a:off x="4278952" y="4949862"/>
            <a:ext cx="230250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Rettangolo 90"/>
          <p:cNvSpPr/>
          <p:nvPr/>
        </p:nvSpPr>
        <p:spPr>
          <a:xfrm rot="16200000">
            <a:off x="4250455" y="4856363"/>
            <a:ext cx="726865" cy="630004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2" name="Rettangolo 91"/>
          <p:cNvSpPr/>
          <p:nvPr/>
        </p:nvSpPr>
        <p:spPr>
          <a:xfrm rot="16200000">
            <a:off x="4595369" y="5243195"/>
            <a:ext cx="428914" cy="9377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PC</a:t>
            </a:r>
          </a:p>
        </p:txBody>
      </p:sp>
      <p:cxnSp>
        <p:nvCxnSpPr>
          <p:cNvPr id="93" name="Connettore 1 216"/>
          <p:cNvCxnSpPr/>
          <p:nvPr/>
        </p:nvCxnSpPr>
        <p:spPr>
          <a:xfrm rot="16200000">
            <a:off x="4597487" y="5192607"/>
            <a:ext cx="0" cy="194351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94" name="Connettore 2 93"/>
          <p:cNvCxnSpPr/>
          <p:nvPr/>
        </p:nvCxnSpPr>
        <p:spPr>
          <a:xfrm rot="16200000" flipH="1">
            <a:off x="4405972" y="4489784"/>
            <a:ext cx="2612" cy="25565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none"/>
          </a:ln>
          <a:effectLst/>
        </p:spPr>
      </p:cxnSp>
      <p:cxnSp>
        <p:nvCxnSpPr>
          <p:cNvPr id="95" name="Connettore 2 94"/>
          <p:cNvCxnSpPr/>
          <p:nvPr/>
        </p:nvCxnSpPr>
        <p:spPr>
          <a:xfrm rot="16200000" flipV="1">
            <a:off x="4223741" y="4550195"/>
            <a:ext cx="126992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Connettore 2 95"/>
          <p:cNvCxnSpPr>
            <a:stCxn id="86" idx="2"/>
          </p:cNvCxnSpPr>
          <p:nvPr/>
        </p:nvCxnSpPr>
        <p:spPr>
          <a:xfrm rot="16200000" flipH="1">
            <a:off x="7130975" y="5237829"/>
            <a:ext cx="1024828" cy="304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7" name="Connettore 2 96"/>
          <p:cNvCxnSpPr/>
          <p:nvPr/>
        </p:nvCxnSpPr>
        <p:spPr>
          <a:xfrm rot="16200000" flipV="1">
            <a:off x="4681114" y="5114535"/>
            <a:ext cx="1259734" cy="406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Connettore 2 97"/>
          <p:cNvCxnSpPr/>
          <p:nvPr/>
        </p:nvCxnSpPr>
        <p:spPr>
          <a:xfrm rot="16200000">
            <a:off x="5240283" y="5357870"/>
            <a:ext cx="787789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Connettore 2 98"/>
          <p:cNvCxnSpPr/>
          <p:nvPr/>
        </p:nvCxnSpPr>
        <p:spPr>
          <a:xfrm flipH="1" flipV="1">
            <a:off x="4611214" y="5923747"/>
            <a:ext cx="3204000" cy="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100" name="Connettore 2 99"/>
          <p:cNvCxnSpPr/>
          <p:nvPr/>
        </p:nvCxnSpPr>
        <p:spPr>
          <a:xfrm rot="16200000">
            <a:off x="4428169" y="5740613"/>
            <a:ext cx="366271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Connettore 2 100"/>
          <p:cNvCxnSpPr/>
          <p:nvPr/>
        </p:nvCxnSpPr>
        <p:spPr>
          <a:xfrm rot="16200000">
            <a:off x="7364627" y="4532265"/>
            <a:ext cx="1" cy="1381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02" name="CasellaDiTesto 101"/>
          <p:cNvSpPr txBox="1"/>
          <p:nvPr/>
        </p:nvSpPr>
        <p:spPr>
          <a:xfrm rot="16200000">
            <a:off x="3720960" y="2531996"/>
            <a:ext cx="856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Blocked</a:t>
            </a:r>
            <a:r>
              <a:rPr lang="it-IT" sz="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threads</a:t>
            </a:r>
            <a:endParaRPr lang="it-IT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3" name="CasellaDiTesto 102"/>
          <p:cNvSpPr txBox="1"/>
          <p:nvPr/>
        </p:nvSpPr>
        <p:spPr>
          <a:xfrm rot="16200000">
            <a:off x="5083466" y="5117603"/>
            <a:ext cx="782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Restore</a:t>
            </a:r>
            <a:r>
              <a:rPr lang="it-IT" sz="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Scoreboard</a:t>
            </a:r>
            <a:endParaRPr lang="it-IT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4" name="CasellaDiTesto 103"/>
          <p:cNvSpPr txBox="1"/>
          <p:nvPr/>
        </p:nvSpPr>
        <p:spPr>
          <a:xfrm rot="16200000">
            <a:off x="4902407" y="5207463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800" dirty="0">
                <a:solidFill>
                  <a:prstClr val="black"/>
                </a:solidFill>
                <a:latin typeface="Calibri"/>
                <a:ea typeface="+mn-ea"/>
              </a:rPr>
              <a:t>Flush </a:t>
            </a: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FIFOs</a:t>
            </a:r>
            <a:endParaRPr lang="it-IT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5" name="CasellaDiTesto 104"/>
          <p:cNvSpPr txBox="1"/>
          <p:nvPr/>
        </p:nvSpPr>
        <p:spPr>
          <a:xfrm rot="16200000">
            <a:off x="7205406" y="4851524"/>
            <a:ext cx="575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Branch</a:t>
            </a:r>
            <a:r>
              <a:rPr lang="it-IT" sz="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Taken</a:t>
            </a:r>
            <a:endParaRPr lang="it-IT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6" name="CasellaDiTesto 105"/>
          <p:cNvSpPr txBox="1"/>
          <p:nvPr/>
        </p:nvSpPr>
        <p:spPr>
          <a:xfrm>
            <a:off x="4252923" y="5903518"/>
            <a:ext cx="954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Restore</a:t>
            </a:r>
            <a:r>
              <a:rPr lang="it-IT" sz="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800" dirty="0" err="1">
                <a:solidFill>
                  <a:prstClr val="black"/>
                </a:solidFill>
                <a:latin typeface="Calibri"/>
                <a:ea typeface="+mn-ea"/>
              </a:rPr>
              <a:t>Thread</a:t>
            </a:r>
            <a:r>
              <a:rPr lang="it-IT" sz="800" dirty="0">
                <a:solidFill>
                  <a:prstClr val="black"/>
                </a:solidFill>
                <a:latin typeface="Calibri"/>
                <a:ea typeface="+mn-ea"/>
              </a:rPr>
              <a:t> PC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7435218" y="2941128"/>
            <a:ext cx="416340" cy="25061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LDST</a:t>
            </a:r>
          </a:p>
        </p:txBody>
      </p:sp>
      <p:cxnSp>
        <p:nvCxnSpPr>
          <p:cNvPr id="108" name="Connettore 2 107"/>
          <p:cNvCxnSpPr/>
          <p:nvPr/>
        </p:nvCxnSpPr>
        <p:spPr>
          <a:xfrm rot="16200000">
            <a:off x="7364627" y="2997367"/>
            <a:ext cx="1" cy="1381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09" name="Rettangolo 108"/>
          <p:cNvSpPr/>
          <p:nvPr/>
        </p:nvSpPr>
        <p:spPr>
          <a:xfrm>
            <a:off x="8020226" y="3017347"/>
            <a:ext cx="420490" cy="19720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FIFO</a:t>
            </a:r>
            <a:endParaRPr lang="it-IT" sz="9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110" name="Connettore 2 109"/>
          <p:cNvCxnSpPr/>
          <p:nvPr/>
        </p:nvCxnSpPr>
        <p:spPr>
          <a:xfrm rot="16200000">
            <a:off x="7937361" y="3001904"/>
            <a:ext cx="1" cy="1813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1" name="Connettore 2 110"/>
          <p:cNvCxnSpPr/>
          <p:nvPr/>
        </p:nvCxnSpPr>
        <p:spPr>
          <a:xfrm>
            <a:off x="8440716" y="3117534"/>
            <a:ext cx="15840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2" name="Connettore 2 111"/>
          <p:cNvCxnSpPr/>
          <p:nvPr/>
        </p:nvCxnSpPr>
        <p:spPr>
          <a:xfrm rot="16200000" flipH="1">
            <a:off x="5658294" y="1737382"/>
            <a:ext cx="36000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13" name="Rettangolo 112"/>
          <p:cNvSpPr/>
          <p:nvPr/>
        </p:nvSpPr>
        <p:spPr>
          <a:xfrm flipH="1">
            <a:off x="5149783" y="5751765"/>
            <a:ext cx="2762821" cy="343966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1905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Rollback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Handler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Ingegneria Informatica </a:t>
            </a:r>
            <a:r>
              <a:rPr lang="it-IT" dirty="0" err="1" smtClean="0"/>
              <a:t>MSc</a:t>
            </a:r>
            <a:r>
              <a:rPr lang="it-IT" dirty="0" smtClean="0"/>
              <a:t>.</a:t>
            </a:r>
          </a:p>
          <a:p>
            <a:r>
              <a:rPr lang="it-IT" dirty="0" smtClean="0"/>
              <a:t>Computer </a:t>
            </a:r>
            <a:r>
              <a:rPr lang="it-IT" dirty="0" err="1" smtClean="0"/>
              <a:t>Architectures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fellowship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Domenico Argenziano, Information Technology and Electrical Engineering PhD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>
                <a:solidFill>
                  <a:srgbClr val="C00000"/>
                </a:solidFill>
              </a:rPr>
              <a:t>Nu</a:t>
            </a:r>
            <a:r>
              <a:rPr lang="it-IT" dirty="0" err="1" smtClean="0">
                <a:solidFill>
                  <a:srgbClr val="C00000"/>
                </a:solidFill>
              </a:rPr>
              <a:t>+</a:t>
            </a:r>
            <a:r>
              <a:rPr lang="it-IT" dirty="0" smtClean="0"/>
              <a:t> </a:t>
            </a:r>
            <a:r>
              <a:rPr lang="it-IT" dirty="0" err="1" smtClean="0"/>
              <a:t>crypto</a:t>
            </a:r>
            <a:r>
              <a:rPr lang="it-IT" dirty="0" smtClean="0"/>
              <a:t> </a:t>
            </a:r>
            <a:r>
              <a:rPr lang="it-IT" dirty="0" err="1" smtClean="0"/>
              <a:t>extensions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err="1" smtClean="0"/>
              <a:t>Problem</a:t>
            </a:r>
            <a:r>
              <a:rPr lang="it-IT" dirty="0" smtClean="0"/>
              <a:t>: </a:t>
            </a:r>
            <a:r>
              <a:rPr lang="it-IT" dirty="0" err="1" smtClean="0"/>
              <a:t>adding</a:t>
            </a:r>
            <a:r>
              <a:rPr lang="it-IT" dirty="0" smtClean="0"/>
              <a:t> </a:t>
            </a:r>
            <a:r>
              <a:rPr lang="it-IT" dirty="0" err="1" smtClean="0"/>
              <a:t>cryptographic</a:t>
            </a:r>
            <a:r>
              <a:rPr lang="it-IT" dirty="0" smtClean="0"/>
              <a:t> </a:t>
            </a:r>
            <a:r>
              <a:rPr lang="it-IT" dirty="0" err="1" smtClean="0"/>
              <a:t>extensions</a:t>
            </a:r>
            <a:r>
              <a:rPr lang="it-IT" dirty="0" smtClean="0"/>
              <a:t>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adhering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 GPU </a:t>
            </a:r>
            <a:r>
              <a:rPr lang="it-IT" dirty="0" err="1" smtClean="0"/>
              <a:t>paradigm</a:t>
            </a:r>
            <a:endParaRPr lang="it-IT" dirty="0" smtClean="0"/>
          </a:p>
          <a:p>
            <a:r>
              <a:rPr lang="it-IT" dirty="0" err="1" smtClean="0"/>
              <a:t>Vectorizable</a:t>
            </a:r>
            <a:r>
              <a:rPr lang="it-IT" dirty="0" smtClean="0"/>
              <a:t> </a:t>
            </a:r>
            <a:r>
              <a:rPr lang="it-IT" dirty="0" err="1" smtClean="0"/>
              <a:t>operations</a:t>
            </a:r>
            <a:r>
              <a:rPr lang="it-IT" dirty="0" smtClean="0"/>
              <a:t> (data </a:t>
            </a:r>
            <a:r>
              <a:rPr lang="it-IT" dirty="0" err="1" smtClean="0"/>
              <a:t>dependencies</a:t>
            </a:r>
            <a:r>
              <a:rPr lang="it-IT" dirty="0" smtClean="0"/>
              <a:t>)</a:t>
            </a:r>
          </a:p>
          <a:p>
            <a:r>
              <a:rPr lang="it-IT" dirty="0" smtClean="0"/>
              <a:t>HW </a:t>
            </a:r>
            <a:r>
              <a:rPr lang="it-IT" dirty="0" err="1" smtClean="0"/>
              <a:t>resources</a:t>
            </a:r>
            <a:r>
              <a:rPr lang="it-IT" dirty="0" smtClean="0"/>
              <a:t> </a:t>
            </a:r>
            <a:r>
              <a:rPr lang="it-IT" dirty="0" err="1" smtClean="0"/>
              <a:t>dedicated</a:t>
            </a:r>
            <a:r>
              <a:rPr lang="it-IT" dirty="0" smtClean="0"/>
              <a:t> </a:t>
            </a:r>
            <a:r>
              <a:rPr lang="it-IT" dirty="0" err="1" smtClean="0"/>
              <a:t>mostly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computing</a:t>
            </a:r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</a:t>
            </a:r>
            <a:r>
              <a:rPr lang="it-IT" dirty="0" err="1" smtClean="0"/>
              <a:t>logic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in HW</a:t>
            </a:r>
          </a:p>
          <a:p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</a:t>
            </a:r>
            <a:r>
              <a:rPr lang="it-IT" dirty="0" err="1" smtClean="0"/>
              <a:t>logic</a:t>
            </a:r>
            <a:r>
              <a:rPr lang="it-IT" dirty="0" smtClean="0"/>
              <a:t> </a:t>
            </a:r>
            <a:r>
              <a:rPr lang="it-IT" dirty="0" err="1" smtClean="0"/>
              <a:t>exposed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SW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Extensions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asymmetric</a:t>
            </a:r>
            <a:r>
              <a:rPr lang="it-IT" dirty="0" smtClean="0"/>
              <a:t> </a:t>
            </a:r>
            <a:r>
              <a:rPr lang="it-IT" dirty="0" err="1" smtClean="0"/>
              <a:t>cryptography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 multiplication is the fundamental operation of most </a:t>
            </a:r>
            <a:r>
              <a:rPr lang="it-IT" dirty="0" err="1" smtClean="0"/>
              <a:t>public-key</a:t>
            </a:r>
            <a:r>
              <a:rPr lang="it-IT" dirty="0" smtClean="0"/>
              <a:t> </a:t>
            </a:r>
            <a:r>
              <a:rPr lang="it-IT" dirty="0" err="1" smtClean="0"/>
              <a:t>cryptosystems</a:t>
            </a:r>
            <a:endParaRPr lang="it-IT" dirty="0" smtClean="0"/>
          </a:p>
          <a:p>
            <a:r>
              <a:rPr lang="it-IT" dirty="0" err="1" smtClean="0"/>
              <a:t>Used</a:t>
            </a:r>
            <a:r>
              <a:rPr lang="it-IT" dirty="0" smtClean="0"/>
              <a:t> in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kinds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cryptosystems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Exponentiation-based</a:t>
            </a:r>
            <a:r>
              <a:rPr lang="it-IT" dirty="0" smtClean="0"/>
              <a:t>: RSA,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Gamal</a:t>
            </a:r>
            <a:r>
              <a:rPr lang="it-IT" dirty="0" smtClean="0"/>
              <a:t>, </a:t>
            </a:r>
            <a:r>
              <a:rPr lang="it-IT" dirty="0" err="1" smtClean="0"/>
              <a:t>Diffie-Hellman</a:t>
            </a:r>
            <a:endParaRPr lang="it-IT" dirty="0" smtClean="0"/>
          </a:p>
          <a:p>
            <a:pPr lvl="1"/>
            <a:r>
              <a:rPr lang="it-IT" dirty="0" err="1" smtClean="0"/>
              <a:t>Elliptic</a:t>
            </a:r>
            <a:r>
              <a:rPr lang="it-IT" dirty="0" smtClean="0"/>
              <a:t> Curve </a:t>
            </a:r>
            <a:r>
              <a:rPr lang="en-US" dirty="0" smtClean="0"/>
              <a:t>schemes based on prime Finite Fields </a:t>
            </a:r>
            <a:r>
              <a:rPr lang="en-US" i="1" dirty="0" smtClean="0"/>
              <a:t>GF(p)</a:t>
            </a:r>
            <a:endParaRPr lang="it-IT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Modular </a:t>
            </a:r>
            <a:r>
              <a:rPr lang="it-IT" dirty="0" err="1" smtClean="0"/>
              <a:t>multiplication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Montgomery reduction is a widespread and efficient approach to perform modular reduction without any trial </a:t>
            </a:r>
            <a:r>
              <a:rPr lang="it-IT" dirty="0" err="1" smtClean="0"/>
              <a:t>division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 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efficiently</a:t>
            </a:r>
            <a:r>
              <a:rPr lang="it-IT" dirty="0" smtClean="0"/>
              <a:t> </a:t>
            </a:r>
            <a:r>
              <a:rPr lang="it-IT" dirty="0" err="1" smtClean="0"/>
              <a:t>integrated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multiplication</a:t>
            </a:r>
            <a:endParaRPr lang="it-IT" dirty="0" smtClean="0"/>
          </a:p>
          <a:p>
            <a:r>
              <a:rPr lang="it-IT" dirty="0" err="1" smtClean="0"/>
              <a:t>Complexity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Montgomery </a:t>
            </a:r>
            <a:r>
              <a:rPr lang="it-IT" dirty="0" err="1" smtClean="0"/>
              <a:t>multiplication</a:t>
            </a:r>
            <a:r>
              <a:rPr lang="it-IT" dirty="0" smtClean="0"/>
              <a:t> just </a:t>
            </a:r>
            <a:r>
              <a:rPr lang="it-IT" dirty="0" err="1" smtClean="0"/>
              <a:t>slightly</a:t>
            </a:r>
            <a:r>
              <a:rPr lang="it-IT" dirty="0" smtClean="0"/>
              <a:t> 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multiplication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Montgomery </a:t>
            </a:r>
            <a:r>
              <a:rPr lang="it-IT" dirty="0" err="1" smtClean="0"/>
              <a:t>multiplication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r>
              <a:rPr lang="it-IT" dirty="0" smtClean="0"/>
              <a:t> </a:t>
            </a:r>
            <a:r>
              <a:rPr lang="it-IT" dirty="0" err="1" smtClean="0"/>
              <a:t>integrated</a:t>
            </a:r>
            <a:r>
              <a:rPr lang="it-IT" dirty="0" smtClean="0"/>
              <a:t> (</a:t>
            </a:r>
            <a:r>
              <a:rPr lang="it-IT" dirty="0" err="1" smtClean="0"/>
              <a:t>separated</a:t>
            </a:r>
            <a:r>
              <a:rPr lang="it-IT" dirty="0" smtClean="0"/>
              <a:t>, </a:t>
            </a:r>
            <a:r>
              <a:rPr lang="it-IT" dirty="0" err="1" smtClean="0"/>
              <a:t>coarsely</a:t>
            </a:r>
            <a:r>
              <a:rPr lang="it-IT" dirty="0" smtClean="0"/>
              <a:t> or </a:t>
            </a:r>
            <a:r>
              <a:rPr lang="it-IT" dirty="0" err="1" smtClean="0"/>
              <a:t>finely</a:t>
            </a:r>
            <a:r>
              <a:rPr lang="it-IT" dirty="0" smtClean="0"/>
              <a:t> </a:t>
            </a:r>
            <a:r>
              <a:rPr lang="it-IT" dirty="0" err="1" smtClean="0"/>
              <a:t>integrated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multiplication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(</a:t>
            </a:r>
            <a:r>
              <a:rPr lang="it-IT" dirty="0" err="1" smtClean="0"/>
              <a:t>school-book</a:t>
            </a:r>
            <a:r>
              <a:rPr lang="it-IT" dirty="0" smtClean="0"/>
              <a:t> </a:t>
            </a:r>
            <a:r>
              <a:rPr lang="it-IT" dirty="0" err="1" smtClean="0"/>
              <a:t>algorithm</a:t>
            </a:r>
            <a:r>
              <a:rPr lang="it-IT" dirty="0" smtClean="0"/>
              <a:t>, </a:t>
            </a:r>
            <a:r>
              <a:rPr lang="it-IT" dirty="0" err="1" smtClean="0"/>
              <a:t>Karatsuba</a:t>
            </a:r>
            <a:r>
              <a:rPr lang="it-IT" dirty="0" smtClean="0"/>
              <a:t>, </a:t>
            </a:r>
            <a:r>
              <a:rPr lang="it-IT" dirty="0" err="1" smtClean="0"/>
              <a:t>Toom-Cook</a:t>
            </a:r>
            <a:r>
              <a:rPr lang="it-IT" dirty="0" smtClean="0"/>
              <a:t>, </a:t>
            </a:r>
            <a:r>
              <a:rPr lang="it-IT" dirty="0" err="1" smtClean="0"/>
              <a:t>etc…</a:t>
            </a:r>
            <a:r>
              <a:rPr lang="it-IT" dirty="0" smtClean="0"/>
              <a:t>)</a:t>
            </a:r>
          </a:p>
          <a:p>
            <a:r>
              <a:rPr lang="it-IT" dirty="0" smtClean="0"/>
              <a:t>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scan</a:t>
            </a:r>
            <a:r>
              <a:rPr lang="it-IT" dirty="0" smtClean="0"/>
              <a:t> </a:t>
            </a:r>
            <a:r>
              <a:rPr lang="it-IT" dirty="0" err="1" smtClean="0"/>
              <a:t>operands</a:t>
            </a:r>
            <a:r>
              <a:rPr lang="it-IT" dirty="0" smtClean="0"/>
              <a:t> or </a:t>
            </a:r>
            <a:r>
              <a:rPr lang="it-IT" dirty="0" err="1" smtClean="0"/>
              <a:t>result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FIOS Montgomery </a:t>
            </a:r>
            <a:r>
              <a:rPr lang="it-IT" dirty="0" err="1" smtClean="0"/>
              <a:t>multiplication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51099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1331640" y="2492896"/>
            <a:ext cx="2736304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211960" y="270892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Most</a:t>
            </a:r>
            <a:r>
              <a:rPr lang="it-IT" sz="2000" dirty="0" smtClean="0"/>
              <a:t> </a:t>
            </a:r>
            <a:r>
              <a:rPr lang="it-IT" sz="2000" dirty="0" err="1" smtClean="0"/>
              <a:t>computing</a:t>
            </a:r>
            <a:r>
              <a:rPr lang="it-IT" sz="2000" dirty="0" smtClean="0"/>
              <a:t> </a:t>
            </a:r>
            <a:r>
              <a:rPr lang="it-IT" sz="2000" dirty="0" err="1" smtClean="0"/>
              <a:t>concentrated</a:t>
            </a:r>
            <a:r>
              <a:rPr lang="it-IT" sz="2000" dirty="0" smtClean="0"/>
              <a:t> inside </a:t>
            </a:r>
            <a:r>
              <a:rPr lang="it-IT" sz="2000" dirty="0" err="1" smtClean="0"/>
              <a:t>inner</a:t>
            </a:r>
            <a:r>
              <a:rPr lang="it-IT" sz="2000" dirty="0" smtClean="0"/>
              <a:t> </a:t>
            </a:r>
            <a:r>
              <a:rPr lang="it-IT" sz="2000" dirty="0" err="1" smtClean="0"/>
              <a:t>loop</a:t>
            </a:r>
            <a:endParaRPr lang="it-IT" sz="2000" dirty="0"/>
          </a:p>
        </p:txBody>
      </p:sp>
      <p:sp>
        <p:nvSpPr>
          <p:cNvPr id="12" name="Rettangolo 11"/>
          <p:cNvSpPr/>
          <p:nvPr/>
        </p:nvSpPr>
        <p:spPr>
          <a:xfrm>
            <a:off x="1619672" y="1700808"/>
            <a:ext cx="30243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FIOS Montgomery </a:t>
            </a:r>
            <a:r>
              <a:rPr lang="it-IT" dirty="0" err="1" smtClean="0"/>
              <a:t>multiplication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7170" name="Picture 2" descr="C:\Users\Domenico\Documents\mon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354915" cy="5033996"/>
          </a:xfrm>
          <a:prstGeom prst="rect">
            <a:avLst/>
          </a:prstGeom>
          <a:noFill/>
        </p:spPr>
      </p:pic>
      <p:sp>
        <p:nvSpPr>
          <p:cNvPr id="8" name="Parentesi graffa chiusa 7"/>
          <p:cNvSpPr/>
          <p:nvPr/>
        </p:nvSpPr>
        <p:spPr>
          <a:xfrm>
            <a:off x="3923928" y="1412776"/>
            <a:ext cx="936104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004048" y="2132856"/>
            <a:ext cx="230425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 smtClean="0"/>
              <a:t>Inner</a:t>
            </a:r>
            <a:r>
              <a:rPr lang="it-IT" sz="2000" dirty="0" smtClean="0"/>
              <a:t> </a:t>
            </a:r>
            <a:r>
              <a:rPr lang="it-IT" sz="2000" dirty="0" err="1" smtClean="0"/>
              <a:t>loop</a:t>
            </a:r>
            <a:r>
              <a:rPr lang="it-IT" sz="2000" dirty="0" smtClean="0"/>
              <a:t> </a:t>
            </a:r>
            <a:r>
              <a:rPr lang="it-IT" sz="2000" dirty="0" err="1" smtClean="0"/>
              <a:t>iteration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04048" y="35010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issue</a:t>
            </a:r>
            <a:r>
              <a:rPr lang="it-IT" dirty="0" smtClean="0"/>
              <a:t>: tight data </a:t>
            </a:r>
            <a:r>
              <a:rPr lang="it-IT" dirty="0" err="1" smtClean="0"/>
              <a:t>dependencies</a:t>
            </a:r>
            <a:r>
              <a:rPr lang="it-IT" dirty="0" smtClean="0"/>
              <a:t> </a:t>
            </a:r>
            <a:r>
              <a:rPr lang="it-IT" dirty="0" err="1" smtClean="0"/>
              <a:t>hinder</a:t>
            </a:r>
            <a:r>
              <a:rPr lang="it-IT" dirty="0" smtClean="0"/>
              <a:t> </a:t>
            </a:r>
            <a:r>
              <a:rPr lang="it-IT" dirty="0" err="1" smtClean="0"/>
              <a:t>vectorization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Parallelized</a:t>
            </a:r>
            <a:r>
              <a:rPr lang="it-IT" dirty="0" smtClean="0"/>
              <a:t> </a:t>
            </a:r>
            <a:r>
              <a:rPr lang="it-IT" dirty="0" err="1" smtClean="0"/>
              <a:t>inner</a:t>
            </a:r>
            <a:r>
              <a:rPr lang="it-IT" dirty="0" smtClean="0"/>
              <a:t> </a:t>
            </a:r>
            <a:r>
              <a:rPr lang="it-IT" dirty="0" err="1" smtClean="0"/>
              <a:t>loop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1026" name="Picture 2" descr="C:\Users\Domenico\Documents\mont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12278" cy="41180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67544" y="55172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broke</a:t>
            </a:r>
            <a:r>
              <a:rPr lang="it-IT" dirty="0" smtClean="0"/>
              <a:t> data </a:t>
            </a:r>
            <a:r>
              <a:rPr lang="it-IT" dirty="0" err="1" smtClean="0"/>
              <a:t>dependencies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High data </a:t>
            </a:r>
            <a:r>
              <a:rPr lang="it-IT" dirty="0" err="1" smtClean="0"/>
              <a:t>bandwidth</a:t>
            </a:r>
            <a:r>
              <a:rPr lang="it-IT" dirty="0" smtClean="0"/>
              <a:t> </a:t>
            </a:r>
            <a:r>
              <a:rPr lang="it-IT" dirty="0" err="1" smtClean="0"/>
              <a:t>requirement</a:t>
            </a:r>
            <a:r>
              <a:rPr lang="it-IT" dirty="0" smtClean="0"/>
              <a:t> =&gt; </a:t>
            </a:r>
            <a:r>
              <a:rPr lang="it-IT" dirty="0" err="1" smtClean="0"/>
              <a:t>added</a:t>
            </a:r>
            <a:r>
              <a:rPr lang="it-IT" dirty="0" smtClean="0"/>
              <a:t> </a:t>
            </a:r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registers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Extended</a:t>
            </a:r>
            <a:r>
              <a:rPr lang="it-IT" dirty="0" smtClean="0"/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Nu</a:t>
            </a:r>
            <a:r>
              <a:rPr lang="it-IT" dirty="0" err="1" smtClean="0">
                <a:solidFill>
                  <a:srgbClr val="C00000"/>
                </a:solidFill>
              </a:rPr>
              <a:t>+</a:t>
            </a:r>
            <a:r>
              <a:rPr lang="it-IT" dirty="0" smtClean="0"/>
              <a:t> </a:t>
            </a:r>
            <a:r>
              <a:rPr lang="it-IT" dirty="0" err="1" smtClean="0"/>
              <a:t>core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1026" name="Picture 2" descr="C:\Users\Domenico\Documents\mont_pip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024336" cy="525024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899592" y="4581128"/>
            <a:ext cx="792088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810580" y="4581128"/>
            <a:ext cx="50405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1700808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Units</a:t>
            </a:r>
            <a:r>
              <a:rPr lang="it-IT" sz="2400" dirty="0" smtClean="0"/>
              <a:t> </a:t>
            </a:r>
            <a:r>
              <a:rPr lang="it-IT" sz="2400" dirty="0" err="1" smtClean="0"/>
              <a:t>subject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major </a:t>
            </a:r>
            <a:r>
              <a:rPr lang="it-IT" sz="2400" dirty="0" err="1" smtClean="0"/>
              <a:t>modification</a:t>
            </a:r>
            <a:r>
              <a:rPr lang="it-IT" sz="2400" dirty="0" smtClean="0"/>
              <a:t> are </a:t>
            </a:r>
            <a:r>
              <a:rPr lang="it-IT" sz="2400" dirty="0" err="1" smtClean="0"/>
              <a:t>marked</a:t>
            </a:r>
            <a:r>
              <a:rPr lang="it-IT" sz="2400" dirty="0" smtClean="0"/>
              <a:t> in </a:t>
            </a:r>
            <a:r>
              <a:rPr lang="it-IT" sz="2400" dirty="0" err="1" smtClean="0"/>
              <a:t>red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Anyway</a:t>
            </a:r>
            <a:r>
              <a:rPr lang="it-IT" sz="2400" dirty="0" smtClean="0"/>
              <a:t>, </a:t>
            </a:r>
            <a:r>
              <a:rPr lang="it-IT" sz="2400" dirty="0" err="1" smtClean="0"/>
              <a:t>most</a:t>
            </a:r>
            <a:r>
              <a:rPr lang="it-IT" sz="2400" dirty="0" smtClean="0"/>
              <a:t> pipeline </a:t>
            </a:r>
            <a:r>
              <a:rPr lang="it-IT" sz="2400" dirty="0" err="1" smtClean="0"/>
              <a:t>units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been</a:t>
            </a:r>
            <a:r>
              <a:rPr lang="it-IT" sz="2400" dirty="0" smtClean="0"/>
              <a:t> </a:t>
            </a:r>
            <a:r>
              <a:rPr lang="it-IT" sz="2400" dirty="0" err="1" smtClean="0"/>
              <a:t>modified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support</a:t>
            </a:r>
            <a:r>
              <a:rPr lang="it-IT" sz="2400" dirty="0" smtClean="0"/>
              <a:t> </a:t>
            </a:r>
            <a:r>
              <a:rPr lang="it-IT" sz="2400" dirty="0" err="1" smtClean="0"/>
              <a:t>new</a:t>
            </a:r>
            <a:r>
              <a:rPr lang="it-IT" sz="2400" dirty="0" smtClean="0"/>
              <a:t> </a:t>
            </a:r>
            <a:r>
              <a:rPr lang="it-IT" sz="2400" dirty="0" err="1" smtClean="0"/>
              <a:t>instructions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Three </a:t>
            </a:r>
            <a:r>
              <a:rPr lang="it-IT" sz="2400" dirty="0" err="1" smtClean="0"/>
              <a:t>operands</a:t>
            </a:r>
            <a:r>
              <a:rPr lang="it-IT" sz="2400" dirty="0" smtClean="0"/>
              <a:t> (2 </a:t>
            </a:r>
            <a:r>
              <a:rPr lang="it-IT" sz="2400" dirty="0" err="1" smtClean="0"/>
              <a:t>vector</a:t>
            </a:r>
            <a:r>
              <a:rPr lang="it-IT" sz="2400" dirty="0" smtClean="0"/>
              <a:t> + 1 scalar) are </a:t>
            </a:r>
            <a:r>
              <a:rPr lang="it-IT" sz="2400" dirty="0" err="1" smtClean="0"/>
              <a:t>read</a:t>
            </a:r>
            <a:r>
              <a:rPr lang="it-IT" sz="2400" dirty="0" smtClean="0"/>
              <a:t> </a:t>
            </a:r>
            <a:r>
              <a:rPr lang="it-IT" sz="2400" dirty="0" err="1" smtClean="0"/>
              <a:t>during</a:t>
            </a:r>
            <a:r>
              <a:rPr lang="it-IT" sz="2400" dirty="0" smtClean="0"/>
              <a:t> </a:t>
            </a:r>
            <a:r>
              <a:rPr lang="it-IT" sz="2400" i="1" dirty="0" err="1" smtClean="0"/>
              <a:t>Operand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Fetch</a:t>
            </a:r>
            <a:r>
              <a:rPr lang="it-IT" sz="2400" i="1" dirty="0" smtClean="0"/>
              <a:t> </a:t>
            </a:r>
            <a:r>
              <a:rPr lang="it-IT" sz="2400" dirty="0" smtClean="0"/>
              <a:t>stage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Functional</a:t>
            </a:r>
            <a:r>
              <a:rPr lang="it-IT" sz="2400" dirty="0" smtClean="0"/>
              <a:t> </a:t>
            </a:r>
            <a:r>
              <a:rPr lang="it-IT" sz="2400" dirty="0" err="1" smtClean="0"/>
              <a:t>units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involved</a:t>
            </a:r>
            <a:r>
              <a:rPr lang="it-IT" sz="2400" dirty="0" smtClean="0"/>
              <a:t> in </a:t>
            </a:r>
            <a:r>
              <a:rPr lang="it-IT" sz="2400" dirty="0" err="1" smtClean="0"/>
              <a:t>our</a:t>
            </a:r>
            <a:r>
              <a:rPr lang="it-IT" sz="2400" dirty="0" smtClean="0"/>
              <a:t> </a:t>
            </a:r>
            <a:r>
              <a:rPr lang="it-IT" sz="2400" dirty="0" err="1" smtClean="0"/>
              <a:t>algorithm</a:t>
            </a:r>
            <a:r>
              <a:rPr lang="it-IT" sz="2400" dirty="0" smtClean="0"/>
              <a:t> are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shown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Extended</a:t>
            </a:r>
            <a:r>
              <a:rPr lang="it-IT" dirty="0" smtClean="0"/>
              <a:t> ISA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736" y="1600200"/>
            <a:ext cx="40585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Validation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Algorithm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Montgomery </a:t>
            </a:r>
            <a:r>
              <a:rPr lang="it-IT" dirty="0" err="1" smtClean="0"/>
              <a:t>multiplication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written</a:t>
            </a:r>
            <a:r>
              <a:rPr lang="it-IT" dirty="0" smtClean="0"/>
              <a:t> at </a:t>
            </a:r>
            <a:r>
              <a:rPr lang="it-IT" dirty="0" err="1" smtClean="0"/>
              <a:t>assembly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,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versions</a:t>
            </a:r>
            <a:r>
              <a:rPr lang="it-IT" dirty="0" smtClean="0"/>
              <a:t>: 256 and 512 </a:t>
            </a:r>
            <a:r>
              <a:rPr lang="it-IT" dirty="0" err="1" smtClean="0"/>
              <a:t>bits</a:t>
            </a:r>
            <a:endParaRPr lang="it-IT" dirty="0" smtClean="0"/>
          </a:p>
          <a:p>
            <a:r>
              <a:rPr lang="it-IT" dirty="0" smtClean="0"/>
              <a:t>Test </a:t>
            </a:r>
            <a:r>
              <a:rPr lang="it-IT" dirty="0" err="1" smtClean="0"/>
              <a:t>vectors</a:t>
            </a:r>
            <a:r>
              <a:rPr lang="it-IT" dirty="0" smtClean="0"/>
              <a:t> </a:t>
            </a:r>
            <a:r>
              <a:rPr lang="it-IT" dirty="0" err="1" smtClean="0"/>
              <a:t>generated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GMP </a:t>
            </a:r>
            <a:r>
              <a:rPr lang="it-IT" dirty="0" err="1" smtClean="0"/>
              <a:t>library</a:t>
            </a:r>
            <a:endParaRPr lang="it-IT" dirty="0" smtClean="0"/>
          </a:p>
          <a:p>
            <a:r>
              <a:rPr lang="it-IT" dirty="0" err="1" smtClean="0"/>
              <a:t>Core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Xilinx</a:t>
            </a:r>
            <a:r>
              <a:rPr lang="it-IT" dirty="0" smtClean="0"/>
              <a:t> </a:t>
            </a:r>
            <a:r>
              <a:rPr lang="it-IT" dirty="0" err="1" smtClean="0"/>
              <a:t>XSim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Concluded</a:t>
            </a:r>
            <a:r>
              <a:rPr lang="it-IT" dirty="0" smtClean="0"/>
              <a:t> in Nov. 2016 </a:t>
            </a:r>
            <a:r>
              <a:rPr lang="it-IT" dirty="0" err="1" smtClean="0"/>
              <a:t>collaboration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Prof. </a:t>
            </a:r>
            <a:r>
              <a:rPr lang="it-IT" dirty="0" err="1" smtClean="0"/>
              <a:t>Galdi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Trusted</a:t>
            </a:r>
            <a:r>
              <a:rPr lang="it-IT" dirty="0" smtClean="0"/>
              <a:t> </a:t>
            </a:r>
            <a:r>
              <a:rPr lang="it-IT" dirty="0" err="1" smtClean="0"/>
              <a:t>Computing</a:t>
            </a:r>
            <a:endParaRPr lang="it-IT" dirty="0" smtClean="0"/>
          </a:p>
          <a:p>
            <a:r>
              <a:rPr lang="it-IT" dirty="0" err="1" smtClean="0"/>
              <a:t>Worked</a:t>
            </a:r>
            <a:r>
              <a:rPr lang="it-IT" dirty="0" smtClean="0"/>
              <a:t> on a project </a:t>
            </a:r>
            <a:r>
              <a:rPr lang="it-IT" dirty="0" err="1" smtClean="0"/>
              <a:t>proposal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Secure-by-design</a:t>
            </a:r>
            <a:r>
              <a:rPr lang="it-IT" dirty="0" smtClean="0"/>
              <a:t> </a:t>
            </a:r>
            <a:r>
              <a:rPr lang="it-IT" dirty="0" err="1" smtClean="0"/>
              <a:t>execution</a:t>
            </a:r>
            <a:endParaRPr lang="it-IT" dirty="0" smtClean="0"/>
          </a:p>
          <a:p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AVR-based</a:t>
            </a:r>
            <a:r>
              <a:rPr lang="it-IT" dirty="0" smtClean="0"/>
              <a:t> Gateway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secure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bus </a:t>
            </a:r>
            <a:r>
              <a:rPr lang="it-IT" dirty="0" err="1" smtClean="0"/>
              <a:t>sensor</a:t>
            </a:r>
            <a:r>
              <a:rPr lang="it-IT" dirty="0" smtClean="0"/>
              <a:t> data</a:t>
            </a:r>
          </a:p>
          <a:p>
            <a:r>
              <a:rPr lang="it-IT" dirty="0" smtClean="0"/>
              <a:t>GPU </a:t>
            </a:r>
            <a:r>
              <a:rPr lang="it-IT" dirty="0" err="1" smtClean="0"/>
              <a:t>crypto</a:t>
            </a:r>
            <a:r>
              <a:rPr lang="it-IT" dirty="0" smtClean="0"/>
              <a:t>  </a:t>
            </a:r>
            <a:r>
              <a:rPr lang="it-IT" dirty="0" err="1" smtClean="0"/>
              <a:t>extensions</a:t>
            </a:r>
            <a:r>
              <a:rPr lang="it-IT" dirty="0" smtClean="0"/>
              <a:t> (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Experience</a:t>
            </a:r>
            <a:r>
              <a:rPr lang="it-IT" dirty="0" smtClean="0"/>
              <a:t> </a:t>
            </a:r>
            <a:r>
              <a:rPr lang="it-IT" dirty="0" err="1" smtClean="0"/>
              <a:t>abroad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Domenico Argenziano, Information Technology and Electrical Engineering PhD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area </a:t>
            </a:r>
            <a:r>
              <a:rPr lang="it-IT" dirty="0" err="1" smtClean="0"/>
              <a:t>usage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21088"/>
            <a:ext cx="580495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67544" y="170080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Nu+</a:t>
            </a:r>
            <a:r>
              <a:rPr lang="it-IT" sz="2400" dirty="0" smtClean="0"/>
              <a:t> </a:t>
            </a:r>
            <a:r>
              <a:rPr lang="it-IT" sz="2400" dirty="0" err="1" smtClean="0"/>
              <a:t>core</a:t>
            </a:r>
            <a:r>
              <a:rPr lang="it-IT" sz="2400" dirty="0" smtClean="0"/>
              <a:t> </a:t>
            </a:r>
            <a:r>
              <a:rPr lang="it-IT" sz="2400" dirty="0" err="1" smtClean="0"/>
              <a:t>synthetized</a:t>
            </a:r>
            <a:r>
              <a:rPr lang="it-IT" sz="2400" dirty="0" smtClean="0"/>
              <a:t> in </a:t>
            </a:r>
            <a:r>
              <a:rPr lang="it-IT" sz="2400" dirty="0" err="1" smtClean="0"/>
              <a:t>Xilinx</a:t>
            </a:r>
            <a:r>
              <a:rPr lang="it-IT" sz="2400" dirty="0" smtClean="0"/>
              <a:t> </a:t>
            </a:r>
            <a:r>
              <a:rPr lang="it-IT" sz="2400" dirty="0" err="1" smtClean="0"/>
              <a:t>Vivado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Zynq-7030 </a:t>
            </a:r>
            <a:r>
              <a:rPr lang="it-IT" sz="2400" dirty="0" err="1" smtClean="0"/>
              <a:t>SoC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Max </a:t>
            </a:r>
            <a:r>
              <a:rPr lang="it-IT" sz="2400" dirty="0" err="1" smtClean="0"/>
              <a:t>core</a:t>
            </a:r>
            <a:r>
              <a:rPr lang="it-IT" sz="2400" dirty="0" smtClean="0"/>
              <a:t> </a:t>
            </a:r>
            <a:r>
              <a:rPr lang="it-IT" sz="2400" dirty="0" err="1" smtClean="0"/>
              <a:t>frequency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200 MHz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4 </a:t>
            </a:r>
            <a:r>
              <a:rPr lang="it-IT" sz="2400" dirty="0" err="1" smtClean="0"/>
              <a:t>lanes</a:t>
            </a:r>
            <a:r>
              <a:rPr lang="it-IT" sz="2400" dirty="0" smtClean="0"/>
              <a:t>, 4 </a:t>
            </a:r>
            <a:r>
              <a:rPr lang="it-IT" sz="2400" dirty="0" err="1" smtClean="0"/>
              <a:t>threads</a:t>
            </a:r>
            <a:r>
              <a:rPr lang="it-IT" sz="2400" dirty="0" smtClean="0"/>
              <a:t>, 32 bit word, 64 </a:t>
            </a:r>
            <a:r>
              <a:rPr lang="it-IT" sz="2400" dirty="0" err="1" smtClean="0"/>
              <a:t>vector</a:t>
            </a:r>
            <a:r>
              <a:rPr lang="it-IT" sz="2400" dirty="0" smtClean="0"/>
              <a:t> and scalar </a:t>
            </a:r>
            <a:r>
              <a:rPr lang="it-IT" sz="2400" dirty="0" err="1" smtClean="0"/>
              <a:t>registers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ICache</a:t>
            </a:r>
            <a:r>
              <a:rPr lang="it-IT" sz="2400" dirty="0" smtClean="0"/>
              <a:t> </a:t>
            </a:r>
            <a:r>
              <a:rPr lang="it-IT" sz="2400" dirty="0" err="1" smtClean="0"/>
              <a:t>size=</a:t>
            </a:r>
            <a:r>
              <a:rPr lang="it-IT" sz="2400" dirty="0" smtClean="0"/>
              <a:t> 32Kb	SPM </a:t>
            </a:r>
            <a:r>
              <a:rPr lang="it-IT" sz="2400" smtClean="0"/>
              <a:t>size=</a:t>
            </a:r>
            <a:r>
              <a:rPr lang="it-IT" sz="2400" dirty="0" smtClean="0"/>
              <a:t> 8Kb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Baseline</a:t>
            </a:r>
            <a:r>
              <a:rPr lang="it-IT" sz="2400" dirty="0" smtClean="0"/>
              <a:t> </a:t>
            </a:r>
            <a:r>
              <a:rPr lang="it-IT" sz="2400" dirty="0" err="1" smtClean="0"/>
              <a:t>version</a:t>
            </a:r>
            <a:r>
              <a:rPr lang="it-IT" sz="2400" dirty="0" smtClean="0"/>
              <a:t>: ALU, </a:t>
            </a:r>
            <a:r>
              <a:rPr lang="it-IT" sz="2400" dirty="0" err="1" smtClean="0"/>
              <a:t>simple</a:t>
            </a:r>
            <a:r>
              <a:rPr lang="it-IT" sz="2400" dirty="0" smtClean="0"/>
              <a:t> MAC, SPM, </a:t>
            </a:r>
            <a:r>
              <a:rPr lang="it-IT" sz="2400" dirty="0" err="1" smtClean="0"/>
              <a:t>Load</a:t>
            </a:r>
            <a:r>
              <a:rPr lang="it-IT" sz="2400" dirty="0" smtClean="0"/>
              <a:t>/</a:t>
            </a:r>
            <a:r>
              <a:rPr lang="it-IT" sz="2400" dirty="0" err="1" smtClean="0"/>
              <a:t>Store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performance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395536" y="263691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Cycles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Mult</a:t>
                      </a:r>
                      <a:r>
                        <a:rPr lang="it-IT" dirty="0" smtClean="0"/>
                        <a:t>. (256 </a:t>
                      </a:r>
                      <a:r>
                        <a:rPr lang="it-IT" dirty="0" err="1" smtClean="0"/>
                        <a:t>bits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Cycles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Mult</a:t>
                      </a:r>
                      <a:r>
                        <a:rPr lang="it-IT" dirty="0" smtClean="0"/>
                        <a:t>. </a:t>
                      </a:r>
                      <a:r>
                        <a:rPr lang="it-IT" smtClean="0"/>
                        <a:t>(512 </a:t>
                      </a:r>
                      <a:r>
                        <a:rPr lang="it-IT" dirty="0" err="1" smtClean="0"/>
                        <a:t>bits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Baseline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Nu+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558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Extended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Nu+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466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[</a:t>
                      </a:r>
                      <a:r>
                        <a:rPr lang="it-IT" dirty="0" err="1" smtClean="0"/>
                        <a:t>Seo</a:t>
                      </a:r>
                      <a:r>
                        <a:rPr lang="it-IT" dirty="0" smtClean="0"/>
                        <a:t>,</a:t>
                      </a:r>
                      <a:r>
                        <a:rPr lang="it-IT" dirty="0" err="1" smtClean="0"/>
                        <a:t>Liu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et</a:t>
                      </a:r>
                      <a:r>
                        <a:rPr lang="it-IT" dirty="0" smtClean="0"/>
                        <a:t> al.](A9)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658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2254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[</a:t>
                      </a:r>
                      <a:r>
                        <a:rPr lang="it-IT" dirty="0" err="1" smtClean="0"/>
                        <a:t>Seo</a:t>
                      </a:r>
                      <a:r>
                        <a:rPr lang="it-IT" dirty="0" smtClean="0"/>
                        <a:t>,</a:t>
                      </a:r>
                      <a:r>
                        <a:rPr lang="it-IT" dirty="0" err="1" smtClean="0"/>
                        <a:t>Liu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et</a:t>
                      </a:r>
                      <a:r>
                        <a:rPr lang="it-IT" dirty="0" smtClean="0"/>
                        <a:t> al.](A15)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1485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[</a:t>
                      </a:r>
                      <a:r>
                        <a:rPr lang="it-IT" dirty="0" err="1" smtClean="0"/>
                        <a:t>Massolino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et</a:t>
                      </a:r>
                      <a:r>
                        <a:rPr lang="it-IT" dirty="0" smtClean="0"/>
                        <a:t> al.]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1093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131840" y="3356992"/>
            <a:ext cx="54726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Extensions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symmetric</a:t>
            </a:r>
            <a:r>
              <a:rPr lang="it-IT" dirty="0" smtClean="0"/>
              <a:t> </a:t>
            </a:r>
            <a:r>
              <a:rPr lang="it-IT" dirty="0" err="1" smtClean="0"/>
              <a:t>cryptography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focused</a:t>
            </a:r>
            <a:r>
              <a:rPr lang="it-IT" dirty="0" smtClean="0"/>
              <a:t> on the AES standard,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widespread</a:t>
            </a:r>
            <a:r>
              <a:rPr lang="it-IT" dirty="0" smtClean="0"/>
              <a:t> </a:t>
            </a:r>
            <a:r>
              <a:rPr lang="it-IT" dirty="0" err="1" smtClean="0"/>
              <a:t>cipher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symmetric</a:t>
            </a:r>
            <a:r>
              <a:rPr lang="it-IT" dirty="0" smtClean="0"/>
              <a:t> </a:t>
            </a:r>
            <a:r>
              <a:rPr lang="it-IT" dirty="0" err="1" smtClean="0"/>
              <a:t>cryptography</a:t>
            </a:r>
            <a:endParaRPr lang="it-IT" dirty="0" smtClean="0"/>
          </a:p>
          <a:p>
            <a:r>
              <a:rPr lang="it-IT" dirty="0" err="1" smtClean="0"/>
              <a:t>Chosen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NIST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supersed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DES standard</a:t>
            </a:r>
          </a:p>
          <a:p>
            <a:r>
              <a:rPr lang="it-IT" dirty="0" err="1" smtClean="0"/>
              <a:t>One</a:t>
            </a:r>
            <a:r>
              <a:rPr lang="it-IT" dirty="0" smtClean="0"/>
              <a:t> block </a:t>
            </a:r>
            <a:r>
              <a:rPr lang="it-IT" dirty="0" err="1" smtClean="0"/>
              <a:t>size</a:t>
            </a:r>
            <a:r>
              <a:rPr lang="it-IT" dirty="0" smtClean="0"/>
              <a:t>: 128 </a:t>
            </a:r>
            <a:r>
              <a:rPr lang="it-IT" dirty="0" err="1" smtClean="0"/>
              <a:t>bits</a:t>
            </a:r>
            <a:endParaRPr lang="it-IT" dirty="0" smtClean="0"/>
          </a:p>
          <a:p>
            <a:r>
              <a:rPr lang="it-IT" dirty="0" smtClean="0"/>
              <a:t>Three </a:t>
            </a:r>
            <a:r>
              <a:rPr lang="it-IT" dirty="0" err="1" smtClean="0"/>
              <a:t>possible</a:t>
            </a:r>
            <a:r>
              <a:rPr lang="it-IT" dirty="0" smtClean="0"/>
              <a:t> key </a:t>
            </a:r>
            <a:r>
              <a:rPr lang="it-IT" dirty="0" err="1" smtClean="0"/>
              <a:t>sizes</a:t>
            </a:r>
            <a:r>
              <a:rPr lang="it-IT" dirty="0" smtClean="0"/>
              <a:t>: 128, 192 and 256 </a:t>
            </a:r>
            <a:r>
              <a:rPr lang="it-IT" dirty="0" err="1" smtClean="0"/>
              <a:t>bits</a:t>
            </a:r>
            <a:endParaRPr lang="it-IT" dirty="0" smtClean="0"/>
          </a:p>
          <a:p>
            <a:r>
              <a:rPr lang="it-IT" dirty="0" err="1" smtClean="0"/>
              <a:t>Worked</a:t>
            </a:r>
            <a:r>
              <a:rPr lang="it-IT" dirty="0" smtClean="0"/>
              <a:t> on AES128 (10 </a:t>
            </a:r>
            <a:r>
              <a:rPr lang="it-IT" dirty="0" err="1" smtClean="0"/>
              <a:t>rounds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AES state </a:t>
            </a:r>
            <a:r>
              <a:rPr lang="it-IT" dirty="0" err="1" smtClean="0"/>
              <a:t>matrix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475353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39552" y="148478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 Input block </a:t>
            </a:r>
            <a:r>
              <a:rPr lang="it-IT" sz="2800" dirty="0" err="1" smtClean="0"/>
              <a:t>size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128 </a:t>
            </a:r>
            <a:r>
              <a:rPr lang="it-IT" sz="2800" dirty="0" err="1" smtClean="0"/>
              <a:t>bits</a:t>
            </a:r>
            <a:r>
              <a:rPr lang="it-IT" sz="2800" dirty="0" smtClean="0"/>
              <a:t>, </a:t>
            </a:r>
            <a:r>
              <a:rPr lang="it-IT" sz="2800" dirty="0" err="1" smtClean="0"/>
              <a:t>divided</a:t>
            </a:r>
            <a:r>
              <a:rPr lang="it-IT" sz="2800" dirty="0" smtClean="0"/>
              <a:t> </a:t>
            </a:r>
            <a:r>
              <a:rPr lang="it-IT" sz="2800" dirty="0" err="1" smtClean="0"/>
              <a:t>into</a:t>
            </a:r>
            <a:r>
              <a:rPr lang="it-IT" sz="2800" dirty="0" smtClean="0"/>
              <a:t> 16 </a:t>
            </a:r>
            <a:r>
              <a:rPr lang="it-IT" sz="2800" dirty="0" err="1" smtClean="0"/>
              <a:t>bytes</a:t>
            </a:r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 16 </a:t>
            </a:r>
            <a:r>
              <a:rPr lang="it-IT" sz="2800" dirty="0" err="1" smtClean="0"/>
              <a:t>bytes</a:t>
            </a:r>
            <a:r>
              <a:rPr lang="it-IT" sz="2800" dirty="0" smtClean="0"/>
              <a:t> are </a:t>
            </a:r>
            <a:r>
              <a:rPr lang="it-IT" sz="2800" dirty="0" err="1" smtClean="0"/>
              <a:t>arranged</a:t>
            </a:r>
            <a:r>
              <a:rPr lang="it-IT" sz="2800" dirty="0" smtClean="0"/>
              <a:t> in a 4x4 </a:t>
            </a:r>
            <a:r>
              <a:rPr lang="it-IT" sz="2800" dirty="0" err="1" smtClean="0"/>
              <a:t>matrix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</a:t>
            </a:r>
            <a:r>
              <a:rPr lang="it-IT" sz="2800" dirty="0" err="1" smtClean="0"/>
              <a:t>below</a:t>
            </a:r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store</a:t>
            </a:r>
            <a:r>
              <a:rPr lang="it-IT" sz="2800" dirty="0" smtClean="0"/>
              <a:t> </a:t>
            </a:r>
            <a:r>
              <a:rPr lang="it-IT" sz="2800" dirty="0" err="1" smtClean="0"/>
              <a:t>this</a:t>
            </a:r>
            <a:r>
              <a:rPr lang="it-IT" sz="2800" dirty="0" smtClean="0"/>
              <a:t> </a:t>
            </a:r>
            <a:r>
              <a:rPr lang="it-IT" sz="2800" dirty="0" err="1" smtClean="0"/>
              <a:t>matrix</a:t>
            </a:r>
            <a:r>
              <a:rPr lang="it-IT" sz="2800" dirty="0" smtClean="0"/>
              <a:t> </a:t>
            </a:r>
            <a:r>
              <a:rPr lang="it-IT" sz="2800" i="1" dirty="0" err="1" smtClean="0"/>
              <a:t>row</a:t>
            </a:r>
            <a:r>
              <a:rPr lang="it-IT" sz="2800" dirty="0" err="1" smtClean="0"/>
              <a:t>-wise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AES </a:t>
            </a:r>
            <a:r>
              <a:rPr lang="it-IT" dirty="0" err="1" smtClean="0"/>
              <a:t>encryption</a:t>
            </a:r>
            <a:r>
              <a:rPr lang="it-IT" dirty="0" smtClean="0"/>
              <a:t> </a:t>
            </a:r>
            <a:r>
              <a:rPr lang="it-IT" dirty="0" err="1" smtClean="0"/>
              <a:t>algorithm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506763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AES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Nu</a:t>
            </a:r>
            <a:r>
              <a:rPr lang="it-IT" dirty="0" err="1" smtClean="0">
                <a:solidFill>
                  <a:srgbClr val="C00000"/>
                </a:solidFill>
              </a:rPr>
              <a:t>+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produced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Nu+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AES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difference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are </a:t>
            </a:r>
            <a:r>
              <a:rPr lang="it-IT" dirty="0" err="1" smtClean="0"/>
              <a:t>implemented</a:t>
            </a:r>
            <a:endParaRPr lang="it-IT" dirty="0" smtClean="0"/>
          </a:p>
          <a:p>
            <a:pPr lvl="1"/>
            <a:r>
              <a:rPr lang="it-IT" dirty="0" smtClean="0"/>
              <a:t>(Ver1)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</a:t>
            </a:r>
            <a:r>
              <a:rPr lang="it-IT" dirty="0" smtClean="0"/>
              <a:t> in </a:t>
            </a:r>
            <a:r>
              <a:rPr lang="it-IT" dirty="0" err="1" smtClean="0"/>
              <a:t>ScratchPad</a:t>
            </a:r>
            <a:r>
              <a:rPr lang="it-IT" dirty="0" smtClean="0"/>
              <a:t> </a:t>
            </a:r>
            <a:r>
              <a:rPr lang="it-IT" dirty="0" err="1" smtClean="0"/>
              <a:t>memory</a:t>
            </a:r>
            <a:r>
              <a:rPr lang="it-IT" dirty="0" smtClean="0"/>
              <a:t>, </a:t>
            </a:r>
            <a:r>
              <a:rPr lang="it-IT" dirty="0" err="1" smtClean="0"/>
              <a:t>separated</a:t>
            </a:r>
            <a:r>
              <a:rPr lang="it-IT" dirty="0" smtClean="0"/>
              <a:t> </a:t>
            </a:r>
            <a:r>
              <a:rPr lang="it-IT" dirty="0" err="1" smtClean="0"/>
              <a:t>address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, </a:t>
            </a:r>
            <a:r>
              <a:rPr lang="it-IT" dirty="0" err="1" smtClean="0"/>
              <a:t>deterministic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(</a:t>
            </a:r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twart</a:t>
            </a:r>
            <a:r>
              <a:rPr lang="it-IT" dirty="0" smtClean="0"/>
              <a:t> Timing </a:t>
            </a:r>
            <a:r>
              <a:rPr lang="it-IT" dirty="0" err="1" smtClean="0"/>
              <a:t>Side-Channel</a:t>
            </a:r>
            <a:r>
              <a:rPr lang="it-IT" dirty="0" smtClean="0"/>
              <a:t> </a:t>
            </a:r>
            <a:r>
              <a:rPr lang="it-IT" dirty="0" err="1" smtClean="0"/>
              <a:t>attacks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(Ver2)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</a:t>
            </a:r>
            <a:r>
              <a:rPr lang="it-IT" dirty="0" smtClean="0"/>
              <a:t> in </a:t>
            </a:r>
            <a:r>
              <a:rPr lang="it-IT" dirty="0" err="1" smtClean="0"/>
              <a:t>dedicated</a:t>
            </a:r>
            <a:r>
              <a:rPr lang="it-IT" dirty="0" smtClean="0"/>
              <a:t> </a:t>
            </a:r>
            <a:r>
              <a:rPr lang="it-IT" dirty="0" err="1" smtClean="0"/>
              <a:t>unit</a:t>
            </a:r>
            <a:r>
              <a:rPr lang="it-IT" dirty="0" smtClean="0"/>
              <a:t>: </a:t>
            </a:r>
            <a:r>
              <a:rPr lang="it-IT" dirty="0" err="1" smtClean="0"/>
              <a:t>better</a:t>
            </a:r>
            <a:r>
              <a:rPr lang="it-IT" dirty="0" smtClean="0"/>
              <a:t> performance </a:t>
            </a:r>
            <a:r>
              <a:rPr lang="it-IT" dirty="0" err="1" smtClean="0"/>
              <a:t>but</a:t>
            </a:r>
            <a:r>
              <a:rPr lang="it-IT" dirty="0" smtClean="0"/>
              <a:t> more </a:t>
            </a:r>
            <a:r>
              <a:rPr lang="it-IT" dirty="0" err="1" smtClean="0"/>
              <a:t>resorces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>
                <a:solidFill>
                  <a:srgbClr val="C00000"/>
                </a:solidFill>
              </a:rPr>
              <a:t>Nu</a:t>
            </a:r>
            <a:r>
              <a:rPr lang="it-IT" dirty="0" err="1" smtClean="0">
                <a:solidFill>
                  <a:srgbClr val="C00000"/>
                </a:solidFill>
              </a:rPr>
              <a:t>+</a:t>
            </a:r>
            <a:r>
              <a:rPr lang="it-IT" dirty="0" smtClean="0"/>
              <a:t> </a:t>
            </a:r>
            <a:r>
              <a:rPr lang="it-IT" dirty="0" err="1" smtClean="0"/>
              <a:t>extension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AES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2050" name="Picture 2" descr="C:\Users\Domenico\Documents\aes_pip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316675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AES </a:t>
            </a:r>
            <a:r>
              <a:rPr lang="it-IT" dirty="0" err="1" smtClean="0"/>
              <a:t>implementation</a:t>
            </a:r>
            <a:r>
              <a:rPr lang="it-IT" dirty="0" smtClean="0"/>
              <a:t> </a:t>
            </a:r>
            <a:r>
              <a:rPr lang="it-IT" dirty="0" err="1" smtClean="0"/>
              <a:t>validation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Algorithm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AES128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written</a:t>
            </a:r>
            <a:r>
              <a:rPr lang="it-IT" dirty="0" smtClean="0"/>
              <a:t> at </a:t>
            </a:r>
            <a:r>
              <a:rPr lang="it-IT" dirty="0" err="1" smtClean="0"/>
              <a:t>assembly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Nu+</a:t>
            </a:r>
            <a:endParaRPr lang="it-IT" dirty="0" smtClean="0"/>
          </a:p>
          <a:p>
            <a:r>
              <a:rPr lang="it-IT" dirty="0" smtClean="0"/>
              <a:t>Test </a:t>
            </a:r>
            <a:r>
              <a:rPr lang="it-IT" dirty="0" err="1" smtClean="0"/>
              <a:t>vectors</a:t>
            </a:r>
            <a:r>
              <a:rPr lang="it-IT" dirty="0" smtClean="0"/>
              <a:t> </a:t>
            </a:r>
            <a:r>
              <a:rPr lang="it-IT" dirty="0" err="1" smtClean="0"/>
              <a:t>generated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OpenSSL</a:t>
            </a:r>
            <a:r>
              <a:rPr lang="it-IT" dirty="0" smtClean="0"/>
              <a:t> </a:t>
            </a:r>
            <a:r>
              <a:rPr lang="it-IT" dirty="0" err="1" smtClean="0"/>
              <a:t>library</a:t>
            </a:r>
            <a:endParaRPr lang="it-IT" dirty="0" smtClean="0"/>
          </a:p>
          <a:p>
            <a:r>
              <a:rPr lang="it-IT" dirty="0" err="1" smtClean="0"/>
              <a:t>Core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Xilinx</a:t>
            </a:r>
            <a:r>
              <a:rPr lang="it-IT" dirty="0" smtClean="0"/>
              <a:t> </a:t>
            </a:r>
            <a:r>
              <a:rPr lang="it-IT" dirty="0" err="1" smtClean="0"/>
              <a:t>XSim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</a:t>
            </a:r>
            <a:r>
              <a:rPr lang="it-IT" dirty="0" smtClean="0"/>
              <a:t>: performance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395536" y="34290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Cycle</a:t>
                      </a:r>
                      <a:r>
                        <a:rPr lang="it-IT" dirty="0" smtClean="0"/>
                        <a:t>/byte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i="1" dirty="0" err="1" smtClean="0"/>
                        <a:t>Nu+</a:t>
                      </a:r>
                      <a:r>
                        <a:rPr lang="it-IT" i="0" baseline="0" dirty="0" smtClean="0"/>
                        <a:t> (ver1)</a:t>
                      </a:r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4.87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1" dirty="0" err="1" smtClean="0"/>
                        <a:t>Nu+</a:t>
                      </a:r>
                      <a:r>
                        <a:rPr lang="it-IT" i="0" baseline="0" dirty="0" smtClean="0"/>
                        <a:t> (ver2)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0.83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Intel AES-NI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1.3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4127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Lane </a:t>
            </a:r>
            <a:r>
              <a:rPr lang="it-IT" sz="2400" dirty="0" err="1" smtClean="0"/>
              <a:t>count</a:t>
            </a:r>
            <a:r>
              <a:rPr lang="it-IT" sz="2400" dirty="0" smtClean="0"/>
              <a:t> = 4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Thread</a:t>
            </a:r>
            <a:r>
              <a:rPr lang="it-IT" sz="2400" dirty="0" smtClean="0"/>
              <a:t> </a:t>
            </a:r>
            <a:r>
              <a:rPr lang="it-IT" sz="2400" dirty="0" err="1" smtClean="0"/>
              <a:t>count</a:t>
            </a:r>
            <a:r>
              <a:rPr lang="it-IT" sz="2400" dirty="0" smtClean="0"/>
              <a:t> = 4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Synthesis</a:t>
            </a:r>
            <a:r>
              <a:rPr lang="it-IT" sz="2400" dirty="0" smtClean="0"/>
              <a:t> </a:t>
            </a:r>
            <a:r>
              <a:rPr lang="it-IT" sz="2400" dirty="0" err="1" smtClean="0"/>
              <a:t>frequency</a:t>
            </a:r>
            <a:r>
              <a:rPr lang="it-IT" sz="2400" dirty="0" smtClean="0"/>
              <a:t> = 200 MHz (</a:t>
            </a:r>
            <a:r>
              <a:rPr lang="it-IT" sz="2400" dirty="0" err="1" smtClean="0"/>
              <a:t>Xilinx</a:t>
            </a:r>
            <a:r>
              <a:rPr lang="it-IT" sz="2400" dirty="0" smtClean="0"/>
              <a:t> Zynq-7030 </a:t>
            </a:r>
            <a:r>
              <a:rPr lang="it-IT" sz="2400" dirty="0" err="1" smtClean="0"/>
              <a:t>SoC</a:t>
            </a:r>
            <a:r>
              <a:rPr lang="it-IT" sz="2400" dirty="0" smtClean="0"/>
              <a:t>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Products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Conference</a:t>
            </a:r>
            <a:r>
              <a:rPr lang="it-IT" dirty="0" smtClean="0"/>
              <a:t> </a:t>
            </a:r>
            <a:r>
              <a:rPr lang="it-IT" dirty="0" err="1" smtClean="0"/>
              <a:t>paper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A. </a:t>
            </a:r>
            <a:r>
              <a:rPr lang="it-IT" dirty="0" err="1" smtClean="0"/>
              <a:t>Cilardo</a:t>
            </a:r>
            <a:r>
              <a:rPr lang="it-IT" dirty="0" smtClean="0"/>
              <a:t>, D. </a:t>
            </a:r>
            <a:r>
              <a:rPr lang="it-IT" dirty="0" err="1" smtClean="0"/>
              <a:t>Argenziano</a:t>
            </a:r>
            <a:r>
              <a:rPr lang="it-IT" dirty="0" smtClean="0"/>
              <a:t> “</a:t>
            </a:r>
            <a:r>
              <a:rPr lang="en-US" i="1" dirty="0" smtClean="0"/>
              <a:t>Extending a GPU-like Processor with Montgomery </a:t>
            </a:r>
            <a:r>
              <a:rPr lang="it-IT" i="1" dirty="0" err="1" smtClean="0"/>
              <a:t>Multiplication</a:t>
            </a:r>
            <a:r>
              <a:rPr lang="it-IT" i="1" dirty="0" smtClean="0"/>
              <a:t> </a:t>
            </a:r>
            <a:r>
              <a:rPr lang="it-IT" i="1" dirty="0" err="1" smtClean="0"/>
              <a:t>Support</a:t>
            </a:r>
            <a:r>
              <a:rPr lang="it-IT" i="1" dirty="0" smtClean="0"/>
              <a:t>”</a:t>
            </a:r>
            <a:r>
              <a:rPr lang="it-IT" dirty="0" smtClean="0"/>
              <a:t>, DATE 2018  (</a:t>
            </a:r>
            <a:r>
              <a:rPr lang="it-IT" dirty="0" err="1" smtClean="0"/>
              <a:t>pending</a:t>
            </a:r>
            <a:r>
              <a:rPr lang="it-IT" smtClean="0"/>
              <a:t> approval</a:t>
            </a:r>
            <a:r>
              <a:rPr lang="it-IT" dirty="0" smtClean="0"/>
              <a:t>)</a:t>
            </a:r>
            <a:endParaRPr lang="it-IT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Experience</a:t>
            </a:r>
            <a:r>
              <a:rPr lang="it-IT" dirty="0" smtClean="0"/>
              <a:t> </a:t>
            </a:r>
            <a:r>
              <a:rPr lang="it-IT" dirty="0" err="1" smtClean="0"/>
              <a:t>abroad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Period</a:t>
            </a:r>
            <a:r>
              <a:rPr lang="it-IT" dirty="0" smtClean="0"/>
              <a:t> </a:t>
            </a:r>
            <a:r>
              <a:rPr lang="it-IT" dirty="0" err="1" smtClean="0"/>
              <a:t>Jun-Sept</a:t>
            </a:r>
            <a:r>
              <a:rPr lang="it-IT" dirty="0" smtClean="0"/>
              <a:t>. 2017 </a:t>
            </a:r>
            <a:r>
              <a:rPr lang="it-IT" dirty="0" err="1" smtClean="0"/>
              <a:t>spent</a:t>
            </a:r>
            <a:r>
              <a:rPr lang="it-IT" dirty="0" smtClean="0"/>
              <a:t> at </a:t>
            </a:r>
            <a:r>
              <a:rPr lang="it-IT" dirty="0" err="1" smtClean="0"/>
              <a:t>Sundance</a:t>
            </a:r>
            <a:r>
              <a:rPr lang="it-IT" dirty="0" smtClean="0"/>
              <a:t> </a:t>
            </a:r>
            <a:r>
              <a:rPr lang="it-IT" dirty="0" err="1" smtClean="0"/>
              <a:t>Multiprocessor</a:t>
            </a:r>
            <a:r>
              <a:rPr lang="it-IT" dirty="0" smtClean="0"/>
              <a:t> </a:t>
            </a:r>
            <a:r>
              <a:rPr lang="it-IT" dirty="0" err="1" smtClean="0"/>
              <a:t>Technology</a:t>
            </a:r>
            <a:r>
              <a:rPr lang="it-IT" dirty="0" smtClean="0"/>
              <a:t>, </a:t>
            </a:r>
            <a:r>
              <a:rPr lang="it-IT" dirty="0" err="1" smtClean="0"/>
              <a:t>Chesham</a:t>
            </a:r>
            <a:r>
              <a:rPr lang="it-IT" dirty="0" smtClean="0"/>
              <a:t>, UK</a:t>
            </a:r>
          </a:p>
          <a:p>
            <a:r>
              <a:rPr lang="it-IT" dirty="0" err="1" smtClean="0"/>
              <a:t>Tulipp</a:t>
            </a:r>
            <a:r>
              <a:rPr lang="it-IT" dirty="0" smtClean="0"/>
              <a:t> H2020 project</a:t>
            </a:r>
          </a:p>
          <a:p>
            <a:r>
              <a:rPr lang="it-IT" dirty="0" err="1" smtClean="0"/>
              <a:t>Low-power</a:t>
            </a:r>
            <a:r>
              <a:rPr lang="it-IT" dirty="0" smtClean="0"/>
              <a:t> </a:t>
            </a:r>
            <a:r>
              <a:rPr lang="it-IT" dirty="0" err="1" smtClean="0"/>
              <a:t>SoC-based</a:t>
            </a:r>
            <a:r>
              <a:rPr lang="it-IT" dirty="0" smtClean="0"/>
              <a:t> </a:t>
            </a:r>
            <a:r>
              <a:rPr lang="it-IT" dirty="0" err="1" smtClean="0"/>
              <a:t>computing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Computer Vision</a:t>
            </a:r>
          </a:p>
          <a:p>
            <a:r>
              <a:rPr lang="it-IT" dirty="0" err="1" smtClean="0"/>
              <a:t>Attended</a:t>
            </a:r>
            <a:r>
              <a:rPr lang="it-IT" dirty="0" smtClean="0"/>
              <a:t> EMVA 2017 forum in Vienna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Domenico </a:t>
            </a:r>
            <a:r>
              <a:rPr lang="it-IT" dirty="0" err="1" smtClean="0"/>
              <a:t>Argenziano</a:t>
            </a:r>
            <a:r>
              <a:rPr lang="it-IT" dirty="0" smtClean="0"/>
              <a:t>, Information </a:t>
            </a:r>
            <a:r>
              <a:rPr lang="it-IT" dirty="0" err="1" smtClean="0"/>
              <a:t>Technology</a:t>
            </a:r>
            <a:r>
              <a:rPr lang="it-IT" dirty="0" smtClean="0"/>
              <a:t> and </a:t>
            </a:r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Engineering</a:t>
            </a:r>
            <a:r>
              <a:rPr lang="it-IT" dirty="0" smtClean="0"/>
              <a:t> </a:t>
            </a:r>
            <a:r>
              <a:rPr lang="it-IT" dirty="0" err="1" smtClean="0"/>
              <a:t>PhD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3600" dirty="0" smtClean="0"/>
          </a:p>
          <a:p>
            <a:pPr algn="ctr">
              <a:buNone/>
            </a:pPr>
            <a:endParaRPr lang="it-IT" sz="3600" dirty="0" smtClean="0"/>
          </a:p>
          <a:p>
            <a:pPr algn="ctr">
              <a:buNone/>
            </a:pPr>
            <a:r>
              <a:rPr lang="it-IT" sz="3600" dirty="0" err="1" smtClean="0"/>
              <a:t>Any</a:t>
            </a:r>
            <a:r>
              <a:rPr lang="it-IT" sz="3600" dirty="0" smtClean="0"/>
              <a:t> </a:t>
            </a:r>
            <a:r>
              <a:rPr lang="it-IT" sz="3600" dirty="0" err="1" smtClean="0"/>
              <a:t>questions</a:t>
            </a:r>
            <a:r>
              <a:rPr lang="it-IT" sz="3600" dirty="0" smtClean="0"/>
              <a:t>?</a:t>
            </a:r>
            <a:endParaRPr lang="it-IT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Domenico Argenziano, Information Technology and Electrical Engineering PhD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40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Credits</a:t>
            </a:r>
            <a:r>
              <a:rPr lang="it-IT" dirty="0" smtClean="0"/>
              <a:t> </a:t>
            </a:r>
            <a:r>
              <a:rPr lang="it-IT" dirty="0" err="1" smtClean="0"/>
              <a:t>table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68048"/>
            <a:ext cx="8229600" cy="179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MANGO project and </a:t>
            </a:r>
            <a:r>
              <a:rPr lang="it-IT" dirty="0" err="1" smtClean="0"/>
              <a:t>consortium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870" y="3678868"/>
            <a:ext cx="4300962" cy="277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412471" y="3572227"/>
            <a:ext cx="4762500" cy="2879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Universitat Politècnica de València (SPAIN)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CeRICT / University of Naples (ITALY)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Politecnico di Milano (ITALY)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Zagreb University (CROATIA)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Design GmbH (GERMANY)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Thales Communication &amp; Security (FRANCE)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 (SWITZERLAND)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Philips Medical Systems (NETHERLAND)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Eaton Industries SAS (FRANCE)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528" y="1760068"/>
            <a:ext cx="2520280" cy="16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1268760"/>
            <a:ext cx="5987008" cy="2353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MANGO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</a:t>
            </a:r>
            <a:r>
              <a:rPr kumimoji="0" lang="en-US" sz="23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anycore </a:t>
            </a:r>
            <a:r>
              <a:rPr kumimoji="0" lang="en-US" sz="23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rchitectures for </a:t>
            </a:r>
            <a:r>
              <a:rPr kumimoji="0" lang="en-US" sz="23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ext-</a:t>
            </a:r>
            <a:r>
              <a:rPr kumimoji="0" lang="en-US" sz="23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enerati</a:t>
            </a:r>
            <a:r>
              <a:rPr kumimoji="0" lang="en-US" sz="23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HPC systems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19 large projects selected for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innovative HPC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(H2020-FETHPC 2014 call)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MANGO project </a:t>
            </a:r>
            <a:r>
              <a:rPr lang="it-IT" dirty="0" err="1" smtClean="0"/>
              <a:t>overview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6" name="Group 105"/>
          <p:cNvGrpSpPr/>
          <p:nvPr/>
        </p:nvGrpSpPr>
        <p:grpSpPr>
          <a:xfrm>
            <a:off x="2375248" y="1772816"/>
            <a:ext cx="2952328" cy="2156773"/>
            <a:chOff x="611560" y="1844824"/>
            <a:chExt cx="2952328" cy="2156773"/>
          </a:xfrm>
        </p:grpSpPr>
        <p:sp>
          <p:nvSpPr>
            <p:cNvPr id="7" name="Rectangle 106"/>
            <p:cNvSpPr/>
            <p:nvPr/>
          </p:nvSpPr>
          <p:spPr>
            <a:xfrm>
              <a:off x="723909" y="1907757"/>
              <a:ext cx="2736304" cy="2093840"/>
            </a:xfrm>
            <a:prstGeom prst="rect">
              <a:avLst/>
            </a:prstGeom>
            <a:solidFill>
              <a:srgbClr val="D8D8D8">
                <a:lumMod val="9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07"/>
            <p:cNvSpPr/>
            <p:nvPr/>
          </p:nvSpPr>
          <p:spPr>
            <a:xfrm>
              <a:off x="611560" y="1844824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9" name="Rectangle 108"/>
            <p:cNvSpPr/>
            <p:nvPr/>
          </p:nvSpPr>
          <p:spPr>
            <a:xfrm>
              <a:off x="1122540" y="1844824"/>
              <a:ext cx="397429" cy="397429"/>
            </a:xfrm>
            <a:prstGeom prst="rect">
              <a:avLst/>
            </a:prstGeom>
            <a:solidFill>
              <a:srgbClr val="A5DB3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10" name="Rectangle 109"/>
            <p:cNvSpPr/>
            <p:nvPr/>
          </p:nvSpPr>
          <p:spPr>
            <a:xfrm>
              <a:off x="2655479" y="1844824"/>
              <a:ext cx="397429" cy="397429"/>
            </a:xfrm>
            <a:prstGeom prst="rect">
              <a:avLst/>
            </a:prstGeom>
            <a:solidFill>
              <a:srgbClr val="A5DB3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11" name="Rectangle 110"/>
            <p:cNvSpPr/>
            <p:nvPr/>
          </p:nvSpPr>
          <p:spPr>
            <a:xfrm>
              <a:off x="3166459" y="1844824"/>
              <a:ext cx="397429" cy="397429"/>
            </a:xfrm>
            <a:prstGeom prst="rect">
              <a:avLst/>
            </a:prstGeom>
            <a:solidFill>
              <a:srgbClr val="A5DB3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12" name="Rectangle 111"/>
            <p:cNvSpPr/>
            <p:nvPr/>
          </p:nvSpPr>
          <p:spPr>
            <a:xfrm>
              <a:off x="1633520" y="1844824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13" name="Rectangle 112"/>
            <p:cNvSpPr/>
            <p:nvPr/>
          </p:nvSpPr>
          <p:spPr>
            <a:xfrm>
              <a:off x="2144500" y="1844824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14" name="Rectangle 113"/>
            <p:cNvSpPr/>
            <p:nvPr/>
          </p:nvSpPr>
          <p:spPr>
            <a:xfrm>
              <a:off x="611560" y="2355804"/>
              <a:ext cx="397429" cy="397429"/>
            </a:xfrm>
            <a:prstGeom prst="rect">
              <a:avLst/>
            </a:prstGeom>
            <a:solidFill>
              <a:srgbClr val="A5DB3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15" name="Rectangle 114"/>
            <p:cNvSpPr/>
            <p:nvPr/>
          </p:nvSpPr>
          <p:spPr>
            <a:xfrm>
              <a:off x="1122540" y="2355804"/>
              <a:ext cx="397429" cy="397429"/>
            </a:xfrm>
            <a:prstGeom prst="rect">
              <a:avLst/>
            </a:prstGeom>
            <a:solidFill>
              <a:srgbClr val="A5DB3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16" name="Rectangle 115"/>
            <p:cNvSpPr/>
            <p:nvPr/>
          </p:nvSpPr>
          <p:spPr>
            <a:xfrm>
              <a:off x="2655479" y="2355804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17" name="Rectangle 116"/>
            <p:cNvSpPr/>
            <p:nvPr/>
          </p:nvSpPr>
          <p:spPr>
            <a:xfrm>
              <a:off x="3166459" y="2355804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19050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18" name="Rectangle 117"/>
            <p:cNvSpPr/>
            <p:nvPr/>
          </p:nvSpPr>
          <p:spPr>
            <a:xfrm>
              <a:off x="1633520" y="2355804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19" name="Rectangle 118"/>
            <p:cNvSpPr/>
            <p:nvPr/>
          </p:nvSpPr>
          <p:spPr>
            <a:xfrm>
              <a:off x="2144500" y="2355804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20" name="Rectangle 119"/>
            <p:cNvSpPr/>
            <p:nvPr/>
          </p:nvSpPr>
          <p:spPr>
            <a:xfrm>
              <a:off x="611560" y="2866784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21" name="Rectangle 120"/>
            <p:cNvSpPr/>
            <p:nvPr/>
          </p:nvSpPr>
          <p:spPr>
            <a:xfrm>
              <a:off x="1122540" y="2866784"/>
              <a:ext cx="397429" cy="397429"/>
            </a:xfrm>
            <a:prstGeom prst="rect">
              <a:avLst/>
            </a:prstGeom>
            <a:solidFill>
              <a:srgbClr val="A5DB3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22" name="Rectangle 121"/>
            <p:cNvSpPr/>
            <p:nvPr/>
          </p:nvSpPr>
          <p:spPr>
            <a:xfrm>
              <a:off x="2655479" y="2866784"/>
              <a:ext cx="397429" cy="397429"/>
            </a:xfrm>
            <a:prstGeom prst="rect">
              <a:avLst/>
            </a:prstGeom>
            <a:solidFill>
              <a:srgbClr val="A5DB3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23" name="Rectangle 122"/>
            <p:cNvSpPr/>
            <p:nvPr/>
          </p:nvSpPr>
          <p:spPr>
            <a:xfrm>
              <a:off x="3166459" y="2866784"/>
              <a:ext cx="397429" cy="397429"/>
            </a:xfrm>
            <a:prstGeom prst="rect">
              <a:avLst/>
            </a:prstGeom>
            <a:solidFill>
              <a:srgbClr val="A5DB39">
                <a:lumMod val="75000"/>
              </a:srgbClr>
            </a:solidFill>
            <a:ln w="19050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24" name="Rectangle 123"/>
            <p:cNvSpPr/>
            <p:nvPr/>
          </p:nvSpPr>
          <p:spPr>
            <a:xfrm>
              <a:off x="1633520" y="2866784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25" name="Rectangle 124"/>
            <p:cNvSpPr/>
            <p:nvPr/>
          </p:nvSpPr>
          <p:spPr>
            <a:xfrm>
              <a:off x="2144500" y="2866784"/>
              <a:ext cx="397429" cy="397429"/>
            </a:xfrm>
            <a:prstGeom prst="rect">
              <a:avLst/>
            </a:prstGeom>
            <a:solidFill>
              <a:srgbClr val="A5DB3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</a:t>
              </a:r>
            </a:p>
          </p:txBody>
        </p:sp>
        <p:sp>
          <p:nvSpPr>
            <p:cNvPr id="26" name="Rectangle 125"/>
            <p:cNvSpPr/>
            <p:nvPr/>
          </p:nvSpPr>
          <p:spPr>
            <a:xfrm>
              <a:off x="611560" y="3377763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27" name="Rectangle 126"/>
            <p:cNvSpPr/>
            <p:nvPr/>
          </p:nvSpPr>
          <p:spPr>
            <a:xfrm>
              <a:off x="1122540" y="3377763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28" name="Rectangle 127"/>
            <p:cNvSpPr/>
            <p:nvPr/>
          </p:nvSpPr>
          <p:spPr>
            <a:xfrm>
              <a:off x="2655479" y="3377763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29" name="Rectangle 128"/>
            <p:cNvSpPr/>
            <p:nvPr/>
          </p:nvSpPr>
          <p:spPr>
            <a:xfrm>
              <a:off x="3166459" y="3377763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30" name="Rectangle 129"/>
            <p:cNvSpPr/>
            <p:nvPr/>
          </p:nvSpPr>
          <p:spPr>
            <a:xfrm>
              <a:off x="1633520" y="3377763"/>
              <a:ext cx="397429" cy="397429"/>
            </a:xfrm>
            <a:prstGeom prst="rect">
              <a:avLst/>
            </a:prstGeom>
            <a:solidFill>
              <a:srgbClr val="00456E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</a:t>
              </a:r>
            </a:p>
          </p:txBody>
        </p:sp>
        <p:sp>
          <p:nvSpPr>
            <p:cNvPr id="31" name="Rectangle 130"/>
            <p:cNvSpPr/>
            <p:nvPr/>
          </p:nvSpPr>
          <p:spPr>
            <a:xfrm>
              <a:off x="2144500" y="3377763"/>
              <a:ext cx="397429" cy="397429"/>
            </a:xfrm>
            <a:prstGeom prst="rect">
              <a:avLst/>
            </a:prstGeom>
            <a:solidFill>
              <a:srgbClr val="A5DB39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HN</a:t>
              </a:r>
            </a:p>
          </p:txBody>
        </p:sp>
      </p:grpSp>
      <p:sp>
        <p:nvSpPr>
          <p:cNvPr id="32" name="Rectángulo redondeado 379"/>
          <p:cNvSpPr/>
          <p:nvPr/>
        </p:nvSpPr>
        <p:spPr>
          <a:xfrm>
            <a:off x="5849048" y="3888432"/>
            <a:ext cx="3096344" cy="1988840"/>
          </a:xfrm>
          <a:prstGeom prst="roundRect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rgbClr val="A5DB39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50" b="0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deeply </a:t>
            </a:r>
            <a:r>
              <a:rPr kumimoji="0" lang="it-IT" sz="950" b="1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it-IT" sz="950" b="0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eterogeneous acceleration </a:t>
            </a:r>
            <a:r>
              <a:rPr kumimoji="0" lang="it-IT" sz="950" b="1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it-IT" sz="950" b="0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ode (</a:t>
            </a:r>
            <a:r>
              <a:rPr kumimoji="0" lang="it-IT" sz="950" b="1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HN</a:t>
            </a:r>
            <a:r>
              <a:rPr kumimoji="0" lang="it-IT" sz="950" b="0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950" b="0" i="0" u="none" strike="noStrike" kern="0" cap="none" spc="0" normalizeH="0" baseline="0" noProof="0" dirty="0">
              <a:ln>
                <a:noFill/>
              </a:ln>
              <a:solidFill>
                <a:srgbClr val="0045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132"/>
          <p:cNvCxnSpPr/>
          <p:nvPr/>
        </p:nvCxnSpPr>
        <p:spPr>
          <a:xfrm flipH="1" flipV="1">
            <a:off x="5331968" y="2814245"/>
            <a:ext cx="787696" cy="1070618"/>
          </a:xfrm>
          <a:prstGeom prst="line">
            <a:avLst/>
          </a:prstGeom>
          <a:noFill/>
          <a:ln w="9525" cap="flat" cmpd="sng" algn="ctr">
            <a:solidFill>
              <a:srgbClr val="A5DB39">
                <a:lumMod val="75000"/>
              </a:srgbClr>
            </a:solidFill>
            <a:prstDash val="solid"/>
          </a:ln>
          <a:effectLst/>
        </p:spPr>
      </p:cxnSp>
      <p:cxnSp>
        <p:nvCxnSpPr>
          <p:cNvPr id="34" name="Straight Connector 133"/>
          <p:cNvCxnSpPr/>
          <p:nvPr/>
        </p:nvCxnSpPr>
        <p:spPr>
          <a:xfrm flipH="1" flipV="1">
            <a:off x="5327577" y="3212976"/>
            <a:ext cx="528265" cy="2411140"/>
          </a:xfrm>
          <a:prstGeom prst="line">
            <a:avLst/>
          </a:prstGeom>
          <a:noFill/>
          <a:ln w="9525" cap="flat" cmpd="sng" algn="ctr">
            <a:solidFill>
              <a:srgbClr val="A5DB39">
                <a:lumMod val="75000"/>
              </a:srgbClr>
            </a:solidFill>
            <a:prstDash val="solid"/>
          </a:ln>
          <a:effectLst/>
        </p:spPr>
      </p:cxnSp>
      <p:sp>
        <p:nvSpPr>
          <p:cNvPr id="35" name="Rectángulo redondeado 379"/>
          <p:cNvSpPr/>
          <p:nvPr/>
        </p:nvSpPr>
        <p:spPr>
          <a:xfrm>
            <a:off x="6515200" y="1772816"/>
            <a:ext cx="2412776" cy="1628800"/>
          </a:xfrm>
          <a:prstGeom prst="roundRect">
            <a:avLst/>
          </a:prstGeom>
          <a:solidFill>
            <a:srgbClr val="377ED5">
              <a:lumMod val="60000"/>
              <a:lumOff val="40000"/>
              <a:alpha val="25000"/>
            </a:srgbClr>
          </a:solidFill>
          <a:ln w="9525" cap="flat" cmpd="sng" algn="ctr">
            <a:solidFill>
              <a:srgbClr val="377E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1050" b="0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eneral-purpose compute </a:t>
            </a:r>
            <a:r>
              <a:rPr kumimoji="0" lang="it-IT" sz="1050" b="1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it-IT" sz="1050" b="0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ode (</a:t>
            </a:r>
            <a:r>
              <a:rPr kumimoji="0" lang="it-IT" sz="1050" b="1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GN</a:t>
            </a:r>
            <a:r>
              <a:rPr kumimoji="0" lang="it-IT" sz="1050" b="0" i="0" u="none" strike="noStrike" kern="0" cap="none" spc="0" normalizeH="0" baseline="0" noProof="0" dirty="0">
                <a:ln>
                  <a:noFill/>
                </a:ln>
                <a:solidFill>
                  <a:srgbClr val="0045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456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Straight Connector 135"/>
          <p:cNvCxnSpPr/>
          <p:nvPr/>
        </p:nvCxnSpPr>
        <p:spPr>
          <a:xfrm flipH="1">
            <a:off x="5322442" y="1834516"/>
            <a:ext cx="1295044" cy="451087"/>
          </a:xfrm>
          <a:prstGeom prst="line">
            <a:avLst/>
          </a:prstGeom>
          <a:noFill/>
          <a:ln w="9525" cap="flat" cmpd="sng" algn="ctr">
            <a:solidFill>
              <a:srgbClr val="377ED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Straight Connector 136"/>
          <p:cNvCxnSpPr/>
          <p:nvPr/>
        </p:nvCxnSpPr>
        <p:spPr>
          <a:xfrm flipH="1" flipV="1">
            <a:off x="5327577" y="2665083"/>
            <a:ext cx="1317205" cy="697982"/>
          </a:xfrm>
          <a:prstGeom prst="line">
            <a:avLst/>
          </a:prstGeom>
          <a:noFill/>
          <a:ln w="9525" cap="flat" cmpd="sng" algn="ctr">
            <a:solidFill>
              <a:srgbClr val="377ED5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8" name="Rectangle 137"/>
          <p:cNvSpPr/>
          <p:nvPr/>
        </p:nvSpPr>
        <p:spPr>
          <a:xfrm>
            <a:off x="6191581" y="4081490"/>
            <a:ext cx="2383891" cy="13774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138"/>
          <p:cNvGrpSpPr/>
          <p:nvPr/>
        </p:nvGrpSpPr>
        <p:grpSpPr>
          <a:xfrm>
            <a:off x="6795032" y="1916833"/>
            <a:ext cx="1939873" cy="1033064"/>
            <a:chOff x="143753" y="1551506"/>
            <a:chExt cx="1691943" cy="901031"/>
          </a:xfrm>
        </p:grpSpPr>
        <p:pic>
          <p:nvPicPr>
            <p:cNvPr id="40" name="Imagen 3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799" y="1556761"/>
              <a:ext cx="632395" cy="652425"/>
            </a:xfrm>
            <a:prstGeom prst="rect">
              <a:avLst/>
            </a:prstGeom>
          </p:spPr>
        </p:pic>
        <p:pic>
          <p:nvPicPr>
            <p:cNvPr id="41" name="Imagen 3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031" y="1617087"/>
              <a:ext cx="632395" cy="652425"/>
            </a:xfrm>
            <a:prstGeom prst="rect">
              <a:avLst/>
            </a:prstGeom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811" t="8905" r="7811" b="7910"/>
            <a:stretch>
              <a:fillRect/>
            </a:stretch>
          </p:blipFill>
          <p:spPr bwMode="auto">
            <a:xfrm>
              <a:off x="1207938" y="1551506"/>
              <a:ext cx="627758" cy="61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811" t="8905" r="7811" b="7910"/>
            <a:stretch>
              <a:fillRect/>
            </a:stretch>
          </p:blipFill>
          <p:spPr bwMode="auto">
            <a:xfrm>
              <a:off x="1125896" y="1635274"/>
              <a:ext cx="627758" cy="61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Imagen 3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456" y="1707632"/>
              <a:ext cx="632395" cy="652425"/>
            </a:xfrm>
            <a:prstGeom prst="rect">
              <a:avLst/>
            </a:prstGeom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811" t="8905" r="7811" b="7910"/>
            <a:stretch>
              <a:fillRect/>
            </a:stretch>
          </p:blipFill>
          <p:spPr bwMode="auto">
            <a:xfrm>
              <a:off x="1041321" y="1725819"/>
              <a:ext cx="627758" cy="61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Imagen 3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53" y="1800112"/>
              <a:ext cx="632395" cy="652425"/>
            </a:xfrm>
            <a:prstGeom prst="rect">
              <a:avLst/>
            </a:prstGeom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811" t="8905" r="7811" b="7910"/>
            <a:stretch>
              <a:fillRect/>
            </a:stretch>
          </p:blipFill>
          <p:spPr bwMode="auto">
            <a:xfrm>
              <a:off x="964618" y="1818299"/>
              <a:ext cx="627758" cy="61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oup 243"/>
          <p:cNvGrpSpPr/>
          <p:nvPr/>
        </p:nvGrpSpPr>
        <p:grpSpPr>
          <a:xfrm>
            <a:off x="395536" y="3140968"/>
            <a:ext cx="3096344" cy="2881365"/>
            <a:chOff x="179512" y="1524000"/>
            <a:chExt cx="3816424" cy="3529437"/>
          </a:xfrm>
        </p:grpSpPr>
        <p:sp>
          <p:nvSpPr>
            <p:cNvPr id="49" name="Rectangle 148"/>
            <p:cNvSpPr/>
            <p:nvPr/>
          </p:nvSpPr>
          <p:spPr>
            <a:xfrm>
              <a:off x="464450" y="4173953"/>
              <a:ext cx="3387470" cy="864096"/>
            </a:xfrm>
            <a:prstGeom prst="rect">
              <a:avLst/>
            </a:prstGeom>
            <a:solidFill>
              <a:srgbClr val="D83A3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149"/>
            <p:cNvSpPr/>
            <p:nvPr/>
          </p:nvSpPr>
          <p:spPr>
            <a:xfrm>
              <a:off x="856766" y="4026568"/>
              <a:ext cx="2615220" cy="723448"/>
            </a:xfrm>
            <a:prstGeom prst="rect">
              <a:avLst/>
            </a:prstGeom>
            <a:solidFill>
              <a:srgbClr val="D8D8D8">
                <a:lumMod val="9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" name="Group 129"/>
            <p:cNvGrpSpPr/>
            <p:nvPr/>
          </p:nvGrpSpPr>
          <p:grpSpPr>
            <a:xfrm>
              <a:off x="1203172" y="2826083"/>
              <a:ext cx="1785923" cy="706063"/>
              <a:chOff x="2627784" y="2996952"/>
              <a:chExt cx="4752528" cy="1224136"/>
            </a:xfrm>
          </p:grpSpPr>
          <p:cxnSp>
            <p:nvCxnSpPr>
              <p:cNvPr id="75" name="Straight Connector 174"/>
              <p:cNvCxnSpPr/>
              <p:nvPr/>
            </p:nvCxnSpPr>
            <p:spPr>
              <a:xfrm>
                <a:off x="2627784" y="3212976"/>
                <a:ext cx="475252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6" name="Straight Connector 175"/>
              <p:cNvCxnSpPr/>
              <p:nvPr/>
            </p:nvCxnSpPr>
            <p:spPr>
              <a:xfrm>
                <a:off x="2627784" y="3140968"/>
                <a:ext cx="475252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7" name="Straight Connector 176"/>
              <p:cNvCxnSpPr/>
              <p:nvPr/>
            </p:nvCxnSpPr>
            <p:spPr>
              <a:xfrm>
                <a:off x="2627784" y="3068960"/>
                <a:ext cx="475252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" name="Straight Connector 177"/>
              <p:cNvCxnSpPr/>
              <p:nvPr/>
            </p:nvCxnSpPr>
            <p:spPr>
              <a:xfrm>
                <a:off x="2627784" y="2996952"/>
                <a:ext cx="475252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9" name="Straight Connector 178"/>
              <p:cNvCxnSpPr/>
              <p:nvPr/>
            </p:nvCxnSpPr>
            <p:spPr>
              <a:xfrm>
                <a:off x="2627784" y="4221088"/>
                <a:ext cx="475252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0" name="Straight Connector 179"/>
              <p:cNvCxnSpPr/>
              <p:nvPr/>
            </p:nvCxnSpPr>
            <p:spPr>
              <a:xfrm>
                <a:off x="2627784" y="4149080"/>
                <a:ext cx="475252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1" name="Straight Connector 180"/>
              <p:cNvCxnSpPr/>
              <p:nvPr/>
            </p:nvCxnSpPr>
            <p:spPr>
              <a:xfrm>
                <a:off x="2627784" y="4077072"/>
                <a:ext cx="475252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" name="Straight Connector 181"/>
              <p:cNvCxnSpPr/>
              <p:nvPr/>
            </p:nvCxnSpPr>
            <p:spPr>
              <a:xfrm>
                <a:off x="2627784" y="4005064"/>
                <a:ext cx="475252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</p:grp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272" y="1524000"/>
              <a:ext cx="1197664" cy="307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ángulo 353"/>
            <p:cNvSpPr/>
            <p:nvPr/>
          </p:nvSpPr>
          <p:spPr>
            <a:xfrm rot="21439860">
              <a:off x="2854331" y="2286153"/>
              <a:ext cx="631518" cy="290732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ángulo 353"/>
            <p:cNvSpPr/>
            <p:nvPr/>
          </p:nvSpPr>
          <p:spPr>
            <a:xfrm rot="21439860">
              <a:off x="2855405" y="2625091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ángulo 353"/>
            <p:cNvSpPr/>
            <p:nvPr/>
          </p:nvSpPr>
          <p:spPr>
            <a:xfrm>
              <a:off x="2855405" y="2949483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ángulo 353"/>
            <p:cNvSpPr/>
            <p:nvPr/>
          </p:nvSpPr>
          <p:spPr>
            <a:xfrm rot="120000">
              <a:off x="2856480" y="3288422"/>
              <a:ext cx="631518" cy="290732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ángulo 353"/>
            <p:cNvSpPr/>
            <p:nvPr/>
          </p:nvSpPr>
          <p:spPr>
            <a:xfrm rot="180000">
              <a:off x="2854331" y="3607341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ángulo 353"/>
            <p:cNvSpPr/>
            <p:nvPr/>
          </p:nvSpPr>
          <p:spPr>
            <a:xfrm rot="300000">
              <a:off x="2855406" y="3922664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0699" y="1524000"/>
              <a:ext cx="1197664" cy="307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ángulo 353"/>
            <p:cNvSpPr/>
            <p:nvPr/>
          </p:nvSpPr>
          <p:spPr>
            <a:xfrm rot="21439860">
              <a:off x="1556758" y="2286153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ángulo 353"/>
            <p:cNvSpPr/>
            <p:nvPr/>
          </p:nvSpPr>
          <p:spPr>
            <a:xfrm rot="21439860">
              <a:off x="1557834" y="2625091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ángulo 353"/>
            <p:cNvSpPr/>
            <p:nvPr/>
          </p:nvSpPr>
          <p:spPr>
            <a:xfrm>
              <a:off x="1557834" y="2949483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ángulo 353"/>
            <p:cNvSpPr/>
            <p:nvPr/>
          </p:nvSpPr>
          <p:spPr>
            <a:xfrm rot="120000">
              <a:off x="1558909" y="3288422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ángulo 353"/>
            <p:cNvSpPr/>
            <p:nvPr/>
          </p:nvSpPr>
          <p:spPr>
            <a:xfrm rot="180000">
              <a:off x="1556759" y="3607341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ángulo 353"/>
            <p:cNvSpPr/>
            <p:nvPr/>
          </p:nvSpPr>
          <p:spPr>
            <a:xfrm rot="300000">
              <a:off x="1557834" y="3922664"/>
              <a:ext cx="631518" cy="290732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524000"/>
              <a:ext cx="1197664" cy="307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ángulo 353"/>
            <p:cNvSpPr/>
            <p:nvPr/>
          </p:nvSpPr>
          <p:spPr>
            <a:xfrm rot="21439860">
              <a:off x="235571" y="2286153"/>
              <a:ext cx="631518" cy="290732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ángulo 353"/>
            <p:cNvSpPr/>
            <p:nvPr/>
          </p:nvSpPr>
          <p:spPr>
            <a:xfrm rot="21439860">
              <a:off x="236646" y="2625091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ángulo 353"/>
            <p:cNvSpPr/>
            <p:nvPr/>
          </p:nvSpPr>
          <p:spPr>
            <a:xfrm>
              <a:off x="236646" y="2949483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ángulo 353"/>
            <p:cNvSpPr/>
            <p:nvPr/>
          </p:nvSpPr>
          <p:spPr>
            <a:xfrm rot="120000">
              <a:off x="237722" y="3288422"/>
              <a:ext cx="631518" cy="290732"/>
            </a:xfrm>
            <a:prstGeom prst="rect">
              <a:avLst/>
            </a:prstGeom>
            <a:solidFill>
              <a:srgbClr val="0070C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ángulo 353"/>
            <p:cNvSpPr/>
            <p:nvPr/>
          </p:nvSpPr>
          <p:spPr>
            <a:xfrm rot="180000">
              <a:off x="235571" y="3607341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ángulo 353"/>
            <p:cNvSpPr/>
            <p:nvPr/>
          </p:nvSpPr>
          <p:spPr>
            <a:xfrm rot="300000">
              <a:off x="236647" y="3922664"/>
              <a:ext cx="631518" cy="290732"/>
            </a:xfrm>
            <a:prstGeom prst="rect">
              <a:avLst/>
            </a:prstGeom>
            <a:solidFill>
              <a:srgbClr val="92D050">
                <a:alpha val="23000"/>
              </a:srgbClr>
            </a:solidFill>
            <a:ln w="9525" cap="flat" cmpd="sng" algn="ctr">
              <a:solidFill>
                <a:srgbClr val="7E4CBA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172"/>
            <p:cNvSpPr txBox="1"/>
            <p:nvPr/>
          </p:nvSpPr>
          <p:spPr>
            <a:xfrm>
              <a:off x="460199" y="4791827"/>
              <a:ext cx="341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D83A3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</a:rPr>
                <a:t>Innovative Cooling and Power Monitoring</a:t>
              </a:r>
            </a:p>
          </p:txBody>
        </p:sp>
        <p:sp>
          <p:nvSpPr>
            <p:cNvPr id="74" name="TextBox 173"/>
            <p:cNvSpPr txBox="1"/>
            <p:nvPr/>
          </p:nvSpPr>
          <p:spPr>
            <a:xfrm>
              <a:off x="1192052" y="4500027"/>
              <a:ext cx="1952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</a:rPr>
                <a:t>Optical network</a:t>
              </a:r>
            </a:p>
          </p:txBody>
        </p: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7500" y="4138184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8792" y="4138184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084" y="4138184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1376" y="4138184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7500" y="4568643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8792" y="4568643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084" y="4568643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1376" y="4568643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7500" y="4999103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8792" y="4999103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084" y="4999103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1376" y="4999103"/>
            <a:ext cx="539179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Straight Connector 194"/>
          <p:cNvCxnSpPr/>
          <p:nvPr/>
        </p:nvCxnSpPr>
        <p:spPr>
          <a:xfrm>
            <a:off x="7386440" y="4202753"/>
            <a:ext cx="0" cy="1119195"/>
          </a:xfrm>
          <a:prstGeom prst="line">
            <a:avLst/>
          </a:prstGeom>
          <a:noFill/>
          <a:ln w="22225" cap="flat" cmpd="sng" algn="ctr">
            <a:solidFill>
              <a:srgbClr val="377ED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Straight Connector 195"/>
          <p:cNvCxnSpPr/>
          <p:nvPr/>
        </p:nvCxnSpPr>
        <p:spPr>
          <a:xfrm>
            <a:off x="7953568" y="4202753"/>
            <a:ext cx="0" cy="1119195"/>
          </a:xfrm>
          <a:prstGeom prst="line">
            <a:avLst/>
          </a:prstGeom>
          <a:noFill/>
          <a:ln w="22225" cap="flat" cmpd="sng" algn="ctr">
            <a:solidFill>
              <a:srgbClr val="377ED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196"/>
          <p:cNvCxnSpPr/>
          <p:nvPr/>
        </p:nvCxnSpPr>
        <p:spPr>
          <a:xfrm>
            <a:off x="6812133" y="4202753"/>
            <a:ext cx="0" cy="1119195"/>
          </a:xfrm>
          <a:prstGeom prst="line">
            <a:avLst/>
          </a:prstGeom>
          <a:noFill/>
          <a:ln w="22225" cap="flat" cmpd="sng" algn="ctr">
            <a:solidFill>
              <a:srgbClr val="377ED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8" name="Straight Connector 197"/>
          <p:cNvCxnSpPr/>
          <p:nvPr/>
        </p:nvCxnSpPr>
        <p:spPr>
          <a:xfrm>
            <a:off x="6367363" y="4982785"/>
            <a:ext cx="2021496" cy="0"/>
          </a:xfrm>
          <a:prstGeom prst="line">
            <a:avLst/>
          </a:prstGeom>
          <a:noFill/>
          <a:ln w="22225" cap="flat" cmpd="sng" algn="ctr">
            <a:solidFill>
              <a:srgbClr val="377ED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198"/>
          <p:cNvCxnSpPr/>
          <p:nvPr/>
        </p:nvCxnSpPr>
        <p:spPr>
          <a:xfrm>
            <a:off x="6367363" y="4551199"/>
            <a:ext cx="2021496" cy="0"/>
          </a:xfrm>
          <a:prstGeom prst="line">
            <a:avLst/>
          </a:prstGeom>
          <a:noFill/>
          <a:ln w="22225" cap="flat" cmpd="sng" algn="ctr">
            <a:solidFill>
              <a:srgbClr val="377ED5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0" name="Rectangle 199"/>
          <p:cNvSpPr/>
          <p:nvPr/>
        </p:nvSpPr>
        <p:spPr>
          <a:xfrm>
            <a:off x="7350823" y="4946772"/>
            <a:ext cx="65918" cy="64569"/>
          </a:xfrm>
          <a:prstGeom prst="rect">
            <a:avLst/>
          </a:prstGeom>
          <a:solidFill>
            <a:srgbClr val="D8D8D8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 200"/>
          <p:cNvSpPr/>
          <p:nvPr/>
        </p:nvSpPr>
        <p:spPr>
          <a:xfrm>
            <a:off x="7923266" y="4946772"/>
            <a:ext cx="65918" cy="64569"/>
          </a:xfrm>
          <a:prstGeom prst="rect">
            <a:avLst/>
          </a:prstGeom>
          <a:solidFill>
            <a:srgbClr val="D8D8D8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201"/>
          <p:cNvSpPr/>
          <p:nvPr/>
        </p:nvSpPr>
        <p:spPr>
          <a:xfrm>
            <a:off x="6779531" y="4946772"/>
            <a:ext cx="65918" cy="64569"/>
          </a:xfrm>
          <a:prstGeom prst="rect">
            <a:avLst/>
          </a:prstGeom>
          <a:solidFill>
            <a:srgbClr val="D8D8D8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tangle 202"/>
          <p:cNvSpPr/>
          <p:nvPr/>
        </p:nvSpPr>
        <p:spPr>
          <a:xfrm>
            <a:off x="7350823" y="4520392"/>
            <a:ext cx="65918" cy="64569"/>
          </a:xfrm>
          <a:prstGeom prst="rect">
            <a:avLst/>
          </a:prstGeom>
          <a:solidFill>
            <a:srgbClr val="D8D8D8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203"/>
          <p:cNvSpPr/>
          <p:nvPr/>
        </p:nvSpPr>
        <p:spPr>
          <a:xfrm>
            <a:off x="7923266" y="4520392"/>
            <a:ext cx="65918" cy="64569"/>
          </a:xfrm>
          <a:prstGeom prst="rect">
            <a:avLst/>
          </a:prstGeom>
          <a:solidFill>
            <a:srgbClr val="D8D8D8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 204"/>
          <p:cNvSpPr/>
          <p:nvPr/>
        </p:nvSpPr>
        <p:spPr>
          <a:xfrm>
            <a:off x="6779531" y="4520392"/>
            <a:ext cx="65918" cy="64569"/>
          </a:xfrm>
          <a:prstGeom prst="rect">
            <a:avLst/>
          </a:prstGeom>
          <a:solidFill>
            <a:srgbClr val="D8D8D8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205"/>
          <p:cNvSpPr/>
          <p:nvPr/>
        </p:nvSpPr>
        <p:spPr>
          <a:xfrm rot="5400000">
            <a:off x="5889901" y="4737549"/>
            <a:ext cx="602643" cy="65918"/>
          </a:xfrm>
          <a:prstGeom prst="rect">
            <a:avLst/>
          </a:prstGeom>
          <a:solidFill>
            <a:srgbClr val="D8D8D8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NoN-IB bridge</a:t>
            </a:r>
          </a:p>
        </p:txBody>
      </p:sp>
      <p:grpSp>
        <p:nvGrpSpPr>
          <p:cNvPr id="107" name="Group 212"/>
          <p:cNvGrpSpPr/>
          <p:nvPr/>
        </p:nvGrpSpPr>
        <p:grpSpPr>
          <a:xfrm>
            <a:off x="5471592" y="1623845"/>
            <a:ext cx="1296144" cy="1112441"/>
            <a:chOff x="3469452" y="44624"/>
            <a:chExt cx="1102548" cy="1081256"/>
          </a:xfrm>
        </p:grpSpPr>
        <p:pic>
          <p:nvPicPr>
            <p:cNvPr id="108" name="Imagen 7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79776" y="476672"/>
              <a:ext cx="1091107" cy="649208"/>
            </a:xfrm>
            <a:prstGeom prst="rect">
              <a:avLst/>
            </a:prstGeom>
          </p:spPr>
        </p:pic>
        <p:pic>
          <p:nvPicPr>
            <p:cNvPr id="109" name="Imagen 7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69452" y="332656"/>
              <a:ext cx="1091107" cy="649208"/>
            </a:xfrm>
            <a:prstGeom prst="rect">
              <a:avLst/>
            </a:prstGeom>
          </p:spPr>
        </p:pic>
        <p:pic>
          <p:nvPicPr>
            <p:cNvPr id="110" name="Imagen 7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80893" y="188640"/>
              <a:ext cx="1091107" cy="649208"/>
            </a:xfrm>
            <a:prstGeom prst="rect">
              <a:avLst/>
            </a:prstGeom>
          </p:spPr>
        </p:pic>
        <p:pic>
          <p:nvPicPr>
            <p:cNvPr id="111" name="Imagen 7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80893" y="44624"/>
              <a:ext cx="1091107" cy="649208"/>
            </a:xfrm>
            <a:prstGeom prst="rect">
              <a:avLst/>
            </a:prstGeom>
          </p:spPr>
        </p:pic>
      </p:grpSp>
      <p:grpSp>
        <p:nvGrpSpPr>
          <p:cNvPr id="112" name="Group 217"/>
          <p:cNvGrpSpPr/>
          <p:nvPr/>
        </p:nvGrpSpPr>
        <p:grpSpPr>
          <a:xfrm>
            <a:off x="8349535" y="4598544"/>
            <a:ext cx="794465" cy="720080"/>
            <a:chOff x="7889786" y="5373216"/>
            <a:chExt cx="953358" cy="864096"/>
          </a:xfrm>
        </p:grpSpPr>
        <p:pic>
          <p:nvPicPr>
            <p:cNvPr id="11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6352" y="5373216"/>
              <a:ext cx="676792" cy="63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752" y="5442358"/>
              <a:ext cx="676792" cy="63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80878" y="5515158"/>
              <a:ext cx="676792" cy="63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9786" y="5606249"/>
              <a:ext cx="676792" cy="63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7" name="Group 222"/>
          <p:cNvGrpSpPr/>
          <p:nvPr/>
        </p:nvGrpSpPr>
        <p:grpSpPr>
          <a:xfrm>
            <a:off x="8349535" y="3717032"/>
            <a:ext cx="794465" cy="720080"/>
            <a:chOff x="7164288" y="5373216"/>
            <a:chExt cx="953358" cy="864096"/>
          </a:xfrm>
        </p:grpSpPr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40854" y="5373216"/>
              <a:ext cx="676792" cy="63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52253" y="5442358"/>
              <a:ext cx="676792" cy="63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55380" y="5515158"/>
              <a:ext cx="676792" cy="63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4288" y="5606249"/>
              <a:ext cx="676792" cy="63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201095"/>
            <a:ext cx="1611688" cy="16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" name="Group 232"/>
          <p:cNvGrpSpPr/>
          <p:nvPr/>
        </p:nvGrpSpPr>
        <p:grpSpPr>
          <a:xfrm>
            <a:off x="5318156" y="4762346"/>
            <a:ext cx="1647348" cy="1290065"/>
            <a:chOff x="1044682" y="4365104"/>
            <a:chExt cx="1655110" cy="1296144"/>
          </a:xfrm>
        </p:grpSpPr>
        <p:pic>
          <p:nvPicPr>
            <p:cNvPr id="124" name="Picture 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4682" y="4797152"/>
              <a:ext cx="165511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4682" y="4697089"/>
              <a:ext cx="165511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4682" y="4597026"/>
              <a:ext cx="165511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4682" y="4481065"/>
              <a:ext cx="165511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4682" y="4365104"/>
              <a:ext cx="165511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9" name="Straight Connector 238"/>
          <p:cNvCxnSpPr/>
          <p:nvPr/>
        </p:nvCxnSpPr>
        <p:spPr>
          <a:xfrm flipV="1">
            <a:off x="4755704" y="5143346"/>
            <a:ext cx="1219200" cy="457200"/>
          </a:xfrm>
          <a:prstGeom prst="line">
            <a:avLst/>
          </a:prstGeom>
          <a:noFill/>
          <a:ln w="9525" cap="flat" cmpd="sng" algn="ctr">
            <a:solidFill>
              <a:srgbClr val="377ED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0" name="Straight Connector 240"/>
          <p:cNvCxnSpPr/>
          <p:nvPr/>
        </p:nvCxnSpPr>
        <p:spPr>
          <a:xfrm flipV="1">
            <a:off x="5670104" y="5243610"/>
            <a:ext cx="381000" cy="1423736"/>
          </a:xfrm>
          <a:prstGeom prst="line">
            <a:avLst/>
          </a:prstGeom>
          <a:noFill/>
          <a:ln w="9525" cap="flat" cmpd="sng" algn="ctr">
            <a:solidFill>
              <a:srgbClr val="377ED5">
                <a:shade val="95000"/>
                <a:satMod val="105000"/>
              </a:srgbClr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MANGO </a:t>
            </a:r>
            <a:r>
              <a:rPr lang="it-IT" dirty="0" err="1" smtClean="0">
                <a:solidFill>
                  <a:srgbClr val="C00000"/>
                </a:solidFill>
              </a:rPr>
              <a:t>GPU-like</a:t>
            </a:r>
            <a:r>
              <a:rPr lang="it-IT" dirty="0" smtClean="0"/>
              <a:t> </a:t>
            </a:r>
            <a:r>
              <a:rPr lang="it-IT" dirty="0" err="1" smtClean="0"/>
              <a:t>accelerator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idx="4294967295"/>
          </p:nvPr>
        </p:nvSpPr>
        <p:spPr>
          <a:xfrm>
            <a:off x="683568" y="1484784"/>
            <a:ext cx="4126822" cy="4419080"/>
          </a:xfrm>
        </p:spPr>
        <p:txBody>
          <a:bodyPr>
            <a:normAutofit/>
          </a:bodyPr>
          <a:lstStyle/>
          <a:p>
            <a:r>
              <a:rPr lang="it-IT" sz="2400" b="1" i="1" dirty="0" err="1" smtClean="0">
                <a:solidFill>
                  <a:schemeClr val="accent6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Nu</a:t>
            </a:r>
            <a:r>
              <a:rPr lang="it-IT" sz="2400" b="1" dirty="0" err="1" smtClean="0">
                <a:solidFill>
                  <a:schemeClr val="accent6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it-IT" sz="2400" b="0" dirty="0" smtClean="0"/>
              <a:t> </a:t>
            </a:r>
            <a:r>
              <a:rPr lang="it-IT" sz="2400" b="0" dirty="0" smtClean="0">
                <a:solidFill>
                  <a:schemeClr val="accent6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(or </a:t>
            </a:r>
            <a:r>
              <a:rPr lang="el-GR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Ebrima" panose="02000000000000000000" pitchFamily="2" charset="0"/>
              </a:rPr>
              <a:t>ν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it-IT" sz="2400" b="0" dirty="0" smtClean="0">
                <a:solidFill>
                  <a:schemeClr val="accent6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en-US" sz="2400" dirty="0"/>
              <a:t>GPU-like core</a:t>
            </a:r>
          </a:p>
          <a:p>
            <a:r>
              <a:rPr lang="en-US" sz="2400" dirty="0"/>
              <a:t>Open source, software-programmable HDL design</a:t>
            </a:r>
          </a:p>
          <a:p>
            <a:r>
              <a:rPr lang="en-US" sz="2400" dirty="0"/>
              <a:t>Fits both MANGO perspectives:</a:t>
            </a:r>
          </a:p>
          <a:p>
            <a:pPr lvl="1"/>
            <a:r>
              <a:rPr lang="en-US" sz="2000" dirty="0"/>
              <a:t>FPGA-based emulation</a:t>
            </a:r>
          </a:p>
          <a:p>
            <a:pPr lvl="1"/>
            <a:r>
              <a:rPr lang="en-US" sz="2000" dirty="0"/>
              <a:t>FPGA-based computation: provides a parametrized, programmable </a:t>
            </a:r>
            <a:r>
              <a:rPr lang="en-US" sz="2000" i="1" dirty="0"/>
              <a:t>overlay</a:t>
            </a:r>
            <a:endParaRPr lang="it-IT" sz="20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434860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GPU processing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Domenico Argenziano, Information Technology and Electrical Engineering PhD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3588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83568" y="13407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GPUs</a:t>
            </a:r>
            <a:r>
              <a:rPr lang="it-IT" sz="2400" dirty="0" smtClean="0"/>
              <a:t>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born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graphics</a:t>
            </a:r>
            <a:r>
              <a:rPr lang="it-IT" sz="2400" dirty="0" smtClean="0"/>
              <a:t> </a:t>
            </a:r>
            <a:r>
              <a:rPr lang="it-IT" sz="2400" dirty="0" err="1" smtClean="0"/>
              <a:t>application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Identical</a:t>
            </a:r>
            <a:r>
              <a:rPr lang="it-IT" sz="2400" dirty="0" smtClean="0"/>
              <a:t> </a:t>
            </a:r>
            <a:r>
              <a:rPr lang="it-IT" sz="2400" dirty="0" err="1" smtClean="0"/>
              <a:t>computation</a:t>
            </a:r>
            <a:r>
              <a:rPr lang="it-IT" sz="2400" dirty="0" smtClean="0"/>
              <a:t> on </a:t>
            </a:r>
            <a:r>
              <a:rPr lang="it-IT" sz="2400" dirty="0" err="1" smtClean="0"/>
              <a:t>several</a:t>
            </a:r>
            <a:r>
              <a:rPr lang="it-IT" sz="2400" dirty="0" smtClean="0"/>
              <a:t> </a:t>
            </a:r>
            <a:r>
              <a:rPr lang="it-IT" sz="2400" dirty="0" err="1" smtClean="0"/>
              <a:t>independent</a:t>
            </a:r>
            <a:r>
              <a:rPr lang="it-IT" sz="2400" dirty="0" smtClean="0"/>
              <a:t> data </a:t>
            </a:r>
            <a:r>
              <a:rPr lang="it-IT" sz="2400" dirty="0" err="1" smtClean="0"/>
              <a:t>workloads</a:t>
            </a:r>
            <a:r>
              <a:rPr lang="it-IT" sz="2400" dirty="0" smtClean="0"/>
              <a:t> (</a:t>
            </a:r>
            <a:r>
              <a:rPr lang="it-IT" sz="2400" dirty="0" err="1" smtClean="0"/>
              <a:t>pixels</a:t>
            </a:r>
            <a:r>
              <a:rPr lang="it-IT" sz="2400" dirty="0" smtClean="0"/>
              <a:t>, </a:t>
            </a:r>
            <a:r>
              <a:rPr lang="it-IT" sz="2400" dirty="0" err="1" smtClean="0"/>
              <a:t>vertices</a:t>
            </a:r>
            <a:r>
              <a:rPr lang="it-IT" sz="2400" dirty="0" smtClean="0"/>
              <a:t>, </a:t>
            </a:r>
            <a:r>
              <a:rPr lang="it-IT" sz="2400" dirty="0" err="1" smtClean="0"/>
              <a:t>fragments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5576" y="45811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GPUs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progressively</a:t>
            </a:r>
            <a:r>
              <a:rPr lang="it-IT" sz="2400" dirty="0" smtClean="0"/>
              <a:t> </a:t>
            </a:r>
            <a:r>
              <a:rPr lang="it-IT" sz="2400" dirty="0" err="1" smtClean="0"/>
              <a:t>found</a:t>
            </a:r>
            <a:r>
              <a:rPr lang="it-IT" sz="2400" dirty="0" smtClean="0"/>
              <a:t> </a:t>
            </a:r>
            <a:r>
              <a:rPr lang="it-IT" sz="2400" dirty="0" err="1" smtClean="0"/>
              <a:t>application</a:t>
            </a:r>
            <a:r>
              <a:rPr lang="it-IT" sz="2400" dirty="0" smtClean="0"/>
              <a:t> in </a:t>
            </a:r>
            <a:r>
              <a:rPr lang="it-IT" sz="2400" dirty="0" err="1" smtClean="0"/>
              <a:t>other</a:t>
            </a:r>
            <a:r>
              <a:rPr lang="it-IT" sz="2400" dirty="0" smtClean="0"/>
              <a:t> </a:t>
            </a:r>
            <a:r>
              <a:rPr lang="it-IT" sz="2400" dirty="0" err="1" smtClean="0"/>
              <a:t>fields</a:t>
            </a:r>
            <a:r>
              <a:rPr lang="it-IT" sz="2400" dirty="0" smtClean="0"/>
              <a:t> (</a:t>
            </a:r>
            <a:r>
              <a:rPr lang="it-IT" sz="2400" dirty="0" err="1" smtClean="0"/>
              <a:t>such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linear</a:t>
            </a:r>
            <a:r>
              <a:rPr lang="it-IT" sz="2400" dirty="0" smtClean="0"/>
              <a:t> algebra) </a:t>
            </a:r>
            <a:r>
              <a:rPr lang="it-IT" sz="2400" dirty="0" err="1" smtClean="0"/>
              <a:t>where</a:t>
            </a:r>
            <a:r>
              <a:rPr lang="it-IT" sz="2400" dirty="0" smtClean="0"/>
              <a:t> </a:t>
            </a:r>
            <a:r>
              <a:rPr lang="it-IT" sz="2400" dirty="0" err="1" smtClean="0"/>
              <a:t>similar</a:t>
            </a:r>
            <a:r>
              <a:rPr lang="it-IT" sz="2400" dirty="0" smtClean="0"/>
              <a:t> </a:t>
            </a:r>
            <a:r>
              <a:rPr lang="it-IT" sz="2400" dirty="0" err="1" smtClean="0"/>
              <a:t>workloads</a:t>
            </a:r>
            <a:r>
              <a:rPr lang="it-IT" sz="2400" dirty="0" smtClean="0"/>
              <a:t> are </a:t>
            </a:r>
            <a:r>
              <a:rPr lang="it-IT" sz="2400" dirty="0" err="1" smtClean="0"/>
              <a:t>present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Most</a:t>
            </a:r>
            <a:r>
              <a:rPr lang="it-IT" sz="2400" dirty="0" smtClean="0"/>
              <a:t> </a:t>
            </a:r>
            <a:r>
              <a:rPr lang="it-IT" sz="2400" dirty="0" err="1" smtClean="0"/>
              <a:t>vectorizable</a:t>
            </a:r>
            <a:r>
              <a:rPr lang="it-IT" sz="2400" dirty="0" smtClean="0"/>
              <a:t> </a:t>
            </a:r>
            <a:r>
              <a:rPr lang="it-IT" sz="2400" dirty="0" err="1" smtClean="0"/>
              <a:t>problems</a:t>
            </a:r>
            <a:r>
              <a:rPr lang="it-IT" sz="2400" dirty="0" smtClean="0"/>
              <a:t> can benefit </a:t>
            </a:r>
            <a:r>
              <a:rPr lang="it-IT" sz="2400" dirty="0" err="1" smtClean="0"/>
              <a:t>from</a:t>
            </a:r>
            <a:r>
              <a:rPr lang="it-IT" sz="2400" dirty="0" smtClean="0"/>
              <a:t> GPU </a:t>
            </a:r>
            <a:r>
              <a:rPr lang="it-IT" sz="2400" dirty="0" err="1" smtClean="0"/>
              <a:t>power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1612</Words>
  <Application>Microsoft Office PowerPoint</Application>
  <PresentationFormat>Presentazione su schermo (4:3)</PresentationFormat>
  <Paragraphs>345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Domenico Argenziano Tutor: Alessandro Cilardo XXX Cycle - III year presentation</vt:lpstr>
      <vt:lpstr>Background</vt:lpstr>
      <vt:lpstr>Summary of activities</vt:lpstr>
      <vt:lpstr>Experience abroad</vt:lpstr>
      <vt:lpstr>Credits table</vt:lpstr>
      <vt:lpstr>The MANGO project and consortium</vt:lpstr>
      <vt:lpstr>MANGO project overview</vt:lpstr>
      <vt:lpstr>The MANGO GPU-like accelerator</vt:lpstr>
      <vt:lpstr>GPU processing</vt:lpstr>
      <vt:lpstr>Graphics workloads</vt:lpstr>
      <vt:lpstr>A simple pipeline</vt:lpstr>
      <vt:lpstr>CPU-like core</vt:lpstr>
      <vt:lpstr>More computing power: multi-core</vt:lpstr>
      <vt:lpstr>More computing power: multi-core</vt:lpstr>
      <vt:lpstr>SIMD processing approach</vt:lpstr>
      <vt:lpstr>What about branches?</vt:lpstr>
      <vt:lpstr>What about stalls?</vt:lpstr>
      <vt:lpstr>Multiple SIMT cores</vt:lpstr>
      <vt:lpstr>Nu+ microarchitecture</vt:lpstr>
      <vt:lpstr>Nu+ crypto extensions</vt:lpstr>
      <vt:lpstr>Extensions for asymmetric cryptography</vt:lpstr>
      <vt:lpstr>Modular multiplication</vt:lpstr>
      <vt:lpstr>Montgomery multiplication</vt:lpstr>
      <vt:lpstr>FIOS Montgomery multiplication</vt:lpstr>
      <vt:lpstr>FIOS Montgomery multiplication</vt:lpstr>
      <vt:lpstr>Parallelized inner loop</vt:lpstr>
      <vt:lpstr>Extended Nu+ core</vt:lpstr>
      <vt:lpstr>Extended ISA</vt:lpstr>
      <vt:lpstr>Validation</vt:lpstr>
      <vt:lpstr>Results: area usage</vt:lpstr>
      <vt:lpstr>Results: performance</vt:lpstr>
      <vt:lpstr>Extensions for symmetric cryptography</vt:lpstr>
      <vt:lpstr>AES state matrix</vt:lpstr>
      <vt:lpstr>AES encryption algorithm</vt:lpstr>
      <vt:lpstr>AES support for Nu+</vt:lpstr>
      <vt:lpstr>Nu+ extension for AES</vt:lpstr>
      <vt:lpstr>AES implementation validation</vt:lpstr>
      <vt:lpstr>Result: performance</vt:lpstr>
      <vt:lpstr>Products</vt:lpstr>
      <vt:lpstr>Diapositiva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Domenico</cp:lastModifiedBy>
  <cp:revision>176</cp:revision>
  <cp:lastPrinted>2015-02-18T13:08:33Z</cp:lastPrinted>
  <dcterms:created xsi:type="dcterms:W3CDTF">2015-02-18T11:42:09Z</dcterms:created>
  <dcterms:modified xsi:type="dcterms:W3CDTF">2017-11-04T22:14:33Z</dcterms:modified>
</cp:coreProperties>
</file>