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9" r:id="rId3"/>
    <p:sldId id="269" r:id="rId4"/>
    <p:sldId id="261" r:id="rId5"/>
    <p:sldId id="262" r:id="rId6"/>
    <p:sldId id="265" r:id="rId7"/>
    <p:sldId id="264" r:id="rId8"/>
    <p:sldId id="268" r:id="rId9"/>
  </p:sldIdLst>
  <p:sldSz cx="9144000" cy="6858000" type="screen4x3"/>
  <p:notesSz cx="7010400" cy="9296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20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A93BA52-FE09-4AC6-B31B-558739A762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553" cy="4660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EFD6F9-28CB-4852-85BA-CBA7A6FB107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201" y="0"/>
            <a:ext cx="3038553" cy="4660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4F29C2-FEBA-4037-82BB-08EA5ED9A103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B8C070-8467-43E2-A9FD-B61126F5C6F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30319"/>
            <a:ext cx="3038553" cy="4660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FEE48-3C33-4FC8-86D6-E6B8EBA73B2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201" y="8830319"/>
            <a:ext cx="3038553" cy="4660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66AA5A-E3C7-41AB-8A74-DEB9C0593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67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A64C9-3627-415C-AAFA-C3176265E098}" type="datetimeFigureOut">
              <a:rPr lang="it-IT" smtClean="0"/>
              <a:t>06/02/2018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25CCD-BB7A-4E24-95E6-502FDC415D7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6314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25/02/2015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1743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25/02/2015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706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25/02/2015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5094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25/02/2015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993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25/02/2015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7919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25/02/2015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6483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25/02/2015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980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25/02/2015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1168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25/02/2015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0823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25/02/2015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809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25/02/2015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9337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25/02/2015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48A72-3DD7-42C3-AB6C-2FF2861DA9F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2841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nicpetra@unina.it" TargetMode="External"/><Relationship Id="rId2" Type="http://schemas.openxmlformats.org/officeDocument/2006/relationships/hyperlink" Target="mailto:vida.abdolzadeh@unina.i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Vida Abdolzadeh</a:t>
            </a:r>
            <a:br>
              <a:rPr lang="it-IT" dirty="0"/>
            </a:br>
            <a:r>
              <a:rPr lang="it-IT" sz="3600" dirty="0"/>
              <a:t>Tutor: Prof.Nicola Petra</a:t>
            </a:r>
            <a:br>
              <a:rPr lang="it-IT" sz="3600" dirty="0"/>
            </a:br>
            <a:r>
              <a:rPr lang="it-IT" sz="2700" dirty="0"/>
              <a:t>XXXII Cycle - I year presentation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/>
              <a:t>Neural network</a:t>
            </a:r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0" y="116632"/>
            <a:ext cx="2857500" cy="1631633"/>
          </a:xfrm>
          <a:prstGeom prst="rect">
            <a:avLst/>
          </a:prstGeom>
        </p:spPr>
      </p:pic>
      <p:pic>
        <p:nvPicPr>
          <p:cNvPr id="3074" name="Picture 2" descr="C:\Users\Daniele\Desktop\Daniele\Università\Dottorato\Dottorato ITEE\Sito Web\logo uni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570" y="6021288"/>
            <a:ext cx="2308860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4741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56CAEF-6A4D-474A-BD3A-C113FA5F3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1B7DB3-40A4-44D8-82DE-A547EC93F9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5507"/>
            <a:ext cx="4114800" cy="453578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spcBef>
                <a:spcPts val="3000"/>
              </a:spcBef>
              <a:buNone/>
            </a:pPr>
            <a:r>
              <a:rPr lang="en-US" b="1" dirty="0"/>
              <a:t>MSc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en-US" sz="2400" dirty="0"/>
              <a:t>Computer Engineering – Tabriz </a:t>
            </a:r>
            <a:r>
              <a:rPr lang="en-US" sz="2400" dirty="0" err="1"/>
              <a:t>University,Iran</a:t>
            </a:r>
            <a:r>
              <a:rPr lang="en-US" sz="2400" dirty="0"/>
              <a:t> – Augustus 21</a:t>
            </a:r>
            <a:r>
              <a:rPr lang="en-US" sz="2400" baseline="30000" dirty="0"/>
              <a:t>th</a:t>
            </a:r>
            <a:r>
              <a:rPr lang="en-US" sz="2400" dirty="0"/>
              <a:t> 2014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en-US" sz="2400" dirty="0" err="1"/>
              <a:t>Subject:Computer</a:t>
            </a:r>
            <a:r>
              <a:rPr lang="en-US" sz="2400" dirty="0"/>
              <a:t> Architecture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en-US" sz="2400" dirty="0"/>
              <a:t>Title: </a:t>
            </a:r>
            <a:r>
              <a:rPr lang="en-US" sz="2200" i="1" dirty="0"/>
              <a:t>Reversible 4-Bit Parallel Excess-3 Adder For Nanotechnology Based Systems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7F1155F-B562-421A-8397-B0594FF33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2</a:t>
            </a:fld>
            <a:endParaRPr lang="it-IT"/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545FBD-F25F-4F38-9D36-0A9962185DDE}"/>
              </a:ext>
            </a:extLst>
          </p:cNvPr>
          <p:cNvSpPr txBox="1">
            <a:spLocks/>
          </p:cNvSpPr>
          <p:nvPr/>
        </p:nvSpPr>
        <p:spPr>
          <a:xfrm>
            <a:off x="4572000" y="1485507"/>
            <a:ext cx="4114800" cy="45259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3000"/>
              </a:spcBef>
              <a:buFont typeface="Arial" panose="020B0604020202020204" pitchFamily="34" charset="0"/>
              <a:buNone/>
            </a:pPr>
            <a:r>
              <a:rPr lang="en-US" b="1" dirty="0"/>
              <a:t>PhD</a:t>
            </a:r>
          </a:p>
          <a:p>
            <a:pPr marL="0" indent="0">
              <a:spcBef>
                <a:spcPts val="3000"/>
              </a:spcBef>
              <a:buFont typeface="Arial" panose="020B0604020202020204" pitchFamily="34" charset="0"/>
              <a:buNone/>
            </a:pPr>
            <a:r>
              <a:rPr lang="en-US" sz="2400" dirty="0"/>
              <a:t>Electronic Group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it-IT" sz="2400" dirty="0"/>
              <a:t>Prof.Nicola Petra</a:t>
            </a:r>
            <a:endParaRPr lang="en-US" sz="2400" dirty="0"/>
          </a:p>
          <a:p>
            <a:pPr marL="0" indent="0">
              <a:spcBef>
                <a:spcPts val="3000"/>
              </a:spcBef>
              <a:buFont typeface="Arial" panose="020B0604020202020204" pitchFamily="34" charset="0"/>
              <a:buNone/>
            </a:pPr>
            <a:r>
              <a:rPr lang="en-US" sz="2400" dirty="0"/>
              <a:t>Athenaeum fellowship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en-US" sz="2400" dirty="0"/>
              <a:t>Electronic laboratory</a:t>
            </a:r>
          </a:p>
          <a:p>
            <a:pPr marL="0" indent="0">
              <a:spcBef>
                <a:spcPts val="3000"/>
              </a:spcBef>
              <a:buNone/>
            </a:pPr>
            <a:endParaRPr lang="en-US" sz="24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400" i="1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EDCC2439-C527-4E69-8A05-AFF9E2612D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6156557"/>
            <a:ext cx="1163668" cy="664454"/>
          </a:xfrm>
          <a:prstGeom prst="rect">
            <a:avLst/>
          </a:prstGeom>
        </p:spPr>
      </p:pic>
      <p:sp>
        <p:nvSpPr>
          <p:cNvPr id="10" name="Segnaposto piè di pagina 5">
            <a:extLst>
              <a:ext uri="{FF2B5EF4-FFF2-40B4-BE49-F238E27FC236}">
                <a16:creationId xmlns:a16="http://schemas.microsoft.com/office/drawing/2014/main" id="{5393ABA1-4D05-456B-ABB2-8E09D7E3E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 sz="2000" dirty="0"/>
              <a:t>Vida Abdolzadeh</a:t>
            </a:r>
          </a:p>
        </p:txBody>
      </p:sp>
    </p:spTree>
    <p:extLst>
      <p:ext uri="{BB962C8B-B14F-4D97-AF65-F5344CB8AC3E}">
        <p14:creationId xmlns:p14="http://schemas.microsoft.com/office/powerpoint/2010/main" val="1548376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75B0F-3D2B-4C8A-84B6-A7E9FC933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neural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2F82C-9F87-4C1C-8D7A-7E97572F5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210802"/>
            <a:ext cx="8229600" cy="301658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Neural networks are widely used today for image and speech recognition: interaction between humans and electronics devices</a:t>
            </a:r>
          </a:p>
          <a:p>
            <a:r>
              <a:rPr lang="en-US" dirty="0"/>
              <a:t>Usually implemented with high-end computers</a:t>
            </a:r>
          </a:p>
          <a:p>
            <a:r>
              <a:rPr lang="en-US" dirty="0"/>
              <a:t>Many applications do not allow the use of  high-end PC or the cloud (car devices, smart TV, </a:t>
            </a:r>
            <a:r>
              <a:rPr lang="en-US" dirty="0" err="1"/>
              <a:t>domotics</a:t>
            </a:r>
            <a:r>
              <a:rPr lang="en-US" dirty="0"/>
              <a:t>, IoT, etc.)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393B89-A89E-4623-AA30-FA723D264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it-IT" sz="2000" dirty="0">
                <a:solidFill>
                  <a:prstClr val="black">
                    <a:tint val="75000"/>
                  </a:prstClr>
                </a:solidFill>
              </a:rPr>
              <a:t>Vida Abdolzadeh</a:t>
            </a:r>
          </a:p>
          <a:p>
            <a:endParaRPr lang="it-I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BA1BAB-8511-48B0-824F-4A306A352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3</a:t>
            </a:fld>
            <a:endParaRPr lang="it-IT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0DAA69D-AD51-497E-816F-79621D01B994}"/>
              </a:ext>
            </a:extLst>
          </p:cNvPr>
          <p:cNvSpPr/>
          <p:nvPr/>
        </p:nvSpPr>
        <p:spPr>
          <a:xfrm>
            <a:off x="593888" y="1570758"/>
            <a:ext cx="144833" cy="150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BBE0757-09B7-48F7-AC3B-16A092F10B07}"/>
              </a:ext>
            </a:extLst>
          </p:cNvPr>
          <p:cNvSpPr/>
          <p:nvPr/>
        </p:nvSpPr>
        <p:spPr>
          <a:xfrm>
            <a:off x="593888" y="1852838"/>
            <a:ext cx="144833" cy="150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4E89F50-C1F3-4B73-83EC-F342FCC1A826}"/>
              </a:ext>
            </a:extLst>
          </p:cNvPr>
          <p:cNvSpPr/>
          <p:nvPr/>
        </p:nvSpPr>
        <p:spPr>
          <a:xfrm>
            <a:off x="581753" y="2812052"/>
            <a:ext cx="144833" cy="150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9A6ABD1-4ADD-40D3-9ECD-3F29DFE2184F}"/>
              </a:ext>
            </a:extLst>
          </p:cNvPr>
          <p:cNvCxnSpPr/>
          <p:nvPr/>
        </p:nvCxnSpPr>
        <p:spPr>
          <a:xfrm>
            <a:off x="666305" y="2076444"/>
            <a:ext cx="0" cy="662314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17700596-A473-43B6-8258-66310F520A57}"/>
              </a:ext>
            </a:extLst>
          </p:cNvPr>
          <p:cNvSpPr/>
          <p:nvPr/>
        </p:nvSpPr>
        <p:spPr>
          <a:xfrm>
            <a:off x="462366" y="1476814"/>
            <a:ext cx="432148" cy="1564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87FF013-1A77-41AA-8439-4DA7ACE5A62D}"/>
              </a:ext>
            </a:extLst>
          </p:cNvPr>
          <p:cNvCxnSpPr>
            <a:stCxn id="13" idx="3"/>
          </p:cNvCxnSpPr>
          <p:nvPr/>
        </p:nvCxnSpPr>
        <p:spPr>
          <a:xfrm flipV="1">
            <a:off x="894513" y="2247164"/>
            <a:ext cx="342900" cy="1174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50232D86-BDCD-4877-9CA7-38CB49F3E22B}"/>
              </a:ext>
            </a:extLst>
          </p:cNvPr>
          <p:cNvSpPr txBox="1"/>
          <p:nvPr/>
        </p:nvSpPr>
        <p:spPr>
          <a:xfrm>
            <a:off x="1373634" y="2003151"/>
            <a:ext cx="1086836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Features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computation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2A2837E-C6E6-43CF-A18C-2FE2D17E1BAD}"/>
              </a:ext>
            </a:extLst>
          </p:cNvPr>
          <p:cNvSpPr/>
          <p:nvPr/>
        </p:nvSpPr>
        <p:spPr>
          <a:xfrm>
            <a:off x="1293781" y="1948890"/>
            <a:ext cx="1179013" cy="5974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065DDA6-627C-4EDF-8A6B-BD058C978FF9}"/>
              </a:ext>
            </a:extLst>
          </p:cNvPr>
          <p:cNvSpPr/>
          <p:nvPr/>
        </p:nvSpPr>
        <p:spPr>
          <a:xfrm>
            <a:off x="3017675" y="1570758"/>
            <a:ext cx="144833" cy="150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483A45E-7130-43ED-B41A-82E50DC24AF2}"/>
              </a:ext>
            </a:extLst>
          </p:cNvPr>
          <p:cNvSpPr/>
          <p:nvPr/>
        </p:nvSpPr>
        <p:spPr>
          <a:xfrm>
            <a:off x="3017675" y="1852838"/>
            <a:ext cx="144833" cy="150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CA8D6B8-3797-4342-AEBD-5654B8D8229B}"/>
              </a:ext>
            </a:extLst>
          </p:cNvPr>
          <p:cNvSpPr/>
          <p:nvPr/>
        </p:nvSpPr>
        <p:spPr>
          <a:xfrm>
            <a:off x="3005540" y="2812052"/>
            <a:ext cx="144833" cy="150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2E31B50-F450-4B1F-B364-6D1CCFC5E6A5}"/>
              </a:ext>
            </a:extLst>
          </p:cNvPr>
          <p:cNvSpPr/>
          <p:nvPr/>
        </p:nvSpPr>
        <p:spPr>
          <a:xfrm>
            <a:off x="2886152" y="1476814"/>
            <a:ext cx="432148" cy="1564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678EC50-A0A9-49D1-9B8E-6F7537B74C19}"/>
              </a:ext>
            </a:extLst>
          </p:cNvPr>
          <p:cNvCxnSpPr>
            <a:cxnSpLocks/>
            <a:endCxn id="20" idx="1"/>
          </p:cNvCxnSpPr>
          <p:nvPr/>
        </p:nvCxnSpPr>
        <p:spPr>
          <a:xfrm>
            <a:off x="2472793" y="2245524"/>
            <a:ext cx="413359" cy="1338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247013CA-095F-4646-A4FB-2336EB6560E7}"/>
              </a:ext>
            </a:extLst>
          </p:cNvPr>
          <p:cNvSpPr txBox="1"/>
          <p:nvPr/>
        </p:nvSpPr>
        <p:spPr>
          <a:xfrm>
            <a:off x="2668572" y="1180903"/>
            <a:ext cx="76315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features</a:t>
            </a:r>
            <a:endParaRPr kumimoji="0" lang="en-US" sz="135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158F397-3516-461A-8663-2FFAABA6344D}"/>
              </a:ext>
            </a:extLst>
          </p:cNvPr>
          <p:cNvSpPr/>
          <p:nvPr/>
        </p:nvSpPr>
        <p:spPr>
          <a:xfrm>
            <a:off x="3708174" y="1458024"/>
            <a:ext cx="574824" cy="15043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4D8FC7F-D42A-46BB-82ED-493E9705EF47}"/>
              </a:ext>
            </a:extLst>
          </p:cNvPr>
          <p:cNvSpPr txBox="1"/>
          <p:nvPr/>
        </p:nvSpPr>
        <p:spPr>
          <a:xfrm rot="16200000">
            <a:off x="3400919" y="1969708"/>
            <a:ext cx="118712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Layer 1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68269E6-626F-4042-A114-A561BCCEABF2}"/>
              </a:ext>
            </a:extLst>
          </p:cNvPr>
          <p:cNvSpPr/>
          <p:nvPr/>
        </p:nvSpPr>
        <p:spPr>
          <a:xfrm>
            <a:off x="4699097" y="1458024"/>
            <a:ext cx="574824" cy="15043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67EB9E-FC53-459F-A782-53C99044A73A}"/>
              </a:ext>
            </a:extLst>
          </p:cNvPr>
          <p:cNvSpPr txBox="1"/>
          <p:nvPr/>
        </p:nvSpPr>
        <p:spPr>
          <a:xfrm rot="16200000">
            <a:off x="4391842" y="1969708"/>
            <a:ext cx="118712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Layer 2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96D6B7C-AE9D-4C3C-BEF7-7837CA71E81A}"/>
              </a:ext>
            </a:extLst>
          </p:cNvPr>
          <p:cNvCxnSpPr>
            <a:stCxn id="20" idx="3"/>
          </p:cNvCxnSpPr>
          <p:nvPr/>
        </p:nvCxnSpPr>
        <p:spPr>
          <a:xfrm>
            <a:off x="3318299" y="2258908"/>
            <a:ext cx="3710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F0EAACB-3CEF-4816-9D0B-0C77C573DE40}"/>
              </a:ext>
            </a:extLst>
          </p:cNvPr>
          <p:cNvCxnSpPr>
            <a:cxnSpLocks/>
          </p:cNvCxnSpPr>
          <p:nvPr/>
        </p:nvCxnSpPr>
        <p:spPr>
          <a:xfrm>
            <a:off x="5273921" y="2252215"/>
            <a:ext cx="378199" cy="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EEBB2F12-4EA0-4E5F-AC09-6A8438AC6F0D}"/>
              </a:ext>
            </a:extLst>
          </p:cNvPr>
          <p:cNvSpPr/>
          <p:nvPr/>
        </p:nvSpPr>
        <p:spPr>
          <a:xfrm>
            <a:off x="6615313" y="1795440"/>
            <a:ext cx="1691468" cy="7097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781DDEA-205D-461D-8D7A-2AF4F689FEE7}"/>
              </a:ext>
            </a:extLst>
          </p:cNvPr>
          <p:cNvSpPr txBox="1"/>
          <p:nvPr/>
        </p:nvSpPr>
        <p:spPr>
          <a:xfrm>
            <a:off x="6654009" y="1960727"/>
            <a:ext cx="16914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classification</a:t>
            </a:r>
          </a:p>
        </p:txBody>
      </p:sp>
      <p:cxnSp>
        <p:nvCxnSpPr>
          <p:cNvPr id="42" name="Straight Arrow Connector 71">
            <a:extLst>
              <a:ext uri="{FF2B5EF4-FFF2-40B4-BE49-F238E27FC236}">
                <a16:creationId xmlns:a16="http://schemas.microsoft.com/office/drawing/2014/main" id="{2CAF6D5C-8384-435B-BCDD-830D3EECB862}"/>
              </a:ext>
            </a:extLst>
          </p:cNvPr>
          <p:cNvCxnSpPr/>
          <p:nvPr/>
        </p:nvCxnSpPr>
        <p:spPr>
          <a:xfrm>
            <a:off x="4282997" y="2239546"/>
            <a:ext cx="3710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21063386-7786-4D61-A38E-9F7A8A6705A0}"/>
              </a:ext>
            </a:extLst>
          </p:cNvPr>
          <p:cNvSpPr/>
          <p:nvPr/>
        </p:nvSpPr>
        <p:spPr>
          <a:xfrm>
            <a:off x="5666383" y="1458024"/>
            <a:ext cx="574824" cy="15043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E572DE3-0B02-4719-82F6-829C400A0B22}"/>
              </a:ext>
            </a:extLst>
          </p:cNvPr>
          <p:cNvSpPr txBox="1"/>
          <p:nvPr/>
        </p:nvSpPr>
        <p:spPr>
          <a:xfrm rot="16200000">
            <a:off x="5355922" y="1969708"/>
            <a:ext cx="119353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Layer n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6AF7171-6DDF-4ABE-A127-D4155E3B6CCA}"/>
              </a:ext>
            </a:extLst>
          </p:cNvPr>
          <p:cNvCxnSpPr>
            <a:cxnSpLocks/>
          </p:cNvCxnSpPr>
          <p:nvPr/>
        </p:nvCxnSpPr>
        <p:spPr>
          <a:xfrm>
            <a:off x="6241207" y="2252215"/>
            <a:ext cx="378199" cy="0"/>
          </a:xfrm>
          <a:prstGeom prst="straightConnector1">
            <a:avLst/>
          </a:prstGeom>
          <a:ln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7970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7FF68-87B0-4FE8-B60F-5DCE76629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solution: SoC (System on Chip)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8B082-612C-43E4-B800-C02536AAA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Cheap circuits</a:t>
            </a:r>
          </a:p>
          <a:p>
            <a:r>
              <a:rPr lang="en-US" sz="2800" dirty="0"/>
              <a:t>Mid-power architectures that integrates processors and dedicated circuitry on the same chip</a:t>
            </a:r>
          </a:p>
          <a:p>
            <a:r>
              <a:rPr lang="en-US" sz="2800" dirty="0"/>
              <a:t>Adapting  neural network to SoCs is not trivial:</a:t>
            </a:r>
          </a:p>
          <a:p>
            <a:pPr lvl="1"/>
            <a:r>
              <a:rPr lang="en-US" sz="2400" dirty="0"/>
              <a:t>Quantization effects need to be studied</a:t>
            </a:r>
          </a:p>
          <a:p>
            <a:pPr lvl="1"/>
            <a:r>
              <a:rPr lang="en-US" sz="2400" dirty="0"/>
              <a:t>Efficient hardware architecture must be derived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0CF26E-0FA6-41FD-B8FA-8D12B1265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it-IT" sz="2000" dirty="0">
                <a:solidFill>
                  <a:prstClr val="black">
                    <a:tint val="75000"/>
                  </a:prstClr>
                </a:solidFill>
              </a:rPr>
              <a:t>Vida Abdolzadeh</a:t>
            </a:r>
          </a:p>
          <a:p>
            <a:endParaRPr lang="it-I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A40E59-43E5-4996-BF07-3D7963FEA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4</a:t>
            </a:fld>
            <a:endParaRPr lang="it-IT"/>
          </a:p>
        </p:txBody>
      </p:sp>
      <p:pic>
        <p:nvPicPr>
          <p:cNvPr id="6" name="Immagine 3">
            <a:extLst>
              <a:ext uri="{FF2B5EF4-FFF2-40B4-BE49-F238E27FC236}">
                <a16:creationId xmlns:a16="http://schemas.microsoft.com/office/drawing/2014/main" id="{F04C4AC0-6217-43D9-9B3E-543F40E169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166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CA23F-8CB4-4ACE-8E67-D855D188A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2003B-43F2-4DFB-BA95-31F7534CC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Model the effects of circuit approximations on the network reliability (quantization)</a:t>
            </a:r>
          </a:p>
          <a:p>
            <a:r>
              <a:rPr lang="en-US" sz="2800" dirty="0"/>
              <a:t>Derive SoC architectures neural-network ready</a:t>
            </a:r>
          </a:p>
          <a:p>
            <a:r>
              <a:rPr lang="en-US" sz="2800" dirty="0"/>
              <a:t>Derive dedicated neural network co-processors</a:t>
            </a:r>
          </a:p>
          <a:p>
            <a:pPr lvl="1"/>
            <a:r>
              <a:rPr lang="en-US" sz="2400" dirty="0"/>
              <a:t>Layer accelerator: Long Short Term Memory Layer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5DA310-9F98-47B9-8841-90FDE78DC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it-IT" sz="2000" dirty="0">
                <a:solidFill>
                  <a:prstClr val="black">
                    <a:tint val="75000"/>
                  </a:prstClr>
                </a:solidFill>
              </a:rPr>
              <a:t>Vida Abdolzadeh</a:t>
            </a:r>
          </a:p>
          <a:p>
            <a:endParaRPr lang="it-I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06BAB7-068F-40E3-BA74-047F73AA7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5</a:t>
            </a:fld>
            <a:endParaRPr lang="it-IT"/>
          </a:p>
        </p:txBody>
      </p:sp>
      <p:pic>
        <p:nvPicPr>
          <p:cNvPr id="6" name="Immagine 3">
            <a:extLst>
              <a:ext uri="{FF2B5EF4-FFF2-40B4-BE49-F238E27FC236}">
                <a16:creationId xmlns:a16="http://schemas.microsoft.com/office/drawing/2014/main" id="{11FDED89-2B02-44D7-89DC-A3251557ED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4B6B6D2-E487-473C-AF72-475F0713F6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4130477"/>
            <a:ext cx="3865983" cy="1995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809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01B4B-E9BF-429E-A335-E7360A16D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B5780-1958-4B6A-AACF-8A7CF090E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Numerical analysis: </a:t>
            </a:r>
            <a:r>
              <a:rPr lang="en-US" dirty="0" err="1">
                <a:solidFill>
                  <a:prstClr val="black"/>
                </a:solidFill>
              </a:rPr>
              <a:t>Matlab</a:t>
            </a:r>
            <a:r>
              <a:rPr lang="en-US" dirty="0">
                <a:solidFill>
                  <a:prstClr val="black"/>
                </a:solidFill>
              </a:rPr>
              <a:t> / C++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Design: High level synthesis and RTL design</a:t>
            </a:r>
          </a:p>
          <a:p>
            <a:r>
              <a:rPr lang="en-US" dirty="0"/>
              <a:t>Prototyping</a:t>
            </a:r>
          </a:p>
          <a:p>
            <a:pPr lvl="1"/>
            <a:r>
              <a:rPr lang="en-US" dirty="0"/>
              <a:t>Programmable SoC: Xilinx </a:t>
            </a:r>
            <a:r>
              <a:rPr lang="en-US" dirty="0" err="1"/>
              <a:t>Zynq</a:t>
            </a:r>
            <a:endParaRPr lang="en-US" dirty="0"/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0C9512-5D20-4CD8-9837-DF0A39201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it-IT" sz="2000" dirty="0">
                <a:solidFill>
                  <a:prstClr val="black">
                    <a:tint val="75000"/>
                  </a:prstClr>
                </a:solidFill>
              </a:rPr>
              <a:t>Vida Abdolzadeh</a:t>
            </a:r>
            <a:endParaRPr lang="it-IT" dirty="0">
              <a:solidFill>
                <a:prstClr val="black">
                  <a:tint val="75000"/>
                </a:prstClr>
              </a:solidFill>
            </a:endParaRPr>
          </a:p>
          <a:p>
            <a:endParaRPr lang="it-I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946A39-5AE7-4D35-A931-2DEE38E18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6</a:t>
            </a:fld>
            <a:endParaRPr lang="it-IT"/>
          </a:p>
        </p:txBody>
      </p:sp>
      <p:pic>
        <p:nvPicPr>
          <p:cNvPr id="6" name="Immagine 3">
            <a:extLst>
              <a:ext uri="{FF2B5EF4-FFF2-40B4-BE49-F238E27FC236}">
                <a16:creationId xmlns:a16="http://schemas.microsoft.com/office/drawing/2014/main" id="{59C713F2-5BD8-4855-8F37-3C41AD5548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380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EA688-2A32-40AF-8F24-0ABD46263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First year credits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E7C1C8-FC7E-40AE-A2A5-90D8391A8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20282"/>
            <a:ext cx="2895600" cy="365125"/>
          </a:xfrm>
        </p:spPr>
        <p:txBody>
          <a:bodyPr/>
          <a:lstStyle/>
          <a:p>
            <a:pPr lvl="0"/>
            <a:r>
              <a:rPr lang="it-IT" sz="2000" dirty="0">
                <a:solidFill>
                  <a:prstClr val="black">
                    <a:tint val="75000"/>
                  </a:prstClr>
                </a:solidFill>
              </a:rPr>
              <a:t>Vida Abdolzadeh</a:t>
            </a:r>
            <a:endParaRPr lang="it-IT" dirty="0">
              <a:solidFill>
                <a:prstClr val="black">
                  <a:tint val="75000"/>
                </a:prstClr>
              </a:solidFill>
            </a:endParaRPr>
          </a:p>
          <a:p>
            <a:endParaRPr lang="it-I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057E82-C4CC-4EB2-97C6-E81C08367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7</a:t>
            </a:fld>
            <a:endParaRPr lang="it-IT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D33977A4-CEFB-498F-BA4B-0047AF7653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2067753"/>
              </p:ext>
            </p:extLst>
          </p:nvPr>
        </p:nvGraphicFramePr>
        <p:xfrm>
          <a:off x="457200" y="2276375"/>
          <a:ext cx="8229600" cy="2613512"/>
        </p:xfrm>
        <a:graphic>
          <a:graphicData uri="http://schemas.openxmlformats.org/drawingml/2006/table">
            <a:tbl>
              <a:tblPr/>
              <a:tblGrid>
                <a:gridCol w="634721">
                  <a:extLst>
                    <a:ext uri="{9D8B030D-6E8A-4147-A177-3AD203B41FA5}">
                      <a16:colId xmlns:a16="http://schemas.microsoft.com/office/drawing/2014/main" val="494355960"/>
                    </a:ext>
                  </a:extLst>
                </a:gridCol>
                <a:gridCol w="286247">
                  <a:extLst>
                    <a:ext uri="{9D8B030D-6E8A-4147-A177-3AD203B41FA5}">
                      <a16:colId xmlns:a16="http://schemas.microsoft.com/office/drawing/2014/main" val="2247924057"/>
                    </a:ext>
                  </a:extLst>
                </a:gridCol>
                <a:gridCol w="286247">
                  <a:extLst>
                    <a:ext uri="{9D8B030D-6E8A-4147-A177-3AD203B41FA5}">
                      <a16:colId xmlns:a16="http://schemas.microsoft.com/office/drawing/2014/main" val="3707339470"/>
                    </a:ext>
                  </a:extLst>
                </a:gridCol>
                <a:gridCol w="286247">
                  <a:extLst>
                    <a:ext uri="{9D8B030D-6E8A-4147-A177-3AD203B41FA5}">
                      <a16:colId xmlns:a16="http://schemas.microsoft.com/office/drawing/2014/main" val="3314740919"/>
                    </a:ext>
                  </a:extLst>
                </a:gridCol>
                <a:gridCol w="286247">
                  <a:extLst>
                    <a:ext uri="{9D8B030D-6E8A-4147-A177-3AD203B41FA5}">
                      <a16:colId xmlns:a16="http://schemas.microsoft.com/office/drawing/2014/main" val="216889746"/>
                    </a:ext>
                  </a:extLst>
                </a:gridCol>
                <a:gridCol w="286247">
                  <a:extLst>
                    <a:ext uri="{9D8B030D-6E8A-4147-A177-3AD203B41FA5}">
                      <a16:colId xmlns:a16="http://schemas.microsoft.com/office/drawing/2014/main" val="2584564873"/>
                    </a:ext>
                  </a:extLst>
                </a:gridCol>
                <a:gridCol w="286247">
                  <a:extLst>
                    <a:ext uri="{9D8B030D-6E8A-4147-A177-3AD203B41FA5}">
                      <a16:colId xmlns:a16="http://schemas.microsoft.com/office/drawing/2014/main" val="3401356823"/>
                    </a:ext>
                  </a:extLst>
                </a:gridCol>
                <a:gridCol w="286247">
                  <a:extLst>
                    <a:ext uri="{9D8B030D-6E8A-4147-A177-3AD203B41FA5}">
                      <a16:colId xmlns:a16="http://schemas.microsoft.com/office/drawing/2014/main" val="3263192518"/>
                    </a:ext>
                  </a:extLst>
                </a:gridCol>
                <a:gridCol w="286247">
                  <a:extLst>
                    <a:ext uri="{9D8B030D-6E8A-4147-A177-3AD203B41FA5}">
                      <a16:colId xmlns:a16="http://schemas.microsoft.com/office/drawing/2014/main" val="1538148914"/>
                    </a:ext>
                  </a:extLst>
                </a:gridCol>
                <a:gridCol w="286247">
                  <a:extLst>
                    <a:ext uri="{9D8B030D-6E8A-4147-A177-3AD203B41FA5}">
                      <a16:colId xmlns:a16="http://schemas.microsoft.com/office/drawing/2014/main" val="3102941817"/>
                    </a:ext>
                  </a:extLst>
                </a:gridCol>
                <a:gridCol w="286247">
                  <a:extLst>
                    <a:ext uri="{9D8B030D-6E8A-4147-A177-3AD203B41FA5}">
                      <a16:colId xmlns:a16="http://schemas.microsoft.com/office/drawing/2014/main" val="3377974206"/>
                    </a:ext>
                  </a:extLst>
                </a:gridCol>
                <a:gridCol w="286247">
                  <a:extLst>
                    <a:ext uri="{9D8B030D-6E8A-4147-A177-3AD203B41FA5}">
                      <a16:colId xmlns:a16="http://schemas.microsoft.com/office/drawing/2014/main" val="704709550"/>
                    </a:ext>
                  </a:extLst>
                </a:gridCol>
                <a:gridCol w="286247">
                  <a:extLst>
                    <a:ext uri="{9D8B030D-6E8A-4147-A177-3AD203B41FA5}">
                      <a16:colId xmlns:a16="http://schemas.microsoft.com/office/drawing/2014/main" val="3462311568"/>
                    </a:ext>
                  </a:extLst>
                </a:gridCol>
                <a:gridCol w="286247">
                  <a:extLst>
                    <a:ext uri="{9D8B030D-6E8A-4147-A177-3AD203B41FA5}">
                      <a16:colId xmlns:a16="http://schemas.microsoft.com/office/drawing/2014/main" val="3680061613"/>
                    </a:ext>
                  </a:extLst>
                </a:gridCol>
                <a:gridCol w="286247">
                  <a:extLst>
                    <a:ext uri="{9D8B030D-6E8A-4147-A177-3AD203B41FA5}">
                      <a16:colId xmlns:a16="http://schemas.microsoft.com/office/drawing/2014/main" val="2622790033"/>
                    </a:ext>
                  </a:extLst>
                </a:gridCol>
                <a:gridCol w="286247">
                  <a:extLst>
                    <a:ext uri="{9D8B030D-6E8A-4147-A177-3AD203B41FA5}">
                      <a16:colId xmlns:a16="http://schemas.microsoft.com/office/drawing/2014/main" val="3599781773"/>
                    </a:ext>
                  </a:extLst>
                </a:gridCol>
                <a:gridCol w="286247">
                  <a:extLst>
                    <a:ext uri="{9D8B030D-6E8A-4147-A177-3AD203B41FA5}">
                      <a16:colId xmlns:a16="http://schemas.microsoft.com/office/drawing/2014/main" val="993885171"/>
                    </a:ext>
                  </a:extLst>
                </a:gridCol>
                <a:gridCol w="286247">
                  <a:extLst>
                    <a:ext uri="{9D8B030D-6E8A-4147-A177-3AD203B41FA5}">
                      <a16:colId xmlns:a16="http://schemas.microsoft.com/office/drawing/2014/main" val="1334579328"/>
                    </a:ext>
                  </a:extLst>
                </a:gridCol>
                <a:gridCol w="286247">
                  <a:extLst>
                    <a:ext uri="{9D8B030D-6E8A-4147-A177-3AD203B41FA5}">
                      <a16:colId xmlns:a16="http://schemas.microsoft.com/office/drawing/2014/main" val="2991841776"/>
                    </a:ext>
                  </a:extLst>
                </a:gridCol>
                <a:gridCol w="286247">
                  <a:extLst>
                    <a:ext uri="{9D8B030D-6E8A-4147-A177-3AD203B41FA5}">
                      <a16:colId xmlns:a16="http://schemas.microsoft.com/office/drawing/2014/main" val="3809589241"/>
                    </a:ext>
                  </a:extLst>
                </a:gridCol>
                <a:gridCol w="286247">
                  <a:extLst>
                    <a:ext uri="{9D8B030D-6E8A-4147-A177-3AD203B41FA5}">
                      <a16:colId xmlns:a16="http://schemas.microsoft.com/office/drawing/2014/main" val="3382736161"/>
                    </a:ext>
                  </a:extLst>
                </a:gridCol>
                <a:gridCol w="286247">
                  <a:extLst>
                    <a:ext uri="{9D8B030D-6E8A-4147-A177-3AD203B41FA5}">
                      <a16:colId xmlns:a16="http://schemas.microsoft.com/office/drawing/2014/main" val="978077127"/>
                    </a:ext>
                  </a:extLst>
                </a:gridCol>
                <a:gridCol w="286247">
                  <a:extLst>
                    <a:ext uri="{9D8B030D-6E8A-4147-A177-3AD203B41FA5}">
                      <a16:colId xmlns:a16="http://schemas.microsoft.com/office/drawing/2014/main" val="1625025096"/>
                    </a:ext>
                  </a:extLst>
                </a:gridCol>
                <a:gridCol w="286247">
                  <a:extLst>
                    <a:ext uri="{9D8B030D-6E8A-4147-A177-3AD203B41FA5}">
                      <a16:colId xmlns:a16="http://schemas.microsoft.com/office/drawing/2014/main" val="3420988565"/>
                    </a:ext>
                  </a:extLst>
                </a:gridCol>
                <a:gridCol w="286247">
                  <a:extLst>
                    <a:ext uri="{9D8B030D-6E8A-4147-A177-3AD203B41FA5}">
                      <a16:colId xmlns:a16="http://schemas.microsoft.com/office/drawing/2014/main" val="957027256"/>
                    </a:ext>
                  </a:extLst>
                </a:gridCol>
                <a:gridCol w="286247">
                  <a:extLst>
                    <a:ext uri="{9D8B030D-6E8A-4147-A177-3AD203B41FA5}">
                      <a16:colId xmlns:a16="http://schemas.microsoft.com/office/drawing/2014/main" val="71578562"/>
                    </a:ext>
                  </a:extLst>
                </a:gridCol>
                <a:gridCol w="438704">
                  <a:extLst>
                    <a:ext uri="{9D8B030D-6E8A-4147-A177-3AD203B41FA5}">
                      <a16:colId xmlns:a16="http://schemas.microsoft.com/office/drawing/2014/main" val="3504368293"/>
                    </a:ext>
                  </a:extLst>
                </a:gridCol>
              </a:tblGrid>
              <a:tr h="15874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179054"/>
                  </a:ext>
                </a:extLst>
              </a:tr>
              <a:tr h="15874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8287929"/>
                  </a:ext>
                </a:extLst>
              </a:tr>
              <a:tr h="158740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Student: Name Surname</a:t>
                      </a: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Tutor: Name Surname</a:t>
                      </a: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Cycle XXXII</a:t>
                      </a: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025705"/>
                  </a:ext>
                </a:extLst>
              </a:tr>
              <a:tr h="15874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sng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vida.abdolzadeh@unina.it</a:t>
                      </a:r>
                      <a:endParaRPr lang="en-US" sz="10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sng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nicpetra@unina.it</a:t>
                      </a:r>
                      <a:endParaRPr lang="en-US" sz="10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6064136"/>
                  </a:ext>
                </a:extLst>
              </a:tr>
              <a:tr h="168078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6842820"/>
                  </a:ext>
                </a:extLst>
              </a:tr>
              <a:tr h="15874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Credits year 1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Credits year 2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Credits year 3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5715137"/>
                  </a:ext>
                </a:extLst>
              </a:tr>
              <a:tr h="15874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4379774"/>
                  </a:ext>
                </a:extLst>
              </a:tr>
              <a:tr h="65363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Estimated</a:t>
                      </a:r>
                    </a:p>
                  </a:txBody>
                  <a:tcPr marL="9338" marR="9338" marT="933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bimonth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bimonth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bimonth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bimonth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bimonth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bimonth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Summary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Estimated</a:t>
                      </a:r>
                    </a:p>
                  </a:txBody>
                  <a:tcPr marL="9338" marR="9338" marT="933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bimonth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bimonth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bimonth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bimonth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bimonth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bimonth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Summary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Estimated</a:t>
                      </a:r>
                    </a:p>
                  </a:txBody>
                  <a:tcPr marL="9338" marR="9338" marT="933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bimonth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bimonth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bimonth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bimonth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bimonth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bimonth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Summary</a:t>
                      </a:r>
                    </a:p>
                  </a:txBody>
                  <a:tcPr marL="9338" marR="9338" marT="9338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338" marR="9338" marT="933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Check</a:t>
                      </a:r>
                    </a:p>
                  </a:txBody>
                  <a:tcPr marL="9338" marR="9338" marT="9338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4020823"/>
                  </a:ext>
                </a:extLst>
              </a:tr>
              <a:tr h="158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Modules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30-70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0016897"/>
                  </a:ext>
                </a:extLst>
              </a:tr>
              <a:tr h="158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Seminars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1.2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0.8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5.7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10-30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6981133"/>
                  </a:ext>
                </a:extLst>
              </a:tr>
              <a:tr h="16807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Research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8.8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6.2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80-140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8773"/>
                  </a:ext>
                </a:extLst>
              </a:tr>
              <a:tr h="16807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180</a:t>
                      </a:r>
                    </a:p>
                  </a:txBody>
                  <a:tcPr marL="9338" marR="9338" marT="93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9918425"/>
                  </a:ext>
                </a:extLst>
              </a:tr>
              <a:tr h="158740">
                <a:tc>
                  <a:txBody>
                    <a:bodyPr/>
                    <a:lstStyle/>
                    <a:p>
                      <a:pPr algn="l" fontAlgn="b"/>
                      <a:endParaRPr lang="en-US" sz="10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38" marR="9338" marT="93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81863"/>
                  </a:ext>
                </a:extLst>
              </a:tr>
            </a:tbl>
          </a:graphicData>
        </a:graphic>
      </p:graphicFrame>
      <p:pic>
        <p:nvPicPr>
          <p:cNvPr id="7" name="Immagine 3">
            <a:extLst>
              <a:ext uri="{FF2B5EF4-FFF2-40B4-BE49-F238E27FC236}">
                <a16:creationId xmlns:a16="http://schemas.microsoft.com/office/drawing/2014/main" id="{DAF678F4-EB6B-4C9F-BF96-0415B36982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636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5A4B2-9D89-4B66-A62C-7566A62D1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A7D21F-ABD6-43A6-B16E-93CD82ABC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BACAFE-EF2E-4F7D-8F05-8EA839034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8</a:t>
            </a:fld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BEEFC1-CE03-4687-A234-1C17F3F5EE10}"/>
              </a:ext>
            </a:extLst>
          </p:cNvPr>
          <p:cNvSpPr/>
          <p:nvPr/>
        </p:nvSpPr>
        <p:spPr>
          <a:xfrm>
            <a:off x="0" y="2551837"/>
            <a:ext cx="906408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Thank you for your pay </a:t>
            </a:r>
            <a:r>
              <a:rPr lang="en-U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attention</a:t>
            </a:r>
          </a:p>
        </p:txBody>
      </p:sp>
    </p:spTree>
    <p:extLst>
      <p:ext uri="{BB962C8B-B14F-4D97-AF65-F5344CB8AC3E}">
        <p14:creationId xmlns:p14="http://schemas.microsoft.com/office/powerpoint/2010/main" val="365030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2618</TotalTime>
  <Words>377</Words>
  <Application>Microsoft Office PowerPoint</Application>
  <PresentationFormat>On-screen Show (4:3)</PresentationFormat>
  <Paragraphs>223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di Office</vt:lpstr>
      <vt:lpstr>Vida Abdolzadeh Tutor: Prof.Nicola Petra XXXII Cycle - I year presentation</vt:lpstr>
      <vt:lpstr>Background</vt:lpstr>
      <vt:lpstr>Why neural network</vt:lpstr>
      <vt:lpstr>The solution: SoC (System on Chip)</vt:lpstr>
      <vt:lpstr>Methodology</vt:lpstr>
      <vt:lpstr>Validation</vt:lpstr>
      <vt:lpstr>First year credits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Surname XXIX Cycle I year presentation</dc:title>
  <dc:creator>Daniele</dc:creator>
  <cp:lastModifiedBy>VIDA ABDOLZADEH</cp:lastModifiedBy>
  <cp:revision>86</cp:revision>
  <cp:lastPrinted>2018-02-02T15:47:36Z</cp:lastPrinted>
  <dcterms:created xsi:type="dcterms:W3CDTF">2015-02-18T11:42:09Z</dcterms:created>
  <dcterms:modified xsi:type="dcterms:W3CDTF">2018-02-06T13:24:41Z</dcterms:modified>
</cp:coreProperties>
</file>